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drawings/drawing1.xml" ContentType="application/vnd.openxmlformats-officedocument.drawingml.chartshapes+xml"/>
  <Override PartName="/ppt/drawings/drawing2.xml" ContentType="application/vnd.openxmlformats-officedocument.drawingml.chartshap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charts/chart7.xml" ContentType="application/vnd.openxmlformats-officedocument.drawingml.chart+xml"/>
  <Override PartName="/ppt/charts/style1.xml" ContentType="application/vnd.ms-office.chartstyle+xml"/>
  <Override PartName="/ppt/charts/colors1.xml" ContentType="application/vnd.ms-office.chartcolorstyle+xml"/>
  <Override PartName="/ppt/charts/chart8.xml" ContentType="application/vnd.openxmlformats-officedocument.drawingml.chart+xml"/>
  <Override PartName="/ppt/charts/style2.xml" ContentType="application/vnd.ms-office.chartstyle+xml"/>
  <Override PartName="/ppt/charts/colors2.xml" ContentType="application/vnd.ms-office.chartcolorstyl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3" r:id="rId1"/>
    <p:sldMasterId id="2147483714" r:id="rId2"/>
  </p:sldMasterIdLst>
  <p:notesMasterIdLst>
    <p:notesMasterId r:id="rId25"/>
  </p:notesMasterIdLst>
  <p:sldIdLst>
    <p:sldId id="3511" r:id="rId3"/>
    <p:sldId id="1461" r:id="rId4"/>
    <p:sldId id="3510" r:id="rId5"/>
    <p:sldId id="963" r:id="rId6"/>
    <p:sldId id="964" r:id="rId7"/>
    <p:sldId id="760" r:id="rId8"/>
    <p:sldId id="762" r:id="rId9"/>
    <p:sldId id="764" r:id="rId10"/>
    <p:sldId id="769" r:id="rId11"/>
    <p:sldId id="770" r:id="rId12"/>
    <p:sldId id="772" r:id="rId13"/>
    <p:sldId id="773" r:id="rId14"/>
    <p:sldId id="774" r:id="rId15"/>
    <p:sldId id="733" r:id="rId16"/>
    <p:sldId id="534" r:id="rId17"/>
    <p:sldId id="3513" r:id="rId18"/>
    <p:sldId id="3515" r:id="rId19"/>
    <p:sldId id="3516" r:id="rId20"/>
    <p:sldId id="3517" r:id="rId21"/>
    <p:sldId id="3518" r:id="rId22"/>
    <p:sldId id="776" r:id="rId23"/>
    <p:sldId id="3519"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2D050"/>
    <a:srgbClr val="FF00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6D9F66E-5EB9-4882-86FB-DCBF35E3C3E4}" styleName="Estilo medio 4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E8B1032C-EA38-4F05-BA0D-38AFFFC7BED3}" styleName="Estilo claro 3 - Acento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Estilo claro 2 - Acento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 styleId="{5A111915-BE36-4E01-A7E5-04B1672EAD32}" styleName="Estilo claro 2 - Acento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38B1855-1B75-4FBE-930C-398BA8C253C6}" styleName="Estilo temático 2 - Énfasis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25" autoAdjust="0"/>
    <p:restoredTop sz="95238" autoAdjust="0"/>
  </p:normalViewPr>
  <p:slideViewPr>
    <p:cSldViewPr>
      <p:cViewPr varScale="1">
        <p:scale>
          <a:sx n="86" d="100"/>
          <a:sy n="86" d="100"/>
        </p:scale>
        <p:origin x="1349" y="67"/>
      </p:cViewPr>
      <p:guideLst>
        <p:guide orient="horz" pos="2160"/>
        <p:guide pos="2880"/>
      </p:guideLst>
    </p:cSldViewPr>
  </p:slideViewPr>
  <p:notesTextViewPr>
    <p:cViewPr>
      <p:scale>
        <a:sx n="1" d="1"/>
        <a:sy n="1" d="1"/>
      </p:scale>
      <p:origin x="0" y="0"/>
    </p:cViewPr>
  </p:notesTextViewPr>
  <p:sorterViewPr>
    <p:cViewPr>
      <p:scale>
        <a:sx n="92" d="100"/>
        <a:sy n="92" d="100"/>
      </p:scale>
      <p:origin x="0" y="-279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customXml" Target="../customXml/item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customXml" Target="../customXml/item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openxmlformats.org/officeDocument/2006/relationships/customXml" Target="../customXml/item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5.xlsx"/></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1.xml"/><Relationship Id="rId1" Type="http://schemas.microsoft.com/office/2011/relationships/chartStyle" Target="style1.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932768445758914E-2"/>
          <c:y val="0.10938526452703864"/>
          <c:w val="0.8763388302877233"/>
          <c:h val="0.84356778463438198"/>
        </c:manualLayout>
      </c:layout>
      <c:barChart>
        <c:barDir val="col"/>
        <c:grouping val="clustered"/>
        <c:varyColors val="0"/>
        <c:ser>
          <c:idx val="0"/>
          <c:order val="0"/>
          <c:tx>
            <c:strRef>
              <c:f>Sheet1!$B$5</c:f>
              <c:strCache>
                <c:ptCount val="1"/>
                <c:pt idx="0">
                  <c:v>Alirocumab (n=284)</c:v>
                </c:pt>
              </c:strCache>
            </c:strRef>
          </c:tx>
          <c:spPr>
            <a:solidFill>
              <a:srgbClr val="FF0000"/>
            </a:solidFill>
            <a:ln>
              <a:noFill/>
            </a:ln>
            <a:effectLst/>
            <a:scene3d>
              <a:camera prst="orthographicFront"/>
              <a:lightRig rig="threePt" dir="t"/>
            </a:scene3d>
            <a:sp3d>
              <a:bevelT/>
            </a:sp3d>
          </c:spPr>
          <c:invertIfNegative val="0"/>
          <c:errBars>
            <c:errBarType val="both"/>
            <c:errValType val="cust"/>
            <c:noEndCap val="0"/>
            <c:plus>
              <c:numRef>
                <c:f>Sheet1!$F$4:$F$10</c:f>
                <c:numCache>
                  <c:formatCode>General</c:formatCode>
                  <c:ptCount val="7"/>
                </c:numCache>
              </c:numRef>
            </c:plus>
            <c:minus>
              <c:numRef>
                <c:f>Sheet1!$F$4:$F$10</c:f>
                <c:numCache>
                  <c:formatCode>General</c:formatCode>
                  <c:ptCount val="7"/>
                </c:numCache>
              </c:numRef>
            </c:minus>
            <c:spPr>
              <a:solidFill>
                <a:srgbClr val="FFFF00"/>
              </a:solidFill>
              <a:ln>
                <a:noFill/>
              </a:ln>
              <a:effectLst/>
              <a:scene3d>
                <a:camera prst="orthographicFront"/>
                <a:lightRig rig="threePt" dir="t"/>
              </a:scene3d>
              <a:sp3d>
                <a:bevelT/>
              </a:sp3d>
            </c:spPr>
          </c:errBars>
          <c:cat>
            <c:strRef>
              <c:f>Sheet1!$A$6:$A$10</c:f>
              <c:strCache>
                <c:ptCount val="2"/>
                <c:pt idx="0">
                  <c:v>T2DM</c:v>
                </c:pt>
                <c:pt idx="1">
                  <c:v>T1DM</c:v>
                </c:pt>
              </c:strCache>
            </c:strRef>
          </c:cat>
          <c:val>
            <c:numRef>
              <c:f>Sheet1!$B$6:$B$7</c:f>
              <c:numCache>
                <c:formatCode>#,#00</c:formatCode>
                <c:ptCount val="2"/>
                <c:pt idx="0">
                  <c:v>76.400000000000006</c:v>
                </c:pt>
                <c:pt idx="1">
                  <c:v>70.2</c:v>
                </c:pt>
              </c:numCache>
            </c:numRef>
          </c:val>
          <c:extLst>
            <c:ext xmlns:c16="http://schemas.microsoft.com/office/drawing/2014/chart" uri="{C3380CC4-5D6E-409C-BE32-E72D297353CC}">
              <c16:uniqueId val="{00000000-2CDC-4F4C-9AD5-B906B93B4E54}"/>
            </c:ext>
          </c:extLst>
        </c:ser>
        <c:ser>
          <c:idx val="1"/>
          <c:order val="1"/>
          <c:tx>
            <c:strRef>
              <c:f>Sheet1!$C$5</c:f>
              <c:strCache>
                <c:ptCount val="1"/>
                <c:pt idx="0">
                  <c:v>Placebo (n=140)</c:v>
                </c:pt>
              </c:strCache>
            </c:strRef>
          </c:tx>
          <c:spPr>
            <a:solidFill>
              <a:schemeClr val="tx2"/>
            </a:solidFill>
            <a:ln>
              <a:noFill/>
            </a:ln>
            <a:effectLst/>
            <a:scene3d>
              <a:camera prst="orthographicFront"/>
              <a:lightRig rig="threePt" dir="t"/>
            </a:scene3d>
            <a:sp3d>
              <a:bevelT/>
            </a:sp3d>
          </c:spPr>
          <c:invertIfNegative val="0"/>
          <c:errBars>
            <c:errBarType val="both"/>
            <c:errValType val="cust"/>
            <c:noEndCap val="0"/>
            <c:plus>
              <c:numRef>
                <c:f>Sheet1!$G$4:$G$10</c:f>
                <c:numCache>
                  <c:formatCode>General</c:formatCode>
                  <c:ptCount val="7"/>
                </c:numCache>
              </c:numRef>
            </c:plus>
            <c:minus>
              <c:numRef>
                <c:f>Sheet1!$G$4:$G$10</c:f>
                <c:numCache>
                  <c:formatCode>General</c:formatCode>
                  <c:ptCount val="7"/>
                </c:numCache>
              </c:numRef>
            </c:minus>
            <c:spPr>
              <a:noFill/>
              <a:ln w="18931" cap="flat" cmpd="sng" algn="ctr">
                <a:solidFill>
                  <a:srgbClr val="A6A6A6"/>
                </a:solidFill>
                <a:round/>
              </a:ln>
              <a:effectLst>
                <a:innerShdw blurRad="63500" dist="50800" dir="13500000">
                  <a:prstClr val="black">
                    <a:alpha val="50000"/>
                  </a:prstClr>
                </a:innerShdw>
              </a:effectLst>
            </c:spPr>
          </c:errBars>
          <c:cat>
            <c:strRef>
              <c:f>Sheet1!$A$6:$A$10</c:f>
              <c:strCache>
                <c:ptCount val="2"/>
                <c:pt idx="0">
                  <c:v>T2DM</c:v>
                </c:pt>
                <c:pt idx="1">
                  <c:v>T1DM</c:v>
                </c:pt>
              </c:strCache>
            </c:strRef>
          </c:cat>
          <c:val>
            <c:numRef>
              <c:f>Sheet1!$C$6:$C$7</c:f>
              <c:numCache>
                <c:formatCode>General</c:formatCode>
                <c:ptCount val="2"/>
                <c:pt idx="0">
                  <c:v>7.4</c:v>
                </c:pt>
                <c:pt idx="1">
                  <c:v>5.0999999999999996</c:v>
                </c:pt>
              </c:numCache>
            </c:numRef>
          </c:val>
          <c:extLst>
            <c:ext xmlns:c16="http://schemas.microsoft.com/office/drawing/2014/chart" uri="{C3380CC4-5D6E-409C-BE32-E72D297353CC}">
              <c16:uniqueId val="{00000001-2CDC-4F4C-9AD5-B906B93B4E54}"/>
            </c:ext>
          </c:extLst>
        </c:ser>
        <c:dLbls>
          <c:showLegendKey val="0"/>
          <c:showVal val="0"/>
          <c:showCatName val="0"/>
          <c:showSerName val="0"/>
          <c:showPercent val="0"/>
          <c:showBubbleSize val="0"/>
        </c:dLbls>
        <c:gapWidth val="144"/>
        <c:overlap val="-28"/>
        <c:axId val="1557004239"/>
        <c:axId val="1"/>
      </c:barChart>
      <c:catAx>
        <c:axId val="1557004239"/>
        <c:scaling>
          <c:orientation val="minMax"/>
        </c:scaling>
        <c:delete val="0"/>
        <c:axPos val="b"/>
        <c:numFmt formatCode="General" sourceLinked="1"/>
        <c:majorTickMark val="none"/>
        <c:minorTickMark val="none"/>
        <c:tickLblPos val="nextTo"/>
        <c:spPr>
          <a:noFill/>
          <a:ln w="18931" cap="flat" cmpd="sng" algn="ctr">
            <a:solidFill>
              <a:schemeClr val="tx1"/>
            </a:solidFill>
            <a:round/>
          </a:ln>
          <a:effectLst/>
        </c:spPr>
        <c:txPr>
          <a:bodyPr rot="0" vert="horz"/>
          <a:lstStyle/>
          <a:p>
            <a:pPr>
              <a:defRPr sz="1188" b="0" i="0" u="none" strike="noStrike" baseline="0">
                <a:solidFill>
                  <a:srgbClr val="000000"/>
                </a:solidFill>
                <a:latin typeface="Calibri"/>
                <a:ea typeface="Calibri"/>
                <a:cs typeface="Calibri"/>
              </a:defRPr>
            </a:pPr>
            <a:endParaRPr lang="es-ES"/>
          </a:p>
        </c:txPr>
        <c:crossAx val="1"/>
        <c:crosses val="autoZero"/>
        <c:auto val="1"/>
        <c:lblAlgn val="ctr"/>
        <c:lblOffset val="100"/>
        <c:noMultiLvlLbl val="0"/>
      </c:catAx>
      <c:valAx>
        <c:axId val="1"/>
        <c:scaling>
          <c:orientation val="minMax"/>
          <c:max val="100"/>
        </c:scaling>
        <c:delete val="0"/>
        <c:axPos val="l"/>
        <c:numFmt formatCode="0" sourceLinked="0"/>
        <c:majorTickMark val="out"/>
        <c:minorTickMark val="none"/>
        <c:tickLblPos val="nextTo"/>
        <c:spPr>
          <a:noFill/>
          <a:ln w="18931" cap="sq">
            <a:solidFill>
              <a:schemeClr val="tx1"/>
            </a:solidFill>
            <a:miter lim="800000"/>
          </a:ln>
          <a:effectLst/>
        </c:spPr>
        <c:txPr>
          <a:bodyPr rot="0" vert="horz"/>
          <a:lstStyle/>
          <a:p>
            <a:pPr>
              <a:defRPr sz="1200" b="0" i="0" u="none" strike="noStrike" baseline="0">
                <a:solidFill>
                  <a:schemeClr val="tx1"/>
                </a:solidFill>
                <a:latin typeface="Calibri"/>
                <a:ea typeface="Calibri"/>
                <a:cs typeface="Calibri"/>
              </a:defRPr>
            </a:pPr>
            <a:endParaRPr lang="es-ES"/>
          </a:p>
        </c:txPr>
        <c:crossAx val="1557004239"/>
        <c:crosses val="autoZero"/>
        <c:crossBetween val="between"/>
        <c:majorUnit val="20"/>
      </c:valAx>
      <c:spPr>
        <a:noFill/>
        <a:ln w="25241">
          <a:noFill/>
        </a:ln>
      </c:spPr>
    </c:plotArea>
    <c:plotVisOnly val="1"/>
    <c:dispBlanksAs val="gap"/>
    <c:showDLblsOverMax val="0"/>
  </c:chart>
  <c:spPr>
    <a:noFill/>
    <a:ln>
      <a:noFill/>
    </a:ln>
  </c:spPr>
  <c:txPr>
    <a:bodyPr/>
    <a:lstStyle/>
    <a:p>
      <a:pPr>
        <a:defRPr sz="994" b="0" i="0" u="none" strike="noStrike" baseline="0">
          <a:solidFill>
            <a:srgbClr val="000000"/>
          </a:solidFill>
          <a:latin typeface="Calibri"/>
          <a:ea typeface="Calibri"/>
          <a:cs typeface="Calibri"/>
        </a:defRPr>
      </a:pPr>
      <a:endParaRPr lang="es-E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93272422705645E-2"/>
          <c:y val="5.6833686777232585E-2"/>
          <c:w val="0.8763388302877233"/>
          <c:h val="0.84356778463438198"/>
        </c:manualLayout>
      </c:layout>
      <c:barChart>
        <c:barDir val="col"/>
        <c:grouping val="clustered"/>
        <c:varyColors val="0"/>
        <c:ser>
          <c:idx val="0"/>
          <c:order val="0"/>
          <c:tx>
            <c:strRef>
              <c:f>Sheet1!$B$5</c:f>
              <c:strCache>
                <c:ptCount val="1"/>
                <c:pt idx="0">
                  <c:v>Alirocumab (n=284)</c:v>
                </c:pt>
              </c:strCache>
            </c:strRef>
          </c:tx>
          <c:spPr>
            <a:solidFill>
              <a:srgbClr val="FF0000"/>
            </a:solidFill>
            <a:ln>
              <a:noFill/>
            </a:ln>
            <a:effectLst/>
            <a:scene3d>
              <a:camera prst="orthographicFront"/>
              <a:lightRig rig="threePt" dir="t"/>
            </a:scene3d>
            <a:sp3d>
              <a:bevelT/>
            </a:sp3d>
          </c:spPr>
          <c:invertIfNegative val="0"/>
          <c:errBars>
            <c:errBarType val="both"/>
            <c:errValType val="cust"/>
            <c:noEndCap val="0"/>
            <c:plus>
              <c:numRef>
                <c:f>Sheet1!$F$4:$F$10</c:f>
                <c:numCache>
                  <c:formatCode>General</c:formatCode>
                  <c:ptCount val="7"/>
                </c:numCache>
              </c:numRef>
            </c:plus>
            <c:minus>
              <c:numRef>
                <c:f>Sheet1!$F$4:$F$10</c:f>
                <c:numCache>
                  <c:formatCode>General</c:formatCode>
                  <c:ptCount val="7"/>
                </c:numCache>
              </c:numRef>
            </c:minus>
            <c:spPr>
              <a:solidFill>
                <a:srgbClr val="FFFF00"/>
              </a:solidFill>
              <a:ln>
                <a:noFill/>
              </a:ln>
              <a:effectLst/>
              <a:scene3d>
                <a:camera prst="orthographicFront"/>
                <a:lightRig rig="threePt" dir="t"/>
              </a:scene3d>
              <a:sp3d>
                <a:bevelT/>
              </a:sp3d>
            </c:spPr>
          </c:errBars>
          <c:cat>
            <c:strRef>
              <c:f>Sheet1!$A$6:$A$10</c:f>
              <c:strCache>
                <c:ptCount val="2"/>
                <c:pt idx="0">
                  <c:v>T2DM</c:v>
                </c:pt>
                <c:pt idx="1">
                  <c:v>T1DM</c:v>
                </c:pt>
              </c:strCache>
            </c:strRef>
          </c:cat>
          <c:val>
            <c:numRef>
              <c:f>Sheet1!$B$6:$B$7</c:f>
              <c:numCache>
                <c:formatCode>#,#00</c:formatCode>
                <c:ptCount val="2"/>
                <c:pt idx="0">
                  <c:v>70.900000000000006</c:v>
                </c:pt>
                <c:pt idx="1">
                  <c:v>79</c:v>
                </c:pt>
              </c:numCache>
            </c:numRef>
          </c:val>
          <c:extLst>
            <c:ext xmlns:c16="http://schemas.microsoft.com/office/drawing/2014/chart" uri="{C3380CC4-5D6E-409C-BE32-E72D297353CC}">
              <c16:uniqueId val="{00000000-3AD2-4F57-846F-47FABBBD4837}"/>
            </c:ext>
          </c:extLst>
        </c:ser>
        <c:ser>
          <c:idx val="1"/>
          <c:order val="1"/>
          <c:tx>
            <c:strRef>
              <c:f>Sheet1!$C$5</c:f>
              <c:strCache>
                <c:ptCount val="1"/>
                <c:pt idx="0">
                  <c:v>Placebo (n=140)</c:v>
                </c:pt>
              </c:strCache>
            </c:strRef>
          </c:tx>
          <c:spPr>
            <a:solidFill>
              <a:schemeClr val="tx2"/>
            </a:solidFill>
            <a:ln>
              <a:noFill/>
            </a:ln>
            <a:effectLst/>
            <a:scene3d>
              <a:camera prst="orthographicFront"/>
              <a:lightRig rig="threePt" dir="t"/>
            </a:scene3d>
            <a:sp3d>
              <a:bevelT/>
            </a:sp3d>
          </c:spPr>
          <c:invertIfNegative val="0"/>
          <c:errBars>
            <c:errBarType val="both"/>
            <c:errValType val="cust"/>
            <c:noEndCap val="0"/>
            <c:plus>
              <c:numRef>
                <c:f>Sheet1!$G$4:$G$10</c:f>
                <c:numCache>
                  <c:formatCode>General</c:formatCode>
                  <c:ptCount val="7"/>
                </c:numCache>
              </c:numRef>
            </c:plus>
            <c:minus>
              <c:numRef>
                <c:f>Sheet1!$G$4:$G$10</c:f>
                <c:numCache>
                  <c:formatCode>General</c:formatCode>
                  <c:ptCount val="7"/>
                </c:numCache>
              </c:numRef>
            </c:minus>
            <c:spPr>
              <a:noFill/>
              <a:ln w="18931" cap="flat" cmpd="sng" algn="ctr">
                <a:solidFill>
                  <a:srgbClr val="A6A6A6"/>
                </a:solidFill>
                <a:round/>
              </a:ln>
              <a:effectLst>
                <a:innerShdw blurRad="63500" dist="50800" dir="13500000">
                  <a:prstClr val="black">
                    <a:alpha val="50000"/>
                  </a:prstClr>
                </a:innerShdw>
              </a:effectLst>
            </c:spPr>
          </c:errBars>
          <c:cat>
            <c:strRef>
              <c:f>Sheet1!$A$6:$A$10</c:f>
              <c:strCache>
                <c:ptCount val="2"/>
                <c:pt idx="0">
                  <c:v>T2DM</c:v>
                </c:pt>
                <c:pt idx="1">
                  <c:v>T1DM</c:v>
                </c:pt>
              </c:strCache>
            </c:strRef>
          </c:cat>
          <c:val>
            <c:numRef>
              <c:f>Sheet1!$C$6:$C$7</c:f>
              <c:numCache>
                <c:formatCode>General</c:formatCode>
                <c:ptCount val="2"/>
                <c:pt idx="0">
                  <c:v>13.8</c:v>
                </c:pt>
                <c:pt idx="1">
                  <c:v>22.9</c:v>
                </c:pt>
              </c:numCache>
            </c:numRef>
          </c:val>
          <c:extLst>
            <c:ext xmlns:c16="http://schemas.microsoft.com/office/drawing/2014/chart" uri="{C3380CC4-5D6E-409C-BE32-E72D297353CC}">
              <c16:uniqueId val="{00000001-3AD2-4F57-846F-47FABBBD4837}"/>
            </c:ext>
          </c:extLst>
        </c:ser>
        <c:dLbls>
          <c:showLegendKey val="0"/>
          <c:showVal val="0"/>
          <c:showCatName val="0"/>
          <c:showSerName val="0"/>
          <c:showPercent val="0"/>
          <c:showBubbleSize val="0"/>
        </c:dLbls>
        <c:gapWidth val="144"/>
        <c:overlap val="-28"/>
        <c:axId val="1935635759"/>
        <c:axId val="1"/>
      </c:barChart>
      <c:catAx>
        <c:axId val="1935635759"/>
        <c:scaling>
          <c:orientation val="minMax"/>
        </c:scaling>
        <c:delete val="0"/>
        <c:axPos val="b"/>
        <c:numFmt formatCode="General" sourceLinked="1"/>
        <c:majorTickMark val="none"/>
        <c:minorTickMark val="none"/>
        <c:tickLblPos val="nextTo"/>
        <c:spPr>
          <a:noFill/>
          <a:ln w="18931" cap="flat" cmpd="sng" algn="ctr">
            <a:solidFill>
              <a:schemeClr val="tx1"/>
            </a:solidFill>
            <a:round/>
          </a:ln>
          <a:effectLst/>
        </c:spPr>
        <c:txPr>
          <a:bodyPr rot="0" vert="horz"/>
          <a:lstStyle/>
          <a:p>
            <a:pPr>
              <a:defRPr sz="1188" b="0" i="0" u="none" strike="noStrike" baseline="0">
                <a:solidFill>
                  <a:srgbClr val="000000"/>
                </a:solidFill>
                <a:latin typeface="Calibri"/>
                <a:ea typeface="Calibri"/>
                <a:cs typeface="Calibri"/>
              </a:defRPr>
            </a:pPr>
            <a:endParaRPr lang="es-ES"/>
          </a:p>
        </c:txPr>
        <c:crossAx val="1"/>
        <c:crosses val="autoZero"/>
        <c:auto val="1"/>
        <c:lblAlgn val="ctr"/>
        <c:lblOffset val="100"/>
        <c:noMultiLvlLbl val="0"/>
      </c:catAx>
      <c:valAx>
        <c:axId val="1"/>
        <c:scaling>
          <c:orientation val="minMax"/>
          <c:max val="100"/>
        </c:scaling>
        <c:delete val="0"/>
        <c:axPos val="l"/>
        <c:numFmt formatCode="0" sourceLinked="0"/>
        <c:majorTickMark val="out"/>
        <c:minorTickMark val="none"/>
        <c:tickLblPos val="nextTo"/>
        <c:spPr>
          <a:noFill/>
          <a:ln w="18931" cap="sq">
            <a:solidFill>
              <a:schemeClr val="tx1"/>
            </a:solidFill>
            <a:miter lim="800000"/>
          </a:ln>
          <a:effectLst/>
        </c:spPr>
        <c:txPr>
          <a:bodyPr rot="0" vert="horz"/>
          <a:lstStyle/>
          <a:p>
            <a:pPr>
              <a:defRPr sz="1200" b="0" i="0" u="none" strike="noStrike" baseline="0">
                <a:solidFill>
                  <a:schemeClr val="tx1"/>
                </a:solidFill>
                <a:latin typeface="Calibri"/>
                <a:ea typeface="Calibri"/>
                <a:cs typeface="Calibri"/>
              </a:defRPr>
            </a:pPr>
            <a:endParaRPr lang="es-ES"/>
          </a:p>
        </c:txPr>
        <c:crossAx val="1935635759"/>
        <c:crosses val="autoZero"/>
        <c:crossBetween val="between"/>
        <c:majorUnit val="20"/>
      </c:valAx>
      <c:spPr>
        <a:noFill/>
        <a:ln w="25241">
          <a:noFill/>
        </a:ln>
      </c:spPr>
    </c:plotArea>
    <c:plotVisOnly val="1"/>
    <c:dispBlanksAs val="gap"/>
    <c:showDLblsOverMax val="0"/>
  </c:chart>
  <c:spPr>
    <a:noFill/>
    <a:ln>
      <a:noFill/>
    </a:ln>
  </c:spPr>
  <c:txPr>
    <a:bodyPr/>
    <a:lstStyle/>
    <a:p>
      <a:pPr>
        <a:defRPr sz="994" b="0" i="0" u="none" strike="noStrike" baseline="0">
          <a:solidFill>
            <a:srgbClr val="000000"/>
          </a:solidFill>
          <a:latin typeface="Calibri"/>
          <a:ea typeface="Calibri"/>
          <a:cs typeface="Calibri"/>
        </a:defRPr>
      </a:pPr>
      <a:endParaRPr lang="es-E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70557512752643"/>
          <c:y val="0.17607023500846702"/>
          <c:w val="0.8333841727292931"/>
          <c:h val="0.77542671296169097"/>
        </c:manualLayout>
      </c:layout>
      <c:barChart>
        <c:barDir val="col"/>
        <c:grouping val="clustered"/>
        <c:varyColors val="0"/>
        <c:ser>
          <c:idx val="0"/>
          <c:order val="0"/>
          <c:tx>
            <c:strRef>
              <c:f>Sheet1!$B$4</c:f>
              <c:strCache>
                <c:ptCount val="1"/>
                <c:pt idx="0">
                  <c:v>Alirocumab (n=273)</c:v>
                </c:pt>
              </c:strCache>
            </c:strRef>
          </c:tx>
          <c:spPr>
            <a:solidFill>
              <a:srgbClr val="FF0000"/>
            </a:solidFill>
            <a:ln w="25326">
              <a:noFill/>
            </a:ln>
          </c:spPr>
          <c:invertIfNegative val="0"/>
          <c:errBars>
            <c:errBarType val="both"/>
            <c:errValType val="cust"/>
            <c:noEndCap val="0"/>
            <c:plus>
              <c:numRef>
                <c:f>Sheet1!$F$5</c:f>
                <c:numCache>
                  <c:formatCode>General</c:formatCode>
                  <c:ptCount val="1"/>
                  <c:pt idx="0">
                    <c:v>3</c:v>
                  </c:pt>
                </c:numCache>
              </c:numRef>
            </c:plus>
            <c:minus>
              <c:numRef>
                <c:f>Sheet1!$F$5</c:f>
                <c:numCache>
                  <c:formatCode>General</c:formatCode>
                  <c:ptCount val="1"/>
                  <c:pt idx="0">
                    <c:v>3</c:v>
                  </c:pt>
                </c:numCache>
              </c:numRef>
            </c:minus>
            <c:spPr>
              <a:noFill/>
              <a:ln w="18994" cap="flat" cmpd="sng" algn="ctr">
                <a:solidFill>
                  <a:schemeClr val="tx1"/>
                </a:solidFill>
                <a:round/>
              </a:ln>
              <a:effectLst/>
            </c:spPr>
          </c:errBars>
          <c:cat>
            <c:numRef>
              <c:f>Sheet1!$A$5</c:f>
              <c:numCache>
                <c:formatCode>General</c:formatCode>
                <c:ptCount val="1"/>
              </c:numCache>
            </c:numRef>
          </c:cat>
          <c:val>
            <c:numRef>
              <c:f>Sheet1!$B$5</c:f>
              <c:numCache>
                <c:formatCode>General</c:formatCode>
                <c:ptCount val="1"/>
                <c:pt idx="0">
                  <c:v>-37.299999999999997</c:v>
                </c:pt>
              </c:numCache>
            </c:numRef>
          </c:val>
          <c:extLst>
            <c:ext xmlns:c16="http://schemas.microsoft.com/office/drawing/2014/chart" uri="{C3380CC4-5D6E-409C-BE32-E72D297353CC}">
              <c16:uniqueId val="{00000000-06DB-4D00-958B-74C9D706B4CD}"/>
            </c:ext>
          </c:extLst>
        </c:ser>
        <c:ser>
          <c:idx val="1"/>
          <c:order val="1"/>
          <c:tx>
            <c:strRef>
              <c:f>Sheet1!$C$4</c:f>
              <c:strCache>
                <c:ptCount val="1"/>
                <c:pt idx="0">
                  <c:v>Usual care (n=136)</c:v>
                </c:pt>
              </c:strCache>
            </c:strRef>
          </c:tx>
          <c:spPr>
            <a:solidFill>
              <a:schemeClr val="tx2"/>
            </a:solidFill>
            <a:ln w="25326">
              <a:noFill/>
            </a:ln>
          </c:spPr>
          <c:invertIfNegative val="0"/>
          <c:errBars>
            <c:errBarType val="both"/>
            <c:errValType val="cust"/>
            <c:noEndCap val="0"/>
            <c:plus>
              <c:numRef>
                <c:f>Sheet1!$G$5</c:f>
                <c:numCache>
                  <c:formatCode>General</c:formatCode>
                  <c:ptCount val="1"/>
                  <c:pt idx="0">
                    <c:v>3.3</c:v>
                  </c:pt>
                </c:numCache>
              </c:numRef>
            </c:plus>
            <c:minus>
              <c:numRef>
                <c:f>Sheet1!$G$5</c:f>
                <c:numCache>
                  <c:formatCode>General</c:formatCode>
                  <c:ptCount val="1"/>
                  <c:pt idx="0">
                    <c:v>3.3</c:v>
                  </c:pt>
                </c:numCache>
              </c:numRef>
            </c:minus>
            <c:spPr>
              <a:noFill/>
              <a:ln w="18994" cap="flat" cmpd="sng" algn="ctr">
                <a:solidFill>
                  <a:schemeClr val="tx1"/>
                </a:solidFill>
                <a:round/>
              </a:ln>
              <a:effectLst/>
            </c:spPr>
          </c:errBars>
          <c:cat>
            <c:numRef>
              <c:f>Sheet1!$A$5</c:f>
              <c:numCache>
                <c:formatCode>General</c:formatCode>
                <c:ptCount val="1"/>
              </c:numCache>
            </c:numRef>
          </c:cat>
          <c:val>
            <c:numRef>
              <c:f>Sheet1!$C$5</c:f>
              <c:numCache>
                <c:formatCode>General</c:formatCode>
                <c:ptCount val="1"/>
                <c:pt idx="0">
                  <c:v>-4.7</c:v>
                </c:pt>
              </c:numCache>
            </c:numRef>
          </c:val>
          <c:extLst>
            <c:ext xmlns:c16="http://schemas.microsoft.com/office/drawing/2014/chart" uri="{C3380CC4-5D6E-409C-BE32-E72D297353CC}">
              <c16:uniqueId val="{00000001-06DB-4D00-958B-74C9D706B4CD}"/>
            </c:ext>
          </c:extLst>
        </c:ser>
        <c:dLbls>
          <c:showLegendKey val="0"/>
          <c:showVal val="0"/>
          <c:showCatName val="0"/>
          <c:showSerName val="0"/>
          <c:showPercent val="0"/>
          <c:showBubbleSize val="0"/>
        </c:dLbls>
        <c:gapWidth val="150"/>
        <c:axId val="1455185055"/>
        <c:axId val="1"/>
      </c:barChart>
      <c:catAx>
        <c:axId val="1455185055"/>
        <c:scaling>
          <c:orientation val="minMax"/>
        </c:scaling>
        <c:delete val="0"/>
        <c:axPos val="b"/>
        <c:numFmt formatCode="General" sourceLinked="1"/>
        <c:majorTickMark val="none"/>
        <c:minorTickMark val="none"/>
        <c:tickLblPos val="nextTo"/>
        <c:spPr>
          <a:noFill/>
          <a:ln w="18994">
            <a:solidFill>
              <a:schemeClr val="tx1"/>
            </a:solidFill>
          </a:ln>
          <a:effectLst/>
        </c:spPr>
        <c:txPr>
          <a:bodyPr rot="0" vert="horz"/>
          <a:lstStyle/>
          <a:p>
            <a:pPr>
              <a:defRPr sz="1192" b="0" i="0" u="none" strike="noStrike" baseline="0">
                <a:solidFill>
                  <a:srgbClr val="000000"/>
                </a:solidFill>
                <a:latin typeface="Calibri"/>
                <a:ea typeface="Calibri"/>
                <a:cs typeface="Calibri"/>
              </a:defRPr>
            </a:pPr>
            <a:endParaRPr lang="es-ES"/>
          </a:p>
        </c:txPr>
        <c:crossAx val="1"/>
        <c:crosses val="autoZero"/>
        <c:auto val="1"/>
        <c:lblAlgn val="ctr"/>
        <c:lblOffset val="100"/>
        <c:noMultiLvlLbl val="0"/>
      </c:catAx>
      <c:valAx>
        <c:axId val="1"/>
        <c:scaling>
          <c:orientation val="minMax"/>
          <c:min val="-50"/>
        </c:scaling>
        <c:delete val="0"/>
        <c:axPos val="l"/>
        <c:numFmt formatCode="General" sourceLinked="1"/>
        <c:majorTickMark val="out"/>
        <c:minorTickMark val="none"/>
        <c:tickLblPos val="nextTo"/>
        <c:spPr>
          <a:noFill/>
          <a:ln w="18994" cap="sq">
            <a:solidFill>
              <a:schemeClr val="tx1"/>
            </a:solidFill>
            <a:miter lim="800000"/>
          </a:ln>
          <a:effectLst/>
        </c:spPr>
        <c:txPr>
          <a:bodyPr rot="0" vert="horz"/>
          <a:lstStyle/>
          <a:p>
            <a:pPr>
              <a:defRPr sz="1200" b="1" i="0" u="none" strike="noStrike" baseline="0">
                <a:solidFill>
                  <a:schemeClr val="tx1"/>
                </a:solidFill>
                <a:latin typeface="Calibri"/>
                <a:ea typeface="Calibri"/>
                <a:cs typeface="Calibri"/>
              </a:defRPr>
            </a:pPr>
            <a:endParaRPr lang="es-ES"/>
          </a:p>
        </c:txPr>
        <c:crossAx val="1455185055"/>
        <c:crosses val="autoZero"/>
        <c:crossBetween val="between"/>
      </c:valAx>
      <c:spPr>
        <a:noFill/>
        <a:ln w="25326">
          <a:noFill/>
        </a:ln>
      </c:spPr>
    </c:plotArea>
    <c:legend>
      <c:legendPos val="r"/>
      <c:layout>
        <c:manualLayout>
          <c:xMode val="edge"/>
          <c:yMode val="edge"/>
          <c:x val="2.0226164170834005E-2"/>
          <c:y val="4.7281323877068557E-3"/>
          <c:w val="0.979773835829166"/>
          <c:h val="0.11583924349881797"/>
        </c:manualLayout>
      </c:layout>
      <c:overlay val="0"/>
      <c:spPr>
        <a:noFill/>
        <a:ln w="25326">
          <a:noFill/>
        </a:ln>
      </c:spPr>
      <c:txPr>
        <a:bodyPr/>
        <a:lstStyle/>
        <a:p>
          <a:pPr>
            <a:defRPr sz="1466" b="0" i="0" u="none" strike="noStrike" baseline="0">
              <a:solidFill>
                <a:schemeClr val="tx1"/>
              </a:solidFill>
              <a:latin typeface="Calibri"/>
              <a:ea typeface="Calibri"/>
              <a:cs typeface="Calibri"/>
            </a:defRPr>
          </a:pPr>
          <a:endParaRPr lang="es-ES"/>
        </a:p>
      </c:txPr>
    </c:legend>
    <c:plotVisOnly val="1"/>
    <c:dispBlanksAs val="gap"/>
    <c:showDLblsOverMax val="0"/>
  </c:chart>
  <c:spPr>
    <a:noFill/>
    <a:ln>
      <a:noFill/>
    </a:ln>
  </c:spPr>
  <c:txPr>
    <a:bodyPr/>
    <a:lstStyle/>
    <a:p>
      <a:pPr>
        <a:defRPr sz="997" b="0" i="0" u="none" strike="noStrike" baseline="0">
          <a:solidFill>
            <a:srgbClr val="000000"/>
          </a:solidFill>
          <a:latin typeface="Calibri"/>
          <a:ea typeface="Calibri"/>
          <a:cs typeface="Calibri"/>
        </a:defRPr>
      </a:pPr>
      <a:endParaRPr lang="es-E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227055358538198"/>
          <c:y val="0.19847911467212212"/>
          <c:w val="0.8333841727292931"/>
          <c:h val="0.77542671296169097"/>
        </c:manualLayout>
      </c:layout>
      <c:barChart>
        <c:barDir val="col"/>
        <c:grouping val="clustered"/>
        <c:varyColors val="0"/>
        <c:ser>
          <c:idx val="0"/>
          <c:order val="0"/>
          <c:tx>
            <c:strRef>
              <c:f>Sheet1!$B$4</c:f>
              <c:strCache>
                <c:ptCount val="1"/>
                <c:pt idx="0">
                  <c:v>Alirocumab (n=47)</c:v>
                </c:pt>
              </c:strCache>
            </c:strRef>
          </c:tx>
          <c:spPr>
            <a:solidFill>
              <a:srgbClr val="FF0000"/>
            </a:solidFill>
            <a:ln w="22254">
              <a:noFill/>
            </a:ln>
          </c:spPr>
          <c:invertIfNegative val="0"/>
          <c:errBars>
            <c:errBarType val="both"/>
            <c:errValType val="cust"/>
            <c:noEndCap val="0"/>
            <c:plus>
              <c:numRef>
                <c:f>Sheet1!$F$5</c:f>
                <c:numCache>
                  <c:formatCode>General</c:formatCode>
                  <c:ptCount val="1"/>
                  <c:pt idx="0">
                    <c:v>3.4</c:v>
                  </c:pt>
                </c:numCache>
              </c:numRef>
            </c:plus>
            <c:minus>
              <c:numRef>
                <c:f>Sheet1!$F$5</c:f>
                <c:numCache>
                  <c:formatCode>General</c:formatCode>
                  <c:ptCount val="1"/>
                  <c:pt idx="0">
                    <c:v>3.4</c:v>
                  </c:pt>
                </c:numCache>
              </c:numRef>
            </c:minus>
            <c:spPr>
              <a:solidFill>
                <a:srgbClr val="FFFF00"/>
              </a:solidFill>
              <a:ln w="22254">
                <a:noFill/>
              </a:ln>
            </c:spPr>
          </c:errBars>
          <c:cat>
            <c:numRef>
              <c:f>Sheet1!$A$5</c:f>
              <c:numCache>
                <c:formatCode>General</c:formatCode>
                <c:ptCount val="1"/>
              </c:numCache>
            </c:numRef>
          </c:cat>
          <c:val>
            <c:numRef>
              <c:f>Sheet1!$B$5</c:f>
              <c:numCache>
                <c:formatCode>General</c:formatCode>
                <c:ptCount val="1"/>
                <c:pt idx="0">
                  <c:v>-41.7</c:v>
                </c:pt>
              </c:numCache>
            </c:numRef>
          </c:val>
          <c:extLst>
            <c:ext xmlns:c16="http://schemas.microsoft.com/office/drawing/2014/chart" uri="{C3380CC4-5D6E-409C-BE32-E72D297353CC}">
              <c16:uniqueId val="{00000000-8750-46D1-944E-209F8C8F3416}"/>
            </c:ext>
          </c:extLst>
        </c:ser>
        <c:ser>
          <c:idx val="1"/>
          <c:order val="1"/>
          <c:tx>
            <c:strRef>
              <c:f>Sheet1!$C$4</c:f>
              <c:strCache>
                <c:ptCount val="1"/>
                <c:pt idx="0">
                  <c:v>Fenofibrate (n=24)</c:v>
                </c:pt>
              </c:strCache>
            </c:strRef>
          </c:tx>
          <c:spPr>
            <a:solidFill>
              <a:srgbClr val="00B0F0"/>
            </a:solidFill>
            <a:ln w="22254">
              <a:noFill/>
            </a:ln>
          </c:spPr>
          <c:invertIfNegative val="0"/>
          <c:errBars>
            <c:errBarType val="both"/>
            <c:errValType val="cust"/>
            <c:noEndCap val="0"/>
            <c:plus>
              <c:numRef>
                <c:f>Sheet1!$G$5</c:f>
                <c:numCache>
                  <c:formatCode>General</c:formatCode>
                  <c:ptCount val="1"/>
                  <c:pt idx="0">
                    <c:v>4.8</c:v>
                  </c:pt>
                </c:numCache>
              </c:numRef>
            </c:plus>
            <c:minus>
              <c:numRef>
                <c:f>Sheet1!$G$5</c:f>
                <c:numCache>
                  <c:formatCode>General</c:formatCode>
                  <c:ptCount val="1"/>
                  <c:pt idx="0">
                    <c:v>4.8</c:v>
                  </c:pt>
                </c:numCache>
              </c:numRef>
            </c:minus>
            <c:spPr>
              <a:solidFill>
                <a:srgbClr val="00B050"/>
              </a:solidFill>
              <a:ln w="22254">
                <a:noFill/>
              </a:ln>
            </c:spPr>
          </c:errBars>
          <c:cat>
            <c:numRef>
              <c:f>Sheet1!$A$5</c:f>
              <c:numCache>
                <c:formatCode>General</c:formatCode>
                <c:ptCount val="1"/>
              </c:numCache>
            </c:numRef>
          </c:cat>
          <c:val>
            <c:numRef>
              <c:f>Sheet1!$C$5</c:f>
              <c:numCache>
                <c:formatCode>General</c:formatCode>
                <c:ptCount val="1"/>
                <c:pt idx="0">
                  <c:v>-8.5</c:v>
                </c:pt>
              </c:numCache>
            </c:numRef>
          </c:val>
          <c:extLst>
            <c:ext xmlns:c16="http://schemas.microsoft.com/office/drawing/2014/chart" uri="{C3380CC4-5D6E-409C-BE32-E72D297353CC}">
              <c16:uniqueId val="{00000001-8750-46D1-944E-209F8C8F3416}"/>
            </c:ext>
          </c:extLst>
        </c:ser>
        <c:dLbls>
          <c:showLegendKey val="0"/>
          <c:showVal val="0"/>
          <c:showCatName val="0"/>
          <c:showSerName val="0"/>
          <c:showPercent val="0"/>
          <c:showBubbleSize val="0"/>
        </c:dLbls>
        <c:gapWidth val="150"/>
        <c:axId val="459472511"/>
        <c:axId val="1"/>
      </c:barChart>
      <c:catAx>
        <c:axId val="459472511"/>
        <c:scaling>
          <c:orientation val="minMax"/>
        </c:scaling>
        <c:delete val="0"/>
        <c:axPos val="b"/>
        <c:numFmt formatCode="General" sourceLinked="1"/>
        <c:majorTickMark val="none"/>
        <c:minorTickMark val="none"/>
        <c:tickLblPos val="nextTo"/>
        <c:spPr>
          <a:ln w="12689">
            <a:solidFill>
              <a:schemeClr val="tx1"/>
            </a:solidFill>
            <a:prstDash val="solid"/>
          </a:ln>
        </c:spPr>
        <c:txPr>
          <a:bodyPr rot="0" vert="horz"/>
          <a:lstStyle/>
          <a:p>
            <a:pPr>
              <a:defRPr sz="1050" b="0" i="0" u="none" strike="noStrike" baseline="0">
                <a:solidFill>
                  <a:srgbClr val="000000"/>
                </a:solidFill>
                <a:latin typeface="Calibri"/>
                <a:ea typeface="Calibri"/>
                <a:cs typeface="Calibri"/>
              </a:defRPr>
            </a:pPr>
            <a:endParaRPr lang="es-ES"/>
          </a:p>
        </c:txPr>
        <c:crossAx val="1"/>
        <c:crosses val="autoZero"/>
        <c:auto val="1"/>
        <c:lblAlgn val="ctr"/>
        <c:lblOffset val="100"/>
        <c:noMultiLvlLbl val="0"/>
      </c:catAx>
      <c:valAx>
        <c:axId val="1"/>
        <c:scaling>
          <c:orientation val="minMax"/>
          <c:min val="-50"/>
        </c:scaling>
        <c:delete val="0"/>
        <c:axPos val="l"/>
        <c:numFmt formatCode="General" sourceLinked="1"/>
        <c:majorTickMark val="out"/>
        <c:minorTickMark val="none"/>
        <c:tickLblPos val="nextTo"/>
        <c:spPr>
          <a:noFill/>
          <a:ln w="16688" cap="sq">
            <a:solidFill>
              <a:schemeClr val="tx1"/>
            </a:solidFill>
            <a:miter lim="800000"/>
          </a:ln>
          <a:effectLst/>
        </c:spPr>
        <c:txPr>
          <a:bodyPr rot="0" vert="horz"/>
          <a:lstStyle/>
          <a:p>
            <a:pPr>
              <a:defRPr sz="1200" b="1" i="0" u="none" strike="noStrike" baseline="0">
                <a:solidFill>
                  <a:schemeClr val="tx1"/>
                </a:solidFill>
                <a:latin typeface="Calibri"/>
                <a:ea typeface="Calibri"/>
                <a:cs typeface="Calibri"/>
              </a:defRPr>
            </a:pPr>
            <a:endParaRPr lang="es-ES"/>
          </a:p>
        </c:txPr>
        <c:crossAx val="459472511"/>
        <c:crosses val="autoZero"/>
        <c:crossBetween val="between"/>
      </c:valAx>
      <c:spPr>
        <a:noFill/>
        <a:ln w="25397">
          <a:noFill/>
        </a:ln>
      </c:spPr>
    </c:plotArea>
    <c:legend>
      <c:legendPos val="r"/>
      <c:legendEntry>
        <c:idx val="0"/>
        <c:txPr>
          <a:bodyPr/>
          <a:lstStyle/>
          <a:p>
            <a:pPr>
              <a:defRPr sz="1400" b="0" i="0" u="none" strike="noStrike" baseline="0">
                <a:solidFill>
                  <a:schemeClr val="tx1"/>
                </a:solidFill>
                <a:latin typeface="Calibri"/>
                <a:ea typeface="Calibri"/>
                <a:cs typeface="Calibri"/>
              </a:defRPr>
            </a:pPr>
            <a:endParaRPr lang="es-ES"/>
          </a:p>
        </c:txPr>
      </c:legendEntry>
      <c:legendEntry>
        <c:idx val="1"/>
        <c:txPr>
          <a:bodyPr/>
          <a:lstStyle/>
          <a:p>
            <a:pPr>
              <a:defRPr sz="1400" b="0" i="0" u="none" strike="noStrike" baseline="0">
                <a:solidFill>
                  <a:schemeClr val="tx1"/>
                </a:solidFill>
                <a:latin typeface="Calibri"/>
                <a:ea typeface="Calibri"/>
                <a:cs typeface="Calibri"/>
              </a:defRPr>
            </a:pPr>
            <a:endParaRPr lang="es-ES"/>
          </a:p>
        </c:txPr>
      </c:legendEntry>
      <c:layout>
        <c:manualLayout>
          <c:xMode val="edge"/>
          <c:yMode val="edge"/>
          <c:x val="7.4765402416301016E-2"/>
          <c:y val="3.2012801087326131E-3"/>
          <c:w val="0.86416589529362264"/>
          <c:h val="0.23757229032434513"/>
        </c:manualLayout>
      </c:layout>
      <c:overlay val="0"/>
      <c:spPr>
        <a:noFill/>
        <a:ln w="22254">
          <a:noFill/>
        </a:ln>
      </c:spPr>
      <c:txPr>
        <a:bodyPr/>
        <a:lstStyle/>
        <a:p>
          <a:pPr>
            <a:defRPr sz="1400" b="0" i="0" u="none" strike="noStrike" baseline="0">
              <a:solidFill>
                <a:srgbClr val="FFFFFF"/>
              </a:solidFill>
              <a:latin typeface="Calibri"/>
              <a:ea typeface="Calibri"/>
              <a:cs typeface="Calibri"/>
            </a:defRPr>
          </a:pPr>
          <a:endParaRPr lang="es-ES"/>
        </a:p>
      </c:txPr>
    </c:legend>
    <c:plotVisOnly val="1"/>
    <c:dispBlanksAs val="gap"/>
    <c:showDLblsOverMax val="0"/>
  </c:chart>
  <c:spPr>
    <a:noFill/>
    <a:ln>
      <a:noFill/>
    </a:ln>
  </c:spPr>
  <c:txPr>
    <a:bodyPr/>
    <a:lstStyle/>
    <a:p>
      <a:pPr>
        <a:defRPr sz="1000" b="0" i="0" u="none" strike="noStrike" baseline="0">
          <a:solidFill>
            <a:srgbClr val="000000"/>
          </a:solidFill>
          <a:latin typeface="Calibri"/>
          <a:ea typeface="Calibri"/>
          <a:cs typeface="Calibri"/>
        </a:defRPr>
      </a:pPr>
      <a:endParaRPr lang="es-E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932729251419029E-2"/>
          <c:y val="0.11543184102388555"/>
          <c:w val="0.8763388302877233"/>
          <c:h val="0.84356778463438198"/>
        </c:manualLayout>
      </c:layout>
      <c:barChart>
        <c:barDir val="col"/>
        <c:grouping val="clustered"/>
        <c:varyColors val="0"/>
        <c:ser>
          <c:idx val="0"/>
          <c:order val="0"/>
          <c:tx>
            <c:strRef>
              <c:f>Sheet1!$B$3</c:f>
              <c:strCache>
                <c:ptCount val="1"/>
                <c:pt idx="0">
                  <c:v>Alirocumab (n=273)</c:v>
                </c:pt>
              </c:strCache>
            </c:strRef>
          </c:tx>
          <c:spPr>
            <a:solidFill>
              <a:srgbClr val="FF0000"/>
            </a:solidFill>
            <a:ln w="14143">
              <a:noFill/>
            </a:ln>
          </c:spPr>
          <c:invertIfNegative val="0"/>
          <c:errBars>
            <c:errBarType val="both"/>
            <c:errValType val="cust"/>
            <c:noEndCap val="0"/>
            <c:plus>
              <c:numRef>
                <c:f>Sheet1!$F$4:$F$10</c:f>
                <c:numCache>
                  <c:formatCode>General</c:formatCode>
                  <c:ptCount val="7"/>
                  <c:pt idx="0">
                    <c:v>3.6</c:v>
                  </c:pt>
                  <c:pt idx="1">
                    <c:v>2.7</c:v>
                  </c:pt>
                  <c:pt idx="2">
                    <c:v>2.2999999999999998</c:v>
                  </c:pt>
                  <c:pt idx="3">
                    <c:v>1.9</c:v>
                  </c:pt>
                  <c:pt idx="4">
                    <c:v>2</c:v>
                  </c:pt>
                  <c:pt idx="5">
                    <c:v>2.5</c:v>
                  </c:pt>
                  <c:pt idx="6">
                    <c:v>3</c:v>
                  </c:pt>
                </c:numCache>
              </c:numRef>
            </c:plus>
            <c:minus>
              <c:numRef>
                <c:f>Sheet1!$F$4:$F$10</c:f>
                <c:numCache>
                  <c:formatCode>General</c:formatCode>
                  <c:ptCount val="7"/>
                  <c:pt idx="0">
                    <c:v>3.6</c:v>
                  </c:pt>
                  <c:pt idx="1">
                    <c:v>2.7</c:v>
                  </c:pt>
                  <c:pt idx="2">
                    <c:v>2.2999999999999998</c:v>
                  </c:pt>
                  <c:pt idx="3">
                    <c:v>1.9</c:v>
                  </c:pt>
                  <c:pt idx="4">
                    <c:v>2</c:v>
                  </c:pt>
                  <c:pt idx="5">
                    <c:v>2.5</c:v>
                  </c:pt>
                  <c:pt idx="6">
                    <c:v>3</c:v>
                  </c:pt>
                </c:numCache>
              </c:numRef>
            </c:minus>
            <c:spPr>
              <a:noFill/>
              <a:ln w="10607" cap="flat" cmpd="sng" algn="ctr">
                <a:solidFill>
                  <a:schemeClr val="tx1"/>
                </a:solidFill>
                <a:round/>
              </a:ln>
              <a:effectLst/>
            </c:spPr>
          </c:errBars>
          <c:cat>
            <c:strRef>
              <c:f>Sheet1!$A$4:$A$10</c:f>
              <c:strCache>
                <c:ptCount val="7"/>
                <c:pt idx="0">
                  <c:v>LDL-C measured</c:v>
                </c:pt>
                <c:pt idx="1">
                  <c:v>Apo B</c:v>
                </c:pt>
                <c:pt idx="2">
                  <c:v>TC</c:v>
                </c:pt>
                <c:pt idx="3">
                  <c:v>Lp(a)</c:v>
                </c:pt>
                <c:pt idx="4">
                  <c:v>TGs</c:v>
                </c:pt>
                <c:pt idx="5">
                  <c:v>HDL-C</c:v>
                </c:pt>
                <c:pt idx="6">
                  <c:v>LDL PN</c:v>
                </c:pt>
              </c:strCache>
            </c:strRef>
          </c:cat>
          <c:val>
            <c:numRef>
              <c:f>Sheet1!$B$4:$B$10</c:f>
              <c:numCache>
                <c:formatCode>0.0</c:formatCode>
                <c:ptCount val="7"/>
                <c:pt idx="0">
                  <c:v>-43.3</c:v>
                </c:pt>
                <c:pt idx="1">
                  <c:v>-33.799999999999997</c:v>
                </c:pt>
                <c:pt idx="2">
                  <c:v>-27.4</c:v>
                </c:pt>
                <c:pt idx="3">
                  <c:v>-23.7</c:v>
                </c:pt>
                <c:pt idx="4" formatCode="General">
                  <c:v>-13</c:v>
                </c:pt>
                <c:pt idx="5">
                  <c:v>14.5</c:v>
                </c:pt>
                <c:pt idx="6">
                  <c:v>-41.6</c:v>
                </c:pt>
              </c:numCache>
            </c:numRef>
          </c:val>
          <c:extLst>
            <c:ext xmlns:c16="http://schemas.microsoft.com/office/drawing/2014/chart" uri="{C3380CC4-5D6E-409C-BE32-E72D297353CC}">
              <c16:uniqueId val="{00000000-848F-4A75-A6DE-02EBEA05BE9C}"/>
            </c:ext>
          </c:extLst>
        </c:ser>
        <c:ser>
          <c:idx val="1"/>
          <c:order val="1"/>
          <c:tx>
            <c:strRef>
              <c:f>Sheet1!$C$3</c:f>
              <c:strCache>
                <c:ptCount val="1"/>
                <c:pt idx="0">
                  <c:v>Usual care (n=136)</c:v>
                </c:pt>
              </c:strCache>
            </c:strRef>
          </c:tx>
          <c:spPr>
            <a:solidFill>
              <a:schemeClr val="tx2"/>
            </a:solidFill>
            <a:ln w="14143">
              <a:noFill/>
            </a:ln>
          </c:spPr>
          <c:invertIfNegative val="0"/>
          <c:errBars>
            <c:errBarType val="both"/>
            <c:errValType val="cust"/>
            <c:noEndCap val="0"/>
            <c:plus>
              <c:numRef>
                <c:f>Sheet1!$G$4:$G$10</c:f>
                <c:numCache>
                  <c:formatCode>General</c:formatCode>
                  <c:ptCount val="7"/>
                  <c:pt idx="0">
                    <c:v>4</c:v>
                  </c:pt>
                  <c:pt idx="1">
                    <c:v>3</c:v>
                  </c:pt>
                  <c:pt idx="2">
                    <c:v>2.5</c:v>
                  </c:pt>
                  <c:pt idx="3">
                    <c:v>2.6</c:v>
                  </c:pt>
                  <c:pt idx="4">
                    <c:v>2.8</c:v>
                  </c:pt>
                  <c:pt idx="5">
                    <c:v>2.7</c:v>
                  </c:pt>
                  <c:pt idx="6">
                    <c:v>3.4</c:v>
                  </c:pt>
                </c:numCache>
              </c:numRef>
            </c:plus>
            <c:minus>
              <c:numRef>
                <c:f>Sheet1!$G$4:$G$10</c:f>
                <c:numCache>
                  <c:formatCode>General</c:formatCode>
                  <c:ptCount val="7"/>
                  <c:pt idx="0">
                    <c:v>4</c:v>
                  </c:pt>
                  <c:pt idx="1">
                    <c:v>3</c:v>
                  </c:pt>
                  <c:pt idx="2">
                    <c:v>2.5</c:v>
                  </c:pt>
                  <c:pt idx="3">
                    <c:v>2.6</c:v>
                  </c:pt>
                  <c:pt idx="4">
                    <c:v>2.8</c:v>
                  </c:pt>
                  <c:pt idx="5">
                    <c:v>2.7</c:v>
                  </c:pt>
                  <c:pt idx="6">
                    <c:v>3.4</c:v>
                  </c:pt>
                </c:numCache>
              </c:numRef>
            </c:minus>
            <c:spPr>
              <a:noFill/>
              <a:ln w="10607" cap="flat" cmpd="sng" algn="ctr">
                <a:solidFill>
                  <a:schemeClr val="tx1"/>
                </a:solidFill>
                <a:round/>
              </a:ln>
              <a:effectLst>
                <a:innerShdw blurRad="63500" dist="50800" dir="13500000">
                  <a:prstClr val="black">
                    <a:alpha val="50000"/>
                  </a:prstClr>
                </a:innerShdw>
              </a:effectLst>
            </c:spPr>
          </c:errBars>
          <c:cat>
            <c:strRef>
              <c:f>Sheet1!$A$4:$A$10</c:f>
              <c:strCache>
                <c:ptCount val="7"/>
                <c:pt idx="0">
                  <c:v>LDL-C measured</c:v>
                </c:pt>
                <c:pt idx="1">
                  <c:v>Apo B</c:v>
                </c:pt>
                <c:pt idx="2">
                  <c:v>TC</c:v>
                </c:pt>
                <c:pt idx="3">
                  <c:v>Lp(a)</c:v>
                </c:pt>
                <c:pt idx="4">
                  <c:v>TGs</c:v>
                </c:pt>
                <c:pt idx="5">
                  <c:v>HDL-C</c:v>
                </c:pt>
                <c:pt idx="6">
                  <c:v>LDL PN</c:v>
                </c:pt>
              </c:strCache>
            </c:strRef>
          </c:cat>
          <c:val>
            <c:numRef>
              <c:f>Sheet1!$C$4:$C$10</c:f>
              <c:numCache>
                <c:formatCode>General</c:formatCode>
                <c:ptCount val="7"/>
                <c:pt idx="0">
                  <c:v>-0.3</c:v>
                </c:pt>
                <c:pt idx="1">
                  <c:v>-1.6</c:v>
                </c:pt>
                <c:pt idx="2">
                  <c:v>-2.8</c:v>
                </c:pt>
                <c:pt idx="3">
                  <c:v>3.7</c:v>
                </c:pt>
                <c:pt idx="4">
                  <c:v>-8.8000000000000007</c:v>
                </c:pt>
                <c:pt idx="5">
                  <c:v>8.1999999999999993</c:v>
                </c:pt>
                <c:pt idx="6">
                  <c:v>-3.9</c:v>
                </c:pt>
              </c:numCache>
            </c:numRef>
          </c:val>
          <c:extLst>
            <c:ext xmlns:c16="http://schemas.microsoft.com/office/drawing/2014/chart" uri="{C3380CC4-5D6E-409C-BE32-E72D297353CC}">
              <c16:uniqueId val="{00000001-848F-4A75-A6DE-02EBEA05BE9C}"/>
            </c:ext>
          </c:extLst>
        </c:ser>
        <c:dLbls>
          <c:showLegendKey val="0"/>
          <c:showVal val="0"/>
          <c:showCatName val="0"/>
          <c:showSerName val="0"/>
          <c:showPercent val="0"/>
          <c:showBubbleSize val="0"/>
        </c:dLbls>
        <c:gapWidth val="50"/>
        <c:axId val="121928767"/>
        <c:axId val="1"/>
      </c:barChart>
      <c:catAx>
        <c:axId val="121928767"/>
        <c:scaling>
          <c:orientation val="minMax"/>
        </c:scaling>
        <c:delete val="1"/>
        <c:axPos val="b"/>
        <c:numFmt formatCode="General" sourceLinked="1"/>
        <c:majorTickMark val="none"/>
        <c:minorTickMark val="none"/>
        <c:tickLblPos val="nextTo"/>
        <c:crossAx val="1"/>
        <c:crosses val="autoZero"/>
        <c:auto val="1"/>
        <c:lblAlgn val="ctr"/>
        <c:lblOffset val="100"/>
        <c:noMultiLvlLbl val="0"/>
      </c:catAx>
      <c:valAx>
        <c:axId val="1"/>
        <c:scaling>
          <c:orientation val="minMax"/>
        </c:scaling>
        <c:delete val="0"/>
        <c:axPos val="l"/>
        <c:numFmt formatCode="0" sourceLinked="0"/>
        <c:majorTickMark val="out"/>
        <c:minorTickMark val="none"/>
        <c:tickLblPos val="nextTo"/>
        <c:spPr>
          <a:noFill/>
          <a:ln w="10607" cap="sq">
            <a:solidFill>
              <a:srgbClr val="002060"/>
            </a:solidFill>
            <a:miter lim="800000"/>
          </a:ln>
          <a:effectLst/>
        </c:spPr>
        <c:txPr>
          <a:bodyPr rot="0" vert="horz"/>
          <a:lstStyle/>
          <a:p>
            <a:pPr>
              <a:defRPr/>
            </a:pPr>
            <a:endParaRPr lang="es-ES"/>
          </a:p>
        </c:txPr>
        <c:crossAx val="121928767"/>
        <c:crosses val="autoZero"/>
        <c:crossBetween val="between"/>
        <c:majorUnit val="10"/>
      </c:valAx>
      <c:spPr>
        <a:noFill/>
        <a:ln w="14143">
          <a:noFill/>
        </a:ln>
      </c:spPr>
    </c:plotArea>
    <c:legend>
      <c:legendPos val="r"/>
      <c:layout>
        <c:manualLayout>
          <c:xMode val="edge"/>
          <c:yMode val="edge"/>
          <c:x val="0.25979166924826524"/>
          <c:y val="1.4458260390565379E-2"/>
          <c:w val="0.61279581171168607"/>
          <c:h val="4.4164037854889593E-2"/>
        </c:manualLayout>
      </c:layout>
      <c:overlay val="0"/>
      <c:spPr>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atMod val="105000"/>
            </a:schemeClr>
          </a:solidFill>
          <a:prstDash val="solid"/>
        </a:ln>
        <a:effectLst>
          <a:outerShdw blurRad="40000" dist="20000" dir="5400000" rotWithShape="0">
            <a:srgbClr val="000000">
              <a:alpha val="38000"/>
            </a:srgbClr>
          </a:outerShdw>
        </a:effectLst>
      </c:spPr>
      <c:txPr>
        <a:bodyPr/>
        <a:lstStyle/>
        <a:p>
          <a:pPr>
            <a:defRPr sz="1400">
              <a:solidFill>
                <a:schemeClr val="dk1"/>
              </a:solidFill>
              <a:latin typeface="+mn-lt"/>
              <a:ea typeface="+mn-ea"/>
              <a:cs typeface="+mn-cs"/>
            </a:defRPr>
          </a:pPr>
          <a:endParaRPr lang="es-ES"/>
        </a:p>
      </c:txPr>
    </c:legend>
    <c:plotVisOnly val="1"/>
    <c:dispBlanksAs val="gap"/>
    <c:showDLblsOverMax val="0"/>
  </c:chart>
  <c:spPr>
    <a:noFill/>
    <a:ln>
      <a:noFill/>
    </a:ln>
  </c:spPr>
  <c:txPr>
    <a:bodyPr/>
    <a:lstStyle/>
    <a:p>
      <a:pPr>
        <a:defRPr sz="1100" b="0" i="0" u="none" strike="noStrike" baseline="0">
          <a:solidFill>
            <a:schemeClr val="tx1"/>
          </a:solidFill>
          <a:latin typeface="Calibri"/>
          <a:ea typeface="Calibri"/>
          <a:cs typeface="Calibri"/>
        </a:defRPr>
      </a:pPr>
      <a:endParaRPr lang="es-ES"/>
    </a:p>
  </c:txPr>
  <c:externalData r:id="rId1">
    <c:autoUpdate val="0"/>
  </c:externalData>
  <c:userShapes r:id="rId2"/>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9.1932768445758914E-2"/>
          <c:y val="0.10938526452703864"/>
          <c:w val="0.8763388302877233"/>
          <c:h val="0.84356778463438198"/>
        </c:manualLayout>
      </c:layout>
      <c:barChart>
        <c:barDir val="col"/>
        <c:grouping val="clustered"/>
        <c:varyColors val="0"/>
        <c:ser>
          <c:idx val="0"/>
          <c:order val="0"/>
          <c:tx>
            <c:strRef>
              <c:f>Sheet1!$B$3</c:f>
              <c:strCache>
                <c:ptCount val="1"/>
                <c:pt idx="0">
                  <c:v>Alirocumab (n=47)</c:v>
                </c:pt>
              </c:strCache>
            </c:strRef>
          </c:tx>
          <c:spPr>
            <a:solidFill>
              <a:srgbClr val="FF0000"/>
            </a:solidFill>
            <a:ln w="14189">
              <a:noFill/>
            </a:ln>
          </c:spPr>
          <c:invertIfNegative val="0"/>
          <c:errBars>
            <c:errBarType val="both"/>
            <c:errValType val="cust"/>
            <c:noEndCap val="0"/>
            <c:plus>
              <c:numRef>
                <c:f>Sheet1!$F$4:$F$10</c:f>
                <c:numCache>
                  <c:formatCode>General</c:formatCode>
                  <c:ptCount val="7"/>
                  <c:pt idx="0">
                    <c:v>4.2</c:v>
                  </c:pt>
                  <c:pt idx="1">
                    <c:v>3.1</c:v>
                  </c:pt>
                  <c:pt idx="2">
                    <c:v>2.6</c:v>
                  </c:pt>
                  <c:pt idx="3">
                    <c:v>4.4000000000000004</c:v>
                  </c:pt>
                  <c:pt idx="4">
                    <c:v>4.7</c:v>
                  </c:pt>
                  <c:pt idx="5">
                    <c:v>2.9</c:v>
                  </c:pt>
                  <c:pt idx="6">
                    <c:v>3.5</c:v>
                  </c:pt>
                </c:numCache>
              </c:numRef>
            </c:plus>
            <c:minus>
              <c:numRef>
                <c:f>Sheet1!$F$4:$F$10</c:f>
                <c:numCache>
                  <c:formatCode>General</c:formatCode>
                  <c:ptCount val="7"/>
                  <c:pt idx="0">
                    <c:v>4.2</c:v>
                  </c:pt>
                  <c:pt idx="1">
                    <c:v>3.1</c:v>
                  </c:pt>
                  <c:pt idx="2">
                    <c:v>2.6</c:v>
                  </c:pt>
                  <c:pt idx="3">
                    <c:v>4.4000000000000004</c:v>
                  </c:pt>
                  <c:pt idx="4">
                    <c:v>4.7</c:v>
                  </c:pt>
                  <c:pt idx="5">
                    <c:v>2.9</c:v>
                  </c:pt>
                  <c:pt idx="6">
                    <c:v>3.5</c:v>
                  </c:pt>
                </c:numCache>
              </c:numRef>
            </c:minus>
            <c:spPr>
              <a:noFill/>
              <a:ln w="10642" cap="flat" cmpd="sng" algn="ctr">
                <a:solidFill>
                  <a:schemeClr val="tx1"/>
                </a:solidFill>
                <a:round/>
              </a:ln>
              <a:effectLst/>
            </c:spPr>
          </c:errBars>
          <c:cat>
            <c:strRef>
              <c:f>Sheet1!$A$4:$A$10</c:f>
              <c:strCache>
                <c:ptCount val="7"/>
                <c:pt idx="0">
                  <c:v>LDL-C measured</c:v>
                </c:pt>
                <c:pt idx="1">
                  <c:v>Apo B</c:v>
                </c:pt>
                <c:pt idx="2">
                  <c:v>TC</c:v>
                </c:pt>
                <c:pt idx="3">
                  <c:v>Lp(a)</c:v>
                </c:pt>
                <c:pt idx="4">
                  <c:v>TGs</c:v>
                </c:pt>
                <c:pt idx="5">
                  <c:v>HDL-C</c:v>
                </c:pt>
                <c:pt idx="6">
                  <c:v>LDL PN</c:v>
                </c:pt>
              </c:strCache>
            </c:strRef>
          </c:cat>
          <c:val>
            <c:numRef>
              <c:f>Sheet1!$B$4:$B$10</c:f>
              <c:numCache>
                <c:formatCode>#,#00</c:formatCode>
                <c:ptCount val="7"/>
                <c:pt idx="0">
                  <c:v>-47</c:v>
                </c:pt>
                <c:pt idx="1">
                  <c:v>-38.9</c:v>
                </c:pt>
                <c:pt idx="2">
                  <c:v>-30.9</c:v>
                </c:pt>
                <c:pt idx="3">
                  <c:v>-18.899999999999999</c:v>
                </c:pt>
                <c:pt idx="4" formatCode="General">
                  <c:v>-15.4</c:v>
                </c:pt>
                <c:pt idx="5">
                  <c:v>13.5</c:v>
                </c:pt>
                <c:pt idx="6">
                  <c:v>-45.4</c:v>
                </c:pt>
              </c:numCache>
            </c:numRef>
          </c:val>
          <c:extLst>
            <c:ext xmlns:c16="http://schemas.microsoft.com/office/drawing/2014/chart" uri="{C3380CC4-5D6E-409C-BE32-E72D297353CC}">
              <c16:uniqueId val="{00000000-9EBC-4584-A1CA-AACF80867A31}"/>
            </c:ext>
          </c:extLst>
        </c:ser>
        <c:ser>
          <c:idx val="1"/>
          <c:order val="1"/>
          <c:tx>
            <c:strRef>
              <c:f>Sheet1!$C$3</c:f>
              <c:strCache>
                <c:ptCount val="1"/>
                <c:pt idx="0">
                  <c:v>Fenofibrate (n=24)</c:v>
                </c:pt>
              </c:strCache>
            </c:strRef>
          </c:tx>
          <c:spPr>
            <a:solidFill>
              <a:srgbClr val="00B0F0"/>
            </a:solidFill>
            <a:ln w="14189">
              <a:noFill/>
            </a:ln>
          </c:spPr>
          <c:invertIfNegative val="0"/>
          <c:errBars>
            <c:errBarType val="both"/>
            <c:errValType val="cust"/>
            <c:noEndCap val="0"/>
            <c:plus>
              <c:numRef>
                <c:f>Sheet1!$G$4:$G$10</c:f>
                <c:numCache>
                  <c:formatCode>General</c:formatCode>
                  <c:ptCount val="7"/>
                  <c:pt idx="0">
                    <c:v>5.8</c:v>
                  </c:pt>
                  <c:pt idx="1">
                    <c:v>4.4000000000000004</c:v>
                  </c:pt>
                  <c:pt idx="2">
                    <c:v>3.7</c:v>
                  </c:pt>
                  <c:pt idx="3">
                    <c:v>6.6</c:v>
                  </c:pt>
                  <c:pt idx="4">
                    <c:v>6.6</c:v>
                  </c:pt>
                  <c:pt idx="5">
                    <c:v>4.0999999999999996</c:v>
                  </c:pt>
                  <c:pt idx="6">
                    <c:v>5</c:v>
                  </c:pt>
                </c:numCache>
              </c:numRef>
            </c:plus>
            <c:minus>
              <c:numRef>
                <c:f>Sheet1!$G$4:$G$10</c:f>
                <c:numCache>
                  <c:formatCode>General</c:formatCode>
                  <c:ptCount val="7"/>
                  <c:pt idx="0">
                    <c:v>5.8</c:v>
                  </c:pt>
                  <c:pt idx="1">
                    <c:v>4.4000000000000004</c:v>
                  </c:pt>
                  <c:pt idx="2">
                    <c:v>3.7</c:v>
                  </c:pt>
                  <c:pt idx="3">
                    <c:v>6.6</c:v>
                  </c:pt>
                  <c:pt idx="4">
                    <c:v>6.6</c:v>
                  </c:pt>
                  <c:pt idx="5">
                    <c:v>4.0999999999999996</c:v>
                  </c:pt>
                  <c:pt idx="6">
                    <c:v>5</c:v>
                  </c:pt>
                </c:numCache>
              </c:numRef>
            </c:minus>
            <c:spPr>
              <a:noFill/>
              <a:ln w="10642" cap="flat" cmpd="sng" algn="ctr">
                <a:solidFill>
                  <a:schemeClr val="tx1"/>
                </a:solidFill>
                <a:round/>
              </a:ln>
              <a:effectLst>
                <a:innerShdw blurRad="63500" dist="50800" dir="13500000">
                  <a:prstClr val="black">
                    <a:alpha val="50000"/>
                  </a:prstClr>
                </a:innerShdw>
              </a:effectLst>
            </c:spPr>
          </c:errBars>
          <c:cat>
            <c:strRef>
              <c:f>Sheet1!$A$4:$A$10</c:f>
              <c:strCache>
                <c:ptCount val="7"/>
                <c:pt idx="0">
                  <c:v>LDL-C measured</c:v>
                </c:pt>
                <c:pt idx="1">
                  <c:v>Apo B</c:v>
                </c:pt>
                <c:pt idx="2">
                  <c:v>TC</c:v>
                </c:pt>
                <c:pt idx="3">
                  <c:v>Lp(a)</c:v>
                </c:pt>
                <c:pt idx="4">
                  <c:v>TGs</c:v>
                </c:pt>
                <c:pt idx="5">
                  <c:v>HDL-C</c:v>
                </c:pt>
                <c:pt idx="6">
                  <c:v>LDL PN</c:v>
                </c:pt>
              </c:strCache>
            </c:strRef>
          </c:cat>
          <c:val>
            <c:numRef>
              <c:f>Sheet1!$C$4:$C$10</c:f>
              <c:numCache>
                <c:formatCode>General</c:formatCode>
                <c:ptCount val="7"/>
                <c:pt idx="0">
                  <c:v>8.6999999999999993</c:v>
                </c:pt>
                <c:pt idx="1">
                  <c:v>-3.8</c:v>
                </c:pt>
                <c:pt idx="2">
                  <c:v>-5.7</c:v>
                </c:pt>
                <c:pt idx="3">
                  <c:v>3.9</c:v>
                </c:pt>
                <c:pt idx="4">
                  <c:v>-24.4</c:v>
                </c:pt>
                <c:pt idx="5">
                  <c:v>12.3</c:v>
                </c:pt>
                <c:pt idx="6">
                  <c:v>-2.9</c:v>
                </c:pt>
              </c:numCache>
            </c:numRef>
          </c:val>
          <c:extLst>
            <c:ext xmlns:c16="http://schemas.microsoft.com/office/drawing/2014/chart" uri="{C3380CC4-5D6E-409C-BE32-E72D297353CC}">
              <c16:uniqueId val="{00000001-9EBC-4584-A1CA-AACF80867A31}"/>
            </c:ext>
          </c:extLst>
        </c:ser>
        <c:dLbls>
          <c:showLegendKey val="0"/>
          <c:showVal val="0"/>
          <c:showCatName val="0"/>
          <c:showSerName val="0"/>
          <c:showPercent val="0"/>
          <c:showBubbleSize val="0"/>
        </c:dLbls>
        <c:gapWidth val="50"/>
        <c:axId val="675769744"/>
        <c:axId val="1"/>
      </c:barChart>
      <c:catAx>
        <c:axId val="675769744"/>
        <c:scaling>
          <c:orientation val="minMax"/>
        </c:scaling>
        <c:delete val="1"/>
        <c:axPos val="b"/>
        <c:numFmt formatCode="General" sourceLinked="1"/>
        <c:majorTickMark val="none"/>
        <c:minorTickMark val="none"/>
        <c:tickLblPos val="nextTo"/>
        <c:crossAx val="1"/>
        <c:crosses val="autoZero"/>
        <c:auto val="1"/>
        <c:lblAlgn val="ctr"/>
        <c:lblOffset val="100"/>
        <c:noMultiLvlLbl val="0"/>
      </c:catAx>
      <c:valAx>
        <c:axId val="1"/>
        <c:scaling>
          <c:orientation val="minMax"/>
          <c:max val="30"/>
        </c:scaling>
        <c:delete val="0"/>
        <c:axPos val="l"/>
        <c:numFmt formatCode="0" sourceLinked="0"/>
        <c:majorTickMark val="out"/>
        <c:minorTickMark val="none"/>
        <c:tickLblPos val="nextTo"/>
        <c:spPr>
          <a:noFill/>
          <a:ln w="10642" cap="sq">
            <a:solidFill>
              <a:schemeClr val="accent3"/>
            </a:solidFill>
            <a:miter lim="800000"/>
          </a:ln>
          <a:effectLst/>
        </c:spPr>
        <c:txPr>
          <a:bodyPr rot="0" vert="horz"/>
          <a:lstStyle/>
          <a:p>
            <a:pPr>
              <a:defRPr sz="1200" b="1" i="0" u="none" strike="noStrike" baseline="0">
                <a:solidFill>
                  <a:schemeClr val="tx1"/>
                </a:solidFill>
                <a:latin typeface="Calibri"/>
                <a:ea typeface="Calibri"/>
                <a:cs typeface="Calibri"/>
              </a:defRPr>
            </a:pPr>
            <a:endParaRPr lang="es-ES"/>
          </a:p>
        </c:txPr>
        <c:crossAx val="675769744"/>
        <c:crosses val="autoZero"/>
        <c:crossBetween val="between"/>
        <c:majorUnit val="10"/>
      </c:valAx>
      <c:spPr>
        <a:noFill/>
        <a:ln w="14189">
          <a:noFill/>
        </a:ln>
      </c:spPr>
    </c:plotArea>
    <c:legend>
      <c:legendPos val="r"/>
      <c:layout>
        <c:manualLayout>
          <c:xMode val="edge"/>
          <c:yMode val="edge"/>
          <c:x val="0.21494488972920572"/>
          <c:y val="2.3528098211854059E-2"/>
          <c:w val="0.56749405231924732"/>
          <c:h val="4.4164037854889593E-2"/>
        </c:manualLayout>
      </c:layout>
      <c:overlay val="0"/>
      <c:spPr>
        <a:noFill/>
        <a:ln w="14189">
          <a:noFill/>
        </a:ln>
      </c:spPr>
      <c:txPr>
        <a:bodyPr/>
        <a:lstStyle/>
        <a:p>
          <a:pPr>
            <a:defRPr sz="1600" b="0" i="0" u="none" strike="noStrike" baseline="0">
              <a:solidFill>
                <a:schemeClr val="tx1"/>
              </a:solidFill>
              <a:latin typeface="Calibri"/>
              <a:ea typeface="Calibri"/>
              <a:cs typeface="Calibri"/>
            </a:defRPr>
          </a:pPr>
          <a:endParaRPr lang="es-ES"/>
        </a:p>
      </c:txPr>
    </c:legend>
    <c:plotVisOnly val="1"/>
    <c:dispBlanksAs val="gap"/>
    <c:showDLblsOverMax val="0"/>
  </c:chart>
  <c:spPr>
    <a:noFill/>
    <a:ln>
      <a:noFill/>
    </a:ln>
  </c:spPr>
  <c:txPr>
    <a:bodyPr/>
    <a:lstStyle/>
    <a:p>
      <a:pPr>
        <a:defRPr sz="559" b="0" i="0" u="none" strike="noStrike" baseline="0">
          <a:solidFill>
            <a:srgbClr val="000000"/>
          </a:solidFill>
          <a:latin typeface="Calibri"/>
          <a:ea typeface="Calibri"/>
          <a:cs typeface="Calibri"/>
        </a:defRPr>
      </a:pPr>
      <a:endParaRPr lang="es-ES"/>
    </a:p>
  </c:txPr>
  <c:externalData r:id="rId1">
    <c:autoUpdate val="0"/>
  </c:externalData>
  <c:userShapes r:id="rId2"/>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Alirocumab</c:v>
          </c:tx>
          <c:spPr>
            <a:ln w="19050" cap="rnd">
              <a:solidFill>
                <a:srgbClr val="00B0F0"/>
              </a:solidFill>
              <a:round/>
            </a:ln>
            <a:effectLst/>
          </c:spPr>
          <c:marker>
            <c:symbol val="circle"/>
            <c:size val="5"/>
            <c:spPr>
              <a:solidFill>
                <a:schemeClr val="accent1"/>
              </a:solidFill>
              <a:ln w="9525">
                <a:solidFill>
                  <a:srgbClr val="00B0F0"/>
                </a:solidFill>
              </a:ln>
              <a:effectLst/>
            </c:spPr>
          </c:marker>
          <c:errBars>
            <c:errDir val="y"/>
            <c:errBarType val="both"/>
            <c:errValType val="cust"/>
            <c:noEndCap val="0"/>
            <c:plus>
              <c:numRef>
                <c:f>Sheet1!$F$4:$F$6</c:f>
                <c:numCache>
                  <c:formatCode>General</c:formatCode>
                  <c:ptCount val="3"/>
                  <c:pt idx="0">
                    <c:v>0.84</c:v>
                  </c:pt>
                  <c:pt idx="1">
                    <c:v>1.05</c:v>
                  </c:pt>
                  <c:pt idx="2">
                    <c:v>1.1000000000000001</c:v>
                  </c:pt>
                </c:numCache>
              </c:numRef>
            </c:plus>
            <c:minus>
              <c:numRef>
                <c:f>Sheet1!$F$4:$F$6</c:f>
                <c:numCache>
                  <c:formatCode>General</c:formatCode>
                  <c:ptCount val="3"/>
                  <c:pt idx="0">
                    <c:v>0.84</c:v>
                  </c:pt>
                  <c:pt idx="1">
                    <c:v>1.05</c:v>
                  </c:pt>
                  <c:pt idx="2">
                    <c:v>1.1000000000000001</c:v>
                  </c:pt>
                </c:numCache>
              </c:numRef>
            </c:minus>
            <c:spPr>
              <a:noFill/>
              <a:ln w="9525" cap="flat" cmpd="sng" algn="ctr">
                <a:solidFill>
                  <a:srgbClr val="FF0000"/>
                </a:solidFill>
                <a:round/>
              </a:ln>
              <a:effectLst/>
            </c:spPr>
          </c:errBars>
          <c:xVal>
            <c:numRef>
              <c:f>Sheet1!$A$4:$A$6</c:f>
              <c:numCache>
                <c:formatCode>General</c:formatCode>
                <c:ptCount val="3"/>
                <c:pt idx="0">
                  <c:v>0</c:v>
                </c:pt>
                <c:pt idx="1">
                  <c:v>12</c:v>
                </c:pt>
                <c:pt idx="2">
                  <c:v>24</c:v>
                </c:pt>
              </c:numCache>
            </c:numRef>
          </c:xVal>
          <c:yVal>
            <c:numRef>
              <c:f>Sheet1!$B$4:$B$6</c:f>
              <c:numCache>
                <c:formatCode>General</c:formatCode>
                <c:ptCount val="3"/>
                <c:pt idx="0">
                  <c:v>7.05</c:v>
                </c:pt>
                <c:pt idx="1">
                  <c:v>7.1</c:v>
                </c:pt>
                <c:pt idx="2">
                  <c:v>7.31</c:v>
                </c:pt>
              </c:numCache>
            </c:numRef>
          </c:yVal>
          <c:smooth val="0"/>
          <c:extLst>
            <c:ext xmlns:c16="http://schemas.microsoft.com/office/drawing/2014/chart" uri="{C3380CC4-5D6E-409C-BE32-E72D297353CC}">
              <c16:uniqueId val="{00000000-9EA6-4DF3-985B-40A84B76F67C}"/>
            </c:ext>
          </c:extLst>
        </c:ser>
        <c:ser>
          <c:idx val="1"/>
          <c:order val="1"/>
          <c:tx>
            <c:v>Placebo</c:v>
          </c:tx>
          <c:spPr>
            <a:ln w="19050" cap="rnd">
              <a:solidFill>
                <a:srgbClr val="FF0000"/>
              </a:solidFill>
              <a:round/>
            </a:ln>
            <a:effectLst/>
          </c:spPr>
          <c:marker>
            <c:symbol val="circle"/>
            <c:size val="5"/>
            <c:spPr>
              <a:solidFill>
                <a:schemeClr val="accent2"/>
              </a:solidFill>
              <a:ln w="9525">
                <a:solidFill>
                  <a:srgbClr val="FF0000"/>
                </a:solidFill>
              </a:ln>
              <a:effectLst/>
            </c:spPr>
          </c:marker>
          <c:errBars>
            <c:errDir val="y"/>
            <c:errBarType val="both"/>
            <c:errValType val="cust"/>
            <c:noEndCap val="0"/>
            <c:plus>
              <c:numRef>
                <c:f>Sheet1!$G$4:$G$6</c:f>
                <c:numCache>
                  <c:formatCode>General</c:formatCode>
                  <c:ptCount val="3"/>
                  <c:pt idx="0">
                    <c:v>0.85</c:v>
                  </c:pt>
                  <c:pt idx="1">
                    <c:v>0.97</c:v>
                  </c:pt>
                  <c:pt idx="2">
                    <c:v>1.1299999999999999</c:v>
                  </c:pt>
                </c:numCache>
              </c:numRef>
            </c:plus>
            <c:minus>
              <c:numRef>
                <c:f>Sheet1!$G$4:$G$6</c:f>
                <c:numCache>
                  <c:formatCode>General</c:formatCode>
                  <c:ptCount val="3"/>
                  <c:pt idx="0">
                    <c:v>0.85</c:v>
                  </c:pt>
                  <c:pt idx="1">
                    <c:v>0.97</c:v>
                  </c:pt>
                  <c:pt idx="2">
                    <c:v>1.1299999999999999</c:v>
                  </c:pt>
                </c:numCache>
              </c:numRef>
            </c:minus>
            <c:spPr>
              <a:noFill/>
              <a:ln w="9525" cap="flat" cmpd="sng" algn="ctr">
                <a:solidFill>
                  <a:srgbClr val="00B0F0"/>
                </a:solidFill>
                <a:round/>
              </a:ln>
              <a:effectLst/>
            </c:spPr>
          </c:errBars>
          <c:xVal>
            <c:numRef>
              <c:f>Sheet1!$D$4:$D$6</c:f>
              <c:numCache>
                <c:formatCode>General</c:formatCode>
                <c:ptCount val="3"/>
                <c:pt idx="0">
                  <c:v>0</c:v>
                </c:pt>
                <c:pt idx="1">
                  <c:v>12.1</c:v>
                </c:pt>
                <c:pt idx="2">
                  <c:v>24.1</c:v>
                </c:pt>
              </c:numCache>
            </c:numRef>
          </c:xVal>
          <c:yVal>
            <c:numRef>
              <c:f>Sheet1!$C$4:$C$6</c:f>
              <c:numCache>
                <c:formatCode>General</c:formatCode>
                <c:ptCount val="3"/>
                <c:pt idx="0">
                  <c:v>7.12</c:v>
                </c:pt>
                <c:pt idx="1">
                  <c:v>7.17</c:v>
                </c:pt>
                <c:pt idx="2">
                  <c:v>7.33</c:v>
                </c:pt>
              </c:numCache>
            </c:numRef>
          </c:yVal>
          <c:smooth val="0"/>
          <c:extLst>
            <c:ext xmlns:c16="http://schemas.microsoft.com/office/drawing/2014/chart" uri="{C3380CC4-5D6E-409C-BE32-E72D297353CC}">
              <c16:uniqueId val="{00000001-9EA6-4DF3-985B-40A84B76F67C}"/>
            </c:ext>
          </c:extLst>
        </c:ser>
        <c:dLbls>
          <c:showLegendKey val="0"/>
          <c:showVal val="0"/>
          <c:showCatName val="0"/>
          <c:showSerName val="0"/>
          <c:showPercent val="0"/>
          <c:showBubbleSize val="0"/>
        </c:dLbls>
        <c:axId val="14834927"/>
        <c:axId val="1"/>
      </c:scatterChart>
      <c:valAx>
        <c:axId val="14834927"/>
        <c:scaling>
          <c:orientation val="minMax"/>
          <c:max val="24.2"/>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
        <c:crosses val="autoZero"/>
        <c:crossBetween val="midCat"/>
        <c:majorUnit val="12"/>
      </c:valAx>
      <c:valAx>
        <c:axId val="1"/>
        <c:scaling>
          <c:orientation val="minMax"/>
          <c:max val="1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s-ES"/>
                  <a:t>Mean (SD), %</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4834927"/>
        <c:crosses val="autoZero"/>
        <c:crossBetween val="midCat"/>
      </c:valAx>
      <c:spPr>
        <a:solidFill>
          <a:schemeClr val="bg1">
            <a:lumMod val="95000"/>
          </a:schemeClr>
        </a:solid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Alirocumab</c:v>
          </c:tx>
          <c:spPr>
            <a:ln w="19050" cap="rnd">
              <a:solidFill>
                <a:srgbClr val="FF0000"/>
              </a:solidFill>
              <a:round/>
            </a:ln>
            <a:effectLst/>
          </c:spPr>
          <c:marker>
            <c:symbol val="circle"/>
            <c:size val="5"/>
            <c:spPr>
              <a:solidFill>
                <a:schemeClr val="accent1"/>
              </a:solidFill>
              <a:ln w="9525">
                <a:solidFill>
                  <a:srgbClr val="FF0000"/>
                </a:solidFill>
              </a:ln>
              <a:effectLst/>
            </c:spPr>
          </c:marker>
          <c:errBars>
            <c:errDir val="y"/>
            <c:errBarType val="both"/>
            <c:errValType val="cust"/>
            <c:noEndCap val="0"/>
            <c:plus>
              <c:numRef>
                <c:f>Sheet1!$F$4:$F$6</c:f>
                <c:numCache>
                  <c:formatCode>General</c:formatCode>
                  <c:ptCount val="3"/>
                  <c:pt idx="0">
                    <c:v>2.11</c:v>
                  </c:pt>
                  <c:pt idx="1">
                    <c:v>2.65</c:v>
                  </c:pt>
                  <c:pt idx="2">
                    <c:v>2.74</c:v>
                  </c:pt>
                </c:numCache>
              </c:numRef>
            </c:plus>
            <c:minus>
              <c:numRef>
                <c:f>Sheet1!$F$4:$F$6</c:f>
                <c:numCache>
                  <c:formatCode>General</c:formatCode>
                  <c:ptCount val="3"/>
                  <c:pt idx="0">
                    <c:v>2.11</c:v>
                  </c:pt>
                  <c:pt idx="1">
                    <c:v>2.65</c:v>
                  </c:pt>
                  <c:pt idx="2">
                    <c:v>2.74</c:v>
                  </c:pt>
                </c:numCache>
              </c:numRef>
            </c:minus>
            <c:spPr>
              <a:noFill/>
              <a:ln w="9525" cap="flat" cmpd="sng" algn="ctr">
                <a:solidFill>
                  <a:schemeClr val="tx1">
                    <a:lumMod val="65000"/>
                    <a:lumOff val="35000"/>
                  </a:schemeClr>
                </a:solidFill>
                <a:round/>
              </a:ln>
              <a:effectLst/>
            </c:spPr>
          </c:errBars>
          <c:xVal>
            <c:numRef>
              <c:f>Sheet1!$A$4:$A$6</c:f>
              <c:numCache>
                <c:formatCode>General</c:formatCode>
                <c:ptCount val="3"/>
                <c:pt idx="0">
                  <c:v>0</c:v>
                </c:pt>
                <c:pt idx="1">
                  <c:v>12</c:v>
                </c:pt>
                <c:pt idx="2">
                  <c:v>24</c:v>
                </c:pt>
              </c:numCache>
            </c:numRef>
          </c:xVal>
          <c:yVal>
            <c:numRef>
              <c:f>Sheet1!$B$4:$B$6</c:f>
              <c:numCache>
                <c:formatCode>General</c:formatCode>
                <c:ptCount val="3"/>
                <c:pt idx="0">
                  <c:v>8.02</c:v>
                </c:pt>
                <c:pt idx="1">
                  <c:v>8.44</c:v>
                </c:pt>
                <c:pt idx="2">
                  <c:v>8.56</c:v>
                </c:pt>
              </c:numCache>
            </c:numRef>
          </c:yVal>
          <c:smooth val="0"/>
          <c:extLst>
            <c:ext xmlns:c16="http://schemas.microsoft.com/office/drawing/2014/chart" uri="{C3380CC4-5D6E-409C-BE32-E72D297353CC}">
              <c16:uniqueId val="{00000000-3712-496A-BBAC-D6C764E53C67}"/>
            </c:ext>
          </c:extLst>
        </c:ser>
        <c:ser>
          <c:idx val="1"/>
          <c:order val="1"/>
          <c:tx>
            <c:v>Placebo</c:v>
          </c:tx>
          <c:spPr>
            <a:ln w="19050" cap="rnd">
              <a:solidFill>
                <a:srgbClr val="00B0F0"/>
              </a:solidFill>
              <a:round/>
            </a:ln>
            <a:effectLst/>
          </c:spPr>
          <c:marker>
            <c:symbol val="circle"/>
            <c:size val="5"/>
            <c:spPr>
              <a:solidFill>
                <a:schemeClr val="accent2"/>
              </a:solidFill>
              <a:ln w="9525">
                <a:solidFill>
                  <a:srgbClr val="00B0F0"/>
                </a:solidFill>
              </a:ln>
              <a:effectLst/>
            </c:spPr>
          </c:marker>
          <c:errBars>
            <c:errDir val="y"/>
            <c:errBarType val="both"/>
            <c:errValType val="cust"/>
            <c:noEndCap val="0"/>
            <c:plus>
              <c:numRef>
                <c:f>Sheet1!$G$4:$G$6</c:f>
                <c:numCache>
                  <c:formatCode>General</c:formatCode>
                  <c:ptCount val="3"/>
                  <c:pt idx="0">
                    <c:v>2.17</c:v>
                  </c:pt>
                  <c:pt idx="1">
                    <c:v>2.27</c:v>
                  </c:pt>
                  <c:pt idx="2">
                    <c:v>2.42</c:v>
                  </c:pt>
                </c:numCache>
              </c:numRef>
            </c:plus>
            <c:minus>
              <c:numRef>
                <c:f>Sheet1!$G$4:$G$6</c:f>
                <c:numCache>
                  <c:formatCode>General</c:formatCode>
                  <c:ptCount val="3"/>
                  <c:pt idx="0">
                    <c:v>2.17</c:v>
                  </c:pt>
                  <c:pt idx="1">
                    <c:v>2.27</c:v>
                  </c:pt>
                  <c:pt idx="2">
                    <c:v>2.42</c:v>
                  </c:pt>
                </c:numCache>
              </c:numRef>
            </c:minus>
            <c:spPr>
              <a:noFill/>
              <a:ln w="9525" cap="flat" cmpd="sng" algn="ctr">
                <a:solidFill>
                  <a:schemeClr val="tx1">
                    <a:lumMod val="65000"/>
                    <a:lumOff val="35000"/>
                  </a:schemeClr>
                </a:solidFill>
                <a:round/>
              </a:ln>
              <a:effectLst/>
            </c:spPr>
          </c:errBars>
          <c:xVal>
            <c:numRef>
              <c:f>Sheet1!$D$4:$D$6</c:f>
              <c:numCache>
                <c:formatCode>General</c:formatCode>
                <c:ptCount val="3"/>
                <c:pt idx="0">
                  <c:v>0.1</c:v>
                </c:pt>
                <c:pt idx="1">
                  <c:v>12.1</c:v>
                </c:pt>
                <c:pt idx="2">
                  <c:v>24.1</c:v>
                </c:pt>
              </c:numCache>
            </c:numRef>
          </c:xVal>
          <c:yVal>
            <c:numRef>
              <c:f>Sheet1!$C$4:$C$6</c:f>
              <c:numCache>
                <c:formatCode>General</c:formatCode>
                <c:ptCount val="3"/>
                <c:pt idx="0">
                  <c:v>8.19</c:v>
                </c:pt>
                <c:pt idx="1">
                  <c:v>8.4499999999999993</c:v>
                </c:pt>
                <c:pt idx="2">
                  <c:v>8.26</c:v>
                </c:pt>
              </c:numCache>
            </c:numRef>
          </c:yVal>
          <c:smooth val="0"/>
          <c:extLst>
            <c:ext xmlns:c16="http://schemas.microsoft.com/office/drawing/2014/chart" uri="{C3380CC4-5D6E-409C-BE32-E72D297353CC}">
              <c16:uniqueId val="{00000001-3712-496A-BBAC-D6C764E53C67}"/>
            </c:ext>
          </c:extLst>
        </c:ser>
        <c:dLbls>
          <c:showLegendKey val="0"/>
          <c:showVal val="0"/>
          <c:showCatName val="0"/>
          <c:showSerName val="0"/>
          <c:showPercent val="0"/>
          <c:showBubbleSize val="0"/>
        </c:dLbls>
        <c:axId val="123380207"/>
        <c:axId val="1"/>
      </c:scatterChart>
      <c:valAx>
        <c:axId val="123380207"/>
        <c:scaling>
          <c:orientation val="minMax"/>
          <c:max val="24.2"/>
          <c:min val="0"/>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
        <c:crosses val="autoZero"/>
        <c:crossBetween val="midCat"/>
        <c:majorUnit val="12"/>
        <c:minorUnit val="8"/>
      </c:valAx>
      <c:valAx>
        <c:axId val="1"/>
        <c:scaling>
          <c:orientation val="minMax"/>
          <c:max val="1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s-ES"/>
                  <a:t>Mean (SD), mmol/L</a:t>
                </a:r>
              </a:p>
            </c:rich>
          </c:tx>
          <c:layout>
            <c:manualLayout>
              <c:xMode val="edge"/>
              <c:yMode val="edge"/>
              <c:x val="2.2603176758077655E-2"/>
              <c:y val="5.5248150799331902E-2"/>
            </c:manualLayout>
          </c:layout>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es-E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s-ES"/>
          </a:p>
        </c:txPr>
        <c:crossAx val="123380207"/>
        <c:crosses val="autoZero"/>
        <c:crossBetween val="midCat"/>
      </c:valAx>
      <c:spPr>
        <a:solidFill>
          <a:schemeClr val="bg1">
            <a:lumMod val="95000"/>
          </a:schemeClr>
        </a:solidFill>
        <a:ln>
          <a:noFill/>
        </a:ln>
        <a:effectLst/>
      </c:spPr>
    </c:plotArea>
    <c:plotVisOnly val="1"/>
    <c:dispBlanksAs val="gap"/>
    <c:showDLblsOverMax val="0"/>
  </c:chart>
  <c:spPr>
    <a:noFill/>
    <a:ln>
      <a:noFill/>
    </a:ln>
    <a:effectLst/>
  </c:spPr>
  <c:txPr>
    <a:bodyPr/>
    <a:lstStyle/>
    <a:p>
      <a:pPr>
        <a:defRPr/>
      </a:pPr>
      <a:endParaRPr lang="es-E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0.09607</cdr:x>
      <cdr:y>0.39604</cdr:y>
    </cdr:from>
    <cdr:to>
      <cdr:x>0.96355</cdr:x>
      <cdr:y>0.39604</cdr:y>
    </cdr:to>
    <cdr:cxnSp macro="">
      <cdr:nvCxnSpPr>
        <cdr:cNvPr id="3" name="Conector recto 2">
          <a:extLst xmlns:a="http://schemas.openxmlformats.org/drawingml/2006/main">
            <a:ext uri="{FF2B5EF4-FFF2-40B4-BE49-F238E27FC236}">
              <a16:creationId xmlns:a16="http://schemas.microsoft.com/office/drawing/2014/main" id="{15751384-99C9-4232-8B44-1754DF33D688}"/>
            </a:ext>
          </a:extLst>
        </cdr:cNvPr>
        <cdr:cNvCxnSpPr/>
      </cdr:nvCxnSpPr>
      <cdr:spPr bwMode="auto">
        <a:xfrm xmlns:a="http://schemas.openxmlformats.org/drawingml/2006/main">
          <a:off x="790755" y="1663667"/>
          <a:ext cx="7140575" cy="0"/>
        </a:xfrm>
        <a:prstGeom xmlns:a="http://schemas.openxmlformats.org/drawingml/2006/main" prst="line">
          <a:avLst/>
        </a:prstGeom>
        <a:solidFill xmlns:a="http://schemas.openxmlformats.org/drawingml/2006/main">
          <a:srgbClr val="FF0080"/>
        </a:solidFill>
        <a:ln xmlns:a="http://schemas.openxmlformats.org/drawingml/2006/main" w="19050" cap="flat" cmpd="sng" algn="ctr">
          <a:solidFill>
            <a:schemeClr val="tx1"/>
          </a:solidFill>
          <a:prstDash val="solid"/>
          <a:round/>
          <a:headEnd type="none" w="med" len="med"/>
          <a:tailEnd type="none" w="med" len="med"/>
        </a:ln>
        <a:effectLst xmlns:a="http://schemas.openxmlformats.org/drawingml/2006/main"/>
      </cdr:spPr>
    </cdr:cxnSp>
  </cdr:relSizeAnchor>
</c:userShapes>
</file>

<file path=ppt/drawings/drawing2.xml><?xml version="1.0" encoding="utf-8"?>
<c:userShapes xmlns:c="http://schemas.openxmlformats.org/drawingml/2006/chart">
  <cdr:relSizeAnchor xmlns:cdr="http://schemas.openxmlformats.org/drawingml/2006/chartDrawing">
    <cdr:from>
      <cdr:x>0.08613</cdr:x>
      <cdr:y>0.39606</cdr:y>
    </cdr:from>
    <cdr:to>
      <cdr:x>0.9631</cdr:x>
      <cdr:y>0.39606</cdr:y>
    </cdr:to>
    <cdr:cxnSp macro="">
      <cdr:nvCxnSpPr>
        <cdr:cNvPr id="3" name="Conector recto 2">
          <a:extLst xmlns:a="http://schemas.openxmlformats.org/drawingml/2006/main">
            <a:ext uri="{FF2B5EF4-FFF2-40B4-BE49-F238E27FC236}">
              <a16:creationId xmlns:a16="http://schemas.microsoft.com/office/drawing/2014/main" id="{05509B9E-6BFA-443D-BACB-4BFD60449357}"/>
            </a:ext>
          </a:extLst>
        </cdr:cNvPr>
        <cdr:cNvCxnSpPr/>
      </cdr:nvCxnSpPr>
      <cdr:spPr bwMode="auto">
        <a:xfrm xmlns:a="http://schemas.openxmlformats.org/drawingml/2006/main">
          <a:off x="711320" y="1663664"/>
          <a:ext cx="7242175" cy="0"/>
        </a:xfrm>
        <a:prstGeom xmlns:a="http://schemas.openxmlformats.org/drawingml/2006/main" prst="line">
          <a:avLst/>
        </a:prstGeom>
        <a:solidFill xmlns:a="http://schemas.openxmlformats.org/drawingml/2006/main">
          <a:srgbClr val="FF0080"/>
        </a:solidFill>
        <a:ln xmlns:a="http://schemas.openxmlformats.org/drawingml/2006/main" w="19050" cap="flat" cmpd="sng" algn="ctr">
          <a:solidFill>
            <a:schemeClr val="tx1"/>
          </a:solidFill>
          <a:prstDash val="solid"/>
          <a:round/>
          <a:headEnd type="none" w="med" len="med"/>
          <a:tailEnd type="none" w="med" len="med"/>
        </a:ln>
        <a:effectLst xmlns:a="http://schemas.openxmlformats.org/drawingml/2006/main"/>
      </cdr:spPr>
    </cdr:cxn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578F981-DCB1-4167-8233-DBD13BD4F248}" type="datetimeFigureOut">
              <a:rPr lang="en-GB" smtClean="0"/>
              <a:t>29/11/2018</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0FF7DF-04D9-4452-A722-CEF319CA9CE6}" type="slidenum">
              <a:rPr lang="en-GB" smtClean="0"/>
              <a:t>‹Nº›</a:t>
            </a:fld>
            <a:endParaRPr lang="en-GB"/>
          </a:p>
        </p:txBody>
      </p:sp>
    </p:spTree>
    <p:extLst>
      <p:ext uri="{BB962C8B-B14F-4D97-AF65-F5344CB8AC3E}">
        <p14:creationId xmlns:p14="http://schemas.microsoft.com/office/powerpoint/2010/main" val="3427125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Slide Image Placeholder 1">
            <a:extLst>
              <a:ext uri="{FF2B5EF4-FFF2-40B4-BE49-F238E27FC236}">
                <a16:creationId xmlns:a16="http://schemas.microsoft.com/office/drawing/2014/main" id="{31D3FA06-11EC-433B-AF6B-556EB0B49AC3}"/>
              </a:ext>
            </a:extLst>
          </p:cNvPr>
          <p:cNvSpPr>
            <a:spLocks noGrp="1" noRot="1" noChangeAspect="1" noTextEdit="1"/>
          </p:cNvSpPr>
          <p:nvPr>
            <p:ph type="sldImg"/>
          </p:nvPr>
        </p:nvSpPr>
        <p:spPr>
          <a:ln/>
        </p:spPr>
      </p:sp>
      <p:sp>
        <p:nvSpPr>
          <p:cNvPr id="40962" name="Notes Placeholder 2">
            <a:extLst>
              <a:ext uri="{FF2B5EF4-FFF2-40B4-BE49-F238E27FC236}">
                <a16:creationId xmlns:a16="http://schemas.microsoft.com/office/drawing/2014/main" id="{8AF757F1-0C48-4949-8B02-0E00109E9B77}"/>
              </a:ext>
            </a:extLst>
          </p:cNvPr>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s-ES" b="1">
                <a:latin typeface="Arial" panose="020B0604020202020204" pitchFamily="34" charset="0"/>
                <a:ea typeface="ＭＳ Ｐゴシック" panose="020B0600070205080204" pitchFamily="34" charset="-128"/>
              </a:rPr>
              <a:t>BACKGROUND: </a:t>
            </a:r>
          </a:p>
          <a:p>
            <a:r>
              <a:rPr lang="en-US" altLang="es-ES">
                <a:latin typeface="Arial" panose="020B0604020202020204" pitchFamily="34" charset="0"/>
                <a:ea typeface="ＭＳ Ｐゴシック" panose="020B0600070205080204" pitchFamily="34" charset="-128"/>
              </a:rPr>
              <a:t>Long-term trends in excess risk of death and cardiovascular outcomes have not been extensively studied in persons with type 1 diabetes or type 2 diabetes.</a:t>
            </a:r>
          </a:p>
          <a:p>
            <a:r>
              <a:rPr lang="en-US" altLang="es-ES" b="1">
                <a:latin typeface="Arial" panose="020B0604020202020204" pitchFamily="34" charset="0"/>
                <a:ea typeface="ＭＳ Ｐゴシック" panose="020B0600070205080204" pitchFamily="34" charset="-128"/>
              </a:rPr>
              <a:t>METHODS: </a:t>
            </a:r>
          </a:p>
          <a:p>
            <a:r>
              <a:rPr lang="en-US" altLang="es-ES">
                <a:latin typeface="Arial" panose="020B0604020202020204" pitchFamily="34" charset="0"/>
                <a:ea typeface="ＭＳ Ｐゴシック" panose="020B0600070205080204" pitchFamily="34" charset="-128"/>
              </a:rPr>
              <a:t>We included patients registered in the Swedish National Diabetes Register from 1998 through 2012 and followed them through 2014. Trends in deaths and cardiovascular events were estimated with Cox regression and standardized incidence rates. For each patient, controls who were matched for age, sex, and county were randomly selected from the general population.</a:t>
            </a:r>
          </a:p>
          <a:p>
            <a:r>
              <a:rPr lang="en-US" altLang="es-ES" b="1">
                <a:latin typeface="Arial" panose="020B0604020202020204" pitchFamily="34" charset="0"/>
                <a:ea typeface="ＭＳ Ｐゴシック" panose="020B0600070205080204" pitchFamily="34" charset="-128"/>
              </a:rPr>
              <a:t>RESULTS: </a:t>
            </a:r>
          </a:p>
          <a:p>
            <a:r>
              <a:rPr lang="en-US" altLang="es-ES">
                <a:latin typeface="Arial" panose="020B0604020202020204" pitchFamily="34" charset="0"/>
                <a:ea typeface="ＭＳ Ｐゴシック" panose="020B0600070205080204" pitchFamily="34" charset="-128"/>
              </a:rPr>
              <a:t>Among patients with type 1 diabetes, absolute changes during the study period in the incidence rates of sentinel outcomes per 10,000 person-years were as follows: death from any cause, -31.4 (95% confidence interval [CI], -56.1 to -6.7); death from cardiovascular disease, -26.0 (95% CI, -42.6 to -9.4); death from coronary heart disease, -21.7 (95% CI, -37.1 to -6.4); and hospitalization for cardiovascular disease, -45.7 (95% CI, -71.4 to -20.1). Absolute changes per 10,000 person-years among patients with type 2 diabetes were as follows: death from any cause, -69.6 (95% CI, -95.9 to -43.2); death from cardiovascular disease, -110.0 (95% CI, -128.9 to -91.1); death from coronary heart disease, -91.9 (95% CI, -108.9 to -75.0); and hospitalization for cardiovascular disease, -203.6 (95% CI, -230.9 to -176.3). Patients with type 1 diabetes had roughly 40% greater reduction in cardiovascular outcomes than controls, and patients with type 2 diabetes had roughly 20% greater reduction than controls. Reductions in fatal outcomes were similar in patients with type 1 diabetes and controls, whereas patients with type 2 diabetes had smaller reductions in fatal outcomes than controls.</a:t>
            </a:r>
          </a:p>
          <a:p>
            <a:r>
              <a:rPr lang="en-US" altLang="es-ES" b="1">
                <a:latin typeface="Arial" panose="020B0604020202020204" pitchFamily="34" charset="0"/>
                <a:ea typeface="ＭＳ Ｐゴシック" panose="020B0600070205080204" pitchFamily="34" charset="-128"/>
              </a:rPr>
              <a:t>CONCLUSIONS: </a:t>
            </a:r>
          </a:p>
          <a:p>
            <a:r>
              <a:rPr lang="en-US" altLang="es-ES">
                <a:latin typeface="Arial" panose="020B0604020202020204" pitchFamily="34" charset="0"/>
                <a:ea typeface="ＭＳ Ｐゴシック" panose="020B0600070205080204" pitchFamily="34" charset="-128"/>
              </a:rPr>
              <a:t>In Sweden from 1998 through 2014, mortality and the incidence of cardiovascular outcomes declined substantially among persons with diabetes, although fatal outcomes declined less among those with type 2 diabetes than among controls. (Funded by the Swedish Association of Local Authorities and Regions and others.).</a:t>
            </a:r>
          </a:p>
          <a:p>
            <a:endParaRPr lang="en-US" altLang="es-ES">
              <a:latin typeface="Arial" panose="020B0604020202020204" pitchFamily="34" charset="0"/>
              <a:ea typeface="ＭＳ Ｐゴシック" panose="020B0600070205080204" pitchFamily="34" charset="-128"/>
            </a:endParaRPr>
          </a:p>
        </p:txBody>
      </p:sp>
      <p:sp>
        <p:nvSpPr>
          <p:cNvPr id="40963" name="Slide Number Placeholder 3">
            <a:extLst>
              <a:ext uri="{FF2B5EF4-FFF2-40B4-BE49-F238E27FC236}">
                <a16:creationId xmlns:a16="http://schemas.microsoft.com/office/drawing/2014/main" id="{91C1F75F-60D5-431F-A22E-B50078C49C3B}"/>
              </a:ext>
            </a:extLst>
          </p:cNvPr>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AEFD355D-8C54-4B11-AA89-E95E06A38346}" type="slidenum">
              <a:rPr kumimoji="0" lang="en-CA" altLang="es-E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CA" altLang="es-ES" sz="1200" b="0" i="0" u="none" strike="noStrike" kern="1200" cap="none" spc="0" normalizeH="0" baseline="0" noProof="0">
              <a:ln>
                <a:noFill/>
              </a:ln>
              <a:solidFill>
                <a:prstClr val="black"/>
              </a:solidFill>
              <a:effectLst/>
              <a:uLnTx/>
              <a:uFillTx/>
              <a:latin typeface="Arial" panose="020B0604020202020204" pitchFamily="34" charset="0"/>
              <a:ea typeface="ＭＳ Ｐゴシック" panose="020B0600070205080204" pitchFamily="34" charset="-128"/>
              <a:cs typeface="+mn-cs"/>
            </a:endParaRPr>
          </a:p>
        </p:txBody>
      </p:sp>
    </p:spTree>
    <p:extLst>
      <p:ext uri="{BB962C8B-B14F-4D97-AF65-F5344CB8AC3E}">
        <p14:creationId xmlns:p14="http://schemas.microsoft.com/office/powerpoint/2010/main" val="743565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42C3171-B38C-46D1-B404-3B79A1DDA624}"/>
              </a:ext>
            </a:extLst>
          </p:cNvPr>
          <p:cNvSpPr>
            <a:spLocks noGrp="1" noChangeArrowheads="1"/>
          </p:cNvSpPr>
          <p:nvPr>
            <p:ph type="sldNum"/>
          </p:nvPr>
        </p:nvSpPr>
        <p:spPr>
          <a:ln/>
        </p:spPr>
        <p:txBody>
          <a:bodyPr/>
          <a:lstStyle/>
          <a:p>
            <a:fld id="{16599E97-A53D-4F21-9252-1BFAB365EF6A}" type="slidenum">
              <a:rPr lang="en-US" altLang="es-ES"/>
              <a:pPr/>
              <a:t>14</a:t>
            </a:fld>
            <a:endParaRPr lang="en-US" altLang="es-ES"/>
          </a:p>
        </p:txBody>
      </p:sp>
      <p:sp>
        <p:nvSpPr>
          <p:cNvPr id="4097" name="Rectangle 1">
            <a:extLst>
              <a:ext uri="{FF2B5EF4-FFF2-40B4-BE49-F238E27FC236}">
                <a16:creationId xmlns:a16="http://schemas.microsoft.com/office/drawing/2014/main" id="{0C68F3F0-9B48-4366-A3C8-77EC8D8C4D4F}"/>
              </a:ext>
            </a:extLst>
          </p:cNvPr>
          <p:cNvSpPr txBox="1">
            <a:spLocks noGrp="1" noRot="1" noChangeAspect="1" noChangeArrowheads="1"/>
          </p:cNvSpPr>
          <p:nvPr>
            <p:ph type="sldImg"/>
          </p:nvPr>
        </p:nvSpPr>
        <p:spPr bwMode="auto">
          <a:xfrm>
            <a:off x="1106488" y="812800"/>
            <a:ext cx="5345112" cy="4008438"/>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4098" name="Rectangle 2">
            <a:extLst>
              <a:ext uri="{FF2B5EF4-FFF2-40B4-BE49-F238E27FC236}">
                <a16:creationId xmlns:a16="http://schemas.microsoft.com/office/drawing/2014/main" id="{6FF7B221-C9FE-46D5-8249-FF55FCDC523C}"/>
              </a:ext>
            </a:extLst>
          </p:cNvPr>
          <p:cNvSpPr txBox="1">
            <a:spLocks noGrp="1" noChangeArrowheads="1"/>
          </p:cNvSpPr>
          <p:nvPr>
            <p:ph type="body" idx="1"/>
          </p:nvPr>
        </p:nvSpPr>
        <p:spPr bwMode="auto">
          <a:xfrm>
            <a:off x="755650" y="5078413"/>
            <a:ext cx="6048375" cy="4811712"/>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r>
              <a:rPr lang="es-ES" altLang="es-ES" dirty="0" err="1"/>
              <a:t>Effect</a:t>
            </a:r>
            <a:r>
              <a:rPr lang="es-ES" altLang="es-ES" dirty="0"/>
              <a:t> </a:t>
            </a:r>
            <a:r>
              <a:rPr lang="es-ES" altLang="es-ES" dirty="0" err="1"/>
              <a:t>of</a:t>
            </a:r>
            <a:r>
              <a:rPr lang="es-ES" altLang="es-ES" dirty="0"/>
              <a:t> PCSK9 </a:t>
            </a:r>
            <a:r>
              <a:rPr lang="es-ES" altLang="es-ES" dirty="0" err="1"/>
              <a:t>Inhibition</a:t>
            </a:r>
            <a:r>
              <a:rPr lang="es-ES" altLang="es-ES" dirty="0"/>
              <a:t> </a:t>
            </a:r>
            <a:r>
              <a:rPr lang="es-ES" altLang="es-ES" dirty="0" err="1"/>
              <a:t>by</a:t>
            </a:r>
            <a:r>
              <a:rPr lang="es-ES" altLang="es-ES" dirty="0"/>
              <a:t> </a:t>
            </a:r>
            <a:r>
              <a:rPr lang="es-ES" altLang="es-ES" dirty="0" err="1"/>
              <a:t>Alirocumab</a:t>
            </a:r>
            <a:r>
              <a:rPr lang="es-ES" altLang="es-ES" dirty="0"/>
              <a:t> </a:t>
            </a:r>
            <a:r>
              <a:rPr lang="es-ES" altLang="es-ES" dirty="0" err="1"/>
              <a:t>on</a:t>
            </a:r>
            <a:r>
              <a:rPr lang="es-ES" altLang="es-ES" dirty="0"/>
              <a:t> </a:t>
            </a:r>
            <a:r>
              <a:rPr lang="es-ES" altLang="es-ES" dirty="0" err="1"/>
              <a:t>Lipoprotein</a:t>
            </a:r>
            <a:r>
              <a:rPr lang="es-ES" altLang="es-ES" dirty="0"/>
              <a:t> </a:t>
            </a:r>
            <a:r>
              <a:rPr lang="es-ES" altLang="es-ES" dirty="0" err="1"/>
              <a:t>Particle</a:t>
            </a:r>
            <a:r>
              <a:rPr lang="es-ES" altLang="es-ES" dirty="0"/>
              <a:t> </a:t>
            </a:r>
            <a:r>
              <a:rPr lang="es-ES" altLang="es-ES" dirty="0" err="1"/>
              <a:t>Concentrations</a:t>
            </a:r>
            <a:r>
              <a:rPr lang="es-ES" altLang="es-ES" dirty="0"/>
              <a:t> </a:t>
            </a:r>
            <a:r>
              <a:rPr lang="es-ES" altLang="es-ES" dirty="0" err="1"/>
              <a:t>Determined</a:t>
            </a:r>
            <a:r>
              <a:rPr lang="es-ES" altLang="es-ES" dirty="0"/>
              <a:t> </a:t>
            </a:r>
            <a:r>
              <a:rPr lang="es-ES" altLang="es-ES" dirty="0" err="1"/>
              <a:t>by</a:t>
            </a:r>
            <a:r>
              <a:rPr lang="es-ES" altLang="es-ES" dirty="0"/>
              <a:t> Nuclear </a:t>
            </a:r>
            <a:r>
              <a:rPr lang="es-ES" altLang="es-ES" dirty="0" err="1"/>
              <a:t>Magnetic</a:t>
            </a:r>
            <a:r>
              <a:rPr lang="es-ES" altLang="es-ES" dirty="0"/>
              <a:t> </a:t>
            </a:r>
            <a:r>
              <a:rPr lang="es-ES" altLang="es-ES" dirty="0" err="1"/>
              <a:t>Resonance</a:t>
            </a:r>
            <a:r>
              <a:rPr lang="es-ES" altLang="es-ES" dirty="0"/>
              <a:t> </a:t>
            </a:r>
            <a:r>
              <a:rPr lang="es-ES" altLang="es-ES" dirty="0" err="1"/>
              <a:t>Spectroscopy</a:t>
            </a:r>
            <a:endParaRPr lang="es-ES" altLang="es-ES" dirty="0"/>
          </a:p>
          <a:p>
            <a:r>
              <a:rPr lang="es-ES" altLang="es-ES" dirty="0"/>
              <a:t>Michael J. </a:t>
            </a:r>
            <a:r>
              <a:rPr lang="es-ES" altLang="es-ES" dirty="0" err="1"/>
              <a:t>Koren</a:t>
            </a:r>
            <a:r>
              <a:rPr lang="es-ES" altLang="es-ES" dirty="0"/>
              <a:t> , Dean </a:t>
            </a:r>
            <a:r>
              <a:rPr lang="es-ES" altLang="es-ES" dirty="0" err="1"/>
              <a:t>Kereiakes</a:t>
            </a:r>
            <a:r>
              <a:rPr lang="es-ES" altLang="es-ES" dirty="0"/>
              <a:t> , Ray </a:t>
            </a:r>
            <a:r>
              <a:rPr lang="es-ES" altLang="es-ES" dirty="0" err="1"/>
              <a:t>Pourfarzib</a:t>
            </a:r>
            <a:r>
              <a:rPr lang="es-ES" altLang="es-ES" dirty="0"/>
              <a:t> , Deborah </a:t>
            </a:r>
            <a:r>
              <a:rPr lang="es-ES" altLang="es-ES" dirty="0" err="1"/>
              <a:t>Winegar</a:t>
            </a:r>
            <a:r>
              <a:rPr lang="es-ES" altLang="es-ES" dirty="0"/>
              <a:t> , </a:t>
            </a:r>
            <a:r>
              <a:rPr lang="es-ES" altLang="es-ES" dirty="0" err="1"/>
              <a:t>Poulabi</a:t>
            </a:r>
            <a:r>
              <a:rPr lang="es-ES" altLang="es-ES" dirty="0"/>
              <a:t> </a:t>
            </a:r>
            <a:r>
              <a:rPr lang="es-ES" altLang="es-ES" dirty="0" err="1"/>
              <a:t>Banerjee</a:t>
            </a:r>
            <a:r>
              <a:rPr lang="es-ES" altLang="es-ES" dirty="0"/>
              <a:t> , Sara </a:t>
            </a:r>
            <a:r>
              <a:rPr lang="es-ES" altLang="es-ES" dirty="0" err="1"/>
              <a:t>Hamon</a:t>
            </a:r>
            <a:r>
              <a:rPr lang="es-ES" altLang="es-ES" dirty="0"/>
              <a:t> , Corinne </a:t>
            </a:r>
            <a:r>
              <a:rPr lang="es-ES" altLang="es-ES" dirty="0" err="1"/>
              <a:t>Hanotin</a:t>
            </a:r>
            <a:r>
              <a:rPr lang="es-ES" altLang="es-ES" dirty="0"/>
              <a:t> , and James M. </a:t>
            </a:r>
            <a:r>
              <a:rPr lang="es-ES" altLang="es-ES" dirty="0" err="1"/>
              <a:t>McKenney</a:t>
            </a:r>
            <a:endParaRPr lang="es-ES" altLang="es-ES" dirty="0"/>
          </a:p>
          <a:p>
            <a:r>
              <a:rPr lang="es-ES" altLang="es-ES" dirty="0" err="1"/>
              <a:t>Originally</a:t>
            </a:r>
            <a:r>
              <a:rPr lang="es-ES" altLang="es-ES" dirty="0"/>
              <a:t> published19 Nov 2015Journal </a:t>
            </a:r>
            <a:r>
              <a:rPr lang="es-ES" altLang="es-ES" dirty="0" err="1"/>
              <a:t>of</a:t>
            </a:r>
            <a:r>
              <a:rPr lang="es-ES" altLang="es-ES" dirty="0"/>
              <a:t> </a:t>
            </a:r>
            <a:r>
              <a:rPr lang="es-ES" altLang="es-ES" dirty="0" err="1"/>
              <a:t>the</a:t>
            </a:r>
            <a:r>
              <a:rPr lang="es-ES" altLang="es-ES" dirty="0"/>
              <a:t> American Heart </a:t>
            </a:r>
            <a:r>
              <a:rPr lang="es-ES" altLang="es-ES" dirty="0" err="1"/>
              <a:t>Association</a:t>
            </a:r>
            <a:r>
              <a:rPr lang="es-ES" altLang="es-ES" dirty="0"/>
              <a:t>. 2015;4:e002224</a:t>
            </a:r>
          </a:p>
          <a:p>
            <a:r>
              <a:rPr lang="es-ES" altLang="es-ES" dirty="0" err="1"/>
              <a:t>Abstract</a:t>
            </a:r>
            <a:endParaRPr lang="es-ES" altLang="es-ES" dirty="0"/>
          </a:p>
          <a:p>
            <a:r>
              <a:rPr lang="es-ES" altLang="es-ES" dirty="0" err="1"/>
              <a:t>Background</a:t>
            </a:r>
            <a:endParaRPr lang="es-ES" altLang="es-ES" dirty="0"/>
          </a:p>
          <a:p>
            <a:r>
              <a:rPr lang="es-ES" altLang="es-ES" dirty="0"/>
              <a:t>In </a:t>
            </a:r>
            <a:r>
              <a:rPr lang="es-ES" altLang="es-ES" dirty="0" err="1"/>
              <a:t>patients</a:t>
            </a:r>
            <a:r>
              <a:rPr lang="es-ES" altLang="es-ES" dirty="0"/>
              <a:t> </a:t>
            </a:r>
            <a:r>
              <a:rPr lang="es-ES" altLang="es-ES" dirty="0" err="1"/>
              <a:t>with</a:t>
            </a:r>
            <a:r>
              <a:rPr lang="es-ES" altLang="es-ES" dirty="0"/>
              <a:t> </a:t>
            </a:r>
            <a:r>
              <a:rPr lang="es-ES" altLang="es-ES" dirty="0" err="1"/>
              <a:t>discordance</a:t>
            </a:r>
            <a:r>
              <a:rPr lang="es-ES" altLang="es-ES" dirty="0"/>
              <a:t> </a:t>
            </a:r>
            <a:r>
              <a:rPr lang="es-ES" altLang="es-ES" dirty="0" err="1"/>
              <a:t>between</a:t>
            </a:r>
            <a:r>
              <a:rPr lang="es-ES" altLang="es-ES" dirty="0"/>
              <a:t> </a:t>
            </a:r>
            <a:r>
              <a:rPr lang="es-ES" altLang="es-ES" dirty="0" err="1"/>
              <a:t>low‐density</a:t>
            </a:r>
            <a:r>
              <a:rPr lang="es-ES" altLang="es-ES" dirty="0"/>
              <a:t> </a:t>
            </a:r>
            <a:r>
              <a:rPr lang="es-ES" altLang="es-ES" dirty="0" err="1"/>
              <a:t>lipoprotein</a:t>
            </a:r>
            <a:r>
              <a:rPr lang="es-ES" altLang="es-ES" dirty="0"/>
              <a:t> (LDL) </a:t>
            </a:r>
            <a:r>
              <a:rPr lang="es-ES" altLang="es-ES" dirty="0" err="1"/>
              <a:t>cholesterol</a:t>
            </a:r>
            <a:r>
              <a:rPr lang="es-ES" altLang="es-ES" dirty="0"/>
              <a:t> and LDL </a:t>
            </a:r>
            <a:r>
              <a:rPr lang="es-ES" altLang="es-ES" dirty="0" err="1"/>
              <a:t>particle</a:t>
            </a:r>
            <a:r>
              <a:rPr lang="es-ES" altLang="es-ES" dirty="0"/>
              <a:t> (LDL‐P) </a:t>
            </a:r>
            <a:r>
              <a:rPr lang="es-ES" altLang="es-ES" dirty="0" err="1"/>
              <a:t>concentrations</a:t>
            </a:r>
            <a:r>
              <a:rPr lang="es-ES" altLang="es-ES" dirty="0"/>
              <a:t>, cardiovascular </a:t>
            </a:r>
            <a:r>
              <a:rPr lang="es-ES" altLang="es-ES" dirty="0" err="1"/>
              <a:t>risk</a:t>
            </a:r>
            <a:r>
              <a:rPr lang="es-ES" altLang="es-ES" dirty="0"/>
              <a:t> more </a:t>
            </a:r>
            <a:r>
              <a:rPr lang="es-ES" altLang="es-ES" dirty="0" err="1"/>
              <a:t>closely</a:t>
            </a:r>
            <a:r>
              <a:rPr lang="es-ES" altLang="es-ES" dirty="0"/>
              <a:t> </a:t>
            </a:r>
            <a:r>
              <a:rPr lang="es-ES" altLang="es-ES" dirty="0" err="1"/>
              <a:t>correlates</a:t>
            </a:r>
            <a:r>
              <a:rPr lang="es-ES" altLang="es-ES" dirty="0"/>
              <a:t> </a:t>
            </a:r>
            <a:r>
              <a:rPr lang="es-ES" altLang="es-ES" dirty="0" err="1"/>
              <a:t>with</a:t>
            </a:r>
            <a:r>
              <a:rPr lang="es-ES" altLang="es-ES" dirty="0"/>
              <a:t> LDL−P.</a:t>
            </a:r>
          </a:p>
          <a:p>
            <a:endParaRPr lang="es-ES" altLang="es-ES" dirty="0"/>
          </a:p>
          <a:p>
            <a:r>
              <a:rPr lang="es-ES" altLang="es-ES" dirty="0" err="1"/>
              <a:t>Methods</a:t>
            </a:r>
            <a:r>
              <a:rPr lang="es-ES" altLang="es-ES" dirty="0"/>
              <a:t> and </a:t>
            </a:r>
            <a:r>
              <a:rPr lang="es-ES" altLang="es-ES" dirty="0" err="1"/>
              <a:t>Results</a:t>
            </a:r>
            <a:endParaRPr lang="es-ES" altLang="es-ES" dirty="0"/>
          </a:p>
          <a:p>
            <a:r>
              <a:rPr lang="es-ES" altLang="es-ES" dirty="0" err="1"/>
              <a:t>We</a:t>
            </a:r>
            <a:r>
              <a:rPr lang="es-ES" altLang="es-ES" dirty="0"/>
              <a:t> </a:t>
            </a:r>
            <a:r>
              <a:rPr lang="es-ES" altLang="es-ES" dirty="0" err="1"/>
              <a:t>investigated</a:t>
            </a:r>
            <a:r>
              <a:rPr lang="es-ES" altLang="es-ES" dirty="0"/>
              <a:t> </a:t>
            </a:r>
            <a:r>
              <a:rPr lang="es-ES" altLang="es-ES" dirty="0" err="1"/>
              <a:t>the</a:t>
            </a:r>
            <a:r>
              <a:rPr lang="es-ES" altLang="es-ES" dirty="0"/>
              <a:t> </a:t>
            </a:r>
            <a:r>
              <a:rPr lang="es-ES" altLang="es-ES" dirty="0" err="1"/>
              <a:t>effect</a:t>
            </a:r>
            <a:r>
              <a:rPr lang="es-ES" altLang="es-ES" dirty="0"/>
              <a:t> </a:t>
            </a:r>
            <a:r>
              <a:rPr lang="es-ES" altLang="es-ES" dirty="0" err="1"/>
              <a:t>of</a:t>
            </a:r>
            <a:r>
              <a:rPr lang="es-ES" altLang="es-ES" dirty="0"/>
              <a:t> </a:t>
            </a:r>
            <a:r>
              <a:rPr lang="es-ES" altLang="es-ES" dirty="0" err="1"/>
              <a:t>alirocumab</a:t>
            </a:r>
            <a:r>
              <a:rPr lang="es-ES" altLang="es-ES" dirty="0"/>
              <a:t>, a </a:t>
            </a:r>
            <a:r>
              <a:rPr lang="es-ES" altLang="es-ES" dirty="0" err="1"/>
              <a:t>fully</a:t>
            </a:r>
            <a:r>
              <a:rPr lang="es-ES" altLang="es-ES" dirty="0"/>
              <a:t> human monoclonal </a:t>
            </a:r>
            <a:r>
              <a:rPr lang="es-ES" altLang="es-ES" dirty="0" err="1"/>
              <a:t>antibody</a:t>
            </a:r>
            <a:r>
              <a:rPr lang="es-ES" altLang="es-ES" dirty="0"/>
              <a:t> </a:t>
            </a:r>
            <a:r>
              <a:rPr lang="es-ES" altLang="es-ES" dirty="0" err="1"/>
              <a:t>to</a:t>
            </a:r>
            <a:r>
              <a:rPr lang="es-ES" altLang="es-ES" dirty="0"/>
              <a:t> </a:t>
            </a:r>
            <a:r>
              <a:rPr lang="es-ES" altLang="es-ES" dirty="0" err="1"/>
              <a:t>proprotein</a:t>
            </a:r>
            <a:r>
              <a:rPr lang="es-ES" altLang="es-ES" dirty="0"/>
              <a:t> </a:t>
            </a:r>
            <a:r>
              <a:rPr lang="es-ES" altLang="es-ES" dirty="0" err="1"/>
              <a:t>convertase</a:t>
            </a:r>
            <a:r>
              <a:rPr lang="es-ES" altLang="es-ES" dirty="0"/>
              <a:t> </a:t>
            </a:r>
            <a:r>
              <a:rPr lang="es-ES" altLang="es-ES" dirty="0" err="1"/>
              <a:t>subtilisin</a:t>
            </a:r>
            <a:r>
              <a:rPr lang="es-ES" altLang="es-ES" dirty="0"/>
              <a:t>/</a:t>
            </a:r>
            <a:r>
              <a:rPr lang="es-ES" altLang="es-ES" dirty="0" err="1"/>
              <a:t>kexin</a:t>
            </a:r>
            <a:r>
              <a:rPr lang="es-ES" altLang="es-ES" dirty="0"/>
              <a:t> </a:t>
            </a:r>
            <a:r>
              <a:rPr lang="es-ES" altLang="es-ES" dirty="0" err="1"/>
              <a:t>type</a:t>
            </a:r>
            <a:r>
              <a:rPr lang="es-ES" altLang="es-ES" dirty="0"/>
              <a:t> 9, </a:t>
            </a:r>
            <a:r>
              <a:rPr lang="es-ES" altLang="es-ES" dirty="0" err="1"/>
              <a:t>on</a:t>
            </a:r>
            <a:r>
              <a:rPr lang="es-ES" altLang="es-ES" dirty="0"/>
              <a:t> </a:t>
            </a:r>
            <a:r>
              <a:rPr lang="es-ES" altLang="es-ES" dirty="0" err="1"/>
              <a:t>lipoprotein</a:t>
            </a:r>
            <a:r>
              <a:rPr lang="es-ES" altLang="es-ES" dirty="0"/>
              <a:t> </a:t>
            </a:r>
            <a:r>
              <a:rPr lang="es-ES" altLang="es-ES" dirty="0" err="1"/>
              <a:t>particle</a:t>
            </a:r>
            <a:r>
              <a:rPr lang="es-ES" altLang="es-ES" dirty="0"/>
              <a:t> </a:t>
            </a:r>
            <a:r>
              <a:rPr lang="es-ES" altLang="es-ES" dirty="0" err="1"/>
              <a:t>concentration</a:t>
            </a:r>
            <a:r>
              <a:rPr lang="es-ES" altLang="es-ES" dirty="0"/>
              <a:t> and </a:t>
            </a:r>
            <a:r>
              <a:rPr lang="es-ES" altLang="es-ES" dirty="0" err="1"/>
              <a:t>size</a:t>
            </a:r>
            <a:r>
              <a:rPr lang="es-ES" altLang="es-ES" dirty="0"/>
              <a:t> in </a:t>
            </a:r>
            <a:r>
              <a:rPr lang="es-ES" altLang="es-ES" dirty="0" err="1"/>
              <a:t>hypercholesterolemic</a:t>
            </a:r>
            <a:r>
              <a:rPr lang="es-ES" altLang="es-ES" dirty="0"/>
              <a:t> </a:t>
            </a:r>
            <a:r>
              <a:rPr lang="es-ES" altLang="es-ES" dirty="0" err="1"/>
              <a:t>patients</a:t>
            </a:r>
            <a:r>
              <a:rPr lang="es-ES" altLang="es-ES" dirty="0"/>
              <a:t>, </a:t>
            </a:r>
            <a:r>
              <a:rPr lang="es-ES" altLang="es-ES" dirty="0" err="1"/>
              <a:t>using</a:t>
            </a:r>
            <a:r>
              <a:rPr lang="es-ES" altLang="es-ES" dirty="0"/>
              <a:t> nuclear </a:t>
            </a:r>
            <a:r>
              <a:rPr lang="es-ES" altLang="es-ES" dirty="0" err="1"/>
              <a:t>magnetic</a:t>
            </a:r>
            <a:r>
              <a:rPr lang="es-ES" altLang="es-ES" dirty="0"/>
              <a:t> </a:t>
            </a:r>
            <a:r>
              <a:rPr lang="es-ES" altLang="es-ES" dirty="0" err="1"/>
              <a:t>resonance</a:t>
            </a:r>
            <a:r>
              <a:rPr lang="es-ES" altLang="es-ES" dirty="0"/>
              <a:t> </a:t>
            </a:r>
            <a:r>
              <a:rPr lang="es-ES" altLang="es-ES" dirty="0" err="1"/>
              <a:t>spectroscopy</a:t>
            </a:r>
            <a:r>
              <a:rPr lang="es-ES" altLang="es-ES" dirty="0"/>
              <a:t>. Plasma </a:t>
            </a:r>
            <a:r>
              <a:rPr lang="es-ES" altLang="es-ES" dirty="0" err="1"/>
              <a:t>samples</a:t>
            </a:r>
            <a:r>
              <a:rPr lang="es-ES" altLang="es-ES" dirty="0"/>
              <a:t> </a:t>
            </a:r>
            <a:r>
              <a:rPr lang="es-ES" altLang="es-ES" dirty="0" err="1"/>
              <a:t>were</a:t>
            </a:r>
            <a:r>
              <a:rPr lang="es-ES" altLang="es-ES" dirty="0"/>
              <a:t> </a:t>
            </a:r>
            <a:r>
              <a:rPr lang="es-ES" altLang="es-ES" dirty="0" err="1"/>
              <a:t>collected</a:t>
            </a:r>
            <a:r>
              <a:rPr lang="es-ES" altLang="es-ES" dirty="0"/>
              <a:t> </a:t>
            </a:r>
            <a:r>
              <a:rPr lang="es-ES" altLang="es-ES" dirty="0" err="1"/>
              <a:t>from</a:t>
            </a:r>
            <a:r>
              <a:rPr lang="es-ES" altLang="es-ES" dirty="0"/>
              <a:t> </a:t>
            </a:r>
            <a:r>
              <a:rPr lang="es-ES" altLang="es-ES" dirty="0" err="1"/>
              <a:t>patients</a:t>
            </a:r>
            <a:r>
              <a:rPr lang="es-ES" altLang="es-ES" dirty="0"/>
              <a:t> </a:t>
            </a:r>
            <a:r>
              <a:rPr lang="es-ES" altLang="es-ES" dirty="0" err="1"/>
              <a:t>receiving</a:t>
            </a:r>
            <a:r>
              <a:rPr lang="es-ES" altLang="es-ES" dirty="0"/>
              <a:t> </a:t>
            </a:r>
            <a:r>
              <a:rPr lang="es-ES" altLang="es-ES" dirty="0" err="1"/>
              <a:t>alirocumab</a:t>
            </a:r>
            <a:r>
              <a:rPr lang="es-ES" altLang="es-ES" dirty="0"/>
              <a:t> 150 mg </a:t>
            </a:r>
            <a:r>
              <a:rPr lang="es-ES" altLang="es-ES" dirty="0" err="1"/>
              <a:t>every</a:t>
            </a:r>
            <a:r>
              <a:rPr lang="es-ES" altLang="es-ES" dirty="0"/>
              <a:t> 2 </a:t>
            </a:r>
            <a:r>
              <a:rPr lang="es-ES" altLang="es-ES" dirty="0" err="1"/>
              <a:t>weeks</a:t>
            </a:r>
            <a:r>
              <a:rPr lang="es-ES" altLang="es-ES" dirty="0"/>
              <a:t> (n=26) </a:t>
            </a:r>
            <a:r>
              <a:rPr lang="es-ES" altLang="es-ES" dirty="0" err="1"/>
              <a:t>or</a:t>
            </a:r>
            <a:r>
              <a:rPr lang="es-ES" altLang="es-ES" dirty="0"/>
              <a:t> placebo (n=31) </a:t>
            </a:r>
            <a:r>
              <a:rPr lang="es-ES" altLang="es-ES" dirty="0" err="1"/>
              <a:t>during</a:t>
            </a:r>
            <a:r>
              <a:rPr lang="es-ES" altLang="es-ES" dirty="0"/>
              <a:t> a </a:t>
            </a:r>
            <a:r>
              <a:rPr lang="es-ES" altLang="es-ES" dirty="0" err="1"/>
              <a:t>phase</a:t>
            </a:r>
            <a:r>
              <a:rPr lang="es-ES" altLang="es-ES" dirty="0"/>
              <a:t> II, </a:t>
            </a:r>
            <a:r>
              <a:rPr lang="es-ES" altLang="es-ES" dirty="0" err="1"/>
              <a:t>double‐blind</a:t>
            </a:r>
            <a:r>
              <a:rPr lang="es-ES" altLang="es-ES" dirty="0"/>
              <a:t>, placebo‐</a:t>
            </a:r>
            <a:r>
              <a:rPr lang="es-ES" altLang="es-ES" dirty="0" err="1"/>
              <a:t>controlled</a:t>
            </a:r>
            <a:r>
              <a:rPr lang="es-ES" altLang="es-ES" dirty="0"/>
              <a:t> trial in </a:t>
            </a:r>
            <a:r>
              <a:rPr lang="es-ES" altLang="es-ES" dirty="0" err="1"/>
              <a:t>patients</a:t>
            </a:r>
            <a:r>
              <a:rPr lang="es-ES" altLang="es-ES" dirty="0"/>
              <a:t> (LDL </a:t>
            </a:r>
            <a:r>
              <a:rPr lang="es-ES" altLang="es-ES" dirty="0" err="1"/>
              <a:t>cholesterol</a:t>
            </a:r>
            <a:r>
              <a:rPr lang="es-ES" altLang="es-ES" dirty="0"/>
              <a:t> ≥100 mg/</a:t>
            </a:r>
            <a:r>
              <a:rPr lang="es-ES" altLang="es-ES" dirty="0" err="1"/>
              <a:t>dL</a:t>
            </a:r>
            <a:r>
              <a:rPr lang="es-ES" altLang="es-ES" dirty="0"/>
              <a:t>) </a:t>
            </a:r>
            <a:r>
              <a:rPr lang="es-ES" altLang="es-ES" dirty="0" err="1"/>
              <a:t>on</a:t>
            </a:r>
            <a:r>
              <a:rPr lang="es-ES" altLang="es-ES" dirty="0"/>
              <a:t> a </a:t>
            </a:r>
            <a:r>
              <a:rPr lang="es-ES" altLang="es-ES" dirty="0" err="1"/>
              <a:t>stable</a:t>
            </a:r>
            <a:r>
              <a:rPr lang="es-ES" altLang="es-ES" dirty="0"/>
              <a:t> </a:t>
            </a:r>
            <a:r>
              <a:rPr lang="es-ES" altLang="es-ES" dirty="0" err="1"/>
              <a:t>atorvastatin</a:t>
            </a:r>
            <a:r>
              <a:rPr lang="es-ES" altLang="es-ES" dirty="0"/>
              <a:t> </a:t>
            </a:r>
            <a:r>
              <a:rPr lang="es-ES" altLang="es-ES" dirty="0" err="1"/>
              <a:t>dose</a:t>
            </a:r>
            <a:r>
              <a:rPr lang="es-ES" altLang="es-ES" dirty="0"/>
              <a:t>. In </a:t>
            </a:r>
            <a:r>
              <a:rPr lang="es-ES" altLang="es-ES" dirty="0" err="1"/>
              <a:t>this</a:t>
            </a:r>
            <a:r>
              <a:rPr lang="es-ES" altLang="es-ES" dirty="0"/>
              <a:t> post hoc </a:t>
            </a:r>
            <a:r>
              <a:rPr lang="es-ES" altLang="es-ES" dirty="0" err="1"/>
              <a:t>analysis</a:t>
            </a:r>
            <a:r>
              <a:rPr lang="es-ES" altLang="es-ES" dirty="0"/>
              <a:t>, </a:t>
            </a:r>
            <a:r>
              <a:rPr lang="es-ES" altLang="es-ES" dirty="0" err="1"/>
              <a:t>percentage</a:t>
            </a:r>
            <a:r>
              <a:rPr lang="es-ES" altLang="es-ES" dirty="0"/>
              <a:t> </a:t>
            </a:r>
            <a:r>
              <a:rPr lang="es-ES" altLang="es-ES" dirty="0" err="1"/>
              <a:t>change</a:t>
            </a:r>
            <a:r>
              <a:rPr lang="es-ES" altLang="es-ES" dirty="0"/>
              <a:t> in </a:t>
            </a:r>
            <a:r>
              <a:rPr lang="es-ES" altLang="es-ES" dirty="0" err="1"/>
              <a:t>concentrations</a:t>
            </a:r>
            <a:r>
              <a:rPr lang="es-ES" altLang="es-ES" dirty="0"/>
              <a:t> </a:t>
            </a:r>
            <a:r>
              <a:rPr lang="es-ES" altLang="es-ES" dirty="0" err="1"/>
              <a:t>of</a:t>
            </a:r>
            <a:r>
              <a:rPr lang="es-ES" altLang="es-ES" dirty="0"/>
              <a:t> LDL−P, </a:t>
            </a:r>
            <a:r>
              <a:rPr lang="es-ES" altLang="es-ES" dirty="0" err="1"/>
              <a:t>very‐low‐density</a:t>
            </a:r>
            <a:r>
              <a:rPr lang="es-ES" altLang="es-ES" dirty="0"/>
              <a:t> </a:t>
            </a:r>
            <a:r>
              <a:rPr lang="es-ES" altLang="es-ES" dirty="0" err="1"/>
              <a:t>lipoprotein</a:t>
            </a:r>
            <a:r>
              <a:rPr lang="es-ES" altLang="es-ES" dirty="0"/>
              <a:t> </a:t>
            </a:r>
            <a:r>
              <a:rPr lang="es-ES" altLang="es-ES" dirty="0" err="1"/>
              <a:t>particles</a:t>
            </a:r>
            <a:r>
              <a:rPr lang="es-ES" altLang="es-ES" dirty="0"/>
              <a:t>, and </a:t>
            </a:r>
            <a:r>
              <a:rPr lang="es-ES" altLang="es-ES" dirty="0" err="1"/>
              <a:t>high‐density</a:t>
            </a:r>
            <a:r>
              <a:rPr lang="es-ES" altLang="es-ES" dirty="0"/>
              <a:t> </a:t>
            </a:r>
            <a:r>
              <a:rPr lang="es-ES" altLang="es-ES" dirty="0" err="1"/>
              <a:t>lipoprotein</a:t>
            </a:r>
            <a:r>
              <a:rPr lang="es-ES" altLang="es-ES" dirty="0"/>
              <a:t> </a:t>
            </a:r>
            <a:r>
              <a:rPr lang="es-ES" altLang="es-ES" dirty="0" err="1"/>
              <a:t>particles</a:t>
            </a:r>
            <a:r>
              <a:rPr lang="es-ES" altLang="es-ES" dirty="0"/>
              <a:t> </a:t>
            </a:r>
            <a:r>
              <a:rPr lang="es-ES" altLang="es-ES" dirty="0" err="1"/>
              <a:t>from</a:t>
            </a:r>
            <a:r>
              <a:rPr lang="es-ES" altLang="es-ES" dirty="0"/>
              <a:t> </a:t>
            </a:r>
            <a:r>
              <a:rPr lang="es-ES" altLang="es-ES" dirty="0" err="1"/>
              <a:t>baseline</a:t>
            </a:r>
            <a:r>
              <a:rPr lang="es-ES" altLang="es-ES" dirty="0"/>
              <a:t> </a:t>
            </a:r>
            <a:r>
              <a:rPr lang="es-ES" altLang="es-ES" dirty="0" err="1"/>
              <a:t>to</a:t>
            </a:r>
            <a:r>
              <a:rPr lang="es-ES" altLang="es-ES" dirty="0"/>
              <a:t> </a:t>
            </a:r>
            <a:r>
              <a:rPr lang="es-ES" altLang="es-ES" dirty="0" err="1"/>
              <a:t>week</a:t>
            </a:r>
            <a:r>
              <a:rPr lang="es-ES" altLang="es-ES" dirty="0"/>
              <a:t> 12 </a:t>
            </a:r>
            <a:r>
              <a:rPr lang="es-ES" altLang="es-ES" dirty="0" err="1"/>
              <a:t>was</a:t>
            </a:r>
            <a:r>
              <a:rPr lang="es-ES" altLang="es-ES" dirty="0"/>
              <a:t> </a:t>
            </a:r>
            <a:r>
              <a:rPr lang="es-ES" altLang="es-ES" dirty="0" err="1"/>
              <a:t>determined</a:t>
            </a:r>
            <a:r>
              <a:rPr lang="es-ES" altLang="es-ES" dirty="0"/>
              <a:t> </a:t>
            </a:r>
            <a:r>
              <a:rPr lang="es-ES" altLang="es-ES" dirty="0" err="1"/>
              <a:t>by</a:t>
            </a:r>
            <a:r>
              <a:rPr lang="es-ES" altLang="es-ES" dirty="0"/>
              <a:t> nuclear </a:t>
            </a:r>
            <a:r>
              <a:rPr lang="es-ES" altLang="es-ES" dirty="0" err="1"/>
              <a:t>magnetic</a:t>
            </a:r>
            <a:r>
              <a:rPr lang="es-ES" altLang="es-ES" dirty="0"/>
              <a:t> </a:t>
            </a:r>
            <a:r>
              <a:rPr lang="es-ES" altLang="es-ES" dirty="0" err="1"/>
              <a:t>resonance</a:t>
            </a:r>
            <a:r>
              <a:rPr lang="es-ES" altLang="es-ES" dirty="0"/>
              <a:t>. </a:t>
            </a:r>
            <a:r>
              <a:rPr lang="es-ES" altLang="es-ES" dirty="0" err="1"/>
              <a:t>Alirocumab</a:t>
            </a:r>
            <a:r>
              <a:rPr lang="es-ES" altLang="es-ES" dirty="0"/>
              <a:t> </a:t>
            </a:r>
            <a:r>
              <a:rPr lang="es-ES" altLang="es-ES" dirty="0" err="1"/>
              <a:t>significantly</a:t>
            </a:r>
            <a:r>
              <a:rPr lang="es-ES" altLang="es-ES" dirty="0"/>
              <a:t> </a:t>
            </a:r>
            <a:r>
              <a:rPr lang="es-ES" altLang="es-ES" dirty="0" err="1"/>
              <a:t>reduced</a:t>
            </a:r>
            <a:r>
              <a:rPr lang="es-ES" altLang="es-ES" dirty="0"/>
              <a:t> mean </a:t>
            </a:r>
            <a:r>
              <a:rPr lang="es-ES" altLang="es-ES" dirty="0" err="1"/>
              <a:t>concentrations</a:t>
            </a:r>
            <a:r>
              <a:rPr lang="es-ES" altLang="es-ES" dirty="0"/>
              <a:t> </a:t>
            </a:r>
            <a:r>
              <a:rPr lang="es-ES" altLang="es-ES" dirty="0" err="1"/>
              <a:t>of</a:t>
            </a:r>
            <a:r>
              <a:rPr lang="es-ES" altLang="es-ES" dirty="0"/>
              <a:t> total LDL‐P (−63.3% versus −1.0% </a:t>
            </a:r>
            <a:r>
              <a:rPr lang="es-ES" altLang="es-ES" dirty="0" err="1"/>
              <a:t>with</a:t>
            </a:r>
            <a:r>
              <a:rPr lang="es-ES" altLang="es-ES" dirty="0"/>
              <a:t> placebo) and </a:t>
            </a:r>
            <a:r>
              <a:rPr lang="es-ES" altLang="es-ES" dirty="0" err="1"/>
              <a:t>large</a:t>
            </a:r>
            <a:r>
              <a:rPr lang="es-ES" altLang="es-ES" dirty="0"/>
              <a:t> (−71.3% versus −21.8%) and </a:t>
            </a:r>
            <a:r>
              <a:rPr lang="es-ES" altLang="es-ES" dirty="0" err="1"/>
              <a:t>small</a:t>
            </a:r>
            <a:r>
              <a:rPr lang="es-ES" altLang="es-ES" dirty="0"/>
              <a:t> (−54.0% versus +17.8%) LDL‐P </a:t>
            </a:r>
            <a:r>
              <a:rPr lang="es-ES" altLang="es-ES" dirty="0" err="1"/>
              <a:t>subfractions</a:t>
            </a:r>
            <a:r>
              <a:rPr lang="es-ES" altLang="es-ES" dirty="0"/>
              <a:t> and total </a:t>
            </a:r>
            <a:r>
              <a:rPr lang="es-ES" altLang="es-ES" dirty="0" err="1"/>
              <a:t>very‐low‐density</a:t>
            </a:r>
            <a:r>
              <a:rPr lang="es-ES" altLang="es-ES" dirty="0"/>
              <a:t> </a:t>
            </a:r>
            <a:r>
              <a:rPr lang="es-ES" altLang="es-ES" dirty="0" err="1"/>
              <a:t>lipoprotein</a:t>
            </a:r>
            <a:r>
              <a:rPr lang="es-ES" altLang="es-ES" dirty="0"/>
              <a:t> </a:t>
            </a:r>
            <a:r>
              <a:rPr lang="es-ES" altLang="es-ES" dirty="0" err="1"/>
              <a:t>particle</a:t>
            </a:r>
            <a:r>
              <a:rPr lang="es-ES" altLang="es-ES" dirty="0"/>
              <a:t> </a:t>
            </a:r>
            <a:r>
              <a:rPr lang="es-ES" altLang="es-ES" dirty="0" err="1"/>
              <a:t>concentrations</a:t>
            </a:r>
            <a:r>
              <a:rPr lang="es-ES" altLang="es-ES" dirty="0"/>
              <a:t> (−36.4% versus +33.4%; </a:t>
            </a:r>
            <a:r>
              <a:rPr lang="es-ES" altLang="es-ES" dirty="0" err="1"/>
              <a:t>all</a:t>
            </a:r>
            <a:r>
              <a:rPr lang="es-ES" altLang="es-ES" dirty="0"/>
              <a:t> P&lt;0.01). Total </a:t>
            </a:r>
            <a:r>
              <a:rPr lang="es-ES" altLang="es-ES" dirty="0" err="1"/>
              <a:t>high‐density</a:t>
            </a:r>
            <a:r>
              <a:rPr lang="es-ES" altLang="es-ES" dirty="0"/>
              <a:t> </a:t>
            </a:r>
            <a:r>
              <a:rPr lang="es-ES" altLang="es-ES" dirty="0" err="1"/>
              <a:t>lipoprotein</a:t>
            </a:r>
            <a:r>
              <a:rPr lang="es-ES" altLang="es-ES" dirty="0"/>
              <a:t> </a:t>
            </a:r>
            <a:r>
              <a:rPr lang="es-ES" altLang="es-ES" dirty="0" err="1"/>
              <a:t>particles</a:t>
            </a:r>
            <a:r>
              <a:rPr lang="es-ES" altLang="es-ES" dirty="0"/>
              <a:t> </a:t>
            </a:r>
            <a:r>
              <a:rPr lang="es-ES" altLang="es-ES" dirty="0" err="1"/>
              <a:t>increased</a:t>
            </a:r>
            <a:r>
              <a:rPr lang="es-ES" altLang="es-ES" dirty="0"/>
              <a:t> </a:t>
            </a:r>
            <a:r>
              <a:rPr lang="es-ES" altLang="es-ES" dirty="0" err="1"/>
              <a:t>with</a:t>
            </a:r>
            <a:r>
              <a:rPr lang="es-ES" altLang="es-ES" dirty="0"/>
              <a:t> </a:t>
            </a:r>
            <a:r>
              <a:rPr lang="es-ES" altLang="es-ES" dirty="0" err="1"/>
              <a:t>alirocumab</a:t>
            </a:r>
            <a:r>
              <a:rPr lang="es-ES" altLang="es-ES" dirty="0"/>
              <a:t> (+11.2% versus +1.4% </a:t>
            </a:r>
            <a:r>
              <a:rPr lang="es-ES" altLang="es-ES" dirty="0" err="1"/>
              <a:t>with</a:t>
            </a:r>
            <a:r>
              <a:rPr lang="es-ES" altLang="es-ES" dirty="0"/>
              <a:t> placebo; P&lt;0.01). </a:t>
            </a:r>
            <a:r>
              <a:rPr lang="es-ES" altLang="es-ES" dirty="0" err="1"/>
              <a:t>There</a:t>
            </a:r>
            <a:r>
              <a:rPr lang="es-ES" altLang="es-ES" dirty="0"/>
              <a:t> </a:t>
            </a:r>
            <a:r>
              <a:rPr lang="es-ES" altLang="es-ES" dirty="0" err="1"/>
              <a:t>were</a:t>
            </a:r>
            <a:r>
              <a:rPr lang="es-ES" altLang="es-ES" dirty="0"/>
              <a:t> </a:t>
            </a:r>
            <a:r>
              <a:rPr lang="es-ES" altLang="es-ES" dirty="0" err="1"/>
              <a:t>greater</a:t>
            </a:r>
            <a:r>
              <a:rPr lang="es-ES" altLang="es-ES" dirty="0"/>
              <a:t> </a:t>
            </a:r>
            <a:r>
              <a:rPr lang="es-ES" altLang="es-ES" dirty="0" err="1"/>
              <a:t>increases</a:t>
            </a:r>
            <a:r>
              <a:rPr lang="es-ES" altLang="es-ES" dirty="0"/>
              <a:t> in </a:t>
            </a:r>
            <a:r>
              <a:rPr lang="es-ES" altLang="es-ES" dirty="0" err="1"/>
              <a:t>large</a:t>
            </a:r>
            <a:r>
              <a:rPr lang="es-ES" altLang="es-ES" dirty="0"/>
              <a:t> (44.6%) versus </a:t>
            </a:r>
            <a:r>
              <a:rPr lang="es-ES" altLang="es-ES" dirty="0" err="1"/>
              <a:t>medium</a:t>
            </a:r>
            <a:r>
              <a:rPr lang="es-ES" altLang="es-ES" dirty="0"/>
              <a:t> (17.7%) </a:t>
            </a:r>
            <a:r>
              <a:rPr lang="es-ES" altLang="es-ES" dirty="0" err="1"/>
              <a:t>or</a:t>
            </a:r>
            <a:r>
              <a:rPr lang="es-ES" altLang="es-ES" dirty="0"/>
              <a:t> </a:t>
            </a:r>
            <a:r>
              <a:rPr lang="es-ES" altLang="es-ES" dirty="0" err="1"/>
              <a:t>small</a:t>
            </a:r>
            <a:r>
              <a:rPr lang="es-ES" altLang="es-ES" dirty="0"/>
              <a:t> </a:t>
            </a:r>
            <a:r>
              <a:rPr lang="es-ES" altLang="es-ES" dirty="0" err="1"/>
              <a:t>high‐density</a:t>
            </a:r>
            <a:r>
              <a:rPr lang="es-ES" altLang="es-ES" dirty="0"/>
              <a:t> </a:t>
            </a:r>
            <a:r>
              <a:rPr lang="es-ES" altLang="es-ES" dirty="0" err="1"/>
              <a:t>lipoprotein</a:t>
            </a:r>
            <a:r>
              <a:rPr lang="es-ES" altLang="es-ES" dirty="0"/>
              <a:t> </a:t>
            </a:r>
            <a:r>
              <a:rPr lang="es-ES" altLang="es-ES" dirty="0" err="1"/>
              <a:t>particles</a:t>
            </a:r>
            <a:r>
              <a:rPr lang="es-ES" altLang="es-ES" dirty="0"/>
              <a:t> (2.8%) </a:t>
            </a:r>
            <a:r>
              <a:rPr lang="es-ES" altLang="es-ES" dirty="0" err="1"/>
              <a:t>with</a:t>
            </a:r>
            <a:r>
              <a:rPr lang="es-ES" altLang="es-ES" dirty="0"/>
              <a:t> </a:t>
            </a:r>
            <a:r>
              <a:rPr lang="es-ES" altLang="es-ES" dirty="0" err="1"/>
              <a:t>alirocumab</a:t>
            </a:r>
            <a:r>
              <a:rPr lang="es-ES" altLang="es-ES" dirty="0"/>
              <a:t>. LDL‐P </a:t>
            </a:r>
            <a:r>
              <a:rPr lang="es-ES" altLang="es-ES" dirty="0" err="1"/>
              <a:t>size</a:t>
            </a:r>
            <a:r>
              <a:rPr lang="es-ES" altLang="es-ES" dirty="0"/>
              <a:t> </a:t>
            </a:r>
            <a:r>
              <a:rPr lang="es-ES" altLang="es-ES" dirty="0" err="1"/>
              <a:t>remained</a:t>
            </a:r>
            <a:r>
              <a:rPr lang="es-ES" altLang="es-ES" dirty="0"/>
              <a:t> </a:t>
            </a:r>
            <a:r>
              <a:rPr lang="es-ES" altLang="es-ES" dirty="0" err="1"/>
              <a:t>relatively</a:t>
            </a:r>
            <a:r>
              <a:rPr lang="es-ES" altLang="es-ES" dirty="0"/>
              <a:t> </a:t>
            </a:r>
            <a:r>
              <a:rPr lang="es-ES" altLang="es-ES" dirty="0" err="1"/>
              <a:t>unchanged</a:t>
            </a:r>
            <a:r>
              <a:rPr lang="es-ES" altLang="es-ES" dirty="0"/>
              <a:t> in </a:t>
            </a:r>
            <a:r>
              <a:rPr lang="es-ES" altLang="es-ES" dirty="0" err="1"/>
              <a:t>both</a:t>
            </a:r>
            <a:r>
              <a:rPr lang="es-ES" altLang="es-ES" dirty="0"/>
              <a:t> </a:t>
            </a:r>
            <a:r>
              <a:rPr lang="es-ES" altLang="es-ES" dirty="0" err="1"/>
              <a:t>groups</a:t>
            </a:r>
            <a:r>
              <a:rPr lang="es-ES" altLang="es-ES" dirty="0"/>
              <a:t>; </a:t>
            </a:r>
            <a:r>
              <a:rPr lang="es-ES" altLang="es-ES" dirty="0" err="1"/>
              <a:t>however</a:t>
            </a:r>
            <a:r>
              <a:rPr lang="es-ES" altLang="es-ES" dirty="0"/>
              <a:t>, </a:t>
            </a:r>
            <a:r>
              <a:rPr lang="es-ES" altLang="es-ES" dirty="0" err="1"/>
              <a:t>very‐low‐density</a:t>
            </a:r>
            <a:r>
              <a:rPr lang="es-ES" altLang="es-ES" dirty="0"/>
              <a:t> and </a:t>
            </a:r>
            <a:r>
              <a:rPr lang="es-ES" altLang="es-ES" dirty="0" err="1"/>
              <a:t>high‐density</a:t>
            </a:r>
            <a:r>
              <a:rPr lang="es-ES" altLang="es-ES" dirty="0"/>
              <a:t> </a:t>
            </a:r>
            <a:r>
              <a:rPr lang="es-ES" altLang="es-ES" dirty="0" err="1"/>
              <a:t>lipoprotein</a:t>
            </a:r>
            <a:r>
              <a:rPr lang="es-ES" altLang="es-ES" dirty="0"/>
              <a:t> </a:t>
            </a:r>
            <a:r>
              <a:rPr lang="es-ES" altLang="es-ES" dirty="0" err="1"/>
              <a:t>particle</a:t>
            </a:r>
            <a:r>
              <a:rPr lang="es-ES" altLang="es-ES" dirty="0"/>
              <a:t> </a:t>
            </a:r>
            <a:r>
              <a:rPr lang="es-ES" altLang="es-ES" dirty="0" err="1"/>
              <a:t>sizes</a:t>
            </a:r>
            <a:r>
              <a:rPr lang="es-ES" altLang="es-ES" dirty="0"/>
              <a:t> </a:t>
            </a:r>
            <a:r>
              <a:rPr lang="es-ES" altLang="es-ES" dirty="0" err="1"/>
              <a:t>increased</a:t>
            </a:r>
            <a:r>
              <a:rPr lang="es-ES" altLang="es-ES" dirty="0"/>
              <a:t> </a:t>
            </a:r>
            <a:r>
              <a:rPr lang="es-ES" altLang="es-ES" dirty="0" err="1"/>
              <a:t>to</a:t>
            </a:r>
            <a:r>
              <a:rPr lang="es-ES" altLang="es-ES" dirty="0"/>
              <a:t> a </a:t>
            </a:r>
            <a:r>
              <a:rPr lang="es-ES" altLang="es-ES" dirty="0" err="1"/>
              <a:t>significantly</a:t>
            </a:r>
            <a:r>
              <a:rPr lang="es-ES" altLang="es-ES" dirty="0"/>
              <a:t> </a:t>
            </a:r>
            <a:r>
              <a:rPr lang="es-ES" altLang="es-ES" dirty="0" err="1"/>
              <a:t>greater</a:t>
            </a:r>
            <a:r>
              <a:rPr lang="es-ES" altLang="es-ES" dirty="0"/>
              <a:t> </a:t>
            </a:r>
            <a:r>
              <a:rPr lang="es-ES" altLang="es-ES" dirty="0" err="1"/>
              <a:t>extent</a:t>
            </a:r>
            <a:r>
              <a:rPr lang="es-ES" altLang="es-ES" dirty="0"/>
              <a:t> </a:t>
            </a:r>
            <a:r>
              <a:rPr lang="es-ES" altLang="es-ES" dirty="0" err="1"/>
              <a:t>with</a:t>
            </a:r>
            <a:r>
              <a:rPr lang="es-ES" altLang="es-ES" dirty="0"/>
              <a:t> </a:t>
            </a:r>
            <a:r>
              <a:rPr lang="es-ES" altLang="es-ES" dirty="0" err="1"/>
              <a:t>alirocumab</a:t>
            </a:r>
            <a:r>
              <a:rPr lang="es-ES" altLang="es-ES" dirty="0"/>
              <a:t>.</a:t>
            </a:r>
          </a:p>
          <a:p>
            <a:endParaRPr lang="es-ES" altLang="es-ES" dirty="0"/>
          </a:p>
          <a:p>
            <a:r>
              <a:rPr lang="es-ES" altLang="es-ES" dirty="0" err="1"/>
              <a:t>Conclusions</a:t>
            </a:r>
            <a:endParaRPr lang="es-ES" altLang="es-ES" dirty="0"/>
          </a:p>
          <a:p>
            <a:r>
              <a:rPr lang="es-ES" altLang="es-ES" dirty="0" err="1"/>
              <a:t>Alirocumab</a:t>
            </a:r>
            <a:r>
              <a:rPr lang="es-ES" altLang="es-ES" dirty="0"/>
              <a:t> </a:t>
            </a:r>
            <a:r>
              <a:rPr lang="es-ES" altLang="es-ES" dirty="0" err="1"/>
              <a:t>significantly</a:t>
            </a:r>
            <a:r>
              <a:rPr lang="es-ES" altLang="es-ES" dirty="0"/>
              <a:t> </a:t>
            </a:r>
            <a:r>
              <a:rPr lang="es-ES" altLang="es-ES" dirty="0" err="1"/>
              <a:t>reduced</a:t>
            </a:r>
            <a:r>
              <a:rPr lang="es-ES" altLang="es-ES" dirty="0"/>
              <a:t> LDL‐C and LDL‐P </a:t>
            </a:r>
            <a:r>
              <a:rPr lang="es-ES" altLang="es-ES" dirty="0" err="1"/>
              <a:t>concentrations</a:t>
            </a:r>
            <a:r>
              <a:rPr lang="es-ES" altLang="es-ES" dirty="0"/>
              <a:t> in </a:t>
            </a:r>
            <a:r>
              <a:rPr lang="es-ES" altLang="es-ES" dirty="0" err="1"/>
              <a:t>hypercholesterolemic</a:t>
            </a:r>
            <a:r>
              <a:rPr lang="es-ES" altLang="es-ES" dirty="0"/>
              <a:t> </a:t>
            </a:r>
            <a:r>
              <a:rPr lang="es-ES" altLang="es-ES" dirty="0" err="1"/>
              <a:t>patients</a:t>
            </a:r>
            <a:r>
              <a:rPr lang="es-ES" altLang="es-ES" dirty="0"/>
              <a:t> </a:t>
            </a:r>
            <a:r>
              <a:rPr lang="es-ES" altLang="es-ES" dirty="0" err="1"/>
              <a:t>receiving</a:t>
            </a:r>
            <a:r>
              <a:rPr lang="es-ES" altLang="es-ES" dirty="0"/>
              <a:t> </a:t>
            </a:r>
            <a:r>
              <a:rPr lang="es-ES" altLang="es-ES" dirty="0" err="1"/>
              <a:t>stable</a:t>
            </a:r>
            <a:r>
              <a:rPr lang="es-ES" altLang="es-ES" dirty="0"/>
              <a:t> </a:t>
            </a:r>
            <a:r>
              <a:rPr lang="es-ES" altLang="es-ES" dirty="0" err="1"/>
              <a:t>atorvastatin</a:t>
            </a:r>
            <a:r>
              <a:rPr lang="es-ES" altLang="es-ES" dirty="0"/>
              <a:t> </a:t>
            </a:r>
            <a:r>
              <a:rPr lang="es-ES" altLang="es-ES" dirty="0" err="1"/>
              <a:t>therapy</a:t>
            </a:r>
            <a:r>
              <a:rPr lang="es-ES" altLang="es-ES" dirty="0"/>
              <a:t>. </a:t>
            </a:r>
            <a:r>
              <a:rPr lang="es-ES" altLang="es-ES" dirty="0" err="1"/>
              <a:t>These</a:t>
            </a:r>
            <a:r>
              <a:rPr lang="es-ES" altLang="es-ES" dirty="0"/>
              <a:t> </a:t>
            </a:r>
            <a:r>
              <a:rPr lang="es-ES" altLang="es-ES" dirty="0" err="1"/>
              <a:t>findings</a:t>
            </a:r>
            <a:r>
              <a:rPr lang="es-ES" altLang="es-ES" dirty="0"/>
              <a:t> </a:t>
            </a:r>
            <a:r>
              <a:rPr lang="es-ES" altLang="es-ES" dirty="0" err="1"/>
              <a:t>may</a:t>
            </a:r>
            <a:r>
              <a:rPr lang="es-ES" altLang="es-ES" dirty="0"/>
              <a:t> be </a:t>
            </a:r>
            <a:r>
              <a:rPr lang="es-ES" altLang="es-ES" dirty="0" err="1"/>
              <a:t>of</a:t>
            </a:r>
            <a:r>
              <a:rPr lang="es-ES" altLang="es-ES" dirty="0"/>
              <a:t> particular </a:t>
            </a:r>
            <a:r>
              <a:rPr lang="es-ES" altLang="es-ES" dirty="0" err="1"/>
              <a:t>relevance</a:t>
            </a:r>
            <a:r>
              <a:rPr lang="es-ES" altLang="es-ES" dirty="0"/>
              <a:t> </a:t>
            </a:r>
            <a:r>
              <a:rPr lang="es-ES" altLang="es-ES" dirty="0" err="1"/>
              <a:t>to</a:t>
            </a:r>
            <a:r>
              <a:rPr lang="es-ES" altLang="es-ES" dirty="0"/>
              <a:t> </a:t>
            </a:r>
            <a:r>
              <a:rPr lang="es-ES" altLang="es-ES" dirty="0" err="1"/>
              <a:t>patients</a:t>
            </a:r>
            <a:r>
              <a:rPr lang="es-ES" altLang="es-ES" dirty="0"/>
              <a:t> </a:t>
            </a:r>
            <a:r>
              <a:rPr lang="es-ES" altLang="es-ES" dirty="0" err="1"/>
              <a:t>with</a:t>
            </a:r>
            <a:r>
              <a:rPr lang="es-ES" altLang="es-ES" dirty="0"/>
              <a:t> </a:t>
            </a:r>
            <a:r>
              <a:rPr lang="es-ES" altLang="es-ES" dirty="0" err="1"/>
              <a:t>discordant</a:t>
            </a:r>
            <a:r>
              <a:rPr lang="es-ES" altLang="es-ES" dirty="0"/>
              <a:t> LDL‐C and LDL‐P </a:t>
            </a:r>
            <a:r>
              <a:rPr lang="es-ES" altLang="es-ES" dirty="0" err="1"/>
              <a:t>concentrations</a:t>
            </a:r>
            <a:r>
              <a:rPr lang="es-ES" altLang="es-ES" dirty="0"/>
              <a:t>.</a:t>
            </a:r>
          </a:p>
          <a:p>
            <a:endParaRPr lang="es-ES" altLang="es-ES" dirty="0"/>
          </a:p>
          <a:p>
            <a:r>
              <a:rPr lang="es-ES" altLang="es-ES" dirty="0" err="1"/>
              <a:t>Koren</a:t>
            </a:r>
            <a:r>
              <a:rPr lang="es-ES" altLang="es-ES" dirty="0"/>
              <a:t> MJ, </a:t>
            </a:r>
            <a:r>
              <a:rPr lang="es-ES" altLang="es-ES" dirty="0" err="1"/>
              <a:t>Kereiakes</a:t>
            </a:r>
            <a:r>
              <a:rPr lang="es-ES" altLang="es-ES" dirty="0"/>
              <a:t> D, </a:t>
            </a:r>
            <a:r>
              <a:rPr lang="es-ES" altLang="es-ES" dirty="0" err="1"/>
              <a:t>Pourfarzib</a:t>
            </a:r>
            <a:r>
              <a:rPr lang="es-ES" altLang="es-ES" dirty="0"/>
              <a:t> R, </a:t>
            </a:r>
            <a:r>
              <a:rPr lang="es-ES" altLang="es-ES" dirty="0" err="1"/>
              <a:t>Winegar</a:t>
            </a:r>
            <a:r>
              <a:rPr lang="es-ES" altLang="es-ES" dirty="0"/>
              <a:t> D, </a:t>
            </a:r>
            <a:r>
              <a:rPr lang="es-ES" altLang="es-ES" dirty="0" err="1"/>
              <a:t>Banerjee</a:t>
            </a:r>
            <a:r>
              <a:rPr lang="es-ES" altLang="es-ES" dirty="0"/>
              <a:t> P, </a:t>
            </a:r>
            <a:r>
              <a:rPr lang="es-ES" altLang="es-ES" dirty="0" err="1"/>
              <a:t>Hamon</a:t>
            </a:r>
            <a:r>
              <a:rPr lang="es-ES" altLang="es-ES" dirty="0"/>
              <a:t> S, </a:t>
            </a:r>
            <a:r>
              <a:rPr lang="es-ES" altLang="es-ES" dirty="0" err="1"/>
              <a:t>Hanotin</a:t>
            </a:r>
            <a:endParaRPr lang="es-ES" altLang="es-ES" dirty="0"/>
          </a:p>
          <a:p>
            <a:r>
              <a:rPr lang="es-ES" altLang="es-ES" dirty="0"/>
              <a:t>C, </a:t>
            </a:r>
            <a:r>
              <a:rPr lang="es-ES" altLang="es-ES" dirty="0" err="1"/>
              <a:t>McKenney</a:t>
            </a:r>
            <a:r>
              <a:rPr lang="es-ES" altLang="es-ES" dirty="0"/>
              <a:t> JM. </a:t>
            </a:r>
            <a:r>
              <a:rPr lang="es-ES" altLang="es-ES" dirty="0" err="1"/>
              <a:t>Effect</a:t>
            </a:r>
            <a:r>
              <a:rPr lang="es-ES" altLang="es-ES" dirty="0"/>
              <a:t> </a:t>
            </a:r>
            <a:r>
              <a:rPr lang="es-ES" altLang="es-ES" dirty="0" err="1"/>
              <a:t>of</a:t>
            </a:r>
            <a:r>
              <a:rPr lang="es-ES" altLang="es-ES" dirty="0"/>
              <a:t> PCSK9 </a:t>
            </a:r>
            <a:r>
              <a:rPr lang="es-ES" altLang="es-ES" dirty="0" err="1"/>
              <a:t>Inhibition</a:t>
            </a:r>
            <a:r>
              <a:rPr lang="es-ES" altLang="es-ES" dirty="0"/>
              <a:t> </a:t>
            </a:r>
            <a:r>
              <a:rPr lang="es-ES" altLang="es-ES" dirty="0" err="1"/>
              <a:t>by</a:t>
            </a:r>
            <a:r>
              <a:rPr lang="es-ES" altLang="es-ES" dirty="0"/>
              <a:t> </a:t>
            </a:r>
            <a:r>
              <a:rPr lang="es-ES" altLang="es-ES" dirty="0" err="1"/>
              <a:t>Alirocumab</a:t>
            </a:r>
            <a:r>
              <a:rPr lang="es-ES" altLang="es-ES" dirty="0"/>
              <a:t> </a:t>
            </a:r>
            <a:r>
              <a:rPr lang="es-ES" altLang="es-ES" dirty="0" err="1"/>
              <a:t>on</a:t>
            </a:r>
            <a:r>
              <a:rPr lang="es-ES" altLang="es-ES" dirty="0"/>
              <a:t> </a:t>
            </a:r>
            <a:r>
              <a:rPr lang="es-ES" altLang="es-ES" dirty="0" err="1"/>
              <a:t>Lipoprotein</a:t>
            </a:r>
            <a:r>
              <a:rPr lang="es-ES" altLang="es-ES" dirty="0"/>
              <a:t> </a:t>
            </a:r>
            <a:r>
              <a:rPr lang="es-ES" altLang="es-ES" dirty="0" err="1"/>
              <a:t>Particle</a:t>
            </a:r>
            <a:r>
              <a:rPr lang="es-ES" altLang="es-ES" dirty="0"/>
              <a:t> </a:t>
            </a:r>
          </a:p>
          <a:p>
            <a:r>
              <a:rPr lang="es-ES" altLang="es-ES" dirty="0" err="1"/>
              <a:t>Concentrations</a:t>
            </a:r>
            <a:r>
              <a:rPr lang="es-ES" altLang="es-ES" dirty="0"/>
              <a:t> </a:t>
            </a:r>
            <a:r>
              <a:rPr lang="es-ES" altLang="es-ES" dirty="0" err="1"/>
              <a:t>Determined</a:t>
            </a:r>
            <a:r>
              <a:rPr lang="es-ES" altLang="es-ES" dirty="0"/>
              <a:t> </a:t>
            </a:r>
            <a:r>
              <a:rPr lang="es-ES" altLang="es-ES" dirty="0" err="1"/>
              <a:t>by</a:t>
            </a:r>
            <a:r>
              <a:rPr lang="es-ES" altLang="es-ES" dirty="0"/>
              <a:t> Nuclear </a:t>
            </a:r>
            <a:r>
              <a:rPr lang="es-ES" altLang="es-ES" dirty="0" err="1"/>
              <a:t>Magnetic</a:t>
            </a:r>
            <a:r>
              <a:rPr lang="es-ES" altLang="es-ES" dirty="0"/>
              <a:t> </a:t>
            </a:r>
            <a:r>
              <a:rPr lang="es-ES" altLang="es-ES" dirty="0" err="1"/>
              <a:t>Resonance</a:t>
            </a:r>
            <a:r>
              <a:rPr lang="es-ES" altLang="es-ES" dirty="0"/>
              <a:t> </a:t>
            </a:r>
            <a:r>
              <a:rPr lang="es-ES" altLang="es-ES" dirty="0" err="1"/>
              <a:t>Spectroscopy</a:t>
            </a:r>
            <a:r>
              <a:rPr lang="es-ES" altLang="es-ES" dirty="0"/>
              <a:t>. J Am Heart </a:t>
            </a:r>
          </a:p>
          <a:p>
            <a:r>
              <a:rPr lang="es-ES" altLang="es-ES" dirty="0" err="1"/>
              <a:t>Assoc</a:t>
            </a:r>
            <a:r>
              <a:rPr lang="es-ES" altLang="es-ES" dirty="0"/>
              <a:t>. 2015 Nov 19;4(11). </a:t>
            </a:r>
            <a:r>
              <a:rPr lang="es-ES" altLang="es-ES" dirty="0" err="1"/>
              <a:t>pii</a:t>
            </a:r>
            <a:r>
              <a:rPr lang="es-ES" altLang="es-ES" dirty="0"/>
              <a:t>: e002224. </a:t>
            </a:r>
            <a:r>
              <a:rPr lang="es-ES" altLang="es-ES" dirty="0" err="1"/>
              <a:t>doi</a:t>
            </a:r>
            <a:r>
              <a:rPr lang="es-ES" altLang="es-ES" dirty="0"/>
              <a:t>: 10.1161/JAHA.115.002224.</a:t>
            </a:r>
          </a:p>
          <a:p>
            <a:endParaRPr lang="es-ES" altLang="es-ES" dirty="0"/>
          </a:p>
          <a:p>
            <a:r>
              <a:rPr lang="es-ES" altLang="es-ES" dirty="0" err="1"/>
              <a:t>Clinical</a:t>
            </a:r>
            <a:r>
              <a:rPr lang="es-ES" altLang="es-ES" dirty="0"/>
              <a:t> Trial </a:t>
            </a:r>
            <a:r>
              <a:rPr lang="es-ES" altLang="es-ES" dirty="0" err="1"/>
              <a:t>Registration</a:t>
            </a:r>
            <a:endParaRPr lang="es-ES" altLang="es-ES" dirty="0"/>
          </a:p>
          <a:p>
            <a:r>
              <a:rPr lang="es-ES" altLang="es-ES" dirty="0"/>
              <a:t>URL: https://clinicaltrials.gov. </a:t>
            </a:r>
            <a:r>
              <a:rPr lang="es-ES" altLang="es-ES" dirty="0" err="1"/>
              <a:t>Unique</a:t>
            </a:r>
            <a:r>
              <a:rPr lang="es-ES" altLang="es-ES" dirty="0"/>
              <a:t> </a:t>
            </a:r>
            <a:r>
              <a:rPr lang="es-ES" altLang="es-ES" dirty="0" err="1"/>
              <a:t>identifier</a:t>
            </a:r>
            <a:r>
              <a:rPr lang="es-ES" altLang="es-ES" dirty="0"/>
              <a:t>: NCT01288443.</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2178" name="Slide Image Placeholder 1">
            <a:extLst>
              <a:ext uri="{FF2B5EF4-FFF2-40B4-BE49-F238E27FC236}">
                <a16:creationId xmlns:a16="http://schemas.microsoft.com/office/drawing/2014/main" id="{89C1D858-3B5E-40AB-8F0E-412DBCF03DFA}"/>
              </a:ext>
            </a:extLst>
          </p:cNvPr>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62179" name="Notes Placeholder 2">
            <a:extLst>
              <a:ext uri="{FF2B5EF4-FFF2-40B4-BE49-F238E27FC236}">
                <a16:creationId xmlns:a16="http://schemas.microsoft.com/office/drawing/2014/main" id="{ADA07CE8-B66E-4F37-9476-A90C6BB8364F}"/>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ES" altLang="es-ES" b="1"/>
          </a:p>
        </p:txBody>
      </p:sp>
      <p:sp>
        <p:nvSpPr>
          <p:cNvPr id="562180" name="Slide Number Placeholder 3">
            <a:extLst>
              <a:ext uri="{FF2B5EF4-FFF2-40B4-BE49-F238E27FC236}">
                <a16:creationId xmlns:a16="http://schemas.microsoft.com/office/drawing/2014/main" id="{D004ADE0-9D88-4E46-999A-9372F800A33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fld id="{195C9941-8C07-47E1-9E14-2B6BB821480D}" type="slidenum">
              <a:rPr lang="en-US" altLang="es-ES">
                <a:solidFill>
                  <a:srgbClr val="000000"/>
                </a:solidFill>
                <a:latin typeface="Calibri" panose="020F0502020204030204" pitchFamily="34" charset="0"/>
              </a:rPr>
              <a:pPr/>
              <a:t>15</a:t>
            </a:fld>
            <a:endParaRPr lang="en-US" altLang="es-ES">
              <a:solidFill>
                <a:srgbClr val="000000"/>
              </a:solidFill>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08363" y="850900"/>
            <a:ext cx="3055937" cy="2292350"/>
          </a:xfrm>
        </p:spPr>
      </p:sp>
      <p:sp>
        <p:nvSpPr>
          <p:cNvPr id="3" name="Notes Placeholder 2"/>
          <p:cNvSpPr>
            <a:spLocks noGrp="1"/>
          </p:cNvSpPr>
          <p:nvPr>
            <p:ph type="body" idx="1"/>
          </p:nvPr>
        </p:nvSpPr>
        <p:spPr/>
        <p:txBody>
          <a:bodyPr/>
          <a:lstStyle/>
          <a:p>
            <a:endParaRPr lang="en-GB" b="1" i="1" dirty="0"/>
          </a:p>
        </p:txBody>
      </p:sp>
      <p:sp>
        <p:nvSpPr>
          <p:cNvPr id="4" name="Slide Number Placeholder 3"/>
          <p:cNvSpPr>
            <a:spLocks noGrp="1"/>
          </p:cNvSpPr>
          <p:nvPr>
            <p:ph type="sldNum" sz="quarter" idx="10"/>
          </p:nvPr>
        </p:nvSpPr>
        <p:spPr/>
        <p:txBody>
          <a:bodyPr/>
          <a:lstStyle/>
          <a:p>
            <a:fld id="{E2499F02-F1A1-754B-94C5-1B7D224748D3}" type="slidenum">
              <a:rPr lang="en-US" smtClean="0"/>
              <a:t>17</a:t>
            </a:fld>
            <a:endParaRPr lang="en-US" dirty="0"/>
          </a:p>
        </p:txBody>
      </p:sp>
    </p:spTree>
    <p:extLst>
      <p:ext uri="{BB962C8B-B14F-4D97-AF65-F5344CB8AC3E}">
        <p14:creationId xmlns:p14="http://schemas.microsoft.com/office/powerpoint/2010/main" val="2224379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08363" y="850900"/>
            <a:ext cx="3055937" cy="2292350"/>
          </a:xfrm>
        </p:spPr>
      </p:sp>
      <p:sp>
        <p:nvSpPr>
          <p:cNvPr id="3" name="Notes Placeholder 2"/>
          <p:cNvSpPr>
            <a:spLocks noGrp="1"/>
          </p:cNvSpPr>
          <p:nvPr>
            <p:ph type="body" idx="1"/>
          </p:nvPr>
        </p:nvSpPr>
        <p:spPr/>
        <p:txBody>
          <a:bodyPr/>
          <a:lstStyle/>
          <a:p>
            <a:endParaRPr lang="en-GB" b="1" dirty="0">
              <a:solidFill>
                <a:srgbClr val="FF0000"/>
              </a:solidFill>
            </a:endParaRPr>
          </a:p>
        </p:txBody>
      </p:sp>
      <p:sp>
        <p:nvSpPr>
          <p:cNvPr id="4" name="Slide Number Placeholder 3"/>
          <p:cNvSpPr>
            <a:spLocks noGrp="1"/>
          </p:cNvSpPr>
          <p:nvPr>
            <p:ph type="sldNum" sz="quarter" idx="10"/>
          </p:nvPr>
        </p:nvSpPr>
        <p:spPr/>
        <p:txBody>
          <a:bodyPr/>
          <a:lstStyle/>
          <a:p>
            <a:fld id="{E2499F02-F1A1-754B-94C5-1B7D224748D3}" type="slidenum">
              <a:rPr lang="en-US" smtClean="0"/>
              <a:t>18</a:t>
            </a:fld>
            <a:endParaRPr lang="en-US" dirty="0"/>
          </a:p>
        </p:txBody>
      </p:sp>
    </p:spTree>
    <p:extLst>
      <p:ext uri="{BB962C8B-B14F-4D97-AF65-F5344CB8AC3E}">
        <p14:creationId xmlns:p14="http://schemas.microsoft.com/office/powerpoint/2010/main" val="18686938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08363" y="850900"/>
            <a:ext cx="3055937" cy="2292350"/>
          </a:xfrm>
        </p:spPr>
      </p:sp>
      <p:sp>
        <p:nvSpPr>
          <p:cNvPr id="3" name="Notes Placeholder 2"/>
          <p:cNvSpPr>
            <a:spLocks noGrp="1"/>
          </p:cNvSpPr>
          <p:nvPr>
            <p:ph type="body" idx="1"/>
          </p:nvPr>
        </p:nvSpPr>
        <p:spPr/>
        <p:txBody>
          <a:bodyPr/>
          <a:lstStyle/>
          <a:p>
            <a:pPr marL="342900" indent="-342900">
              <a:buFont typeface="+mj-lt"/>
              <a:buAutoNum type="arabicPeriod"/>
            </a:pPr>
            <a:endParaRPr lang="en-GB" sz="1600" dirty="0"/>
          </a:p>
        </p:txBody>
      </p:sp>
      <p:sp>
        <p:nvSpPr>
          <p:cNvPr id="4" name="Slide Number Placeholder 3"/>
          <p:cNvSpPr>
            <a:spLocks noGrp="1"/>
          </p:cNvSpPr>
          <p:nvPr>
            <p:ph type="sldNum" sz="quarter" idx="10"/>
          </p:nvPr>
        </p:nvSpPr>
        <p:spPr/>
        <p:txBody>
          <a:bodyPr/>
          <a:lstStyle/>
          <a:p>
            <a:fld id="{E2499F02-F1A1-754B-94C5-1B7D224748D3}" type="slidenum">
              <a:rPr lang="en-US" smtClean="0"/>
              <a:t>19</a:t>
            </a:fld>
            <a:endParaRPr lang="en-US" dirty="0"/>
          </a:p>
        </p:txBody>
      </p:sp>
    </p:spTree>
    <p:extLst>
      <p:ext uri="{BB962C8B-B14F-4D97-AF65-F5344CB8AC3E}">
        <p14:creationId xmlns:p14="http://schemas.microsoft.com/office/powerpoint/2010/main" val="3015728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408363" y="850900"/>
            <a:ext cx="3055937" cy="2292350"/>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6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400" b="0" i="1" u="none" strike="noStrik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2499F02-F1A1-754B-94C5-1B7D224748D3}" type="slidenum">
              <a:rPr lang="en-US" smtClean="0"/>
              <a:t>20</a:t>
            </a:fld>
            <a:endParaRPr lang="en-US" dirty="0"/>
          </a:p>
        </p:txBody>
      </p:sp>
    </p:spTree>
    <p:extLst>
      <p:ext uri="{BB962C8B-B14F-4D97-AF65-F5344CB8AC3E}">
        <p14:creationId xmlns:p14="http://schemas.microsoft.com/office/powerpoint/2010/main" val="11825253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Slide Image Placeholder 1"/>
          <p:cNvSpPr>
            <a:spLocks noGrp="1" noRot="1" noChangeAspect="1" noTextEdit="1"/>
          </p:cNvSpPr>
          <p:nvPr>
            <p:ph type="sldImg"/>
          </p:nvPr>
        </p:nvSpPr>
        <p:spPr bwMode="auto">
          <a:noFill/>
          <a:ln>
            <a:solidFill>
              <a:srgbClr val="000000"/>
            </a:solidFill>
            <a:miter lim="800000"/>
            <a:headEnd/>
            <a:tailEnd/>
          </a:ln>
        </p:spPr>
      </p:sp>
      <p:sp>
        <p:nvSpPr>
          <p:cNvPr id="11878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dirty="0"/>
          </a:p>
        </p:txBody>
      </p:sp>
      <p:sp>
        <p:nvSpPr>
          <p:cNvPr id="1187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marL="0" marR="0" lvl="0" indent="0" algn="r" defTabSz="457200" rtl="0" eaLnBrk="1" fontAlgn="base" latinLnBrk="0" hangingPunct="1">
              <a:lnSpc>
                <a:spcPct val="100000"/>
              </a:lnSpc>
              <a:spcBef>
                <a:spcPct val="0"/>
              </a:spcBef>
              <a:spcAft>
                <a:spcPct val="0"/>
              </a:spcAft>
              <a:buClrTx/>
              <a:buSzTx/>
              <a:buFontTx/>
              <a:buNone/>
              <a:tabLst/>
              <a:defRPr/>
            </a:pPr>
            <a:fld id="{239B1F0E-2BD8-4720-AE8D-FACEC6B5A5F4}" type="slidenum">
              <a:rPr kumimoji="0" lang="en-US" sz="1200" b="0" i="0" u="none" strike="noStrike" kern="1200" cap="none" spc="0" normalizeH="0" baseline="0" noProof="0" smtClean="0">
                <a:ln>
                  <a:noFill/>
                </a:ln>
                <a:solidFill>
                  <a:prstClr val="black"/>
                </a:solidFill>
                <a:effectLst/>
                <a:uLnTx/>
                <a:uFillTx/>
                <a:latin typeface="Calibri"/>
                <a:ea typeface="ＭＳ Ｐゴシック" pitchFamily="34" charset="-128"/>
                <a:cs typeface="+mn-cs"/>
              </a:rPr>
              <a:pPr marL="0" marR="0" lvl="0" indent="0" algn="r" defTabSz="457200" rtl="0" eaLnBrk="1" fontAlgn="base" latinLnBrk="0" hangingPunct="1">
                <a:lnSpc>
                  <a:spcPct val="100000"/>
                </a:lnSpc>
                <a:spcBef>
                  <a:spcPct val="0"/>
                </a:spcBef>
                <a:spcAft>
                  <a:spcPct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Calibri"/>
              <a:ea typeface="ＭＳ Ｐゴシック" pitchFamily="34" charset="-128"/>
              <a:cs typeface="+mn-cs"/>
            </a:endParaRPr>
          </a:p>
        </p:txBody>
      </p:sp>
    </p:spTree>
    <p:extLst>
      <p:ext uri="{BB962C8B-B14F-4D97-AF65-F5344CB8AC3E}">
        <p14:creationId xmlns:p14="http://schemas.microsoft.com/office/powerpoint/2010/main" val="42661835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ACE">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lvl1pPr>
              <a:lnSpc>
                <a:spcPts val="3000"/>
              </a:lnSpc>
              <a:defRPr sz="3000"/>
            </a:lvl1pPr>
          </a:lstStyle>
          <a:p>
            <a:r>
              <a:rPr lang="nl-NL" dirty="0"/>
              <a:t>Titelstijl van model bewerken</a:t>
            </a:r>
          </a:p>
        </p:txBody>
      </p:sp>
    </p:spTree>
    <p:extLst>
      <p:ext uri="{BB962C8B-B14F-4D97-AF65-F5344CB8AC3E}">
        <p14:creationId xmlns:p14="http://schemas.microsoft.com/office/powerpoint/2010/main" val="3052466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lstStyle>
            <a:lvl1pPr algn="l">
              <a:defRPr sz="2000" b="1"/>
            </a:lvl1pPr>
          </a:lstStyle>
          <a:p>
            <a:r>
              <a:rPr lang="es-ES"/>
              <a:t>Haga clic para modificar el estilo de título del patrón</a:t>
            </a:r>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BA359830-6C01-4FD5-93EE-21369D207271}"/>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CD50F3D3-F8D9-4CD0-BCE9-A2EC0601F451}"/>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FEED5064-3FBB-4F45-8FD7-965496A93640}"/>
              </a:ext>
            </a:extLst>
          </p:cNvPr>
          <p:cNvSpPr>
            <a:spLocks noGrp="1" noChangeArrowheads="1"/>
          </p:cNvSpPr>
          <p:nvPr>
            <p:ph type="sldNum" sz="quarter" idx="12"/>
          </p:nvPr>
        </p:nvSpPr>
        <p:spPr>
          <a:ln/>
        </p:spPr>
        <p:txBody>
          <a:bodyPr/>
          <a:lstStyle>
            <a:lvl1pPr>
              <a:defRPr/>
            </a:lvl1pPr>
          </a:lstStyle>
          <a:p>
            <a:fld id="{7AC383BC-F286-427F-B3E6-1E87264304DD}" type="slidenum">
              <a:rPr lang="es-ES" altLang="es-ES"/>
              <a:pPr/>
              <a:t>‹Nº›</a:t>
            </a:fld>
            <a:endParaRPr lang="es-ES" altLang="es-ES"/>
          </a:p>
        </p:txBody>
      </p:sp>
    </p:spTree>
    <p:extLst>
      <p:ext uri="{BB962C8B-B14F-4D97-AF65-F5344CB8AC3E}">
        <p14:creationId xmlns:p14="http://schemas.microsoft.com/office/powerpoint/2010/main" val="167885974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texto vertical"/>
          <p:cNvSpPr>
            <a:spLocks noGrp="1"/>
          </p:cNvSpPr>
          <p:nvPr>
            <p:ph type="body" orient="vert" idx="1"/>
          </p:nvPr>
        </p:nvSpPr>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a16="http://schemas.microsoft.com/office/drawing/2014/main" id="{9589AE1D-25E5-4B7B-B6B1-58B5C567190D}"/>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C214DE6F-0C6F-4809-8A0B-B887D692D54D}"/>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1965BCD9-6507-4C9A-98C6-3C41BF04FFF7}"/>
              </a:ext>
            </a:extLst>
          </p:cNvPr>
          <p:cNvSpPr>
            <a:spLocks noGrp="1" noChangeArrowheads="1"/>
          </p:cNvSpPr>
          <p:nvPr>
            <p:ph type="sldNum" sz="quarter" idx="12"/>
          </p:nvPr>
        </p:nvSpPr>
        <p:spPr>
          <a:ln/>
        </p:spPr>
        <p:txBody>
          <a:bodyPr/>
          <a:lstStyle>
            <a:lvl1pPr>
              <a:defRPr/>
            </a:lvl1pPr>
          </a:lstStyle>
          <a:p>
            <a:fld id="{253EAD61-7ECE-4E7C-9D37-3383DD58F7C6}" type="slidenum">
              <a:rPr lang="es-ES" altLang="es-ES"/>
              <a:pPr/>
              <a:t>‹Nº›</a:t>
            </a:fld>
            <a:endParaRPr lang="es-ES" altLang="es-ES"/>
          </a:p>
        </p:txBody>
      </p:sp>
    </p:spTree>
    <p:extLst>
      <p:ext uri="{BB962C8B-B14F-4D97-AF65-F5344CB8AC3E}">
        <p14:creationId xmlns:p14="http://schemas.microsoft.com/office/powerpoint/2010/main" val="11401339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7813"/>
            <a:ext cx="2057400" cy="5853112"/>
          </a:xfrm>
        </p:spPr>
        <p:txBody>
          <a:bodyPr vert="eaVert"/>
          <a:lstStyle/>
          <a:p>
            <a:r>
              <a:rPr lang="es-ES"/>
              <a:t>Haga clic para modificar el estilo de título del patrón</a:t>
            </a:r>
          </a:p>
        </p:txBody>
      </p:sp>
      <p:sp>
        <p:nvSpPr>
          <p:cNvPr id="3" name="2 Marcador de texto vertical"/>
          <p:cNvSpPr>
            <a:spLocks noGrp="1"/>
          </p:cNvSpPr>
          <p:nvPr>
            <p:ph type="body" orient="vert" idx="1"/>
          </p:nvPr>
        </p:nvSpPr>
        <p:spPr>
          <a:xfrm>
            <a:off x="457200" y="277813"/>
            <a:ext cx="6019800" cy="5853112"/>
          </a:xfrm>
        </p:spPr>
        <p:txBody>
          <a:bodyPr vert="eaVert"/>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a16="http://schemas.microsoft.com/office/drawing/2014/main" id="{39DC3FBB-D18E-4CA9-8016-EE607660997C}"/>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A17D7690-3D96-4B6D-849D-D1AC95FA1EFE}"/>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5DCF41D0-2880-4049-8AF0-5BB1CCA0B6E1}"/>
              </a:ext>
            </a:extLst>
          </p:cNvPr>
          <p:cNvSpPr>
            <a:spLocks noGrp="1" noChangeArrowheads="1"/>
          </p:cNvSpPr>
          <p:nvPr>
            <p:ph type="sldNum" sz="quarter" idx="12"/>
          </p:nvPr>
        </p:nvSpPr>
        <p:spPr>
          <a:ln/>
        </p:spPr>
        <p:txBody>
          <a:bodyPr/>
          <a:lstStyle>
            <a:lvl1pPr>
              <a:defRPr/>
            </a:lvl1pPr>
          </a:lstStyle>
          <a:p>
            <a:fld id="{6625A9CC-6578-436A-98DA-5A83EADCA323}" type="slidenum">
              <a:rPr lang="es-ES" altLang="es-ES"/>
              <a:pPr/>
              <a:t>‹Nº›</a:t>
            </a:fld>
            <a:endParaRPr lang="es-ES" altLang="es-ES"/>
          </a:p>
        </p:txBody>
      </p:sp>
    </p:spTree>
    <p:extLst>
      <p:ext uri="{BB962C8B-B14F-4D97-AF65-F5344CB8AC3E}">
        <p14:creationId xmlns:p14="http://schemas.microsoft.com/office/powerpoint/2010/main" val="35897116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p>
        </p:txBody>
      </p:sp>
      <p:sp>
        <p:nvSpPr>
          <p:cNvPr id="3" name="2 Marcador de tabla"/>
          <p:cNvSpPr>
            <a:spLocks noGrp="1"/>
          </p:cNvSpPr>
          <p:nvPr>
            <p:ph type="tbl" idx="1"/>
          </p:nvPr>
        </p:nvSpPr>
        <p:spPr>
          <a:xfrm>
            <a:off x="457200" y="1600200"/>
            <a:ext cx="8229600" cy="4530725"/>
          </a:xfrm>
        </p:spPr>
        <p:txBody>
          <a:bodyPr/>
          <a:lstStyle/>
          <a:p>
            <a:pPr lvl="0"/>
            <a:endParaRPr lang="es-ES" noProof="0"/>
          </a:p>
        </p:txBody>
      </p:sp>
      <p:sp>
        <p:nvSpPr>
          <p:cNvPr id="4" name="Rectangle 4">
            <a:extLst>
              <a:ext uri="{FF2B5EF4-FFF2-40B4-BE49-F238E27FC236}">
                <a16:creationId xmlns:a16="http://schemas.microsoft.com/office/drawing/2014/main" id="{01040E1D-4E3C-422A-A903-BBDC018071F7}"/>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F6BE1608-4426-4B9D-9AC4-467AB8E74989}"/>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81716CDD-55A4-4F7C-98A1-82717CB9D441}"/>
              </a:ext>
            </a:extLst>
          </p:cNvPr>
          <p:cNvSpPr>
            <a:spLocks noGrp="1" noChangeArrowheads="1"/>
          </p:cNvSpPr>
          <p:nvPr>
            <p:ph type="sldNum" sz="quarter" idx="12"/>
          </p:nvPr>
        </p:nvSpPr>
        <p:spPr>
          <a:ln/>
        </p:spPr>
        <p:txBody>
          <a:bodyPr/>
          <a:lstStyle>
            <a:lvl1pPr>
              <a:defRPr/>
            </a:lvl1pPr>
          </a:lstStyle>
          <a:p>
            <a:fld id="{098456B0-0966-4C0D-8903-103C18F8A234}" type="slidenum">
              <a:rPr lang="es-ES" altLang="es-ES"/>
              <a:pPr/>
              <a:t>‹Nº›</a:t>
            </a:fld>
            <a:endParaRPr lang="es-ES" altLang="es-ES"/>
          </a:p>
        </p:txBody>
      </p:sp>
    </p:spTree>
    <p:extLst>
      <p:ext uri="{BB962C8B-B14F-4D97-AF65-F5344CB8AC3E}">
        <p14:creationId xmlns:p14="http://schemas.microsoft.com/office/powerpoint/2010/main" val="35165478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AndTx" preserve="1">
  <p:cSld name="Título,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648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a16="http://schemas.microsoft.com/office/drawing/2014/main" id="{5B485BD2-54F8-459A-95FF-5C638353AD3B}"/>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77BED7A6-85FC-4436-88D9-40F32C6FC763}"/>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6220F1B5-5213-499C-A16E-B95834338072}"/>
              </a:ext>
            </a:extLst>
          </p:cNvPr>
          <p:cNvSpPr>
            <a:spLocks noGrp="1" noChangeArrowheads="1"/>
          </p:cNvSpPr>
          <p:nvPr>
            <p:ph type="sldNum" sz="quarter" idx="12"/>
          </p:nvPr>
        </p:nvSpPr>
        <p:spPr>
          <a:ln/>
        </p:spPr>
        <p:txBody>
          <a:bodyPr/>
          <a:lstStyle>
            <a:lvl1pPr>
              <a:defRPr/>
            </a:lvl1pPr>
          </a:lstStyle>
          <a:p>
            <a:fld id="{332D4838-DA1A-4836-8DB4-8644BFAE4D0A}" type="slidenum">
              <a:rPr lang="es-ES" altLang="es-ES"/>
              <a:pPr/>
              <a:t>‹Nº›</a:t>
            </a:fld>
            <a:endParaRPr lang="es-ES" altLang="es-ES"/>
          </a:p>
        </p:txBody>
      </p:sp>
    </p:spTree>
    <p:extLst>
      <p:ext uri="{BB962C8B-B14F-4D97-AF65-F5344CB8AC3E}">
        <p14:creationId xmlns:p14="http://schemas.microsoft.com/office/powerpoint/2010/main" val="125742027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AndTx" preserve="1">
  <p:cSld name="Título, 2 objetos y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p>
        </p:txBody>
      </p:sp>
      <p:sp>
        <p:nvSpPr>
          <p:cNvPr id="3" name="2 Marcador de contenido"/>
          <p:cNvSpPr>
            <a:spLocks noGrp="1"/>
          </p:cNvSpPr>
          <p:nvPr>
            <p:ph sz="quarter" idx="1"/>
          </p:nvPr>
        </p:nvSpPr>
        <p:spPr>
          <a:xfrm>
            <a:off x="457200" y="1600200"/>
            <a:ext cx="4038600" cy="21891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quarter" idx="2"/>
          </p:nvPr>
        </p:nvSpPr>
        <p:spPr>
          <a:xfrm>
            <a:off x="457200" y="3941763"/>
            <a:ext cx="4038600" cy="21891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half" idx="3"/>
          </p:nvPr>
        </p:nvSpPr>
        <p:spPr>
          <a:xfrm>
            <a:off x="4648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Rectangle 4">
            <a:extLst>
              <a:ext uri="{FF2B5EF4-FFF2-40B4-BE49-F238E27FC236}">
                <a16:creationId xmlns:a16="http://schemas.microsoft.com/office/drawing/2014/main" id="{06DCA7F8-3506-499B-9803-9AEAD14F0C0F}"/>
              </a:ext>
            </a:extLst>
          </p:cNvPr>
          <p:cNvSpPr>
            <a:spLocks noGrp="1" noChangeArrowheads="1"/>
          </p:cNvSpPr>
          <p:nvPr>
            <p:ph type="dt" sz="half" idx="10"/>
          </p:nvPr>
        </p:nvSpPr>
        <p:spPr>
          <a:ln/>
        </p:spPr>
        <p:txBody>
          <a:bodyPr/>
          <a:lstStyle>
            <a:lvl1pPr>
              <a:defRPr/>
            </a:lvl1pPr>
          </a:lstStyle>
          <a:p>
            <a:pPr>
              <a:defRPr/>
            </a:pPr>
            <a:endParaRPr lang="es-ES"/>
          </a:p>
        </p:txBody>
      </p:sp>
      <p:sp>
        <p:nvSpPr>
          <p:cNvPr id="7" name="Rectangle 5">
            <a:extLst>
              <a:ext uri="{FF2B5EF4-FFF2-40B4-BE49-F238E27FC236}">
                <a16:creationId xmlns:a16="http://schemas.microsoft.com/office/drawing/2014/main" id="{A6C5FCD5-C647-4ECB-BE3A-C408B8483B2B}"/>
              </a:ext>
            </a:extLst>
          </p:cNvPr>
          <p:cNvSpPr>
            <a:spLocks noGrp="1" noChangeArrowheads="1"/>
          </p:cNvSpPr>
          <p:nvPr>
            <p:ph type="ftr" sz="quarter" idx="11"/>
          </p:nvPr>
        </p:nvSpPr>
        <p:spPr>
          <a:ln/>
        </p:spPr>
        <p:txBody>
          <a:bodyPr/>
          <a:lstStyle>
            <a:lvl1pPr>
              <a:defRPr/>
            </a:lvl1pPr>
          </a:lstStyle>
          <a:p>
            <a:pPr>
              <a:defRPr/>
            </a:pPr>
            <a:endParaRPr lang="es-ES"/>
          </a:p>
        </p:txBody>
      </p:sp>
      <p:sp>
        <p:nvSpPr>
          <p:cNvPr id="8" name="Rectangle 6">
            <a:extLst>
              <a:ext uri="{FF2B5EF4-FFF2-40B4-BE49-F238E27FC236}">
                <a16:creationId xmlns:a16="http://schemas.microsoft.com/office/drawing/2014/main" id="{450D5BE0-2787-4AA9-89D9-2775F2232E6C}"/>
              </a:ext>
            </a:extLst>
          </p:cNvPr>
          <p:cNvSpPr>
            <a:spLocks noGrp="1" noChangeArrowheads="1"/>
          </p:cNvSpPr>
          <p:nvPr>
            <p:ph type="sldNum" sz="quarter" idx="12"/>
          </p:nvPr>
        </p:nvSpPr>
        <p:spPr>
          <a:ln/>
        </p:spPr>
        <p:txBody>
          <a:bodyPr/>
          <a:lstStyle>
            <a:lvl1pPr>
              <a:defRPr/>
            </a:lvl1pPr>
          </a:lstStyle>
          <a:p>
            <a:fld id="{F5D7F9BB-8CD6-44E7-845B-3B8083EC1E4F}" type="slidenum">
              <a:rPr lang="es-ES" altLang="es-ES"/>
              <a:pPr/>
              <a:t>‹Nº›</a:t>
            </a:fld>
            <a:endParaRPr lang="es-ES" altLang="es-ES"/>
          </a:p>
        </p:txBody>
      </p:sp>
    </p:spTree>
    <p:extLst>
      <p:ext uri="{BB962C8B-B14F-4D97-AF65-F5344CB8AC3E}">
        <p14:creationId xmlns:p14="http://schemas.microsoft.com/office/powerpoint/2010/main" val="36877186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AndTwoObj" preserve="1">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quarter" idx="2"/>
          </p:nvPr>
        </p:nvSpPr>
        <p:spPr>
          <a:xfrm>
            <a:off x="4648200" y="1600200"/>
            <a:ext cx="4038600" cy="21891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contenido"/>
          <p:cNvSpPr>
            <a:spLocks noGrp="1"/>
          </p:cNvSpPr>
          <p:nvPr>
            <p:ph sz="quarter" idx="3"/>
          </p:nvPr>
        </p:nvSpPr>
        <p:spPr>
          <a:xfrm>
            <a:off x="4648200" y="3941763"/>
            <a:ext cx="4038600" cy="21891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Rectangle 4">
            <a:extLst>
              <a:ext uri="{FF2B5EF4-FFF2-40B4-BE49-F238E27FC236}">
                <a16:creationId xmlns:a16="http://schemas.microsoft.com/office/drawing/2014/main" id="{DF7F8C5F-9715-4737-BE15-9736D3256E5D}"/>
              </a:ext>
            </a:extLst>
          </p:cNvPr>
          <p:cNvSpPr>
            <a:spLocks noGrp="1" noChangeArrowheads="1"/>
          </p:cNvSpPr>
          <p:nvPr>
            <p:ph type="dt" sz="half" idx="10"/>
          </p:nvPr>
        </p:nvSpPr>
        <p:spPr>
          <a:ln/>
        </p:spPr>
        <p:txBody>
          <a:bodyPr/>
          <a:lstStyle>
            <a:lvl1pPr>
              <a:defRPr/>
            </a:lvl1pPr>
          </a:lstStyle>
          <a:p>
            <a:pPr>
              <a:defRPr/>
            </a:pPr>
            <a:endParaRPr lang="es-ES"/>
          </a:p>
        </p:txBody>
      </p:sp>
      <p:sp>
        <p:nvSpPr>
          <p:cNvPr id="7" name="Rectangle 5">
            <a:extLst>
              <a:ext uri="{FF2B5EF4-FFF2-40B4-BE49-F238E27FC236}">
                <a16:creationId xmlns:a16="http://schemas.microsoft.com/office/drawing/2014/main" id="{7372FB1B-C75B-48DF-9CDB-5ABF91B0A0D3}"/>
              </a:ext>
            </a:extLst>
          </p:cNvPr>
          <p:cNvSpPr>
            <a:spLocks noGrp="1" noChangeArrowheads="1"/>
          </p:cNvSpPr>
          <p:nvPr>
            <p:ph type="ftr" sz="quarter" idx="11"/>
          </p:nvPr>
        </p:nvSpPr>
        <p:spPr>
          <a:ln/>
        </p:spPr>
        <p:txBody>
          <a:bodyPr/>
          <a:lstStyle>
            <a:lvl1pPr>
              <a:defRPr/>
            </a:lvl1pPr>
          </a:lstStyle>
          <a:p>
            <a:pPr>
              <a:defRPr/>
            </a:pPr>
            <a:endParaRPr lang="es-ES"/>
          </a:p>
        </p:txBody>
      </p:sp>
      <p:sp>
        <p:nvSpPr>
          <p:cNvPr id="8" name="Rectangle 6">
            <a:extLst>
              <a:ext uri="{FF2B5EF4-FFF2-40B4-BE49-F238E27FC236}">
                <a16:creationId xmlns:a16="http://schemas.microsoft.com/office/drawing/2014/main" id="{7720A00C-BB46-40F0-87B9-ACB9E04E4F93}"/>
              </a:ext>
            </a:extLst>
          </p:cNvPr>
          <p:cNvSpPr>
            <a:spLocks noGrp="1" noChangeArrowheads="1"/>
          </p:cNvSpPr>
          <p:nvPr>
            <p:ph type="sldNum" sz="quarter" idx="12"/>
          </p:nvPr>
        </p:nvSpPr>
        <p:spPr>
          <a:ln/>
        </p:spPr>
        <p:txBody>
          <a:bodyPr/>
          <a:lstStyle>
            <a:lvl1pPr>
              <a:defRPr/>
            </a:lvl1pPr>
          </a:lstStyle>
          <a:p>
            <a:fld id="{C0371063-AFC9-421A-B722-A2694CF4A0E8}" type="slidenum">
              <a:rPr lang="es-ES" altLang="es-ES"/>
              <a:pPr/>
              <a:t>‹Nº›</a:t>
            </a:fld>
            <a:endParaRPr lang="es-ES" altLang="es-ES"/>
          </a:p>
        </p:txBody>
      </p:sp>
    </p:spTree>
    <p:extLst>
      <p:ext uri="{BB962C8B-B14F-4D97-AF65-F5344CB8AC3E}">
        <p14:creationId xmlns:p14="http://schemas.microsoft.com/office/powerpoint/2010/main" val="25502250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OverTx" preserve="1">
  <p:cSld name="Título y objetos encima del text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8229600" cy="21891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3941763"/>
            <a:ext cx="8229600" cy="21891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a16="http://schemas.microsoft.com/office/drawing/2014/main" id="{DA14BB82-9F11-47AC-A49B-31DBD5363336}"/>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9F1D34F6-0EB2-4B9F-BCB1-E16765AA8561}"/>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D11DC4BC-2674-4AD0-9887-E09EC5C31BBE}"/>
              </a:ext>
            </a:extLst>
          </p:cNvPr>
          <p:cNvSpPr>
            <a:spLocks noGrp="1" noChangeArrowheads="1"/>
          </p:cNvSpPr>
          <p:nvPr>
            <p:ph type="sldNum" sz="quarter" idx="12"/>
          </p:nvPr>
        </p:nvSpPr>
        <p:spPr>
          <a:ln/>
        </p:spPr>
        <p:txBody>
          <a:bodyPr/>
          <a:lstStyle>
            <a:lvl1pPr>
              <a:defRPr/>
            </a:lvl1pPr>
          </a:lstStyle>
          <a:p>
            <a:fld id="{ADCDBDF7-81C9-4B70-94F7-A9EE89FE9220}" type="slidenum">
              <a:rPr lang="es-ES" altLang="es-ES"/>
              <a:pPr/>
              <a:t>‹Nº›</a:t>
            </a:fld>
            <a:endParaRPr lang="es-ES" altLang="es-ES"/>
          </a:p>
        </p:txBody>
      </p:sp>
    </p:spTree>
    <p:extLst>
      <p:ext uri="{BB962C8B-B14F-4D97-AF65-F5344CB8AC3E}">
        <p14:creationId xmlns:p14="http://schemas.microsoft.com/office/powerpoint/2010/main" val="232589345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xAndChart" preserve="1">
  <p:cSld name="Título, texto y gráfic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gráfico"/>
          <p:cNvSpPr>
            <a:spLocks noGrp="1"/>
          </p:cNvSpPr>
          <p:nvPr>
            <p:ph type="chart" sz="half" idx="2"/>
          </p:nvPr>
        </p:nvSpPr>
        <p:spPr>
          <a:xfrm>
            <a:off x="4648200" y="1600200"/>
            <a:ext cx="4038600" cy="4530725"/>
          </a:xfrm>
        </p:spPr>
        <p:txBody>
          <a:bodyPr/>
          <a:lstStyle/>
          <a:p>
            <a:pPr lvl="0"/>
            <a:endParaRPr lang="es-ES" noProof="0"/>
          </a:p>
        </p:txBody>
      </p:sp>
      <p:sp>
        <p:nvSpPr>
          <p:cNvPr id="5" name="Rectangle 4">
            <a:extLst>
              <a:ext uri="{FF2B5EF4-FFF2-40B4-BE49-F238E27FC236}">
                <a16:creationId xmlns:a16="http://schemas.microsoft.com/office/drawing/2014/main" id="{5F816999-DD9D-4F24-B654-1F3724F89007}"/>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257050B3-0A59-42F1-8B5A-706E05C5033E}"/>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4B83B22E-1402-4F0F-B8C1-AF7515820682}"/>
              </a:ext>
            </a:extLst>
          </p:cNvPr>
          <p:cNvSpPr>
            <a:spLocks noGrp="1" noChangeArrowheads="1"/>
          </p:cNvSpPr>
          <p:nvPr>
            <p:ph type="sldNum" sz="quarter" idx="12"/>
          </p:nvPr>
        </p:nvSpPr>
        <p:spPr>
          <a:ln/>
        </p:spPr>
        <p:txBody>
          <a:bodyPr/>
          <a:lstStyle>
            <a:lvl1pPr>
              <a:defRPr/>
            </a:lvl1pPr>
          </a:lstStyle>
          <a:p>
            <a:fld id="{20F7A36F-2EC1-46AE-9204-473A0E753DEC}" type="slidenum">
              <a:rPr lang="es-ES" altLang="es-ES"/>
              <a:pPr/>
              <a:t>‹Nº›</a:t>
            </a:fld>
            <a:endParaRPr lang="es-ES" altLang="es-ES"/>
          </a:p>
        </p:txBody>
      </p:sp>
    </p:spTree>
    <p:extLst>
      <p:ext uri="{BB962C8B-B14F-4D97-AF65-F5344CB8AC3E}">
        <p14:creationId xmlns:p14="http://schemas.microsoft.com/office/powerpoint/2010/main" val="70819963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xAndClipArt" preserve="1">
  <p:cSld name="Título y texto e imágenes prediseñada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7813"/>
            <a:ext cx="8229600" cy="1139825"/>
          </a:xfrm>
        </p:spPr>
        <p:txBody>
          <a:bodyPr/>
          <a:lstStyle/>
          <a:p>
            <a:r>
              <a:rPr lang="es-ES"/>
              <a:t>Haga clic para modificar el estilo de título del patrón</a:t>
            </a:r>
          </a:p>
        </p:txBody>
      </p:sp>
      <p:sp>
        <p:nvSpPr>
          <p:cNvPr id="3" name="2 Marcador de texto"/>
          <p:cNvSpPr>
            <a:spLocks noGrp="1"/>
          </p:cNvSpPr>
          <p:nvPr>
            <p:ph type="body" sz="half" idx="1"/>
          </p:nvPr>
        </p:nvSpPr>
        <p:spPr>
          <a:xfrm>
            <a:off x="457200" y="1600200"/>
            <a:ext cx="4038600" cy="4530725"/>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imágenes prediseñadas"/>
          <p:cNvSpPr>
            <a:spLocks noGrp="1"/>
          </p:cNvSpPr>
          <p:nvPr>
            <p:ph type="clipArt" sz="half" idx="2"/>
          </p:nvPr>
        </p:nvSpPr>
        <p:spPr>
          <a:xfrm>
            <a:off x="4648200" y="1600200"/>
            <a:ext cx="4038600" cy="4530725"/>
          </a:xfrm>
        </p:spPr>
        <p:txBody>
          <a:bodyPr/>
          <a:lstStyle/>
          <a:p>
            <a:pPr lvl="0"/>
            <a:endParaRPr lang="es-ES" noProof="0"/>
          </a:p>
        </p:txBody>
      </p:sp>
      <p:sp>
        <p:nvSpPr>
          <p:cNvPr id="5" name="Rectangle 4">
            <a:extLst>
              <a:ext uri="{FF2B5EF4-FFF2-40B4-BE49-F238E27FC236}">
                <a16:creationId xmlns:a16="http://schemas.microsoft.com/office/drawing/2014/main" id="{C1E6C644-D9A0-437F-B69C-A9E7B4B782AA}"/>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092DD642-8214-4772-9F23-6FAE253D3F59}"/>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8C201435-DFDF-48CA-B1AB-F9058B93F330}"/>
              </a:ext>
            </a:extLst>
          </p:cNvPr>
          <p:cNvSpPr>
            <a:spLocks noGrp="1" noChangeArrowheads="1"/>
          </p:cNvSpPr>
          <p:nvPr>
            <p:ph type="sldNum" sz="quarter" idx="12"/>
          </p:nvPr>
        </p:nvSpPr>
        <p:spPr>
          <a:ln/>
        </p:spPr>
        <p:txBody>
          <a:bodyPr/>
          <a:lstStyle>
            <a:lvl1pPr>
              <a:defRPr/>
            </a:lvl1pPr>
          </a:lstStyle>
          <a:p>
            <a:fld id="{A1A7ADA3-811E-449E-850A-C49ADCDF4256}" type="slidenum">
              <a:rPr lang="es-ES" altLang="es-ES"/>
              <a:pPr/>
              <a:t>‹Nº›</a:t>
            </a:fld>
            <a:endParaRPr lang="es-ES" altLang="es-ES"/>
          </a:p>
        </p:txBody>
      </p:sp>
    </p:spTree>
    <p:extLst>
      <p:ext uri="{BB962C8B-B14F-4D97-AF65-F5344CB8AC3E}">
        <p14:creationId xmlns:p14="http://schemas.microsoft.com/office/powerpoint/2010/main" val="25025028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de título">
    <p:spTree>
      <p:nvGrpSpPr>
        <p:cNvPr id="1" name=""/>
        <p:cNvGrpSpPr/>
        <p:nvPr/>
      </p:nvGrpSpPr>
      <p:grpSpPr>
        <a:xfrm>
          <a:off x="0" y="0"/>
          <a:ext cx="0" cy="0"/>
          <a:chOff x="0" y="0"/>
          <a:chExt cx="0" cy="0"/>
        </a:xfrm>
      </p:grpSpPr>
      <p:grpSp>
        <p:nvGrpSpPr>
          <p:cNvPr id="4" name="Group 7">
            <a:extLst>
              <a:ext uri="{FF2B5EF4-FFF2-40B4-BE49-F238E27FC236}">
                <a16:creationId xmlns:a16="http://schemas.microsoft.com/office/drawing/2014/main" id="{A4CE3E7D-CD74-4632-96F0-0DC61321E002}"/>
              </a:ext>
            </a:extLst>
          </p:cNvPr>
          <p:cNvGrpSpPr>
            <a:grpSpLocks/>
          </p:cNvGrpSpPr>
          <p:nvPr/>
        </p:nvGrpSpPr>
        <p:grpSpPr bwMode="auto">
          <a:xfrm>
            <a:off x="228600" y="2889250"/>
            <a:ext cx="8610600" cy="201613"/>
            <a:chOff x="144" y="1680"/>
            <a:chExt cx="5424" cy="144"/>
          </a:xfrm>
        </p:grpSpPr>
        <p:sp>
          <p:nvSpPr>
            <p:cNvPr id="5" name="Rectangle 8">
              <a:extLst>
                <a:ext uri="{FF2B5EF4-FFF2-40B4-BE49-F238E27FC236}">
                  <a16:creationId xmlns:a16="http://schemas.microsoft.com/office/drawing/2014/main" id="{784EB290-9BA5-4614-9D68-27284492651F}"/>
                </a:ext>
              </a:extLst>
            </p:cNvPr>
            <p:cNvSpPr>
              <a:spLocks noChangeArrowheads="1"/>
            </p:cNvSpPr>
            <p:nvPr userDrawn="1"/>
          </p:nvSpPr>
          <p:spPr bwMode="auto">
            <a:xfrm>
              <a:off x="144" y="1680"/>
              <a:ext cx="1808" cy="144"/>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pPr eaLnBrk="1" hangingPunct="1">
                <a:defRPr/>
              </a:pPr>
              <a:endParaRPr lang="es-ES" altLang="es-ES"/>
            </a:p>
          </p:txBody>
        </p:sp>
        <p:sp>
          <p:nvSpPr>
            <p:cNvPr id="6" name="Rectangle 9">
              <a:extLst>
                <a:ext uri="{FF2B5EF4-FFF2-40B4-BE49-F238E27FC236}">
                  <a16:creationId xmlns:a16="http://schemas.microsoft.com/office/drawing/2014/main" id="{8EA183B4-B84B-422F-8097-E3CAD374B998}"/>
                </a:ext>
              </a:extLst>
            </p:cNvPr>
            <p:cNvSpPr>
              <a:spLocks noChangeArrowheads="1"/>
            </p:cNvSpPr>
            <p:nvPr userDrawn="1"/>
          </p:nvSpPr>
          <p:spPr bwMode="auto">
            <a:xfrm>
              <a:off x="1952" y="1680"/>
              <a:ext cx="1808" cy="1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pPr eaLnBrk="1" hangingPunct="1">
                <a:defRPr/>
              </a:pPr>
              <a:endParaRPr lang="es-ES" altLang="es-ES"/>
            </a:p>
          </p:txBody>
        </p:sp>
        <p:sp>
          <p:nvSpPr>
            <p:cNvPr id="7" name="Rectangle 10">
              <a:extLst>
                <a:ext uri="{FF2B5EF4-FFF2-40B4-BE49-F238E27FC236}">
                  <a16:creationId xmlns:a16="http://schemas.microsoft.com/office/drawing/2014/main" id="{AC6FFEE3-DF0A-44C9-AF8F-12171103583C}"/>
                </a:ext>
              </a:extLst>
            </p:cNvPr>
            <p:cNvSpPr>
              <a:spLocks noChangeArrowheads="1"/>
            </p:cNvSpPr>
            <p:nvPr userDrawn="1"/>
          </p:nvSpPr>
          <p:spPr bwMode="auto">
            <a:xfrm>
              <a:off x="3760" y="1680"/>
              <a:ext cx="1808" cy="144"/>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pPr eaLnBrk="1" hangingPunct="1">
                <a:defRPr/>
              </a:pPr>
              <a:endParaRPr lang="es-ES" altLang="es-ES"/>
            </a:p>
          </p:txBody>
        </p:sp>
      </p:grpSp>
      <p:sp>
        <p:nvSpPr>
          <p:cNvPr id="301058" name="Rectangle 2"/>
          <p:cNvSpPr>
            <a:spLocks noGrp="1" noChangeArrowheads="1"/>
          </p:cNvSpPr>
          <p:nvPr>
            <p:ph type="ctrTitle"/>
          </p:nvPr>
        </p:nvSpPr>
        <p:spPr>
          <a:xfrm>
            <a:off x="685800" y="685800"/>
            <a:ext cx="7772400" cy="2127250"/>
          </a:xfrm>
        </p:spPr>
        <p:txBody>
          <a:bodyPr/>
          <a:lstStyle>
            <a:lvl1pPr algn="ctr">
              <a:defRPr sz="5800"/>
            </a:lvl1pPr>
          </a:lstStyle>
          <a:p>
            <a:r>
              <a:rPr lang="es-ES"/>
              <a:t>Haga clic para cambiar el estilo de título	</a:t>
            </a:r>
          </a:p>
        </p:txBody>
      </p:sp>
      <p:sp>
        <p:nvSpPr>
          <p:cNvPr id="301059"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s-ES"/>
              <a:t>Haga clic para modificar el estilo de subtítulo del patrón</a:t>
            </a:r>
          </a:p>
        </p:txBody>
      </p:sp>
      <p:sp>
        <p:nvSpPr>
          <p:cNvPr id="8" name="Rectangle 4">
            <a:extLst>
              <a:ext uri="{FF2B5EF4-FFF2-40B4-BE49-F238E27FC236}">
                <a16:creationId xmlns:a16="http://schemas.microsoft.com/office/drawing/2014/main" id="{9DFADC58-40C9-43E8-B1BC-E02C3DD5B17F}"/>
              </a:ext>
            </a:extLst>
          </p:cNvPr>
          <p:cNvSpPr>
            <a:spLocks noGrp="1" noChangeArrowheads="1"/>
          </p:cNvSpPr>
          <p:nvPr>
            <p:ph type="dt" sz="half" idx="10"/>
          </p:nvPr>
        </p:nvSpPr>
        <p:spPr/>
        <p:txBody>
          <a:bodyPr/>
          <a:lstStyle>
            <a:lvl1pPr>
              <a:defRPr/>
            </a:lvl1pPr>
          </a:lstStyle>
          <a:p>
            <a:pPr>
              <a:defRPr/>
            </a:pPr>
            <a:endParaRPr lang="es-ES"/>
          </a:p>
        </p:txBody>
      </p:sp>
      <p:sp>
        <p:nvSpPr>
          <p:cNvPr id="9" name="Rectangle 5">
            <a:extLst>
              <a:ext uri="{FF2B5EF4-FFF2-40B4-BE49-F238E27FC236}">
                <a16:creationId xmlns:a16="http://schemas.microsoft.com/office/drawing/2014/main" id="{32FE28FC-59C9-4D58-93F5-7F638F4555E6}"/>
              </a:ext>
            </a:extLst>
          </p:cNvPr>
          <p:cNvSpPr>
            <a:spLocks noGrp="1" noChangeArrowheads="1"/>
          </p:cNvSpPr>
          <p:nvPr>
            <p:ph type="ftr" sz="quarter" idx="11"/>
          </p:nvPr>
        </p:nvSpPr>
        <p:spPr/>
        <p:txBody>
          <a:bodyPr/>
          <a:lstStyle>
            <a:lvl1pPr>
              <a:defRPr/>
            </a:lvl1pPr>
          </a:lstStyle>
          <a:p>
            <a:pPr>
              <a:defRPr/>
            </a:pPr>
            <a:endParaRPr lang="es-ES"/>
          </a:p>
        </p:txBody>
      </p:sp>
      <p:sp>
        <p:nvSpPr>
          <p:cNvPr id="10" name="Rectangle 6">
            <a:extLst>
              <a:ext uri="{FF2B5EF4-FFF2-40B4-BE49-F238E27FC236}">
                <a16:creationId xmlns:a16="http://schemas.microsoft.com/office/drawing/2014/main" id="{C53DF897-E982-4C5F-936D-0570CD1FE348}"/>
              </a:ext>
            </a:extLst>
          </p:cNvPr>
          <p:cNvSpPr>
            <a:spLocks noGrp="1" noChangeArrowheads="1"/>
          </p:cNvSpPr>
          <p:nvPr>
            <p:ph type="sldNum" sz="quarter" idx="12"/>
          </p:nvPr>
        </p:nvSpPr>
        <p:spPr/>
        <p:txBody>
          <a:bodyPr/>
          <a:lstStyle>
            <a:lvl1pPr>
              <a:defRPr/>
            </a:lvl1pPr>
          </a:lstStyle>
          <a:p>
            <a:fld id="{416A7F62-02E1-4D31-8977-D95276C9C1D3}" type="slidenum">
              <a:rPr lang="es-ES" altLang="es-ES"/>
              <a:pPr/>
              <a:t>‹Nº›</a:t>
            </a:fld>
            <a:endParaRPr lang="es-ES" altLang="es-ES"/>
          </a:p>
        </p:txBody>
      </p:sp>
    </p:spTree>
    <p:extLst>
      <p:ext uri="{BB962C8B-B14F-4D97-AF65-F5344CB8AC3E}">
        <p14:creationId xmlns:p14="http://schemas.microsoft.com/office/powerpoint/2010/main" val="6171185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457200" y="277813"/>
            <a:ext cx="8229600" cy="1139825"/>
          </a:xfrm>
        </p:spPr>
        <p:txBody>
          <a:bodyPr/>
          <a:lstStyle/>
          <a:p>
            <a:r>
              <a:rPr lang="es-ES"/>
              <a:t>Haga clic para modificar el estilo de título del patrón</a:t>
            </a:r>
          </a:p>
        </p:txBody>
      </p:sp>
      <p:sp>
        <p:nvSpPr>
          <p:cNvPr id="3" name="2 Marcador de contenido"/>
          <p:cNvSpPr>
            <a:spLocks noGrp="1"/>
          </p:cNvSpPr>
          <p:nvPr>
            <p:ph sz="quarter" idx="1"/>
          </p:nvPr>
        </p:nvSpPr>
        <p:spPr>
          <a:xfrm>
            <a:off x="457200" y="1600200"/>
            <a:ext cx="4038600" cy="21891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quarter" idx="2"/>
          </p:nvPr>
        </p:nvSpPr>
        <p:spPr>
          <a:xfrm>
            <a:off x="4648200" y="1600200"/>
            <a:ext cx="4038600" cy="2189163"/>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contenido"/>
          <p:cNvSpPr>
            <a:spLocks noGrp="1"/>
          </p:cNvSpPr>
          <p:nvPr>
            <p:ph sz="quarter" idx="3"/>
          </p:nvPr>
        </p:nvSpPr>
        <p:spPr>
          <a:xfrm>
            <a:off x="457200" y="3941763"/>
            <a:ext cx="4038600" cy="21891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5 Marcador de contenido"/>
          <p:cNvSpPr>
            <a:spLocks noGrp="1"/>
          </p:cNvSpPr>
          <p:nvPr>
            <p:ph sz="quarter" idx="4"/>
          </p:nvPr>
        </p:nvSpPr>
        <p:spPr>
          <a:xfrm>
            <a:off x="4648200" y="3941763"/>
            <a:ext cx="4038600" cy="2189162"/>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a:extLst>
              <a:ext uri="{FF2B5EF4-FFF2-40B4-BE49-F238E27FC236}">
                <a16:creationId xmlns:a16="http://schemas.microsoft.com/office/drawing/2014/main" id="{59C0ECE7-22B3-45F9-B722-72C5734C1F23}"/>
              </a:ext>
            </a:extLst>
          </p:cNvPr>
          <p:cNvSpPr>
            <a:spLocks noGrp="1" noChangeArrowheads="1"/>
          </p:cNvSpPr>
          <p:nvPr>
            <p:ph type="dt" sz="half" idx="10"/>
          </p:nvPr>
        </p:nvSpPr>
        <p:spPr>
          <a:ln/>
        </p:spPr>
        <p:txBody>
          <a:bodyPr/>
          <a:lstStyle>
            <a:lvl1pPr>
              <a:defRPr/>
            </a:lvl1pPr>
          </a:lstStyle>
          <a:p>
            <a:pPr>
              <a:defRPr/>
            </a:pPr>
            <a:endParaRPr lang="es-ES"/>
          </a:p>
        </p:txBody>
      </p:sp>
      <p:sp>
        <p:nvSpPr>
          <p:cNvPr id="8" name="Rectangle 5">
            <a:extLst>
              <a:ext uri="{FF2B5EF4-FFF2-40B4-BE49-F238E27FC236}">
                <a16:creationId xmlns:a16="http://schemas.microsoft.com/office/drawing/2014/main" id="{08BACC3C-23EF-4CE9-8531-137A773F2F48}"/>
              </a:ext>
            </a:extLst>
          </p:cNvPr>
          <p:cNvSpPr>
            <a:spLocks noGrp="1" noChangeArrowheads="1"/>
          </p:cNvSpPr>
          <p:nvPr>
            <p:ph type="ftr" sz="quarter" idx="11"/>
          </p:nvPr>
        </p:nvSpPr>
        <p:spPr>
          <a:ln/>
        </p:spPr>
        <p:txBody>
          <a:bodyPr/>
          <a:lstStyle>
            <a:lvl1pPr>
              <a:defRPr/>
            </a:lvl1pPr>
          </a:lstStyle>
          <a:p>
            <a:pPr>
              <a:defRPr/>
            </a:pPr>
            <a:endParaRPr lang="es-ES"/>
          </a:p>
        </p:txBody>
      </p:sp>
      <p:sp>
        <p:nvSpPr>
          <p:cNvPr id="9" name="Rectangle 6">
            <a:extLst>
              <a:ext uri="{FF2B5EF4-FFF2-40B4-BE49-F238E27FC236}">
                <a16:creationId xmlns:a16="http://schemas.microsoft.com/office/drawing/2014/main" id="{448B41EE-7BCA-460B-BF35-6E26B1B52F49}"/>
              </a:ext>
            </a:extLst>
          </p:cNvPr>
          <p:cNvSpPr>
            <a:spLocks noGrp="1" noChangeArrowheads="1"/>
          </p:cNvSpPr>
          <p:nvPr>
            <p:ph type="sldNum" sz="quarter" idx="12"/>
          </p:nvPr>
        </p:nvSpPr>
        <p:spPr>
          <a:ln/>
        </p:spPr>
        <p:txBody>
          <a:bodyPr/>
          <a:lstStyle>
            <a:lvl1pPr>
              <a:defRPr/>
            </a:lvl1pPr>
          </a:lstStyle>
          <a:p>
            <a:fld id="{A92BCE98-BF8B-47C5-AA5F-7F7052B6D0A0}" type="slidenum">
              <a:rPr lang="es-ES" altLang="es-ES"/>
              <a:pPr/>
              <a:t>‹Nº›</a:t>
            </a:fld>
            <a:endParaRPr lang="es-ES" altLang="es-ES"/>
          </a:p>
        </p:txBody>
      </p:sp>
    </p:spTree>
    <p:extLst>
      <p:ext uri="{BB962C8B-B14F-4D97-AF65-F5344CB8AC3E}">
        <p14:creationId xmlns:p14="http://schemas.microsoft.com/office/powerpoint/2010/main" val="6577181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1_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a:t>Haga clic para modificar el estilo de título del patrón</a:t>
            </a:r>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a:t>Haga clic para modificar el estilo de subtítulo del patrón</a:t>
            </a:r>
          </a:p>
        </p:txBody>
      </p:sp>
      <p:sp>
        <p:nvSpPr>
          <p:cNvPr id="4" name="Rectangle 4">
            <a:extLst>
              <a:ext uri="{FF2B5EF4-FFF2-40B4-BE49-F238E27FC236}">
                <a16:creationId xmlns:a16="http://schemas.microsoft.com/office/drawing/2014/main" id="{4A37D803-6C35-4FA7-95CF-0404893F1191}"/>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22C53814-39CC-45DB-8F08-526C72AA3CC9}"/>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F0F72214-08F7-4E2E-B3D9-68CF1772EEB7}"/>
              </a:ext>
            </a:extLst>
          </p:cNvPr>
          <p:cNvSpPr>
            <a:spLocks noGrp="1" noChangeArrowheads="1"/>
          </p:cNvSpPr>
          <p:nvPr>
            <p:ph type="sldNum" sz="quarter" idx="12"/>
          </p:nvPr>
        </p:nvSpPr>
        <p:spPr>
          <a:ln/>
        </p:spPr>
        <p:txBody>
          <a:bodyPr/>
          <a:lstStyle>
            <a:lvl1pPr>
              <a:defRPr/>
            </a:lvl1pPr>
          </a:lstStyle>
          <a:p>
            <a:fld id="{B42A9641-B411-4727-A2FF-80AF14B5AAB9}" type="slidenum">
              <a:rPr lang="es-ES" altLang="es-ES"/>
              <a:pPr/>
              <a:t>‹Nº›</a:t>
            </a:fld>
            <a:endParaRPr lang="es-ES" altLang="es-ES"/>
          </a:p>
        </p:txBody>
      </p:sp>
    </p:spTree>
    <p:extLst>
      <p:ext uri="{BB962C8B-B14F-4D97-AF65-F5344CB8AC3E}">
        <p14:creationId xmlns:p14="http://schemas.microsoft.com/office/powerpoint/2010/main" val="12973186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9" name="Content Placeholder 2"/>
          <p:cNvSpPr>
            <a:spLocks noGrp="1"/>
          </p:cNvSpPr>
          <p:nvPr>
            <p:ph idx="13"/>
          </p:nvPr>
        </p:nvSpPr>
        <p:spPr>
          <a:xfrm>
            <a:off x="447868" y="1627640"/>
            <a:ext cx="8241962" cy="3864357"/>
          </a:xfrm>
        </p:spPr>
        <p:txBody>
          <a:bodyPr/>
          <a:lstStyle>
            <a:lvl1pPr>
              <a:buClr>
                <a:schemeClr val="accent2"/>
              </a:buClr>
              <a:defRPr>
                <a:solidFill>
                  <a:schemeClr val="accent1"/>
                </a:solidFill>
              </a:defRPr>
            </a:lvl1pPr>
            <a:lvl2pPr>
              <a:buClr>
                <a:schemeClr val="tx2"/>
              </a:buClr>
              <a:defRPr>
                <a:solidFill>
                  <a:schemeClr val="accent1"/>
                </a:solidFill>
              </a:defRPr>
            </a:lvl2pPr>
            <a:lvl3pPr>
              <a:buClr>
                <a:schemeClr val="accent4"/>
              </a:buClr>
              <a:defRPr>
                <a:solidFill>
                  <a:schemeClr val="accent1"/>
                </a:solidFill>
              </a:defRPr>
            </a:lvl3pPr>
            <a:lvl4pPr>
              <a:buClr>
                <a:schemeClr val="accent5"/>
              </a:buClr>
              <a:defRPr>
                <a:solidFill>
                  <a:schemeClr val="accent1"/>
                </a:solidFill>
              </a:defRPr>
            </a:lvl4pPr>
            <a:lvl5pPr>
              <a:buClr>
                <a:schemeClr val="accent6"/>
              </a:buClr>
              <a:defRPr>
                <a:solidFill>
                  <a:schemeClr val="accent1"/>
                </a:solidFill>
              </a:defRPr>
            </a:lvl5p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Slide Number Placeholder 2"/>
          <p:cNvSpPr>
            <a:spLocks noGrp="1"/>
          </p:cNvSpPr>
          <p:nvPr>
            <p:ph type="sldNum" sz="quarter" idx="14"/>
          </p:nvPr>
        </p:nvSpPr>
        <p:spPr/>
        <p:txBody>
          <a:bodyPr/>
          <a:lstStyle>
            <a:lvl1pPr defTabSz="342900">
              <a:defRPr/>
            </a:lvl1pPr>
          </a:lstStyle>
          <a:p>
            <a:pPr>
              <a:defRPr/>
            </a:pPr>
            <a:fld id="{245CD668-2410-4FC3-A893-B45165DBC197}" type="slidenum">
              <a:rPr lang="en-GB" altLang="es-ES"/>
              <a:pPr>
                <a:defRPr/>
              </a:pPr>
              <a:t>‹Nº›</a:t>
            </a:fld>
            <a:endParaRPr lang="en-GB" altLang="es-ES"/>
          </a:p>
        </p:txBody>
      </p:sp>
    </p:spTree>
    <p:extLst>
      <p:ext uri="{BB962C8B-B14F-4D97-AF65-F5344CB8AC3E}">
        <p14:creationId xmlns:p14="http://schemas.microsoft.com/office/powerpoint/2010/main" val="758522433"/>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Footer Placeholder 3"/>
          <p:cNvSpPr>
            <a:spLocks noGrp="1"/>
          </p:cNvSpPr>
          <p:nvPr>
            <p:ph type="ftr" sz="quarter" idx="10"/>
          </p:nvPr>
        </p:nvSpPr>
        <p:spPr/>
        <p:txBody>
          <a:bodyPr/>
          <a:lstStyle>
            <a:lvl1pPr fontAlgn="auto">
              <a:spcBef>
                <a:spcPts val="0"/>
              </a:spcBef>
              <a:spcAft>
                <a:spcPts val="0"/>
              </a:spcAft>
              <a:defRPr dirty="0">
                <a:solidFill>
                  <a:prstClr val="black">
                    <a:tint val="75000"/>
                  </a:prstClr>
                </a:solidFill>
              </a:defRPr>
            </a:lvl1pPr>
          </a:lstStyle>
          <a:p>
            <a:pPr>
              <a:defRPr/>
            </a:pPr>
            <a:endParaRPr lang="en-GB"/>
          </a:p>
        </p:txBody>
      </p:sp>
      <p:sp>
        <p:nvSpPr>
          <p:cNvPr id="4" name="Slide Number Placeholder 3"/>
          <p:cNvSpPr>
            <a:spLocks noGrp="1"/>
          </p:cNvSpPr>
          <p:nvPr>
            <p:ph type="sldNum" sz="quarter" idx="11"/>
          </p:nvPr>
        </p:nvSpPr>
        <p:spPr>
          <a:xfrm>
            <a:off x="8208964" y="6597650"/>
            <a:ext cx="935037" cy="260350"/>
          </a:xfrm>
        </p:spPr>
        <p:txBody>
          <a:bodyPr/>
          <a:lstStyle>
            <a:lvl1pPr fontAlgn="auto">
              <a:spcBef>
                <a:spcPts val="0"/>
              </a:spcBef>
              <a:spcAft>
                <a:spcPts val="0"/>
              </a:spcAft>
              <a:defRPr smtClean="0">
                <a:solidFill>
                  <a:prstClr val="black">
                    <a:tint val="75000"/>
                  </a:prstClr>
                </a:solidFill>
              </a:defRPr>
            </a:lvl1pPr>
          </a:lstStyle>
          <a:p>
            <a:pPr>
              <a:defRPr/>
            </a:pPr>
            <a:fld id="{0A266E21-4CAF-4C0B-9512-0F7131B8A69E}" type="slidenum">
              <a:rPr lang="en-GB"/>
              <a:pPr>
                <a:defRPr/>
              </a:pPr>
              <a:t>‹Nº›</a:t>
            </a:fld>
            <a:endParaRPr lang="en-GB" dirty="0"/>
          </a:p>
        </p:txBody>
      </p:sp>
    </p:spTree>
    <p:extLst>
      <p:ext uri="{BB962C8B-B14F-4D97-AF65-F5344CB8AC3E}">
        <p14:creationId xmlns:p14="http://schemas.microsoft.com/office/powerpoint/2010/main" val="32941045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idx="1"/>
          </p:nvPr>
        </p:nvSpPr>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Rectangle 4">
            <a:extLst>
              <a:ext uri="{FF2B5EF4-FFF2-40B4-BE49-F238E27FC236}">
                <a16:creationId xmlns:a16="http://schemas.microsoft.com/office/drawing/2014/main" id="{07DE5C07-162F-4311-8FB8-9E1CC4915E1B}"/>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3B366697-2D2D-43D0-ADA8-A0A57FBB9922}"/>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0038ED9B-35BA-4AF6-A779-7275E4E84AF7}"/>
              </a:ext>
            </a:extLst>
          </p:cNvPr>
          <p:cNvSpPr>
            <a:spLocks noGrp="1" noChangeArrowheads="1"/>
          </p:cNvSpPr>
          <p:nvPr>
            <p:ph type="sldNum" sz="quarter" idx="12"/>
          </p:nvPr>
        </p:nvSpPr>
        <p:spPr>
          <a:ln/>
        </p:spPr>
        <p:txBody>
          <a:bodyPr/>
          <a:lstStyle>
            <a:lvl1pPr>
              <a:defRPr/>
            </a:lvl1pPr>
          </a:lstStyle>
          <a:p>
            <a:fld id="{B7857231-C85C-428A-B91F-DC4C807F8CB8}" type="slidenum">
              <a:rPr lang="es-ES" altLang="es-ES"/>
              <a:pPr/>
              <a:t>‹Nº›</a:t>
            </a:fld>
            <a:endParaRPr lang="es-ES" altLang="es-ES"/>
          </a:p>
        </p:txBody>
      </p:sp>
    </p:spTree>
    <p:extLst>
      <p:ext uri="{BB962C8B-B14F-4D97-AF65-F5344CB8AC3E}">
        <p14:creationId xmlns:p14="http://schemas.microsoft.com/office/powerpoint/2010/main" val="1668384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a:t>Haga clic para modificar el estilo de título del patrón</a:t>
            </a:r>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a:t>Haga clic para modificar el estilo de texto del patrón</a:t>
            </a:r>
          </a:p>
        </p:txBody>
      </p:sp>
      <p:sp>
        <p:nvSpPr>
          <p:cNvPr id="4" name="Rectangle 4">
            <a:extLst>
              <a:ext uri="{FF2B5EF4-FFF2-40B4-BE49-F238E27FC236}">
                <a16:creationId xmlns:a16="http://schemas.microsoft.com/office/drawing/2014/main" id="{9A4C2F72-7F34-422C-8382-4AED27C78003}"/>
              </a:ext>
            </a:extLst>
          </p:cNvPr>
          <p:cNvSpPr>
            <a:spLocks noGrp="1" noChangeArrowheads="1"/>
          </p:cNvSpPr>
          <p:nvPr>
            <p:ph type="dt" sz="half" idx="10"/>
          </p:nvPr>
        </p:nvSpPr>
        <p:spPr>
          <a:ln/>
        </p:spPr>
        <p:txBody>
          <a:bodyPr/>
          <a:lstStyle>
            <a:lvl1pPr>
              <a:defRPr/>
            </a:lvl1pPr>
          </a:lstStyle>
          <a:p>
            <a:pPr>
              <a:defRPr/>
            </a:pPr>
            <a:endParaRPr lang="es-ES"/>
          </a:p>
        </p:txBody>
      </p:sp>
      <p:sp>
        <p:nvSpPr>
          <p:cNvPr id="5" name="Rectangle 5">
            <a:extLst>
              <a:ext uri="{FF2B5EF4-FFF2-40B4-BE49-F238E27FC236}">
                <a16:creationId xmlns:a16="http://schemas.microsoft.com/office/drawing/2014/main" id="{6E07B901-7F54-4911-BAD4-ABD1FF7F6C17}"/>
              </a:ext>
            </a:extLst>
          </p:cNvPr>
          <p:cNvSpPr>
            <a:spLocks noGrp="1" noChangeArrowheads="1"/>
          </p:cNvSpPr>
          <p:nvPr>
            <p:ph type="ftr" sz="quarter" idx="11"/>
          </p:nvPr>
        </p:nvSpPr>
        <p:spPr>
          <a:ln/>
        </p:spPr>
        <p:txBody>
          <a:bodyPr/>
          <a:lstStyle>
            <a:lvl1pPr>
              <a:defRPr/>
            </a:lvl1pPr>
          </a:lstStyle>
          <a:p>
            <a:pPr>
              <a:defRPr/>
            </a:pPr>
            <a:endParaRPr lang="es-ES"/>
          </a:p>
        </p:txBody>
      </p:sp>
      <p:sp>
        <p:nvSpPr>
          <p:cNvPr id="6" name="Rectangle 6">
            <a:extLst>
              <a:ext uri="{FF2B5EF4-FFF2-40B4-BE49-F238E27FC236}">
                <a16:creationId xmlns:a16="http://schemas.microsoft.com/office/drawing/2014/main" id="{0786C15C-42A7-4BC0-8FBA-B10CBBA9CF3B}"/>
              </a:ext>
            </a:extLst>
          </p:cNvPr>
          <p:cNvSpPr>
            <a:spLocks noGrp="1" noChangeArrowheads="1"/>
          </p:cNvSpPr>
          <p:nvPr>
            <p:ph type="sldNum" sz="quarter" idx="12"/>
          </p:nvPr>
        </p:nvSpPr>
        <p:spPr>
          <a:ln/>
        </p:spPr>
        <p:txBody>
          <a:bodyPr/>
          <a:lstStyle>
            <a:lvl1pPr>
              <a:defRPr/>
            </a:lvl1pPr>
          </a:lstStyle>
          <a:p>
            <a:fld id="{78A76CC8-2B4E-459E-8132-2BB9683AF904}" type="slidenum">
              <a:rPr lang="es-ES" altLang="es-ES"/>
              <a:pPr/>
              <a:t>‹Nº›</a:t>
            </a:fld>
            <a:endParaRPr lang="es-ES" altLang="es-ES"/>
          </a:p>
        </p:txBody>
      </p:sp>
    </p:spTree>
    <p:extLst>
      <p:ext uri="{BB962C8B-B14F-4D97-AF65-F5344CB8AC3E}">
        <p14:creationId xmlns:p14="http://schemas.microsoft.com/office/powerpoint/2010/main" val="2905564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2 Marcador de contenido"/>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contenido"/>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Rectangle 4">
            <a:extLst>
              <a:ext uri="{FF2B5EF4-FFF2-40B4-BE49-F238E27FC236}">
                <a16:creationId xmlns:a16="http://schemas.microsoft.com/office/drawing/2014/main" id="{20682344-BB8F-4A1F-AFD6-E0813A97148A}"/>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943DBDE5-172F-4DD2-A370-E125A862AD41}"/>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C178A737-BFC5-47B8-8CAC-3D5278296349}"/>
              </a:ext>
            </a:extLst>
          </p:cNvPr>
          <p:cNvSpPr>
            <a:spLocks noGrp="1" noChangeArrowheads="1"/>
          </p:cNvSpPr>
          <p:nvPr>
            <p:ph type="sldNum" sz="quarter" idx="12"/>
          </p:nvPr>
        </p:nvSpPr>
        <p:spPr>
          <a:ln/>
        </p:spPr>
        <p:txBody>
          <a:bodyPr/>
          <a:lstStyle>
            <a:lvl1pPr>
              <a:defRPr/>
            </a:lvl1pPr>
          </a:lstStyle>
          <a:p>
            <a:fld id="{1FBF7780-F0AD-4C06-8146-B293EF958FAE}" type="slidenum">
              <a:rPr lang="es-ES" altLang="es-ES"/>
              <a:pPr/>
              <a:t>‹Nº›</a:t>
            </a:fld>
            <a:endParaRPr lang="es-ES" altLang="es-ES"/>
          </a:p>
        </p:txBody>
      </p:sp>
    </p:spTree>
    <p:extLst>
      <p:ext uri="{BB962C8B-B14F-4D97-AF65-F5344CB8AC3E}">
        <p14:creationId xmlns:p14="http://schemas.microsoft.com/office/powerpoint/2010/main" val="1356107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a:t>Haga clic para modificar el estilo de título del patrón</a:t>
            </a:r>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Rectangle 4">
            <a:extLst>
              <a:ext uri="{FF2B5EF4-FFF2-40B4-BE49-F238E27FC236}">
                <a16:creationId xmlns:a16="http://schemas.microsoft.com/office/drawing/2014/main" id="{26142DB2-2866-415A-9382-6629EF7A2B92}"/>
              </a:ext>
            </a:extLst>
          </p:cNvPr>
          <p:cNvSpPr>
            <a:spLocks noGrp="1" noChangeArrowheads="1"/>
          </p:cNvSpPr>
          <p:nvPr>
            <p:ph type="dt" sz="half" idx="10"/>
          </p:nvPr>
        </p:nvSpPr>
        <p:spPr>
          <a:ln/>
        </p:spPr>
        <p:txBody>
          <a:bodyPr/>
          <a:lstStyle>
            <a:lvl1pPr>
              <a:defRPr/>
            </a:lvl1pPr>
          </a:lstStyle>
          <a:p>
            <a:pPr>
              <a:defRPr/>
            </a:pPr>
            <a:endParaRPr lang="es-ES"/>
          </a:p>
        </p:txBody>
      </p:sp>
      <p:sp>
        <p:nvSpPr>
          <p:cNvPr id="8" name="Rectangle 5">
            <a:extLst>
              <a:ext uri="{FF2B5EF4-FFF2-40B4-BE49-F238E27FC236}">
                <a16:creationId xmlns:a16="http://schemas.microsoft.com/office/drawing/2014/main" id="{BD4472BE-5EB6-4CF4-B8F6-B76A8ECDDAF8}"/>
              </a:ext>
            </a:extLst>
          </p:cNvPr>
          <p:cNvSpPr>
            <a:spLocks noGrp="1" noChangeArrowheads="1"/>
          </p:cNvSpPr>
          <p:nvPr>
            <p:ph type="ftr" sz="quarter" idx="11"/>
          </p:nvPr>
        </p:nvSpPr>
        <p:spPr>
          <a:ln/>
        </p:spPr>
        <p:txBody>
          <a:bodyPr/>
          <a:lstStyle>
            <a:lvl1pPr>
              <a:defRPr/>
            </a:lvl1pPr>
          </a:lstStyle>
          <a:p>
            <a:pPr>
              <a:defRPr/>
            </a:pPr>
            <a:endParaRPr lang="es-ES"/>
          </a:p>
        </p:txBody>
      </p:sp>
      <p:sp>
        <p:nvSpPr>
          <p:cNvPr id="9" name="Rectangle 6">
            <a:extLst>
              <a:ext uri="{FF2B5EF4-FFF2-40B4-BE49-F238E27FC236}">
                <a16:creationId xmlns:a16="http://schemas.microsoft.com/office/drawing/2014/main" id="{490C58D3-F3BC-4E9C-870E-504D0A03A61A}"/>
              </a:ext>
            </a:extLst>
          </p:cNvPr>
          <p:cNvSpPr>
            <a:spLocks noGrp="1" noChangeArrowheads="1"/>
          </p:cNvSpPr>
          <p:nvPr>
            <p:ph type="sldNum" sz="quarter" idx="12"/>
          </p:nvPr>
        </p:nvSpPr>
        <p:spPr>
          <a:ln/>
        </p:spPr>
        <p:txBody>
          <a:bodyPr/>
          <a:lstStyle>
            <a:lvl1pPr>
              <a:defRPr/>
            </a:lvl1pPr>
          </a:lstStyle>
          <a:p>
            <a:fld id="{9217DC8E-E26A-4318-9EC9-4910A9EFE56D}" type="slidenum">
              <a:rPr lang="es-ES" altLang="es-ES"/>
              <a:pPr/>
              <a:t>‹Nº›</a:t>
            </a:fld>
            <a:endParaRPr lang="es-ES" altLang="es-ES"/>
          </a:p>
        </p:txBody>
      </p:sp>
    </p:spTree>
    <p:extLst>
      <p:ext uri="{BB962C8B-B14F-4D97-AF65-F5344CB8AC3E}">
        <p14:creationId xmlns:p14="http://schemas.microsoft.com/office/powerpoint/2010/main" val="32362851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a:t>Haga clic para modificar el estilo de título del patrón</a:t>
            </a:r>
          </a:p>
        </p:txBody>
      </p:sp>
      <p:sp>
        <p:nvSpPr>
          <p:cNvPr id="3" name="Rectangle 4">
            <a:extLst>
              <a:ext uri="{FF2B5EF4-FFF2-40B4-BE49-F238E27FC236}">
                <a16:creationId xmlns:a16="http://schemas.microsoft.com/office/drawing/2014/main" id="{99906B88-DB9D-4BC1-8BDE-7E568365B18A}"/>
              </a:ext>
            </a:extLst>
          </p:cNvPr>
          <p:cNvSpPr>
            <a:spLocks noGrp="1" noChangeArrowheads="1"/>
          </p:cNvSpPr>
          <p:nvPr>
            <p:ph type="dt" sz="half" idx="10"/>
          </p:nvPr>
        </p:nvSpPr>
        <p:spPr>
          <a:ln/>
        </p:spPr>
        <p:txBody>
          <a:bodyPr/>
          <a:lstStyle>
            <a:lvl1pPr>
              <a:defRPr/>
            </a:lvl1pPr>
          </a:lstStyle>
          <a:p>
            <a:pPr>
              <a:defRPr/>
            </a:pPr>
            <a:endParaRPr lang="es-ES"/>
          </a:p>
        </p:txBody>
      </p:sp>
      <p:sp>
        <p:nvSpPr>
          <p:cNvPr id="4" name="Rectangle 5">
            <a:extLst>
              <a:ext uri="{FF2B5EF4-FFF2-40B4-BE49-F238E27FC236}">
                <a16:creationId xmlns:a16="http://schemas.microsoft.com/office/drawing/2014/main" id="{83ABD585-584C-4820-931C-C32CF5D9E3C1}"/>
              </a:ext>
            </a:extLst>
          </p:cNvPr>
          <p:cNvSpPr>
            <a:spLocks noGrp="1" noChangeArrowheads="1"/>
          </p:cNvSpPr>
          <p:nvPr>
            <p:ph type="ftr" sz="quarter" idx="11"/>
          </p:nvPr>
        </p:nvSpPr>
        <p:spPr>
          <a:ln/>
        </p:spPr>
        <p:txBody>
          <a:bodyPr/>
          <a:lstStyle>
            <a:lvl1pPr>
              <a:defRPr/>
            </a:lvl1pPr>
          </a:lstStyle>
          <a:p>
            <a:pPr>
              <a:defRPr/>
            </a:pPr>
            <a:endParaRPr lang="es-ES"/>
          </a:p>
        </p:txBody>
      </p:sp>
      <p:sp>
        <p:nvSpPr>
          <p:cNvPr id="5" name="Rectangle 6">
            <a:extLst>
              <a:ext uri="{FF2B5EF4-FFF2-40B4-BE49-F238E27FC236}">
                <a16:creationId xmlns:a16="http://schemas.microsoft.com/office/drawing/2014/main" id="{C9694FF3-E516-4D4C-98A1-9EC44EE4B83C}"/>
              </a:ext>
            </a:extLst>
          </p:cNvPr>
          <p:cNvSpPr>
            <a:spLocks noGrp="1" noChangeArrowheads="1"/>
          </p:cNvSpPr>
          <p:nvPr>
            <p:ph type="sldNum" sz="quarter" idx="12"/>
          </p:nvPr>
        </p:nvSpPr>
        <p:spPr>
          <a:ln/>
        </p:spPr>
        <p:txBody>
          <a:bodyPr/>
          <a:lstStyle>
            <a:lvl1pPr>
              <a:defRPr/>
            </a:lvl1pPr>
          </a:lstStyle>
          <a:p>
            <a:fld id="{EE402D13-4FDE-4F07-962E-AF18A13F3D60}" type="slidenum">
              <a:rPr lang="es-ES" altLang="es-ES"/>
              <a:pPr/>
              <a:t>‹Nº›</a:t>
            </a:fld>
            <a:endParaRPr lang="es-ES" altLang="es-ES"/>
          </a:p>
        </p:txBody>
      </p:sp>
    </p:spTree>
    <p:extLst>
      <p:ext uri="{BB962C8B-B14F-4D97-AF65-F5344CB8AC3E}">
        <p14:creationId xmlns:p14="http://schemas.microsoft.com/office/powerpoint/2010/main" val="30433310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E4D5D442-96AF-469A-8879-5898B72EFA4F}"/>
              </a:ext>
            </a:extLst>
          </p:cNvPr>
          <p:cNvSpPr>
            <a:spLocks noGrp="1" noChangeArrowheads="1"/>
          </p:cNvSpPr>
          <p:nvPr>
            <p:ph type="dt" sz="half" idx="10"/>
          </p:nvPr>
        </p:nvSpPr>
        <p:spPr>
          <a:ln/>
        </p:spPr>
        <p:txBody>
          <a:bodyPr/>
          <a:lstStyle>
            <a:lvl1pPr>
              <a:defRPr/>
            </a:lvl1pPr>
          </a:lstStyle>
          <a:p>
            <a:pPr>
              <a:defRPr/>
            </a:pPr>
            <a:endParaRPr lang="es-ES"/>
          </a:p>
        </p:txBody>
      </p:sp>
      <p:sp>
        <p:nvSpPr>
          <p:cNvPr id="3" name="Rectangle 5">
            <a:extLst>
              <a:ext uri="{FF2B5EF4-FFF2-40B4-BE49-F238E27FC236}">
                <a16:creationId xmlns:a16="http://schemas.microsoft.com/office/drawing/2014/main" id="{C2411EE8-E9FA-48B7-B809-62EA0EC322A2}"/>
              </a:ext>
            </a:extLst>
          </p:cNvPr>
          <p:cNvSpPr>
            <a:spLocks noGrp="1" noChangeArrowheads="1"/>
          </p:cNvSpPr>
          <p:nvPr>
            <p:ph type="ftr" sz="quarter" idx="11"/>
          </p:nvPr>
        </p:nvSpPr>
        <p:spPr>
          <a:ln/>
        </p:spPr>
        <p:txBody>
          <a:bodyPr/>
          <a:lstStyle>
            <a:lvl1pPr>
              <a:defRPr/>
            </a:lvl1pPr>
          </a:lstStyle>
          <a:p>
            <a:pPr>
              <a:defRPr/>
            </a:pPr>
            <a:endParaRPr lang="es-ES"/>
          </a:p>
        </p:txBody>
      </p:sp>
      <p:sp>
        <p:nvSpPr>
          <p:cNvPr id="4" name="Rectangle 6">
            <a:extLst>
              <a:ext uri="{FF2B5EF4-FFF2-40B4-BE49-F238E27FC236}">
                <a16:creationId xmlns:a16="http://schemas.microsoft.com/office/drawing/2014/main" id="{68059EDE-7FB4-400B-A35C-EA18FF95D0D0}"/>
              </a:ext>
            </a:extLst>
          </p:cNvPr>
          <p:cNvSpPr>
            <a:spLocks noGrp="1" noChangeArrowheads="1"/>
          </p:cNvSpPr>
          <p:nvPr>
            <p:ph type="sldNum" sz="quarter" idx="12"/>
          </p:nvPr>
        </p:nvSpPr>
        <p:spPr>
          <a:ln/>
        </p:spPr>
        <p:txBody>
          <a:bodyPr/>
          <a:lstStyle>
            <a:lvl1pPr>
              <a:defRPr/>
            </a:lvl1pPr>
          </a:lstStyle>
          <a:p>
            <a:fld id="{0BBF5B4F-4DC0-45FB-9FD0-E5366A5C9CD1}" type="slidenum">
              <a:rPr lang="es-ES" altLang="es-ES"/>
              <a:pPr/>
              <a:t>‹Nº›</a:t>
            </a:fld>
            <a:endParaRPr lang="es-ES" altLang="es-ES"/>
          </a:p>
        </p:txBody>
      </p:sp>
    </p:spTree>
    <p:extLst>
      <p:ext uri="{BB962C8B-B14F-4D97-AF65-F5344CB8AC3E}">
        <p14:creationId xmlns:p14="http://schemas.microsoft.com/office/powerpoint/2010/main" val="35773838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lstStyle>
            <a:lvl1pPr algn="l">
              <a:defRPr sz="2000" b="1"/>
            </a:lvl1pPr>
          </a:lstStyle>
          <a:p>
            <a:r>
              <a:rPr lang="es-ES"/>
              <a:t>Haga clic para modificar el estilo de título del patrón</a:t>
            </a:r>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el estilo de texto del patrón</a:t>
            </a:r>
          </a:p>
        </p:txBody>
      </p:sp>
      <p:sp>
        <p:nvSpPr>
          <p:cNvPr id="5" name="Rectangle 4">
            <a:extLst>
              <a:ext uri="{FF2B5EF4-FFF2-40B4-BE49-F238E27FC236}">
                <a16:creationId xmlns:a16="http://schemas.microsoft.com/office/drawing/2014/main" id="{44BC165E-4196-4493-B0B9-2BA3D1253CC3}"/>
              </a:ext>
            </a:extLst>
          </p:cNvPr>
          <p:cNvSpPr>
            <a:spLocks noGrp="1" noChangeArrowheads="1"/>
          </p:cNvSpPr>
          <p:nvPr>
            <p:ph type="dt" sz="half" idx="10"/>
          </p:nvPr>
        </p:nvSpPr>
        <p:spPr>
          <a:ln/>
        </p:spPr>
        <p:txBody>
          <a:bodyPr/>
          <a:lstStyle>
            <a:lvl1pPr>
              <a:defRPr/>
            </a:lvl1pPr>
          </a:lstStyle>
          <a:p>
            <a:pPr>
              <a:defRPr/>
            </a:pPr>
            <a:endParaRPr lang="es-ES"/>
          </a:p>
        </p:txBody>
      </p:sp>
      <p:sp>
        <p:nvSpPr>
          <p:cNvPr id="6" name="Rectangle 5">
            <a:extLst>
              <a:ext uri="{FF2B5EF4-FFF2-40B4-BE49-F238E27FC236}">
                <a16:creationId xmlns:a16="http://schemas.microsoft.com/office/drawing/2014/main" id="{01F2597C-B6A4-4131-A975-6E38D87AAEB8}"/>
              </a:ext>
            </a:extLst>
          </p:cNvPr>
          <p:cNvSpPr>
            <a:spLocks noGrp="1" noChangeArrowheads="1"/>
          </p:cNvSpPr>
          <p:nvPr>
            <p:ph type="ftr" sz="quarter" idx="11"/>
          </p:nvPr>
        </p:nvSpPr>
        <p:spPr>
          <a:ln/>
        </p:spPr>
        <p:txBody>
          <a:bodyPr/>
          <a:lstStyle>
            <a:lvl1pPr>
              <a:defRPr/>
            </a:lvl1pPr>
          </a:lstStyle>
          <a:p>
            <a:pPr>
              <a:defRPr/>
            </a:pPr>
            <a:endParaRPr lang="es-ES"/>
          </a:p>
        </p:txBody>
      </p:sp>
      <p:sp>
        <p:nvSpPr>
          <p:cNvPr id="7" name="Rectangle 6">
            <a:extLst>
              <a:ext uri="{FF2B5EF4-FFF2-40B4-BE49-F238E27FC236}">
                <a16:creationId xmlns:a16="http://schemas.microsoft.com/office/drawing/2014/main" id="{6B3BC135-FDF5-43A5-94C4-D3595C806751}"/>
              </a:ext>
            </a:extLst>
          </p:cNvPr>
          <p:cNvSpPr>
            <a:spLocks noGrp="1" noChangeArrowheads="1"/>
          </p:cNvSpPr>
          <p:nvPr>
            <p:ph type="sldNum" sz="quarter" idx="12"/>
          </p:nvPr>
        </p:nvSpPr>
        <p:spPr>
          <a:ln/>
        </p:spPr>
        <p:txBody>
          <a:bodyPr/>
          <a:lstStyle>
            <a:lvl1pPr>
              <a:defRPr/>
            </a:lvl1pPr>
          </a:lstStyle>
          <a:p>
            <a:fld id="{563F66A4-3851-4C5D-8FCF-2DEBB9DDA8E2}" type="slidenum">
              <a:rPr lang="es-ES" altLang="es-ES"/>
              <a:pPr/>
              <a:t>‹Nº›</a:t>
            </a:fld>
            <a:endParaRPr lang="es-ES" altLang="es-ES"/>
          </a:p>
        </p:txBody>
      </p:sp>
    </p:spTree>
    <p:extLst>
      <p:ext uri="{BB962C8B-B14F-4D97-AF65-F5344CB8AC3E}">
        <p14:creationId xmlns:p14="http://schemas.microsoft.com/office/powerpoint/2010/main" val="28678448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slideLayout" Target="../slideLayouts/slideLayout14.xml"/><Relationship Id="rId18" Type="http://schemas.openxmlformats.org/officeDocument/2006/relationships/slideLayout" Target="../slideLayouts/slideLayout19.xml"/><Relationship Id="rId3" Type="http://schemas.openxmlformats.org/officeDocument/2006/relationships/slideLayout" Target="../slideLayouts/slideLayout4.xml"/><Relationship Id="rId21" Type="http://schemas.openxmlformats.org/officeDocument/2006/relationships/slideLayout" Target="../slideLayouts/slideLayout22.xml"/><Relationship Id="rId7" Type="http://schemas.openxmlformats.org/officeDocument/2006/relationships/slideLayout" Target="../slideLayouts/slideLayout8.xml"/><Relationship Id="rId12" Type="http://schemas.openxmlformats.org/officeDocument/2006/relationships/slideLayout" Target="../slideLayouts/slideLayout13.xml"/><Relationship Id="rId17" Type="http://schemas.openxmlformats.org/officeDocument/2006/relationships/slideLayout" Target="../slideLayouts/slideLayout18.xml"/><Relationship Id="rId2" Type="http://schemas.openxmlformats.org/officeDocument/2006/relationships/slideLayout" Target="../slideLayouts/slideLayout3.xml"/><Relationship Id="rId16" Type="http://schemas.openxmlformats.org/officeDocument/2006/relationships/slideLayout" Target="../slideLayouts/slideLayout17.xml"/><Relationship Id="rId20" Type="http://schemas.openxmlformats.org/officeDocument/2006/relationships/slideLayout" Target="../slideLayouts/slideLayout21.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5" Type="http://schemas.openxmlformats.org/officeDocument/2006/relationships/slideLayout" Target="../slideLayouts/slideLayout16.xml"/><Relationship Id="rId23" Type="http://schemas.openxmlformats.org/officeDocument/2006/relationships/theme" Target="../theme/theme2.xml"/><Relationship Id="rId10" Type="http://schemas.openxmlformats.org/officeDocument/2006/relationships/slideLayout" Target="../slideLayouts/slideLayout11.xml"/><Relationship Id="rId19" Type="http://schemas.openxmlformats.org/officeDocument/2006/relationships/slideLayout" Target="../slideLayouts/slideLayout20.xml"/><Relationship Id="rId4" Type="http://schemas.openxmlformats.org/officeDocument/2006/relationships/slideLayout" Target="../slideLayouts/slideLayout5.xml"/><Relationship Id="rId9" Type="http://schemas.openxmlformats.org/officeDocument/2006/relationships/slideLayout" Target="../slideLayouts/slideLayout10.xml"/><Relationship Id="rId14" Type="http://schemas.openxmlformats.org/officeDocument/2006/relationships/slideLayout" Target="../slideLayouts/slideLayout15.xml"/><Relationship Id="rId22"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1" name="Rechthoek 7"/>
          <p:cNvSpPr/>
          <p:nvPr userDrawn="1"/>
        </p:nvSpPr>
        <p:spPr>
          <a:xfrm rot="5400000">
            <a:off x="4352921" y="2070010"/>
            <a:ext cx="438151" cy="9144001"/>
          </a:xfrm>
          <a:prstGeom prst="rect">
            <a:avLst/>
          </a:prstGeom>
          <a:gradFill>
            <a:gsLst>
              <a:gs pos="0">
                <a:srgbClr val="0086C0"/>
              </a:gs>
              <a:gs pos="84000">
                <a:srgbClr val="0C5289"/>
              </a:gs>
            </a:gsLst>
            <a:lin ang="156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solidFill>
                  <a:srgbClr val="000000"/>
                </a:solidFill>
              </a:ln>
              <a:solidFill>
                <a:srgbClr val="000090"/>
              </a:solidFill>
              <a:effectLst/>
              <a:uLnTx/>
              <a:uFillTx/>
              <a:latin typeface="Arial" panose="020B0604020202020204"/>
              <a:ea typeface="+mn-ea"/>
              <a:cs typeface="+mn-cs"/>
            </a:endParaRPr>
          </a:p>
        </p:txBody>
      </p:sp>
      <p:sp>
        <p:nvSpPr>
          <p:cNvPr id="16" name="Rechthoek 7"/>
          <p:cNvSpPr/>
          <p:nvPr userDrawn="1"/>
        </p:nvSpPr>
        <p:spPr>
          <a:xfrm rot="5400000">
            <a:off x="4352692" y="2070231"/>
            <a:ext cx="438593" cy="9144001"/>
          </a:xfrm>
          <a:prstGeom prst="rect">
            <a:avLst/>
          </a:prstGeom>
          <a:gradFill>
            <a:gsLst>
              <a:gs pos="0">
                <a:schemeClr val="tx2"/>
              </a:gs>
              <a:gs pos="84000">
                <a:srgbClr val="00263B"/>
              </a:gs>
            </a:gsLst>
            <a:lin ang="15600000" scaled="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solidFill>
                  <a:srgbClr val="000000"/>
                </a:solidFill>
              </a:ln>
              <a:solidFill>
                <a:srgbClr val="000090"/>
              </a:solidFill>
              <a:effectLst/>
              <a:uLnTx/>
              <a:uFillTx/>
              <a:latin typeface="Arial" panose="020B0604020202020204"/>
              <a:ea typeface="+mn-ea"/>
              <a:cs typeface="+mn-cs"/>
            </a:endParaRPr>
          </a:p>
        </p:txBody>
      </p:sp>
      <p:sp>
        <p:nvSpPr>
          <p:cNvPr id="10" name="Rechthoek 7"/>
          <p:cNvSpPr/>
          <p:nvPr userDrawn="1"/>
        </p:nvSpPr>
        <p:spPr>
          <a:xfrm rot="5400000">
            <a:off x="4535996" y="1831886"/>
            <a:ext cx="72000" cy="9144001"/>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solidFill>
                  <a:srgbClr val="000000"/>
                </a:solidFill>
              </a:ln>
              <a:solidFill>
                <a:srgbClr val="000090"/>
              </a:solidFill>
              <a:effectLst/>
              <a:uLnTx/>
              <a:uFillTx/>
              <a:latin typeface="Arial" panose="020B0604020202020204"/>
              <a:ea typeface="+mn-ea"/>
              <a:cs typeface="+mn-cs"/>
            </a:endParaRPr>
          </a:p>
        </p:txBody>
      </p:sp>
      <p:sp>
        <p:nvSpPr>
          <p:cNvPr id="2" name="Tijdelijke aanduiding voor titel 1"/>
          <p:cNvSpPr>
            <a:spLocks noGrp="1"/>
          </p:cNvSpPr>
          <p:nvPr>
            <p:ph type="title"/>
          </p:nvPr>
        </p:nvSpPr>
        <p:spPr>
          <a:xfrm>
            <a:off x="395289" y="274638"/>
            <a:ext cx="8291511" cy="830262"/>
          </a:xfrm>
          <a:prstGeom prst="rect">
            <a:avLst/>
          </a:prstGeom>
        </p:spPr>
        <p:txBody>
          <a:bodyPr vert="horz" lIns="0" tIns="0" rIns="0" bIns="0" rtlCol="0" anchor="b">
            <a:noAutofit/>
          </a:bodyPr>
          <a:lstStyle/>
          <a:p>
            <a:r>
              <a:rPr lang="nl-NL" dirty="0"/>
              <a:t>Titelstijl van </a:t>
            </a:r>
            <a:br>
              <a:rPr lang="nl-NL" dirty="0"/>
            </a:br>
            <a:r>
              <a:rPr lang="nl-NL" dirty="0"/>
              <a:t>model bewerken</a:t>
            </a:r>
          </a:p>
        </p:txBody>
      </p:sp>
      <p:sp>
        <p:nvSpPr>
          <p:cNvPr id="3" name="Tijdelijke aanduiding voor tekst 2"/>
          <p:cNvSpPr>
            <a:spLocks noGrp="1"/>
          </p:cNvSpPr>
          <p:nvPr>
            <p:ph type="body" idx="1"/>
          </p:nvPr>
        </p:nvSpPr>
        <p:spPr>
          <a:xfrm>
            <a:off x="395289" y="1314451"/>
            <a:ext cx="8291511" cy="4275137"/>
          </a:xfrm>
          <a:prstGeom prst="rect">
            <a:avLst/>
          </a:prstGeom>
        </p:spPr>
        <p:txBody>
          <a:bodyPr vert="horz" lIns="0" tIns="0" rIns="0" bIns="0" rtlCol="0">
            <a:noAutofit/>
          </a:bodyPr>
          <a:lstStyle/>
          <a:p>
            <a:pPr lvl="0"/>
            <a:r>
              <a:rPr lang="nl-NL" dirty="0"/>
              <a:t>Klik om de tekststijl van het model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20" name="Oval 19"/>
          <p:cNvSpPr/>
          <p:nvPr userDrawn="1"/>
        </p:nvSpPr>
        <p:spPr>
          <a:xfrm>
            <a:off x="7321868" y="5998650"/>
            <a:ext cx="1376359" cy="755232"/>
          </a:xfrm>
          <a:prstGeom prst="ellipse">
            <a:avLst/>
          </a:prstGeom>
          <a:solidFill>
            <a:schemeClr val="bg1"/>
          </a:solidFill>
          <a:ln>
            <a:noFill/>
          </a:ln>
          <a:effectLst>
            <a:outerShdw blurRad="63500" sx="102000" sy="102000" algn="ctr"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3" name="Rechthoek 7"/>
          <p:cNvSpPr/>
          <p:nvPr userDrawn="1"/>
        </p:nvSpPr>
        <p:spPr>
          <a:xfrm rot="5400000">
            <a:off x="4305855" y="1522876"/>
            <a:ext cx="532291" cy="914400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nl-NL" sz="1800" b="0" i="0" u="none" strike="noStrike" kern="1200" cap="none" spc="0" normalizeH="0" baseline="0" noProof="0">
              <a:ln>
                <a:solidFill>
                  <a:srgbClr val="000000"/>
                </a:solidFill>
              </a:ln>
              <a:solidFill>
                <a:srgbClr val="000090"/>
              </a:solidFill>
              <a:effectLst/>
              <a:uLnTx/>
              <a:uFillTx/>
              <a:latin typeface="Arial" panose="020B0604020202020204"/>
              <a:ea typeface="+mn-ea"/>
              <a:cs typeface="+mn-cs"/>
            </a:endParaRPr>
          </a:p>
        </p:txBody>
      </p:sp>
      <p:pic>
        <p:nvPicPr>
          <p:cNvPr id="21" name="Afbeelding 9" descr="PACE-CME_Logo_Editable_1.png"/>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368237" y="6041565"/>
            <a:ext cx="1317720" cy="669402"/>
          </a:xfrm>
          <a:prstGeom prst="rect">
            <a:avLst/>
          </a:prstGeom>
        </p:spPr>
      </p:pic>
    </p:spTree>
    <p:extLst>
      <p:ext uri="{BB962C8B-B14F-4D97-AF65-F5344CB8AC3E}">
        <p14:creationId xmlns:p14="http://schemas.microsoft.com/office/powerpoint/2010/main" val="142454216"/>
      </p:ext>
    </p:extLst>
  </p:cSld>
  <p:clrMap bg1="lt1" tx1="dk1" bg2="lt2" tx2="dk2" accent1="accent1" accent2="accent2" accent3="accent3" accent4="accent4" accent5="accent5" accent6="accent6" hlink="hlink" folHlink="folHlink"/>
  <p:sldLayoutIdLst>
    <p:sldLayoutId id="2147483713" r:id="rId1"/>
  </p:sldLayoutIdLst>
  <p:hf sldNum="0" hdr="0" ftr="0" dt="0"/>
  <p:txStyles>
    <p:titleStyle>
      <a:lvl1pPr algn="l" defTabSz="457200" rtl="0" eaLnBrk="1" latinLnBrk="0" hangingPunct="1">
        <a:lnSpc>
          <a:spcPts val="3000"/>
        </a:lnSpc>
        <a:spcBef>
          <a:spcPct val="0"/>
        </a:spcBef>
        <a:buNone/>
        <a:defRPr sz="3000" b="1" kern="1200">
          <a:solidFill>
            <a:schemeClr val="tx2"/>
          </a:solidFill>
          <a:latin typeface="+mj-lt"/>
          <a:ea typeface="+mj-ea"/>
          <a:cs typeface="+mj-cs"/>
        </a:defRPr>
      </a:lvl1pPr>
    </p:titleStyle>
    <p:bodyStyle>
      <a:lvl1pPr marL="0" indent="0" algn="l" defTabSz="457200" rtl="0" eaLnBrk="1" latinLnBrk="0" hangingPunct="1">
        <a:spcBef>
          <a:spcPts val="0"/>
        </a:spcBef>
        <a:buFont typeface="Arial"/>
        <a:buNone/>
        <a:defRPr sz="1800" b="1" kern="1200">
          <a:solidFill>
            <a:schemeClr val="tx2"/>
          </a:solidFill>
          <a:latin typeface="Arial" panose="020B0604020202020204" pitchFamily="34" charset="0"/>
          <a:ea typeface="+mn-ea"/>
          <a:cs typeface="Arial" panose="020B0604020202020204" pitchFamily="34" charset="0"/>
        </a:defRPr>
      </a:lvl1pPr>
      <a:lvl2pPr marL="0" indent="0" algn="l" defTabSz="457200" rtl="0" eaLnBrk="1" latinLnBrk="0" hangingPunct="1">
        <a:spcBef>
          <a:spcPts val="0"/>
        </a:spcBef>
        <a:buFont typeface="Arial"/>
        <a:buNone/>
        <a:defRPr sz="1500" kern="1200">
          <a:solidFill>
            <a:schemeClr val="tx2"/>
          </a:solidFill>
          <a:latin typeface="Arial" panose="020B0604020202020204" pitchFamily="34" charset="0"/>
          <a:ea typeface="+mn-ea"/>
          <a:cs typeface="Arial" panose="020B0604020202020204" pitchFamily="34" charset="0"/>
        </a:defRPr>
      </a:lvl2pPr>
      <a:lvl3pPr marL="182563" indent="-182563" algn="l" defTabSz="457200" rtl="0" eaLnBrk="1" latinLnBrk="0" hangingPunct="1">
        <a:spcBef>
          <a:spcPts val="0"/>
        </a:spcBef>
        <a:buFont typeface="Arial" panose="020B0604020202020204" pitchFamily="34" charset="0"/>
        <a:buChar char="•"/>
        <a:defRPr sz="1500" kern="1200">
          <a:solidFill>
            <a:schemeClr val="tx2"/>
          </a:solidFill>
          <a:latin typeface="Arial" panose="020B0604020202020204" pitchFamily="34" charset="0"/>
          <a:ea typeface="+mn-ea"/>
          <a:cs typeface="Arial" panose="020B0604020202020204" pitchFamily="34" charset="0"/>
        </a:defRPr>
      </a:lvl3pPr>
      <a:lvl4pPr marL="358775" indent="-176213" algn="l" defTabSz="457200" rtl="0" eaLnBrk="1" latinLnBrk="0" hangingPunct="1">
        <a:spcBef>
          <a:spcPts val="0"/>
        </a:spcBef>
        <a:buFont typeface="Arial" panose="020B0604020202020204" pitchFamily="34" charset="0"/>
        <a:buChar char="-"/>
        <a:defRPr sz="1500" kern="1200">
          <a:solidFill>
            <a:schemeClr val="tx2"/>
          </a:solidFill>
          <a:latin typeface="Arial" panose="020B0604020202020204" pitchFamily="34" charset="0"/>
          <a:ea typeface="+mn-ea"/>
          <a:cs typeface="Arial" panose="020B0604020202020204" pitchFamily="34" charset="0"/>
        </a:defRPr>
      </a:lvl4pPr>
      <a:lvl5pPr marL="0" indent="0" algn="l" defTabSz="457200" rtl="0" eaLnBrk="1" latinLnBrk="0" hangingPunct="1">
        <a:spcBef>
          <a:spcPct val="20000"/>
        </a:spcBef>
        <a:buFont typeface="Arial"/>
        <a:buNone/>
        <a:defRPr sz="800" kern="1200">
          <a:solidFill>
            <a:schemeClr val="tx1">
              <a:lumMod val="50000"/>
              <a:lumOff val="50000"/>
            </a:schemeClr>
          </a:solidFill>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nl-NL"/>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p15:clr>
            <a:srgbClr val="F26B43"/>
          </p15:clr>
        </p15:guide>
        <p15:guide id="2" orient="horz" pos="696">
          <p15:clr>
            <a:srgbClr val="F26B43"/>
          </p15:clr>
        </p15:guide>
        <p15:guide id="3" orient="horz" pos="828">
          <p15:clr>
            <a:srgbClr val="F26B43"/>
          </p15:clr>
        </p15:guide>
        <p15:guide id="4" orient="horz" pos="3770">
          <p15:clr>
            <a:srgbClr val="F26B43"/>
          </p15:clr>
        </p15:guide>
        <p15:guide id="5" pos="2856">
          <p15:clr>
            <a:srgbClr val="F26B43"/>
          </p15:clr>
        </p15:guide>
        <p15:guide id="6" pos="246">
          <p15:clr>
            <a:srgbClr val="F26B43"/>
          </p15:clr>
        </p15:guide>
        <p15:guide id="7" pos="5472">
          <p15:clr>
            <a:srgbClr val="F26B43"/>
          </p15:clr>
        </p15:guide>
        <p15:guide id="8" orient="horz" pos="2183">
          <p15:clr>
            <a:srgbClr val="F26B43"/>
          </p15:clr>
        </p15:guide>
        <p15:guide id="9" orient="horz" pos="352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66F33A4D-B5A9-40B4-8401-B637C85A2255}"/>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s-ES" altLang="es-ES"/>
              <a:t>Haga clic para cambiar el estilo de título	</a:t>
            </a:r>
          </a:p>
        </p:txBody>
      </p:sp>
      <p:sp>
        <p:nvSpPr>
          <p:cNvPr id="1027" name="Rectangle 3">
            <a:extLst>
              <a:ext uri="{FF2B5EF4-FFF2-40B4-BE49-F238E27FC236}">
                <a16:creationId xmlns:a16="http://schemas.microsoft.com/office/drawing/2014/main" id="{0A55A493-E0F0-4357-BB61-7EE5DC064193}"/>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altLang="es-ES"/>
              <a:t>Haga clic para modificar el estilo de texto del patrón</a:t>
            </a:r>
          </a:p>
          <a:p>
            <a:pPr lvl="1"/>
            <a:r>
              <a:rPr lang="es-ES" altLang="es-ES"/>
              <a:t>Segundo nivel</a:t>
            </a:r>
          </a:p>
          <a:p>
            <a:pPr lvl="2"/>
            <a:r>
              <a:rPr lang="es-ES" altLang="es-ES"/>
              <a:t>Tercer nivel</a:t>
            </a:r>
          </a:p>
          <a:p>
            <a:pPr lvl="3"/>
            <a:r>
              <a:rPr lang="es-ES" altLang="es-ES"/>
              <a:t>Cuarto nivel</a:t>
            </a:r>
          </a:p>
          <a:p>
            <a:pPr lvl="4"/>
            <a:r>
              <a:rPr lang="es-ES" altLang="es-ES"/>
              <a:t>Quinto nivel</a:t>
            </a:r>
          </a:p>
        </p:txBody>
      </p:sp>
      <p:sp>
        <p:nvSpPr>
          <p:cNvPr id="300036" name="Rectangle 4">
            <a:extLst>
              <a:ext uri="{FF2B5EF4-FFF2-40B4-BE49-F238E27FC236}">
                <a16:creationId xmlns:a16="http://schemas.microsoft.com/office/drawing/2014/main" id="{0B4CAE47-F9D1-43C4-A3E3-99CCCB8D756A}"/>
              </a:ext>
            </a:extLst>
          </p:cNvPr>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000"/>
            </a:lvl1pPr>
          </a:lstStyle>
          <a:p>
            <a:pPr>
              <a:defRPr/>
            </a:pPr>
            <a:endParaRPr lang="es-ES"/>
          </a:p>
        </p:txBody>
      </p:sp>
      <p:sp>
        <p:nvSpPr>
          <p:cNvPr id="300037" name="Rectangle 5">
            <a:extLst>
              <a:ext uri="{FF2B5EF4-FFF2-40B4-BE49-F238E27FC236}">
                <a16:creationId xmlns:a16="http://schemas.microsoft.com/office/drawing/2014/main" id="{A5504104-9CD9-45EE-B958-F81B0A65D8C5}"/>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pPr>
              <a:defRPr/>
            </a:pPr>
            <a:endParaRPr lang="es-ES"/>
          </a:p>
        </p:txBody>
      </p:sp>
      <p:sp>
        <p:nvSpPr>
          <p:cNvPr id="300038" name="Rectangle 6">
            <a:extLst>
              <a:ext uri="{FF2B5EF4-FFF2-40B4-BE49-F238E27FC236}">
                <a16:creationId xmlns:a16="http://schemas.microsoft.com/office/drawing/2014/main" id="{D2176722-F71F-4516-B6DE-ECE79DBEF8D7}"/>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94F5C18D-F1E6-4EE8-B5E0-A2842BB638CC}" type="slidenum">
              <a:rPr lang="es-ES" altLang="es-ES"/>
              <a:pPr/>
              <a:t>‹Nº›</a:t>
            </a:fld>
            <a:endParaRPr lang="es-ES" altLang="es-ES"/>
          </a:p>
        </p:txBody>
      </p:sp>
      <p:sp>
        <p:nvSpPr>
          <p:cNvPr id="1031" name="Rectangle 7">
            <a:extLst>
              <a:ext uri="{FF2B5EF4-FFF2-40B4-BE49-F238E27FC236}">
                <a16:creationId xmlns:a16="http://schemas.microsoft.com/office/drawing/2014/main" id="{E01CB73C-54C0-4542-BC88-7B258CA0FB3B}"/>
              </a:ext>
            </a:extLst>
          </p:cNvPr>
          <p:cNvSpPr>
            <a:spLocks noChangeArrowheads="1"/>
          </p:cNvSpPr>
          <p:nvPr/>
        </p:nvSpPr>
        <p:spPr bwMode="auto">
          <a:xfrm>
            <a:off x="0" y="0"/>
            <a:ext cx="228600" cy="2286000"/>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pPr eaLnBrk="1" hangingPunct="1">
              <a:defRPr/>
            </a:pPr>
            <a:endParaRPr lang="es-ES" altLang="es-ES" sz="2400">
              <a:latin typeface="Times New Roman" pitchFamily="18" charset="0"/>
            </a:endParaRPr>
          </a:p>
        </p:txBody>
      </p:sp>
      <p:sp>
        <p:nvSpPr>
          <p:cNvPr id="1032" name="Line 8">
            <a:extLst>
              <a:ext uri="{FF2B5EF4-FFF2-40B4-BE49-F238E27FC236}">
                <a16:creationId xmlns:a16="http://schemas.microsoft.com/office/drawing/2014/main" id="{44B18A70-E8C4-417B-9402-CF9ECD871615}"/>
              </a:ext>
            </a:extLst>
          </p:cNvPr>
          <p:cNvSpPr>
            <a:spLocks noChangeShapeType="1"/>
          </p:cNvSpPr>
          <p:nvPr/>
        </p:nvSpPr>
        <p:spPr bwMode="auto">
          <a:xfrm>
            <a:off x="457200" y="1447800"/>
            <a:ext cx="8077200" cy="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s-ES"/>
          </a:p>
        </p:txBody>
      </p:sp>
      <p:sp>
        <p:nvSpPr>
          <p:cNvPr id="1033" name="Rectangle 9">
            <a:extLst>
              <a:ext uri="{FF2B5EF4-FFF2-40B4-BE49-F238E27FC236}">
                <a16:creationId xmlns:a16="http://schemas.microsoft.com/office/drawing/2014/main" id="{59C1C92E-1336-492F-8BCF-C56ABB195AB8}"/>
              </a:ext>
            </a:extLst>
          </p:cNvPr>
          <p:cNvSpPr>
            <a:spLocks noChangeArrowheads="1"/>
          </p:cNvSpPr>
          <p:nvPr/>
        </p:nvSpPr>
        <p:spPr bwMode="auto">
          <a:xfrm>
            <a:off x="0" y="2286000"/>
            <a:ext cx="228600" cy="2286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pPr eaLnBrk="1" hangingPunct="1">
              <a:defRPr/>
            </a:pPr>
            <a:endParaRPr lang="es-ES" altLang="es-ES" sz="2400">
              <a:latin typeface="Times New Roman" pitchFamily="18" charset="0"/>
            </a:endParaRPr>
          </a:p>
        </p:txBody>
      </p:sp>
      <p:sp>
        <p:nvSpPr>
          <p:cNvPr id="1034" name="Rectangle 10">
            <a:extLst>
              <a:ext uri="{FF2B5EF4-FFF2-40B4-BE49-F238E27FC236}">
                <a16:creationId xmlns:a16="http://schemas.microsoft.com/office/drawing/2014/main" id="{1EFAB8CC-5EB7-48DE-8534-F5D97A77445B}"/>
              </a:ext>
            </a:extLst>
          </p:cNvPr>
          <p:cNvSpPr>
            <a:spLocks noChangeArrowheads="1"/>
          </p:cNvSpPr>
          <p:nvPr/>
        </p:nvSpPr>
        <p:spPr bwMode="auto">
          <a:xfrm>
            <a:off x="0" y="4572000"/>
            <a:ext cx="228600" cy="2286000"/>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Verdana" pitchFamily="34" charset="0"/>
              </a:defRPr>
            </a:lvl1pPr>
            <a:lvl2pPr marL="742950" indent="-285750" eaLnBrk="0" hangingPunct="0">
              <a:defRPr>
                <a:solidFill>
                  <a:schemeClr val="tx1"/>
                </a:solidFill>
                <a:latin typeface="Verdana" pitchFamily="34" charset="0"/>
              </a:defRPr>
            </a:lvl2pPr>
            <a:lvl3pPr marL="1143000" indent="-228600" eaLnBrk="0" hangingPunct="0">
              <a:defRPr>
                <a:solidFill>
                  <a:schemeClr val="tx1"/>
                </a:solidFill>
                <a:latin typeface="Verdana" pitchFamily="34" charset="0"/>
              </a:defRPr>
            </a:lvl3pPr>
            <a:lvl4pPr marL="1600200" indent="-228600" eaLnBrk="0" hangingPunct="0">
              <a:defRPr>
                <a:solidFill>
                  <a:schemeClr val="tx1"/>
                </a:solidFill>
                <a:latin typeface="Verdana" pitchFamily="34" charset="0"/>
              </a:defRPr>
            </a:lvl4pPr>
            <a:lvl5pPr marL="2057400" indent="-228600" eaLnBrk="0" hangingPunct="0">
              <a:defRPr>
                <a:solidFill>
                  <a:schemeClr val="tx1"/>
                </a:solidFill>
                <a:latin typeface="Verdana" pitchFamily="34" charset="0"/>
              </a:defRPr>
            </a:lvl5pPr>
            <a:lvl6pPr marL="2514600" indent="-228600" algn="ctr" eaLnBrk="0" fontAlgn="base" hangingPunct="0">
              <a:spcBef>
                <a:spcPct val="0"/>
              </a:spcBef>
              <a:spcAft>
                <a:spcPct val="0"/>
              </a:spcAft>
              <a:defRPr>
                <a:solidFill>
                  <a:schemeClr val="tx1"/>
                </a:solidFill>
                <a:latin typeface="Verdana" pitchFamily="34" charset="0"/>
              </a:defRPr>
            </a:lvl6pPr>
            <a:lvl7pPr marL="2971800" indent="-228600" algn="ctr" eaLnBrk="0" fontAlgn="base" hangingPunct="0">
              <a:spcBef>
                <a:spcPct val="0"/>
              </a:spcBef>
              <a:spcAft>
                <a:spcPct val="0"/>
              </a:spcAft>
              <a:defRPr>
                <a:solidFill>
                  <a:schemeClr val="tx1"/>
                </a:solidFill>
                <a:latin typeface="Verdana" pitchFamily="34" charset="0"/>
              </a:defRPr>
            </a:lvl7pPr>
            <a:lvl8pPr marL="3429000" indent="-228600" algn="ctr" eaLnBrk="0" fontAlgn="base" hangingPunct="0">
              <a:spcBef>
                <a:spcPct val="0"/>
              </a:spcBef>
              <a:spcAft>
                <a:spcPct val="0"/>
              </a:spcAft>
              <a:defRPr>
                <a:solidFill>
                  <a:schemeClr val="tx1"/>
                </a:solidFill>
                <a:latin typeface="Verdana" pitchFamily="34" charset="0"/>
              </a:defRPr>
            </a:lvl8pPr>
            <a:lvl9pPr marL="3886200" indent="-228600" algn="ctr" eaLnBrk="0" fontAlgn="base" hangingPunct="0">
              <a:spcBef>
                <a:spcPct val="0"/>
              </a:spcBef>
              <a:spcAft>
                <a:spcPct val="0"/>
              </a:spcAft>
              <a:defRPr>
                <a:solidFill>
                  <a:schemeClr val="tx1"/>
                </a:solidFill>
                <a:latin typeface="Verdana" pitchFamily="34" charset="0"/>
              </a:defRPr>
            </a:lvl9pPr>
          </a:lstStyle>
          <a:p>
            <a:pPr eaLnBrk="1" hangingPunct="1">
              <a:defRPr/>
            </a:pPr>
            <a:endParaRPr lang="es-ES" altLang="es-ES" sz="2400">
              <a:latin typeface="Times New Roman" pitchFamily="18" charset="0"/>
            </a:endParaRPr>
          </a:p>
        </p:txBody>
      </p:sp>
    </p:spTree>
    <p:extLst>
      <p:ext uri="{BB962C8B-B14F-4D97-AF65-F5344CB8AC3E}">
        <p14:creationId xmlns:p14="http://schemas.microsoft.com/office/powerpoint/2010/main" val="1059166509"/>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 id="2147483732" r:id="rId18"/>
    <p:sldLayoutId id="2147483733" r:id="rId19"/>
    <p:sldLayoutId id="2147483734" r:id="rId20"/>
    <p:sldLayoutId id="2147483754" r:id="rId21"/>
    <p:sldLayoutId id="2147483755" r:id="rId22"/>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defRPr>
      </a:lvl2pPr>
      <a:lvl3pPr algn="l" rtl="0" eaLnBrk="0" fontAlgn="base" hangingPunct="0">
        <a:spcBef>
          <a:spcPct val="0"/>
        </a:spcBef>
        <a:spcAft>
          <a:spcPct val="0"/>
        </a:spcAft>
        <a:defRPr sz="4400">
          <a:solidFill>
            <a:schemeClr val="tx2"/>
          </a:solidFill>
          <a:latin typeface="Garamond" pitchFamily="18" charset="0"/>
        </a:defRPr>
      </a:lvl3pPr>
      <a:lvl4pPr algn="l" rtl="0" eaLnBrk="0" fontAlgn="base" hangingPunct="0">
        <a:spcBef>
          <a:spcPct val="0"/>
        </a:spcBef>
        <a:spcAft>
          <a:spcPct val="0"/>
        </a:spcAft>
        <a:defRPr sz="4400">
          <a:solidFill>
            <a:schemeClr val="tx2"/>
          </a:solidFill>
          <a:latin typeface="Garamond" pitchFamily="18" charset="0"/>
        </a:defRPr>
      </a:lvl4pPr>
      <a:lvl5pPr algn="l" rtl="0" eaLnBrk="0" fontAlgn="base" hangingPunct="0">
        <a:spcBef>
          <a:spcPct val="0"/>
        </a:spcBef>
        <a:spcAft>
          <a:spcPct val="0"/>
        </a:spcAft>
        <a:defRPr sz="4400">
          <a:solidFill>
            <a:schemeClr val="tx2"/>
          </a:solidFill>
          <a:latin typeface="Garamond" pitchFamily="18" charset="0"/>
        </a:defRPr>
      </a:lvl5pPr>
      <a:lvl6pPr marL="457200" algn="l" rtl="0" fontAlgn="base">
        <a:spcBef>
          <a:spcPct val="0"/>
        </a:spcBef>
        <a:spcAft>
          <a:spcPct val="0"/>
        </a:spcAft>
        <a:defRPr sz="4400">
          <a:solidFill>
            <a:schemeClr val="tx2"/>
          </a:solidFill>
          <a:latin typeface="Garamond" pitchFamily="18" charset="0"/>
        </a:defRPr>
      </a:lvl6pPr>
      <a:lvl7pPr marL="914400" algn="l" rtl="0" fontAlgn="base">
        <a:spcBef>
          <a:spcPct val="0"/>
        </a:spcBef>
        <a:spcAft>
          <a:spcPct val="0"/>
        </a:spcAft>
        <a:defRPr sz="4400">
          <a:solidFill>
            <a:schemeClr val="tx2"/>
          </a:solidFill>
          <a:latin typeface="Garamond" pitchFamily="18" charset="0"/>
        </a:defRPr>
      </a:lvl7pPr>
      <a:lvl8pPr marL="1371600" algn="l" rtl="0" fontAlgn="base">
        <a:spcBef>
          <a:spcPct val="0"/>
        </a:spcBef>
        <a:spcAft>
          <a:spcPct val="0"/>
        </a:spcAft>
        <a:defRPr sz="4400">
          <a:solidFill>
            <a:schemeClr val="tx2"/>
          </a:solidFill>
          <a:latin typeface="Garamond" pitchFamily="18" charset="0"/>
        </a:defRPr>
      </a:lvl8pPr>
      <a:lvl9pPr marL="1828800" algn="l" rtl="0" fontAlgn="base">
        <a:spcBef>
          <a:spcPct val="0"/>
        </a:spcBef>
        <a:spcAft>
          <a:spcPct val="0"/>
        </a:spcAft>
        <a:defRPr sz="4400">
          <a:solidFill>
            <a:schemeClr val="tx2"/>
          </a:solidFill>
          <a:latin typeface="Garamond" pitchFamily="18"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4.emf"/></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2.uah.es/mapa/seminarios/activos/U.Mayores/Lipoproteinas/images/LDL_jpg.jpg" TargetMode="Externa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9ED5989-FB3A-4A40-A89C-B1DA48107DE4}"/>
              </a:ext>
            </a:extLst>
          </p:cNvPr>
          <p:cNvPicPr>
            <a:picLocks noChangeAspect="1"/>
          </p:cNvPicPr>
          <p:nvPr/>
        </p:nvPicPr>
        <p:blipFill>
          <a:blip r:embed="rId2"/>
          <a:stretch>
            <a:fillRect/>
          </a:stretch>
        </p:blipFill>
        <p:spPr>
          <a:xfrm>
            <a:off x="0" y="408712"/>
            <a:ext cx="2576691" cy="2482651"/>
          </a:xfrm>
          <a:prstGeom prst="rect">
            <a:avLst/>
          </a:prstGeom>
        </p:spPr>
      </p:pic>
      <p:pic>
        <p:nvPicPr>
          <p:cNvPr id="5" name="Imagen 4">
            <a:extLst>
              <a:ext uri="{FF2B5EF4-FFF2-40B4-BE49-F238E27FC236}">
                <a16:creationId xmlns:a16="http://schemas.microsoft.com/office/drawing/2014/main" id="{E427B2AA-055E-4E95-A47A-9E27BA429F58}"/>
              </a:ext>
            </a:extLst>
          </p:cNvPr>
          <p:cNvPicPr>
            <a:picLocks noChangeAspect="1"/>
          </p:cNvPicPr>
          <p:nvPr/>
        </p:nvPicPr>
        <p:blipFill>
          <a:blip r:embed="rId3"/>
          <a:stretch>
            <a:fillRect/>
          </a:stretch>
        </p:blipFill>
        <p:spPr>
          <a:xfrm>
            <a:off x="457200" y="18762"/>
            <a:ext cx="3276600" cy="2122602"/>
          </a:xfrm>
          <a:prstGeom prst="rect">
            <a:avLst/>
          </a:prstGeom>
        </p:spPr>
      </p:pic>
      <p:sp>
        <p:nvSpPr>
          <p:cNvPr id="3" name="Subtítulo 2">
            <a:extLst>
              <a:ext uri="{FF2B5EF4-FFF2-40B4-BE49-F238E27FC236}">
                <a16:creationId xmlns:a16="http://schemas.microsoft.com/office/drawing/2014/main" id="{9AB3653B-F1B6-4DD9-968B-4493C0916796}"/>
              </a:ext>
            </a:extLst>
          </p:cNvPr>
          <p:cNvSpPr>
            <a:spLocks noGrp="1"/>
          </p:cNvSpPr>
          <p:nvPr>
            <p:ph type="subTitle" idx="1"/>
          </p:nvPr>
        </p:nvSpPr>
        <p:spPr>
          <a:xfrm>
            <a:off x="76200" y="3433788"/>
            <a:ext cx="8839200" cy="1454150"/>
          </a:xfrm>
        </p:spPr>
        <p:txBody>
          <a:bodyPr/>
          <a:lstStyle/>
          <a:p>
            <a:r>
              <a:rPr lang="es-ES" sz="2800" dirty="0"/>
              <a:t>¿Son diferentes los pacientes diabéticos en cuanto a su respuesta hipolipemiante y a los efectos en prevención secundaria? ¿Existen otros subgrupos a considerar?</a:t>
            </a:r>
          </a:p>
        </p:txBody>
      </p:sp>
      <p:sp>
        <p:nvSpPr>
          <p:cNvPr id="6" name="CuadroTexto 5">
            <a:extLst>
              <a:ext uri="{FF2B5EF4-FFF2-40B4-BE49-F238E27FC236}">
                <a16:creationId xmlns:a16="http://schemas.microsoft.com/office/drawing/2014/main" id="{5C9A2700-227C-4A24-B6F2-6283C290A797}"/>
              </a:ext>
            </a:extLst>
          </p:cNvPr>
          <p:cNvSpPr txBox="1"/>
          <p:nvPr/>
        </p:nvSpPr>
        <p:spPr>
          <a:xfrm>
            <a:off x="3733800" y="1049872"/>
            <a:ext cx="5270351" cy="1200329"/>
          </a:xfrm>
          <a:prstGeom prst="rect">
            <a:avLst/>
          </a:prstGeom>
          <a:noFill/>
        </p:spPr>
        <p:txBody>
          <a:bodyPr wrap="square" rtlCol="0">
            <a:spAutoFit/>
          </a:bodyPr>
          <a:lstStyle/>
          <a:p>
            <a:pPr algn="ctr"/>
            <a:r>
              <a:rPr lang="es-ES" sz="2400" dirty="0"/>
              <a:t>Efectos lipídicos y disminución de episodios isquémicos con </a:t>
            </a:r>
            <a:r>
              <a:rPr lang="es-ES" sz="2400" b="1" dirty="0" err="1"/>
              <a:t>Alirocumab</a:t>
            </a:r>
            <a:r>
              <a:rPr lang="es-ES" b="1" dirty="0"/>
              <a:t>.</a:t>
            </a:r>
          </a:p>
        </p:txBody>
      </p:sp>
      <p:sp>
        <p:nvSpPr>
          <p:cNvPr id="7" name="Rectangle 4099">
            <a:extLst>
              <a:ext uri="{FF2B5EF4-FFF2-40B4-BE49-F238E27FC236}">
                <a16:creationId xmlns:a16="http://schemas.microsoft.com/office/drawing/2014/main" id="{102055B5-8C54-4BBA-907F-B3D627CAC8C4}"/>
              </a:ext>
            </a:extLst>
          </p:cNvPr>
          <p:cNvSpPr txBox="1">
            <a:spLocks noChangeArrowheads="1"/>
          </p:cNvSpPr>
          <p:nvPr/>
        </p:nvSpPr>
        <p:spPr bwMode="auto">
          <a:xfrm>
            <a:off x="3048000" y="6324600"/>
            <a:ext cx="4572000" cy="8200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marL="0" indent="0" algn="l" rtl="0" eaLnBrk="0" fontAlgn="base" hangingPunct="0">
              <a:spcBef>
                <a:spcPct val="20000"/>
              </a:spcBef>
              <a:spcAft>
                <a:spcPct val="0"/>
              </a:spcAft>
              <a:buClr>
                <a:schemeClr val="bg2"/>
              </a:buClr>
              <a:buSzPct val="75000"/>
              <a:buFont typeface="Wingdings" panose="05000000000000000000" pitchFamily="2" charset="2"/>
              <a:buNone/>
              <a:defRPr sz="2000">
                <a:solidFill>
                  <a:schemeClr val="tx1"/>
                </a:solidFill>
                <a:latin typeface="+mn-lt"/>
                <a:ea typeface="+mn-ea"/>
                <a:cs typeface="+mn-cs"/>
              </a:defRPr>
            </a:lvl1pPr>
            <a:lvl2pPr marL="457200" indent="0" algn="l" rtl="0" eaLnBrk="0" fontAlgn="base" hangingPunct="0">
              <a:spcBef>
                <a:spcPct val="20000"/>
              </a:spcBef>
              <a:spcAft>
                <a:spcPct val="0"/>
              </a:spcAft>
              <a:buClr>
                <a:schemeClr val="tx2"/>
              </a:buClr>
              <a:buSzPct val="75000"/>
              <a:buFont typeface="Wingdings" panose="05000000000000000000" pitchFamily="2" charset="2"/>
              <a:buNone/>
              <a:defRPr sz="1800">
                <a:solidFill>
                  <a:schemeClr val="tx1"/>
                </a:solidFill>
                <a:latin typeface="+mn-lt"/>
              </a:defRPr>
            </a:lvl2pPr>
            <a:lvl3pPr marL="914400" indent="0" algn="l" rtl="0" eaLnBrk="0" fontAlgn="base" hangingPunct="0">
              <a:spcBef>
                <a:spcPct val="20000"/>
              </a:spcBef>
              <a:spcAft>
                <a:spcPct val="0"/>
              </a:spcAft>
              <a:buClr>
                <a:schemeClr val="accent1"/>
              </a:buClr>
              <a:buSzPct val="65000"/>
              <a:buFont typeface="Wingdings" panose="05000000000000000000" pitchFamily="2" charset="2"/>
              <a:buNone/>
              <a:defRPr sz="1600">
                <a:solidFill>
                  <a:schemeClr val="tx1"/>
                </a:solidFill>
                <a:latin typeface="+mn-lt"/>
              </a:defRPr>
            </a:lvl3pPr>
            <a:lvl4pPr marL="1371600" indent="0" algn="l" rtl="0" eaLnBrk="0" fontAlgn="base" hangingPunct="0">
              <a:spcBef>
                <a:spcPct val="20000"/>
              </a:spcBef>
              <a:spcAft>
                <a:spcPct val="0"/>
              </a:spcAft>
              <a:buClr>
                <a:schemeClr val="bg2"/>
              </a:buClr>
              <a:buFont typeface="Wingdings" panose="05000000000000000000" pitchFamily="2" charset="2"/>
              <a:buNone/>
              <a:defRPr sz="1400">
                <a:solidFill>
                  <a:schemeClr val="tx1"/>
                </a:solidFill>
                <a:latin typeface="+mn-lt"/>
              </a:defRPr>
            </a:lvl4pPr>
            <a:lvl5pPr marL="1828800" indent="0" algn="l" rtl="0" eaLnBrk="0" fontAlgn="base" hangingPunct="0">
              <a:spcBef>
                <a:spcPct val="20000"/>
              </a:spcBef>
              <a:spcAft>
                <a:spcPct val="0"/>
              </a:spcAft>
              <a:buClr>
                <a:schemeClr val="tx2"/>
              </a:buClr>
              <a:buSzPct val="80000"/>
              <a:buFont typeface="Wingdings" panose="05000000000000000000" pitchFamily="2" charset="2"/>
              <a:buNone/>
              <a:defRPr sz="1400">
                <a:solidFill>
                  <a:schemeClr val="tx1"/>
                </a:solidFill>
                <a:latin typeface="+mn-lt"/>
              </a:defRPr>
            </a:lvl5pPr>
            <a:lvl6pPr marL="2286000" indent="0" algn="l" rtl="0" fontAlgn="base">
              <a:spcBef>
                <a:spcPct val="20000"/>
              </a:spcBef>
              <a:spcAft>
                <a:spcPct val="0"/>
              </a:spcAft>
              <a:buClr>
                <a:schemeClr val="tx2"/>
              </a:buClr>
              <a:buSzPct val="80000"/>
              <a:buFont typeface="Wingdings" pitchFamily="2" charset="2"/>
              <a:buNone/>
              <a:defRPr sz="1400">
                <a:solidFill>
                  <a:schemeClr val="tx1"/>
                </a:solidFill>
                <a:latin typeface="+mn-lt"/>
              </a:defRPr>
            </a:lvl6pPr>
            <a:lvl7pPr marL="2743200" indent="0" algn="l" rtl="0" fontAlgn="base">
              <a:spcBef>
                <a:spcPct val="20000"/>
              </a:spcBef>
              <a:spcAft>
                <a:spcPct val="0"/>
              </a:spcAft>
              <a:buClr>
                <a:schemeClr val="tx2"/>
              </a:buClr>
              <a:buSzPct val="80000"/>
              <a:buFont typeface="Wingdings" pitchFamily="2" charset="2"/>
              <a:buNone/>
              <a:defRPr sz="1400">
                <a:solidFill>
                  <a:schemeClr val="tx1"/>
                </a:solidFill>
                <a:latin typeface="+mn-lt"/>
              </a:defRPr>
            </a:lvl7pPr>
            <a:lvl8pPr marL="3200400" indent="0" algn="l" rtl="0" fontAlgn="base">
              <a:spcBef>
                <a:spcPct val="20000"/>
              </a:spcBef>
              <a:spcAft>
                <a:spcPct val="0"/>
              </a:spcAft>
              <a:buClr>
                <a:schemeClr val="tx2"/>
              </a:buClr>
              <a:buSzPct val="80000"/>
              <a:buFont typeface="Wingdings" pitchFamily="2" charset="2"/>
              <a:buNone/>
              <a:defRPr sz="1400">
                <a:solidFill>
                  <a:schemeClr val="tx1"/>
                </a:solidFill>
                <a:latin typeface="+mn-lt"/>
              </a:defRPr>
            </a:lvl8pPr>
            <a:lvl9pPr marL="3657600" indent="0" algn="l" rtl="0" fontAlgn="base">
              <a:spcBef>
                <a:spcPct val="20000"/>
              </a:spcBef>
              <a:spcAft>
                <a:spcPct val="0"/>
              </a:spcAft>
              <a:buClr>
                <a:schemeClr val="tx2"/>
              </a:buClr>
              <a:buSzPct val="80000"/>
              <a:buFont typeface="Wingdings" pitchFamily="2" charset="2"/>
              <a:buNone/>
              <a:defRPr sz="1400">
                <a:solidFill>
                  <a:schemeClr val="tx1"/>
                </a:solidFill>
                <a:latin typeface="+mn-lt"/>
              </a:defRPr>
            </a:lvl9pPr>
          </a:lstStyle>
          <a:p>
            <a:pPr eaLnBrk="1" hangingPunct="1"/>
            <a:r>
              <a:rPr lang="es-ES" altLang="es-ES" sz="1400" kern="0" dirty="0"/>
              <a:t>Dr. Antonio Pérez</a:t>
            </a:r>
          </a:p>
          <a:p>
            <a:pPr eaLnBrk="1" hangingPunct="1"/>
            <a:r>
              <a:rPr lang="es-ES" altLang="es-ES" sz="1400" kern="0" dirty="0"/>
              <a:t>Servicio Endocrinología</a:t>
            </a:r>
          </a:p>
          <a:p>
            <a:pPr eaLnBrk="1" hangingPunct="1"/>
            <a:r>
              <a:rPr lang="es-ES" altLang="es-ES" sz="1400" kern="0" dirty="0"/>
              <a:t>Hospital Sant Pau. Barcelona</a:t>
            </a:r>
          </a:p>
          <a:p>
            <a:pPr eaLnBrk="1" hangingPunct="1"/>
            <a:r>
              <a:rPr lang="es-ES" altLang="es-ES" sz="1400" b="1" kern="0" dirty="0"/>
              <a:t>aperez@santpau.cat</a:t>
            </a:r>
            <a:endParaRPr lang="es-ES" altLang="es-ES" sz="1400" kern="0" dirty="0"/>
          </a:p>
          <a:p>
            <a:pPr eaLnBrk="1" hangingPunct="1"/>
            <a:endParaRPr lang="en-GB" altLang="es-ES" sz="1600" kern="0" dirty="0"/>
          </a:p>
        </p:txBody>
      </p:sp>
      <p:pic>
        <p:nvPicPr>
          <p:cNvPr id="8" name="Picture 4107" descr="escut blau">
            <a:extLst>
              <a:ext uri="{FF2B5EF4-FFF2-40B4-BE49-F238E27FC236}">
                <a16:creationId xmlns:a16="http://schemas.microsoft.com/office/drawing/2014/main" id="{48F74820-E137-499D-8ACD-A74E331AE7B1}"/>
              </a:ext>
            </a:extLst>
          </p:cNvPr>
          <p:cNvPicPr>
            <a:picLocks noChangeAspect="1" noChangeArrowheads="1"/>
          </p:cNvPicPr>
          <p:nvPr/>
        </p:nvPicPr>
        <p:blipFill>
          <a:blip r:embed="rId4" cstate="print">
            <a:grayscl/>
            <a:extLst>
              <a:ext uri="{28A0092B-C50C-407E-A947-70E740481C1C}">
                <a14:useLocalDpi xmlns:a14="http://schemas.microsoft.com/office/drawing/2010/main" val="0"/>
              </a:ext>
            </a:extLst>
          </a:blip>
          <a:srcRect r="28250" b="26996"/>
          <a:stretch>
            <a:fillRect/>
          </a:stretch>
        </p:blipFill>
        <p:spPr bwMode="auto">
          <a:xfrm>
            <a:off x="7536628" y="5334000"/>
            <a:ext cx="1532759" cy="15509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51493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55" name="Conector recto 54">
            <a:extLst>
              <a:ext uri="{FF2B5EF4-FFF2-40B4-BE49-F238E27FC236}">
                <a16:creationId xmlns:a16="http://schemas.microsoft.com/office/drawing/2014/main" id="{34DE18A1-D293-41F5-8A32-2832BA686C6F}"/>
              </a:ext>
            </a:extLst>
          </p:cNvPr>
          <p:cNvCxnSpPr>
            <a:cxnSpLocks/>
          </p:cNvCxnSpPr>
          <p:nvPr/>
        </p:nvCxnSpPr>
        <p:spPr bwMode="auto">
          <a:xfrm>
            <a:off x="0" y="3780689"/>
            <a:ext cx="9160873" cy="42036"/>
          </a:xfrm>
          <a:prstGeom prst="line">
            <a:avLst/>
          </a:prstGeom>
          <a:solidFill>
            <a:srgbClr val="FF0080"/>
          </a:solidFill>
          <a:ln w="12700" cap="flat" cmpd="sng" algn="ctr">
            <a:solidFill>
              <a:srgbClr val="00B0F0"/>
            </a:solidFill>
            <a:prstDash val="dash"/>
            <a:round/>
            <a:headEnd type="none" w="med" len="med"/>
            <a:tailEnd type="none" w="med" len="med"/>
          </a:ln>
          <a:effectLst/>
        </p:spPr>
      </p:cxnSp>
      <p:sp>
        <p:nvSpPr>
          <p:cNvPr id="58" name="Rectángulo 57">
            <a:extLst>
              <a:ext uri="{FF2B5EF4-FFF2-40B4-BE49-F238E27FC236}">
                <a16:creationId xmlns:a16="http://schemas.microsoft.com/office/drawing/2014/main" id="{6706E08B-B342-4E26-9064-9A668BDAFFA6}"/>
              </a:ext>
            </a:extLst>
          </p:cNvPr>
          <p:cNvSpPr/>
          <p:nvPr/>
        </p:nvSpPr>
        <p:spPr bwMode="auto">
          <a:xfrm>
            <a:off x="1" y="3429000"/>
            <a:ext cx="1661099" cy="762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Verdana" pitchFamily="34" charset="0"/>
            </a:endParaRPr>
          </a:p>
        </p:txBody>
      </p:sp>
      <p:sp>
        <p:nvSpPr>
          <p:cNvPr id="57" name="Rectángulo 56">
            <a:extLst>
              <a:ext uri="{FF2B5EF4-FFF2-40B4-BE49-F238E27FC236}">
                <a16:creationId xmlns:a16="http://schemas.microsoft.com/office/drawing/2014/main" id="{B51F3B8F-E01F-4B28-A2C0-E688F5FD0802}"/>
              </a:ext>
            </a:extLst>
          </p:cNvPr>
          <p:cNvSpPr/>
          <p:nvPr/>
        </p:nvSpPr>
        <p:spPr bwMode="auto">
          <a:xfrm>
            <a:off x="7499694" y="3380600"/>
            <a:ext cx="1516429" cy="762000"/>
          </a:xfrm>
          <a:prstGeom prst="rect">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Verdana" pitchFamily="34" charset="0"/>
            </a:endParaRPr>
          </a:p>
        </p:txBody>
      </p:sp>
      <p:sp>
        <p:nvSpPr>
          <p:cNvPr id="2" name="Título 1">
            <a:extLst>
              <a:ext uri="{FF2B5EF4-FFF2-40B4-BE49-F238E27FC236}">
                <a16:creationId xmlns:a16="http://schemas.microsoft.com/office/drawing/2014/main" id="{692FC51B-C9F5-41F8-A0EC-2DBFCDDE5EAC}"/>
              </a:ext>
            </a:extLst>
          </p:cNvPr>
          <p:cNvSpPr>
            <a:spLocks noGrp="1"/>
          </p:cNvSpPr>
          <p:nvPr>
            <p:ph type="title"/>
          </p:nvPr>
        </p:nvSpPr>
        <p:spPr/>
        <p:txBody>
          <a:bodyPr/>
          <a:lstStyle/>
          <a:p>
            <a:r>
              <a:rPr lang="es-ES" dirty="0"/>
              <a:t>ODYSSEY DM-INSULIN: </a:t>
            </a:r>
            <a:br>
              <a:rPr lang="es-ES" dirty="0"/>
            </a:br>
            <a:r>
              <a:rPr lang="es-ES" dirty="0">
                <a:solidFill>
                  <a:srgbClr val="0070C0"/>
                </a:solidFill>
              </a:rPr>
              <a:t>Objetivos </a:t>
            </a:r>
            <a:r>
              <a:rPr lang="es-ES" dirty="0" err="1">
                <a:solidFill>
                  <a:srgbClr val="0070C0"/>
                </a:solidFill>
              </a:rPr>
              <a:t>cLDL</a:t>
            </a:r>
            <a:r>
              <a:rPr lang="es-ES" dirty="0">
                <a:solidFill>
                  <a:srgbClr val="0070C0"/>
                </a:solidFill>
              </a:rPr>
              <a:t> semana 24</a:t>
            </a:r>
            <a:endParaRPr lang="es-ES" dirty="0"/>
          </a:p>
        </p:txBody>
      </p:sp>
      <p:grpSp>
        <p:nvGrpSpPr>
          <p:cNvPr id="11" name="Group 6">
            <a:extLst>
              <a:ext uri="{FF2B5EF4-FFF2-40B4-BE49-F238E27FC236}">
                <a16:creationId xmlns:a16="http://schemas.microsoft.com/office/drawing/2014/main" id="{BC9E3206-EE55-4625-9498-84B553F8137E}"/>
              </a:ext>
            </a:extLst>
          </p:cNvPr>
          <p:cNvGrpSpPr>
            <a:grpSpLocks/>
          </p:cNvGrpSpPr>
          <p:nvPr/>
        </p:nvGrpSpPr>
        <p:grpSpPr bwMode="auto">
          <a:xfrm>
            <a:off x="1398588" y="1612597"/>
            <a:ext cx="6435704" cy="2168305"/>
            <a:chOff x="572231" y="1235781"/>
            <a:chExt cx="8384068" cy="4300800"/>
          </a:xfrm>
        </p:grpSpPr>
        <p:graphicFrame>
          <p:nvGraphicFramePr>
            <p:cNvPr id="9" name="Chart 7">
              <a:extLst>
                <a:ext uri="{FF2B5EF4-FFF2-40B4-BE49-F238E27FC236}">
                  <a16:creationId xmlns:a16="http://schemas.microsoft.com/office/drawing/2014/main" id="{68376D4C-3B97-40FC-A570-BC321A855D99}"/>
                </a:ext>
              </a:extLst>
            </p:cNvPr>
            <p:cNvGraphicFramePr>
              <a:graphicFrameLocks/>
            </p:cNvGraphicFramePr>
            <p:nvPr>
              <p:extLst>
                <p:ext uri="{D42A27DB-BD31-4B8C-83A1-F6EECF244321}">
                  <p14:modId xmlns:p14="http://schemas.microsoft.com/office/powerpoint/2010/main" val="823292362"/>
                </p:ext>
              </p:extLst>
            </p:nvPr>
          </p:nvGraphicFramePr>
          <p:xfrm>
            <a:off x="746819" y="1235781"/>
            <a:ext cx="8209480" cy="4300800"/>
          </p:xfrm>
          <a:graphic>
            <a:graphicData uri="http://schemas.openxmlformats.org/drawingml/2006/chart">
              <c:chart xmlns:c="http://schemas.openxmlformats.org/drawingml/2006/chart" xmlns:r="http://schemas.openxmlformats.org/officeDocument/2006/relationships" r:id="rId2"/>
            </a:graphicData>
          </a:graphic>
        </p:graphicFrame>
        <p:sp>
          <p:nvSpPr>
            <p:cNvPr id="13" name="TextBox 8">
              <a:extLst>
                <a:ext uri="{FF2B5EF4-FFF2-40B4-BE49-F238E27FC236}">
                  <a16:creationId xmlns:a16="http://schemas.microsoft.com/office/drawing/2014/main" id="{41BC5352-78F3-4717-B169-8985F24142CF}"/>
                </a:ext>
              </a:extLst>
            </p:cNvPr>
            <p:cNvSpPr txBox="1"/>
            <p:nvPr/>
          </p:nvSpPr>
          <p:spPr>
            <a:xfrm>
              <a:off x="572231" y="1295936"/>
              <a:ext cx="541287" cy="3755715"/>
            </a:xfrm>
            <a:prstGeom prst="rect">
              <a:avLst/>
            </a:prstGeom>
            <a:noFill/>
          </p:spPr>
          <p:txBody>
            <a:bodyPr vert="vert270">
              <a:spAutoFit/>
            </a:bodyPr>
            <a:lstStyle/>
            <a:p>
              <a:pPr algn="ctr" defTabSz="904908" eaLnBrk="1" fontAlgn="auto" hangingPunct="1">
                <a:spcBef>
                  <a:spcPts val="0"/>
                </a:spcBef>
                <a:spcAft>
                  <a:spcPts val="0"/>
                </a:spcAft>
                <a:defRPr/>
              </a:pPr>
              <a:r>
                <a:rPr lang="en-GB" sz="1500" kern="0" dirty="0">
                  <a:latin typeface="+mn-lt"/>
                </a:rPr>
                <a:t>Participants (%)</a:t>
              </a:r>
            </a:p>
          </p:txBody>
        </p:sp>
      </p:grpSp>
      <p:sp>
        <p:nvSpPr>
          <p:cNvPr id="14" name="TextBox 9">
            <a:extLst>
              <a:ext uri="{FF2B5EF4-FFF2-40B4-BE49-F238E27FC236}">
                <a16:creationId xmlns:a16="http://schemas.microsoft.com/office/drawing/2014/main" id="{CCC32D8A-C994-44FC-A168-B408D6A0BC7F}"/>
              </a:ext>
            </a:extLst>
          </p:cNvPr>
          <p:cNvSpPr txBox="1">
            <a:spLocks noChangeArrowheads="1"/>
          </p:cNvSpPr>
          <p:nvPr/>
        </p:nvSpPr>
        <p:spPr bwMode="auto">
          <a:xfrm>
            <a:off x="3505200" y="1526549"/>
            <a:ext cx="2371941" cy="276211"/>
          </a:xfrm>
          <a:prstGeom prst="rect">
            <a:avLst/>
          </a:prstGeo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1">
            <a:schemeClr val="accent1"/>
          </a:lnRef>
          <a:fillRef idx="2">
            <a:schemeClr val="accent1"/>
          </a:fillRef>
          <a:effectRef idx="1">
            <a:schemeClr val="accent1"/>
          </a:effectRef>
          <a:fontRef idx="minor">
            <a:schemeClr val="dk1"/>
          </a:fontRef>
        </p:style>
        <p:txBody>
          <a:bodyPr wrap="square"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t>LDL-C &lt;70 mg/dL</a:t>
            </a:r>
          </a:p>
        </p:txBody>
      </p:sp>
      <p:sp>
        <p:nvSpPr>
          <p:cNvPr id="17" name="TextBox 11">
            <a:extLst>
              <a:ext uri="{FF2B5EF4-FFF2-40B4-BE49-F238E27FC236}">
                <a16:creationId xmlns:a16="http://schemas.microsoft.com/office/drawing/2014/main" id="{CBED7A54-6CE6-4DEF-B476-CD9DB60A9260}"/>
              </a:ext>
            </a:extLst>
          </p:cNvPr>
          <p:cNvSpPr txBox="1">
            <a:spLocks noChangeArrowheads="1"/>
          </p:cNvSpPr>
          <p:nvPr/>
        </p:nvSpPr>
        <p:spPr bwMode="auto">
          <a:xfrm>
            <a:off x="2641855" y="1905000"/>
            <a:ext cx="735012"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dirty="0"/>
              <a:t>76.4</a:t>
            </a:r>
          </a:p>
        </p:txBody>
      </p:sp>
      <p:sp>
        <p:nvSpPr>
          <p:cNvPr id="18" name="TextBox 12">
            <a:extLst>
              <a:ext uri="{FF2B5EF4-FFF2-40B4-BE49-F238E27FC236}">
                <a16:creationId xmlns:a16="http://schemas.microsoft.com/office/drawing/2014/main" id="{63E57B81-E0CD-421A-92AC-E66FDC2DDD5A}"/>
              </a:ext>
            </a:extLst>
          </p:cNvPr>
          <p:cNvSpPr txBox="1">
            <a:spLocks noChangeArrowheads="1"/>
          </p:cNvSpPr>
          <p:nvPr/>
        </p:nvSpPr>
        <p:spPr bwMode="auto">
          <a:xfrm>
            <a:off x="5397500" y="1981200"/>
            <a:ext cx="735012"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dirty="0"/>
              <a:t>70.2</a:t>
            </a:r>
          </a:p>
        </p:txBody>
      </p:sp>
      <p:sp>
        <p:nvSpPr>
          <p:cNvPr id="19" name="TextBox 13">
            <a:extLst>
              <a:ext uri="{FF2B5EF4-FFF2-40B4-BE49-F238E27FC236}">
                <a16:creationId xmlns:a16="http://schemas.microsoft.com/office/drawing/2014/main" id="{9DBF7765-CA03-45B4-9E7D-A77F11F08DC4}"/>
              </a:ext>
            </a:extLst>
          </p:cNvPr>
          <p:cNvSpPr txBox="1">
            <a:spLocks noChangeArrowheads="1"/>
          </p:cNvSpPr>
          <p:nvPr/>
        </p:nvSpPr>
        <p:spPr bwMode="auto">
          <a:xfrm>
            <a:off x="3603625" y="3170623"/>
            <a:ext cx="7366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a:t>7.4</a:t>
            </a:r>
          </a:p>
        </p:txBody>
      </p:sp>
      <p:sp>
        <p:nvSpPr>
          <p:cNvPr id="20" name="TextBox 14">
            <a:extLst>
              <a:ext uri="{FF2B5EF4-FFF2-40B4-BE49-F238E27FC236}">
                <a16:creationId xmlns:a16="http://schemas.microsoft.com/office/drawing/2014/main" id="{D96DB59B-703E-4BE4-8CF3-AE731A45B1D4}"/>
              </a:ext>
            </a:extLst>
          </p:cNvPr>
          <p:cNvSpPr txBox="1">
            <a:spLocks noChangeArrowheads="1"/>
          </p:cNvSpPr>
          <p:nvPr/>
        </p:nvSpPr>
        <p:spPr bwMode="auto">
          <a:xfrm>
            <a:off x="6323013" y="3199198"/>
            <a:ext cx="7366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a:t>5.1</a:t>
            </a:r>
          </a:p>
        </p:txBody>
      </p:sp>
      <p:sp>
        <p:nvSpPr>
          <p:cNvPr id="21" name="TextBox 16">
            <a:extLst>
              <a:ext uri="{FF2B5EF4-FFF2-40B4-BE49-F238E27FC236}">
                <a16:creationId xmlns:a16="http://schemas.microsoft.com/office/drawing/2014/main" id="{9FFA0181-4697-4FF6-A881-5166D909AAF4}"/>
              </a:ext>
            </a:extLst>
          </p:cNvPr>
          <p:cNvSpPr txBox="1">
            <a:spLocks noChangeArrowheads="1"/>
          </p:cNvSpPr>
          <p:nvPr/>
        </p:nvSpPr>
        <p:spPr bwMode="auto">
          <a:xfrm>
            <a:off x="3042231" y="2756686"/>
            <a:ext cx="1579562"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i="1" dirty="0"/>
              <a:t>P</a:t>
            </a:r>
            <a:r>
              <a:rPr lang="en-GB" altLang="es-ES" sz="1300" dirty="0"/>
              <a:t>&lt;0.0001</a:t>
            </a:r>
          </a:p>
        </p:txBody>
      </p:sp>
      <p:sp>
        <p:nvSpPr>
          <p:cNvPr id="22" name="TextBox 17">
            <a:extLst>
              <a:ext uri="{FF2B5EF4-FFF2-40B4-BE49-F238E27FC236}">
                <a16:creationId xmlns:a16="http://schemas.microsoft.com/office/drawing/2014/main" id="{5AE7712D-90DA-4D46-ADCB-385BEDA60FF0}"/>
              </a:ext>
            </a:extLst>
          </p:cNvPr>
          <p:cNvSpPr txBox="1">
            <a:spLocks noChangeArrowheads="1"/>
          </p:cNvSpPr>
          <p:nvPr/>
        </p:nvSpPr>
        <p:spPr bwMode="auto">
          <a:xfrm>
            <a:off x="5995987" y="2745606"/>
            <a:ext cx="1406525"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i="1" dirty="0"/>
              <a:t>P</a:t>
            </a:r>
            <a:r>
              <a:rPr lang="en-GB" altLang="es-ES" sz="1300" dirty="0"/>
              <a:t>&lt;0.0001</a:t>
            </a:r>
          </a:p>
        </p:txBody>
      </p:sp>
      <p:sp>
        <p:nvSpPr>
          <p:cNvPr id="23" name="TextBox 1">
            <a:extLst>
              <a:ext uri="{FF2B5EF4-FFF2-40B4-BE49-F238E27FC236}">
                <a16:creationId xmlns:a16="http://schemas.microsoft.com/office/drawing/2014/main" id="{768723E5-3271-4281-BBDF-368FBA409600}"/>
              </a:ext>
            </a:extLst>
          </p:cNvPr>
          <p:cNvSpPr txBox="1">
            <a:spLocks noChangeArrowheads="1"/>
          </p:cNvSpPr>
          <p:nvPr/>
        </p:nvSpPr>
        <p:spPr bwMode="auto">
          <a:xfrm>
            <a:off x="2665413" y="1535802"/>
            <a:ext cx="815975" cy="282575"/>
          </a:xfrm>
          <a:prstGeom prst="rect">
            <a:avLst/>
          </a:prstGeom>
          <a:solidFill>
            <a:schemeClr val="bg2"/>
          </a:solidFill>
          <a:ln/>
        </p:spPr>
        <p:style>
          <a:lnRef idx="0">
            <a:schemeClr val="accent6"/>
          </a:lnRef>
          <a:fillRef idx="3">
            <a:schemeClr val="accent6"/>
          </a:fillRef>
          <a:effectRef idx="3">
            <a:schemeClr val="accent6"/>
          </a:effectRef>
          <a:fontRef idx="minor">
            <a:schemeClr val="lt1"/>
          </a:fontRef>
        </p:style>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solidFill>
                  <a:schemeClr val="bg2">
                    <a:lumMod val="40000"/>
                    <a:lumOff val="60000"/>
                  </a:schemeClr>
                </a:solidFill>
              </a:rPr>
              <a:t>T2DM</a:t>
            </a:r>
          </a:p>
        </p:txBody>
      </p:sp>
      <p:sp>
        <p:nvSpPr>
          <p:cNvPr id="24" name="TextBox 20">
            <a:extLst>
              <a:ext uri="{FF2B5EF4-FFF2-40B4-BE49-F238E27FC236}">
                <a16:creationId xmlns:a16="http://schemas.microsoft.com/office/drawing/2014/main" id="{B8C1A71C-CB74-4976-B7B6-F9C87FAE9E7F}"/>
              </a:ext>
            </a:extLst>
          </p:cNvPr>
          <p:cNvSpPr txBox="1">
            <a:spLocks noChangeArrowheads="1"/>
          </p:cNvSpPr>
          <p:nvPr/>
        </p:nvSpPr>
        <p:spPr bwMode="auto">
          <a:xfrm>
            <a:off x="5915025" y="1524000"/>
            <a:ext cx="815975" cy="282575"/>
          </a:xfrm>
          <a:prstGeom prst="rect">
            <a:avLst/>
          </a:prstGeom>
          <a:solidFill>
            <a:schemeClr val="bg2"/>
          </a:solidFill>
          <a:ln/>
        </p:spPr>
        <p:style>
          <a:lnRef idx="0">
            <a:schemeClr val="accent6"/>
          </a:lnRef>
          <a:fillRef idx="3">
            <a:schemeClr val="accent6"/>
          </a:fillRef>
          <a:effectRef idx="3">
            <a:schemeClr val="accent6"/>
          </a:effectRef>
          <a:fontRef idx="minor">
            <a:schemeClr val="lt1"/>
          </a:fontRef>
        </p:style>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solidFill>
                  <a:schemeClr val="bg2">
                    <a:lumMod val="40000"/>
                    <a:lumOff val="60000"/>
                  </a:schemeClr>
                </a:solidFill>
              </a:rPr>
              <a:t>T1DM</a:t>
            </a:r>
          </a:p>
        </p:txBody>
      </p:sp>
      <p:grpSp>
        <p:nvGrpSpPr>
          <p:cNvPr id="25" name="Group 21">
            <a:extLst>
              <a:ext uri="{FF2B5EF4-FFF2-40B4-BE49-F238E27FC236}">
                <a16:creationId xmlns:a16="http://schemas.microsoft.com/office/drawing/2014/main" id="{42BD04BE-E356-4C90-8422-0C0D0AC79B68}"/>
              </a:ext>
            </a:extLst>
          </p:cNvPr>
          <p:cNvGrpSpPr>
            <a:grpSpLocks/>
          </p:cNvGrpSpPr>
          <p:nvPr/>
        </p:nvGrpSpPr>
        <p:grpSpPr bwMode="auto">
          <a:xfrm>
            <a:off x="1459995" y="4062293"/>
            <a:ext cx="6554209" cy="2611527"/>
            <a:chOff x="421581" y="5623302"/>
            <a:chExt cx="8368853" cy="4344578"/>
          </a:xfrm>
        </p:grpSpPr>
        <p:graphicFrame>
          <p:nvGraphicFramePr>
            <p:cNvPr id="10" name="Chart 22">
              <a:extLst>
                <a:ext uri="{FF2B5EF4-FFF2-40B4-BE49-F238E27FC236}">
                  <a16:creationId xmlns:a16="http://schemas.microsoft.com/office/drawing/2014/main" id="{CC89ACE7-B845-4AF4-937E-CADACFFA1E3A}"/>
                </a:ext>
              </a:extLst>
            </p:cNvPr>
            <p:cNvGraphicFramePr>
              <a:graphicFrameLocks/>
            </p:cNvGraphicFramePr>
            <p:nvPr>
              <p:extLst>
                <p:ext uri="{D42A27DB-BD31-4B8C-83A1-F6EECF244321}">
                  <p14:modId xmlns:p14="http://schemas.microsoft.com/office/powerpoint/2010/main" val="2318775684"/>
                </p:ext>
              </p:extLst>
            </p:nvPr>
          </p:nvGraphicFramePr>
          <p:xfrm>
            <a:off x="580954" y="5667079"/>
            <a:ext cx="8209480" cy="4300801"/>
          </p:xfrm>
          <a:graphic>
            <a:graphicData uri="http://schemas.openxmlformats.org/drawingml/2006/chart">
              <c:chart xmlns:c="http://schemas.openxmlformats.org/drawingml/2006/chart" xmlns:r="http://schemas.openxmlformats.org/officeDocument/2006/relationships" r:id="rId3"/>
            </a:graphicData>
          </a:graphic>
        </p:graphicFrame>
        <p:sp>
          <p:nvSpPr>
            <p:cNvPr id="27" name="TextBox 23">
              <a:extLst>
                <a:ext uri="{FF2B5EF4-FFF2-40B4-BE49-F238E27FC236}">
                  <a16:creationId xmlns:a16="http://schemas.microsoft.com/office/drawing/2014/main" id="{CD810232-96B3-4D75-88D7-E36FE47D0630}"/>
                </a:ext>
              </a:extLst>
            </p:cNvPr>
            <p:cNvSpPr txBox="1"/>
            <p:nvPr/>
          </p:nvSpPr>
          <p:spPr>
            <a:xfrm>
              <a:off x="421581" y="5623302"/>
              <a:ext cx="541240" cy="3859521"/>
            </a:xfrm>
            <a:prstGeom prst="rect">
              <a:avLst/>
            </a:prstGeom>
            <a:noFill/>
          </p:spPr>
          <p:txBody>
            <a:bodyPr vert="vert270">
              <a:spAutoFit/>
            </a:bodyPr>
            <a:lstStyle/>
            <a:p>
              <a:pPr algn="ctr" defTabSz="904908" eaLnBrk="1" fontAlgn="auto" hangingPunct="1">
                <a:spcBef>
                  <a:spcPts val="0"/>
                </a:spcBef>
                <a:spcAft>
                  <a:spcPts val="0"/>
                </a:spcAft>
                <a:defRPr/>
              </a:pPr>
              <a:r>
                <a:rPr lang="en-GB" sz="1500" kern="0" dirty="0">
                  <a:latin typeface="+mn-lt"/>
                </a:rPr>
                <a:t>Participants</a:t>
              </a:r>
              <a:r>
                <a:rPr lang="en-GB" sz="1500" b="1" kern="0" dirty="0">
                  <a:latin typeface="+mn-lt"/>
                </a:rPr>
                <a:t> (%)</a:t>
              </a:r>
            </a:p>
          </p:txBody>
        </p:sp>
      </p:grpSp>
      <p:sp>
        <p:nvSpPr>
          <p:cNvPr id="28" name="TextBox 24">
            <a:extLst>
              <a:ext uri="{FF2B5EF4-FFF2-40B4-BE49-F238E27FC236}">
                <a16:creationId xmlns:a16="http://schemas.microsoft.com/office/drawing/2014/main" id="{1B3F46AF-D627-4A60-8959-0F32F6114B82}"/>
              </a:ext>
            </a:extLst>
          </p:cNvPr>
          <p:cNvSpPr txBox="1">
            <a:spLocks noChangeArrowheads="1"/>
          </p:cNvSpPr>
          <p:nvPr/>
        </p:nvSpPr>
        <p:spPr bwMode="auto">
          <a:xfrm>
            <a:off x="3503212" y="4092054"/>
            <a:ext cx="2514601" cy="276211"/>
          </a:xfrm>
          <a:prstGeom prst="rect">
            <a:avLst/>
          </a:prstGeo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1">
            <a:schemeClr val="accent1"/>
          </a:lnRef>
          <a:fillRef idx="2">
            <a:schemeClr val="accent1"/>
          </a:fillRef>
          <a:effectRef idx="1">
            <a:schemeClr val="accent1"/>
          </a:effectRef>
          <a:fontRef idx="minor">
            <a:schemeClr val="dk1"/>
          </a:fontRef>
        </p:style>
        <p:txBody>
          <a:bodyPr wrap="square"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t>Non-HDL-C &lt;100 mg/dL</a:t>
            </a:r>
          </a:p>
        </p:txBody>
      </p:sp>
      <p:sp>
        <p:nvSpPr>
          <p:cNvPr id="31" name="TextBox 27">
            <a:extLst>
              <a:ext uri="{FF2B5EF4-FFF2-40B4-BE49-F238E27FC236}">
                <a16:creationId xmlns:a16="http://schemas.microsoft.com/office/drawing/2014/main" id="{4B3DEDE4-5C42-4E52-BCE6-D3B348CDFD8A}"/>
              </a:ext>
            </a:extLst>
          </p:cNvPr>
          <p:cNvSpPr txBox="1">
            <a:spLocks noChangeArrowheads="1"/>
          </p:cNvSpPr>
          <p:nvPr/>
        </p:nvSpPr>
        <p:spPr bwMode="auto">
          <a:xfrm>
            <a:off x="2641855" y="4613284"/>
            <a:ext cx="7366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dirty="0"/>
              <a:t>70.9</a:t>
            </a:r>
          </a:p>
        </p:txBody>
      </p:sp>
      <p:sp>
        <p:nvSpPr>
          <p:cNvPr id="32" name="TextBox 28">
            <a:extLst>
              <a:ext uri="{FF2B5EF4-FFF2-40B4-BE49-F238E27FC236}">
                <a16:creationId xmlns:a16="http://schemas.microsoft.com/office/drawing/2014/main" id="{6F44B26D-0BBD-4C2D-B91F-B61F38B81ED3}"/>
              </a:ext>
            </a:extLst>
          </p:cNvPr>
          <p:cNvSpPr txBox="1">
            <a:spLocks noChangeArrowheads="1"/>
          </p:cNvSpPr>
          <p:nvPr/>
        </p:nvSpPr>
        <p:spPr bwMode="auto">
          <a:xfrm>
            <a:off x="3603625" y="5712648"/>
            <a:ext cx="735013"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a:t>13.8</a:t>
            </a:r>
          </a:p>
        </p:txBody>
      </p:sp>
      <p:sp>
        <p:nvSpPr>
          <p:cNvPr id="33" name="TextBox 29">
            <a:extLst>
              <a:ext uri="{FF2B5EF4-FFF2-40B4-BE49-F238E27FC236}">
                <a16:creationId xmlns:a16="http://schemas.microsoft.com/office/drawing/2014/main" id="{14073DF0-155E-4AC6-BFD5-5BF1E7F88715}"/>
              </a:ext>
            </a:extLst>
          </p:cNvPr>
          <p:cNvSpPr txBox="1">
            <a:spLocks noChangeArrowheads="1"/>
          </p:cNvSpPr>
          <p:nvPr/>
        </p:nvSpPr>
        <p:spPr bwMode="auto">
          <a:xfrm>
            <a:off x="5495079" y="4430751"/>
            <a:ext cx="7366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dirty="0"/>
              <a:t>79.0</a:t>
            </a:r>
          </a:p>
        </p:txBody>
      </p:sp>
      <p:sp>
        <p:nvSpPr>
          <p:cNvPr id="34" name="TextBox 30">
            <a:extLst>
              <a:ext uri="{FF2B5EF4-FFF2-40B4-BE49-F238E27FC236}">
                <a16:creationId xmlns:a16="http://schemas.microsoft.com/office/drawing/2014/main" id="{9D8E8C6E-169B-436C-80E0-66064666D23D}"/>
              </a:ext>
            </a:extLst>
          </p:cNvPr>
          <p:cNvSpPr txBox="1">
            <a:spLocks noChangeArrowheads="1"/>
          </p:cNvSpPr>
          <p:nvPr/>
        </p:nvSpPr>
        <p:spPr bwMode="auto">
          <a:xfrm>
            <a:off x="6330950" y="5571361"/>
            <a:ext cx="73660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a:t>22.9</a:t>
            </a:r>
          </a:p>
        </p:txBody>
      </p:sp>
      <p:sp>
        <p:nvSpPr>
          <p:cNvPr id="35" name="TextBox 31">
            <a:extLst>
              <a:ext uri="{FF2B5EF4-FFF2-40B4-BE49-F238E27FC236}">
                <a16:creationId xmlns:a16="http://schemas.microsoft.com/office/drawing/2014/main" id="{C64B6A31-9DCD-40CC-BB67-BCFEF9C4081E}"/>
              </a:ext>
            </a:extLst>
          </p:cNvPr>
          <p:cNvSpPr txBox="1">
            <a:spLocks noChangeArrowheads="1"/>
          </p:cNvSpPr>
          <p:nvPr/>
        </p:nvSpPr>
        <p:spPr bwMode="auto">
          <a:xfrm>
            <a:off x="3101296" y="5380792"/>
            <a:ext cx="1579563"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i="1" dirty="0"/>
              <a:t>P</a:t>
            </a:r>
            <a:r>
              <a:rPr lang="en-GB" altLang="es-ES" sz="1300" dirty="0"/>
              <a:t>&lt;0.0001</a:t>
            </a:r>
          </a:p>
        </p:txBody>
      </p:sp>
      <p:sp>
        <p:nvSpPr>
          <p:cNvPr id="36" name="TextBox 32">
            <a:extLst>
              <a:ext uri="{FF2B5EF4-FFF2-40B4-BE49-F238E27FC236}">
                <a16:creationId xmlns:a16="http://schemas.microsoft.com/office/drawing/2014/main" id="{BCF6E2B3-BF75-4405-80F2-2502A00451E9}"/>
              </a:ext>
            </a:extLst>
          </p:cNvPr>
          <p:cNvSpPr txBox="1">
            <a:spLocks noChangeArrowheads="1"/>
          </p:cNvSpPr>
          <p:nvPr/>
        </p:nvSpPr>
        <p:spPr bwMode="auto">
          <a:xfrm>
            <a:off x="5908674" y="5248453"/>
            <a:ext cx="158115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i="1" dirty="0"/>
              <a:t>P</a:t>
            </a:r>
            <a:r>
              <a:rPr lang="en-GB" altLang="es-ES" sz="1300" dirty="0"/>
              <a:t>&lt;0.0001</a:t>
            </a:r>
          </a:p>
        </p:txBody>
      </p:sp>
      <p:cxnSp>
        <p:nvCxnSpPr>
          <p:cNvPr id="37" name="Straight Connector 15">
            <a:extLst>
              <a:ext uri="{FF2B5EF4-FFF2-40B4-BE49-F238E27FC236}">
                <a16:creationId xmlns:a16="http://schemas.microsoft.com/office/drawing/2014/main" id="{7200AC25-1640-4E9E-B7D6-54389FC68AD7}"/>
              </a:ext>
            </a:extLst>
          </p:cNvPr>
          <p:cNvCxnSpPr>
            <a:cxnSpLocks noChangeShapeType="1"/>
          </p:cNvCxnSpPr>
          <p:nvPr/>
        </p:nvCxnSpPr>
        <p:spPr bwMode="auto">
          <a:xfrm>
            <a:off x="4719638" y="1984761"/>
            <a:ext cx="0" cy="1655762"/>
          </a:xfrm>
          <a:prstGeom prst="line">
            <a:avLst/>
          </a:prstGeom>
          <a:noFill/>
          <a:ln w="19050" algn="ctr">
            <a:solidFill>
              <a:schemeClr val="tx1"/>
            </a:solidFill>
            <a:prstDash val="dash"/>
            <a:round/>
            <a:headEnd/>
            <a:tailEnd/>
          </a:ln>
          <a:extLst>
            <a:ext uri="{909E8E84-426E-40DD-AFC4-6F175D3DCCD1}">
              <a14:hiddenFill xmlns:a14="http://schemas.microsoft.com/office/drawing/2010/main">
                <a:noFill/>
              </a14:hiddenFill>
            </a:ext>
          </a:extLst>
        </p:spPr>
      </p:cxnSp>
      <p:cxnSp>
        <p:nvCxnSpPr>
          <p:cNvPr id="38" name="Straight Connector 33">
            <a:extLst>
              <a:ext uri="{FF2B5EF4-FFF2-40B4-BE49-F238E27FC236}">
                <a16:creationId xmlns:a16="http://schemas.microsoft.com/office/drawing/2014/main" id="{45F62B98-5330-4640-83C6-FC7A6ABE74A7}"/>
              </a:ext>
            </a:extLst>
          </p:cNvPr>
          <p:cNvCxnSpPr>
            <a:cxnSpLocks noChangeShapeType="1"/>
          </p:cNvCxnSpPr>
          <p:nvPr/>
        </p:nvCxnSpPr>
        <p:spPr bwMode="auto">
          <a:xfrm>
            <a:off x="4737100" y="4613320"/>
            <a:ext cx="0" cy="1655763"/>
          </a:xfrm>
          <a:prstGeom prst="line">
            <a:avLst/>
          </a:prstGeom>
          <a:noFill/>
          <a:ln w="19050" algn="ctr">
            <a:solidFill>
              <a:schemeClr val="tx1"/>
            </a:solidFill>
            <a:prstDash val="dash"/>
            <a:round/>
            <a:headEnd/>
            <a:tailEnd/>
          </a:ln>
          <a:extLst>
            <a:ext uri="{909E8E84-426E-40DD-AFC4-6F175D3DCCD1}">
              <a14:hiddenFill xmlns:a14="http://schemas.microsoft.com/office/drawing/2010/main">
                <a:noFill/>
              </a14:hiddenFill>
            </a:ext>
          </a:extLst>
        </p:spPr>
      </p:cxnSp>
      <p:grpSp>
        <p:nvGrpSpPr>
          <p:cNvPr id="39" name="Group 38">
            <a:extLst>
              <a:ext uri="{FF2B5EF4-FFF2-40B4-BE49-F238E27FC236}">
                <a16:creationId xmlns:a16="http://schemas.microsoft.com/office/drawing/2014/main" id="{913FCB28-A432-4789-B4AE-5768E36FF5C6}"/>
              </a:ext>
            </a:extLst>
          </p:cNvPr>
          <p:cNvGrpSpPr>
            <a:grpSpLocks/>
          </p:cNvGrpSpPr>
          <p:nvPr/>
        </p:nvGrpSpPr>
        <p:grpSpPr bwMode="auto">
          <a:xfrm>
            <a:off x="99999" y="3447743"/>
            <a:ext cx="1738295" cy="698577"/>
            <a:chOff x="336077" y="3367051"/>
            <a:chExt cx="2420000" cy="745599"/>
          </a:xfrm>
        </p:grpSpPr>
        <p:sp>
          <p:nvSpPr>
            <p:cNvPr id="40" name="TextBox 34">
              <a:extLst>
                <a:ext uri="{FF2B5EF4-FFF2-40B4-BE49-F238E27FC236}">
                  <a16:creationId xmlns:a16="http://schemas.microsoft.com/office/drawing/2014/main" id="{C3F39548-D579-473C-9360-28E799DAC8AD}"/>
                </a:ext>
              </a:extLst>
            </p:cNvPr>
            <p:cNvSpPr txBox="1">
              <a:spLocks noChangeArrowheads="1"/>
            </p:cNvSpPr>
            <p:nvPr/>
          </p:nvSpPr>
          <p:spPr bwMode="auto">
            <a:xfrm>
              <a:off x="667192" y="3367051"/>
              <a:ext cx="1087210" cy="27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b="1" dirty="0"/>
                <a:t>T2DM</a:t>
              </a:r>
            </a:p>
          </p:txBody>
        </p:sp>
        <p:sp>
          <p:nvSpPr>
            <p:cNvPr id="41" name="Rectangle 19">
              <a:extLst>
                <a:ext uri="{FF2B5EF4-FFF2-40B4-BE49-F238E27FC236}">
                  <a16:creationId xmlns:a16="http://schemas.microsoft.com/office/drawing/2014/main" id="{FD6E506F-B572-455B-8D4A-141261267BFB}"/>
                </a:ext>
              </a:extLst>
            </p:cNvPr>
            <p:cNvSpPr/>
            <p:nvPr/>
          </p:nvSpPr>
          <p:spPr bwMode="auto">
            <a:xfrm>
              <a:off x="336077" y="3681152"/>
              <a:ext cx="162000" cy="162000"/>
            </a:xfrm>
            <a:prstGeom prst="rect">
              <a:avLst/>
            </a:prstGeom>
            <a:solidFill>
              <a:srgbClr val="FF0000"/>
            </a:solidFill>
            <a:ln w="9525" cap="flat" cmpd="sng" algn="ctr">
              <a:noFill/>
              <a:prstDash val="solid"/>
              <a:round/>
              <a:headEnd type="none" w="med" len="med"/>
              <a:tailEnd type="none" w="med" len="med"/>
            </a:ln>
            <a:effectLst/>
            <a:scene3d>
              <a:camera prst="orthographicFront"/>
              <a:lightRig rig="threePt" dir="t"/>
            </a:scene3d>
            <a:sp3d>
              <a:bevelT/>
            </a:sp3d>
          </p:spPr>
          <p:txBody>
            <a:bodyPr/>
            <a:lstStyle/>
            <a:p>
              <a:pPr defTabSz="904908" fontAlgn="auto">
                <a:spcBef>
                  <a:spcPts val="0"/>
                </a:spcBef>
                <a:spcAft>
                  <a:spcPts val="0"/>
                </a:spcAft>
                <a:defRPr/>
              </a:pPr>
              <a:endParaRPr lang="en-GB" sz="1200" dirty="0">
                <a:latin typeface="+mn-lt"/>
                <a:ea typeface="MS PGothic" pitchFamily="34" charset="-128"/>
                <a:cs typeface="MS PGothic" pitchFamily="34" charset="-128"/>
              </a:endParaRPr>
            </a:p>
          </p:txBody>
        </p:sp>
        <p:sp>
          <p:nvSpPr>
            <p:cNvPr id="42" name="Rectangle 35">
              <a:extLst>
                <a:ext uri="{FF2B5EF4-FFF2-40B4-BE49-F238E27FC236}">
                  <a16:creationId xmlns:a16="http://schemas.microsoft.com/office/drawing/2014/main" id="{25F3DB5C-4FC5-4953-82BE-DC4ED21D30FC}"/>
                </a:ext>
              </a:extLst>
            </p:cNvPr>
            <p:cNvSpPr/>
            <p:nvPr/>
          </p:nvSpPr>
          <p:spPr bwMode="auto">
            <a:xfrm>
              <a:off x="344297" y="3916350"/>
              <a:ext cx="162000" cy="162000"/>
            </a:xfrm>
            <a:prstGeom prst="rect">
              <a:avLst/>
            </a:prstGeom>
            <a:solidFill>
              <a:schemeClr val="tx2"/>
            </a:solidFill>
            <a:ln w="9525" cap="flat" cmpd="sng" algn="ctr">
              <a:noFill/>
              <a:prstDash val="solid"/>
              <a:round/>
              <a:headEnd type="none" w="med" len="med"/>
              <a:tailEnd type="none" w="med" len="med"/>
            </a:ln>
            <a:effectLst/>
            <a:scene3d>
              <a:camera prst="orthographicFront"/>
              <a:lightRig rig="threePt" dir="t"/>
            </a:scene3d>
            <a:sp3d>
              <a:bevelT/>
            </a:sp3d>
          </p:spPr>
          <p:txBody>
            <a:bodyPr/>
            <a:lstStyle/>
            <a:p>
              <a:pPr defTabSz="904908" fontAlgn="auto">
                <a:spcBef>
                  <a:spcPts val="0"/>
                </a:spcBef>
                <a:spcAft>
                  <a:spcPts val="0"/>
                </a:spcAft>
                <a:defRPr/>
              </a:pPr>
              <a:endParaRPr lang="en-GB" sz="1200" dirty="0">
                <a:highlight>
                  <a:srgbClr val="FFFF00"/>
                </a:highlight>
                <a:latin typeface="+mn-lt"/>
                <a:ea typeface="MS PGothic" pitchFamily="34" charset="-128"/>
                <a:cs typeface="MS PGothic" pitchFamily="34" charset="-128"/>
              </a:endParaRPr>
            </a:p>
          </p:txBody>
        </p:sp>
        <p:sp>
          <p:nvSpPr>
            <p:cNvPr id="43" name="TextBox 36">
              <a:extLst>
                <a:ext uri="{FF2B5EF4-FFF2-40B4-BE49-F238E27FC236}">
                  <a16:creationId xmlns:a16="http://schemas.microsoft.com/office/drawing/2014/main" id="{59449A59-C9DD-4C43-8CAF-9F00F0AFBAC1}"/>
                </a:ext>
              </a:extLst>
            </p:cNvPr>
            <p:cNvSpPr txBox="1">
              <a:spLocks noChangeArrowheads="1"/>
            </p:cNvSpPr>
            <p:nvPr/>
          </p:nvSpPr>
          <p:spPr bwMode="auto">
            <a:xfrm>
              <a:off x="507393" y="3591152"/>
              <a:ext cx="2248684" cy="27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dirty="0"/>
                <a:t>Alirocumab (n=284)</a:t>
              </a:r>
            </a:p>
          </p:txBody>
        </p:sp>
        <p:sp>
          <p:nvSpPr>
            <p:cNvPr id="44" name="TextBox 37">
              <a:extLst>
                <a:ext uri="{FF2B5EF4-FFF2-40B4-BE49-F238E27FC236}">
                  <a16:creationId xmlns:a16="http://schemas.microsoft.com/office/drawing/2014/main" id="{B4A665C1-609A-48B0-A8B2-7B7D8B9A198C}"/>
                </a:ext>
              </a:extLst>
            </p:cNvPr>
            <p:cNvSpPr txBox="1">
              <a:spLocks noChangeArrowheads="1"/>
            </p:cNvSpPr>
            <p:nvPr/>
          </p:nvSpPr>
          <p:spPr bwMode="auto">
            <a:xfrm>
              <a:off x="486086" y="3835643"/>
              <a:ext cx="2248683" cy="2770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dirty="0"/>
                <a:t>Placebo (n=140)</a:t>
              </a:r>
            </a:p>
          </p:txBody>
        </p:sp>
      </p:grpSp>
      <p:grpSp>
        <p:nvGrpSpPr>
          <p:cNvPr id="45" name="Group 45">
            <a:extLst>
              <a:ext uri="{FF2B5EF4-FFF2-40B4-BE49-F238E27FC236}">
                <a16:creationId xmlns:a16="http://schemas.microsoft.com/office/drawing/2014/main" id="{2C68CB45-9789-4475-B70B-3EC01BA9EF83}"/>
              </a:ext>
            </a:extLst>
          </p:cNvPr>
          <p:cNvGrpSpPr>
            <a:grpSpLocks/>
          </p:cNvGrpSpPr>
          <p:nvPr/>
        </p:nvGrpSpPr>
        <p:grpSpPr bwMode="auto">
          <a:xfrm>
            <a:off x="7570777" y="3354100"/>
            <a:ext cx="1585357" cy="696254"/>
            <a:chOff x="336077" y="3300692"/>
            <a:chExt cx="2438664" cy="756136"/>
          </a:xfrm>
        </p:grpSpPr>
        <p:sp>
          <p:nvSpPr>
            <p:cNvPr id="46" name="TextBox 46">
              <a:extLst>
                <a:ext uri="{FF2B5EF4-FFF2-40B4-BE49-F238E27FC236}">
                  <a16:creationId xmlns:a16="http://schemas.microsoft.com/office/drawing/2014/main" id="{3A064DB9-CAC1-4FDB-B276-0DD68C9544D1}"/>
                </a:ext>
              </a:extLst>
            </p:cNvPr>
            <p:cNvSpPr txBox="1">
              <a:spLocks noChangeArrowheads="1"/>
            </p:cNvSpPr>
            <p:nvPr/>
          </p:nvSpPr>
          <p:spPr bwMode="auto">
            <a:xfrm>
              <a:off x="741427" y="3300692"/>
              <a:ext cx="1087212" cy="300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b="1" dirty="0"/>
                <a:t>T1DM</a:t>
              </a:r>
            </a:p>
          </p:txBody>
        </p:sp>
        <p:sp>
          <p:nvSpPr>
            <p:cNvPr id="47" name="Rectangle 47">
              <a:extLst>
                <a:ext uri="{FF2B5EF4-FFF2-40B4-BE49-F238E27FC236}">
                  <a16:creationId xmlns:a16="http://schemas.microsoft.com/office/drawing/2014/main" id="{D91DBE19-1173-4036-89EA-963EBEBC5939}"/>
                </a:ext>
              </a:extLst>
            </p:cNvPr>
            <p:cNvSpPr/>
            <p:nvPr/>
          </p:nvSpPr>
          <p:spPr bwMode="auto">
            <a:xfrm>
              <a:off x="336077" y="3604295"/>
              <a:ext cx="162000" cy="162000"/>
            </a:xfrm>
            <a:prstGeom prst="rect">
              <a:avLst/>
            </a:prstGeom>
            <a:solidFill>
              <a:srgbClr val="FF0000"/>
            </a:solidFill>
            <a:ln w="9525" cap="flat" cmpd="sng" algn="ctr">
              <a:noFill/>
              <a:prstDash val="solid"/>
              <a:round/>
              <a:headEnd type="none" w="med" len="med"/>
              <a:tailEnd type="none" w="med" len="med"/>
            </a:ln>
            <a:effectLst/>
            <a:scene3d>
              <a:camera prst="orthographicFront"/>
              <a:lightRig rig="threePt" dir="t"/>
            </a:scene3d>
            <a:sp3d>
              <a:bevelT/>
            </a:sp3d>
          </p:spPr>
          <p:txBody>
            <a:bodyPr/>
            <a:lstStyle/>
            <a:p>
              <a:pPr defTabSz="904908" fontAlgn="auto">
                <a:spcBef>
                  <a:spcPts val="0"/>
                </a:spcBef>
                <a:spcAft>
                  <a:spcPts val="0"/>
                </a:spcAft>
                <a:defRPr/>
              </a:pPr>
              <a:endParaRPr lang="en-GB" sz="1200" dirty="0">
                <a:latin typeface="+mn-lt"/>
                <a:ea typeface="MS PGothic" pitchFamily="34" charset="-128"/>
                <a:cs typeface="MS PGothic" pitchFamily="34" charset="-128"/>
              </a:endParaRPr>
            </a:p>
          </p:txBody>
        </p:sp>
        <p:sp>
          <p:nvSpPr>
            <p:cNvPr id="48" name="Rectangle 48">
              <a:extLst>
                <a:ext uri="{FF2B5EF4-FFF2-40B4-BE49-F238E27FC236}">
                  <a16:creationId xmlns:a16="http://schemas.microsoft.com/office/drawing/2014/main" id="{01817BEE-084C-4F2B-AB69-9EB77F26D359}"/>
                </a:ext>
              </a:extLst>
            </p:cNvPr>
            <p:cNvSpPr/>
            <p:nvPr/>
          </p:nvSpPr>
          <p:spPr bwMode="auto">
            <a:xfrm>
              <a:off x="356768" y="3866445"/>
              <a:ext cx="162000" cy="162000"/>
            </a:xfrm>
            <a:prstGeom prst="rect">
              <a:avLst/>
            </a:prstGeom>
            <a:solidFill>
              <a:schemeClr val="tx2"/>
            </a:solidFill>
            <a:ln w="9525" cap="flat" cmpd="sng" algn="ctr">
              <a:noFill/>
              <a:prstDash val="solid"/>
              <a:round/>
              <a:headEnd type="none" w="med" len="med"/>
              <a:tailEnd type="none" w="med" len="med"/>
            </a:ln>
            <a:effectLst/>
            <a:scene3d>
              <a:camera prst="orthographicFront"/>
              <a:lightRig rig="threePt" dir="t"/>
            </a:scene3d>
            <a:sp3d>
              <a:bevelT/>
            </a:sp3d>
          </p:spPr>
          <p:txBody>
            <a:bodyPr/>
            <a:lstStyle/>
            <a:p>
              <a:pPr defTabSz="904908" fontAlgn="auto">
                <a:spcBef>
                  <a:spcPts val="0"/>
                </a:spcBef>
                <a:spcAft>
                  <a:spcPts val="0"/>
                </a:spcAft>
                <a:defRPr/>
              </a:pPr>
              <a:endParaRPr lang="en-GB" sz="1200" dirty="0">
                <a:highlight>
                  <a:srgbClr val="FFFF00"/>
                </a:highlight>
                <a:latin typeface="+mn-lt"/>
                <a:ea typeface="MS PGothic" pitchFamily="34" charset="-128"/>
                <a:cs typeface="MS PGothic" pitchFamily="34" charset="-128"/>
              </a:endParaRPr>
            </a:p>
          </p:txBody>
        </p:sp>
        <p:sp>
          <p:nvSpPr>
            <p:cNvPr id="49" name="TextBox 49">
              <a:extLst>
                <a:ext uri="{FF2B5EF4-FFF2-40B4-BE49-F238E27FC236}">
                  <a16:creationId xmlns:a16="http://schemas.microsoft.com/office/drawing/2014/main" id="{DE2BC1FA-8F56-41EE-8F6A-921C1F2A8CA7}"/>
                </a:ext>
              </a:extLst>
            </p:cNvPr>
            <p:cNvSpPr txBox="1">
              <a:spLocks noChangeArrowheads="1"/>
            </p:cNvSpPr>
            <p:nvPr/>
          </p:nvSpPr>
          <p:spPr bwMode="auto">
            <a:xfrm>
              <a:off x="507394" y="3513124"/>
              <a:ext cx="2248683" cy="300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dirty="0"/>
                <a:t>Alirocumab (n=49)</a:t>
              </a:r>
            </a:p>
          </p:txBody>
        </p:sp>
        <p:sp>
          <p:nvSpPr>
            <p:cNvPr id="50" name="TextBox 50">
              <a:extLst>
                <a:ext uri="{FF2B5EF4-FFF2-40B4-BE49-F238E27FC236}">
                  <a16:creationId xmlns:a16="http://schemas.microsoft.com/office/drawing/2014/main" id="{68DE9B70-CE8F-48E6-AF22-3C6377620661}"/>
                </a:ext>
              </a:extLst>
            </p:cNvPr>
            <p:cNvSpPr txBox="1">
              <a:spLocks noChangeArrowheads="1"/>
            </p:cNvSpPr>
            <p:nvPr/>
          </p:nvSpPr>
          <p:spPr bwMode="auto">
            <a:xfrm>
              <a:off x="526058" y="3756005"/>
              <a:ext cx="2248683" cy="300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dirty="0"/>
                <a:t>Placebo (n=24)</a:t>
              </a:r>
            </a:p>
          </p:txBody>
        </p:sp>
      </p:grpSp>
      <p:sp>
        <p:nvSpPr>
          <p:cNvPr id="51" name="TextBox 1">
            <a:extLst>
              <a:ext uri="{FF2B5EF4-FFF2-40B4-BE49-F238E27FC236}">
                <a16:creationId xmlns:a16="http://schemas.microsoft.com/office/drawing/2014/main" id="{9B2C6F77-C6A4-4DEA-80FE-8731C4149158}"/>
              </a:ext>
            </a:extLst>
          </p:cNvPr>
          <p:cNvSpPr txBox="1">
            <a:spLocks noChangeArrowheads="1"/>
          </p:cNvSpPr>
          <p:nvPr/>
        </p:nvSpPr>
        <p:spPr bwMode="auto">
          <a:xfrm>
            <a:off x="2663025" y="4114036"/>
            <a:ext cx="815975" cy="282575"/>
          </a:xfrm>
          <a:prstGeom prst="rect">
            <a:avLst/>
          </a:prstGeom>
          <a:solidFill>
            <a:schemeClr val="bg2"/>
          </a:solidFill>
          <a:ln/>
        </p:spPr>
        <p:style>
          <a:lnRef idx="0">
            <a:schemeClr val="accent6"/>
          </a:lnRef>
          <a:fillRef idx="3">
            <a:schemeClr val="accent6"/>
          </a:fillRef>
          <a:effectRef idx="3">
            <a:schemeClr val="accent6"/>
          </a:effectRef>
          <a:fontRef idx="minor">
            <a:schemeClr val="lt1"/>
          </a:fontRef>
        </p:style>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solidFill>
                  <a:schemeClr val="bg2">
                    <a:lumMod val="40000"/>
                    <a:lumOff val="60000"/>
                  </a:schemeClr>
                </a:solidFill>
              </a:rPr>
              <a:t>T2DM</a:t>
            </a:r>
          </a:p>
        </p:txBody>
      </p:sp>
      <p:sp>
        <p:nvSpPr>
          <p:cNvPr id="52" name="TextBox 20">
            <a:extLst>
              <a:ext uri="{FF2B5EF4-FFF2-40B4-BE49-F238E27FC236}">
                <a16:creationId xmlns:a16="http://schemas.microsoft.com/office/drawing/2014/main" id="{EEDA06C5-3A0B-4909-B317-022F5DF153AA}"/>
              </a:ext>
            </a:extLst>
          </p:cNvPr>
          <p:cNvSpPr txBox="1">
            <a:spLocks noChangeArrowheads="1"/>
          </p:cNvSpPr>
          <p:nvPr/>
        </p:nvSpPr>
        <p:spPr bwMode="auto">
          <a:xfrm>
            <a:off x="6042025" y="4090997"/>
            <a:ext cx="815975" cy="282575"/>
          </a:xfrm>
          <a:prstGeom prst="rect">
            <a:avLst/>
          </a:prstGeom>
          <a:solidFill>
            <a:schemeClr val="bg2"/>
          </a:solidFill>
          <a:ln/>
        </p:spPr>
        <p:style>
          <a:lnRef idx="0">
            <a:schemeClr val="accent6"/>
          </a:lnRef>
          <a:fillRef idx="3">
            <a:schemeClr val="accent6"/>
          </a:fillRef>
          <a:effectRef idx="3">
            <a:schemeClr val="accent6"/>
          </a:effectRef>
          <a:fontRef idx="minor">
            <a:schemeClr val="lt1"/>
          </a:fontRef>
        </p:style>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solidFill>
                  <a:schemeClr val="bg2">
                    <a:lumMod val="40000"/>
                    <a:lumOff val="60000"/>
                  </a:schemeClr>
                </a:solidFill>
              </a:rPr>
              <a:t>T1DM</a:t>
            </a:r>
          </a:p>
        </p:txBody>
      </p:sp>
      <p:sp>
        <p:nvSpPr>
          <p:cNvPr id="53" name="Rectángulo 52">
            <a:extLst>
              <a:ext uri="{FF2B5EF4-FFF2-40B4-BE49-F238E27FC236}">
                <a16:creationId xmlns:a16="http://schemas.microsoft.com/office/drawing/2014/main" id="{0D83900F-10DE-4F5A-BACF-AEA37391FD39}"/>
              </a:ext>
            </a:extLst>
          </p:cNvPr>
          <p:cNvSpPr/>
          <p:nvPr/>
        </p:nvSpPr>
        <p:spPr>
          <a:xfrm>
            <a:off x="213402" y="6602560"/>
            <a:ext cx="3709670" cy="276999"/>
          </a:xfrm>
          <a:prstGeom prst="rect">
            <a:avLst/>
          </a:prstGeom>
        </p:spPr>
        <p:txBody>
          <a:bodyPr wrap="none">
            <a:spAutoFit/>
          </a:bodyPr>
          <a:lstStyle/>
          <a:p>
            <a:pPr lvl="0"/>
            <a:r>
              <a:rPr lang="pt-BR" sz="1000" dirty="0" err="1">
                <a:solidFill>
                  <a:srgbClr val="000000"/>
                </a:solidFill>
              </a:rPr>
              <a:t>Leiter</a:t>
            </a:r>
            <a:r>
              <a:rPr lang="pt-BR" sz="1000" dirty="0">
                <a:solidFill>
                  <a:srgbClr val="000000"/>
                </a:solidFill>
              </a:rPr>
              <a:t> LA. Diabetes </a:t>
            </a:r>
            <a:r>
              <a:rPr lang="pt-BR" sz="1000" dirty="0" err="1">
                <a:solidFill>
                  <a:srgbClr val="000000"/>
                </a:solidFill>
              </a:rPr>
              <a:t>Obes</a:t>
            </a:r>
            <a:r>
              <a:rPr lang="pt-BR" sz="1000" dirty="0">
                <a:solidFill>
                  <a:srgbClr val="000000"/>
                </a:solidFill>
              </a:rPr>
              <a:t> </a:t>
            </a:r>
            <a:r>
              <a:rPr lang="pt-BR" sz="1000" dirty="0" err="1">
                <a:solidFill>
                  <a:srgbClr val="000000"/>
                </a:solidFill>
              </a:rPr>
              <a:t>Metab</a:t>
            </a:r>
            <a:r>
              <a:rPr lang="pt-BR" sz="1000" dirty="0">
                <a:solidFill>
                  <a:srgbClr val="000000"/>
                </a:solidFill>
              </a:rPr>
              <a:t>. 2017;19:1781–1792</a:t>
            </a:r>
            <a:r>
              <a:rPr lang="pt-BR" sz="1200" dirty="0">
                <a:solidFill>
                  <a:srgbClr val="000000"/>
                </a:solidFill>
              </a:rPr>
              <a:t>.</a:t>
            </a:r>
            <a:endParaRPr lang="es-ES" sz="1200" dirty="0">
              <a:solidFill>
                <a:srgbClr val="000000"/>
              </a:solidFill>
            </a:endParaRPr>
          </a:p>
        </p:txBody>
      </p:sp>
    </p:spTree>
    <p:extLst>
      <p:ext uri="{BB962C8B-B14F-4D97-AF65-F5344CB8AC3E}">
        <p14:creationId xmlns:p14="http://schemas.microsoft.com/office/powerpoint/2010/main" val="263197219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C7DF40-906A-401E-93C7-7B40D510C1AD}"/>
              </a:ext>
            </a:extLst>
          </p:cNvPr>
          <p:cNvSpPr>
            <a:spLocks noGrp="1"/>
          </p:cNvSpPr>
          <p:nvPr>
            <p:ph type="title"/>
          </p:nvPr>
        </p:nvSpPr>
        <p:spPr>
          <a:xfrm>
            <a:off x="533400" y="277813"/>
            <a:ext cx="8153400" cy="1139825"/>
          </a:xfrm>
        </p:spPr>
        <p:txBody>
          <a:bodyPr/>
          <a:lstStyle/>
          <a:p>
            <a:r>
              <a:rPr lang="es-ES" sz="3200" dirty="0"/>
              <a:t>ODYSSEY DM-DYSLIPIDEMIA:</a:t>
            </a:r>
            <a:br>
              <a:rPr lang="es-ES" sz="3200" dirty="0"/>
            </a:br>
            <a:r>
              <a:rPr lang="es-ES" sz="3200" dirty="0">
                <a:solidFill>
                  <a:srgbClr val="00B0F0"/>
                </a:solidFill>
              </a:rPr>
              <a:t>Cambio en c-</a:t>
            </a:r>
            <a:r>
              <a:rPr lang="es-ES" sz="3200" dirty="0" err="1">
                <a:solidFill>
                  <a:srgbClr val="00B0F0"/>
                </a:solidFill>
              </a:rPr>
              <a:t>noHDL</a:t>
            </a:r>
            <a:endParaRPr lang="es-ES" sz="3200" dirty="0">
              <a:solidFill>
                <a:srgbClr val="00B0F0"/>
              </a:solidFill>
            </a:endParaRPr>
          </a:p>
        </p:txBody>
      </p:sp>
      <p:sp>
        <p:nvSpPr>
          <p:cNvPr id="27" name="TextBox 6">
            <a:extLst>
              <a:ext uri="{FF2B5EF4-FFF2-40B4-BE49-F238E27FC236}">
                <a16:creationId xmlns:a16="http://schemas.microsoft.com/office/drawing/2014/main" id="{B3393905-D4B6-4183-9D23-A9F5EFA77E00}"/>
              </a:ext>
            </a:extLst>
          </p:cNvPr>
          <p:cNvSpPr txBox="1"/>
          <p:nvPr/>
        </p:nvSpPr>
        <p:spPr>
          <a:xfrm>
            <a:off x="4642726" y="2222564"/>
            <a:ext cx="521647" cy="2740611"/>
          </a:xfrm>
          <a:prstGeom prst="rect">
            <a:avLst/>
          </a:prstGeom>
          <a:noFill/>
        </p:spPr>
        <p:txBody>
          <a:bodyPr vert="vert270" lIns="75421" tIns="37710" rIns="75421" bIns="37710">
            <a:spAutoFit/>
          </a:bodyPr>
          <a:lstStyle/>
          <a:p>
            <a:pPr algn="ctr" defTabSz="904908" eaLnBrk="1" fontAlgn="auto" hangingPunct="1">
              <a:spcBef>
                <a:spcPts val="0"/>
              </a:spcBef>
              <a:spcAft>
                <a:spcPts val="0"/>
              </a:spcAft>
              <a:defRPr/>
            </a:pPr>
            <a:r>
              <a:rPr lang="en-GB" sz="1200" dirty="0">
                <a:latin typeface="+mn-lt"/>
              </a:rPr>
              <a:t>LS mean (SE) change </a:t>
            </a:r>
          </a:p>
          <a:p>
            <a:pPr algn="ctr" defTabSz="904908" eaLnBrk="1" fontAlgn="auto" hangingPunct="1">
              <a:spcBef>
                <a:spcPts val="0"/>
              </a:spcBef>
              <a:spcAft>
                <a:spcPts val="0"/>
              </a:spcAft>
              <a:defRPr/>
            </a:pPr>
            <a:r>
              <a:rPr lang="en-GB" sz="1200" dirty="0">
                <a:latin typeface="+mn-lt"/>
              </a:rPr>
              <a:t>in non-HDL-C (%)</a:t>
            </a:r>
          </a:p>
        </p:txBody>
      </p:sp>
      <p:graphicFrame>
        <p:nvGraphicFramePr>
          <p:cNvPr id="49" name="Chart 8">
            <a:extLst>
              <a:ext uri="{FF2B5EF4-FFF2-40B4-BE49-F238E27FC236}">
                <a16:creationId xmlns:a16="http://schemas.microsoft.com/office/drawing/2014/main" id="{6DB69718-6BB0-4D85-A800-D2FE36277CCD}"/>
              </a:ext>
            </a:extLst>
          </p:cNvPr>
          <p:cNvGraphicFramePr>
            <a:graphicFrameLocks/>
          </p:cNvGraphicFramePr>
          <p:nvPr>
            <p:extLst>
              <p:ext uri="{D42A27DB-BD31-4B8C-83A1-F6EECF244321}">
                <p14:modId xmlns:p14="http://schemas.microsoft.com/office/powerpoint/2010/main" val="4221818235"/>
              </p:ext>
            </p:extLst>
          </p:nvPr>
        </p:nvGraphicFramePr>
        <p:xfrm>
          <a:off x="665163" y="1660525"/>
          <a:ext cx="3654425" cy="3457575"/>
        </p:xfrm>
        <a:graphic>
          <a:graphicData uri="http://schemas.openxmlformats.org/drawingml/2006/chart">
            <c:chart xmlns:c="http://schemas.openxmlformats.org/drawingml/2006/chart" xmlns:r="http://schemas.openxmlformats.org/officeDocument/2006/relationships" r:id="rId2"/>
          </a:graphicData>
        </a:graphic>
      </p:graphicFrame>
      <p:grpSp>
        <p:nvGrpSpPr>
          <p:cNvPr id="29" name="Group 1">
            <a:extLst>
              <a:ext uri="{FF2B5EF4-FFF2-40B4-BE49-F238E27FC236}">
                <a16:creationId xmlns:a16="http://schemas.microsoft.com/office/drawing/2014/main" id="{143B5237-EAE5-4E93-BF71-5E436ED2EE58}"/>
              </a:ext>
            </a:extLst>
          </p:cNvPr>
          <p:cNvGrpSpPr>
            <a:grpSpLocks/>
          </p:cNvGrpSpPr>
          <p:nvPr/>
        </p:nvGrpSpPr>
        <p:grpSpPr bwMode="auto">
          <a:xfrm>
            <a:off x="4667250" y="5638800"/>
            <a:ext cx="4241800" cy="890587"/>
            <a:chOff x="146820" y="5349317"/>
            <a:chExt cx="5654740" cy="890893"/>
          </a:xfrm>
        </p:grpSpPr>
        <p:sp>
          <p:nvSpPr>
            <p:cNvPr id="30" name="TextBox 10">
              <a:extLst>
                <a:ext uri="{FF2B5EF4-FFF2-40B4-BE49-F238E27FC236}">
                  <a16:creationId xmlns:a16="http://schemas.microsoft.com/office/drawing/2014/main" id="{B39E55C0-1546-4CD1-A28D-3BB6EAC6992A}"/>
                </a:ext>
              </a:extLst>
            </p:cNvPr>
            <p:cNvSpPr txBox="1">
              <a:spLocks noChangeArrowheads="1"/>
            </p:cNvSpPr>
            <p:nvPr/>
          </p:nvSpPr>
          <p:spPr bwMode="auto">
            <a:xfrm>
              <a:off x="3728080" y="5360117"/>
              <a:ext cx="2073480" cy="88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GB" altLang="es-ES" sz="1200" b="1"/>
            </a:p>
            <a:p>
              <a:pPr algn="ctr" eaLnBrk="1" hangingPunct="1">
                <a:spcBef>
                  <a:spcPts val="250"/>
                </a:spcBef>
              </a:pPr>
              <a:r>
                <a:rPr lang="en-GB" altLang="es-ES" sz="1200"/>
                <a:t>63.6 (28/44) </a:t>
              </a:r>
            </a:p>
            <a:p>
              <a:pPr algn="ctr" eaLnBrk="1" hangingPunct="1"/>
              <a:r>
                <a:rPr lang="en-GB" altLang="es-ES" sz="1200"/>
                <a:t>36.4 (16/44) </a:t>
              </a:r>
            </a:p>
            <a:p>
              <a:pPr algn="ctr" eaLnBrk="1" hangingPunct="1"/>
              <a:r>
                <a:rPr lang="en-GB" altLang="es-ES" sz="1200"/>
                <a:t> </a:t>
              </a:r>
            </a:p>
          </p:txBody>
        </p:sp>
        <p:sp>
          <p:nvSpPr>
            <p:cNvPr id="31" name="TextBox 11">
              <a:extLst>
                <a:ext uri="{FF2B5EF4-FFF2-40B4-BE49-F238E27FC236}">
                  <a16:creationId xmlns:a16="http://schemas.microsoft.com/office/drawing/2014/main" id="{4AD8D87C-CF52-4DEA-AD53-CFAF92431432}"/>
                </a:ext>
              </a:extLst>
            </p:cNvPr>
            <p:cNvSpPr txBox="1">
              <a:spLocks noChangeArrowheads="1"/>
            </p:cNvSpPr>
            <p:nvPr/>
          </p:nvSpPr>
          <p:spPr bwMode="auto">
            <a:xfrm>
              <a:off x="146820" y="5349317"/>
              <a:ext cx="3999097" cy="880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b="1"/>
                <a:t>Alirocumab dose at Week 12, % (n)</a:t>
              </a:r>
            </a:p>
            <a:p>
              <a:pPr eaLnBrk="1" hangingPunct="1">
                <a:spcBef>
                  <a:spcPts val="250"/>
                </a:spcBef>
              </a:pPr>
              <a:r>
                <a:rPr lang="en-GB" altLang="es-ES" sz="1200"/>
                <a:t>Maintained at 75 mg Q2W	</a:t>
              </a:r>
            </a:p>
            <a:p>
              <a:pPr eaLnBrk="1" hangingPunct="1"/>
              <a:r>
                <a:rPr lang="en-GB" altLang="es-ES" sz="1200"/>
                <a:t>Dose increase to 150 mg Q2W	</a:t>
              </a:r>
            </a:p>
            <a:p>
              <a:pPr eaLnBrk="1" hangingPunct="1"/>
              <a:r>
                <a:rPr lang="en-GB" altLang="es-ES" sz="1200"/>
                <a:t>	</a:t>
              </a:r>
            </a:p>
          </p:txBody>
        </p:sp>
        <p:cxnSp>
          <p:nvCxnSpPr>
            <p:cNvPr id="32" name="Straight Connector 12">
              <a:extLst>
                <a:ext uri="{FF2B5EF4-FFF2-40B4-BE49-F238E27FC236}">
                  <a16:creationId xmlns:a16="http://schemas.microsoft.com/office/drawing/2014/main" id="{4941C395-09CA-45FA-8C1D-2165515C3E66}"/>
                </a:ext>
              </a:extLst>
            </p:cNvPr>
            <p:cNvCxnSpPr>
              <a:cxnSpLocks/>
            </p:cNvCxnSpPr>
            <p:nvPr/>
          </p:nvCxnSpPr>
          <p:spPr bwMode="auto">
            <a:xfrm>
              <a:off x="202440" y="5633717"/>
              <a:ext cx="5410456" cy="0"/>
            </a:xfrm>
            <a:prstGeom prst="line">
              <a:avLst/>
            </a:prstGeom>
            <a:noFill/>
            <a:ln w="19050" algn="ctr">
              <a:solidFill>
                <a:srgbClr val="002060"/>
              </a:solidFill>
              <a:round/>
              <a:headEnd/>
              <a:tailEnd/>
            </a:ln>
            <a:extLst>
              <a:ext uri="{909E8E84-426E-40DD-AFC4-6F175D3DCCD1}">
                <a14:hiddenFill xmlns:a14="http://schemas.microsoft.com/office/drawing/2010/main">
                  <a:noFill/>
                </a14:hiddenFill>
              </a:ext>
            </a:extLst>
          </p:spPr>
        </p:cxnSp>
      </p:grpSp>
      <p:sp>
        <p:nvSpPr>
          <p:cNvPr id="33" name="TextBox 13">
            <a:extLst>
              <a:ext uri="{FF2B5EF4-FFF2-40B4-BE49-F238E27FC236}">
                <a16:creationId xmlns:a16="http://schemas.microsoft.com/office/drawing/2014/main" id="{7086F873-C882-42E0-989B-E1B82039BD07}"/>
              </a:ext>
            </a:extLst>
          </p:cNvPr>
          <p:cNvSpPr txBox="1">
            <a:spLocks noChangeArrowheads="1"/>
          </p:cNvSpPr>
          <p:nvPr/>
        </p:nvSpPr>
        <p:spPr bwMode="auto">
          <a:xfrm>
            <a:off x="1919288" y="4486275"/>
            <a:ext cx="781050"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500"/>
              <a:t>–37.3</a:t>
            </a:r>
          </a:p>
        </p:txBody>
      </p:sp>
      <p:sp>
        <p:nvSpPr>
          <p:cNvPr id="34" name="TextBox 14">
            <a:extLst>
              <a:ext uri="{FF2B5EF4-FFF2-40B4-BE49-F238E27FC236}">
                <a16:creationId xmlns:a16="http://schemas.microsoft.com/office/drawing/2014/main" id="{8039DFEA-0A96-437D-A5D9-88D72CB1FC3B}"/>
              </a:ext>
            </a:extLst>
          </p:cNvPr>
          <p:cNvSpPr txBox="1">
            <a:spLocks noChangeArrowheads="1"/>
          </p:cNvSpPr>
          <p:nvPr/>
        </p:nvSpPr>
        <p:spPr bwMode="auto">
          <a:xfrm>
            <a:off x="2800350" y="2827338"/>
            <a:ext cx="5730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500"/>
              <a:t>–4.7</a:t>
            </a:r>
          </a:p>
        </p:txBody>
      </p:sp>
      <p:sp>
        <p:nvSpPr>
          <p:cNvPr id="35" name="TextBox 15">
            <a:extLst>
              <a:ext uri="{FF2B5EF4-FFF2-40B4-BE49-F238E27FC236}">
                <a16:creationId xmlns:a16="http://schemas.microsoft.com/office/drawing/2014/main" id="{C6116B63-3AFA-4C4D-88DA-4234D9002E60}"/>
              </a:ext>
            </a:extLst>
          </p:cNvPr>
          <p:cNvSpPr txBox="1">
            <a:spLocks noChangeArrowheads="1"/>
          </p:cNvSpPr>
          <p:nvPr/>
        </p:nvSpPr>
        <p:spPr bwMode="auto">
          <a:xfrm>
            <a:off x="2410051" y="4411769"/>
            <a:ext cx="2025650"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i="1" dirty="0"/>
              <a:t>P</a:t>
            </a:r>
            <a:r>
              <a:rPr lang="en-GB" altLang="es-ES" sz="1300" dirty="0"/>
              <a:t>&lt;0.0001</a:t>
            </a:r>
          </a:p>
        </p:txBody>
      </p:sp>
      <p:graphicFrame>
        <p:nvGraphicFramePr>
          <p:cNvPr id="50" name="Chart 19">
            <a:extLst>
              <a:ext uri="{FF2B5EF4-FFF2-40B4-BE49-F238E27FC236}">
                <a16:creationId xmlns:a16="http://schemas.microsoft.com/office/drawing/2014/main" id="{DFBF1FF4-6647-4BFD-B54A-E535B7509527}"/>
              </a:ext>
            </a:extLst>
          </p:cNvPr>
          <p:cNvGraphicFramePr>
            <a:graphicFrameLocks/>
          </p:cNvGraphicFramePr>
          <p:nvPr>
            <p:extLst>
              <p:ext uri="{D42A27DB-BD31-4B8C-83A1-F6EECF244321}">
                <p14:modId xmlns:p14="http://schemas.microsoft.com/office/powerpoint/2010/main" val="1860763841"/>
              </p:ext>
            </p:extLst>
          </p:nvPr>
        </p:nvGraphicFramePr>
        <p:xfrm>
          <a:off x="4933950" y="1438275"/>
          <a:ext cx="4159250" cy="3967163"/>
        </p:xfrm>
        <a:graphic>
          <a:graphicData uri="http://schemas.openxmlformats.org/drawingml/2006/chart">
            <c:chart xmlns:c="http://schemas.openxmlformats.org/drawingml/2006/chart" xmlns:r="http://schemas.openxmlformats.org/officeDocument/2006/relationships" r:id="rId3"/>
          </a:graphicData>
        </a:graphic>
      </p:graphicFrame>
      <p:sp>
        <p:nvSpPr>
          <p:cNvPr id="38" name="TextBox 20">
            <a:extLst>
              <a:ext uri="{FF2B5EF4-FFF2-40B4-BE49-F238E27FC236}">
                <a16:creationId xmlns:a16="http://schemas.microsoft.com/office/drawing/2014/main" id="{B8429CD7-A379-4CF3-83D3-E3E0A1929B1D}"/>
              </a:ext>
            </a:extLst>
          </p:cNvPr>
          <p:cNvSpPr txBox="1">
            <a:spLocks noChangeArrowheads="1"/>
          </p:cNvSpPr>
          <p:nvPr/>
        </p:nvSpPr>
        <p:spPr bwMode="auto">
          <a:xfrm>
            <a:off x="6418263" y="4740275"/>
            <a:ext cx="7461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500"/>
              <a:t>–41.7</a:t>
            </a:r>
          </a:p>
        </p:txBody>
      </p:sp>
      <p:sp>
        <p:nvSpPr>
          <p:cNvPr id="39" name="TextBox 21">
            <a:extLst>
              <a:ext uri="{FF2B5EF4-FFF2-40B4-BE49-F238E27FC236}">
                <a16:creationId xmlns:a16="http://schemas.microsoft.com/office/drawing/2014/main" id="{F942DC82-25AC-458C-B71E-DCC007C1886C}"/>
              </a:ext>
            </a:extLst>
          </p:cNvPr>
          <p:cNvSpPr txBox="1">
            <a:spLocks noChangeArrowheads="1"/>
          </p:cNvSpPr>
          <p:nvPr/>
        </p:nvSpPr>
        <p:spPr bwMode="auto">
          <a:xfrm>
            <a:off x="7262813" y="2970213"/>
            <a:ext cx="571500" cy="306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500"/>
              <a:t>–8.5</a:t>
            </a:r>
          </a:p>
        </p:txBody>
      </p:sp>
      <p:sp>
        <p:nvSpPr>
          <p:cNvPr id="40" name="TextBox 22">
            <a:extLst>
              <a:ext uri="{FF2B5EF4-FFF2-40B4-BE49-F238E27FC236}">
                <a16:creationId xmlns:a16="http://schemas.microsoft.com/office/drawing/2014/main" id="{E6877682-A3FA-4DE7-BF10-4D09B70ADC8D}"/>
              </a:ext>
            </a:extLst>
          </p:cNvPr>
          <p:cNvSpPr txBox="1">
            <a:spLocks noChangeArrowheads="1"/>
          </p:cNvSpPr>
          <p:nvPr/>
        </p:nvSpPr>
        <p:spPr bwMode="auto">
          <a:xfrm>
            <a:off x="7057633" y="4510088"/>
            <a:ext cx="2027237"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i="1" dirty="0"/>
              <a:t>P</a:t>
            </a:r>
            <a:r>
              <a:rPr lang="en-GB" altLang="es-ES" sz="1300" dirty="0"/>
              <a:t>&lt;0.0001</a:t>
            </a:r>
          </a:p>
        </p:txBody>
      </p:sp>
      <p:sp>
        <p:nvSpPr>
          <p:cNvPr id="41" name="TextBox 23">
            <a:extLst>
              <a:ext uri="{FF2B5EF4-FFF2-40B4-BE49-F238E27FC236}">
                <a16:creationId xmlns:a16="http://schemas.microsoft.com/office/drawing/2014/main" id="{B4255921-D716-4FBE-8870-1F0E1CFC1537}"/>
              </a:ext>
            </a:extLst>
          </p:cNvPr>
          <p:cNvSpPr txBox="1">
            <a:spLocks noChangeArrowheads="1"/>
          </p:cNvSpPr>
          <p:nvPr/>
        </p:nvSpPr>
        <p:spPr bwMode="auto">
          <a:xfrm>
            <a:off x="8018463" y="1717675"/>
            <a:ext cx="214312" cy="209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300" baseline="30000"/>
              <a:t>‡</a:t>
            </a:r>
          </a:p>
        </p:txBody>
      </p:sp>
      <p:grpSp>
        <p:nvGrpSpPr>
          <p:cNvPr id="43" name="Group 25">
            <a:extLst>
              <a:ext uri="{FF2B5EF4-FFF2-40B4-BE49-F238E27FC236}">
                <a16:creationId xmlns:a16="http://schemas.microsoft.com/office/drawing/2014/main" id="{12707EC7-166A-4269-A56B-FC8DC7FFF1E1}"/>
              </a:ext>
            </a:extLst>
          </p:cNvPr>
          <p:cNvGrpSpPr>
            <a:grpSpLocks/>
          </p:cNvGrpSpPr>
          <p:nvPr/>
        </p:nvGrpSpPr>
        <p:grpSpPr bwMode="auto">
          <a:xfrm>
            <a:off x="209550" y="5638800"/>
            <a:ext cx="4240213" cy="890588"/>
            <a:chOff x="149332" y="5372551"/>
            <a:chExt cx="5652311" cy="890187"/>
          </a:xfrm>
        </p:grpSpPr>
        <p:sp>
          <p:nvSpPr>
            <p:cNvPr id="44" name="TextBox 26">
              <a:extLst>
                <a:ext uri="{FF2B5EF4-FFF2-40B4-BE49-F238E27FC236}">
                  <a16:creationId xmlns:a16="http://schemas.microsoft.com/office/drawing/2014/main" id="{166FB234-0EE3-45F8-85CB-D417C29D30C4}"/>
                </a:ext>
              </a:extLst>
            </p:cNvPr>
            <p:cNvSpPr txBox="1">
              <a:spLocks noChangeArrowheads="1"/>
            </p:cNvSpPr>
            <p:nvPr/>
          </p:nvSpPr>
          <p:spPr bwMode="auto">
            <a:xfrm>
              <a:off x="3728163" y="5382646"/>
              <a:ext cx="2073480" cy="880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GB" altLang="es-ES" sz="1200" b="1"/>
            </a:p>
            <a:p>
              <a:pPr algn="ctr" eaLnBrk="1" hangingPunct="1">
                <a:spcBef>
                  <a:spcPts val="250"/>
                </a:spcBef>
              </a:pPr>
              <a:r>
                <a:rPr lang="en-GB" altLang="es-ES" sz="1200"/>
                <a:t>63.6 (164/258)</a:t>
              </a:r>
              <a:br>
                <a:rPr lang="en-GB" altLang="es-ES" sz="1200"/>
              </a:br>
              <a:r>
                <a:rPr lang="en-GB" altLang="es-ES" sz="1200"/>
                <a:t>36.4 (94/258) </a:t>
              </a:r>
            </a:p>
            <a:p>
              <a:pPr algn="ctr" eaLnBrk="1" hangingPunct="1"/>
              <a:r>
                <a:rPr lang="en-GB" altLang="es-ES" sz="1200"/>
                <a:t> </a:t>
              </a:r>
            </a:p>
          </p:txBody>
        </p:sp>
        <p:sp>
          <p:nvSpPr>
            <p:cNvPr id="45" name="TextBox 27">
              <a:extLst>
                <a:ext uri="{FF2B5EF4-FFF2-40B4-BE49-F238E27FC236}">
                  <a16:creationId xmlns:a16="http://schemas.microsoft.com/office/drawing/2014/main" id="{BC22DC62-73F0-419E-AECA-75F850DD7BBF}"/>
                </a:ext>
              </a:extLst>
            </p:cNvPr>
            <p:cNvSpPr txBox="1">
              <a:spLocks noChangeArrowheads="1"/>
            </p:cNvSpPr>
            <p:nvPr/>
          </p:nvSpPr>
          <p:spPr bwMode="auto">
            <a:xfrm>
              <a:off x="149332" y="5372551"/>
              <a:ext cx="3999098" cy="880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b="1" dirty="0"/>
                <a:t>Alirocumab dose at Week 12, % (n)</a:t>
              </a:r>
            </a:p>
            <a:p>
              <a:pPr eaLnBrk="1" hangingPunct="1">
                <a:spcBef>
                  <a:spcPts val="250"/>
                </a:spcBef>
              </a:pPr>
              <a:r>
                <a:rPr lang="en-GB" altLang="es-ES" sz="1200" dirty="0"/>
                <a:t>Maintained at 75 mg Q2W	</a:t>
              </a:r>
            </a:p>
            <a:p>
              <a:pPr eaLnBrk="1" hangingPunct="1"/>
              <a:r>
                <a:rPr lang="en-GB" altLang="es-ES" sz="1200" dirty="0"/>
                <a:t>Dose increase to 150 mg Q2W	</a:t>
              </a:r>
            </a:p>
            <a:p>
              <a:pPr eaLnBrk="1" hangingPunct="1"/>
              <a:r>
                <a:rPr lang="en-GB" altLang="es-ES" sz="1200" dirty="0"/>
                <a:t>	</a:t>
              </a:r>
            </a:p>
          </p:txBody>
        </p:sp>
        <p:cxnSp>
          <p:nvCxnSpPr>
            <p:cNvPr id="46" name="Straight Connector 28">
              <a:extLst>
                <a:ext uri="{FF2B5EF4-FFF2-40B4-BE49-F238E27FC236}">
                  <a16:creationId xmlns:a16="http://schemas.microsoft.com/office/drawing/2014/main" id="{EABB64DB-6645-485D-8B94-EB709A442112}"/>
                </a:ext>
              </a:extLst>
            </p:cNvPr>
            <p:cNvCxnSpPr>
              <a:cxnSpLocks/>
            </p:cNvCxnSpPr>
            <p:nvPr/>
          </p:nvCxnSpPr>
          <p:spPr bwMode="auto">
            <a:xfrm>
              <a:off x="202440" y="5658893"/>
              <a:ext cx="5410456" cy="0"/>
            </a:xfrm>
            <a:prstGeom prst="line">
              <a:avLst/>
            </a:prstGeom>
            <a:noFill/>
            <a:ln w="19050" algn="ctr">
              <a:solidFill>
                <a:srgbClr val="002060"/>
              </a:solidFill>
              <a:round/>
              <a:headEnd/>
              <a:tailEnd/>
            </a:ln>
            <a:extLst>
              <a:ext uri="{909E8E84-426E-40DD-AFC4-6F175D3DCCD1}">
                <a14:hiddenFill xmlns:a14="http://schemas.microsoft.com/office/drawing/2010/main">
                  <a:noFill/>
                </a14:hiddenFill>
              </a:ext>
            </a:extLst>
          </p:spPr>
        </p:cxnSp>
      </p:grpSp>
      <p:sp>
        <p:nvSpPr>
          <p:cNvPr id="47" name="TextBox 29">
            <a:extLst>
              <a:ext uri="{FF2B5EF4-FFF2-40B4-BE49-F238E27FC236}">
                <a16:creationId xmlns:a16="http://schemas.microsoft.com/office/drawing/2014/main" id="{08868A7A-509E-4585-8E02-FF103CF7B424}"/>
              </a:ext>
            </a:extLst>
          </p:cNvPr>
          <p:cNvSpPr txBox="1"/>
          <p:nvPr/>
        </p:nvSpPr>
        <p:spPr>
          <a:xfrm>
            <a:off x="220401" y="2197279"/>
            <a:ext cx="521647" cy="2740611"/>
          </a:xfrm>
          <a:prstGeom prst="rect">
            <a:avLst/>
          </a:prstGeom>
          <a:noFill/>
        </p:spPr>
        <p:txBody>
          <a:bodyPr vert="vert270" lIns="75421" tIns="37710" rIns="75421" bIns="37710">
            <a:spAutoFit/>
          </a:bodyPr>
          <a:lstStyle/>
          <a:p>
            <a:pPr algn="ctr" defTabSz="904908" eaLnBrk="1" fontAlgn="auto" hangingPunct="1">
              <a:spcBef>
                <a:spcPts val="0"/>
              </a:spcBef>
              <a:spcAft>
                <a:spcPts val="0"/>
              </a:spcAft>
              <a:defRPr/>
            </a:pPr>
            <a:r>
              <a:rPr lang="en-GB" sz="1200" b="1" dirty="0">
                <a:latin typeface="+mn-lt"/>
              </a:rPr>
              <a:t>LS mean (SE) </a:t>
            </a:r>
            <a:r>
              <a:rPr lang="en-GB" sz="1200" dirty="0">
                <a:latin typeface="+mn-lt"/>
              </a:rPr>
              <a:t>change</a:t>
            </a:r>
            <a:r>
              <a:rPr lang="en-GB" sz="1200" b="1" dirty="0">
                <a:latin typeface="+mn-lt"/>
              </a:rPr>
              <a:t> </a:t>
            </a:r>
          </a:p>
          <a:p>
            <a:pPr algn="ctr" defTabSz="904908" eaLnBrk="1" fontAlgn="auto" hangingPunct="1">
              <a:spcBef>
                <a:spcPts val="0"/>
              </a:spcBef>
              <a:spcAft>
                <a:spcPts val="0"/>
              </a:spcAft>
              <a:defRPr/>
            </a:pPr>
            <a:r>
              <a:rPr lang="en-GB" sz="1200" b="1" dirty="0">
                <a:latin typeface="+mn-lt"/>
              </a:rPr>
              <a:t>in non-HDL-C (%)</a:t>
            </a:r>
          </a:p>
        </p:txBody>
      </p:sp>
      <p:sp>
        <p:nvSpPr>
          <p:cNvPr id="48" name="30 Rectángulo">
            <a:extLst>
              <a:ext uri="{FF2B5EF4-FFF2-40B4-BE49-F238E27FC236}">
                <a16:creationId xmlns:a16="http://schemas.microsoft.com/office/drawing/2014/main" id="{7F26FF55-FCEB-43FD-9994-9BC1F0F87544}"/>
              </a:ext>
            </a:extLst>
          </p:cNvPr>
          <p:cNvSpPr>
            <a:spLocks noChangeArrowheads="1"/>
          </p:cNvSpPr>
          <p:nvPr/>
        </p:nvSpPr>
        <p:spPr bwMode="auto">
          <a:xfrm>
            <a:off x="4321175" y="6542088"/>
            <a:ext cx="4572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s-ES" sz="1200" dirty="0">
                <a:cs typeface="Arial" panose="020B0604020202020204" pitchFamily="34" charset="0"/>
              </a:rPr>
              <a:t>Müller-Wieland D et al. </a:t>
            </a:r>
            <a:r>
              <a:rPr lang="en-GB" altLang="es-ES" sz="1200" i="1" dirty="0">
                <a:cs typeface="Arial" panose="020B0604020202020204" pitchFamily="34" charset="0"/>
              </a:rPr>
              <a:t>Cardiovasc </a:t>
            </a:r>
            <a:r>
              <a:rPr lang="en-GB" altLang="es-ES" sz="1200" i="1" dirty="0" err="1">
                <a:cs typeface="Arial" panose="020B0604020202020204" pitchFamily="34" charset="0"/>
              </a:rPr>
              <a:t>Diabetol</a:t>
            </a:r>
            <a:r>
              <a:rPr lang="en-GB" altLang="es-ES" sz="1200" dirty="0">
                <a:cs typeface="Arial" panose="020B0604020202020204" pitchFamily="34" charset="0"/>
              </a:rPr>
              <a:t>. 2017;16:70. </a:t>
            </a:r>
          </a:p>
        </p:txBody>
      </p:sp>
    </p:spTree>
    <p:extLst>
      <p:ext uri="{BB962C8B-B14F-4D97-AF65-F5344CB8AC3E}">
        <p14:creationId xmlns:p14="http://schemas.microsoft.com/office/powerpoint/2010/main" val="29171702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left)">
                                      <p:cBhvr>
                                        <p:cTn id="7" dur="250"/>
                                        <p:tgtEl>
                                          <p:spTgt spid="29"/>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0"/>
                                        </p:tgtEl>
                                        <p:attrNameLst>
                                          <p:attrName>style.visibility</p:attrName>
                                        </p:attrNameLst>
                                      </p:cBhvr>
                                      <p:to>
                                        <p:strVal val="visible"/>
                                      </p:to>
                                    </p:set>
                                    <p:animEffect transition="in" filter="wipe(left)">
                                      <p:cBhvr>
                                        <p:cTn id="10" dur="250"/>
                                        <p:tgtEl>
                                          <p:spTgt spid="50"/>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wipe(left)">
                                      <p:cBhvr>
                                        <p:cTn id="13" dur="250"/>
                                        <p:tgtEl>
                                          <p:spTgt spid="38"/>
                                        </p:tgtEl>
                                      </p:cBhvr>
                                    </p:animEffect>
                                  </p:childTnLst>
                                </p:cTn>
                              </p:par>
                              <p:par>
                                <p:cTn id="14" presetID="22" presetClass="entr" presetSubtype="8" fill="hold" grpId="0" nodeType="with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wipe(left)">
                                      <p:cBhvr>
                                        <p:cTn id="16" dur="250"/>
                                        <p:tgtEl>
                                          <p:spTgt spid="39"/>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0"/>
                                        </p:tgtEl>
                                        <p:attrNameLst>
                                          <p:attrName>style.visibility</p:attrName>
                                        </p:attrNameLst>
                                      </p:cBhvr>
                                      <p:to>
                                        <p:strVal val="visible"/>
                                      </p:to>
                                    </p:set>
                                    <p:animEffect transition="in" filter="wipe(left)">
                                      <p:cBhvr>
                                        <p:cTn id="19" dur="250"/>
                                        <p:tgtEl>
                                          <p:spTgt spid="40"/>
                                        </p:tgtEl>
                                      </p:cBhvr>
                                    </p:animEffect>
                                  </p:childTnLst>
                                </p:cTn>
                              </p:par>
                              <p:par>
                                <p:cTn id="20" presetID="22" presetClass="entr" presetSubtype="8"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wipe(left)">
                                      <p:cBhvr>
                                        <p:cTn id="22" dur="250"/>
                                        <p:tgtEl>
                                          <p:spTgt spid="41"/>
                                        </p:tgtEl>
                                      </p:cBhvr>
                                    </p:animEffect>
                                  </p:childTnLst>
                                </p:cTn>
                              </p:par>
                              <p:par>
                                <p:cTn id="23" presetID="22" presetClass="entr" presetSubtype="8"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wipe(left)">
                                      <p:cBhvr>
                                        <p:cTn id="25" dur="25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0" grpId="0">
        <p:bldAsOne/>
      </p:bldGraphic>
      <p:bldP spid="38" grpId="0"/>
      <p:bldP spid="39" grpId="0"/>
      <p:bldP spid="40" grpId="0"/>
      <p:bldP spid="4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C7DF40-906A-401E-93C7-7B40D510C1AD}"/>
              </a:ext>
            </a:extLst>
          </p:cNvPr>
          <p:cNvSpPr>
            <a:spLocks noGrp="1"/>
          </p:cNvSpPr>
          <p:nvPr>
            <p:ph type="title"/>
          </p:nvPr>
        </p:nvSpPr>
        <p:spPr>
          <a:xfrm>
            <a:off x="533400" y="277813"/>
            <a:ext cx="8153400" cy="1139825"/>
          </a:xfrm>
        </p:spPr>
        <p:txBody>
          <a:bodyPr/>
          <a:lstStyle/>
          <a:p>
            <a:r>
              <a:rPr lang="es-ES" sz="3200" dirty="0"/>
              <a:t>ODYSSEY DM-DYSLIPIDEMIA:</a:t>
            </a:r>
            <a:br>
              <a:rPr lang="es-ES" sz="3200" dirty="0"/>
            </a:br>
            <a:r>
              <a:rPr lang="es-ES" sz="3200" dirty="0">
                <a:solidFill>
                  <a:srgbClr val="00B0F0"/>
                </a:solidFill>
              </a:rPr>
              <a:t>Cambio en otros parámetros lipídicos</a:t>
            </a:r>
          </a:p>
        </p:txBody>
      </p:sp>
      <p:sp>
        <p:nvSpPr>
          <p:cNvPr id="48" name="30 Rectángulo">
            <a:extLst>
              <a:ext uri="{FF2B5EF4-FFF2-40B4-BE49-F238E27FC236}">
                <a16:creationId xmlns:a16="http://schemas.microsoft.com/office/drawing/2014/main" id="{7F26FF55-FCEB-43FD-9994-9BC1F0F87544}"/>
              </a:ext>
            </a:extLst>
          </p:cNvPr>
          <p:cNvSpPr>
            <a:spLocks noChangeArrowheads="1"/>
          </p:cNvSpPr>
          <p:nvPr/>
        </p:nvSpPr>
        <p:spPr bwMode="auto">
          <a:xfrm>
            <a:off x="4321175" y="6542088"/>
            <a:ext cx="4572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s-ES" sz="1200" dirty="0">
                <a:cs typeface="Arial" panose="020B0604020202020204" pitchFamily="34" charset="0"/>
              </a:rPr>
              <a:t>Müller-Wieland D et al. </a:t>
            </a:r>
            <a:r>
              <a:rPr lang="en-GB" altLang="es-ES" sz="1200" i="1" dirty="0">
                <a:cs typeface="Arial" panose="020B0604020202020204" pitchFamily="34" charset="0"/>
              </a:rPr>
              <a:t>Cardiovasc </a:t>
            </a:r>
            <a:r>
              <a:rPr lang="en-GB" altLang="es-ES" sz="1200" i="1" dirty="0" err="1">
                <a:cs typeface="Arial" panose="020B0604020202020204" pitchFamily="34" charset="0"/>
              </a:rPr>
              <a:t>Diabetol</a:t>
            </a:r>
            <a:r>
              <a:rPr lang="en-GB" altLang="es-ES" sz="1200" dirty="0">
                <a:cs typeface="Arial" panose="020B0604020202020204" pitchFamily="34" charset="0"/>
              </a:rPr>
              <a:t>. 2017;16:70. </a:t>
            </a:r>
          </a:p>
        </p:txBody>
      </p:sp>
      <p:grpSp>
        <p:nvGrpSpPr>
          <p:cNvPr id="23" name="Group 5">
            <a:extLst>
              <a:ext uri="{FF2B5EF4-FFF2-40B4-BE49-F238E27FC236}">
                <a16:creationId xmlns:a16="http://schemas.microsoft.com/office/drawing/2014/main" id="{88DD918C-874B-4AE6-83C2-B565F8DEBF8F}"/>
              </a:ext>
            </a:extLst>
          </p:cNvPr>
          <p:cNvGrpSpPr>
            <a:grpSpLocks/>
          </p:cNvGrpSpPr>
          <p:nvPr/>
        </p:nvGrpSpPr>
        <p:grpSpPr bwMode="auto">
          <a:xfrm>
            <a:off x="508000" y="1597058"/>
            <a:ext cx="8329579" cy="4287804"/>
            <a:chOff x="671103" y="1289593"/>
            <a:chExt cx="8275684" cy="4287934"/>
          </a:xfrm>
        </p:grpSpPr>
        <p:graphicFrame>
          <p:nvGraphicFramePr>
            <p:cNvPr id="24" name="Chart 6">
              <a:extLst>
                <a:ext uri="{FF2B5EF4-FFF2-40B4-BE49-F238E27FC236}">
                  <a16:creationId xmlns:a16="http://schemas.microsoft.com/office/drawing/2014/main" id="{C888563C-3719-4504-89D3-FCD56576E5CC}"/>
                </a:ext>
              </a:extLst>
            </p:cNvPr>
            <p:cNvGraphicFramePr>
              <a:graphicFrameLocks/>
            </p:cNvGraphicFramePr>
            <p:nvPr>
              <p:extLst>
                <p:ext uri="{D42A27DB-BD31-4B8C-83A1-F6EECF244321}">
                  <p14:modId xmlns:p14="http://schemas.microsoft.com/office/powerpoint/2010/main" val="3980931656"/>
                </p:ext>
              </p:extLst>
            </p:nvPr>
          </p:nvGraphicFramePr>
          <p:xfrm>
            <a:off x="768712" y="1289593"/>
            <a:ext cx="8178075" cy="4200909"/>
          </p:xfrm>
          <a:graphic>
            <a:graphicData uri="http://schemas.openxmlformats.org/drawingml/2006/chart">
              <c:chart xmlns:c="http://schemas.openxmlformats.org/drawingml/2006/chart" xmlns:r="http://schemas.openxmlformats.org/officeDocument/2006/relationships" r:id="rId2"/>
            </a:graphicData>
          </a:graphic>
        </p:graphicFrame>
        <p:sp>
          <p:nvSpPr>
            <p:cNvPr id="25" name="TextBox 7">
              <a:extLst>
                <a:ext uri="{FF2B5EF4-FFF2-40B4-BE49-F238E27FC236}">
                  <a16:creationId xmlns:a16="http://schemas.microsoft.com/office/drawing/2014/main" id="{C62B191E-9967-4271-9BE0-BC0FB06B3FCD}"/>
                </a:ext>
              </a:extLst>
            </p:cNvPr>
            <p:cNvSpPr txBox="1"/>
            <p:nvPr/>
          </p:nvSpPr>
          <p:spPr>
            <a:xfrm>
              <a:off x="671103" y="1539411"/>
              <a:ext cx="580991" cy="4038116"/>
            </a:xfrm>
            <a:prstGeom prst="rect">
              <a:avLst/>
            </a:prstGeom>
            <a:noFill/>
          </p:spPr>
          <p:txBody>
            <a:bodyPr vert="vert270">
              <a:spAutoFit/>
            </a:bodyPr>
            <a:lstStyle/>
            <a:p>
              <a:pPr algn="ctr" defTabSz="904908" eaLnBrk="1" fontAlgn="auto" hangingPunct="1">
                <a:spcBef>
                  <a:spcPts val="0"/>
                </a:spcBef>
                <a:spcAft>
                  <a:spcPts val="0"/>
                </a:spcAft>
                <a:defRPr/>
              </a:pPr>
              <a:r>
                <a:rPr lang="en-GB" sz="1300" b="1" kern="0" dirty="0">
                  <a:latin typeface="+mn-lt"/>
                </a:rPr>
                <a:t>LS mean (SE) change from </a:t>
              </a:r>
            </a:p>
            <a:p>
              <a:pPr algn="ctr" defTabSz="904908" eaLnBrk="1" fontAlgn="auto" hangingPunct="1">
                <a:spcBef>
                  <a:spcPts val="0"/>
                </a:spcBef>
                <a:spcAft>
                  <a:spcPts val="0"/>
                </a:spcAft>
                <a:defRPr/>
              </a:pPr>
              <a:r>
                <a:rPr lang="en-GB" sz="1300" b="1" kern="0" dirty="0">
                  <a:latin typeface="+mn-lt"/>
                </a:rPr>
                <a:t>baseline to Week 24 (%)</a:t>
              </a:r>
            </a:p>
          </p:txBody>
        </p:sp>
      </p:grpSp>
      <p:sp>
        <p:nvSpPr>
          <p:cNvPr id="26" name="TextBox 8">
            <a:extLst>
              <a:ext uri="{FF2B5EF4-FFF2-40B4-BE49-F238E27FC236}">
                <a16:creationId xmlns:a16="http://schemas.microsoft.com/office/drawing/2014/main" id="{837873C6-DE8E-4CD4-AD36-7095E68F8043}"/>
              </a:ext>
            </a:extLst>
          </p:cNvPr>
          <p:cNvSpPr txBox="1"/>
          <p:nvPr/>
        </p:nvSpPr>
        <p:spPr>
          <a:xfrm>
            <a:off x="1193006" y="1944573"/>
            <a:ext cx="1438275" cy="457200"/>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Measured </a:t>
            </a:r>
          </a:p>
          <a:p>
            <a:pPr algn="ctr" defTabSz="904908" eaLnBrk="1" fontAlgn="auto" hangingPunct="1">
              <a:spcBef>
                <a:spcPts val="0"/>
              </a:spcBef>
              <a:spcAft>
                <a:spcPts val="0"/>
              </a:spcAft>
              <a:defRPr/>
            </a:pPr>
            <a:r>
              <a:rPr lang="en-GB" sz="1200" b="1" kern="0" dirty="0">
                <a:latin typeface="+mn-lt"/>
              </a:rPr>
              <a:t>LDL-C</a:t>
            </a:r>
            <a:endParaRPr lang="en-GB" sz="1200" b="1" kern="0" baseline="30000" dirty="0">
              <a:latin typeface="+mn-lt"/>
            </a:endParaRPr>
          </a:p>
        </p:txBody>
      </p:sp>
      <p:sp>
        <p:nvSpPr>
          <p:cNvPr id="28" name="TextBox 9">
            <a:extLst>
              <a:ext uri="{FF2B5EF4-FFF2-40B4-BE49-F238E27FC236}">
                <a16:creationId xmlns:a16="http://schemas.microsoft.com/office/drawing/2014/main" id="{E24E43E0-313A-47F6-8CBA-010AAE6E15D3}"/>
              </a:ext>
            </a:extLst>
          </p:cNvPr>
          <p:cNvSpPr txBox="1"/>
          <p:nvPr/>
        </p:nvSpPr>
        <p:spPr>
          <a:xfrm>
            <a:off x="2214563" y="2120900"/>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Apo B</a:t>
            </a:r>
          </a:p>
        </p:txBody>
      </p:sp>
      <p:sp>
        <p:nvSpPr>
          <p:cNvPr id="36" name="TextBox 10">
            <a:extLst>
              <a:ext uri="{FF2B5EF4-FFF2-40B4-BE49-F238E27FC236}">
                <a16:creationId xmlns:a16="http://schemas.microsoft.com/office/drawing/2014/main" id="{FECF5AD4-4BBA-42EF-BD04-D9EEDA7AB901}"/>
              </a:ext>
            </a:extLst>
          </p:cNvPr>
          <p:cNvSpPr txBox="1"/>
          <p:nvPr/>
        </p:nvSpPr>
        <p:spPr>
          <a:xfrm>
            <a:off x="3232150" y="2120900"/>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TC</a:t>
            </a:r>
          </a:p>
        </p:txBody>
      </p:sp>
      <p:sp>
        <p:nvSpPr>
          <p:cNvPr id="37" name="TextBox 11">
            <a:extLst>
              <a:ext uri="{FF2B5EF4-FFF2-40B4-BE49-F238E27FC236}">
                <a16:creationId xmlns:a16="http://schemas.microsoft.com/office/drawing/2014/main" id="{9C558D1F-0004-45CF-A33F-02A8A8E437B7}"/>
              </a:ext>
            </a:extLst>
          </p:cNvPr>
          <p:cNvSpPr txBox="1"/>
          <p:nvPr/>
        </p:nvSpPr>
        <p:spPr>
          <a:xfrm>
            <a:off x="4248150" y="2120900"/>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err="1">
                <a:latin typeface="+mn-lt"/>
              </a:rPr>
              <a:t>Lp</a:t>
            </a:r>
            <a:r>
              <a:rPr lang="en-GB" sz="1200" b="1" kern="0" dirty="0">
                <a:latin typeface="+mn-lt"/>
              </a:rPr>
              <a:t>(a)</a:t>
            </a:r>
          </a:p>
        </p:txBody>
      </p:sp>
      <p:sp>
        <p:nvSpPr>
          <p:cNvPr id="42" name="TextBox 12">
            <a:extLst>
              <a:ext uri="{FF2B5EF4-FFF2-40B4-BE49-F238E27FC236}">
                <a16:creationId xmlns:a16="http://schemas.microsoft.com/office/drawing/2014/main" id="{5D9366BE-AED4-46BC-B35C-F4FC8F0037DA}"/>
              </a:ext>
            </a:extLst>
          </p:cNvPr>
          <p:cNvSpPr txBox="1"/>
          <p:nvPr/>
        </p:nvSpPr>
        <p:spPr>
          <a:xfrm>
            <a:off x="5270500" y="2120900"/>
            <a:ext cx="1436688"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TGs</a:t>
            </a:r>
          </a:p>
        </p:txBody>
      </p:sp>
      <p:sp>
        <p:nvSpPr>
          <p:cNvPr id="51" name="TextBox 28">
            <a:extLst>
              <a:ext uri="{FF2B5EF4-FFF2-40B4-BE49-F238E27FC236}">
                <a16:creationId xmlns:a16="http://schemas.microsoft.com/office/drawing/2014/main" id="{874AED09-0448-4750-BC88-8EE823919CD6}"/>
              </a:ext>
            </a:extLst>
          </p:cNvPr>
          <p:cNvSpPr txBox="1"/>
          <p:nvPr/>
        </p:nvSpPr>
        <p:spPr>
          <a:xfrm>
            <a:off x="7300913" y="1906588"/>
            <a:ext cx="1438275" cy="457200"/>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LDL-P </a:t>
            </a:r>
          </a:p>
          <a:p>
            <a:pPr algn="ctr" defTabSz="904908" eaLnBrk="1" fontAlgn="auto" hangingPunct="1">
              <a:spcBef>
                <a:spcPts val="0"/>
              </a:spcBef>
              <a:spcAft>
                <a:spcPts val="0"/>
              </a:spcAft>
              <a:defRPr/>
            </a:pPr>
            <a:r>
              <a:rPr lang="en-GB" sz="1200" b="1" kern="0" dirty="0">
                <a:latin typeface="+mn-lt"/>
              </a:rPr>
              <a:t>number</a:t>
            </a:r>
          </a:p>
        </p:txBody>
      </p:sp>
      <p:grpSp>
        <p:nvGrpSpPr>
          <p:cNvPr id="52" name="Group 29">
            <a:extLst>
              <a:ext uri="{FF2B5EF4-FFF2-40B4-BE49-F238E27FC236}">
                <a16:creationId xmlns:a16="http://schemas.microsoft.com/office/drawing/2014/main" id="{85580B49-EDC6-4089-8EB3-91C3F9EB2F0B}"/>
              </a:ext>
            </a:extLst>
          </p:cNvPr>
          <p:cNvGrpSpPr>
            <a:grpSpLocks/>
          </p:cNvGrpSpPr>
          <p:nvPr/>
        </p:nvGrpSpPr>
        <p:grpSpPr bwMode="auto">
          <a:xfrm>
            <a:off x="75269" y="5691333"/>
            <a:ext cx="8544856" cy="654050"/>
            <a:chOff x="58808" y="5382956"/>
            <a:chExt cx="8488367" cy="654615"/>
          </a:xfrm>
        </p:grpSpPr>
        <p:sp>
          <p:nvSpPr>
            <p:cNvPr id="53" name="TextBox 30">
              <a:extLst>
                <a:ext uri="{FF2B5EF4-FFF2-40B4-BE49-F238E27FC236}">
                  <a16:creationId xmlns:a16="http://schemas.microsoft.com/office/drawing/2014/main" id="{C9651DFD-B2EE-48DB-A7F5-0113D6700223}"/>
                </a:ext>
              </a:extLst>
            </p:cNvPr>
            <p:cNvSpPr txBox="1"/>
            <p:nvPr/>
          </p:nvSpPr>
          <p:spPr>
            <a:xfrm>
              <a:off x="58808" y="5382956"/>
              <a:ext cx="1250566" cy="654615"/>
            </a:xfrm>
            <a:prstGeom prst="rect">
              <a:avLst/>
            </a:prstGeom>
            <a:noFill/>
          </p:spPr>
          <p:txBody>
            <a:bodyPr>
              <a:spAutoFit/>
            </a:bodyPr>
            <a:lstStyle/>
            <a:p>
              <a:pPr algn="r" defTabSz="904908" eaLnBrk="1" fontAlgn="auto" hangingPunct="1">
                <a:spcBef>
                  <a:spcPts val="0"/>
                </a:spcBef>
                <a:spcAft>
                  <a:spcPts val="0"/>
                </a:spcAft>
                <a:defRPr/>
              </a:pPr>
              <a:r>
                <a:rPr lang="en-GB" sz="1200" kern="0" dirty="0">
                  <a:latin typeface="+mn-lt"/>
                </a:rPr>
                <a:t>LS mean difference</a:t>
              </a:r>
              <a:br>
                <a:rPr lang="en-GB" sz="1200" kern="0" dirty="0">
                  <a:latin typeface="+mn-lt"/>
                </a:rPr>
              </a:br>
              <a:r>
                <a:rPr lang="en-GB" sz="1200" kern="0" dirty="0">
                  <a:latin typeface="+mn-lt"/>
                </a:rPr>
                <a:t>vs usual care</a:t>
              </a:r>
            </a:p>
          </p:txBody>
        </p:sp>
        <p:sp>
          <p:nvSpPr>
            <p:cNvPr id="54" name="TextBox 31">
              <a:extLst>
                <a:ext uri="{FF2B5EF4-FFF2-40B4-BE49-F238E27FC236}">
                  <a16:creationId xmlns:a16="http://schemas.microsoft.com/office/drawing/2014/main" id="{C5D5A45C-37ED-4AE7-B9AF-32802318E725}"/>
                </a:ext>
              </a:extLst>
            </p:cNvPr>
            <p:cNvSpPr txBox="1"/>
            <p:nvPr/>
          </p:nvSpPr>
          <p:spPr>
            <a:xfrm>
              <a:off x="1291374" y="5470198"/>
              <a:ext cx="1192216" cy="460773"/>
            </a:xfrm>
            <a:prstGeom prst="rect">
              <a:avLst/>
            </a:prstGeom>
            <a:solidFill>
              <a:schemeClr val="accent2">
                <a:lumMod val="40000"/>
                <a:lumOff val="60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–43.0%</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p>
          </p:txBody>
        </p:sp>
        <p:sp>
          <p:nvSpPr>
            <p:cNvPr id="55" name="TextBox 32">
              <a:extLst>
                <a:ext uri="{FF2B5EF4-FFF2-40B4-BE49-F238E27FC236}">
                  <a16:creationId xmlns:a16="http://schemas.microsoft.com/office/drawing/2014/main" id="{C75B1066-3B09-4580-8F8F-389B9FBB5EDD}"/>
                </a:ext>
              </a:extLst>
            </p:cNvPr>
            <p:cNvSpPr txBox="1"/>
            <p:nvPr/>
          </p:nvSpPr>
          <p:spPr>
            <a:xfrm>
              <a:off x="2300658" y="5470198"/>
              <a:ext cx="1192216" cy="460773"/>
            </a:xfrm>
            <a:prstGeom prst="rect">
              <a:avLst/>
            </a:prstGeom>
            <a:solidFill>
              <a:schemeClr val="accent2">
                <a:lumMod val="40000"/>
                <a:lumOff val="60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–32.3%</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p>
          </p:txBody>
        </p:sp>
        <p:sp>
          <p:nvSpPr>
            <p:cNvPr id="56" name="TextBox 33">
              <a:extLst>
                <a:ext uri="{FF2B5EF4-FFF2-40B4-BE49-F238E27FC236}">
                  <a16:creationId xmlns:a16="http://schemas.microsoft.com/office/drawing/2014/main" id="{601BF918-D8FB-474E-873F-A8023A9AC507}"/>
                </a:ext>
              </a:extLst>
            </p:cNvPr>
            <p:cNvSpPr txBox="1"/>
            <p:nvPr/>
          </p:nvSpPr>
          <p:spPr>
            <a:xfrm>
              <a:off x="3308364" y="5470198"/>
              <a:ext cx="1190639" cy="460773"/>
            </a:xfrm>
            <a:prstGeom prst="rect">
              <a:avLst/>
            </a:prstGeom>
            <a:solidFill>
              <a:schemeClr val="accent2">
                <a:lumMod val="40000"/>
                <a:lumOff val="60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–24.6%</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p>
          </p:txBody>
        </p:sp>
        <p:sp>
          <p:nvSpPr>
            <p:cNvPr id="57" name="TextBox 34">
              <a:extLst>
                <a:ext uri="{FF2B5EF4-FFF2-40B4-BE49-F238E27FC236}">
                  <a16:creationId xmlns:a16="http://schemas.microsoft.com/office/drawing/2014/main" id="{095333AB-844E-4237-B89E-7F5F6E10DDEE}"/>
                </a:ext>
              </a:extLst>
            </p:cNvPr>
            <p:cNvSpPr txBox="1"/>
            <p:nvPr/>
          </p:nvSpPr>
          <p:spPr>
            <a:xfrm>
              <a:off x="4320801" y="5470198"/>
              <a:ext cx="1192216" cy="460773"/>
            </a:xfrm>
            <a:prstGeom prst="rect">
              <a:avLst/>
            </a:prstGeom>
            <a:solidFill>
              <a:schemeClr val="accent2">
                <a:lumMod val="40000"/>
                <a:lumOff val="60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–27.4%</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p>
          </p:txBody>
        </p:sp>
        <p:sp>
          <p:nvSpPr>
            <p:cNvPr id="58" name="TextBox 35">
              <a:extLst>
                <a:ext uri="{FF2B5EF4-FFF2-40B4-BE49-F238E27FC236}">
                  <a16:creationId xmlns:a16="http://schemas.microsoft.com/office/drawing/2014/main" id="{402B392B-992E-467A-B4C9-E6B94686442F}"/>
                </a:ext>
              </a:extLst>
            </p:cNvPr>
            <p:cNvSpPr txBox="1"/>
            <p:nvPr/>
          </p:nvSpPr>
          <p:spPr>
            <a:xfrm>
              <a:off x="5333238" y="5470198"/>
              <a:ext cx="1192216" cy="460773"/>
            </a:xfrm>
            <a:prstGeom prst="rect">
              <a:avLst/>
            </a:prstGeom>
            <a:solidFill>
              <a:schemeClr val="accent2">
                <a:lumMod val="40000"/>
                <a:lumOff val="60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–4.2%</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=0.2191</a:t>
              </a:r>
            </a:p>
          </p:txBody>
        </p:sp>
        <p:sp>
          <p:nvSpPr>
            <p:cNvPr id="59" name="TextBox 36">
              <a:extLst>
                <a:ext uri="{FF2B5EF4-FFF2-40B4-BE49-F238E27FC236}">
                  <a16:creationId xmlns:a16="http://schemas.microsoft.com/office/drawing/2014/main" id="{2839280F-03A0-453E-842E-83CD62BEF36A}"/>
                </a:ext>
              </a:extLst>
            </p:cNvPr>
            <p:cNvSpPr txBox="1"/>
            <p:nvPr/>
          </p:nvSpPr>
          <p:spPr>
            <a:xfrm>
              <a:off x="6347253" y="5470198"/>
              <a:ext cx="1190638" cy="460773"/>
            </a:xfrm>
            <a:prstGeom prst="rect">
              <a:avLst/>
            </a:prstGeom>
            <a:solidFill>
              <a:schemeClr val="accent2">
                <a:lumMod val="40000"/>
                <a:lumOff val="60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6.2%</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=0.0026</a:t>
              </a:r>
              <a:r>
                <a:rPr lang="en-GB" sz="1200" kern="0" baseline="30000" dirty="0">
                  <a:latin typeface="+mn-lt"/>
                </a:rPr>
                <a:t>‡</a:t>
              </a:r>
            </a:p>
          </p:txBody>
        </p:sp>
        <p:sp>
          <p:nvSpPr>
            <p:cNvPr id="60" name="TextBox 37">
              <a:extLst>
                <a:ext uri="{FF2B5EF4-FFF2-40B4-BE49-F238E27FC236}">
                  <a16:creationId xmlns:a16="http://schemas.microsoft.com/office/drawing/2014/main" id="{168FE23C-E1DF-4065-B532-03A29111C361}"/>
                </a:ext>
              </a:extLst>
            </p:cNvPr>
            <p:cNvSpPr txBox="1"/>
            <p:nvPr/>
          </p:nvSpPr>
          <p:spPr>
            <a:xfrm>
              <a:off x="7356537" y="5470198"/>
              <a:ext cx="1190638" cy="460773"/>
            </a:xfrm>
            <a:prstGeom prst="rect">
              <a:avLst/>
            </a:prstGeom>
            <a:solidFill>
              <a:schemeClr val="accent2">
                <a:lumMod val="40000"/>
                <a:lumOff val="60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–37.8%</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r>
                <a:rPr lang="en-GB" sz="1200" kern="0" baseline="30000" dirty="0">
                  <a:latin typeface="+mn-lt"/>
                </a:rPr>
                <a:t>‡</a:t>
              </a:r>
            </a:p>
          </p:txBody>
        </p:sp>
      </p:grpSp>
      <p:sp>
        <p:nvSpPr>
          <p:cNvPr id="61" name="TextBox 23">
            <a:extLst>
              <a:ext uri="{FF2B5EF4-FFF2-40B4-BE49-F238E27FC236}">
                <a16:creationId xmlns:a16="http://schemas.microsoft.com/office/drawing/2014/main" id="{FA3A6078-332E-4D0F-A1BB-910215AA716E}"/>
              </a:ext>
            </a:extLst>
          </p:cNvPr>
          <p:cNvSpPr txBox="1"/>
          <p:nvPr/>
        </p:nvSpPr>
        <p:spPr>
          <a:xfrm>
            <a:off x="6283325" y="2120900"/>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HDL-C</a:t>
            </a:r>
          </a:p>
        </p:txBody>
      </p:sp>
      <p:sp>
        <p:nvSpPr>
          <p:cNvPr id="62" name="TextBox 24">
            <a:extLst>
              <a:ext uri="{FF2B5EF4-FFF2-40B4-BE49-F238E27FC236}">
                <a16:creationId xmlns:a16="http://schemas.microsoft.com/office/drawing/2014/main" id="{D81527B2-C5EA-4CCD-AD98-3B9FD14F6E89}"/>
              </a:ext>
            </a:extLst>
          </p:cNvPr>
          <p:cNvSpPr txBox="1">
            <a:spLocks noChangeArrowheads="1"/>
          </p:cNvSpPr>
          <p:nvPr/>
        </p:nvSpPr>
        <p:spPr bwMode="auto">
          <a:xfrm>
            <a:off x="1397000" y="5018088"/>
            <a:ext cx="671513"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–43.3</a:t>
            </a:r>
          </a:p>
        </p:txBody>
      </p:sp>
      <p:sp>
        <p:nvSpPr>
          <p:cNvPr id="63" name="TextBox 25">
            <a:extLst>
              <a:ext uri="{FF2B5EF4-FFF2-40B4-BE49-F238E27FC236}">
                <a16:creationId xmlns:a16="http://schemas.microsoft.com/office/drawing/2014/main" id="{1A0F4D11-6A6B-4787-B264-5FAB3BB7D0E3}"/>
              </a:ext>
            </a:extLst>
          </p:cNvPr>
          <p:cNvSpPr txBox="1">
            <a:spLocks noChangeArrowheads="1"/>
          </p:cNvSpPr>
          <p:nvPr/>
        </p:nvSpPr>
        <p:spPr bwMode="auto">
          <a:xfrm>
            <a:off x="1831975" y="3433763"/>
            <a:ext cx="598488"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dirty="0"/>
              <a:t>–0.3</a:t>
            </a:r>
          </a:p>
        </p:txBody>
      </p:sp>
      <p:sp>
        <p:nvSpPr>
          <p:cNvPr id="64" name="TextBox 26">
            <a:extLst>
              <a:ext uri="{FF2B5EF4-FFF2-40B4-BE49-F238E27FC236}">
                <a16:creationId xmlns:a16="http://schemas.microsoft.com/office/drawing/2014/main" id="{71506FCE-FADC-4C57-8438-7A4FAA729E57}"/>
              </a:ext>
            </a:extLst>
          </p:cNvPr>
          <p:cNvSpPr txBox="1">
            <a:spLocks noChangeArrowheads="1"/>
          </p:cNvSpPr>
          <p:nvPr/>
        </p:nvSpPr>
        <p:spPr bwMode="auto">
          <a:xfrm>
            <a:off x="2347913" y="4638675"/>
            <a:ext cx="70326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–33.8</a:t>
            </a:r>
          </a:p>
        </p:txBody>
      </p:sp>
      <p:sp>
        <p:nvSpPr>
          <p:cNvPr id="65" name="TextBox 27">
            <a:extLst>
              <a:ext uri="{FF2B5EF4-FFF2-40B4-BE49-F238E27FC236}">
                <a16:creationId xmlns:a16="http://schemas.microsoft.com/office/drawing/2014/main" id="{576ABFF1-1D8D-4487-8206-916F071313A3}"/>
              </a:ext>
            </a:extLst>
          </p:cNvPr>
          <p:cNvSpPr txBox="1">
            <a:spLocks noChangeArrowheads="1"/>
          </p:cNvSpPr>
          <p:nvPr/>
        </p:nvSpPr>
        <p:spPr bwMode="auto">
          <a:xfrm>
            <a:off x="2847975" y="3433763"/>
            <a:ext cx="598488"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–1.6</a:t>
            </a:r>
          </a:p>
        </p:txBody>
      </p:sp>
      <p:sp>
        <p:nvSpPr>
          <p:cNvPr id="66" name="TextBox 38">
            <a:extLst>
              <a:ext uri="{FF2B5EF4-FFF2-40B4-BE49-F238E27FC236}">
                <a16:creationId xmlns:a16="http://schemas.microsoft.com/office/drawing/2014/main" id="{05EA12A4-D0D3-439B-B65B-822513DAAF0D}"/>
              </a:ext>
            </a:extLst>
          </p:cNvPr>
          <p:cNvSpPr txBox="1">
            <a:spLocks noChangeArrowheads="1"/>
          </p:cNvSpPr>
          <p:nvPr/>
        </p:nvSpPr>
        <p:spPr bwMode="auto">
          <a:xfrm>
            <a:off x="3419475" y="4364038"/>
            <a:ext cx="644525"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–27.4</a:t>
            </a:r>
          </a:p>
        </p:txBody>
      </p:sp>
      <p:sp>
        <p:nvSpPr>
          <p:cNvPr id="67" name="TextBox 39">
            <a:extLst>
              <a:ext uri="{FF2B5EF4-FFF2-40B4-BE49-F238E27FC236}">
                <a16:creationId xmlns:a16="http://schemas.microsoft.com/office/drawing/2014/main" id="{1116E82E-1AAA-40D4-9009-DA7F01EACD16}"/>
              </a:ext>
            </a:extLst>
          </p:cNvPr>
          <p:cNvSpPr txBox="1">
            <a:spLocks noChangeArrowheads="1"/>
          </p:cNvSpPr>
          <p:nvPr/>
        </p:nvSpPr>
        <p:spPr bwMode="auto">
          <a:xfrm>
            <a:off x="4416425" y="4210050"/>
            <a:ext cx="657225"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–23.7</a:t>
            </a:r>
          </a:p>
        </p:txBody>
      </p:sp>
      <p:sp>
        <p:nvSpPr>
          <p:cNvPr id="68" name="TextBox 40">
            <a:extLst>
              <a:ext uri="{FF2B5EF4-FFF2-40B4-BE49-F238E27FC236}">
                <a16:creationId xmlns:a16="http://schemas.microsoft.com/office/drawing/2014/main" id="{36A2E143-7EA6-499C-8673-57D290FBA59B}"/>
              </a:ext>
            </a:extLst>
          </p:cNvPr>
          <p:cNvSpPr txBox="1">
            <a:spLocks noChangeArrowheads="1"/>
          </p:cNvSpPr>
          <p:nvPr/>
        </p:nvSpPr>
        <p:spPr bwMode="auto">
          <a:xfrm>
            <a:off x="4867275" y="2703513"/>
            <a:ext cx="598488"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3.7</a:t>
            </a:r>
          </a:p>
        </p:txBody>
      </p:sp>
      <p:sp>
        <p:nvSpPr>
          <p:cNvPr id="69" name="TextBox 41">
            <a:extLst>
              <a:ext uri="{FF2B5EF4-FFF2-40B4-BE49-F238E27FC236}">
                <a16:creationId xmlns:a16="http://schemas.microsoft.com/office/drawing/2014/main" id="{4D55B80C-1F98-43DB-A153-B743C351A903}"/>
              </a:ext>
            </a:extLst>
          </p:cNvPr>
          <p:cNvSpPr txBox="1">
            <a:spLocks noChangeArrowheads="1"/>
          </p:cNvSpPr>
          <p:nvPr/>
        </p:nvSpPr>
        <p:spPr bwMode="auto">
          <a:xfrm>
            <a:off x="3862388" y="3486150"/>
            <a:ext cx="598487"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–2.8</a:t>
            </a:r>
          </a:p>
        </p:txBody>
      </p:sp>
      <p:sp>
        <p:nvSpPr>
          <p:cNvPr id="70" name="TextBox 42">
            <a:extLst>
              <a:ext uri="{FF2B5EF4-FFF2-40B4-BE49-F238E27FC236}">
                <a16:creationId xmlns:a16="http://schemas.microsoft.com/office/drawing/2014/main" id="{BD22DCE2-EE80-4FF2-8B72-6D4108E3D428}"/>
              </a:ext>
            </a:extLst>
          </p:cNvPr>
          <p:cNvSpPr txBox="1">
            <a:spLocks noChangeArrowheads="1"/>
          </p:cNvSpPr>
          <p:nvPr/>
        </p:nvSpPr>
        <p:spPr bwMode="auto">
          <a:xfrm>
            <a:off x="5411788" y="3803650"/>
            <a:ext cx="65405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–13.0</a:t>
            </a:r>
          </a:p>
        </p:txBody>
      </p:sp>
      <p:sp>
        <p:nvSpPr>
          <p:cNvPr id="71" name="TextBox 43">
            <a:extLst>
              <a:ext uri="{FF2B5EF4-FFF2-40B4-BE49-F238E27FC236}">
                <a16:creationId xmlns:a16="http://schemas.microsoft.com/office/drawing/2014/main" id="{A3927EAE-403A-4776-9349-6ADC4F588237}"/>
              </a:ext>
            </a:extLst>
          </p:cNvPr>
          <p:cNvSpPr txBox="1">
            <a:spLocks noChangeArrowheads="1"/>
          </p:cNvSpPr>
          <p:nvPr/>
        </p:nvSpPr>
        <p:spPr bwMode="auto">
          <a:xfrm>
            <a:off x="5891213" y="3686175"/>
            <a:ext cx="598487"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–8.8</a:t>
            </a:r>
          </a:p>
        </p:txBody>
      </p:sp>
      <p:sp>
        <p:nvSpPr>
          <p:cNvPr id="72" name="TextBox 44">
            <a:extLst>
              <a:ext uri="{FF2B5EF4-FFF2-40B4-BE49-F238E27FC236}">
                <a16:creationId xmlns:a16="http://schemas.microsoft.com/office/drawing/2014/main" id="{7D40CD0A-08C6-4163-AF2B-6274B4B6127C}"/>
              </a:ext>
            </a:extLst>
          </p:cNvPr>
          <p:cNvSpPr txBox="1">
            <a:spLocks noChangeArrowheads="1"/>
          </p:cNvSpPr>
          <p:nvPr/>
        </p:nvSpPr>
        <p:spPr bwMode="auto">
          <a:xfrm>
            <a:off x="6472238" y="2333625"/>
            <a:ext cx="596900"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14.5</a:t>
            </a:r>
          </a:p>
        </p:txBody>
      </p:sp>
      <p:sp>
        <p:nvSpPr>
          <p:cNvPr id="73" name="TextBox 45">
            <a:extLst>
              <a:ext uri="{FF2B5EF4-FFF2-40B4-BE49-F238E27FC236}">
                <a16:creationId xmlns:a16="http://schemas.microsoft.com/office/drawing/2014/main" id="{D9F9BC47-3DD9-486C-BAAC-9699DADAE6D5}"/>
              </a:ext>
            </a:extLst>
          </p:cNvPr>
          <p:cNvSpPr txBox="1">
            <a:spLocks noChangeArrowheads="1"/>
          </p:cNvSpPr>
          <p:nvPr/>
        </p:nvSpPr>
        <p:spPr bwMode="auto">
          <a:xfrm>
            <a:off x="6924675" y="2551113"/>
            <a:ext cx="598488"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8.2</a:t>
            </a:r>
          </a:p>
        </p:txBody>
      </p:sp>
      <p:sp>
        <p:nvSpPr>
          <p:cNvPr id="74" name="TextBox 46">
            <a:extLst>
              <a:ext uri="{FF2B5EF4-FFF2-40B4-BE49-F238E27FC236}">
                <a16:creationId xmlns:a16="http://schemas.microsoft.com/office/drawing/2014/main" id="{C077D421-D2BA-4D46-A4C7-F7AD4888BB60}"/>
              </a:ext>
            </a:extLst>
          </p:cNvPr>
          <p:cNvSpPr txBox="1">
            <a:spLocks noChangeArrowheads="1"/>
          </p:cNvSpPr>
          <p:nvPr/>
        </p:nvSpPr>
        <p:spPr bwMode="auto">
          <a:xfrm>
            <a:off x="7459663" y="4954588"/>
            <a:ext cx="636587"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–41.6</a:t>
            </a:r>
          </a:p>
        </p:txBody>
      </p:sp>
      <p:sp>
        <p:nvSpPr>
          <p:cNvPr id="75" name="TextBox 47">
            <a:extLst>
              <a:ext uri="{FF2B5EF4-FFF2-40B4-BE49-F238E27FC236}">
                <a16:creationId xmlns:a16="http://schemas.microsoft.com/office/drawing/2014/main" id="{258B4F3D-9E3B-431E-80A0-7F1DCD6BEC1A}"/>
              </a:ext>
            </a:extLst>
          </p:cNvPr>
          <p:cNvSpPr txBox="1">
            <a:spLocks noChangeArrowheads="1"/>
          </p:cNvSpPr>
          <p:nvPr/>
        </p:nvSpPr>
        <p:spPr bwMode="auto">
          <a:xfrm>
            <a:off x="7939088" y="3506788"/>
            <a:ext cx="598487"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dirty="0"/>
              <a:t>–3.9</a:t>
            </a:r>
          </a:p>
        </p:txBody>
      </p:sp>
      <p:sp>
        <p:nvSpPr>
          <p:cNvPr id="3" name="Rectángulo 2">
            <a:extLst>
              <a:ext uri="{FF2B5EF4-FFF2-40B4-BE49-F238E27FC236}">
                <a16:creationId xmlns:a16="http://schemas.microsoft.com/office/drawing/2014/main" id="{F3CADB34-0CC6-48CA-84D5-BF7C3B5B0C2D}"/>
              </a:ext>
            </a:extLst>
          </p:cNvPr>
          <p:cNvSpPr/>
          <p:nvPr/>
        </p:nvSpPr>
        <p:spPr bwMode="auto">
          <a:xfrm>
            <a:off x="5532403" y="1981200"/>
            <a:ext cx="993809" cy="4560888"/>
          </a:xfrm>
          <a:prstGeom prst="rect">
            <a:avLst/>
          </a:prstGeom>
          <a:solidFill>
            <a:srgbClr val="92D050">
              <a:alpha val="12157"/>
            </a:srgbClr>
          </a:solidFill>
          <a:ln w="13334" cap="flat" cmpd="sng" algn="ctr">
            <a:solidFill>
              <a:srgbClr val="B2B2B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Verdana" pitchFamily="34" charset="0"/>
            </a:endParaRPr>
          </a:p>
        </p:txBody>
      </p:sp>
    </p:spTree>
    <p:extLst>
      <p:ext uri="{BB962C8B-B14F-4D97-AF65-F5344CB8AC3E}">
        <p14:creationId xmlns:p14="http://schemas.microsoft.com/office/powerpoint/2010/main" val="3783705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C7DF40-906A-401E-93C7-7B40D510C1AD}"/>
              </a:ext>
            </a:extLst>
          </p:cNvPr>
          <p:cNvSpPr>
            <a:spLocks noGrp="1"/>
          </p:cNvSpPr>
          <p:nvPr>
            <p:ph type="title"/>
          </p:nvPr>
        </p:nvSpPr>
        <p:spPr>
          <a:xfrm>
            <a:off x="533400" y="277813"/>
            <a:ext cx="8534400" cy="1139825"/>
          </a:xfrm>
        </p:spPr>
        <p:txBody>
          <a:bodyPr/>
          <a:lstStyle/>
          <a:p>
            <a:r>
              <a:rPr lang="es-ES" sz="3200" dirty="0"/>
              <a:t>ODYSSEY DM-DYSLIPIDEMIA:</a:t>
            </a:r>
            <a:br>
              <a:rPr lang="es-ES" sz="3200" dirty="0"/>
            </a:br>
            <a:r>
              <a:rPr lang="es-ES" sz="3200" dirty="0">
                <a:solidFill>
                  <a:srgbClr val="00B0F0"/>
                </a:solidFill>
              </a:rPr>
              <a:t>Cambio en otros parámetros lipídicos vs </a:t>
            </a:r>
            <a:r>
              <a:rPr lang="es-ES" sz="3200" b="1" dirty="0" err="1">
                <a:solidFill>
                  <a:srgbClr val="00B0F0"/>
                </a:solidFill>
              </a:rPr>
              <a:t>fenofibrato</a:t>
            </a:r>
            <a:endParaRPr lang="es-ES" sz="3200" b="1" dirty="0">
              <a:solidFill>
                <a:srgbClr val="00B0F0"/>
              </a:solidFill>
            </a:endParaRPr>
          </a:p>
        </p:txBody>
      </p:sp>
      <p:sp>
        <p:nvSpPr>
          <p:cNvPr id="48" name="30 Rectángulo">
            <a:extLst>
              <a:ext uri="{FF2B5EF4-FFF2-40B4-BE49-F238E27FC236}">
                <a16:creationId xmlns:a16="http://schemas.microsoft.com/office/drawing/2014/main" id="{7F26FF55-FCEB-43FD-9994-9BC1F0F87544}"/>
              </a:ext>
            </a:extLst>
          </p:cNvPr>
          <p:cNvSpPr>
            <a:spLocks noChangeArrowheads="1"/>
          </p:cNvSpPr>
          <p:nvPr/>
        </p:nvSpPr>
        <p:spPr bwMode="auto">
          <a:xfrm>
            <a:off x="4321175" y="6542088"/>
            <a:ext cx="4572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s-ES" sz="1200" dirty="0">
                <a:cs typeface="Arial" panose="020B0604020202020204" pitchFamily="34" charset="0"/>
              </a:rPr>
              <a:t>Müller-Wieland D et al. </a:t>
            </a:r>
            <a:r>
              <a:rPr lang="en-GB" altLang="es-ES" sz="1200" i="1" dirty="0">
                <a:cs typeface="Arial" panose="020B0604020202020204" pitchFamily="34" charset="0"/>
              </a:rPr>
              <a:t>Cardiovasc </a:t>
            </a:r>
            <a:r>
              <a:rPr lang="en-GB" altLang="es-ES" sz="1200" i="1" dirty="0" err="1">
                <a:cs typeface="Arial" panose="020B0604020202020204" pitchFamily="34" charset="0"/>
              </a:rPr>
              <a:t>Diabetol</a:t>
            </a:r>
            <a:r>
              <a:rPr lang="en-GB" altLang="es-ES" sz="1200" dirty="0">
                <a:cs typeface="Arial" panose="020B0604020202020204" pitchFamily="34" charset="0"/>
              </a:rPr>
              <a:t>. 2017;16:70. </a:t>
            </a:r>
          </a:p>
        </p:txBody>
      </p:sp>
      <p:grpSp>
        <p:nvGrpSpPr>
          <p:cNvPr id="38" name="Group 5">
            <a:extLst>
              <a:ext uri="{FF2B5EF4-FFF2-40B4-BE49-F238E27FC236}">
                <a16:creationId xmlns:a16="http://schemas.microsoft.com/office/drawing/2014/main" id="{D8C19731-3EF3-4657-999B-783834A34C73}"/>
              </a:ext>
            </a:extLst>
          </p:cNvPr>
          <p:cNvGrpSpPr>
            <a:grpSpLocks/>
          </p:cNvGrpSpPr>
          <p:nvPr/>
        </p:nvGrpSpPr>
        <p:grpSpPr bwMode="auto">
          <a:xfrm>
            <a:off x="508000" y="1603447"/>
            <a:ext cx="8354979" cy="4289389"/>
            <a:chOff x="673105" y="1289593"/>
            <a:chExt cx="8273516" cy="4289754"/>
          </a:xfrm>
        </p:grpSpPr>
        <p:graphicFrame>
          <p:nvGraphicFramePr>
            <p:cNvPr id="39" name="Chart 6">
              <a:extLst>
                <a:ext uri="{FF2B5EF4-FFF2-40B4-BE49-F238E27FC236}">
                  <a16:creationId xmlns:a16="http://schemas.microsoft.com/office/drawing/2014/main" id="{16F76DEF-6DFC-49F4-BDD2-8F25D31571FF}"/>
                </a:ext>
              </a:extLst>
            </p:cNvPr>
            <p:cNvGraphicFramePr>
              <a:graphicFrameLocks/>
            </p:cNvGraphicFramePr>
            <p:nvPr>
              <p:extLst>
                <p:ext uri="{D42A27DB-BD31-4B8C-83A1-F6EECF244321}">
                  <p14:modId xmlns:p14="http://schemas.microsoft.com/office/powerpoint/2010/main" val="649418153"/>
                </p:ext>
              </p:extLst>
            </p:nvPr>
          </p:nvGraphicFramePr>
          <p:xfrm>
            <a:off x="768880" y="1289593"/>
            <a:ext cx="8177741" cy="4200909"/>
          </p:xfrm>
          <a:graphic>
            <a:graphicData uri="http://schemas.openxmlformats.org/drawingml/2006/chart">
              <c:chart xmlns:c="http://schemas.openxmlformats.org/drawingml/2006/chart" xmlns:r="http://schemas.openxmlformats.org/officeDocument/2006/relationships" r:id="rId2"/>
            </a:graphicData>
          </a:graphic>
        </p:graphicFrame>
        <p:sp>
          <p:nvSpPr>
            <p:cNvPr id="40" name="TextBox 7">
              <a:extLst>
                <a:ext uri="{FF2B5EF4-FFF2-40B4-BE49-F238E27FC236}">
                  <a16:creationId xmlns:a16="http://schemas.microsoft.com/office/drawing/2014/main" id="{6300C204-89E8-41FA-891F-DE4439D633D6}"/>
                </a:ext>
              </a:extLst>
            </p:cNvPr>
            <p:cNvSpPr txBox="1"/>
            <p:nvPr/>
          </p:nvSpPr>
          <p:spPr>
            <a:xfrm>
              <a:off x="673105" y="1541231"/>
              <a:ext cx="579073" cy="4038116"/>
            </a:xfrm>
            <a:prstGeom prst="rect">
              <a:avLst/>
            </a:prstGeom>
            <a:noFill/>
          </p:spPr>
          <p:txBody>
            <a:bodyPr vert="vert270">
              <a:spAutoFit/>
            </a:bodyPr>
            <a:lstStyle/>
            <a:p>
              <a:pPr algn="ctr" defTabSz="904908" eaLnBrk="1" fontAlgn="auto" hangingPunct="1">
                <a:spcBef>
                  <a:spcPts val="0"/>
                </a:spcBef>
                <a:spcAft>
                  <a:spcPts val="0"/>
                </a:spcAft>
                <a:tabLst>
                  <a:tab pos="2095548" algn="l"/>
                </a:tabLst>
                <a:defRPr/>
              </a:pPr>
              <a:r>
                <a:rPr lang="en-GB" sz="1300" b="1" kern="0" dirty="0">
                  <a:latin typeface="+mn-lt"/>
                </a:rPr>
                <a:t>LS mean (SE) change from </a:t>
              </a:r>
            </a:p>
            <a:p>
              <a:pPr algn="ctr" defTabSz="904908" eaLnBrk="1" fontAlgn="auto" hangingPunct="1">
                <a:spcBef>
                  <a:spcPts val="0"/>
                </a:spcBef>
                <a:spcAft>
                  <a:spcPts val="0"/>
                </a:spcAft>
                <a:defRPr/>
              </a:pPr>
              <a:r>
                <a:rPr lang="en-GB" sz="1300" b="1" kern="0" dirty="0">
                  <a:latin typeface="+mn-lt"/>
                </a:rPr>
                <a:t>baseline to Week 24 (%)</a:t>
              </a:r>
            </a:p>
          </p:txBody>
        </p:sp>
      </p:grpSp>
      <p:sp>
        <p:nvSpPr>
          <p:cNvPr id="41" name="TextBox 8">
            <a:extLst>
              <a:ext uri="{FF2B5EF4-FFF2-40B4-BE49-F238E27FC236}">
                <a16:creationId xmlns:a16="http://schemas.microsoft.com/office/drawing/2014/main" id="{73192C30-8A6F-49E4-AD44-301905CD56A1}"/>
              </a:ext>
            </a:extLst>
          </p:cNvPr>
          <p:cNvSpPr txBox="1"/>
          <p:nvPr/>
        </p:nvSpPr>
        <p:spPr>
          <a:xfrm>
            <a:off x="1192213" y="1912974"/>
            <a:ext cx="1438275" cy="457200"/>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Measured</a:t>
            </a:r>
          </a:p>
          <a:p>
            <a:pPr algn="ctr" defTabSz="904908" eaLnBrk="1" fontAlgn="auto" hangingPunct="1">
              <a:spcBef>
                <a:spcPts val="0"/>
              </a:spcBef>
              <a:spcAft>
                <a:spcPts val="0"/>
              </a:spcAft>
              <a:defRPr/>
            </a:pPr>
            <a:r>
              <a:rPr lang="en-GB" sz="1200" b="1" kern="0" dirty="0">
                <a:latin typeface="+mn-lt"/>
              </a:rPr>
              <a:t>LDL-C</a:t>
            </a:r>
            <a:endParaRPr lang="en-GB" sz="1200" b="1" kern="0" baseline="30000" dirty="0">
              <a:latin typeface="+mn-lt"/>
            </a:endParaRPr>
          </a:p>
        </p:txBody>
      </p:sp>
      <p:sp>
        <p:nvSpPr>
          <p:cNvPr id="43" name="TextBox 9">
            <a:extLst>
              <a:ext uri="{FF2B5EF4-FFF2-40B4-BE49-F238E27FC236}">
                <a16:creationId xmlns:a16="http://schemas.microsoft.com/office/drawing/2014/main" id="{DED288BC-7A06-44DB-97AD-DAEC61749B38}"/>
              </a:ext>
            </a:extLst>
          </p:cNvPr>
          <p:cNvSpPr txBox="1"/>
          <p:nvPr/>
        </p:nvSpPr>
        <p:spPr>
          <a:xfrm>
            <a:off x="2214563" y="2127286"/>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Apo B</a:t>
            </a:r>
          </a:p>
        </p:txBody>
      </p:sp>
      <p:sp>
        <p:nvSpPr>
          <p:cNvPr id="44" name="TextBox 10">
            <a:extLst>
              <a:ext uri="{FF2B5EF4-FFF2-40B4-BE49-F238E27FC236}">
                <a16:creationId xmlns:a16="http://schemas.microsoft.com/office/drawing/2014/main" id="{2523C3C4-52BB-4B1A-B7EF-3CDF115CB9C0}"/>
              </a:ext>
            </a:extLst>
          </p:cNvPr>
          <p:cNvSpPr txBox="1"/>
          <p:nvPr/>
        </p:nvSpPr>
        <p:spPr>
          <a:xfrm>
            <a:off x="3232150" y="2127286"/>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TC</a:t>
            </a:r>
          </a:p>
        </p:txBody>
      </p:sp>
      <p:sp>
        <p:nvSpPr>
          <p:cNvPr id="45" name="TextBox 11">
            <a:extLst>
              <a:ext uri="{FF2B5EF4-FFF2-40B4-BE49-F238E27FC236}">
                <a16:creationId xmlns:a16="http://schemas.microsoft.com/office/drawing/2014/main" id="{F35F9AD2-68A1-40BF-93B7-0DF89FFC3FFF}"/>
              </a:ext>
            </a:extLst>
          </p:cNvPr>
          <p:cNvSpPr txBox="1"/>
          <p:nvPr/>
        </p:nvSpPr>
        <p:spPr>
          <a:xfrm>
            <a:off x="4248150" y="2127286"/>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err="1">
                <a:latin typeface="+mn-lt"/>
              </a:rPr>
              <a:t>Lp</a:t>
            </a:r>
            <a:r>
              <a:rPr lang="en-GB" sz="1200" b="1" kern="0" dirty="0">
                <a:latin typeface="+mn-lt"/>
              </a:rPr>
              <a:t>(a)</a:t>
            </a:r>
          </a:p>
        </p:txBody>
      </p:sp>
      <p:sp>
        <p:nvSpPr>
          <p:cNvPr id="46" name="TextBox 12">
            <a:extLst>
              <a:ext uri="{FF2B5EF4-FFF2-40B4-BE49-F238E27FC236}">
                <a16:creationId xmlns:a16="http://schemas.microsoft.com/office/drawing/2014/main" id="{8D3CC451-4F66-46EF-8C15-05E9FAB9F626}"/>
              </a:ext>
            </a:extLst>
          </p:cNvPr>
          <p:cNvSpPr txBox="1"/>
          <p:nvPr/>
        </p:nvSpPr>
        <p:spPr>
          <a:xfrm>
            <a:off x="5270500" y="2127286"/>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TGs</a:t>
            </a:r>
          </a:p>
        </p:txBody>
      </p:sp>
      <p:sp>
        <p:nvSpPr>
          <p:cNvPr id="47" name="TextBox 28">
            <a:extLst>
              <a:ext uri="{FF2B5EF4-FFF2-40B4-BE49-F238E27FC236}">
                <a16:creationId xmlns:a16="http://schemas.microsoft.com/office/drawing/2014/main" id="{7291FEFF-6324-4670-9211-EE1A5DAA2AE5}"/>
              </a:ext>
            </a:extLst>
          </p:cNvPr>
          <p:cNvSpPr txBox="1"/>
          <p:nvPr/>
        </p:nvSpPr>
        <p:spPr>
          <a:xfrm>
            <a:off x="7300913" y="1912974"/>
            <a:ext cx="1438275" cy="457200"/>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LDL-P </a:t>
            </a:r>
          </a:p>
          <a:p>
            <a:pPr algn="ctr" defTabSz="904908" eaLnBrk="1" fontAlgn="auto" hangingPunct="1">
              <a:spcBef>
                <a:spcPts val="0"/>
              </a:spcBef>
              <a:spcAft>
                <a:spcPts val="0"/>
              </a:spcAft>
              <a:defRPr/>
            </a:pPr>
            <a:r>
              <a:rPr lang="en-GB" sz="1200" b="1" kern="0" dirty="0">
                <a:latin typeface="+mn-lt"/>
              </a:rPr>
              <a:t>number</a:t>
            </a:r>
          </a:p>
        </p:txBody>
      </p:sp>
      <p:grpSp>
        <p:nvGrpSpPr>
          <p:cNvPr id="49" name="Group 29">
            <a:extLst>
              <a:ext uri="{FF2B5EF4-FFF2-40B4-BE49-F238E27FC236}">
                <a16:creationId xmlns:a16="http://schemas.microsoft.com/office/drawing/2014/main" id="{1DD658D5-97AC-41CE-82D8-F6BF4C351332}"/>
              </a:ext>
            </a:extLst>
          </p:cNvPr>
          <p:cNvGrpSpPr>
            <a:grpSpLocks/>
          </p:cNvGrpSpPr>
          <p:nvPr/>
        </p:nvGrpSpPr>
        <p:grpSpPr bwMode="auto">
          <a:xfrm>
            <a:off x="76495" y="5670550"/>
            <a:ext cx="8542043" cy="654050"/>
            <a:chOff x="60320" y="5355763"/>
            <a:chExt cx="8459111" cy="654615"/>
          </a:xfrm>
        </p:grpSpPr>
        <p:sp>
          <p:nvSpPr>
            <p:cNvPr id="50" name="TextBox 30">
              <a:extLst>
                <a:ext uri="{FF2B5EF4-FFF2-40B4-BE49-F238E27FC236}">
                  <a16:creationId xmlns:a16="http://schemas.microsoft.com/office/drawing/2014/main" id="{B2649054-ABF0-4EFB-B1A9-C57488323D9A}"/>
                </a:ext>
              </a:extLst>
            </p:cNvPr>
            <p:cNvSpPr txBox="1"/>
            <p:nvPr/>
          </p:nvSpPr>
          <p:spPr>
            <a:xfrm>
              <a:off x="60320" y="5355763"/>
              <a:ext cx="1251382" cy="654615"/>
            </a:xfrm>
            <a:prstGeom prst="rect">
              <a:avLst/>
            </a:prstGeom>
            <a:noFill/>
          </p:spPr>
          <p:txBody>
            <a:bodyPr>
              <a:spAutoFit/>
            </a:bodyPr>
            <a:lstStyle/>
            <a:p>
              <a:pPr algn="r" defTabSz="904908" eaLnBrk="1" fontAlgn="auto" hangingPunct="1">
                <a:spcBef>
                  <a:spcPts val="0"/>
                </a:spcBef>
                <a:spcAft>
                  <a:spcPts val="0"/>
                </a:spcAft>
                <a:defRPr/>
              </a:pPr>
              <a:r>
                <a:rPr lang="en-GB" sz="1200" kern="0" dirty="0">
                  <a:latin typeface="+mn-lt"/>
                </a:rPr>
                <a:t>LS mean difference</a:t>
              </a:r>
              <a:br>
                <a:rPr lang="en-GB" sz="1200" kern="0" dirty="0">
                  <a:latin typeface="+mn-lt"/>
                </a:rPr>
              </a:br>
              <a:r>
                <a:rPr lang="en-GB" sz="1200" kern="0" dirty="0">
                  <a:latin typeface="+mn-lt"/>
                </a:rPr>
                <a:t>vs fenofibrate</a:t>
              </a:r>
            </a:p>
          </p:txBody>
        </p:sp>
        <p:sp>
          <p:nvSpPr>
            <p:cNvPr id="76" name="TextBox 31">
              <a:extLst>
                <a:ext uri="{FF2B5EF4-FFF2-40B4-BE49-F238E27FC236}">
                  <a16:creationId xmlns:a16="http://schemas.microsoft.com/office/drawing/2014/main" id="{3217DAD5-6CDE-4E80-9863-0639FCF54558}"/>
                </a:ext>
              </a:extLst>
            </p:cNvPr>
            <p:cNvSpPr txBox="1"/>
            <p:nvPr/>
          </p:nvSpPr>
          <p:spPr>
            <a:xfrm>
              <a:off x="1287829" y="5470198"/>
              <a:ext cx="1186926" cy="460773"/>
            </a:xfrm>
            <a:prstGeom prst="rect">
              <a:avLst/>
            </a:prstGeom>
            <a:solidFill>
              <a:schemeClr val="accent3">
                <a:lumMod val="95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–55.7%</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p>
          </p:txBody>
        </p:sp>
        <p:sp>
          <p:nvSpPr>
            <p:cNvPr id="77" name="TextBox 32">
              <a:extLst>
                <a:ext uri="{FF2B5EF4-FFF2-40B4-BE49-F238E27FC236}">
                  <a16:creationId xmlns:a16="http://schemas.microsoft.com/office/drawing/2014/main" id="{79AEB6FC-FA7F-4406-9196-F20637BBD005}"/>
                </a:ext>
              </a:extLst>
            </p:cNvPr>
            <p:cNvSpPr txBox="1"/>
            <p:nvPr/>
          </p:nvSpPr>
          <p:spPr>
            <a:xfrm>
              <a:off x="2293965" y="5470198"/>
              <a:ext cx="1186926" cy="460773"/>
            </a:xfrm>
            <a:prstGeom prst="rect">
              <a:avLst/>
            </a:prstGeom>
            <a:solidFill>
              <a:schemeClr val="accent3">
                <a:lumMod val="95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–35.2%</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p>
          </p:txBody>
        </p:sp>
        <p:sp>
          <p:nvSpPr>
            <p:cNvPr id="78" name="TextBox 33">
              <a:extLst>
                <a:ext uri="{FF2B5EF4-FFF2-40B4-BE49-F238E27FC236}">
                  <a16:creationId xmlns:a16="http://schemas.microsoft.com/office/drawing/2014/main" id="{862DBD97-3A4C-4486-A8A1-7DA89B595B0E}"/>
                </a:ext>
              </a:extLst>
            </p:cNvPr>
            <p:cNvSpPr txBox="1"/>
            <p:nvPr/>
          </p:nvSpPr>
          <p:spPr>
            <a:xfrm>
              <a:off x="3298528" y="5470198"/>
              <a:ext cx="1186927" cy="460773"/>
            </a:xfrm>
            <a:prstGeom prst="rect">
              <a:avLst/>
            </a:prstGeom>
            <a:solidFill>
              <a:schemeClr val="accent3">
                <a:lumMod val="95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–25.3%</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p>
          </p:txBody>
        </p:sp>
        <p:sp>
          <p:nvSpPr>
            <p:cNvPr id="79" name="TextBox 34">
              <a:extLst>
                <a:ext uri="{FF2B5EF4-FFF2-40B4-BE49-F238E27FC236}">
                  <a16:creationId xmlns:a16="http://schemas.microsoft.com/office/drawing/2014/main" id="{028A5012-C640-4439-A5CC-0E58617F3388}"/>
                </a:ext>
              </a:extLst>
            </p:cNvPr>
            <p:cNvSpPr txBox="1"/>
            <p:nvPr/>
          </p:nvSpPr>
          <p:spPr>
            <a:xfrm>
              <a:off x="4307808" y="5470198"/>
              <a:ext cx="1186927" cy="460773"/>
            </a:xfrm>
            <a:prstGeom prst="rect">
              <a:avLst/>
            </a:prstGeom>
            <a:solidFill>
              <a:schemeClr val="accent3">
                <a:lumMod val="95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–22.8%</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0.004</a:t>
              </a:r>
            </a:p>
          </p:txBody>
        </p:sp>
        <p:sp>
          <p:nvSpPr>
            <p:cNvPr id="80" name="TextBox 35">
              <a:extLst>
                <a:ext uri="{FF2B5EF4-FFF2-40B4-BE49-F238E27FC236}">
                  <a16:creationId xmlns:a16="http://schemas.microsoft.com/office/drawing/2014/main" id="{2794C542-C370-4E6F-BB41-FAC85F685109}"/>
                </a:ext>
              </a:extLst>
            </p:cNvPr>
            <p:cNvSpPr txBox="1"/>
            <p:nvPr/>
          </p:nvSpPr>
          <p:spPr>
            <a:xfrm>
              <a:off x="5317088" y="5470198"/>
              <a:ext cx="1186927" cy="460773"/>
            </a:xfrm>
            <a:prstGeom prst="rect">
              <a:avLst/>
            </a:prstGeom>
            <a:solidFill>
              <a:schemeClr val="accent3">
                <a:lumMod val="95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9.0%</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=0.2651</a:t>
              </a:r>
            </a:p>
          </p:txBody>
        </p:sp>
        <p:sp>
          <p:nvSpPr>
            <p:cNvPr id="81" name="TextBox 36">
              <a:extLst>
                <a:ext uri="{FF2B5EF4-FFF2-40B4-BE49-F238E27FC236}">
                  <a16:creationId xmlns:a16="http://schemas.microsoft.com/office/drawing/2014/main" id="{87212BDD-DF5E-48FB-B73A-4CA3E47F0D82}"/>
                </a:ext>
              </a:extLst>
            </p:cNvPr>
            <p:cNvSpPr txBox="1"/>
            <p:nvPr/>
          </p:nvSpPr>
          <p:spPr>
            <a:xfrm>
              <a:off x="6326368" y="5470198"/>
              <a:ext cx="1186927" cy="460773"/>
            </a:xfrm>
            <a:prstGeom prst="rect">
              <a:avLst/>
            </a:prstGeom>
            <a:solidFill>
              <a:schemeClr val="accent3">
                <a:lumMod val="95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1.1%</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=0.8183</a:t>
              </a:r>
              <a:r>
                <a:rPr lang="en-GB" sz="1200" kern="0" baseline="30000" dirty="0">
                  <a:latin typeface="+mn-lt"/>
                </a:rPr>
                <a:t>§</a:t>
              </a:r>
            </a:p>
          </p:txBody>
        </p:sp>
        <p:sp>
          <p:nvSpPr>
            <p:cNvPr id="82" name="TextBox 37">
              <a:extLst>
                <a:ext uri="{FF2B5EF4-FFF2-40B4-BE49-F238E27FC236}">
                  <a16:creationId xmlns:a16="http://schemas.microsoft.com/office/drawing/2014/main" id="{6B16696B-438D-47FE-8075-290C8A547CCD}"/>
                </a:ext>
              </a:extLst>
            </p:cNvPr>
            <p:cNvSpPr txBox="1"/>
            <p:nvPr/>
          </p:nvSpPr>
          <p:spPr>
            <a:xfrm>
              <a:off x="7332504" y="5470198"/>
              <a:ext cx="1186927" cy="460773"/>
            </a:xfrm>
            <a:prstGeom prst="rect">
              <a:avLst/>
            </a:prstGeom>
            <a:solidFill>
              <a:schemeClr val="accent3">
                <a:lumMod val="95000"/>
              </a:schemeClr>
            </a:solidFill>
          </p:spPr>
          <p:txBody>
            <a:bodyPr>
              <a:spAutoFit/>
            </a:bodyPr>
            <a:lstStyle/>
            <a:p>
              <a:pPr algn="ctr" defTabSz="904908" eaLnBrk="1" fontAlgn="auto" hangingPunct="1">
                <a:spcBef>
                  <a:spcPts val="0"/>
                </a:spcBef>
                <a:spcAft>
                  <a:spcPts val="0"/>
                </a:spcAft>
                <a:defRPr/>
              </a:pPr>
              <a:r>
                <a:rPr lang="en-GB" sz="1200" b="1" kern="0" dirty="0">
                  <a:latin typeface="+mn-lt"/>
                </a:rPr>
                <a:t>–42.4%</a:t>
              </a:r>
            </a:p>
            <a:p>
              <a:pPr algn="ctr" defTabSz="904908" eaLnBrk="1" fontAlgn="auto" hangingPunct="1">
                <a:spcBef>
                  <a:spcPts val="0"/>
                </a:spcBef>
                <a:spcAft>
                  <a:spcPts val="0"/>
                </a:spcAft>
                <a:defRPr/>
              </a:pPr>
              <a:r>
                <a:rPr lang="en-GB" sz="1200" i="1" kern="0" dirty="0">
                  <a:latin typeface="+mn-lt"/>
                </a:rPr>
                <a:t>P</a:t>
              </a:r>
              <a:r>
                <a:rPr lang="en-GB" sz="1200" kern="0" dirty="0">
                  <a:latin typeface="+mn-lt"/>
                </a:rPr>
                <a:t>&lt;0.0001</a:t>
              </a:r>
              <a:r>
                <a:rPr lang="en-GB" sz="1200" kern="0" baseline="30000" dirty="0">
                  <a:latin typeface="+mn-lt"/>
                </a:rPr>
                <a:t>§</a:t>
              </a:r>
            </a:p>
          </p:txBody>
        </p:sp>
      </p:grpSp>
      <p:sp>
        <p:nvSpPr>
          <p:cNvPr id="83" name="TextBox 23">
            <a:extLst>
              <a:ext uri="{FF2B5EF4-FFF2-40B4-BE49-F238E27FC236}">
                <a16:creationId xmlns:a16="http://schemas.microsoft.com/office/drawing/2014/main" id="{4AD39931-CB44-46EC-A8FA-DE59770CABCB}"/>
              </a:ext>
            </a:extLst>
          </p:cNvPr>
          <p:cNvSpPr txBox="1"/>
          <p:nvPr/>
        </p:nvSpPr>
        <p:spPr>
          <a:xfrm>
            <a:off x="6283325" y="2127286"/>
            <a:ext cx="1438275" cy="268288"/>
          </a:xfrm>
          <a:prstGeom prst="rect">
            <a:avLst/>
          </a:prstGeom>
          <a:noFill/>
        </p:spPr>
        <p:txBody>
          <a:bodyPr lIns="75421" tIns="37710" rIns="75421" bIns="37710">
            <a:spAutoFit/>
          </a:bodyPr>
          <a:lstStyle/>
          <a:p>
            <a:pPr algn="ctr" defTabSz="904908" eaLnBrk="1" fontAlgn="auto" hangingPunct="1">
              <a:spcBef>
                <a:spcPts val="0"/>
              </a:spcBef>
              <a:spcAft>
                <a:spcPts val="0"/>
              </a:spcAft>
              <a:defRPr/>
            </a:pPr>
            <a:r>
              <a:rPr lang="en-GB" sz="1200" b="1" kern="0" dirty="0">
                <a:latin typeface="+mn-lt"/>
              </a:rPr>
              <a:t>HDL-C</a:t>
            </a:r>
          </a:p>
        </p:txBody>
      </p:sp>
      <p:sp>
        <p:nvSpPr>
          <p:cNvPr id="84" name="TextBox 24">
            <a:extLst>
              <a:ext uri="{FF2B5EF4-FFF2-40B4-BE49-F238E27FC236}">
                <a16:creationId xmlns:a16="http://schemas.microsoft.com/office/drawing/2014/main" id="{6162BE86-983A-4FAC-859A-950E0097C79C}"/>
              </a:ext>
            </a:extLst>
          </p:cNvPr>
          <p:cNvSpPr txBox="1">
            <a:spLocks noChangeArrowheads="1"/>
          </p:cNvSpPr>
          <p:nvPr/>
        </p:nvSpPr>
        <p:spPr bwMode="auto">
          <a:xfrm>
            <a:off x="1368425" y="5238786"/>
            <a:ext cx="693738"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–47.0</a:t>
            </a:r>
          </a:p>
        </p:txBody>
      </p:sp>
      <p:sp>
        <p:nvSpPr>
          <p:cNvPr id="85" name="TextBox 25">
            <a:extLst>
              <a:ext uri="{FF2B5EF4-FFF2-40B4-BE49-F238E27FC236}">
                <a16:creationId xmlns:a16="http://schemas.microsoft.com/office/drawing/2014/main" id="{085DD02E-EEAF-4A29-AA23-B391E6898211}"/>
              </a:ext>
            </a:extLst>
          </p:cNvPr>
          <p:cNvSpPr txBox="1">
            <a:spLocks noChangeArrowheads="1"/>
          </p:cNvSpPr>
          <p:nvPr/>
        </p:nvSpPr>
        <p:spPr bwMode="auto">
          <a:xfrm>
            <a:off x="1814513" y="2400336"/>
            <a:ext cx="600075"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8.7</a:t>
            </a:r>
          </a:p>
        </p:txBody>
      </p:sp>
      <p:sp>
        <p:nvSpPr>
          <p:cNvPr id="86" name="TextBox 26">
            <a:extLst>
              <a:ext uri="{FF2B5EF4-FFF2-40B4-BE49-F238E27FC236}">
                <a16:creationId xmlns:a16="http://schemas.microsoft.com/office/drawing/2014/main" id="{520F7070-8AE7-4DB3-9A7A-C7CD9193D5B4}"/>
              </a:ext>
            </a:extLst>
          </p:cNvPr>
          <p:cNvSpPr txBox="1">
            <a:spLocks noChangeArrowheads="1"/>
          </p:cNvSpPr>
          <p:nvPr/>
        </p:nvSpPr>
        <p:spPr bwMode="auto">
          <a:xfrm>
            <a:off x="2355850" y="4932399"/>
            <a:ext cx="704850"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–38.9</a:t>
            </a:r>
          </a:p>
        </p:txBody>
      </p:sp>
      <p:sp>
        <p:nvSpPr>
          <p:cNvPr id="87" name="TextBox 27">
            <a:extLst>
              <a:ext uri="{FF2B5EF4-FFF2-40B4-BE49-F238E27FC236}">
                <a16:creationId xmlns:a16="http://schemas.microsoft.com/office/drawing/2014/main" id="{979D3664-1625-4DA8-AA41-58299C0BFEEE}"/>
              </a:ext>
            </a:extLst>
          </p:cNvPr>
          <p:cNvSpPr txBox="1">
            <a:spLocks noChangeArrowheads="1"/>
          </p:cNvSpPr>
          <p:nvPr/>
        </p:nvSpPr>
        <p:spPr bwMode="auto">
          <a:xfrm>
            <a:off x="2843213" y="3560799"/>
            <a:ext cx="600075"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–3.8</a:t>
            </a:r>
          </a:p>
        </p:txBody>
      </p:sp>
      <p:sp>
        <p:nvSpPr>
          <p:cNvPr id="88" name="TextBox 38">
            <a:extLst>
              <a:ext uri="{FF2B5EF4-FFF2-40B4-BE49-F238E27FC236}">
                <a16:creationId xmlns:a16="http://schemas.microsoft.com/office/drawing/2014/main" id="{44703E13-DD62-4DAA-86C0-38682EE904A6}"/>
              </a:ext>
            </a:extLst>
          </p:cNvPr>
          <p:cNvSpPr txBox="1">
            <a:spLocks noChangeArrowheads="1"/>
          </p:cNvSpPr>
          <p:nvPr/>
        </p:nvSpPr>
        <p:spPr bwMode="auto">
          <a:xfrm>
            <a:off x="3443288" y="4524411"/>
            <a:ext cx="673100"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–30.9</a:t>
            </a:r>
          </a:p>
        </p:txBody>
      </p:sp>
      <p:sp>
        <p:nvSpPr>
          <p:cNvPr id="89" name="TextBox 39">
            <a:extLst>
              <a:ext uri="{FF2B5EF4-FFF2-40B4-BE49-F238E27FC236}">
                <a16:creationId xmlns:a16="http://schemas.microsoft.com/office/drawing/2014/main" id="{DF10A081-4465-4A89-AFF9-ECE4825AD088}"/>
              </a:ext>
            </a:extLst>
          </p:cNvPr>
          <p:cNvSpPr txBox="1">
            <a:spLocks noChangeArrowheads="1"/>
          </p:cNvSpPr>
          <p:nvPr/>
        </p:nvSpPr>
        <p:spPr bwMode="auto">
          <a:xfrm>
            <a:off x="4419600" y="4160874"/>
            <a:ext cx="696913"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–18.9</a:t>
            </a:r>
          </a:p>
        </p:txBody>
      </p:sp>
      <p:sp>
        <p:nvSpPr>
          <p:cNvPr id="90" name="TextBox 40">
            <a:extLst>
              <a:ext uri="{FF2B5EF4-FFF2-40B4-BE49-F238E27FC236}">
                <a16:creationId xmlns:a16="http://schemas.microsoft.com/office/drawing/2014/main" id="{7F24B99E-5702-4240-8F55-85FA7BD91438}"/>
              </a:ext>
            </a:extLst>
          </p:cNvPr>
          <p:cNvSpPr txBox="1">
            <a:spLocks noChangeArrowheads="1"/>
          </p:cNvSpPr>
          <p:nvPr/>
        </p:nvSpPr>
        <p:spPr bwMode="auto">
          <a:xfrm>
            <a:off x="4892675" y="2584486"/>
            <a:ext cx="600075"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3.9</a:t>
            </a:r>
          </a:p>
        </p:txBody>
      </p:sp>
      <p:sp>
        <p:nvSpPr>
          <p:cNvPr id="91" name="TextBox 41">
            <a:extLst>
              <a:ext uri="{FF2B5EF4-FFF2-40B4-BE49-F238E27FC236}">
                <a16:creationId xmlns:a16="http://schemas.microsoft.com/office/drawing/2014/main" id="{0EF2517B-8834-49A2-A517-9F95281E3AD2}"/>
              </a:ext>
            </a:extLst>
          </p:cNvPr>
          <p:cNvSpPr txBox="1">
            <a:spLocks noChangeArrowheads="1"/>
          </p:cNvSpPr>
          <p:nvPr/>
        </p:nvSpPr>
        <p:spPr bwMode="auto">
          <a:xfrm>
            <a:off x="3875088" y="3606836"/>
            <a:ext cx="600075"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–5.7</a:t>
            </a:r>
          </a:p>
        </p:txBody>
      </p:sp>
      <p:sp>
        <p:nvSpPr>
          <p:cNvPr id="92" name="TextBox 42">
            <a:extLst>
              <a:ext uri="{FF2B5EF4-FFF2-40B4-BE49-F238E27FC236}">
                <a16:creationId xmlns:a16="http://schemas.microsoft.com/office/drawing/2014/main" id="{76D17FC3-9163-4753-A6BB-45C38E1BC172}"/>
              </a:ext>
            </a:extLst>
          </p:cNvPr>
          <p:cNvSpPr txBox="1">
            <a:spLocks noChangeArrowheads="1"/>
          </p:cNvSpPr>
          <p:nvPr/>
        </p:nvSpPr>
        <p:spPr bwMode="auto">
          <a:xfrm>
            <a:off x="5402263" y="4051336"/>
            <a:ext cx="665162" cy="268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–15.4</a:t>
            </a:r>
          </a:p>
        </p:txBody>
      </p:sp>
      <p:sp>
        <p:nvSpPr>
          <p:cNvPr id="93" name="TextBox 43">
            <a:extLst>
              <a:ext uri="{FF2B5EF4-FFF2-40B4-BE49-F238E27FC236}">
                <a16:creationId xmlns:a16="http://schemas.microsoft.com/office/drawing/2014/main" id="{6C3BCB73-BF27-4157-97FE-E19CA9B053A8}"/>
              </a:ext>
            </a:extLst>
          </p:cNvPr>
          <p:cNvSpPr txBox="1">
            <a:spLocks noChangeArrowheads="1"/>
          </p:cNvSpPr>
          <p:nvPr/>
        </p:nvSpPr>
        <p:spPr bwMode="auto">
          <a:xfrm>
            <a:off x="5875338" y="4462499"/>
            <a:ext cx="727075"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–24.4</a:t>
            </a:r>
          </a:p>
        </p:txBody>
      </p:sp>
      <p:sp>
        <p:nvSpPr>
          <p:cNvPr id="94" name="TextBox 44">
            <a:extLst>
              <a:ext uri="{FF2B5EF4-FFF2-40B4-BE49-F238E27FC236}">
                <a16:creationId xmlns:a16="http://schemas.microsoft.com/office/drawing/2014/main" id="{EA62238E-6EE4-435B-BBE1-1D6EAFCE4CD6}"/>
              </a:ext>
            </a:extLst>
          </p:cNvPr>
          <p:cNvSpPr txBox="1">
            <a:spLocks noChangeArrowheads="1"/>
          </p:cNvSpPr>
          <p:nvPr/>
        </p:nvSpPr>
        <p:spPr bwMode="auto">
          <a:xfrm>
            <a:off x="6492875" y="2340011"/>
            <a:ext cx="600075"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13.5</a:t>
            </a:r>
          </a:p>
        </p:txBody>
      </p:sp>
      <p:sp>
        <p:nvSpPr>
          <p:cNvPr id="95" name="TextBox 45">
            <a:extLst>
              <a:ext uri="{FF2B5EF4-FFF2-40B4-BE49-F238E27FC236}">
                <a16:creationId xmlns:a16="http://schemas.microsoft.com/office/drawing/2014/main" id="{5193FD8B-EFD8-4624-B45D-B3A797AFA5A8}"/>
              </a:ext>
            </a:extLst>
          </p:cNvPr>
          <p:cNvSpPr txBox="1">
            <a:spLocks noChangeArrowheads="1"/>
          </p:cNvSpPr>
          <p:nvPr/>
        </p:nvSpPr>
        <p:spPr bwMode="auto">
          <a:xfrm>
            <a:off x="6907213" y="2340011"/>
            <a:ext cx="600075" cy="26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12.3</a:t>
            </a:r>
          </a:p>
        </p:txBody>
      </p:sp>
      <p:sp>
        <p:nvSpPr>
          <p:cNvPr id="96" name="TextBox 46">
            <a:extLst>
              <a:ext uri="{FF2B5EF4-FFF2-40B4-BE49-F238E27FC236}">
                <a16:creationId xmlns:a16="http://schemas.microsoft.com/office/drawing/2014/main" id="{6514EFFB-AF4A-4082-B7A5-9632FEFF187E}"/>
              </a:ext>
            </a:extLst>
          </p:cNvPr>
          <p:cNvSpPr txBox="1">
            <a:spLocks noChangeArrowheads="1"/>
          </p:cNvSpPr>
          <p:nvPr/>
        </p:nvSpPr>
        <p:spPr bwMode="auto">
          <a:xfrm>
            <a:off x="7466013" y="5160999"/>
            <a:ext cx="738187"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–45.4</a:t>
            </a:r>
          </a:p>
        </p:txBody>
      </p:sp>
      <p:sp>
        <p:nvSpPr>
          <p:cNvPr id="97" name="TextBox 47">
            <a:extLst>
              <a:ext uri="{FF2B5EF4-FFF2-40B4-BE49-F238E27FC236}">
                <a16:creationId xmlns:a16="http://schemas.microsoft.com/office/drawing/2014/main" id="{D911E7F8-8BFE-44C7-8090-9CD0087531BE}"/>
              </a:ext>
            </a:extLst>
          </p:cNvPr>
          <p:cNvSpPr txBox="1">
            <a:spLocks noChangeArrowheads="1"/>
          </p:cNvSpPr>
          <p:nvPr/>
        </p:nvSpPr>
        <p:spPr bwMode="auto">
          <a:xfrm>
            <a:off x="7956550" y="3563974"/>
            <a:ext cx="601663" cy="268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200"/>
              <a:t>–2.9</a:t>
            </a:r>
          </a:p>
        </p:txBody>
      </p:sp>
      <p:sp>
        <p:nvSpPr>
          <p:cNvPr id="98" name="TextBox 50">
            <a:extLst>
              <a:ext uri="{FF2B5EF4-FFF2-40B4-BE49-F238E27FC236}">
                <a16:creationId xmlns:a16="http://schemas.microsoft.com/office/drawing/2014/main" id="{F5BE21A0-625F-4517-BB07-59C2F73CF1CF}"/>
              </a:ext>
            </a:extLst>
          </p:cNvPr>
          <p:cNvSpPr txBox="1">
            <a:spLocks noChangeArrowheads="1"/>
          </p:cNvSpPr>
          <p:nvPr/>
        </p:nvSpPr>
        <p:spPr bwMode="auto">
          <a:xfrm>
            <a:off x="5546725" y="1730411"/>
            <a:ext cx="211138"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200" baseline="30000"/>
              <a:t>‡</a:t>
            </a:r>
          </a:p>
        </p:txBody>
      </p:sp>
      <p:sp>
        <p:nvSpPr>
          <p:cNvPr id="42" name="Rectángulo 41">
            <a:extLst>
              <a:ext uri="{FF2B5EF4-FFF2-40B4-BE49-F238E27FC236}">
                <a16:creationId xmlns:a16="http://schemas.microsoft.com/office/drawing/2014/main" id="{8E2CEB85-B5B2-49F2-9EEE-14D4DAEE4889}"/>
              </a:ext>
            </a:extLst>
          </p:cNvPr>
          <p:cNvSpPr/>
          <p:nvPr/>
        </p:nvSpPr>
        <p:spPr bwMode="auto">
          <a:xfrm>
            <a:off x="5532403" y="1981200"/>
            <a:ext cx="2012984" cy="4560888"/>
          </a:xfrm>
          <a:prstGeom prst="rect">
            <a:avLst/>
          </a:prstGeom>
          <a:solidFill>
            <a:srgbClr val="92D050">
              <a:alpha val="12157"/>
            </a:srgbClr>
          </a:solidFill>
          <a:ln w="13334" cap="flat" cmpd="sng" algn="ctr">
            <a:solidFill>
              <a:srgbClr val="B2B2B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Verdana" pitchFamily="34" charset="0"/>
            </a:endParaRPr>
          </a:p>
        </p:txBody>
      </p:sp>
    </p:spTree>
    <p:extLst>
      <p:ext uri="{BB962C8B-B14F-4D97-AF65-F5344CB8AC3E}">
        <p14:creationId xmlns:p14="http://schemas.microsoft.com/office/powerpoint/2010/main" val="2085394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AutoShape 1">
            <a:extLst>
              <a:ext uri="{FF2B5EF4-FFF2-40B4-BE49-F238E27FC236}">
                <a16:creationId xmlns:a16="http://schemas.microsoft.com/office/drawing/2014/main" id="{5C50D0B8-2400-4F92-86C3-CA1E0A556993}"/>
              </a:ext>
            </a:extLst>
          </p:cNvPr>
          <p:cNvSpPr>
            <a:spLocks noChangeAspect="1" noChangeArrowheads="1"/>
          </p:cNvSpPr>
          <p:nvPr/>
        </p:nvSpPr>
        <p:spPr bwMode="auto">
          <a:xfrm>
            <a:off x="7086600" y="152400"/>
            <a:ext cx="1870075" cy="355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sp>
        <p:nvSpPr>
          <p:cNvPr id="3074" name="AutoShape 2">
            <a:extLst>
              <a:ext uri="{FF2B5EF4-FFF2-40B4-BE49-F238E27FC236}">
                <a16:creationId xmlns:a16="http://schemas.microsoft.com/office/drawing/2014/main" id="{754AA94B-0303-4AD9-AF73-C38D0C464311}"/>
              </a:ext>
            </a:extLst>
          </p:cNvPr>
          <p:cNvSpPr>
            <a:spLocks noChangeArrowheads="1"/>
          </p:cNvSpPr>
          <p:nvPr/>
        </p:nvSpPr>
        <p:spPr bwMode="auto">
          <a:xfrm>
            <a:off x="609600" y="4648200"/>
            <a:ext cx="8077200" cy="452438"/>
          </a:xfrm>
          <a:custGeom>
            <a:avLst/>
            <a:gdLst/>
            <a:ahLst/>
            <a:cxnLst>
              <a:cxn ang="0">
                <a:pos x="r" y="vc"/>
              </a:cxn>
              <a:cxn ang="5400000">
                <a:pos x="hc" y="b"/>
              </a:cxn>
              <a:cxn ang="10800000">
                <a:pos x="l" y="vc"/>
              </a:cxn>
              <a:cxn ang="16200000">
                <a:pos x="hc" y="t"/>
              </a:cxn>
            </a:cxnLst>
            <a:rect l="0" t="0" r="r" b="b"/>
            <a:pathLst>
              <a:path w="21600" h="21600">
                <a:moveTo>
                  <a:pt x="0" y="0"/>
                </a:moveTo>
                <a:lnTo>
                  <a:pt x="0" y="21600"/>
                </a:lnTo>
                <a:lnTo>
                  <a:pt x="21600" y="21600"/>
                </a:lnTo>
                <a:lnTo>
                  <a:pt x="21600" y="0"/>
                </a:lnTo>
                <a:close/>
              </a:path>
            </a:pathLst>
          </a:cu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s-ES"/>
          </a:p>
        </p:txBody>
      </p:sp>
      <p:pic>
        <p:nvPicPr>
          <p:cNvPr id="3076" name="Picture 4">
            <a:extLst>
              <a:ext uri="{FF2B5EF4-FFF2-40B4-BE49-F238E27FC236}">
                <a16:creationId xmlns:a16="http://schemas.microsoft.com/office/drawing/2014/main" id="{46DDE18A-2EB4-4373-97C3-725FF93B7D8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18354" y="1845458"/>
            <a:ext cx="7107292" cy="4264375"/>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Rectángulo 1">
            <a:extLst>
              <a:ext uri="{FF2B5EF4-FFF2-40B4-BE49-F238E27FC236}">
                <a16:creationId xmlns:a16="http://schemas.microsoft.com/office/drawing/2014/main" id="{F523DDB7-3555-4653-B111-93C78CA05A8A}"/>
              </a:ext>
            </a:extLst>
          </p:cNvPr>
          <p:cNvSpPr/>
          <p:nvPr/>
        </p:nvSpPr>
        <p:spPr>
          <a:xfrm>
            <a:off x="2057400" y="6511661"/>
            <a:ext cx="7010400" cy="276999"/>
          </a:xfrm>
          <a:prstGeom prst="rect">
            <a:avLst/>
          </a:prstGeom>
        </p:spPr>
        <p:txBody>
          <a:bodyPr wrap="square">
            <a:spAutoFit/>
          </a:bodyPr>
          <a:lstStyle/>
          <a:p>
            <a:r>
              <a:rPr lang="en-US" sz="1200" dirty="0" err="1"/>
              <a:t>Koren</a:t>
            </a:r>
            <a:r>
              <a:rPr lang="en-US" sz="1200" dirty="0"/>
              <a:t> MJ. J Am Heart Assoc. 2015;4(11) </a:t>
            </a:r>
            <a:r>
              <a:rPr lang="en-US" sz="1200" dirty="0" err="1"/>
              <a:t>pii</a:t>
            </a:r>
            <a:r>
              <a:rPr lang="en-US" sz="1200" dirty="0"/>
              <a:t>: e002224</a:t>
            </a:r>
            <a:endParaRPr lang="es-ES" sz="1200" dirty="0"/>
          </a:p>
        </p:txBody>
      </p:sp>
      <p:sp>
        <p:nvSpPr>
          <p:cNvPr id="4" name="Título 3">
            <a:extLst>
              <a:ext uri="{FF2B5EF4-FFF2-40B4-BE49-F238E27FC236}">
                <a16:creationId xmlns:a16="http://schemas.microsoft.com/office/drawing/2014/main" id="{D068CCA1-02EC-4ED2-AC6F-69C22EAEFC91}"/>
              </a:ext>
            </a:extLst>
          </p:cNvPr>
          <p:cNvSpPr>
            <a:spLocks noGrp="1"/>
          </p:cNvSpPr>
          <p:nvPr>
            <p:ph type="title"/>
          </p:nvPr>
        </p:nvSpPr>
        <p:spPr/>
        <p:txBody>
          <a:bodyPr/>
          <a:lstStyle/>
          <a:p>
            <a:r>
              <a:rPr lang="en-US" sz="3200" dirty="0"/>
              <a:t>Concentration </a:t>
            </a:r>
            <a:r>
              <a:rPr lang="en-US" sz="3200" dirty="0" err="1"/>
              <a:t>partículas</a:t>
            </a:r>
            <a:r>
              <a:rPr lang="en-US" sz="3200" dirty="0"/>
              <a:t> </a:t>
            </a:r>
            <a:r>
              <a:rPr lang="en-US" sz="3200" dirty="0" err="1"/>
              <a:t>lipoproteicas</a:t>
            </a:r>
            <a:r>
              <a:rPr lang="en-US" sz="3200" dirty="0"/>
              <a:t> por RNM</a:t>
            </a:r>
            <a:br>
              <a:rPr lang="en-US" sz="3200" dirty="0"/>
            </a:br>
            <a:r>
              <a:rPr lang="en-US" sz="3200" dirty="0" err="1">
                <a:solidFill>
                  <a:srgbClr val="00B0F0"/>
                </a:solidFill>
              </a:rPr>
              <a:t>Efecto</a:t>
            </a:r>
            <a:r>
              <a:rPr lang="en-US" sz="3200" dirty="0">
                <a:solidFill>
                  <a:srgbClr val="00B0F0"/>
                </a:solidFill>
              </a:rPr>
              <a:t> Alirocumab</a:t>
            </a:r>
            <a:endParaRPr lang="es-ES" sz="3200" dirty="0">
              <a:solidFill>
                <a:srgbClr val="00B0F0"/>
              </a:solidFill>
            </a:endParaRPr>
          </a:p>
        </p:txBody>
      </p:sp>
      <p:sp>
        <p:nvSpPr>
          <p:cNvPr id="3" name="Rectángulo 2">
            <a:extLst>
              <a:ext uri="{FF2B5EF4-FFF2-40B4-BE49-F238E27FC236}">
                <a16:creationId xmlns:a16="http://schemas.microsoft.com/office/drawing/2014/main" id="{02403CF3-19C2-4883-913C-D0721688B004}"/>
              </a:ext>
            </a:extLst>
          </p:cNvPr>
          <p:cNvSpPr/>
          <p:nvPr/>
        </p:nvSpPr>
        <p:spPr>
          <a:xfrm>
            <a:off x="3342176" y="2025134"/>
            <a:ext cx="995785" cy="307777"/>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s-ES" altLang="es-ES" sz="1400" dirty="0"/>
              <a:t>−63.3% </a:t>
            </a:r>
            <a:endParaRPr lang="es-ES" sz="1400" dirty="0"/>
          </a:p>
        </p:txBody>
      </p:sp>
      <p:sp>
        <p:nvSpPr>
          <p:cNvPr id="5" name="Rectángulo 4">
            <a:extLst>
              <a:ext uri="{FF2B5EF4-FFF2-40B4-BE49-F238E27FC236}">
                <a16:creationId xmlns:a16="http://schemas.microsoft.com/office/drawing/2014/main" id="{EF0A2766-BE92-4626-97E5-AD6927CFBA72}"/>
              </a:ext>
            </a:extLst>
          </p:cNvPr>
          <p:cNvSpPr/>
          <p:nvPr/>
        </p:nvSpPr>
        <p:spPr>
          <a:xfrm>
            <a:off x="3434418" y="5100638"/>
            <a:ext cx="995785" cy="307777"/>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s-ES" altLang="es-ES" sz="1400" dirty="0"/>
              <a:t>−36.4% </a:t>
            </a:r>
            <a:endParaRPr lang="es-ES" sz="1400" dirty="0"/>
          </a:p>
        </p:txBody>
      </p:sp>
      <p:sp>
        <p:nvSpPr>
          <p:cNvPr id="7" name="Rectángulo 6">
            <a:extLst>
              <a:ext uri="{FF2B5EF4-FFF2-40B4-BE49-F238E27FC236}">
                <a16:creationId xmlns:a16="http://schemas.microsoft.com/office/drawing/2014/main" id="{06146D51-71BB-4E7F-9C08-0851C5983B1D}"/>
              </a:ext>
            </a:extLst>
          </p:cNvPr>
          <p:cNvSpPr/>
          <p:nvPr/>
        </p:nvSpPr>
        <p:spPr>
          <a:xfrm>
            <a:off x="3434418" y="3513815"/>
            <a:ext cx="995785" cy="307777"/>
          </a:xfrm>
          <a:prstGeom prst="rect">
            <a:avLst/>
          </a:prstGeom>
        </p:spPr>
        <p:style>
          <a:lnRef idx="1">
            <a:schemeClr val="accent1"/>
          </a:lnRef>
          <a:fillRef idx="2">
            <a:schemeClr val="accent1"/>
          </a:fillRef>
          <a:effectRef idx="1">
            <a:schemeClr val="accent1"/>
          </a:effectRef>
          <a:fontRef idx="minor">
            <a:schemeClr val="dk1"/>
          </a:fontRef>
        </p:style>
        <p:txBody>
          <a:bodyPr wrap="none">
            <a:spAutoFit/>
          </a:bodyPr>
          <a:lstStyle/>
          <a:p>
            <a:r>
              <a:rPr lang="es-ES" altLang="es-ES" sz="1400" dirty="0"/>
              <a:t>+11.2% </a:t>
            </a:r>
            <a:endParaRPr lang="es-ES" sz="1400" dirty="0"/>
          </a:p>
        </p:txBody>
      </p:sp>
    </p:spTree>
  </p:cSld>
  <p:clrMapOvr>
    <a:masterClrMapping/>
  </p:clrMapOvr>
  <p:transition>
    <p:wipe dir="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4B29361-CF4A-4B2A-88F1-9399F0697921}"/>
              </a:ext>
            </a:extLst>
          </p:cNvPr>
          <p:cNvSpPr>
            <a:spLocks noGrp="1"/>
          </p:cNvSpPr>
          <p:nvPr>
            <p:ph type="ctrTitle"/>
          </p:nvPr>
        </p:nvSpPr>
        <p:spPr>
          <a:xfrm>
            <a:off x="-36867" y="685800"/>
            <a:ext cx="8991600" cy="1790700"/>
          </a:xfrm>
        </p:spPr>
        <p:txBody>
          <a:bodyPr rtlCol="0">
            <a:noAutofit/>
          </a:bodyPr>
          <a:lstStyle/>
          <a:p>
            <a:pPr eaLnBrk="1" fontAlgn="auto" hangingPunct="1">
              <a:spcAft>
                <a:spcPts val="0"/>
              </a:spcAft>
              <a:defRPr/>
            </a:pPr>
            <a:r>
              <a:rPr lang="en-US" sz="2400" dirty="0">
                <a:solidFill>
                  <a:srgbClr val="4682B4"/>
                </a:solidFill>
                <a:latin typeface="+mn-lt"/>
                <a:ea typeface="Arial" charset="0"/>
                <a:cs typeface="Arial" charset="0"/>
              </a:rPr>
              <a:t>Alirocumab and Cardiovascular Outcomes in Patients with Acute Coronary Syndrome (ACS) and Diabetes: </a:t>
            </a:r>
            <a:br>
              <a:rPr lang="en-US" sz="2800" dirty="0">
                <a:solidFill>
                  <a:srgbClr val="4682B4"/>
                </a:solidFill>
                <a:latin typeface="+mn-lt"/>
                <a:ea typeface="Arial" charset="0"/>
                <a:cs typeface="Arial" charset="0"/>
              </a:rPr>
            </a:br>
            <a:r>
              <a:rPr lang="en-US" sz="3200" dirty="0">
                <a:solidFill>
                  <a:srgbClr val="4682B4"/>
                </a:solidFill>
                <a:latin typeface="+mn-lt"/>
                <a:ea typeface="Arial" charset="0"/>
                <a:cs typeface="Arial" charset="0"/>
              </a:rPr>
              <a:t>Prespecified Analyses of ODYSSEY OUTCOMES</a:t>
            </a:r>
            <a:endParaRPr lang="en-GB" sz="3200" dirty="0">
              <a:solidFill>
                <a:srgbClr val="4682B4"/>
              </a:solidFill>
              <a:latin typeface="+mn-lt"/>
              <a:ea typeface="Arial" charset="0"/>
              <a:cs typeface="Arial" charset="0"/>
            </a:endParaRPr>
          </a:p>
        </p:txBody>
      </p:sp>
      <p:sp>
        <p:nvSpPr>
          <p:cNvPr id="5" name="Subtitle 4">
            <a:extLst>
              <a:ext uri="{FF2B5EF4-FFF2-40B4-BE49-F238E27FC236}">
                <a16:creationId xmlns:a16="http://schemas.microsoft.com/office/drawing/2014/main" id="{A89CC019-7D05-452D-9887-593D8FC50E75}"/>
              </a:ext>
            </a:extLst>
          </p:cNvPr>
          <p:cNvSpPr>
            <a:spLocks noGrp="1"/>
          </p:cNvSpPr>
          <p:nvPr>
            <p:ph type="subTitle" idx="1"/>
          </p:nvPr>
        </p:nvSpPr>
        <p:spPr>
          <a:xfrm>
            <a:off x="685800" y="5486400"/>
            <a:ext cx="7900987" cy="1200330"/>
          </a:xfrm>
          <a:solidFill>
            <a:schemeClr val="accent5">
              <a:lumMod val="20000"/>
              <a:lumOff val="80000"/>
            </a:schemeClr>
          </a:solidFill>
        </p:spPr>
        <p:txBody>
          <a:bodyPr rtlCol="0" anchor="ctr">
            <a:noAutofit/>
          </a:bodyPr>
          <a:lstStyle/>
          <a:p>
            <a:pPr eaLnBrk="1" fontAlgn="auto" hangingPunct="1">
              <a:lnSpc>
                <a:spcPct val="110000"/>
              </a:lnSpc>
              <a:spcBef>
                <a:spcPts val="0"/>
              </a:spcBef>
              <a:spcAft>
                <a:spcPts val="0"/>
              </a:spcAft>
              <a:defRPr/>
            </a:pPr>
            <a:r>
              <a:rPr lang="en-GB" sz="2400" dirty="0"/>
              <a:t>Kausik K. Ray, </a:t>
            </a:r>
          </a:p>
          <a:p>
            <a:pPr eaLnBrk="1" fontAlgn="auto" hangingPunct="1">
              <a:lnSpc>
                <a:spcPct val="110000"/>
              </a:lnSpc>
              <a:spcBef>
                <a:spcPts val="0"/>
              </a:spcBef>
              <a:spcAft>
                <a:spcPts val="0"/>
              </a:spcAft>
              <a:defRPr/>
            </a:pPr>
            <a:r>
              <a:rPr lang="en-US" sz="2400" dirty="0">
                <a:solidFill>
                  <a:prstClr val="black"/>
                </a:solidFill>
                <a:latin typeface="Calibri" panose="020F0502020204030204"/>
              </a:rPr>
              <a:t>American Diabetes Association 2018 (Orlando, FL)</a:t>
            </a:r>
            <a:endParaRPr lang="fr-FR" sz="1600" dirty="0">
              <a:cs typeface="Calibri"/>
            </a:endParaRPr>
          </a:p>
        </p:txBody>
      </p:sp>
      <p:sp>
        <p:nvSpPr>
          <p:cNvPr id="6" name="Rectángulo 5">
            <a:extLst>
              <a:ext uri="{FF2B5EF4-FFF2-40B4-BE49-F238E27FC236}">
                <a16:creationId xmlns:a16="http://schemas.microsoft.com/office/drawing/2014/main" id="{0C7D2204-22C8-4E28-9861-AEF10DC31C47}"/>
              </a:ext>
            </a:extLst>
          </p:cNvPr>
          <p:cNvSpPr/>
          <p:nvPr/>
        </p:nvSpPr>
        <p:spPr>
          <a:xfrm>
            <a:off x="302362" y="3657600"/>
            <a:ext cx="8667862" cy="1015663"/>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es-ES" sz="2000" dirty="0"/>
              <a:t>En este análisis se compara la eficacia CV y la seguridad </a:t>
            </a:r>
            <a:r>
              <a:rPr lang="es-ES" sz="2000" dirty="0" err="1"/>
              <a:t>glucometabólica</a:t>
            </a:r>
            <a:r>
              <a:rPr lang="es-ES" sz="2000" dirty="0"/>
              <a:t> de </a:t>
            </a:r>
            <a:r>
              <a:rPr lang="es-ES" sz="2000" dirty="0" err="1"/>
              <a:t>alirocumab</a:t>
            </a:r>
            <a:r>
              <a:rPr lang="es-ES" sz="2000" dirty="0"/>
              <a:t> o placebo entre las personas con </a:t>
            </a:r>
            <a:r>
              <a:rPr lang="es-ES" sz="2000" b="1" dirty="0"/>
              <a:t>diabetes, prediabetes o </a:t>
            </a:r>
            <a:r>
              <a:rPr lang="es-ES" sz="2000" b="1" dirty="0" err="1"/>
              <a:t>normoglucemia</a:t>
            </a:r>
            <a:endParaRPr lang="es-ES" sz="2000" b="1" dirty="0"/>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0BE3265-837C-4AF5-9953-29D9DDD32AB7}"/>
              </a:ext>
            </a:extLst>
          </p:cNvPr>
          <p:cNvSpPr>
            <a:spLocks noGrp="1"/>
          </p:cNvSpPr>
          <p:nvPr>
            <p:ph type="title"/>
          </p:nvPr>
        </p:nvSpPr>
        <p:spPr/>
        <p:txBody>
          <a:bodyPr/>
          <a:lstStyle/>
          <a:p>
            <a:r>
              <a:rPr lang="es-ES" sz="3600" dirty="0"/>
              <a:t>ODYSSEY OUTCOMES: </a:t>
            </a:r>
            <a:r>
              <a:rPr lang="es-ES" sz="3600" b="1" dirty="0">
                <a:solidFill>
                  <a:srgbClr val="C00000"/>
                </a:solidFill>
              </a:rPr>
              <a:t>diabetes</a:t>
            </a:r>
            <a:br>
              <a:rPr lang="es-ES" dirty="0"/>
            </a:br>
            <a:r>
              <a:rPr lang="es-ES" dirty="0">
                <a:solidFill>
                  <a:srgbClr val="0070C0"/>
                </a:solidFill>
              </a:rPr>
              <a:t>Características basales</a:t>
            </a:r>
          </a:p>
        </p:txBody>
      </p:sp>
      <p:graphicFrame>
        <p:nvGraphicFramePr>
          <p:cNvPr id="4" name="Tabla 3">
            <a:extLst>
              <a:ext uri="{FF2B5EF4-FFF2-40B4-BE49-F238E27FC236}">
                <a16:creationId xmlns:a16="http://schemas.microsoft.com/office/drawing/2014/main" id="{A6FC0107-4DF9-4769-B084-B164C0C3B334}"/>
              </a:ext>
            </a:extLst>
          </p:cNvPr>
          <p:cNvGraphicFramePr>
            <a:graphicFrameLocks noGrp="1"/>
          </p:cNvGraphicFramePr>
          <p:nvPr>
            <p:extLst>
              <p:ext uri="{D42A27DB-BD31-4B8C-83A1-F6EECF244321}">
                <p14:modId xmlns:p14="http://schemas.microsoft.com/office/powerpoint/2010/main" val="3138488842"/>
              </p:ext>
            </p:extLst>
          </p:nvPr>
        </p:nvGraphicFramePr>
        <p:xfrm>
          <a:off x="304800" y="1600200"/>
          <a:ext cx="8762999" cy="4135382"/>
        </p:xfrm>
        <a:graphic>
          <a:graphicData uri="http://schemas.openxmlformats.org/drawingml/2006/table">
            <a:tbl>
              <a:tblPr firstRow="1" bandRow="1">
                <a:tableStyleId>{BDBED569-4797-4DF1-A0F4-6AAB3CD982D8}</a:tableStyleId>
              </a:tblPr>
              <a:tblGrid>
                <a:gridCol w="2778500">
                  <a:extLst>
                    <a:ext uri="{9D8B030D-6E8A-4147-A177-3AD203B41FA5}">
                      <a16:colId xmlns:a16="http://schemas.microsoft.com/office/drawing/2014/main" val="3339230505"/>
                    </a:ext>
                  </a:extLst>
                </a:gridCol>
                <a:gridCol w="1994833">
                  <a:extLst>
                    <a:ext uri="{9D8B030D-6E8A-4147-A177-3AD203B41FA5}">
                      <a16:colId xmlns:a16="http://schemas.microsoft.com/office/drawing/2014/main" val="184315004"/>
                    </a:ext>
                  </a:extLst>
                </a:gridCol>
                <a:gridCol w="1994833">
                  <a:extLst>
                    <a:ext uri="{9D8B030D-6E8A-4147-A177-3AD203B41FA5}">
                      <a16:colId xmlns:a16="http://schemas.microsoft.com/office/drawing/2014/main" val="2150771937"/>
                    </a:ext>
                  </a:extLst>
                </a:gridCol>
                <a:gridCol w="1994833">
                  <a:extLst>
                    <a:ext uri="{9D8B030D-6E8A-4147-A177-3AD203B41FA5}">
                      <a16:colId xmlns:a16="http://schemas.microsoft.com/office/drawing/2014/main" val="2818518800"/>
                    </a:ext>
                  </a:extLst>
                </a:gridCol>
              </a:tblGrid>
              <a:tr h="608054">
                <a:tc>
                  <a:txBody>
                    <a:bodyPr/>
                    <a:lstStyle/>
                    <a:p>
                      <a:pPr>
                        <a:lnSpc>
                          <a:spcPct val="100000"/>
                        </a:lnSpc>
                      </a:pPr>
                      <a:endParaRPr lang="en-GB" sz="1600" dirty="0">
                        <a:solidFill>
                          <a:schemeClr val="bg2">
                            <a:lumMod val="60000"/>
                            <a:lumOff val="40000"/>
                          </a:schemeClr>
                        </a:solidFill>
                        <a:latin typeface="+mn-lt"/>
                      </a:endParaRPr>
                    </a:p>
                  </a:txBody>
                  <a:tcPr marL="91437" marR="91437" marT="45728" marB="45728" anchor="ctr">
                    <a:solidFill>
                      <a:schemeClr val="bg2">
                        <a:lumMod val="50000"/>
                      </a:schemeClr>
                    </a:solidFill>
                  </a:tcPr>
                </a:tc>
                <a:tc>
                  <a:txBody>
                    <a:bodyPr/>
                    <a:lstStyle/>
                    <a:p>
                      <a:pPr algn="ctr">
                        <a:lnSpc>
                          <a:spcPct val="100000"/>
                        </a:lnSpc>
                      </a:pPr>
                      <a:r>
                        <a:rPr lang="en-GB" sz="1600" dirty="0" err="1">
                          <a:solidFill>
                            <a:schemeClr val="bg2">
                              <a:lumMod val="60000"/>
                              <a:lumOff val="40000"/>
                            </a:schemeClr>
                          </a:solidFill>
                        </a:rPr>
                        <a:t>Normoglucemia</a:t>
                      </a:r>
                      <a:r>
                        <a:rPr lang="en-GB" sz="1600" dirty="0">
                          <a:solidFill>
                            <a:schemeClr val="bg2">
                              <a:lumMod val="60000"/>
                              <a:lumOff val="40000"/>
                            </a:schemeClr>
                          </a:solidFill>
                        </a:rPr>
                        <a:t> (n=5234)</a:t>
                      </a:r>
                      <a:endParaRPr lang="en-GB" sz="1600" dirty="0">
                        <a:solidFill>
                          <a:schemeClr val="bg2">
                            <a:lumMod val="60000"/>
                            <a:lumOff val="40000"/>
                          </a:schemeClr>
                        </a:solidFill>
                        <a:latin typeface="+mn-lt"/>
                      </a:endParaRPr>
                    </a:p>
                  </a:txBody>
                  <a:tcPr marL="91437" marR="91437" marT="45728" marB="45728" anchor="ctr">
                    <a:solidFill>
                      <a:schemeClr val="bg2">
                        <a:lumMod val="50000"/>
                      </a:schemeClr>
                    </a:solidFill>
                  </a:tcPr>
                </a:tc>
                <a:tc>
                  <a:txBody>
                    <a:bodyPr/>
                    <a:lstStyle/>
                    <a:p>
                      <a:pPr algn="ctr">
                        <a:lnSpc>
                          <a:spcPct val="100000"/>
                        </a:lnSpc>
                      </a:pPr>
                      <a:r>
                        <a:rPr lang="en-GB" sz="1600" dirty="0">
                          <a:solidFill>
                            <a:schemeClr val="bg2">
                              <a:lumMod val="60000"/>
                              <a:lumOff val="40000"/>
                            </a:schemeClr>
                          </a:solidFill>
                        </a:rPr>
                        <a:t>Prediabetes </a:t>
                      </a:r>
                    </a:p>
                    <a:p>
                      <a:pPr algn="ctr">
                        <a:lnSpc>
                          <a:spcPct val="100000"/>
                        </a:lnSpc>
                      </a:pPr>
                      <a:r>
                        <a:rPr lang="en-GB" sz="1600" dirty="0">
                          <a:solidFill>
                            <a:schemeClr val="bg2">
                              <a:lumMod val="60000"/>
                              <a:lumOff val="40000"/>
                            </a:schemeClr>
                          </a:solidFill>
                        </a:rPr>
                        <a:t>(n=8246)</a:t>
                      </a:r>
                      <a:endParaRPr lang="en-GB" sz="1600" b="1" dirty="0">
                        <a:solidFill>
                          <a:schemeClr val="bg2">
                            <a:lumMod val="60000"/>
                            <a:lumOff val="40000"/>
                          </a:schemeClr>
                        </a:solidFill>
                        <a:latin typeface="+mn-lt"/>
                      </a:endParaRPr>
                    </a:p>
                  </a:txBody>
                  <a:tcPr marL="91437" marR="91437" marT="45728" marB="45728" anchor="ctr">
                    <a:solidFill>
                      <a:schemeClr val="bg2">
                        <a:lumMod val="50000"/>
                      </a:schemeClr>
                    </a:solidFill>
                  </a:tcPr>
                </a:tc>
                <a:tc>
                  <a:txBody>
                    <a:bodyPr/>
                    <a:lstStyle/>
                    <a:p>
                      <a:pPr algn="ctr">
                        <a:lnSpc>
                          <a:spcPct val="100000"/>
                        </a:lnSpc>
                      </a:pPr>
                      <a:r>
                        <a:rPr lang="en-GB" sz="1600" dirty="0">
                          <a:solidFill>
                            <a:schemeClr val="bg2">
                              <a:lumMod val="60000"/>
                              <a:lumOff val="40000"/>
                            </a:schemeClr>
                          </a:solidFill>
                        </a:rPr>
                        <a:t>Diabetes </a:t>
                      </a:r>
                    </a:p>
                    <a:p>
                      <a:pPr algn="ctr">
                        <a:lnSpc>
                          <a:spcPct val="100000"/>
                        </a:lnSpc>
                      </a:pPr>
                      <a:r>
                        <a:rPr lang="en-GB" sz="1600" dirty="0">
                          <a:solidFill>
                            <a:schemeClr val="bg2">
                              <a:lumMod val="60000"/>
                              <a:lumOff val="40000"/>
                            </a:schemeClr>
                          </a:solidFill>
                        </a:rPr>
                        <a:t>(n=5444)</a:t>
                      </a:r>
                      <a:endParaRPr lang="en-GB" sz="1600" dirty="0">
                        <a:solidFill>
                          <a:schemeClr val="bg2">
                            <a:lumMod val="60000"/>
                            <a:lumOff val="40000"/>
                          </a:schemeClr>
                        </a:solidFill>
                        <a:latin typeface="+mn-lt"/>
                      </a:endParaRPr>
                    </a:p>
                  </a:txBody>
                  <a:tcPr marL="91437" marR="91437" marT="45728" marB="45728" anchor="ctr">
                    <a:solidFill>
                      <a:schemeClr val="bg2">
                        <a:lumMod val="50000"/>
                      </a:schemeClr>
                    </a:solidFill>
                  </a:tcPr>
                </a:tc>
                <a:extLst>
                  <a:ext uri="{0D108BD9-81ED-4DB2-BD59-A6C34878D82A}">
                    <a16:rowId xmlns:a16="http://schemas.microsoft.com/office/drawing/2014/main" val="479080331"/>
                  </a:ext>
                </a:extLst>
              </a:tr>
              <a:tr h="356902">
                <a:tc>
                  <a:txBody>
                    <a:bodyPr/>
                    <a:lstStyle/>
                    <a:p>
                      <a:pPr>
                        <a:lnSpc>
                          <a:spcPct val="100000"/>
                        </a:lnSpc>
                      </a:pPr>
                      <a:r>
                        <a:rPr lang="en-GB" sz="1400" dirty="0" err="1"/>
                        <a:t>Edad</a:t>
                      </a:r>
                      <a:r>
                        <a:rPr lang="en-GB" sz="1400" dirty="0"/>
                        <a:t> (</a:t>
                      </a:r>
                      <a:r>
                        <a:rPr lang="en-GB" sz="1400" dirty="0" err="1"/>
                        <a:t>años</a:t>
                      </a:r>
                      <a:r>
                        <a:rPr lang="en-GB" sz="1400" dirty="0"/>
                        <a:t>)</a:t>
                      </a:r>
                      <a:endParaRPr lang="en-GB" sz="1400" b="1" dirty="0">
                        <a:solidFill>
                          <a:srgbClr val="000000"/>
                        </a:solidFill>
                        <a:latin typeface="+mn-lt"/>
                      </a:endParaRPr>
                    </a:p>
                  </a:txBody>
                  <a:tcPr marL="91437" marR="91437" marT="45728" marB="45728" anchor="ctr"/>
                </a:tc>
                <a:tc>
                  <a:txBody>
                    <a:bodyPr/>
                    <a:lstStyle/>
                    <a:p>
                      <a:pPr algn="ctr">
                        <a:lnSpc>
                          <a:spcPct val="100000"/>
                        </a:lnSpc>
                      </a:pPr>
                      <a:r>
                        <a:rPr lang="en-GB" sz="1400" kern="1200" dirty="0">
                          <a:effectLst/>
                        </a:rPr>
                        <a:t>56 (50,</a:t>
                      </a:r>
                      <a:r>
                        <a:rPr lang="en-GB" sz="1400" kern="1200" baseline="0" dirty="0">
                          <a:effectLst/>
                        </a:rPr>
                        <a:t> </a:t>
                      </a:r>
                      <a:r>
                        <a:rPr lang="en-GB" sz="1400" kern="1200" dirty="0">
                          <a:effectLst/>
                        </a:rPr>
                        <a:t>63) </a:t>
                      </a:r>
                      <a:endParaRPr lang="en-GB" sz="1400" dirty="0">
                        <a:solidFill>
                          <a:srgbClr val="000000"/>
                        </a:solidFill>
                        <a:latin typeface="+mn-lt"/>
                      </a:endParaRPr>
                    </a:p>
                  </a:txBody>
                  <a:tcPr marL="91437" marR="91437" marT="45728" marB="45728" anchor="ctr"/>
                </a:tc>
                <a:tc>
                  <a:txBody>
                    <a:bodyPr/>
                    <a:lstStyle/>
                    <a:p>
                      <a:pPr algn="ctr">
                        <a:lnSpc>
                          <a:spcPct val="100000"/>
                        </a:lnSpc>
                      </a:pPr>
                      <a:r>
                        <a:rPr lang="en-GB" sz="1400" kern="1200" dirty="0">
                          <a:effectLst/>
                        </a:rPr>
                        <a:t>59 (52,</a:t>
                      </a:r>
                      <a:r>
                        <a:rPr lang="en-GB" sz="1400" kern="1200" baseline="0" dirty="0">
                          <a:effectLst/>
                        </a:rPr>
                        <a:t> </a:t>
                      </a:r>
                      <a:r>
                        <a:rPr lang="en-GB" sz="1400" kern="1200" dirty="0">
                          <a:effectLst/>
                        </a:rPr>
                        <a:t>65)</a:t>
                      </a:r>
                      <a:endParaRPr lang="en-GB" sz="1400" dirty="0">
                        <a:solidFill>
                          <a:srgbClr val="000000"/>
                        </a:solidFill>
                        <a:latin typeface="+mn-lt"/>
                      </a:endParaRPr>
                    </a:p>
                  </a:txBody>
                  <a:tcPr marL="91437" marR="91437" marT="45728" marB="45728" anchor="ctr"/>
                </a:tc>
                <a:tc>
                  <a:txBody>
                    <a:bodyPr/>
                    <a:lstStyle/>
                    <a:p>
                      <a:pPr algn="ctr">
                        <a:lnSpc>
                          <a:spcPct val="100000"/>
                        </a:lnSpc>
                      </a:pPr>
                      <a:r>
                        <a:rPr lang="en-GB" sz="1400" kern="1200" dirty="0">
                          <a:effectLst/>
                        </a:rPr>
                        <a:t>59 (53,</a:t>
                      </a:r>
                      <a:r>
                        <a:rPr lang="en-GB" sz="1400" kern="1200" baseline="0" dirty="0">
                          <a:effectLst/>
                        </a:rPr>
                        <a:t> </a:t>
                      </a:r>
                      <a:r>
                        <a:rPr lang="en-GB" sz="1400" kern="1200" dirty="0">
                          <a:effectLst/>
                        </a:rPr>
                        <a:t>66)</a:t>
                      </a:r>
                      <a:endParaRPr lang="en-GB" sz="1400" dirty="0">
                        <a:solidFill>
                          <a:srgbClr val="000000"/>
                        </a:solidFill>
                        <a:latin typeface="+mn-lt"/>
                      </a:endParaRPr>
                    </a:p>
                  </a:txBody>
                  <a:tcPr marL="91437" marR="91437" marT="45728" marB="45728" anchor="ctr"/>
                </a:tc>
                <a:extLst>
                  <a:ext uri="{0D108BD9-81ED-4DB2-BD59-A6C34878D82A}">
                    <a16:rowId xmlns:a16="http://schemas.microsoft.com/office/drawing/2014/main" val="732737500"/>
                  </a:ext>
                </a:extLst>
              </a:tr>
              <a:tr h="356902">
                <a:tc>
                  <a:txBody>
                    <a:bodyPr/>
                    <a:lstStyle/>
                    <a:p>
                      <a:pPr>
                        <a:lnSpc>
                          <a:spcPct val="100000"/>
                        </a:lnSpc>
                      </a:pPr>
                      <a:r>
                        <a:rPr lang="en-GB" sz="1400" dirty="0" err="1"/>
                        <a:t>Sexo</a:t>
                      </a:r>
                      <a:r>
                        <a:rPr lang="en-GB" sz="1400" dirty="0"/>
                        <a:t> </a:t>
                      </a:r>
                      <a:r>
                        <a:rPr lang="en-GB" sz="1400" dirty="0" err="1"/>
                        <a:t>femenino</a:t>
                      </a:r>
                      <a:endParaRPr lang="en-GB" sz="1400" b="1" dirty="0">
                        <a:solidFill>
                          <a:srgbClr val="000000"/>
                        </a:solidFill>
                        <a:latin typeface="+mn-lt"/>
                      </a:endParaRPr>
                    </a:p>
                  </a:txBody>
                  <a:tcPr marL="91437" marR="91437" marT="45728" marB="45728" anchor="ctr"/>
                </a:tc>
                <a:tc>
                  <a:txBody>
                    <a:bodyPr/>
                    <a:lstStyle/>
                    <a:p>
                      <a:pPr algn="ctr">
                        <a:lnSpc>
                          <a:spcPct val="100000"/>
                        </a:lnSpc>
                      </a:pPr>
                      <a:r>
                        <a:rPr lang="en-GB" sz="1400" dirty="0"/>
                        <a:t>20.6%</a:t>
                      </a:r>
                      <a:endParaRPr lang="en-GB" sz="1400" dirty="0">
                        <a:solidFill>
                          <a:srgbClr val="000000"/>
                        </a:solidFill>
                        <a:latin typeface="+mn-lt"/>
                      </a:endParaRPr>
                    </a:p>
                  </a:txBody>
                  <a:tcPr marL="91437" marR="91437" marT="45728" marB="45728" anchor="ctr"/>
                </a:tc>
                <a:tc>
                  <a:txBody>
                    <a:bodyPr/>
                    <a:lstStyle/>
                    <a:p>
                      <a:pPr algn="ctr">
                        <a:lnSpc>
                          <a:spcPct val="100000"/>
                        </a:lnSpc>
                      </a:pPr>
                      <a:r>
                        <a:rPr lang="en-GB" sz="1400" dirty="0"/>
                        <a:t>23.6%</a:t>
                      </a:r>
                      <a:endParaRPr lang="en-GB" sz="1400" dirty="0">
                        <a:solidFill>
                          <a:srgbClr val="000000"/>
                        </a:solidFill>
                        <a:latin typeface="+mn-lt"/>
                      </a:endParaRPr>
                    </a:p>
                  </a:txBody>
                  <a:tcPr marL="91437" marR="91437" marT="45728" marB="45728" anchor="ctr"/>
                </a:tc>
                <a:tc>
                  <a:txBody>
                    <a:bodyPr/>
                    <a:lstStyle/>
                    <a:p>
                      <a:pPr algn="ctr">
                        <a:lnSpc>
                          <a:spcPct val="100000"/>
                        </a:lnSpc>
                      </a:pPr>
                      <a:r>
                        <a:rPr lang="en-GB" sz="1400" dirty="0"/>
                        <a:t>31.9%</a:t>
                      </a:r>
                      <a:endParaRPr lang="en-GB" sz="1400" dirty="0">
                        <a:solidFill>
                          <a:srgbClr val="000000"/>
                        </a:solidFill>
                        <a:latin typeface="+mn-lt"/>
                      </a:endParaRPr>
                    </a:p>
                  </a:txBody>
                  <a:tcPr marL="91437" marR="91437" marT="45728" marB="45728" anchor="ctr"/>
                </a:tc>
                <a:extLst>
                  <a:ext uri="{0D108BD9-81ED-4DB2-BD59-A6C34878D82A}">
                    <a16:rowId xmlns:a16="http://schemas.microsoft.com/office/drawing/2014/main" val="3619211306"/>
                  </a:ext>
                </a:extLst>
              </a:tr>
              <a:tr h="293746">
                <a:tc>
                  <a:txBody>
                    <a:bodyPr/>
                    <a:lstStyle/>
                    <a:p>
                      <a:pPr marL="6350" indent="0">
                        <a:lnSpc>
                          <a:spcPct val="100000"/>
                        </a:lnSpc>
                        <a:spcAft>
                          <a:spcPts val="0"/>
                        </a:spcAft>
                        <a:tabLst/>
                      </a:pPr>
                      <a:r>
                        <a:rPr lang="en-GB" sz="1400" dirty="0">
                          <a:effectLst/>
                        </a:rPr>
                        <a:t>IMC, kg/m</a:t>
                      </a:r>
                      <a:r>
                        <a:rPr lang="en-GB" sz="1400" baseline="30000" dirty="0">
                          <a:effectLst/>
                        </a:rPr>
                        <a:t>2</a:t>
                      </a:r>
                      <a:r>
                        <a:rPr lang="en-GB" sz="1400" dirty="0">
                          <a:effectLst/>
                        </a:rPr>
                        <a:t>, media (Q1, Q3)</a:t>
                      </a:r>
                      <a:endParaRPr lang="en-GB" sz="1400" b="0" baseline="300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effectLst/>
                        </a:rPr>
                        <a:t>27</a:t>
                      </a:r>
                      <a:r>
                        <a:rPr lang="en-GB" sz="1400" baseline="0" dirty="0">
                          <a:effectLst/>
                        </a:rPr>
                        <a:t> (25, 30)</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400" u="none" strike="noStrike" kern="1200" cap="none" spc="0" normalizeH="0" baseline="0" noProof="0" dirty="0">
                          <a:ln>
                            <a:noFill/>
                          </a:ln>
                          <a:effectLst/>
                          <a:uLnTx/>
                          <a:uFillTx/>
                        </a:rPr>
                        <a:t>28 (25, 31)</a:t>
                      </a:r>
                      <a:endParaRPr kumimoji="0" lang="en-GB" sz="1400" b="0" i="0" u="none" strike="noStrike" kern="1200" cap="none" spc="0" normalizeH="0" baseline="0" noProof="0" dirty="0">
                        <a:ln>
                          <a:noFill/>
                        </a:ln>
                        <a:solidFill>
                          <a:srgbClr val="000000"/>
                        </a:solidFill>
                        <a:effectLst/>
                        <a:uLnTx/>
                        <a:uFillTx/>
                        <a:latin typeface="Calibri"/>
                        <a:ea typeface="Calibri" panose="020F0502020204030204" pitchFamily="34" charset="0"/>
                        <a:cs typeface="Times New Roman" panose="02020603050405020304" pitchFamily="18" charset="0"/>
                      </a:endParaRPr>
                    </a:p>
                  </a:txBody>
                  <a:tcPr marL="73022" marR="73022" marT="18418" marB="18418"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en-GB" sz="1400" u="none" strike="noStrike" kern="1200" cap="none" spc="0" normalizeH="0" baseline="0" noProof="0" dirty="0">
                          <a:ln>
                            <a:noFill/>
                          </a:ln>
                          <a:effectLst/>
                          <a:uLnTx/>
                          <a:uFillTx/>
                        </a:rPr>
                        <a:t>29 (26, 33)</a:t>
                      </a:r>
                      <a:endParaRPr kumimoji="0" lang="en-GB" sz="1400" b="0" i="0" u="none" strike="noStrike" kern="1200" cap="none" spc="0" normalizeH="0" baseline="0" noProof="0" dirty="0">
                        <a:ln>
                          <a:noFill/>
                        </a:ln>
                        <a:solidFill>
                          <a:srgbClr val="000000"/>
                        </a:solidFill>
                        <a:effectLst/>
                        <a:uLnTx/>
                        <a:uFillTx/>
                        <a:latin typeface="Calibri"/>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2831937450"/>
                  </a:ext>
                </a:extLst>
              </a:tr>
              <a:tr h="293746">
                <a:tc>
                  <a:txBody>
                    <a:bodyPr/>
                    <a:lstStyle/>
                    <a:p>
                      <a:pPr marL="6350" indent="0">
                        <a:lnSpc>
                          <a:spcPct val="100000"/>
                        </a:lnSpc>
                        <a:spcAft>
                          <a:spcPts val="0"/>
                        </a:spcAft>
                        <a:tabLst/>
                      </a:pPr>
                      <a:r>
                        <a:rPr lang="en-GB" sz="1400" dirty="0">
                          <a:effectLst/>
                        </a:rPr>
                        <a:t>NSTEMI/STEMI/UA</a:t>
                      </a:r>
                      <a:endParaRPr lang="en-GB" sz="1400" b="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effectLst/>
                        </a:rPr>
                        <a:t>47.4/36.8/15.8%</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effectLst/>
                        </a:rPr>
                        <a:t>47.6/36.1/16.3%</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lang="en-GB" sz="1400" dirty="0">
                          <a:effectLst/>
                        </a:rPr>
                        <a:t>51.1/30.3/18.6%</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2923018194"/>
                  </a:ext>
                </a:extLst>
              </a:tr>
              <a:tr h="293746">
                <a:tc gridSpan="4">
                  <a:txBody>
                    <a:bodyPr/>
                    <a:lstStyle/>
                    <a:p>
                      <a:pPr marL="7938" marR="0" lvl="1" indent="0" algn="l" defTabSz="914377" rtl="0" eaLnBrk="1" fontAlgn="auto" latinLnBrk="0" hangingPunct="1">
                        <a:lnSpc>
                          <a:spcPct val="100000"/>
                        </a:lnSpc>
                        <a:spcBef>
                          <a:spcPts val="0"/>
                        </a:spcBef>
                        <a:spcAft>
                          <a:spcPts val="0"/>
                        </a:spcAft>
                        <a:buClrTx/>
                        <a:buSzTx/>
                        <a:buFontTx/>
                        <a:buNone/>
                        <a:tabLst/>
                        <a:defRPr/>
                      </a:pPr>
                      <a:r>
                        <a:rPr lang="en-GB" sz="1400" dirty="0" err="1">
                          <a:effectLst/>
                        </a:rPr>
                        <a:t>Valores</a:t>
                      </a:r>
                      <a:r>
                        <a:rPr lang="en-GB" sz="1400" dirty="0">
                          <a:effectLst/>
                        </a:rPr>
                        <a:t> de </a:t>
                      </a:r>
                      <a:r>
                        <a:rPr lang="en-GB" sz="1400" dirty="0" err="1">
                          <a:effectLst/>
                        </a:rPr>
                        <a:t>laboratorio</a:t>
                      </a:r>
                      <a:r>
                        <a:rPr lang="en-GB" sz="1400" dirty="0">
                          <a:effectLst/>
                        </a:rPr>
                        <a:t>, media(Q1, Q3)</a:t>
                      </a:r>
                      <a:endParaRPr lang="en-GB" sz="1400" b="0" dirty="0">
                        <a:solidFill>
                          <a:schemeClr val="tx1"/>
                        </a:solidFill>
                        <a:effectLst/>
                        <a:latin typeface="+mn-lt"/>
                        <a:ea typeface="Calibri" panose="020F0502020204030204" pitchFamily="34" charset="0"/>
                        <a:cs typeface="Times New Roman" panose="02020603050405020304" pitchFamily="18" charset="0"/>
                      </a:endParaRPr>
                    </a:p>
                  </a:txBody>
                  <a:tcPr marL="73022" marR="73022" marT="18418" marB="18418" anchor="ctr"/>
                </a:tc>
                <a:tc hMerge="1">
                  <a:txBody>
                    <a:bodyPr/>
                    <a:lstStyle/>
                    <a:p>
                      <a:pPr algn="ctr">
                        <a:lnSpc>
                          <a:spcPct val="100000"/>
                        </a:lnSpc>
                        <a:spcAft>
                          <a:spcPts val="0"/>
                        </a:spcAft>
                      </a:pPr>
                      <a:endParaRPr lang="en-GB" sz="1900" dirty="0">
                        <a:solidFill>
                          <a:srgbClr val="000000"/>
                        </a:solidFill>
                        <a:effectLst/>
                        <a:latin typeface="+mn-lt"/>
                        <a:ea typeface="Calibri" panose="020F0502020204030204" pitchFamily="34" charset="0"/>
                        <a:cs typeface="Times New Roman" panose="02020603050405020304" pitchFamily="18" charset="0"/>
                      </a:endParaRPr>
                    </a:p>
                  </a:txBody>
                  <a:tcPr marL="97367" marR="97367" marT="24553" marB="24553" anchor="ctr"/>
                </a:tc>
                <a:tc hMerge="1">
                  <a:txBody>
                    <a:bodyPr/>
                    <a:lstStyle/>
                    <a:p>
                      <a:pPr algn="ctr">
                        <a:lnSpc>
                          <a:spcPct val="100000"/>
                        </a:lnSpc>
                        <a:spcAft>
                          <a:spcPts val="0"/>
                        </a:spcAft>
                      </a:pPr>
                      <a:endParaRPr lang="en-GB" sz="1900" dirty="0">
                        <a:solidFill>
                          <a:srgbClr val="000000"/>
                        </a:solidFill>
                        <a:effectLst/>
                        <a:latin typeface="+mn-lt"/>
                        <a:ea typeface="Calibri" panose="020F0502020204030204" pitchFamily="34" charset="0"/>
                        <a:cs typeface="Times New Roman" panose="02020603050405020304" pitchFamily="18" charset="0"/>
                      </a:endParaRPr>
                    </a:p>
                  </a:txBody>
                  <a:tcPr marL="97367" marR="97367" marT="24553" marB="24553" anchor="ctr"/>
                </a:tc>
                <a:tc hMerge="1">
                  <a:txBody>
                    <a:bodyPr/>
                    <a:lstStyle/>
                    <a:p>
                      <a:pPr algn="ctr">
                        <a:lnSpc>
                          <a:spcPct val="100000"/>
                        </a:lnSpc>
                        <a:spcAft>
                          <a:spcPts val="0"/>
                        </a:spcAft>
                      </a:pPr>
                      <a:endParaRPr lang="en-GB" sz="1900" dirty="0">
                        <a:solidFill>
                          <a:srgbClr val="000000"/>
                        </a:solidFill>
                        <a:effectLst/>
                        <a:latin typeface="+mn-lt"/>
                        <a:ea typeface="Calibri" panose="020F0502020204030204" pitchFamily="34" charset="0"/>
                        <a:cs typeface="Times New Roman" panose="02020603050405020304" pitchFamily="18" charset="0"/>
                      </a:endParaRPr>
                    </a:p>
                  </a:txBody>
                  <a:tcPr marL="97367" marR="97367" marT="24553" marB="24553" anchor="ctr"/>
                </a:tc>
                <a:extLst>
                  <a:ext uri="{0D108BD9-81ED-4DB2-BD59-A6C34878D82A}">
                    <a16:rowId xmlns:a16="http://schemas.microsoft.com/office/drawing/2014/main" val="170486064"/>
                  </a:ext>
                </a:extLst>
              </a:tr>
              <a:tr h="293746">
                <a:tc>
                  <a:txBody>
                    <a:bodyPr/>
                    <a:lstStyle/>
                    <a:p>
                      <a:pPr marL="93663" lvl="1" indent="0">
                        <a:lnSpc>
                          <a:spcPct val="100000"/>
                        </a:lnSpc>
                        <a:spcAft>
                          <a:spcPts val="0"/>
                        </a:spcAft>
                        <a:tabLst/>
                      </a:pPr>
                      <a:r>
                        <a:rPr lang="en-GB" sz="1400" dirty="0">
                          <a:effectLst/>
                        </a:rPr>
                        <a:t>C-LDL, mg/dL</a:t>
                      </a:r>
                      <a:endParaRPr lang="en-GB" sz="1400" b="1"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86 (74,</a:t>
                      </a:r>
                      <a:r>
                        <a:rPr lang="en-GB" sz="1400" baseline="0" dirty="0">
                          <a:effectLst/>
                        </a:rPr>
                        <a:t> </a:t>
                      </a:r>
                      <a:r>
                        <a:rPr lang="en-GB" sz="1400" dirty="0">
                          <a:effectLst/>
                        </a:rPr>
                        <a:t>104)</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88 (74,</a:t>
                      </a:r>
                      <a:r>
                        <a:rPr lang="en-GB" sz="1400" baseline="0" dirty="0">
                          <a:effectLst/>
                        </a:rPr>
                        <a:t> </a:t>
                      </a:r>
                      <a:r>
                        <a:rPr lang="en-GB" sz="1400" dirty="0">
                          <a:effectLst/>
                        </a:rPr>
                        <a:t>104)</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85 (71,</a:t>
                      </a:r>
                      <a:r>
                        <a:rPr lang="en-GB" sz="1400" baseline="0" dirty="0">
                          <a:effectLst/>
                        </a:rPr>
                        <a:t> </a:t>
                      </a:r>
                      <a:r>
                        <a:rPr lang="en-GB" sz="1400" dirty="0">
                          <a:effectLst/>
                        </a:rPr>
                        <a:t>104)</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3365532072"/>
                  </a:ext>
                </a:extLst>
              </a:tr>
              <a:tr h="293746">
                <a:tc>
                  <a:txBody>
                    <a:bodyPr/>
                    <a:lstStyle/>
                    <a:p>
                      <a:pPr marL="93663" lvl="1" indent="0">
                        <a:lnSpc>
                          <a:spcPct val="100000"/>
                        </a:lnSpc>
                        <a:spcAft>
                          <a:spcPts val="0"/>
                        </a:spcAft>
                        <a:tabLst/>
                      </a:pPr>
                      <a:r>
                        <a:rPr lang="en-GB" sz="1400" dirty="0">
                          <a:effectLst/>
                        </a:rPr>
                        <a:t>C- No−HDL, mg/dL</a:t>
                      </a:r>
                      <a:endParaRPr lang="en-GB" sz="1400" b="1"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112 (97,</a:t>
                      </a:r>
                      <a:r>
                        <a:rPr lang="en-GB" sz="1400" baseline="0" dirty="0">
                          <a:effectLst/>
                        </a:rPr>
                        <a:t> </a:t>
                      </a:r>
                      <a:r>
                        <a:rPr lang="en-GB" sz="1400" dirty="0">
                          <a:effectLst/>
                        </a:rPr>
                        <a:t>134)</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115 (100,</a:t>
                      </a:r>
                      <a:r>
                        <a:rPr lang="en-GB" sz="1400" baseline="0" dirty="0">
                          <a:effectLst/>
                        </a:rPr>
                        <a:t> </a:t>
                      </a:r>
                      <a:r>
                        <a:rPr lang="en-GB" sz="1400" dirty="0">
                          <a:effectLst/>
                        </a:rPr>
                        <a:t>136)</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117 (101,</a:t>
                      </a:r>
                      <a:r>
                        <a:rPr lang="en-GB" sz="1400" baseline="0" dirty="0">
                          <a:effectLst/>
                        </a:rPr>
                        <a:t> </a:t>
                      </a:r>
                      <a:r>
                        <a:rPr lang="en-GB" sz="1400" dirty="0">
                          <a:effectLst/>
                        </a:rPr>
                        <a:t>140)</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2921576311"/>
                  </a:ext>
                </a:extLst>
              </a:tr>
              <a:tr h="293746">
                <a:tc>
                  <a:txBody>
                    <a:bodyPr/>
                    <a:lstStyle/>
                    <a:p>
                      <a:pPr marL="93663" lvl="1" indent="0">
                        <a:lnSpc>
                          <a:spcPct val="100000"/>
                        </a:lnSpc>
                        <a:spcAft>
                          <a:spcPts val="0"/>
                        </a:spcAft>
                        <a:tabLst/>
                      </a:pPr>
                      <a:r>
                        <a:rPr lang="en-GB" sz="1400" dirty="0">
                          <a:effectLst/>
                        </a:rPr>
                        <a:t>C-HDL, mg/dL</a:t>
                      </a:r>
                      <a:endParaRPr lang="en-GB" sz="1400" b="1"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44 (38,</a:t>
                      </a:r>
                      <a:r>
                        <a:rPr lang="en-GB" sz="1400" baseline="0" dirty="0">
                          <a:effectLst/>
                        </a:rPr>
                        <a:t> </a:t>
                      </a:r>
                      <a:r>
                        <a:rPr lang="en-GB" sz="1400" dirty="0">
                          <a:effectLst/>
                        </a:rPr>
                        <a:t>52)</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43 (37,</a:t>
                      </a:r>
                      <a:r>
                        <a:rPr lang="en-GB" sz="1400" baseline="0" dirty="0">
                          <a:effectLst/>
                        </a:rPr>
                        <a:t> </a:t>
                      </a:r>
                      <a:r>
                        <a:rPr lang="en-GB" sz="1400" dirty="0">
                          <a:effectLst/>
                        </a:rPr>
                        <a:t>51)</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41 (35,</a:t>
                      </a:r>
                      <a:r>
                        <a:rPr lang="en-GB" sz="1400" baseline="0" dirty="0">
                          <a:effectLst/>
                        </a:rPr>
                        <a:t> </a:t>
                      </a:r>
                      <a:r>
                        <a:rPr lang="en-GB" sz="1400" dirty="0">
                          <a:effectLst/>
                        </a:rPr>
                        <a:t>48)</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3367446505"/>
                  </a:ext>
                </a:extLst>
              </a:tr>
              <a:tr h="293746">
                <a:tc>
                  <a:txBody>
                    <a:bodyPr/>
                    <a:lstStyle/>
                    <a:p>
                      <a:pPr marL="93663" lvl="1" indent="0">
                        <a:lnSpc>
                          <a:spcPct val="100000"/>
                        </a:lnSpc>
                        <a:spcAft>
                          <a:spcPts val="0"/>
                        </a:spcAft>
                        <a:tabLst/>
                      </a:pPr>
                      <a:r>
                        <a:rPr lang="en-GB" sz="1400" dirty="0" err="1">
                          <a:effectLst/>
                        </a:rPr>
                        <a:t>Triglic</a:t>
                      </a:r>
                      <a:r>
                        <a:rPr lang="es-ES" sz="1400" dirty="0" err="1">
                          <a:effectLst/>
                        </a:rPr>
                        <a:t>érido</a:t>
                      </a:r>
                      <a:r>
                        <a:rPr lang="en-GB" sz="1400" dirty="0">
                          <a:effectLst/>
                        </a:rPr>
                        <a:t>s, mg/dL</a:t>
                      </a:r>
                      <a:endParaRPr lang="en-GB" sz="1400" b="1"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117 (87,</a:t>
                      </a:r>
                      <a:r>
                        <a:rPr lang="en-GB" sz="1400" baseline="0" dirty="0">
                          <a:effectLst/>
                        </a:rPr>
                        <a:t> </a:t>
                      </a:r>
                      <a:r>
                        <a:rPr lang="en-GB" sz="1400" dirty="0">
                          <a:effectLst/>
                        </a:rPr>
                        <a:t>164)</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127 (93,</a:t>
                      </a:r>
                      <a:r>
                        <a:rPr lang="en-GB" sz="1400" baseline="0" dirty="0">
                          <a:effectLst/>
                        </a:rPr>
                        <a:t> </a:t>
                      </a:r>
                      <a:r>
                        <a:rPr lang="en-GB" sz="1400" dirty="0">
                          <a:effectLst/>
                        </a:rPr>
                        <a:t>177)</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147 (106,</a:t>
                      </a:r>
                      <a:r>
                        <a:rPr lang="en-GB" sz="1400" baseline="0" dirty="0">
                          <a:effectLst/>
                        </a:rPr>
                        <a:t> </a:t>
                      </a:r>
                      <a:r>
                        <a:rPr lang="en-GB" sz="1400" dirty="0">
                          <a:effectLst/>
                        </a:rPr>
                        <a:t>205)</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1434781201"/>
                  </a:ext>
                </a:extLst>
              </a:tr>
              <a:tr h="293746">
                <a:tc>
                  <a:txBody>
                    <a:bodyPr/>
                    <a:lstStyle/>
                    <a:p>
                      <a:pPr marL="93663" lvl="1" indent="0">
                        <a:lnSpc>
                          <a:spcPct val="100000"/>
                        </a:lnSpc>
                        <a:spcAft>
                          <a:spcPts val="0"/>
                        </a:spcAft>
                        <a:tabLst/>
                      </a:pPr>
                      <a:r>
                        <a:rPr lang="en-GB" sz="1400" baseline="0" dirty="0">
                          <a:effectLst/>
                        </a:rPr>
                        <a:t>HbA1c</a:t>
                      </a:r>
                      <a:r>
                        <a:rPr lang="en-GB" sz="1400" dirty="0">
                          <a:effectLst/>
                        </a:rPr>
                        <a:t>, %</a:t>
                      </a:r>
                      <a:endParaRPr lang="en-GB" sz="1400" b="1"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5.4 (5.3,</a:t>
                      </a:r>
                      <a:r>
                        <a:rPr lang="en-GB" sz="1400" baseline="0" dirty="0">
                          <a:effectLst/>
                        </a:rPr>
                        <a:t> </a:t>
                      </a:r>
                      <a:r>
                        <a:rPr lang="en-GB" sz="1400" dirty="0">
                          <a:effectLst/>
                        </a:rPr>
                        <a:t>5.5)</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5.9 (5.7,</a:t>
                      </a:r>
                      <a:r>
                        <a:rPr lang="en-GB" sz="1400" baseline="0" dirty="0">
                          <a:effectLst/>
                        </a:rPr>
                        <a:t> </a:t>
                      </a:r>
                      <a:r>
                        <a:rPr lang="en-GB" sz="1400" dirty="0">
                          <a:effectLst/>
                        </a:rPr>
                        <a:t>6.0)</a:t>
                      </a:r>
                      <a:endParaRPr lang="en-GB" sz="1400" dirty="0">
                        <a:solidFill>
                          <a:srgbClr val="000000"/>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7.0 (6.5,</a:t>
                      </a:r>
                      <a:r>
                        <a:rPr lang="en-GB" sz="1400" baseline="0" dirty="0">
                          <a:effectLst/>
                        </a:rPr>
                        <a:t> </a:t>
                      </a:r>
                      <a:r>
                        <a:rPr lang="en-GB" sz="1400" dirty="0">
                          <a:effectLst/>
                        </a:rPr>
                        <a:t>8.2)</a:t>
                      </a:r>
                      <a:endParaRPr lang="en-GB" sz="1400" dirty="0">
                        <a:solidFill>
                          <a:schemeClr val="tx1"/>
                        </a:solidFill>
                        <a:effectLst/>
                        <a:latin typeface="+mn-lt"/>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1058452088"/>
                  </a:ext>
                </a:extLst>
              </a:tr>
              <a:tr h="293746">
                <a:tc>
                  <a:txBody>
                    <a:bodyPr/>
                    <a:lstStyle/>
                    <a:p>
                      <a:pPr marL="93663" marR="0" lvl="1" indent="0" algn="l" defTabSz="685800" rtl="0" eaLnBrk="1" fontAlgn="auto" latinLnBrk="0" hangingPunct="1">
                        <a:lnSpc>
                          <a:spcPct val="100000"/>
                        </a:lnSpc>
                        <a:spcBef>
                          <a:spcPts val="0"/>
                        </a:spcBef>
                        <a:spcAft>
                          <a:spcPts val="0"/>
                        </a:spcAft>
                        <a:buClrTx/>
                        <a:buSzTx/>
                        <a:buFontTx/>
                        <a:buNone/>
                        <a:tabLst/>
                        <a:defRPr/>
                      </a:pPr>
                      <a:r>
                        <a:rPr lang="en-GB" sz="1400" dirty="0" err="1">
                          <a:effectLst/>
                        </a:rPr>
                        <a:t>Glucemia</a:t>
                      </a:r>
                      <a:r>
                        <a:rPr lang="en-GB" sz="1400" dirty="0">
                          <a:effectLst/>
                        </a:rPr>
                        <a:t> </a:t>
                      </a:r>
                      <a:r>
                        <a:rPr lang="en-GB" sz="1400" dirty="0" err="1">
                          <a:effectLst/>
                        </a:rPr>
                        <a:t>en</a:t>
                      </a:r>
                      <a:r>
                        <a:rPr lang="en-GB" sz="1400" dirty="0">
                          <a:effectLst/>
                        </a:rPr>
                        <a:t> </a:t>
                      </a:r>
                      <a:r>
                        <a:rPr lang="en-GB" sz="1400" dirty="0" err="1">
                          <a:effectLst/>
                        </a:rPr>
                        <a:t>ayunas</a:t>
                      </a:r>
                      <a:r>
                        <a:rPr lang="en-GB" sz="1400" dirty="0">
                          <a:effectLst/>
                        </a:rPr>
                        <a:t>, mg/dL</a:t>
                      </a:r>
                      <a:endParaRPr lang="en-GB" sz="1400" b="1" dirty="0">
                        <a:solidFill>
                          <a:schemeClr val="tx1"/>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93.7 (88.3, 99.1)</a:t>
                      </a:r>
                      <a:endParaRPr lang="en-GB" sz="1400" dirty="0">
                        <a:solidFill>
                          <a:schemeClr val="tx1"/>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100.9 (93.7, 108.1)</a:t>
                      </a:r>
                      <a:endParaRPr lang="en-GB" sz="1400" dirty="0">
                        <a:solidFill>
                          <a:schemeClr val="tx1"/>
                        </a:solidFill>
                        <a:effectLst/>
                        <a:latin typeface="+mn-lt"/>
                        <a:ea typeface="Calibri" panose="020F0502020204030204" pitchFamily="34" charset="0"/>
                        <a:cs typeface="Times New Roman" panose="02020603050405020304" pitchFamily="18" charset="0"/>
                      </a:endParaRPr>
                    </a:p>
                  </a:txBody>
                  <a:tcPr marL="73022" marR="73022" marT="18418" marB="18418" anchor="ctr"/>
                </a:tc>
                <a:tc>
                  <a:txBody>
                    <a:bodyPr/>
                    <a:lstStyle/>
                    <a:p>
                      <a:pPr algn="ctr">
                        <a:lnSpc>
                          <a:spcPct val="100000"/>
                        </a:lnSpc>
                        <a:spcAft>
                          <a:spcPts val="0"/>
                        </a:spcAft>
                      </a:pPr>
                      <a:r>
                        <a:rPr lang="en-GB" sz="1400" dirty="0">
                          <a:effectLst/>
                        </a:rPr>
                        <a:t>133.3 (111.7, 169.4)</a:t>
                      </a:r>
                      <a:endParaRPr lang="en-GB" sz="1400" dirty="0">
                        <a:solidFill>
                          <a:schemeClr val="tx1"/>
                        </a:solidFill>
                        <a:effectLst/>
                        <a:latin typeface="+mn-lt"/>
                        <a:ea typeface="Calibri" panose="020F0502020204030204" pitchFamily="34" charset="0"/>
                        <a:cs typeface="Times New Roman" panose="02020603050405020304" pitchFamily="18" charset="0"/>
                      </a:endParaRPr>
                    </a:p>
                  </a:txBody>
                  <a:tcPr marL="73022" marR="73022" marT="18418" marB="18418" anchor="ctr"/>
                </a:tc>
                <a:extLst>
                  <a:ext uri="{0D108BD9-81ED-4DB2-BD59-A6C34878D82A}">
                    <a16:rowId xmlns:a16="http://schemas.microsoft.com/office/drawing/2014/main" val="2749775739"/>
                  </a:ext>
                </a:extLst>
              </a:tr>
            </a:tbl>
          </a:graphicData>
        </a:graphic>
      </p:graphicFrame>
    </p:spTree>
    <p:extLst>
      <p:ext uri="{BB962C8B-B14F-4D97-AF65-F5344CB8AC3E}">
        <p14:creationId xmlns:p14="http://schemas.microsoft.com/office/powerpoint/2010/main" val="194008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FF201837-08EB-2840-B202-C46A26CB52DD}"/>
              </a:ext>
            </a:extLst>
          </p:cNvPr>
          <p:cNvSpPr txBox="1"/>
          <p:nvPr/>
        </p:nvSpPr>
        <p:spPr>
          <a:xfrm>
            <a:off x="228600" y="5791200"/>
            <a:ext cx="4893391" cy="523220"/>
          </a:xfrm>
          <a:prstGeom prst="rect">
            <a:avLst/>
          </a:prstGeom>
          <a:noFill/>
        </p:spPr>
        <p:txBody>
          <a:bodyPr wrap="none" rtlCol="0">
            <a:spAutoFit/>
          </a:bodyPr>
          <a:lstStyle/>
          <a:p>
            <a:r>
              <a:rPr lang="en-US" sz="1400" dirty="0"/>
              <a:t>Median percent change from baseline presented below each bar</a:t>
            </a:r>
          </a:p>
          <a:p>
            <a:r>
              <a:rPr lang="en-US" sz="1400" dirty="0"/>
              <a:t>*Intention-to-treat analysis</a:t>
            </a:r>
          </a:p>
        </p:txBody>
      </p:sp>
      <p:pic>
        <p:nvPicPr>
          <p:cNvPr id="4" name="Picture 3">
            <a:extLst>
              <a:ext uri="{FF2B5EF4-FFF2-40B4-BE49-F238E27FC236}">
                <a16:creationId xmlns:a16="http://schemas.microsoft.com/office/drawing/2014/main" id="{D5FC1F22-428D-A84E-8140-6F8034B4D49F}"/>
              </a:ext>
            </a:extLst>
          </p:cNvPr>
          <p:cNvPicPr>
            <a:picLocks noChangeAspect="1"/>
          </p:cNvPicPr>
          <p:nvPr/>
        </p:nvPicPr>
        <p:blipFill>
          <a:blip r:embed="rId3"/>
          <a:stretch>
            <a:fillRect/>
          </a:stretch>
        </p:blipFill>
        <p:spPr>
          <a:xfrm>
            <a:off x="319770" y="1993392"/>
            <a:ext cx="8714693" cy="3359658"/>
          </a:xfrm>
          <a:prstGeom prst="rect">
            <a:avLst/>
          </a:prstGeom>
        </p:spPr>
      </p:pic>
      <p:sp>
        <p:nvSpPr>
          <p:cNvPr id="5" name="Title 4">
            <a:extLst>
              <a:ext uri="{FF2B5EF4-FFF2-40B4-BE49-F238E27FC236}">
                <a16:creationId xmlns:a16="http://schemas.microsoft.com/office/drawing/2014/main" id="{774700C7-8C1D-724C-8B73-1F74A8BB3DDF}"/>
              </a:ext>
            </a:extLst>
          </p:cNvPr>
          <p:cNvSpPr>
            <a:spLocks noGrp="1"/>
          </p:cNvSpPr>
          <p:nvPr>
            <p:ph type="title"/>
          </p:nvPr>
        </p:nvSpPr>
        <p:spPr>
          <a:xfrm>
            <a:off x="416560" y="192849"/>
            <a:ext cx="8727440" cy="1224472"/>
          </a:xfrm>
        </p:spPr>
        <p:txBody>
          <a:bodyPr>
            <a:normAutofit fontScale="90000"/>
          </a:bodyPr>
          <a:lstStyle/>
          <a:p>
            <a:r>
              <a:rPr lang="en-US" b="1" dirty="0">
                <a:solidFill>
                  <a:schemeClr val="bg2"/>
                </a:solidFill>
              </a:rPr>
              <a:t>ODYSSEY OUTCOMES: </a:t>
            </a:r>
            <a:r>
              <a:rPr lang="en-US" dirty="0">
                <a:solidFill>
                  <a:srgbClr val="C00000"/>
                </a:solidFill>
              </a:rPr>
              <a:t>Diabetes</a:t>
            </a:r>
            <a:br>
              <a:rPr lang="en-US" dirty="0"/>
            </a:br>
            <a:r>
              <a:rPr lang="en-US" dirty="0">
                <a:solidFill>
                  <a:srgbClr val="0070C0"/>
                </a:solidFill>
              </a:rPr>
              <a:t>Lipids at 16 Weeks After Randomization</a:t>
            </a:r>
            <a:r>
              <a:rPr lang="en-US" sz="3600" dirty="0">
                <a:solidFill>
                  <a:schemeClr val="bg2">
                    <a:lumMod val="50000"/>
                  </a:schemeClr>
                </a:solidFill>
              </a:rPr>
              <a:t>*</a:t>
            </a:r>
            <a:endParaRPr lang="en-US" dirty="0">
              <a:solidFill>
                <a:schemeClr val="bg2">
                  <a:lumMod val="50000"/>
                </a:schemeClr>
              </a:solidFill>
            </a:endParaRPr>
          </a:p>
        </p:txBody>
      </p:sp>
      <p:sp>
        <p:nvSpPr>
          <p:cNvPr id="2" name="Rectángulo 1">
            <a:extLst>
              <a:ext uri="{FF2B5EF4-FFF2-40B4-BE49-F238E27FC236}">
                <a16:creationId xmlns:a16="http://schemas.microsoft.com/office/drawing/2014/main" id="{B3C7B9FF-642F-4612-A5DF-73AB02D8949C}"/>
              </a:ext>
            </a:extLst>
          </p:cNvPr>
          <p:cNvSpPr/>
          <p:nvPr/>
        </p:nvSpPr>
        <p:spPr>
          <a:xfrm>
            <a:off x="2895600" y="6383238"/>
            <a:ext cx="6324600" cy="369332"/>
          </a:xfrm>
          <a:prstGeom prst="rect">
            <a:avLst/>
          </a:prstGeom>
        </p:spPr>
        <p:txBody>
          <a:bodyPr wrap="square">
            <a:spAutoFit/>
          </a:bodyPr>
          <a:lstStyle/>
          <a:p>
            <a:r>
              <a:rPr lang="pt-BR" dirty="0"/>
              <a:t>American Diabetes </a:t>
            </a:r>
            <a:r>
              <a:rPr lang="pt-BR" dirty="0" err="1"/>
              <a:t>Association</a:t>
            </a:r>
            <a:r>
              <a:rPr lang="pt-BR" dirty="0"/>
              <a:t> 2018 (Orlando, FL)</a:t>
            </a:r>
          </a:p>
        </p:txBody>
      </p:sp>
    </p:spTree>
    <p:extLst>
      <p:ext uri="{BB962C8B-B14F-4D97-AF65-F5344CB8AC3E}">
        <p14:creationId xmlns:p14="http://schemas.microsoft.com/office/powerpoint/2010/main" val="2920829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8B81E90-E1A8-5541-A87A-C4A46854E595}"/>
              </a:ext>
            </a:extLst>
          </p:cNvPr>
          <p:cNvSpPr txBox="1"/>
          <p:nvPr/>
        </p:nvSpPr>
        <p:spPr>
          <a:xfrm>
            <a:off x="-1" y="6377186"/>
            <a:ext cx="7331529" cy="461665"/>
          </a:xfrm>
          <a:prstGeom prst="rect">
            <a:avLst/>
          </a:prstGeom>
          <a:noFill/>
        </p:spPr>
        <p:txBody>
          <a:bodyPr wrap="square" rtlCol="0">
            <a:spAutoFit/>
          </a:bodyPr>
          <a:lstStyle/>
          <a:p>
            <a:r>
              <a:rPr lang="en-GB" sz="1200" dirty="0"/>
              <a:t>Median (Q1, Q3) follow-up: 2.8 (2.3, 3.4) years</a:t>
            </a:r>
          </a:p>
          <a:p>
            <a:r>
              <a:rPr lang="en-GB" sz="1200" dirty="0"/>
              <a:t>*P&lt;0.0001 for comparison of hazard in people with diabetes vs that in people with normoglycemia or prediabetes</a:t>
            </a:r>
            <a:endParaRPr lang="en-US" sz="1200" dirty="0"/>
          </a:p>
        </p:txBody>
      </p:sp>
      <p:grpSp>
        <p:nvGrpSpPr>
          <p:cNvPr id="7" name="Group 6">
            <a:extLst>
              <a:ext uri="{FF2B5EF4-FFF2-40B4-BE49-F238E27FC236}">
                <a16:creationId xmlns:a16="http://schemas.microsoft.com/office/drawing/2014/main" id="{0FE70384-1088-5140-85F8-87ED9DEE7FF2}"/>
              </a:ext>
            </a:extLst>
          </p:cNvPr>
          <p:cNvGrpSpPr/>
          <p:nvPr/>
        </p:nvGrpSpPr>
        <p:grpSpPr>
          <a:xfrm>
            <a:off x="712630" y="1902006"/>
            <a:ext cx="8120473" cy="3721553"/>
            <a:chOff x="1072095" y="1405200"/>
            <a:chExt cx="10410032" cy="4606803"/>
          </a:xfrm>
        </p:grpSpPr>
        <p:pic>
          <p:nvPicPr>
            <p:cNvPr id="2" name="Picture 1" descr="diabetes placebo incidences prism 180529.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2095" y="1405200"/>
              <a:ext cx="10410032" cy="4606803"/>
            </a:xfrm>
            <a:prstGeom prst="rect">
              <a:avLst/>
            </a:prstGeom>
          </p:spPr>
        </p:pic>
        <p:sp>
          <p:nvSpPr>
            <p:cNvPr id="5" name="TextBox 4">
              <a:extLst>
                <a:ext uri="{FF2B5EF4-FFF2-40B4-BE49-F238E27FC236}">
                  <a16:creationId xmlns:a16="http://schemas.microsoft.com/office/drawing/2014/main" id="{14B22D80-CF27-FA48-A529-3C321FDD0237}"/>
                </a:ext>
              </a:extLst>
            </p:cNvPr>
            <p:cNvSpPr txBox="1"/>
            <p:nvPr/>
          </p:nvSpPr>
          <p:spPr>
            <a:xfrm>
              <a:off x="1957754" y="1676400"/>
              <a:ext cx="1582617" cy="769441"/>
            </a:xfrm>
            <a:prstGeom prst="rect">
              <a:avLst/>
            </a:prstGeom>
            <a:solidFill>
              <a:schemeClr val="bg1"/>
            </a:solidFill>
          </p:spPr>
          <p:txBody>
            <a:bodyPr wrap="square" rtlCol="0">
              <a:spAutoFit/>
            </a:bodyPr>
            <a:lstStyle/>
            <a:p>
              <a:pPr algn="ctr"/>
              <a:endParaRPr lang="en-US" sz="1050" dirty="0"/>
            </a:p>
            <a:p>
              <a:pPr algn="ctr"/>
              <a:endParaRPr lang="en-US" sz="1050" dirty="0"/>
            </a:p>
            <a:p>
              <a:pPr algn="ctr"/>
              <a:endParaRPr lang="en-US" sz="1050" dirty="0"/>
            </a:p>
          </p:txBody>
        </p:sp>
      </p:grpSp>
      <p:grpSp>
        <p:nvGrpSpPr>
          <p:cNvPr id="4" name="Group 3">
            <a:extLst>
              <a:ext uri="{FF2B5EF4-FFF2-40B4-BE49-F238E27FC236}">
                <a16:creationId xmlns:a16="http://schemas.microsoft.com/office/drawing/2014/main" id="{56D6FAE1-CB91-8A4E-8F2E-F587B50C3B0F}"/>
              </a:ext>
            </a:extLst>
          </p:cNvPr>
          <p:cNvGrpSpPr/>
          <p:nvPr/>
        </p:nvGrpSpPr>
        <p:grpSpPr>
          <a:xfrm>
            <a:off x="2003240" y="2537636"/>
            <a:ext cx="4886414" cy="2333474"/>
            <a:chOff x="2003240" y="2537636"/>
            <a:chExt cx="4886414" cy="2333474"/>
          </a:xfrm>
        </p:grpSpPr>
        <p:sp>
          <p:nvSpPr>
            <p:cNvPr id="6" name="TextBox 5">
              <a:extLst>
                <a:ext uri="{FF2B5EF4-FFF2-40B4-BE49-F238E27FC236}">
                  <a16:creationId xmlns:a16="http://schemas.microsoft.com/office/drawing/2014/main" id="{018E63B2-1D47-134F-8188-659144F2A5AA}"/>
                </a:ext>
              </a:extLst>
            </p:cNvPr>
            <p:cNvSpPr txBox="1"/>
            <p:nvPr/>
          </p:nvSpPr>
          <p:spPr>
            <a:xfrm>
              <a:off x="2003240" y="2537636"/>
              <a:ext cx="562708" cy="253916"/>
            </a:xfrm>
            <a:prstGeom prst="rect">
              <a:avLst/>
            </a:prstGeom>
            <a:noFill/>
          </p:spPr>
          <p:txBody>
            <a:bodyPr wrap="square" rtlCol="0">
              <a:spAutoFit/>
            </a:bodyPr>
            <a:lstStyle/>
            <a:p>
              <a:pPr algn="ctr"/>
              <a:r>
                <a:rPr lang="en-US" sz="1050" dirty="0"/>
                <a:t>*</a:t>
              </a:r>
            </a:p>
          </p:txBody>
        </p:sp>
        <p:sp>
          <p:nvSpPr>
            <p:cNvPr id="9" name="TextBox 8">
              <a:extLst>
                <a:ext uri="{FF2B5EF4-FFF2-40B4-BE49-F238E27FC236}">
                  <a16:creationId xmlns:a16="http://schemas.microsoft.com/office/drawing/2014/main" id="{F2A0E244-124C-1D47-9730-4DE424561557}"/>
                </a:ext>
              </a:extLst>
            </p:cNvPr>
            <p:cNvSpPr txBox="1"/>
            <p:nvPr/>
          </p:nvSpPr>
          <p:spPr>
            <a:xfrm>
              <a:off x="3465576" y="4424466"/>
              <a:ext cx="562708" cy="253916"/>
            </a:xfrm>
            <a:prstGeom prst="rect">
              <a:avLst/>
            </a:prstGeom>
            <a:noFill/>
          </p:spPr>
          <p:txBody>
            <a:bodyPr wrap="square" rtlCol="0">
              <a:spAutoFit/>
            </a:bodyPr>
            <a:lstStyle/>
            <a:p>
              <a:pPr algn="ctr"/>
              <a:r>
                <a:rPr lang="en-US" sz="1050" dirty="0"/>
                <a:t>*</a:t>
              </a:r>
            </a:p>
          </p:txBody>
        </p:sp>
        <p:sp>
          <p:nvSpPr>
            <p:cNvPr id="10" name="TextBox 9">
              <a:extLst>
                <a:ext uri="{FF2B5EF4-FFF2-40B4-BE49-F238E27FC236}">
                  <a16:creationId xmlns:a16="http://schemas.microsoft.com/office/drawing/2014/main" id="{51C839A3-9BF9-8349-967B-6CEDCF27A173}"/>
                </a:ext>
              </a:extLst>
            </p:cNvPr>
            <p:cNvSpPr txBox="1"/>
            <p:nvPr/>
          </p:nvSpPr>
          <p:spPr>
            <a:xfrm>
              <a:off x="4900130" y="3331406"/>
              <a:ext cx="562708" cy="253916"/>
            </a:xfrm>
            <a:prstGeom prst="rect">
              <a:avLst/>
            </a:prstGeom>
            <a:noFill/>
          </p:spPr>
          <p:txBody>
            <a:bodyPr wrap="square" rtlCol="0">
              <a:spAutoFit/>
            </a:bodyPr>
            <a:lstStyle/>
            <a:p>
              <a:pPr algn="ctr"/>
              <a:r>
                <a:rPr lang="en-US" sz="1050" dirty="0"/>
                <a:t>*</a:t>
              </a:r>
            </a:p>
          </p:txBody>
        </p:sp>
        <p:sp>
          <p:nvSpPr>
            <p:cNvPr id="11" name="TextBox 10">
              <a:extLst>
                <a:ext uri="{FF2B5EF4-FFF2-40B4-BE49-F238E27FC236}">
                  <a16:creationId xmlns:a16="http://schemas.microsoft.com/office/drawing/2014/main" id="{88545A5D-A2C9-D947-A295-A0AEE3F415EF}"/>
                </a:ext>
              </a:extLst>
            </p:cNvPr>
            <p:cNvSpPr txBox="1"/>
            <p:nvPr/>
          </p:nvSpPr>
          <p:spPr>
            <a:xfrm>
              <a:off x="6326946" y="4617194"/>
              <a:ext cx="562708" cy="253916"/>
            </a:xfrm>
            <a:prstGeom prst="rect">
              <a:avLst/>
            </a:prstGeom>
            <a:noFill/>
          </p:spPr>
          <p:txBody>
            <a:bodyPr wrap="square" rtlCol="0">
              <a:spAutoFit/>
            </a:bodyPr>
            <a:lstStyle/>
            <a:p>
              <a:pPr algn="ctr"/>
              <a:r>
                <a:rPr lang="en-US" sz="1050" dirty="0"/>
                <a:t>*</a:t>
              </a:r>
            </a:p>
          </p:txBody>
        </p:sp>
      </p:grpSp>
      <p:sp>
        <p:nvSpPr>
          <p:cNvPr id="13" name="Title 12">
            <a:extLst>
              <a:ext uri="{FF2B5EF4-FFF2-40B4-BE49-F238E27FC236}">
                <a16:creationId xmlns:a16="http://schemas.microsoft.com/office/drawing/2014/main" id="{43049B77-35B4-7941-81A3-CB3E7A7B8574}"/>
              </a:ext>
            </a:extLst>
          </p:cNvPr>
          <p:cNvSpPr>
            <a:spLocks noGrp="1"/>
          </p:cNvSpPr>
          <p:nvPr>
            <p:ph type="title"/>
          </p:nvPr>
        </p:nvSpPr>
        <p:spPr>
          <a:xfrm>
            <a:off x="416560" y="192849"/>
            <a:ext cx="8190992" cy="1224472"/>
          </a:xfrm>
        </p:spPr>
        <p:txBody>
          <a:bodyPr>
            <a:noAutofit/>
          </a:bodyPr>
          <a:lstStyle/>
          <a:p>
            <a:r>
              <a:rPr lang="en-US" sz="3200" dirty="0">
                <a:solidFill>
                  <a:schemeClr val="bg2">
                    <a:lumMod val="50000"/>
                  </a:schemeClr>
                </a:solidFill>
              </a:rPr>
              <a:t>Incidence of CV Events in </a:t>
            </a:r>
            <a:r>
              <a:rPr lang="en-US" sz="3200" i="1" dirty="0">
                <a:solidFill>
                  <a:schemeClr val="bg2">
                    <a:lumMod val="50000"/>
                  </a:schemeClr>
                </a:solidFill>
              </a:rPr>
              <a:t>Placebo Group </a:t>
            </a:r>
            <a:r>
              <a:rPr lang="en-US" sz="3200" dirty="0">
                <a:solidFill>
                  <a:schemeClr val="bg2">
                    <a:lumMod val="50000"/>
                  </a:schemeClr>
                </a:solidFill>
              </a:rPr>
              <a:t>was Greater in Patients With vs Without Diabetes</a:t>
            </a:r>
          </a:p>
        </p:txBody>
      </p:sp>
    </p:spTree>
    <p:extLst>
      <p:ext uri="{BB962C8B-B14F-4D97-AF65-F5344CB8AC3E}">
        <p14:creationId xmlns:p14="http://schemas.microsoft.com/office/powerpoint/2010/main" val="27880539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F1761E92-DEC1-ED4C-BB5E-3F730EA90425}"/>
              </a:ext>
            </a:extLst>
          </p:cNvPr>
          <p:cNvSpPr txBox="1"/>
          <p:nvPr/>
        </p:nvSpPr>
        <p:spPr>
          <a:xfrm>
            <a:off x="7784757" y="5555907"/>
            <a:ext cx="1359243" cy="369332"/>
          </a:xfrm>
          <a:prstGeom prst="rect">
            <a:avLst/>
          </a:prstGeom>
          <a:solidFill>
            <a:schemeClr val="bg1"/>
          </a:solidFill>
        </p:spPr>
        <p:txBody>
          <a:bodyPr wrap="square" rtlCol="0">
            <a:spAutoFit/>
          </a:bodyPr>
          <a:lstStyle/>
          <a:p>
            <a:endParaRPr lang="en-US" sz="1800" dirty="0"/>
          </a:p>
        </p:txBody>
      </p:sp>
      <p:sp>
        <p:nvSpPr>
          <p:cNvPr id="7" name="TextBox 6">
            <a:extLst>
              <a:ext uri="{FF2B5EF4-FFF2-40B4-BE49-F238E27FC236}">
                <a16:creationId xmlns:a16="http://schemas.microsoft.com/office/drawing/2014/main" id="{238FFE45-82DD-3149-AE76-EA88A698A0E9}"/>
              </a:ext>
            </a:extLst>
          </p:cNvPr>
          <p:cNvSpPr txBox="1"/>
          <p:nvPr/>
        </p:nvSpPr>
        <p:spPr>
          <a:xfrm>
            <a:off x="168238" y="6000750"/>
            <a:ext cx="3085845" cy="276999"/>
          </a:xfrm>
          <a:prstGeom prst="rect">
            <a:avLst/>
          </a:prstGeom>
          <a:noFill/>
        </p:spPr>
        <p:txBody>
          <a:bodyPr wrap="none" rtlCol="0">
            <a:spAutoFit/>
          </a:bodyPr>
          <a:lstStyle/>
          <a:p>
            <a:r>
              <a:rPr lang="en-GB" sz="1200" dirty="0"/>
              <a:t>Median (Q1, Q3) follow-up: 2.8 (2.3, 3.4) years</a:t>
            </a:r>
          </a:p>
        </p:txBody>
      </p:sp>
      <p:sp>
        <p:nvSpPr>
          <p:cNvPr id="3" name="AutoShape 2" descr="diabetes forest plot MACE prism 180522.pdf">
            <a:extLst>
              <a:ext uri="{FF2B5EF4-FFF2-40B4-BE49-F238E27FC236}">
                <a16:creationId xmlns:a16="http://schemas.microsoft.com/office/drawing/2014/main" id="{1FBF8620-42EA-B94A-AFA7-B20D3DAAFAB6}"/>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 name="TextBox 3">
            <a:extLst>
              <a:ext uri="{FF2B5EF4-FFF2-40B4-BE49-F238E27FC236}">
                <a16:creationId xmlns:a16="http://schemas.microsoft.com/office/drawing/2014/main" id="{CE6F0604-AFFA-2940-AAC8-30A7B36B968D}"/>
              </a:ext>
            </a:extLst>
          </p:cNvPr>
          <p:cNvSpPr txBox="1"/>
          <p:nvPr/>
        </p:nvSpPr>
        <p:spPr>
          <a:xfrm>
            <a:off x="1181857" y="1684712"/>
            <a:ext cx="6219045" cy="530915"/>
          </a:xfrm>
          <a:prstGeom prst="rect">
            <a:avLst/>
          </a:prstGeom>
          <a:noFill/>
        </p:spPr>
        <p:txBody>
          <a:bodyPr wrap="square" rtlCol="0">
            <a:spAutoFit/>
          </a:bodyPr>
          <a:lstStyle/>
          <a:p>
            <a:pPr>
              <a:tabLst>
                <a:tab pos="3293269" algn="l"/>
                <a:tab pos="4098131" algn="l"/>
              </a:tabLst>
            </a:pPr>
            <a:r>
              <a:rPr lang="en-US" sz="1500" b="1" dirty="0"/>
              <a:t>	</a:t>
            </a:r>
            <a:r>
              <a:rPr lang="en-US" sz="1200" b="1" dirty="0">
                <a:solidFill>
                  <a:srgbClr val="C00000"/>
                </a:solidFill>
              </a:rPr>
              <a:t>Relative risk reduction</a:t>
            </a:r>
          </a:p>
          <a:p>
            <a:pPr>
              <a:tabLst>
                <a:tab pos="3498056" algn="l"/>
              </a:tabLst>
            </a:pPr>
            <a:r>
              <a:rPr lang="en-US" sz="1350" dirty="0"/>
              <a:t>Treatment </a:t>
            </a:r>
            <a:r>
              <a:rPr lang="en-GB" sz="1350" dirty="0">
                <a:sym typeface="Symbol" pitchFamily="2" charset="2"/>
              </a:rPr>
              <a:t></a:t>
            </a:r>
            <a:r>
              <a:rPr lang="en-US" sz="1350" dirty="0"/>
              <a:t> baseline glucometabolic status:  </a:t>
            </a:r>
            <a:r>
              <a:rPr lang="en-US" sz="1350" dirty="0" err="1"/>
              <a:t>P</a:t>
            </a:r>
            <a:r>
              <a:rPr lang="en-US" sz="1350" baseline="-25000" dirty="0" err="1"/>
              <a:t>interaction</a:t>
            </a:r>
            <a:r>
              <a:rPr lang="en-US" sz="1350" dirty="0"/>
              <a:t> = 0.98 </a:t>
            </a:r>
          </a:p>
        </p:txBody>
      </p:sp>
      <p:sp>
        <p:nvSpPr>
          <p:cNvPr id="12" name="TextBox 11">
            <a:extLst>
              <a:ext uri="{FF2B5EF4-FFF2-40B4-BE49-F238E27FC236}">
                <a16:creationId xmlns:a16="http://schemas.microsoft.com/office/drawing/2014/main" id="{5F4B65FD-608B-F34B-AA8A-0DAE207C67BE}"/>
              </a:ext>
            </a:extLst>
          </p:cNvPr>
          <p:cNvSpPr txBox="1"/>
          <p:nvPr/>
        </p:nvSpPr>
        <p:spPr>
          <a:xfrm flipH="1">
            <a:off x="6870662" y="1706762"/>
            <a:ext cx="2273338" cy="484748"/>
          </a:xfrm>
          <a:prstGeom prst="rect">
            <a:avLst/>
          </a:prstGeom>
          <a:noFill/>
        </p:spPr>
        <p:txBody>
          <a:bodyPr wrap="square" rtlCol="0">
            <a:spAutoFit/>
          </a:bodyPr>
          <a:lstStyle/>
          <a:p>
            <a:pPr algn="ctr"/>
            <a:r>
              <a:rPr lang="en-US" sz="1200" b="1" dirty="0">
                <a:solidFill>
                  <a:srgbClr val="C00000"/>
                </a:solidFill>
              </a:rPr>
              <a:t>Absolute risk reduction</a:t>
            </a:r>
          </a:p>
          <a:p>
            <a:pPr algn="ctr"/>
            <a:r>
              <a:rPr lang="en-US" sz="1350" dirty="0"/>
              <a:t>P</a:t>
            </a:r>
            <a:r>
              <a:rPr lang="en-US" sz="1350" baseline="-25000" dirty="0"/>
              <a:t>interaction</a:t>
            </a:r>
            <a:r>
              <a:rPr lang="en-US" sz="1350" dirty="0"/>
              <a:t> = 0.0019</a:t>
            </a:r>
            <a:endParaRPr lang="en-US" sz="1350" b="1" dirty="0"/>
          </a:p>
        </p:txBody>
      </p:sp>
      <p:grpSp>
        <p:nvGrpSpPr>
          <p:cNvPr id="8" name="Group 7">
            <a:extLst>
              <a:ext uri="{FF2B5EF4-FFF2-40B4-BE49-F238E27FC236}">
                <a16:creationId xmlns:a16="http://schemas.microsoft.com/office/drawing/2014/main" id="{5F192ACF-D5ED-4C46-9A66-6B4C1A6CDD5E}"/>
              </a:ext>
            </a:extLst>
          </p:cNvPr>
          <p:cNvGrpSpPr/>
          <p:nvPr/>
        </p:nvGrpSpPr>
        <p:grpSpPr>
          <a:xfrm>
            <a:off x="168238" y="2262717"/>
            <a:ext cx="6004947" cy="3771900"/>
            <a:chOff x="184187" y="2228850"/>
            <a:chExt cx="6004947" cy="3771900"/>
          </a:xfrm>
        </p:grpSpPr>
        <p:pic>
          <p:nvPicPr>
            <p:cNvPr id="18" name="Picture 17">
              <a:extLst>
                <a:ext uri="{FF2B5EF4-FFF2-40B4-BE49-F238E27FC236}">
                  <a16:creationId xmlns:a16="http://schemas.microsoft.com/office/drawing/2014/main" id="{3BF00BC6-5A55-9946-A6CA-3F18690E4096}"/>
                </a:ext>
              </a:extLst>
            </p:cNvPr>
            <p:cNvPicPr>
              <a:picLocks noChangeAspect="1"/>
            </p:cNvPicPr>
            <p:nvPr/>
          </p:nvPicPr>
          <p:blipFill rotWithShape="1">
            <a:blip r:embed="rId3"/>
            <a:srcRect r="31697"/>
            <a:stretch/>
          </p:blipFill>
          <p:spPr>
            <a:xfrm>
              <a:off x="184187" y="2228850"/>
              <a:ext cx="6004947" cy="3771900"/>
            </a:xfrm>
            <a:prstGeom prst="rect">
              <a:avLst/>
            </a:prstGeom>
          </p:spPr>
        </p:pic>
        <p:sp>
          <p:nvSpPr>
            <p:cNvPr id="19" name="Diamond 18">
              <a:extLst>
                <a:ext uri="{FF2B5EF4-FFF2-40B4-BE49-F238E27FC236}">
                  <a16:creationId xmlns:a16="http://schemas.microsoft.com/office/drawing/2014/main" id="{442BA2CD-CA97-FB41-B594-7CD6AFB123C5}"/>
                </a:ext>
              </a:extLst>
            </p:cNvPr>
            <p:cNvSpPr/>
            <p:nvPr/>
          </p:nvSpPr>
          <p:spPr>
            <a:xfrm>
              <a:off x="4629095" y="3204247"/>
              <a:ext cx="800100" cy="149469"/>
            </a:xfrm>
            <a:prstGeom prst="diamond">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grpSp>
      <p:sp>
        <p:nvSpPr>
          <p:cNvPr id="17" name="Rectangle 16">
            <a:extLst>
              <a:ext uri="{FF2B5EF4-FFF2-40B4-BE49-F238E27FC236}">
                <a16:creationId xmlns:a16="http://schemas.microsoft.com/office/drawing/2014/main" id="{D5E2B86E-CF0D-8D44-B8A7-ACAEB13938F8}"/>
              </a:ext>
            </a:extLst>
          </p:cNvPr>
          <p:cNvSpPr/>
          <p:nvPr/>
        </p:nvSpPr>
        <p:spPr>
          <a:xfrm>
            <a:off x="5799667" y="2474384"/>
            <a:ext cx="618067" cy="2794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dirty="0"/>
              <a:t>x</a:t>
            </a:r>
          </a:p>
        </p:txBody>
      </p:sp>
      <p:grpSp>
        <p:nvGrpSpPr>
          <p:cNvPr id="21" name="Group 20">
            <a:extLst>
              <a:ext uri="{FF2B5EF4-FFF2-40B4-BE49-F238E27FC236}">
                <a16:creationId xmlns:a16="http://schemas.microsoft.com/office/drawing/2014/main" id="{52356897-29A4-7C40-B15D-439BF11FFF6E}"/>
              </a:ext>
            </a:extLst>
          </p:cNvPr>
          <p:cNvGrpSpPr/>
          <p:nvPr/>
        </p:nvGrpSpPr>
        <p:grpSpPr>
          <a:xfrm>
            <a:off x="5825067" y="2228850"/>
            <a:ext cx="3150695" cy="3771900"/>
            <a:chOff x="7766756" y="1828800"/>
            <a:chExt cx="4200926" cy="5029200"/>
          </a:xfrm>
        </p:grpSpPr>
        <p:pic>
          <p:nvPicPr>
            <p:cNvPr id="23" name="Picture 22">
              <a:extLst>
                <a:ext uri="{FF2B5EF4-FFF2-40B4-BE49-F238E27FC236}">
                  <a16:creationId xmlns:a16="http://schemas.microsoft.com/office/drawing/2014/main" id="{F48ADCD1-6EDF-2B48-9FC2-615AFF6875B0}"/>
                </a:ext>
              </a:extLst>
            </p:cNvPr>
            <p:cNvPicPr>
              <a:picLocks noChangeAspect="1"/>
            </p:cNvPicPr>
            <p:nvPr/>
          </p:nvPicPr>
          <p:blipFill rotWithShape="1">
            <a:blip r:embed="rId3"/>
            <a:srcRect l="64162"/>
            <a:stretch/>
          </p:blipFill>
          <p:spPr>
            <a:xfrm>
              <a:off x="7766756" y="1828800"/>
              <a:ext cx="4200926" cy="5029200"/>
            </a:xfrm>
            <a:prstGeom prst="rect">
              <a:avLst/>
            </a:prstGeom>
          </p:spPr>
        </p:pic>
        <p:sp>
          <p:nvSpPr>
            <p:cNvPr id="24" name="Diamond 23">
              <a:extLst>
                <a:ext uri="{FF2B5EF4-FFF2-40B4-BE49-F238E27FC236}">
                  <a16:creationId xmlns:a16="http://schemas.microsoft.com/office/drawing/2014/main" id="{08CE39F1-8580-A04D-BB01-CBB8373423CF}"/>
                </a:ext>
              </a:extLst>
            </p:cNvPr>
            <p:cNvSpPr/>
            <p:nvPr/>
          </p:nvSpPr>
          <p:spPr>
            <a:xfrm>
              <a:off x="10259020" y="3135849"/>
              <a:ext cx="844063" cy="199292"/>
            </a:xfrm>
            <a:prstGeom prst="diamond">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800"/>
            </a:p>
          </p:txBody>
        </p:sp>
      </p:grpSp>
      <p:sp>
        <p:nvSpPr>
          <p:cNvPr id="9" name="Title 8">
            <a:extLst>
              <a:ext uri="{FF2B5EF4-FFF2-40B4-BE49-F238E27FC236}">
                <a16:creationId xmlns:a16="http://schemas.microsoft.com/office/drawing/2014/main" id="{4E54ED37-243A-2549-81A5-284B978084AB}"/>
              </a:ext>
            </a:extLst>
          </p:cNvPr>
          <p:cNvSpPr>
            <a:spLocks noGrp="1"/>
          </p:cNvSpPr>
          <p:nvPr>
            <p:ph type="title"/>
          </p:nvPr>
        </p:nvSpPr>
        <p:spPr>
          <a:xfrm>
            <a:off x="304800" y="277813"/>
            <a:ext cx="8670962" cy="1139825"/>
          </a:xfrm>
        </p:spPr>
        <p:txBody>
          <a:bodyPr>
            <a:normAutofit fontScale="90000"/>
          </a:bodyPr>
          <a:lstStyle/>
          <a:p>
            <a:r>
              <a:rPr lang="en-US" sz="3600" b="1" dirty="0">
                <a:solidFill>
                  <a:schemeClr val="bg2"/>
                </a:solidFill>
              </a:rPr>
              <a:t>ODYSSEY OUTCOMES: </a:t>
            </a:r>
            <a:r>
              <a:rPr lang="en-US" sz="3600" dirty="0">
                <a:solidFill>
                  <a:srgbClr val="C00000"/>
                </a:solidFill>
              </a:rPr>
              <a:t>Diabetes </a:t>
            </a:r>
            <a:br>
              <a:rPr lang="en-US" sz="3600" dirty="0">
                <a:solidFill>
                  <a:srgbClr val="C00000"/>
                </a:solidFill>
              </a:rPr>
            </a:br>
            <a:r>
              <a:rPr lang="en-GB" sz="3600" dirty="0">
                <a:solidFill>
                  <a:srgbClr val="0070C0"/>
                </a:solidFill>
              </a:rPr>
              <a:t>Relative and Absolute Risk Reduction with Alirocumab By Glucometabolic Status</a:t>
            </a:r>
            <a:endParaRPr lang="en-US" sz="3600" dirty="0">
              <a:solidFill>
                <a:srgbClr val="0070C0"/>
              </a:solidFill>
            </a:endParaRPr>
          </a:p>
        </p:txBody>
      </p:sp>
      <p:sp>
        <p:nvSpPr>
          <p:cNvPr id="5" name="Rectángulo 4">
            <a:extLst>
              <a:ext uri="{FF2B5EF4-FFF2-40B4-BE49-F238E27FC236}">
                <a16:creationId xmlns:a16="http://schemas.microsoft.com/office/drawing/2014/main" id="{32A93D06-1445-49EE-9069-51D009196371}"/>
              </a:ext>
            </a:extLst>
          </p:cNvPr>
          <p:cNvSpPr/>
          <p:nvPr/>
        </p:nvSpPr>
        <p:spPr>
          <a:xfrm>
            <a:off x="3766600" y="6352325"/>
            <a:ext cx="4996399" cy="276999"/>
          </a:xfrm>
          <a:prstGeom prst="rect">
            <a:avLst/>
          </a:prstGeom>
        </p:spPr>
        <p:txBody>
          <a:bodyPr wrap="square">
            <a:spAutoFit/>
          </a:bodyPr>
          <a:lstStyle/>
          <a:p>
            <a:r>
              <a:rPr lang="pt-BR" sz="1200" dirty="0"/>
              <a:t>American Diabetes </a:t>
            </a:r>
            <a:r>
              <a:rPr lang="pt-BR" sz="1200" dirty="0" err="1"/>
              <a:t>Association</a:t>
            </a:r>
            <a:r>
              <a:rPr lang="pt-BR" sz="1200" dirty="0"/>
              <a:t> 2018 (Orlando, FL)</a:t>
            </a:r>
          </a:p>
        </p:txBody>
      </p:sp>
      <p:sp>
        <p:nvSpPr>
          <p:cNvPr id="6" name="Rectángulo 5">
            <a:extLst>
              <a:ext uri="{FF2B5EF4-FFF2-40B4-BE49-F238E27FC236}">
                <a16:creationId xmlns:a16="http://schemas.microsoft.com/office/drawing/2014/main" id="{D93CA12B-36E3-4501-BACF-3B786FEA0891}"/>
              </a:ext>
            </a:extLst>
          </p:cNvPr>
          <p:cNvSpPr/>
          <p:nvPr/>
        </p:nvSpPr>
        <p:spPr bwMode="auto">
          <a:xfrm>
            <a:off x="1181857" y="1631602"/>
            <a:ext cx="7885943" cy="578005"/>
          </a:xfrm>
          <a:prstGeom prst="rect">
            <a:avLst/>
          </a:prstGeom>
          <a:solidFill>
            <a:srgbClr val="00B050">
              <a:alpha val="10196"/>
            </a:srgbClr>
          </a:solidFill>
          <a:ln w="13334" cap="flat" cmpd="sng" algn="ctr">
            <a:solidFill>
              <a:srgbClr val="B2B2B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dirty="0">
              <a:ln>
                <a:noFill/>
              </a:ln>
              <a:effectLst/>
              <a:latin typeface="Verdana" pitchFamily="34" charset="0"/>
            </a:endParaRPr>
          </a:p>
        </p:txBody>
      </p:sp>
    </p:spTree>
    <p:extLst>
      <p:ext uri="{BB962C8B-B14F-4D97-AF65-F5344CB8AC3E}">
        <p14:creationId xmlns:p14="http://schemas.microsoft.com/office/powerpoint/2010/main" val="40008721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9937" name="Group 6">
            <a:extLst>
              <a:ext uri="{FF2B5EF4-FFF2-40B4-BE49-F238E27FC236}">
                <a16:creationId xmlns:a16="http://schemas.microsoft.com/office/drawing/2014/main" id="{13B868FC-1ED2-492B-9DF1-409AF5A3F8FC}"/>
              </a:ext>
            </a:extLst>
          </p:cNvPr>
          <p:cNvGrpSpPr>
            <a:grpSpLocks/>
          </p:cNvGrpSpPr>
          <p:nvPr/>
        </p:nvGrpSpPr>
        <p:grpSpPr bwMode="auto">
          <a:xfrm>
            <a:off x="1946788" y="2346837"/>
            <a:ext cx="5213555" cy="3473720"/>
            <a:chOff x="1366914" y="786939"/>
            <a:chExt cx="7558344" cy="5220164"/>
          </a:xfrm>
        </p:grpSpPr>
        <p:pic>
          <p:nvPicPr>
            <p:cNvPr id="39941" name="Picture 2">
              <a:extLst>
                <a:ext uri="{FF2B5EF4-FFF2-40B4-BE49-F238E27FC236}">
                  <a16:creationId xmlns:a16="http://schemas.microsoft.com/office/drawing/2014/main" id="{FE4E8E8A-796B-4B65-8977-9D51E58B8FD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50258"/>
            <a:stretch>
              <a:fillRect/>
            </a:stretch>
          </p:blipFill>
          <p:spPr bwMode="auto">
            <a:xfrm>
              <a:off x="1367581" y="786939"/>
              <a:ext cx="7557677" cy="2942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a:extLst>
                <a:ext uri="{FF2B5EF4-FFF2-40B4-BE49-F238E27FC236}">
                  <a16:creationId xmlns:a16="http://schemas.microsoft.com/office/drawing/2014/main" id="{B5C59DB6-F488-4597-904D-0C17C47ADA54}"/>
                </a:ext>
              </a:extLst>
            </p:cNvPr>
            <p:cNvSpPr/>
            <p:nvPr/>
          </p:nvSpPr>
          <p:spPr>
            <a:xfrm>
              <a:off x="1392164" y="3124113"/>
              <a:ext cx="7443875" cy="276082"/>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341710">
                <a:defRPr/>
              </a:pPr>
              <a:endParaRPr lang="en-US" sz="1350">
                <a:solidFill>
                  <a:srgbClr val="FFFFFF"/>
                </a:solidFill>
                <a:latin typeface="Times New Roman" charset="0"/>
              </a:endParaRPr>
            </a:p>
          </p:txBody>
        </p:sp>
        <p:pic>
          <p:nvPicPr>
            <p:cNvPr id="39943" name="Picture 2">
              <a:extLst>
                <a:ext uri="{FF2B5EF4-FFF2-40B4-BE49-F238E27FC236}">
                  <a16:creationId xmlns:a16="http://schemas.microsoft.com/office/drawing/2014/main" id="{3BED90B8-FEC6-49C2-97A2-8426A20AA1B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t="51273" b="558"/>
            <a:stretch>
              <a:fillRect/>
            </a:stretch>
          </p:blipFill>
          <p:spPr bwMode="auto">
            <a:xfrm>
              <a:off x="1366914" y="3158089"/>
              <a:ext cx="7557677" cy="2849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9938" name="Title 1">
            <a:extLst>
              <a:ext uri="{FF2B5EF4-FFF2-40B4-BE49-F238E27FC236}">
                <a16:creationId xmlns:a16="http://schemas.microsoft.com/office/drawing/2014/main" id="{D10AD190-77E6-47CB-BD1F-6775B2830C8A}"/>
              </a:ext>
            </a:extLst>
          </p:cNvPr>
          <p:cNvSpPr>
            <a:spLocks noGrp="1"/>
          </p:cNvSpPr>
          <p:nvPr>
            <p:ph type="title"/>
          </p:nvPr>
        </p:nvSpPr>
        <p:spPr>
          <a:xfrm>
            <a:off x="533400" y="1032194"/>
            <a:ext cx="7711102" cy="400050"/>
          </a:xfrm>
        </p:spPr>
        <p:txBody>
          <a:bodyPr/>
          <a:lstStyle/>
          <a:p>
            <a:r>
              <a:rPr lang="en-US" altLang="es-ES" b="1" dirty="0">
                <a:solidFill>
                  <a:schemeClr val="bg2"/>
                </a:solidFill>
              </a:rPr>
              <a:t>El </a:t>
            </a:r>
            <a:r>
              <a:rPr lang="en-US" altLang="es-ES" b="1" dirty="0" err="1">
                <a:solidFill>
                  <a:schemeClr val="bg2"/>
                </a:solidFill>
              </a:rPr>
              <a:t>escenario</a:t>
            </a:r>
            <a:br>
              <a:rPr lang="en-US" altLang="es-ES" dirty="0"/>
            </a:br>
            <a:r>
              <a:rPr lang="en-US" altLang="es-ES" dirty="0">
                <a:solidFill>
                  <a:srgbClr val="0070C0"/>
                </a:solidFill>
              </a:rPr>
              <a:t>T2DM and CV Events Over Time</a:t>
            </a:r>
          </a:p>
        </p:txBody>
      </p:sp>
      <p:sp>
        <p:nvSpPr>
          <p:cNvPr id="39939" name="Rectangle 3">
            <a:extLst>
              <a:ext uri="{FF2B5EF4-FFF2-40B4-BE49-F238E27FC236}">
                <a16:creationId xmlns:a16="http://schemas.microsoft.com/office/drawing/2014/main" id="{C6317FC8-687A-40E6-BCF8-98A075B44AF9}"/>
              </a:ext>
            </a:extLst>
          </p:cNvPr>
          <p:cNvSpPr>
            <a:spLocks noChangeArrowheads="1"/>
          </p:cNvSpPr>
          <p:nvPr/>
        </p:nvSpPr>
        <p:spPr bwMode="auto">
          <a:xfrm>
            <a:off x="1314450" y="5755289"/>
            <a:ext cx="2479205"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tIns="0" rIns="0" bIns="0"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685800">
              <a:defRPr/>
            </a:pPr>
            <a:r>
              <a:rPr lang="en-US" altLang="es-ES" sz="900" b="1">
                <a:solidFill>
                  <a:srgbClr val="FFFFFF"/>
                </a:solidFill>
                <a:latin typeface="Arial Narrow" panose="020B0606020202030204" pitchFamily="34" charset="0"/>
              </a:rPr>
              <a:t>Rawshani A, et al. </a:t>
            </a:r>
            <a:r>
              <a:rPr lang="en-US" altLang="es-ES" sz="900" b="1" i="1">
                <a:solidFill>
                  <a:srgbClr val="FFFFFF"/>
                </a:solidFill>
                <a:latin typeface="Arial Narrow" panose="020B0606020202030204" pitchFamily="34" charset="0"/>
              </a:rPr>
              <a:t>N Engl J Med</a:t>
            </a:r>
            <a:r>
              <a:rPr lang="en-US" altLang="es-ES" sz="900" b="1">
                <a:solidFill>
                  <a:srgbClr val="FFFFFF"/>
                </a:solidFill>
                <a:latin typeface="Arial Narrow" panose="020B0606020202030204" pitchFamily="34" charset="0"/>
              </a:rPr>
              <a:t>. 2017;376:1407-1418.</a:t>
            </a:r>
          </a:p>
        </p:txBody>
      </p:sp>
      <p:sp>
        <p:nvSpPr>
          <p:cNvPr id="39940" name="TextBox 2">
            <a:extLst>
              <a:ext uri="{FF2B5EF4-FFF2-40B4-BE49-F238E27FC236}">
                <a16:creationId xmlns:a16="http://schemas.microsoft.com/office/drawing/2014/main" id="{DD81D531-6B00-4E8C-BCB4-78605F131AC6}"/>
              </a:ext>
            </a:extLst>
          </p:cNvPr>
          <p:cNvSpPr txBox="1">
            <a:spLocks noChangeArrowheads="1"/>
          </p:cNvSpPr>
          <p:nvPr/>
        </p:nvSpPr>
        <p:spPr bwMode="auto">
          <a:xfrm>
            <a:off x="1550771" y="1955128"/>
            <a:ext cx="615745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defTabSz="685800">
              <a:defRPr/>
            </a:pPr>
            <a:r>
              <a:rPr lang="en-US" altLang="es-ES" sz="1200" dirty="0">
                <a:solidFill>
                  <a:srgbClr val="000000"/>
                </a:solidFill>
              </a:rPr>
              <a:t>Swedish National Diabetes Register from 1998 through 2012 and followed through 2014</a:t>
            </a:r>
          </a:p>
        </p:txBody>
      </p:sp>
      <p:sp>
        <p:nvSpPr>
          <p:cNvPr id="2" name="Rectángulo 1">
            <a:extLst>
              <a:ext uri="{FF2B5EF4-FFF2-40B4-BE49-F238E27FC236}">
                <a16:creationId xmlns:a16="http://schemas.microsoft.com/office/drawing/2014/main" id="{A7185EEC-9500-43F9-94F8-0C013EC6B56C}"/>
              </a:ext>
            </a:extLst>
          </p:cNvPr>
          <p:cNvSpPr/>
          <p:nvPr/>
        </p:nvSpPr>
        <p:spPr>
          <a:xfrm>
            <a:off x="533400" y="6439756"/>
            <a:ext cx="2005677" cy="230832"/>
          </a:xfrm>
          <a:prstGeom prst="rect">
            <a:avLst/>
          </a:prstGeom>
        </p:spPr>
        <p:txBody>
          <a:bodyPr wrap="none">
            <a:spAutoFit/>
          </a:bodyPr>
          <a:lstStyle/>
          <a:p>
            <a:pPr defTabSz="685800">
              <a:defRPr/>
            </a:pPr>
            <a:r>
              <a:rPr lang="es-ES" sz="900" dirty="0">
                <a:solidFill>
                  <a:srgbClr val="000000"/>
                </a:solidFill>
                <a:latin typeface="arial" panose="020B0604020202020204" pitchFamily="34" charset="0"/>
              </a:rPr>
              <a:t>N Engl J </a:t>
            </a:r>
            <a:r>
              <a:rPr lang="es-ES" sz="900" dirty="0" err="1">
                <a:solidFill>
                  <a:srgbClr val="000000"/>
                </a:solidFill>
                <a:latin typeface="arial" panose="020B0604020202020204" pitchFamily="34" charset="0"/>
              </a:rPr>
              <a:t>Med</a:t>
            </a:r>
            <a:r>
              <a:rPr lang="es-ES" sz="900" dirty="0">
                <a:solidFill>
                  <a:srgbClr val="000000"/>
                </a:solidFill>
                <a:latin typeface="arial" panose="020B0604020202020204" pitchFamily="34" charset="0"/>
              </a:rPr>
              <a:t> 2017; 376:1407-1418</a:t>
            </a:r>
            <a:endParaRPr lang="es-ES" sz="900" dirty="0">
              <a:solidFill>
                <a:srgbClr val="000000"/>
              </a:solidFill>
              <a:latin typeface="Verdana"/>
            </a:endParaRPr>
          </a:p>
        </p:txBody>
      </p:sp>
      <p:sp>
        <p:nvSpPr>
          <p:cNvPr id="12" name="CuadroTexto 11"/>
          <p:cNvSpPr txBox="1"/>
          <p:nvPr/>
        </p:nvSpPr>
        <p:spPr>
          <a:xfrm>
            <a:off x="2550985" y="3881474"/>
            <a:ext cx="4013663" cy="461665"/>
          </a:xfrm>
          <a:prstGeom prst="rect">
            <a:avLst/>
          </a:prstGeom>
          <a:solidFill>
            <a:srgbClr val="C00000"/>
          </a:solidFill>
        </p:spPr>
        <p:style>
          <a:lnRef idx="2">
            <a:schemeClr val="accent2">
              <a:shade val="50000"/>
            </a:schemeClr>
          </a:lnRef>
          <a:fillRef idx="1">
            <a:schemeClr val="accent2"/>
          </a:fillRef>
          <a:effectRef idx="0">
            <a:schemeClr val="accent2"/>
          </a:effectRef>
          <a:fontRef idx="minor">
            <a:schemeClr val="lt1"/>
          </a:fontRef>
        </p:style>
        <p:txBody>
          <a:bodyPr wrap="none" rtlCol="0">
            <a:spAutoFit/>
          </a:bodyPr>
          <a:lstStyle/>
          <a:p>
            <a:pPr defTabSz="685800">
              <a:defRPr/>
            </a:pPr>
            <a:r>
              <a:rPr lang="es-ES" sz="2400" dirty="0">
                <a:solidFill>
                  <a:srgbClr val="FFFFFF"/>
                </a:solidFill>
                <a:latin typeface="Verdana"/>
              </a:rPr>
              <a:t>Mejora, pero insuficiente</a:t>
            </a:r>
          </a:p>
        </p:txBody>
      </p:sp>
    </p:spTree>
    <p:extLst>
      <p:ext uri="{BB962C8B-B14F-4D97-AF65-F5344CB8AC3E}">
        <p14:creationId xmlns:p14="http://schemas.microsoft.com/office/powerpoint/2010/main" val="5082447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042728F4-7FD4-1A4C-AD39-1E09501342D7}"/>
              </a:ext>
            </a:extLst>
          </p:cNvPr>
          <p:cNvSpPr txBox="1"/>
          <p:nvPr/>
        </p:nvSpPr>
        <p:spPr>
          <a:xfrm>
            <a:off x="7784757" y="5555907"/>
            <a:ext cx="1359243" cy="369332"/>
          </a:xfrm>
          <a:prstGeom prst="rect">
            <a:avLst/>
          </a:prstGeom>
          <a:solidFill>
            <a:schemeClr val="bg1"/>
          </a:solidFill>
        </p:spPr>
        <p:txBody>
          <a:bodyPr wrap="square" rtlCol="0">
            <a:spAutoFit/>
          </a:bodyPr>
          <a:lstStyle/>
          <a:p>
            <a:endParaRPr lang="en-US" sz="1800" dirty="0"/>
          </a:p>
        </p:txBody>
      </p:sp>
      <p:sp>
        <p:nvSpPr>
          <p:cNvPr id="9" name="TextBox 8">
            <a:extLst>
              <a:ext uri="{FF2B5EF4-FFF2-40B4-BE49-F238E27FC236}">
                <a16:creationId xmlns:a16="http://schemas.microsoft.com/office/drawing/2014/main" id="{45A65D2D-221D-5048-AC91-4057BDA57624}"/>
              </a:ext>
            </a:extLst>
          </p:cNvPr>
          <p:cNvSpPr txBox="1"/>
          <p:nvPr/>
        </p:nvSpPr>
        <p:spPr>
          <a:xfrm>
            <a:off x="7366406" y="5128617"/>
            <a:ext cx="1550823" cy="461665"/>
          </a:xfrm>
          <a:prstGeom prst="rect">
            <a:avLst/>
          </a:prstGeom>
          <a:solidFill>
            <a:schemeClr val="bg1"/>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238FFE45-82DD-3149-AE76-EA88A698A0E9}"/>
              </a:ext>
            </a:extLst>
          </p:cNvPr>
          <p:cNvSpPr txBox="1"/>
          <p:nvPr/>
        </p:nvSpPr>
        <p:spPr>
          <a:xfrm>
            <a:off x="548676" y="5802894"/>
            <a:ext cx="8382000" cy="830997"/>
          </a:xfrm>
          <a:prstGeom prst="rect">
            <a:avLst/>
          </a:prstGeom>
          <a:noFill/>
        </p:spPr>
        <p:txBody>
          <a:bodyPr wrap="square" rtlCol="0">
            <a:spAutoFit/>
          </a:bodyPr>
          <a:lstStyle/>
          <a:p>
            <a:r>
              <a:rPr lang="en-GB" sz="1200" dirty="0"/>
              <a:t>Analysis method for A1c and fasting glucose: repeated-measures mixed effects model; random effects = slope, intercept; fixed effects = treatment, baseline value, and time. Only post-randomization values prior to initiation of diabetes medication were included in the analysis. </a:t>
            </a:r>
          </a:p>
          <a:p>
            <a:r>
              <a:rPr lang="en-GB" sz="1200" dirty="0"/>
              <a:t>*Without diabetes = prediabetes or normoglycemia. </a:t>
            </a:r>
          </a:p>
        </p:txBody>
      </p:sp>
      <p:sp>
        <p:nvSpPr>
          <p:cNvPr id="4" name="Title 3">
            <a:extLst>
              <a:ext uri="{FF2B5EF4-FFF2-40B4-BE49-F238E27FC236}">
                <a16:creationId xmlns:a16="http://schemas.microsoft.com/office/drawing/2014/main" id="{EC7B9CB3-AB4D-1A48-95A8-9C1F29EB663E}"/>
              </a:ext>
            </a:extLst>
          </p:cNvPr>
          <p:cNvSpPr>
            <a:spLocks noGrp="1"/>
          </p:cNvSpPr>
          <p:nvPr>
            <p:ph type="title"/>
          </p:nvPr>
        </p:nvSpPr>
        <p:spPr>
          <a:xfrm>
            <a:off x="228600" y="277813"/>
            <a:ext cx="8839200" cy="1139825"/>
          </a:xfrm>
        </p:spPr>
        <p:txBody>
          <a:bodyPr>
            <a:noAutofit/>
          </a:bodyPr>
          <a:lstStyle/>
          <a:p>
            <a:pPr algn="ctr"/>
            <a:r>
              <a:rPr lang="en-US" sz="2800" dirty="0">
                <a:solidFill>
                  <a:schemeClr val="bg2">
                    <a:lumMod val="50000"/>
                  </a:schemeClr>
                </a:solidFill>
              </a:rPr>
              <a:t>Post-randomization A1c,</a:t>
            </a:r>
            <a:r>
              <a:rPr lang="en-US" sz="2800" baseline="-25000" dirty="0">
                <a:solidFill>
                  <a:schemeClr val="bg2">
                    <a:lumMod val="50000"/>
                  </a:schemeClr>
                </a:solidFill>
              </a:rPr>
              <a:t> </a:t>
            </a:r>
            <a:r>
              <a:rPr lang="en-US" sz="2800" dirty="0">
                <a:solidFill>
                  <a:schemeClr val="bg2">
                    <a:lumMod val="50000"/>
                  </a:schemeClr>
                </a:solidFill>
              </a:rPr>
              <a:t>Fasting Glucose, </a:t>
            </a:r>
            <a:br>
              <a:rPr lang="en-US" sz="2800" dirty="0">
                <a:solidFill>
                  <a:schemeClr val="bg2">
                    <a:lumMod val="50000"/>
                  </a:schemeClr>
                </a:solidFill>
              </a:rPr>
            </a:br>
            <a:r>
              <a:rPr lang="en-US" sz="2800" dirty="0">
                <a:solidFill>
                  <a:schemeClr val="bg2">
                    <a:lumMod val="50000"/>
                  </a:schemeClr>
                </a:solidFill>
              </a:rPr>
              <a:t>and New-onset Diabetes by Baseline Glucometabolic Status </a:t>
            </a:r>
          </a:p>
        </p:txBody>
      </p:sp>
      <p:pic>
        <p:nvPicPr>
          <p:cNvPr id="8" name="Picture 7">
            <a:extLst>
              <a:ext uri="{FF2B5EF4-FFF2-40B4-BE49-F238E27FC236}">
                <a16:creationId xmlns:a16="http://schemas.microsoft.com/office/drawing/2014/main" id="{78FFFC46-367C-DF44-9C6D-D7BECF6861AB}"/>
              </a:ext>
            </a:extLst>
          </p:cNvPr>
          <p:cNvPicPr>
            <a:picLocks noChangeAspect="1"/>
          </p:cNvPicPr>
          <p:nvPr/>
        </p:nvPicPr>
        <p:blipFill rotWithShape="1">
          <a:blip r:embed="rId3"/>
          <a:srcRect r="67555"/>
          <a:stretch/>
        </p:blipFill>
        <p:spPr>
          <a:xfrm>
            <a:off x="0" y="1861595"/>
            <a:ext cx="2966720" cy="3134810"/>
          </a:xfrm>
          <a:prstGeom prst="rect">
            <a:avLst/>
          </a:prstGeom>
        </p:spPr>
      </p:pic>
      <p:pic>
        <p:nvPicPr>
          <p:cNvPr id="10" name="Picture 9">
            <a:extLst>
              <a:ext uri="{FF2B5EF4-FFF2-40B4-BE49-F238E27FC236}">
                <a16:creationId xmlns:a16="http://schemas.microsoft.com/office/drawing/2014/main" id="{D8E675A4-5FA3-FB43-AFE7-DB8610FD5C97}"/>
              </a:ext>
            </a:extLst>
          </p:cNvPr>
          <p:cNvPicPr>
            <a:picLocks noChangeAspect="1"/>
          </p:cNvPicPr>
          <p:nvPr/>
        </p:nvPicPr>
        <p:blipFill rotWithShape="1">
          <a:blip r:embed="rId3"/>
          <a:srcRect l="32555" r="35000"/>
          <a:stretch/>
        </p:blipFill>
        <p:spPr>
          <a:xfrm>
            <a:off x="2976880" y="1861595"/>
            <a:ext cx="2966720" cy="3134810"/>
          </a:xfrm>
          <a:prstGeom prst="rect">
            <a:avLst/>
          </a:prstGeom>
        </p:spPr>
      </p:pic>
      <p:pic>
        <p:nvPicPr>
          <p:cNvPr id="11" name="Picture 10">
            <a:extLst>
              <a:ext uri="{FF2B5EF4-FFF2-40B4-BE49-F238E27FC236}">
                <a16:creationId xmlns:a16="http://schemas.microsoft.com/office/drawing/2014/main" id="{38A1736C-E709-E542-AD6B-AAACEB5C2846}"/>
              </a:ext>
            </a:extLst>
          </p:cNvPr>
          <p:cNvPicPr>
            <a:picLocks noChangeAspect="1"/>
          </p:cNvPicPr>
          <p:nvPr/>
        </p:nvPicPr>
        <p:blipFill rotWithShape="1">
          <a:blip r:embed="rId3"/>
          <a:srcRect l="64222"/>
          <a:stretch/>
        </p:blipFill>
        <p:spPr>
          <a:xfrm>
            <a:off x="5872480" y="1861595"/>
            <a:ext cx="3271520" cy="3134810"/>
          </a:xfrm>
          <a:prstGeom prst="rect">
            <a:avLst/>
          </a:prstGeom>
        </p:spPr>
      </p:pic>
    </p:spTree>
    <p:extLst>
      <p:ext uri="{BB962C8B-B14F-4D97-AF65-F5344CB8AC3E}">
        <p14:creationId xmlns:p14="http://schemas.microsoft.com/office/powerpoint/2010/main" val="4108120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EC7DF40-906A-401E-93C7-7B40D510C1AD}"/>
              </a:ext>
            </a:extLst>
          </p:cNvPr>
          <p:cNvSpPr>
            <a:spLocks noGrp="1"/>
          </p:cNvSpPr>
          <p:nvPr>
            <p:ph type="title"/>
          </p:nvPr>
        </p:nvSpPr>
        <p:spPr>
          <a:xfrm>
            <a:off x="533400" y="277813"/>
            <a:ext cx="8153400" cy="1139825"/>
          </a:xfrm>
        </p:spPr>
        <p:txBody>
          <a:bodyPr/>
          <a:lstStyle/>
          <a:p>
            <a:r>
              <a:rPr lang="es-ES" sz="3200" dirty="0"/>
              <a:t>ODYSSEY DM-DYSLIPIDEMIA:</a:t>
            </a:r>
            <a:br>
              <a:rPr lang="es-ES" sz="3200" dirty="0"/>
            </a:br>
            <a:r>
              <a:rPr lang="es-ES" sz="3200" dirty="0">
                <a:solidFill>
                  <a:srgbClr val="00B0F0"/>
                </a:solidFill>
              </a:rPr>
              <a:t>Cambio en HbA1c y glucemia basal</a:t>
            </a:r>
          </a:p>
        </p:txBody>
      </p:sp>
      <p:sp>
        <p:nvSpPr>
          <p:cNvPr id="48" name="30 Rectángulo">
            <a:extLst>
              <a:ext uri="{FF2B5EF4-FFF2-40B4-BE49-F238E27FC236}">
                <a16:creationId xmlns:a16="http://schemas.microsoft.com/office/drawing/2014/main" id="{7F26FF55-FCEB-43FD-9994-9BC1F0F87544}"/>
              </a:ext>
            </a:extLst>
          </p:cNvPr>
          <p:cNvSpPr>
            <a:spLocks noChangeArrowheads="1"/>
          </p:cNvSpPr>
          <p:nvPr/>
        </p:nvSpPr>
        <p:spPr bwMode="auto">
          <a:xfrm>
            <a:off x="4321175" y="6542088"/>
            <a:ext cx="457200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r" eaLnBrk="1" hangingPunct="1"/>
            <a:r>
              <a:rPr lang="en-GB" altLang="es-ES" sz="1200" dirty="0">
                <a:cs typeface="Arial" panose="020B0604020202020204" pitchFamily="34" charset="0"/>
              </a:rPr>
              <a:t>Müller-Wieland D et al. </a:t>
            </a:r>
            <a:r>
              <a:rPr lang="en-GB" altLang="es-ES" sz="1200" i="1" dirty="0">
                <a:cs typeface="Arial" panose="020B0604020202020204" pitchFamily="34" charset="0"/>
              </a:rPr>
              <a:t>Cardiovasc </a:t>
            </a:r>
            <a:r>
              <a:rPr lang="en-GB" altLang="es-ES" sz="1200" i="1" dirty="0" err="1">
                <a:cs typeface="Arial" panose="020B0604020202020204" pitchFamily="34" charset="0"/>
              </a:rPr>
              <a:t>Diabetol</a:t>
            </a:r>
            <a:r>
              <a:rPr lang="en-GB" altLang="es-ES" sz="1200" dirty="0">
                <a:cs typeface="Arial" panose="020B0604020202020204" pitchFamily="34" charset="0"/>
              </a:rPr>
              <a:t>. 2017;16:70. </a:t>
            </a:r>
          </a:p>
        </p:txBody>
      </p:sp>
      <p:graphicFrame>
        <p:nvGraphicFramePr>
          <p:cNvPr id="23" name="Group 30">
            <a:extLst>
              <a:ext uri="{FF2B5EF4-FFF2-40B4-BE49-F238E27FC236}">
                <a16:creationId xmlns:a16="http://schemas.microsoft.com/office/drawing/2014/main" id="{83C9B02B-6B66-472C-82E3-31CDE06F686F}"/>
              </a:ext>
            </a:extLst>
          </p:cNvPr>
          <p:cNvGraphicFramePr>
            <a:graphicFrameLocks noGrp="1"/>
          </p:cNvGraphicFramePr>
          <p:nvPr>
            <p:ph idx="1"/>
            <p:extLst>
              <p:ext uri="{D42A27DB-BD31-4B8C-83A1-F6EECF244321}">
                <p14:modId xmlns:p14="http://schemas.microsoft.com/office/powerpoint/2010/main" val="2375826290"/>
              </p:ext>
            </p:extLst>
          </p:nvPr>
        </p:nvGraphicFramePr>
        <p:xfrm>
          <a:off x="1450976" y="5347251"/>
          <a:ext cx="6886575" cy="1197948"/>
        </p:xfrm>
        <a:graphic>
          <a:graphicData uri="http://schemas.openxmlformats.org/drawingml/2006/table">
            <a:tbl>
              <a:tblPr>
                <a:tableStyleId>{E8B1032C-EA38-4F05-BA0D-38AFFFC7BED3}</a:tableStyleId>
              </a:tblPr>
              <a:tblGrid>
                <a:gridCol w="3677396">
                  <a:extLst>
                    <a:ext uri="{9D8B030D-6E8A-4147-A177-3AD203B41FA5}">
                      <a16:colId xmlns:a16="http://schemas.microsoft.com/office/drawing/2014/main" val="20000"/>
                    </a:ext>
                  </a:extLst>
                </a:gridCol>
                <a:gridCol w="1534784">
                  <a:extLst>
                    <a:ext uri="{9D8B030D-6E8A-4147-A177-3AD203B41FA5}">
                      <a16:colId xmlns:a16="http://schemas.microsoft.com/office/drawing/2014/main" val="20001"/>
                    </a:ext>
                  </a:extLst>
                </a:gridCol>
                <a:gridCol w="1674395">
                  <a:extLst>
                    <a:ext uri="{9D8B030D-6E8A-4147-A177-3AD203B41FA5}">
                      <a16:colId xmlns:a16="http://schemas.microsoft.com/office/drawing/2014/main" val="20002"/>
                    </a:ext>
                  </a:extLst>
                </a:gridCol>
              </a:tblGrid>
              <a:tr h="347898">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200" u="none" strike="noStrike" cap="none" normalizeH="0" baseline="0" dirty="0">
                          <a:ln>
                            <a:noFill/>
                          </a:ln>
                          <a:solidFill>
                            <a:schemeClr val="bg2">
                              <a:lumMod val="40000"/>
                              <a:lumOff val="60000"/>
                            </a:schemeClr>
                          </a:solidFill>
                          <a:effectLst/>
                        </a:rPr>
                        <a:t>N</a:t>
                      </a:r>
                      <a:r>
                        <a:rPr kumimoji="0" lang="es-ES" sz="1200" u="none" strike="noStrike" cap="none" normalizeH="0" baseline="0" dirty="0" err="1">
                          <a:ln>
                            <a:noFill/>
                          </a:ln>
                          <a:solidFill>
                            <a:schemeClr val="bg2">
                              <a:lumMod val="40000"/>
                              <a:lumOff val="60000"/>
                            </a:schemeClr>
                          </a:solidFill>
                          <a:effectLst/>
                        </a:rPr>
                        <a:t>úmero</a:t>
                      </a:r>
                      <a:r>
                        <a:rPr kumimoji="0" lang="es-ES" sz="1200" u="none" strike="noStrike" cap="none" normalizeH="0" baseline="0" dirty="0">
                          <a:ln>
                            <a:noFill/>
                          </a:ln>
                          <a:solidFill>
                            <a:schemeClr val="bg2">
                              <a:lumMod val="40000"/>
                              <a:lumOff val="60000"/>
                            </a:schemeClr>
                          </a:solidFill>
                          <a:effectLst/>
                        </a:rPr>
                        <a:t> de fármacos hipoglucemiantes</a:t>
                      </a:r>
                      <a:r>
                        <a:rPr kumimoji="0" lang="en-GB" sz="1200" u="none" strike="noStrike" cap="none" normalizeH="0" baseline="0" dirty="0">
                          <a:ln>
                            <a:noFill/>
                          </a:ln>
                          <a:solidFill>
                            <a:schemeClr val="bg2">
                              <a:lumMod val="40000"/>
                              <a:lumOff val="60000"/>
                            </a:schemeClr>
                          </a:solidFill>
                          <a:effectLst/>
                        </a:rPr>
                        <a:t>, </a:t>
                      </a:r>
                    </a:p>
                    <a:p>
                      <a:pPr marL="0" marR="0" lvl="0" indent="0" algn="l" defTabSz="914400" rtl="0" eaLnBrk="1" fontAlgn="base" latinLnBrk="0" hangingPunct="1">
                        <a:lnSpc>
                          <a:spcPct val="100000"/>
                        </a:lnSpc>
                        <a:spcBef>
                          <a:spcPts val="0"/>
                        </a:spcBef>
                        <a:spcAft>
                          <a:spcPts val="0"/>
                        </a:spcAft>
                        <a:buClrTx/>
                        <a:buSzTx/>
                        <a:buFontTx/>
                        <a:buNone/>
                        <a:tabLst/>
                        <a:defRPr/>
                      </a:pPr>
                      <a:r>
                        <a:rPr kumimoji="0" lang="en-GB" sz="1200" u="none" strike="noStrike" cap="none" normalizeH="0" baseline="0" dirty="0">
                          <a:ln>
                            <a:noFill/>
                          </a:ln>
                          <a:solidFill>
                            <a:schemeClr val="bg2">
                              <a:lumMod val="40000"/>
                              <a:lumOff val="60000"/>
                            </a:schemeClr>
                          </a:solidFill>
                          <a:effectLst/>
                        </a:rPr>
                        <a:t>media (Q1:Q3)</a:t>
                      </a:r>
                      <a:endParaRPr kumimoji="0" lang="en-GB" sz="1200" b="1" i="0" u="none" strike="noStrike" cap="none" normalizeH="0" baseline="0" dirty="0">
                        <a:ln>
                          <a:noFill/>
                        </a:ln>
                        <a:solidFill>
                          <a:schemeClr val="bg2">
                            <a:lumMod val="40000"/>
                            <a:lumOff val="60000"/>
                          </a:schemeClr>
                        </a:solidFill>
                        <a:effectLst/>
                        <a:latin typeface="+mn-lt"/>
                        <a:ea typeface="MS PGothic"/>
                        <a:cs typeface="MS PGothic"/>
                      </a:endParaRPr>
                    </a:p>
                  </a:txBody>
                  <a:tcPr marL="34990" marR="34990" marT="36015" marB="36015" anchor="b" horzOverflow="overflow">
                    <a:solidFill>
                      <a:schemeClr val="bg2">
                        <a:lumMod val="5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200" dirty="0">
                          <a:solidFill>
                            <a:schemeClr val="bg2">
                              <a:lumMod val="40000"/>
                              <a:lumOff val="60000"/>
                            </a:schemeClr>
                          </a:solidFill>
                          <a:effectLst/>
                        </a:rPr>
                        <a:t>Alirocumab</a:t>
                      </a:r>
                      <a:br>
                        <a:rPr lang="en-GB" sz="1200" dirty="0">
                          <a:solidFill>
                            <a:schemeClr val="bg2">
                              <a:lumMod val="40000"/>
                              <a:lumOff val="60000"/>
                            </a:schemeClr>
                          </a:solidFill>
                          <a:effectLst/>
                        </a:rPr>
                      </a:br>
                      <a:r>
                        <a:rPr lang="en-GB" sz="1200" dirty="0">
                          <a:solidFill>
                            <a:schemeClr val="bg2">
                              <a:lumMod val="40000"/>
                              <a:lumOff val="60000"/>
                            </a:schemeClr>
                          </a:solidFill>
                          <a:effectLst/>
                        </a:rPr>
                        <a:t>(n=273)</a:t>
                      </a:r>
                      <a:endParaRPr lang="en-GB" sz="1200" b="1" dirty="0">
                        <a:solidFill>
                          <a:schemeClr val="bg2">
                            <a:lumMod val="40000"/>
                            <a:lumOff val="60000"/>
                          </a:schemeClr>
                        </a:solidFill>
                        <a:effectLst/>
                        <a:latin typeface="+mn-lt"/>
                        <a:ea typeface="Calibri"/>
                      </a:endParaRPr>
                    </a:p>
                  </a:txBody>
                  <a:tcPr marL="34990" marR="34990" marT="36015" marB="36015" anchor="b">
                    <a:solidFill>
                      <a:schemeClr val="bg2">
                        <a:lumMod val="50000"/>
                      </a:schemeClr>
                    </a:solid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GB" sz="1200" dirty="0">
                          <a:solidFill>
                            <a:schemeClr val="bg2">
                              <a:lumMod val="40000"/>
                              <a:lumOff val="60000"/>
                            </a:schemeClr>
                          </a:solidFill>
                          <a:effectLst/>
                        </a:rPr>
                        <a:t>Usual</a:t>
                      </a:r>
                      <a:r>
                        <a:rPr lang="en-GB" sz="1200" baseline="0" dirty="0">
                          <a:solidFill>
                            <a:schemeClr val="bg2">
                              <a:lumMod val="40000"/>
                              <a:lumOff val="60000"/>
                            </a:schemeClr>
                          </a:solidFill>
                          <a:effectLst/>
                        </a:rPr>
                        <a:t> care</a:t>
                      </a:r>
                      <a:br>
                        <a:rPr lang="en-GB" sz="1200" baseline="0" dirty="0">
                          <a:solidFill>
                            <a:schemeClr val="bg2">
                              <a:lumMod val="40000"/>
                              <a:lumOff val="60000"/>
                            </a:schemeClr>
                          </a:solidFill>
                          <a:effectLst/>
                        </a:rPr>
                      </a:br>
                      <a:r>
                        <a:rPr lang="en-GB" sz="1200" dirty="0">
                          <a:solidFill>
                            <a:schemeClr val="bg2">
                              <a:lumMod val="40000"/>
                              <a:lumOff val="60000"/>
                            </a:schemeClr>
                          </a:solidFill>
                          <a:effectLst/>
                        </a:rPr>
                        <a:t>(n=136)</a:t>
                      </a:r>
                      <a:endParaRPr lang="en-GB" sz="1200" b="1" dirty="0">
                        <a:solidFill>
                          <a:schemeClr val="bg2">
                            <a:lumMod val="40000"/>
                            <a:lumOff val="60000"/>
                          </a:schemeClr>
                        </a:solidFill>
                        <a:effectLst/>
                        <a:latin typeface="+mn-lt"/>
                        <a:ea typeface="Calibri"/>
                      </a:endParaRPr>
                    </a:p>
                  </a:txBody>
                  <a:tcPr marL="34990" marR="34990" marT="36015" marB="36015" anchor="b">
                    <a:solidFill>
                      <a:schemeClr val="bg2">
                        <a:lumMod val="50000"/>
                      </a:schemeClr>
                    </a:solidFill>
                  </a:tcPr>
                </a:tc>
                <a:extLst>
                  <a:ext uri="{0D108BD9-81ED-4DB2-BD59-A6C34878D82A}">
                    <a16:rowId xmlns:a16="http://schemas.microsoft.com/office/drawing/2014/main" val="10000"/>
                  </a:ext>
                </a:extLst>
              </a:tr>
              <a:tr h="189892">
                <a:tc>
                  <a:txBody>
                    <a:bodyPr/>
                    <a:lstStyle/>
                    <a:p>
                      <a:pPr marL="0" marR="0" indent="0" algn="l" defTabSz="452438" rtl="0" eaLnBrk="1" fontAlgn="auto" latinLnBrk="0" hangingPunct="1">
                        <a:lnSpc>
                          <a:spcPts val="1600"/>
                        </a:lnSpc>
                        <a:spcBef>
                          <a:spcPts val="0"/>
                        </a:spcBef>
                        <a:spcAft>
                          <a:spcPts val="0"/>
                        </a:spcAft>
                        <a:buClrTx/>
                        <a:buSzTx/>
                        <a:buFontTx/>
                        <a:buNone/>
                        <a:tabLst/>
                        <a:defRPr/>
                      </a:pPr>
                      <a:r>
                        <a:rPr lang="en-US" sz="1100" u="none" strike="noStrike" kern="1200" baseline="0" dirty="0"/>
                        <a:t>Basal </a:t>
                      </a:r>
                      <a:endParaRPr lang="en-US" sz="1100" b="1" i="0" u="none" strike="noStrike" kern="1200" baseline="0" dirty="0">
                        <a:solidFill>
                          <a:schemeClr val="dk1"/>
                        </a:solidFill>
                        <a:latin typeface="+mn-lt"/>
                        <a:ea typeface="+mn-ea"/>
                        <a:cs typeface="Arial" panose="020B0604020202020204" pitchFamily="34" charset="0"/>
                      </a:endParaRPr>
                    </a:p>
                  </a:txBody>
                  <a:tcPr marL="34990" marR="34990" marT="36015" marB="36015" anchor="ctr"/>
                </a:tc>
                <a:tc>
                  <a:txBody>
                    <a:bodyPr/>
                    <a:lstStyle/>
                    <a:p>
                      <a:pPr algn="ctr">
                        <a:lnSpc>
                          <a:spcPts val="1600"/>
                        </a:lnSpc>
                        <a:spcBef>
                          <a:spcPts val="0"/>
                        </a:spcBef>
                        <a:spcAft>
                          <a:spcPts val="0"/>
                        </a:spcAft>
                      </a:pPr>
                      <a:r>
                        <a:rPr lang="en-US" sz="1100" noProof="0" dirty="0"/>
                        <a:t>2.0 (1.0:2.0)</a:t>
                      </a:r>
                      <a:endParaRPr lang="en-US" sz="1100" b="0" noProof="0" dirty="0">
                        <a:latin typeface="+mn-lt"/>
                        <a:cs typeface="Arial" panose="020B0604020202020204" pitchFamily="34" charset="0"/>
                      </a:endParaRPr>
                    </a:p>
                  </a:txBody>
                  <a:tcPr marL="34990" marR="34990" marT="36015" marB="36015" anchor="ctr"/>
                </a:tc>
                <a:tc>
                  <a:txBody>
                    <a:bodyPr/>
                    <a:lstStyle/>
                    <a:p>
                      <a:pPr marL="0" marR="0" indent="0" algn="ctr" defTabSz="457200" rtl="0" eaLnBrk="1" fontAlgn="auto" latinLnBrk="0" hangingPunct="1">
                        <a:lnSpc>
                          <a:spcPts val="1600"/>
                        </a:lnSpc>
                        <a:spcBef>
                          <a:spcPts val="0"/>
                        </a:spcBef>
                        <a:spcAft>
                          <a:spcPts val="0"/>
                        </a:spcAft>
                        <a:buClrTx/>
                        <a:buSzTx/>
                        <a:buFontTx/>
                        <a:buNone/>
                        <a:tabLst/>
                        <a:defRPr/>
                      </a:pPr>
                      <a:r>
                        <a:rPr lang="en-US" sz="1100" noProof="0" dirty="0"/>
                        <a:t>2.0 (1.0:2.0)</a:t>
                      </a:r>
                      <a:endParaRPr lang="en-US" sz="1100" b="0" noProof="0" dirty="0">
                        <a:latin typeface="+mn-lt"/>
                        <a:cs typeface="Arial" panose="020B0604020202020204" pitchFamily="34" charset="0"/>
                      </a:endParaRPr>
                    </a:p>
                  </a:txBody>
                  <a:tcPr marL="34990" marR="34990" marT="36015" marB="36015" anchor="ctr"/>
                </a:tc>
                <a:extLst>
                  <a:ext uri="{0D108BD9-81ED-4DB2-BD59-A6C34878D82A}">
                    <a16:rowId xmlns:a16="http://schemas.microsoft.com/office/drawing/2014/main" val="10001"/>
                  </a:ext>
                </a:extLst>
              </a:tr>
              <a:tr h="189892">
                <a:tc>
                  <a:txBody>
                    <a:bodyPr/>
                    <a:lstStyle/>
                    <a:p>
                      <a:pPr marL="0" marR="0" indent="0" algn="l" defTabSz="452438" rtl="0" eaLnBrk="1" fontAlgn="auto" latinLnBrk="0" hangingPunct="1">
                        <a:lnSpc>
                          <a:spcPts val="1600"/>
                        </a:lnSpc>
                        <a:spcBef>
                          <a:spcPts val="0"/>
                        </a:spcBef>
                        <a:spcAft>
                          <a:spcPts val="0"/>
                        </a:spcAft>
                        <a:buClrTx/>
                        <a:buSzTx/>
                        <a:buFontTx/>
                        <a:buNone/>
                        <a:tabLst/>
                        <a:defRPr/>
                      </a:pPr>
                      <a:r>
                        <a:rPr lang="en-US" sz="1100" u="none" strike="noStrike" kern="1200" baseline="0" dirty="0" err="1"/>
                        <a:t>Semana</a:t>
                      </a:r>
                      <a:r>
                        <a:rPr lang="en-US" sz="1100" u="none" strike="noStrike" kern="1200" baseline="0" dirty="0"/>
                        <a:t> 12</a:t>
                      </a:r>
                      <a:endParaRPr lang="en-US" sz="1100" b="1" i="0" u="none" strike="noStrike" kern="1200" baseline="0" dirty="0">
                        <a:solidFill>
                          <a:schemeClr val="dk1"/>
                        </a:solidFill>
                        <a:latin typeface="+mn-lt"/>
                        <a:ea typeface="+mn-ea"/>
                        <a:cs typeface="Arial" panose="020B0604020202020204" pitchFamily="34" charset="0"/>
                      </a:endParaRPr>
                    </a:p>
                  </a:txBody>
                  <a:tcPr marL="34990" marR="34990" marT="36015" marB="36015" anchor="ctr"/>
                </a:tc>
                <a:tc>
                  <a:txBody>
                    <a:bodyPr/>
                    <a:lstStyle/>
                    <a:p>
                      <a:pPr algn="ctr">
                        <a:lnSpc>
                          <a:spcPts val="1600"/>
                        </a:lnSpc>
                        <a:spcBef>
                          <a:spcPts val="0"/>
                        </a:spcBef>
                        <a:spcAft>
                          <a:spcPts val="0"/>
                        </a:spcAft>
                      </a:pPr>
                      <a:r>
                        <a:rPr lang="en-US" sz="1100" noProof="0" dirty="0"/>
                        <a:t>2.0 (1.0:3.0)</a:t>
                      </a:r>
                      <a:endParaRPr lang="en-US" sz="1100" b="0" noProof="0" dirty="0">
                        <a:latin typeface="+mn-lt"/>
                        <a:cs typeface="Arial" panose="020B0604020202020204" pitchFamily="34" charset="0"/>
                      </a:endParaRPr>
                    </a:p>
                  </a:txBody>
                  <a:tcPr marL="34990" marR="34990" marT="36015" marB="36015" anchor="ctr"/>
                </a:tc>
                <a:tc>
                  <a:txBody>
                    <a:bodyPr/>
                    <a:lstStyle/>
                    <a:p>
                      <a:pPr marL="0" marR="0" indent="0" algn="ctr" defTabSz="457200" rtl="0" eaLnBrk="1" fontAlgn="auto" latinLnBrk="0" hangingPunct="1">
                        <a:lnSpc>
                          <a:spcPts val="1600"/>
                        </a:lnSpc>
                        <a:spcBef>
                          <a:spcPts val="0"/>
                        </a:spcBef>
                        <a:spcAft>
                          <a:spcPts val="0"/>
                        </a:spcAft>
                        <a:buClrTx/>
                        <a:buSzTx/>
                        <a:buFontTx/>
                        <a:buNone/>
                        <a:tabLst/>
                        <a:defRPr/>
                      </a:pPr>
                      <a:r>
                        <a:rPr lang="en-US" sz="1100" noProof="0" dirty="0"/>
                        <a:t>2.0 (1.0:3.0)</a:t>
                      </a:r>
                      <a:endParaRPr lang="en-US" sz="1100" b="0" noProof="0" dirty="0">
                        <a:latin typeface="+mn-lt"/>
                        <a:cs typeface="Arial" panose="020B0604020202020204" pitchFamily="34" charset="0"/>
                      </a:endParaRPr>
                    </a:p>
                  </a:txBody>
                  <a:tcPr marL="34990" marR="34990" marT="36015" marB="36015" anchor="ctr"/>
                </a:tc>
                <a:extLst>
                  <a:ext uri="{0D108BD9-81ED-4DB2-BD59-A6C34878D82A}">
                    <a16:rowId xmlns:a16="http://schemas.microsoft.com/office/drawing/2014/main" val="10002"/>
                  </a:ext>
                </a:extLst>
              </a:tr>
              <a:tr h="189892">
                <a:tc>
                  <a:txBody>
                    <a:bodyPr/>
                    <a:lstStyle/>
                    <a:p>
                      <a:pPr marL="0" marR="0" indent="0" algn="l" defTabSz="271463" rtl="0" eaLnBrk="1" fontAlgn="auto" latinLnBrk="0" hangingPunct="1">
                        <a:lnSpc>
                          <a:spcPts val="1600"/>
                        </a:lnSpc>
                        <a:spcBef>
                          <a:spcPts val="0"/>
                        </a:spcBef>
                        <a:spcAft>
                          <a:spcPts val="0"/>
                        </a:spcAft>
                        <a:buClrTx/>
                        <a:buSzTx/>
                        <a:buFontTx/>
                        <a:buNone/>
                        <a:tabLst/>
                        <a:defRPr/>
                      </a:pPr>
                      <a:r>
                        <a:rPr lang="en-US" sz="1100" u="none" strike="noStrike" kern="1200" baseline="0" noProof="0" dirty="0" err="1"/>
                        <a:t>Semana</a:t>
                      </a:r>
                      <a:r>
                        <a:rPr lang="en-US" sz="1100" u="none" strike="noStrike" kern="1200" baseline="0" noProof="0" dirty="0"/>
                        <a:t> 24</a:t>
                      </a:r>
                      <a:endParaRPr lang="en-US" sz="1100" b="1" i="0" u="none" strike="noStrike" kern="1200" baseline="0" noProof="0" dirty="0">
                        <a:solidFill>
                          <a:schemeClr val="dk1"/>
                        </a:solidFill>
                        <a:latin typeface="+mn-lt"/>
                        <a:ea typeface="+mn-ea"/>
                        <a:cs typeface="Arial" panose="020B0604020202020204" pitchFamily="34" charset="0"/>
                      </a:endParaRPr>
                    </a:p>
                  </a:txBody>
                  <a:tcPr marL="34990" marR="34990" marT="36015" marB="36015" anchor="ctr"/>
                </a:tc>
                <a:tc>
                  <a:txBody>
                    <a:bodyPr/>
                    <a:lstStyle/>
                    <a:p>
                      <a:pPr algn="ctr">
                        <a:lnSpc>
                          <a:spcPts val="1600"/>
                        </a:lnSpc>
                        <a:spcBef>
                          <a:spcPts val="0"/>
                        </a:spcBef>
                        <a:spcAft>
                          <a:spcPts val="0"/>
                        </a:spcAft>
                      </a:pPr>
                      <a:r>
                        <a:rPr lang="en-US" sz="1100" noProof="0" dirty="0"/>
                        <a:t>2.0 (1.0:3.0)</a:t>
                      </a:r>
                      <a:endParaRPr lang="en-US" sz="1100" b="0" noProof="0" dirty="0">
                        <a:latin typeface="+mn-lt"/>
                        <a:cs typeface="Arial" panose="020B0604020202020204" pitchFamily="34" charset="0"/>
                      </a:endParaRPr>
                    </a:p>
                  </a:txBody>
                  <a:tcPr marL="34990" marR="34990" marT="36015" marB="36015" anchor="ctr"/>
                </a:tc>
                <a:tc>
                  <a:txBody>
                    <a:bodyPr/>
                    <a:lstStyle/>
                    <a:p>
                      <a:pPr marL="0" marR="0" indent="0" algn="ctr" defTabSz="457200" rtl="0" eaLnBrk="1" fontAlgn="auto" latinLnBrk="0" hangingPunct="1">
                        <a:lnSpc>
                          <a:spcPts val="1600"/>
                        </a:lnSpc>
                        <a:spcBef>
                          <a:spcPts val="0"/>
                        </a:spcBef>
                        <a:spcAft>
                          <a:spcPts val="0"/>
                        </a:spcAft>
                        <a:buClrTx/>
                        <a:buSzTx/>
                        <a:buFontTx/>
                        <a:buNone/>
                        <a:tabLst/>
                        <a:defRPr/>
                      </a:pPr>
                      <a:r>
                        <a:rPr lang="en-US" sz="1100" noProof="0" dirty="0"/>
                        <a:t>2.0 (1.0:2.0)</a:t>
                      </a:r>
                      <a:endParaRPr lang="en-US" sz="1100" b="0" noProof="0" dirty="0">
                        <a:latin typeface="+mn-lt"/>
                        <a:cs typeface="Arial" panose="020B0604020202020204" pitchFamily="34" charset="0"/>
                      </a:endParaRPr>
                    </a:p>
                  </a:txBody>
                  <a:tcPr marL="34990" marR="34990" marT="36015" marB="36015" anchor="ctr"/>
                </a:tc>
                <a:extLst>
                  <a:ext uri="{0D108BD9-81ED-4DB2-BD59-A6C34878D82A}">
                    <a16:rowId xmlns:a16="http://schemas.microsoft.com/office/drawing/2014/main" val="10003"/>
                  </a:ext>
                </a:extLst>
              </a:tr>
            </a:tbl>
          </a:graphicData>
        </a:graphic>
      </p:graphicFrame>
      <p:graphicFrame>
        <p:nvGraphicFramePr>
          <p:cNvPr id="24" name="Chart 4">
            <a:extLst>
              <a:ext uri="{FF2B5EF4-FFF2-40B4-BE49-F238E27FC236}">
                <a16:creationId xmlns:a16="http://schemas.microsoft.com/office/drawing/2014/main" id="{37005ED6-3BA0-4ACC-9012-DCAEDC219B11}"/>
              </a:ext>
            </a:extLst>
          </p:cNvPr>
          <p:cNvGraphicFramePr>
            <a:graphicFrameLocks/>
          </p:cNvGraphicFramePr>
          <p:nvPr>
            <p:extLst>
              <p:ext uri="{D42A27DB-BD31-4B8C-83A1-F6EECF244321}">
                <p14:modId xmlns:p14="http://schemas.microsoft.com/office/powerpoint/2010/main" val="1606011451"/>
              </p:ext>
            </p:extLst>
          </p:nvPr>
        </p:nvGraphicFramePr>
        <p:xfrm>
          <a:off x="1087438" y="1876425"/>
          <a:ext cx="2951162" cy="2503487"/>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25" name="Chart 5">
            <a:extLst>
              <a:ext uri="{FF2B5EF4-FFF2-40B4-BE49-F238E27FC236}">
                <a16:creationId xmlns:a16="http://schemas.microsoft.com/office/drawing/2014/main" id="{4FDD9F1C-9ED7-4B86-84DC-D1754AE16AD2}"/>
              </a:ext>
            </a:extLst>
          </p:cNvPr>
          <p:cNvGraphicFramePr>
            <a:graphicFrameLocks/>
          </p:cNvGraphicFramePr>
          <p:nvPr>
            <p:extLst>
              <p:ext uri="{D42A27DB-BD31-4B8C-83A1-F6EECF244321}">
                <p14:modId xmlns:p14="http://schemas.microsoft.com/office/powerpoint/2010/main" val="1663840735"/>
              </p:ext>
            </p:extLst>
          </p:nvPr>
        </p:nvGraphicFramePr>
        <p:xfrm>
          <a:off x="4851400" y="1868487"/>
          <a:ext cx="2949575" cy="2514600"/>
        </p:xfrm>
        <a:graphic>
          <a:graphicData uri="http://schemas.openxmlformats.org/drawingml/2006/chart">
            <c:chart xmlns:c="http://schemas.openxmlformats.org/drawingml/2006/chart" xmlns:r="http://schemas.openxmlformats.org/officeDocument/2006/relationships" r:id="rId3"/>
          </a:graphicData>
        </a:graphic>
      </p:graphicFrame>
      <p:sp>
        <p:nvSpPr>
          <p:cNvPr id="26" name="TextBox 6">
            <a:extLst>
              <a:ext uri="{FF2B5EF4-FFF2-40B4-BE49-F238E27FC236}">
                <a16:creationId xmlns:a16="http://schemas.microsoft.com/office/drawing/2014/main" id="{AA137009-6885-473D-834D-1229161D2A59}"/>
              </a:ext>
            </a:extLst>
          </p:cNvPr>
          <p:cNvSpPr txBox="1">
            <a:spLocks noChangeArrowheads="1"/>
          </p:cNvSpPr>
          <p:nvPr/>
        </p:nvSpPr>
        <p:spPr bwMode="auto">
          <a:xfrm>
            <a:off x="2879638" y="1462888"/>
            <a:ext cx="1684337" cy="27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dirty="0"/>
              <a:t>Alirocumab (n=273)</a:t>
            </a:r>
          </a:p>
        </p:txBody>
      </p:sp>
      <p:sp>
        <p:nvSpPr>
          <p:cNvPr id="28" name="TextBox 7">
            <a:extLst>
              <a:ext uri="{FF2B5EF4-FFF2-40B4-BE49-F238E27FC236}">
                <a16:creationId xmlns:a16="http://schemas.microsoft.com/office/drawing/2014/main" id="{021C3AA6-4960-4D1D-9079-24C042A308FC}"/>
              </a:ext>
            </a:extLst>
          </p:cNvPr>
          <p:cNvSpPr txBox="1">
            <a:spLocks noChangeArrowheads="1"/>
          </p:cNvSpPr>
          <p:nvPr/>
        </p:nvSpPr>
        <p:spPr bwMode="auto">
          <a:xfrm>
            <a:off x="6314195" y="1511314"/>
            <a:ext cx="1684337" cy="276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dirty="0"/>
              <a:t>Usual care (n=136)</a:t>
            </a:r>
          </a:p>
        </p:txBody>
      </p:sp>
      <p:sp>
        <p:nvSpPr>
          <p:cNvPr id="36" name="TextBox 13">
            <a:extLst>
              <a:ext uri="{FF2B5EF4-FFF2-40B4-BE49-F238E27FC236}">
                <a16:creationId xmlns:a16="http://schemas.microsoft.com/office/drawing/2014/main" id="{3796EB11-9EB5-4EBB-8AD9-E9E8BE2975A9}"/>
              </a:ext>
            </a:extLst>
          </p:cNvPr>
          <p:cNvSpPr txBox="1">
            <a:spLocks noChangeArrowheads="1"/>
          </p:cNvSpPr>
          <p:nvPr/>
        </p:nvSpPr>
        <p:spPr bwMode="auto">
          <a:xfrm>
            <a:off x="2159000" y="1793875"/>
            <a:ext cx="1049338" cy="28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a:t>A1C</a:t>
            </a:r>
          </a:p>
        </p:txBody>
      </p:sp>
      <p:sp>
        <p:nvSpPr>
          <p:cNvPr id="37" name="TextBox 14">
            <a:extLst>
              <a:ext uri="{FF2B5EF4-FFF2-40B4-BE49-F238E27FC236}">
                <a16:creationId xmlns:a16="http://schemas.microsoft.com/office/drawing/2014/main" id="{AF03AC84-CC1E-458F-AC84-41B9AAE48984}"/>
              </a:ext>
            </a:extLst>
          </p:cNvPr>
          <p:cNvSpPr txBox="1">
            <a:spLocks noChangeArrowheads="1"/>
          </p:cNvSpPr>
          <p:nvPr/>
        </p:nvSpPr>
        <p:spPr bwMode="auto">
          <a:xfrm>
            <a:off x="5975350" y="1801812"/>
            <a:ext cx="1050925" cy="282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a:t>FPG</a:t>
            </a:r>
            <a:endParaRPr lang="en-GB" altLang="es-ES" sz="1300" b="1" baseline="-25000"/>
          </a:p>
        </p:txBody>
      </p:sp>
      <p:sp>
        <p:nvSpPr>
          <p:cNvPr id="42" name="TextBox 15">
            <a:extLst>
              <a:ext uri="{FF2B5EF4-FFF2-40B4-BE49-F238E27FC236}">
                <a16:creationId xmlns:a16="http://schemas.microsoft.com/office/drawing/2014/main" id="{CFBDE611-98C6-470C-8B4F-B55F344D834B}"/>
              </a:ext>
            </a:extLst>
          </p:cNvPr>
          <p:cNvSpPr txBox="1">
            <a:spLocks noChangeArrowheads="1"/>
          </p:cNvSpPr>
          <p:nvPr/>
        </p:nvSpPr>
        <p:spPr bwMode="auto">
          <a:xfrm>
            <a:off x="6233319" y="4244023"/>
            <a:ext cx="67945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t>Weeks</a:t>
            </a:r>
          </a:p>
        </p:txBody>
      </p:sp>
      <p:sp>
        <p:nvSpPr>
          <p:cNvPr id="51" name="TextBox 1">
            <a:extLst>
              <a:ext uri="{FF2B5EF4-FFF2-40B4-BE49-F238E27FC236}">
                <a16:creationId xmlns:a16="http://schemas.microsoft.com/office/drawing/2014/main" id="{1F74CC48-6835-4F47-A659-69585602A9FA}"/>
              </a:ext>
            </a:extLst>
          </p:cNvPr>
          <p:cNvSpPr txBox="1">
            <a:spLocks noChangeArrowheads="1"/>
          </p:cNvSpPr>
          <p:nvPr/>
        </p:nvSpPr>
        <p:spPr bwMode="auto">
          <a:xfrm>
            <a:off x="1003300" y="4597612"/>
            <a:ext cx="1658938" cy="4147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100"/>
              <a:t>Mean (SD) change from baseline to Week 24:</a:t>
            </a:r>
          </a:p>
        </p:txBody>
      </p:sp>
      <p:sp>
        <p:nvSpPr>
          <p:cNvPr id="52" name="TextBox 16">
            <a:extLst>
              <a:ext uri="{FF2B5EF4-FFF2-40B4-BE49-F238E27FC236}">
                <a16:creationId xmlns:a16="http://schemas.microsoft.com/office/drawing/2014/main" id="{517D20C8-A6D1-4E43-8484-8F099846653F}"/>
              </a:ext>
            </a:extLst>
          </p:cNvPr>
          <p:cNvSpPr txBox="1">
            <a:spLocks noChangeArrowheads="1"/>
          </p:cNvSpPr>
          <p:nvPr/>
        </p:nvSpPr>
        <p:spPr bwMode="auto">
          <a:xfrm>
            <a:off x="2641600" y="4597612"/>
            <a:ext cx="2001838" cy="583988"/>
          </a:xfrm>
          <a:prstGeom prst="rect">
            <a:avLst/>
          </a:prstGeo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1">
            <a:schemeClr val="accent1"/>
          </a:lnRef>
          <a:fillRef idx="2">
            <a:schemeClr val="accent1"/>
          </a:fillRef>
          <a:effectRef idx="1">
            <a:schemeClr val="accent1"/>
          </a:effectRef>
          <a:fontRef idx="minor">
            <a:schemeClr val="dk1"/>
          </a:fontRef>
        </p:style>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100" dirty="0"/>
              <a:t>A1C (%):</a:t>
            </a:r>
          </a:p>
          <a:p>
            <a:pPr eaLnBrk="1" hangingPunct="1"/>
            <a:r>
              <a:rPr lang="en-GB" altLang="es-ES" sz="1100" dirty="0"/>
              <a:t>Alirocumab: </a:t>
            </a:r>
            <a:r>
              <a:rPr lang="en-IE" altLang="es-ES" sz="1100" dirty="0"/>
              <a:t>0.26 (0.74)</a:t>
            </a:r>
          </a:p>
          <a:p>
            <a:pPr eaLnBrk="1" hangingPunct="1"/>
            <a:r>
              <a:rPr lang="en-IE" altLang="es-ES" sz="1100" dirty="0"/>
              <a:t>Usual care: 0.22 (0.75)</a:t>
            </a:r>
            <a:endParaRPr lang="en-GB" altLang="es-ES" sz="1100" dirty="0"/>
          </a:p>
        </p:txBody>
      </p:sp>
      <p:sp>
        <p:nvSpPr>
          <p:cNvPr id="53" name="TextBox 17">
            <a:extLst>
              <a:ext uri="{FF2B5EF4-FFF2-40B4-BE49-F238E27FC236}">
                <a16:creationId xmlns:a16="http://schemas.microsoft.com/office/drawing/2014/main" id="{8F5C84F1-ED30-482C-B05B-20CBC16E17AA}"/>
              </a:ext>
            </a:extLst>
          </p:cNvPr>
          <p:cNvSpPr txBox="1">
            <a:spLocks noChangeArrowheads="1"/>
          </p:cNvSpPr>
          <p:nvPr/>
        </p:nvSpPr>
        <p:spPr bwMode="auto">
          <a:xfrm>
            <a:off x="6635750" y="4597612"/>
            <a:ext cx="1968500" cy="583988"/>
          </a:xfrm>
          <a:prstGeom prst="rect">
            <a:avLst/>
          </a:prstGeom>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style>
          <a:lnRef idx="1">
            <a:schemeClr val="accent1"/>
          </a:lnRef>
          <a:fillRef idx="2">
            <a:schemeClr val="accent1"/>
          </a:fillRef>
          <a:effectRef idx="1">
            <a:schemeClr val="accent1"/>
          </a:effectRef>
          <a:fontRef idx="minor">
            <a:schemeClr val="dk1"/>
          </a:fontRef>
        </p:style>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100" dirty="0"/>
              <a:t>FPG (mmol/L):</a:t>
            </a:r>
          </a:p>
          <a:p>
            <a:pPr eaLnBrk="1" hangingPunct="1"/>
            <a:r>
              <a:rPr lang="en-GB" altLang="es-ES" sz="1100" dirty="0"/>
              <a:t>Alirocumab: </a:t>
            </a:r>
            <a:r>
              <a:rPr lang="en-IE" altLang="es-ES" sz="1100" dirty="0"/>
              <a:t>0.68 (2.54)</a:t>
            </a:r>
          </a:p>
          <a:p>
            <a:pPr eaLnBrk="1" hangingPunct="1"/>
            <a:r>
              <a:rPr lang="en-IE" altLang="es-ES" sz="1100" dirty="0"/>
              <a:t>Usual care: 0.03 (2.54)</a:t>
            </a:r>
            <a:endParaRPr lang="en-GB" altLang="es-ES" sz="1100" dirty="0"/>
          </a:p>
        </p:txBody>
      </p:sp>
      <p:sp>
        <p:nvSpPr>
          <p:cNvPr id="54" name="TextBox 23">
            <a:extLst>
              <a:ext uri="{FF2B5EF4-FFF2-40B4-BE49-F238E27FC236}">
                <a16:creationId xmlns:a16="http://schemas.microsoft.com/office/drawing/2014/main" id="{6D532B3C-6A37-4004-AFD7-9C492F423DE2}"/>
              </a:ext>
            </a:extLst>
          </p:cNvPr>
          <p:cNvSpPr txBox="1">
            <a:spLocks noChangeArrowheads="1"/>
          </p:cNvSpPr>
          <p:nvPr/>
        </p:nvSpPr>
        <p:spPr bwMode="auto">
          <a:xfrm>
            <a:off x="2497931" y="4261400"/>
            <a:ext cx="679450" cy="28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GB" altLang="es-ES" sz="1300" b="1" dirty="0"/>
              <a:t>Weeks</a:t>
            </a:r>
          </a:p>
        </p:txBody>
      </p:sp>
      <p:sp>
        <p:nvSpPr>
          <p:cNvPr id="55" name="TextBox 22">
            <a:extLst>
              <a:ext uri="{FF2B5EF4-FFF2-40B4-BE49-F238E27FC236}">
                <a16:creationId xmlns:a16="http://schemas.microsoft.com/office/drawing/2014/main" id="{C1370554-8E75-4347-BD25-FC1196F535D6}"/>
              </a:ext>
            </a:extLst>
          </p:cNvPr>
          <p:cNvSpPr txBox="1">
            <a:spLocks noChangeArrowheads="1"/>
          </p:cNvSpPr>
          <p:nvPr/>
        </p:nvSpPr>
        <p:spPr bwMode="auto">
          <a:xfrm>
            <a:off x="5181600" y="4597612"/>
            <a:ext cx="1454150" cy="58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5421" tIns="37710" rIns="75421" bIns="37710">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904875" eaLnBrk="0" fontAlgn="base" hangingPunct="0">
              <a:spcBef>
                <a:spcPct val="0"/>
              </a:spcBef>
              <a:spcAft>
                <a:spcPct val="0"/>
              </a:spcAft>
              <a:defRPr>
                <a:solidFill>
                  <a:schemeClr val="tx1"/>
                </a:solidFill>
                <a:latin typeface="Arial" panose="020B0604020202020204" pitchFamily="34" charset="0"/>
              </a:defRPr>
            </a:lvl6pPr>
            <a:lvl7pPr marL="2971800" indent="-228600" defTabSz="904875" eaLnBrk="0" fontAlgn="base" hangingPunct="0">
              <a:spcBef>
                <a:spcPct val="0"/>
              </a:spcBef>
              <a:spcAft>
                <a:spcPct val="0"/>
              </a:spcAft>
              <a:defRPr>
                <a:solidFill>
                  <a:schemeClr val="tx1"/>
                </a:solidFill>
                <a:latin typeface="Arial" panose="020B0604020202020204" pitchFamily="34" charset="0"/>
              </a:defRPr>
            </a:lvl7pPr>
            <a:lvl8pPr marL="3429000" indent="-228600" defTabSz="904875" eaLnBrk="0" fontAlgn="base" hangingPunct="0">
              <a:spcBef>
                <a:spcPct val="0"/>
              </a:spcBef>
              <a:spcAft>
                <a:spcPct val="0"/>
              </a:spcAft>
              <a:defRPr>
                <a:solidFill>
                  <a:schemeClr val="tx1"/>
                </a:solidFill>
                <a:latin typeface="Arial" panose="020B0604020202020204" pitchFamily="34" charset="0"/>
              </a:defRPr>
            </a:lvl8pPr>
            <a:lvl9pPr marL="3886200" indent="-228600" defTabSz="904875"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GB" altLang="es-ES" sz="1100" dirty="0"/>
              <a:t>Mean (SD) change from baseline to Week 24:</a:t>
            </a:r>
          </a:p>
        </p:txBody>
      </p:sp>
      <p:cxnSp>
        <p:nvCxnSpPr>
          <p:cNvPr id="56" name="Conector recto 55">
            <a:extLst>
              <a:ext uri="{FF2B5EF4-FFF2-40B4-BE49-F238E27FC236}">
                <a16:creationId xmlns:a16="http://schemas.microsoft.com/office/drawing/2014/main" id="{88EA442A-C11F-4BEC-8DE1-E81CB972DF34}"/>
              </a:ext>
            </a:extLst>
          </p:cNvPr>
          <p:cNvCxnSpPr>
            <a:cxnSpLocks/>
          </p:cNvCxnSpPr>
          <p:nvPr/>
        </p:nvCxnSpPr>
        <p:spPr bwMode="auto">
          <a:xfrm>
            <a:off x="6065838" y="1644635"/>
            <a:ext cx="334962" cy="0"/>
          </a:xfrm>
          <a:prstGeom prst="line">
            <a:avLst/>
          </a:prstGeom>
          <a:solidFill>
            <a:srgbClr val="FF0080"/>
          </a:solidFill>
          <a:ln w="13334" cap="flat" cmpd="sng" algn="ctr">
            <a:solidFill>
              <a:srgbClr val="00B0F0"/>
            </a:solidFill>
            <a:prstDash val="solid"/>
            <a:round/>
            <a:headEnd type="none" w="med" len="med"/>
            <a:tailEnd type="none" w="med" len="med"/>
          </a:ln>
          <a:effectLst/>
        </p:spPr>
      </p:cxnSp>
      <p:sp>
        <p:nvSpPr>
          <p:cNvPr id="57" name="Elipse 56">
            <a:extLst>
              <a:ext uri="{FF2B5EF4-FFF2-40B4-BE49-F238E27FC236}">
                <a16:creationId xmlns:a16="http://schemas.microsoft.com/office/drawing/2014/main" id="{F06E8C73-26D5-4A96-AC50-B6EF615A1755}"/>
              </a:ext>
            </a:extLst>
          </p:cNvPr>
          <p:cNvSpPr/>
          <p:nvPr/>
        </p:nvSpPr>
        <p:spPr bwMode="auto">
          <a:xfrm>
            <a:off x="4894264" y="2397442"/>
            <a:ext cx="109536" cy="45719"/>
          </a:xfrm>
          <a:prstGeom prst="ellipse">
            <a:avLst/>
          </a:prstGeom>
          <a:solidFill>
            <a:srgbClr val="FF0080"/>
          </a:solidFill>
          <a:ln w="13334" cap="flat" cmpd="sng" algn="ctr">
            <a:solidFill>
              <a:srgbClr val="B2B2B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Verdana" pitchFamily="34" charset="0"/>
            </a:endParaRPr>
          </a:p>
        </p:txBody>
      </p:sp>
      <p:sp>
        <p:nvSpPr>
          <p:cNvPr id="58" name="Elipse 57">
            <a:extLst>
              <a:ext uri="{FF2B5EF4-FFF2-40B4-BE49-F238E27FC236}">
                <a16:creationId xmlns:a16="http://schemas.microsoft.com/office/drawing/2014/main" id="{707FE766-648E-4FDD-B10E-750CBD1F6BEF}"/>
              </a:ext>
            </a:extLst>
          </p:cNvPr>
          <p:cNvSpPr/>
          <p:nvPr/>
        </p:nvSpPr>
        <p:spPr bwMode="auto">
          <a:xfrm>
            <a:off x="6218238" y="1597024"/>
            <a:ext cx="53975" cy="84138"/>
          </a:xfrm>
          <a:prstGeom prst="ellipse">
            <a:avLst/>
          </a:prstGeom>
          <a:solidFill>
            <a:srgbClr val="00B0F0"/>
          </a:solidFill>
          <a:ln w="13334"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Verdana" pitchFamily="34" charset="0"/>
            </a:endParaRPr>
          </a:p>
        </p:txBody>
      </p:sp>
      <p:cxnSp>
        <p:nvCxnSpPr>
          <p:cNvPr id="59" name="Conector recto 58">
            <a:extLst>
              <a:ext uri="{FF2B5EF4-FFF2-40B4-BE49-F238E27FC236}">
                <a16:creationId xmlns:a16="http://schemas.microsoft.com/office/drawing/2014/main" id="{610DC7F8-B011-4E5E-A0DB-65197B31B0E1}"/>
              </a:ext>
            </a:extLst>
          </p:cNvPr>
          <p:cNvCxnSpPr>
            <a:cxnSpLocks/>
          </p:cNvCxnSpPr>
          <p:nvPr/>
        </p:nvCxnSpPr>
        <p:spPr bwMode="auto">
          <a:xfrm>
            <a:off x="2667000" y="1576373"/>
            <a:ext cx="304800" cy="0"/>
          </a:xfrm>
          <a:prstGeom prst="line">
            <a:avLst/>
          </a:prstGeom>
          <a:solidFill>
            <a:srgbClr val="FF0080"/>
          </a:solidFill>
          <a:ln w="13334" cap="flat" cmpd="sng" algn="ctr">
            <a:solidFill>
              <a:srgbClr val="FF0000"/>
            </a:solidFill>
            <a:prstDash val="solid"/>
            <a:round/>
            <a:headEnd type="none" w="med" len="med"/>
            <a:tailEnd type="none" w="med" len="med"/>
          </a:ln>
          <a:effectLst/>
        </p:spPr>
      </p:cxnSp>
      <p:sp>
        <p:nvSpPr>
          <p:cNvPr id="60" name="Elipse 59">
            <a:extLst>
              <a:ext uri="{FF2B5EF4-FFF2-40B4-BE49-F238E27FC236}">
                <a16:creationId xmlns:a16="http://schemas.microsoft.com/office/drawing/2014/main" id="{D0C95769-3523-4830-99AC-B2F7C1BFB10F}"/>
              </a:ext>
            </a:extLst>
          </p:cNvPr>
          <p:cNvSpPr/>
          <p:nvPr/>
        </p:nvSpPr>
        <p:spPr bwMode="auto">
          <a:xfrm>
            <a:off x="2783681" y="1528762"/>
            <a:ext cx="53975" cy="84138"/>
          </a:xfrm>
          <a:prstGeom prst="ellipse">
            <a:avLst/>
          </a:prstGeom>
          <a:solidFill>
            <a:srgbClr val="FF0080"/>
          </a:solidFill>
          <a:ln w="13334"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s-ES" sz="1800" b="0" i="0" u="none" strike="noStrike" cap="none" normalizeH="0" baseline="0">
              <a:ln>
                <a:noFill/>
              </a:ln>
              <a:solidFill>
                <a:schemeClr val="tx1"/>
              </a:solidFill>
              <a:effectLst/>
              <a:latin typeface="Verdana" pitchFamily="34" charset="0"/>
            </a:endParaRPr>
          </a:p>
        </p:txBody>
      </p:sp>
    </p:spTree>
    <p:extLst>
      <p:ext uri="{BB962C8B-B14F-4D97-AF65-F5344CB8AC3E}">
        <p14:creationId xmlns:p14="http://schemas.microsoft.com/office/powerpoint/2010/main" val="35943734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Rectangle 6"/>
          <p:cNvSpPr>
            <a:spLocks noGrp="1" noChangeArrowheads="1"/>
          </p:cNvSpPr>
          <p:nvPr>
            <p:ph type="title"/>
          </p:nvPr>
        </p:nvSpPr>
        <p:spPr>
          <a:xfrm>
            <a:off x="457200" y="381000"/>
            <a:ext cx="8455908" cy="857250"/>
          </a:xfrm>
        </p:spPr>
        <p:txBody>
          <a:bodyPr/>
          <a:lstStyle/>
          <a:p>
            <a:r>
              <a:rPr lang="es-ES" sz="2700" b="1" dirty="0">
                <a:solidFill>
                  <a:schemeClr val="bg2">
                    <a:lumMod val="50000"/>
                  </a:schemeClr>
                </a:solidFill>
              </a:rPr>
              <a:t>Mayor reducción de riesgo de ECV absoluto en pacientes con alto riesgo y niveles más altos de </a:t>
            </a:r>
            <a:r>
              <a:rPr lang="es-ES" sz="2700" b="1" dirty="0" err="1">
                <a:solidFill>
                  <a:schemeClr val="bg2">
                    <a:lumMod val="50000"/>
                  </a:schemeClr>
                </a:solidFill>
              </a:rPr>
              <a:t>cLDL</a:t>
            </a:r>
            <a:endParaRPr lang="en-US" sz="2700" b="1" dirty="0">
              <a:solidFill>
                <a:schemeClr val="bg2">
                  <a:lumMod val="50000"/>
                </a:schemeClr>
              </a:solidFill>
            </a:endParaRPr>
          </a:p>
        </p:txBody>
      </p:sp>
      <p:sp>
        <p:nvSpPr>
          <p:cNvPr id="38918" name="Slide Number Placeholder 1"/>
          <p:cNvSpPr>
            <a:spLocks noGrp="1"/>
          </p:cNvSpPr>
          <p:nvPr>
            <p:ph type="sldNum" sz="quarter" idx="4"/>
          </p:nvPr>
        </p:nvSpPr>
        <p:spPr>
          <a:noFill/>
          <a:ln>
            <a:miter lim="800000"/>
            <a:headEnd/>
            <a:tailEnd/>
          </a:ln>
        </p:spPr>
        <p:txBody>
          <a:bodyPr/>
          <a:lstStyle/>
          <a:p>
            <a:pPr algn="r" defTabSz="342900">
              <a:defRPr/>
            </a:pPr>
            <a:fld id="{8E869B9E-2F97-46B1-BC38-56A2B30F86BE}" type="slidenum">
              <a:rPr lang="en-US" sz="900">
                <a:solidFill>
                  <a:srgbClr val="7F7F7F"/>
                </a:solidFill>
                <a:latin typeface="Arial" pitchFamily="34" charset="0"/>
                <a:ea typeface="ＭＳ Ｐゴシック" pitchFamily="34" charset="-128"/>
              </a:rPr>
              <a:pPr algn="r" defTabSz="342900">
                <a:defRPr/>
              </a:pPr>
              <a:t>22</a:t>
            </a:fld>
            <a:endParaRPr lang="en-US" sz="900" dirty="0">
              <a:solidFill>
                <a:srgbClr val="7F7F7F"/>
              </a:solidFill>
              <a:latin typeface="Arial" pitchFamily="34" charset="0"/>
              <a:ea typeface="ＭＳ Ｐゴシック" pitchFamily="34" charset="-128"/>
            </a:endParaRPr>
          </a:p>
        </p:txBody>
      </p:sp>
      <p:sp>
        <p:nvSpPr>
          <p:cNvPr id="38916" name="Rectangle 7"/>
          <p:cNvSpPr>
            <a:spLocks noChangeArrowheads="1"/>
          </p:cNvSpPr>
          <p:nvPr/>
        </p:nvSpPr>
        <p:spPr bwMode="auto">
          <a:xfrm>
            <a:off x="609600" y="6477000"/>
            <a:ext cx="2774156" cy="207749"/>
          </a:xfrm>
          <a:prstGeom prst="rect">
            <a:avLst/>
          </a:prstGeom>
          <a:noFill/>
          <a:ln w="9525">
            <a:noFill/>
            <a:miter lim="800000"/>
            <a:headEnd/>
            <a:tailEnd/>
          </a:ln>
        </p:spPr>
        <p:txBody>
          <a:bodyPr anchor="b">
            <a:spAutoFit/>
          </a:bodyPr>
          <a:lstStyle/>
          <a:p>
            <a:pPr defTabSz="342900" fontAlgn="base">
              <a:spcBef>
                <a:spcPct val="0"/>
              </a:spcBef>
              <a:spcAft>
                <a:spcPct val="0"/>
              </a:spcAft>
              <a:defRPr/>
            </a:pPr>
            <a:r>
              <a:rPr lang="en-US" sz="750" dirty="0">
                <a:solidFill>
                  <a:prstClr val="black"/>
                </a:solidFill>
                <a:latin typeface="Arial" pitchFamily="34" charset="0"/>
                <a:ea typeface="ＭＳ Ｐゴシック" pitchFamily="34" charset="-128"/>
                <a:cs typeface="Arial" pitchFamily="34" charset="0"/>
              </a:rPr>
              <a:t>Robinson JG, et al.  </a:t>
            </a:r>
            <a:r>
              <a:rPr lang="en-US" sz="750" i="1" dirty="0">
                <a:solidFill>
                  <a:prstClr val="black"/>
                </a:solidFill>
                <a:latin typeface="Arial" pitchFamily="34" charset="0"/>
                <a:ea typeface="ＭＳ Ｐゴシック" pitchFamily="34" charset="-128"/>
                <a:cs typeface="Arial" pitchFamily="34" charset="0"/>
              </a:rPr>
              <a:t>Am J Cardiol.</a:t>
            </a:r>
            <a:r>
              <a:rPr lang="en-US" sz="750" dirty="0">
                <a:solidFill>
                  <a:prstClr val="black"/>
                </a:solidFill>
                <a:latin typeface="Arial" pitchFamily="34" charset="0"/>
                <a:ea typeface="ＭＳ Ｐゴシック" pitchFamily="34" charset="-128"/>
                <a:cs typeface="Arial" pitchFamily="34" charset="0"/>
              </a:rPr>
              <a:t> 2006;98:1405-1408.</a:t>
            </a:r>
          </a:p>
        </p:txBody>
      </p:sp>
      <p:pic>
        <p:nvPicPr>
          <p:cNvPr id="38917" name="Picture 11" descr="Cardio_39.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53686" y="1905000"/>
            <a:ext cx="6144418" cy="3962401"/>
          </a:xfrm>
          <a:prstGeom prst="rect">
            <a:avLst/>
          </a:prstGeom>
          <a:noFill/>
          <a:ln w="9525">
            <a:noFill/>
            <a:miter lim="800000"/>
            <a:headEnd/>
            <a:tailEnd/>
          </a:ln>
        </p:spPr>
      </p:pic>
    </p:spTree>
    <p:extLst>
      <p:ext uri="{BB962C8B-B14F-4D97-AF65-F5344CB8AC3E}">
        <p14:creationId xmlns:p14="http://schemas.microsoft.com/office/powerpoint/2010/main" val="8285948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Text Box 11">
            <a:extLst>
              <a:ext uri="{FF2B5EF4-FFF2-40B4-BE49-F238E27FC236}">
                <a16:creationId xmlns:a16="http://schemas.microsoft.com/office/drawing/2014/main" id="{0ECC005F-CFB0-4A70-840F-FB21D6B662A9}"/>
              </a:ext>
            </a:extLst>
          </p:cNvPr>
          <p:cNvSpPr txBox="1">
            <a:spLocks noChangeArrowheads="1"/>
          </p:cNvSpPr>
          <p:nvPr/>
        </p:nvSpPr>
        <p:spPr bwMode="auto">
          <a:xfrm>
            <a:off x="38100" y="190324"/>
            <a:ext cx="9067800" cy="11510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anose="02020603050405020304" pitchFamily="18" charset="0"/>
              </a:defRPr>
            </a:lvl1pPr>
            <a:lvl2pPr marL="742950" indent="-285750" eaLnBrk="0" hangingPunct="0">
              <a:defRPr sz="2400">
                <a:solidFill>
                  <a:schemeClr val="tx1"/>
                </a:solidFill>
                <a:latin typeface="Times New Roman" panose="02020603050405020304" pitchFamily="18" charset="0"/>
              </a:defRPr>
            </a:lvl2pPr>
            <a:lvl3pPr marL="1143000" indent="-228600" eaLnBrk="0" hangingPunct="0">
              <a:defRPr sz="2400">
                <a:solidFill>
                  <a:schemeClr val="tx1"/>
                </a:solidFill>
                <a:latin typeface="Times New Roman" panose="02020603050405020304" pitchFamily="18" charset="0"/>
              </a:defRPr>
            </a:lvl3pPr>
            <a:lvl4pPr marL="1600200" indent="-228600" eaLnBrk="0" hangingPunct="0">
              <a:defRPr sz="2400">
                <a:solidFill>
                  <a:schemeClr val="tx1"/>
                </a:solidFill>
                <a:latin typeface="Times New Roman" panose="02020603050405020304" pitchFamily="18" charset="0"/>
              </a:defRPr>
            </a:lvl4pPr>
            <a:lvl5pPr marL="2057400" indent="-228600" eaLnBrk="0" hangingPunct="0">
              <a:defRPr sz="2400">
                <a:solidFill>
                  <a:schemeClr val="tx1"/>
                </a:solidFill>
                <a:latin typeface="Times New Roman" panose="02020603050405020304" pitchFamily="18"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defRPr>
            </a:lvl9pPr>
          </a:lstStyle>
          <a:p>
            <a:pPr algn="ctr" eaLnBrk="1" hangingPunct="1">
              <a:spcBef>
                <a:spcPct val="20000"/>
              </a:spcBef>
            </a:pPr>
            <a:r>
              <a:rPr lang="en-US" altLang="es-ES" sz="4000" b="1" dirty="0">
                <a:solidFill>
                  <a:schemeClr val="bg2">
                    <a:lumMod val="50000"/>
                  </a:schemeClr>
                </a:solidFill>
                <a:latin typeface="Arial" panose="020B0604020202020204" pitchFamily="34" charset="0"/>
                <a:cs typeface="Arial" panose="020B0604020202020204" pitchFamily="34" charset="0"/>
              </a:rPr>
              <a:t>Steno 2:</a:t>
            </a:r>
            <a:r>
              <a:rPr lang="en-US" altLang="es-ES" sz="1950" b="1" dirty="0">
                <a:solidFill>
                  <a:schemeClr val="bg2">
                    <a:lumMod val="50000"/>
                  </a:schemeClr>
                </a:solidFill>
                <a:latin typeface="Arial" panose="020B0604020202020204" pitchFamily="34" charset="0"/>
                <a:cs typeface="Arial" panose="020B0604020202020204" pitchFamily="34" charset="0"/>
              </a:rPr>
              <a:t> </a:t>
            </a:r>
          </a:p>
          <a:p>
            <a:pPr algn="ctr" eaLnBrk="1" hangingPunct="1">
              <a:spcBef>
                <a:spcPct val="20000"/>
              </a:spcBef>
            </a:pPr>
            <a:r>
              <a:rPr lang="en-US" altLang="es-ES" b="1" dirty="0" err="1">
                <a:solidFill>
                  <a:srgbClr val="0070C0"/>
                </a:solidFill>
                <a:latin typeface="Arial" panose="020B0604020202020204" pitchFamily="34" charset="0"/>
                <a:cs typeface="Arial" panose="020B0604020202020204" pitchFamily="34" charset="0"/>
              </a:rPr>
              <a:t>Objetivos</a:t>
            </a:r>
            <a:r>
              <a:rPr lang="en-US" altLang="es-ES" b="1" dirty="0">
                <a:solidFill>
                  <a:srgbClr val="0070C0"/>
                </a:solidFill>
                <a:latin typeface="Arial" panose="020B0604020202020204" pitchFamily="34" charset="0"/>
                <a:cs typeface="Arial" panose="020B0604020202020204" pitchFamily="34" charset="0"/>
              </a:rPr>
              <a:t> CV  </a:t>
            </a:r>
            <a:r>
              <a:rPr lang="en-US" altLang="es-ES" b="1" dirty="0" err="1">
                <a:solidFill>
                  <a:srgbClr val="0070C0"/>
                </a:solidFill>
                <a:latin typeface="Arial" panose="020B0604020202020204" pitchFamily="34" charset="0"/>
                <a:cs typeface="Arial" panose="020B0604020202020204" pitchFamily="34" charset="0"/>
              </a:rPr>
              <a:t>despu</a:t>
            </a:r>
            <a:r>
              <a:rPr lang="en-US" altLang="ja-JP" b="1" dirty="0" err="1">
                <a:solidFill>
                  <a:srgbClr val="0070C0"/>
                </a:solidFill>
                <a:latin typeface="Arial" panose="020B0604020202020204" pitchFamily="34" charset="0"/>
                <a:ea typeface="ＭＳ Ｐゴシック" panose="020B0600070205080204" pitchFamily="34" charset="-128"/>
              </a:rPr>
              <a:t>é</a:t>
            </a:r>
            <a:r>
              <a:rPr lang="en-US" altLang="es-ES" b="1" dirty="0" err="1">
                <a:solidFill>
                  <a:srgbClr val="0070C0"/>
                </a:solidFill>
                <a:latin typeface="Arial" panose="020B0604020202020204" pitchFamily="34" charset="0"/>
                <a:cs typeface="Arial" panose="020B0604020202020204" pitchFamily="34" charset="0"/>
              </a:rPr>
              <a:t>s</a:t>
            </a:r>
            <a:r>
              <a:rPr lang="en-US" altLang="es-ES" b="1" dirty="0">
                <a:solidFill>
                  <a:srgbClr val="0070C0"/>
                </a:solidFill>
                <a:latin typeface="Arial" panose="020B0604020202020204" pitchFamily="34" charset="0"/>
                <a:cs typeface="Arial" panose="020B0604020202020204" pitchFamily="34" charset="0"/>
              </a:rPr>
              <a:t>  de 8 </a:t>
            </a:r>
            <a:r>
              <a:rPr lang="en-US" altLang="es-ES" b="1" dirty="0" err="1">
                <a:solidFill>
                  <a:srgbClr val="0070C0"/>
                </a:solidFill>
                <a:latin typeface="Arial" panose="020B0604020202020204" pitchFamily="34" charset="0"/>
                <a:cs typeface="Arial" panose="020B0604020202020204" pitchFamily="34" charset="0"/>
              </a:rPr>
              <a:t>años</a:t>
            </a:r>
            <a:r>
              <a:rPr lang="en-US" altLang="es-ES" b="1" dirty="0">
                <a:solidFill>
                  <a:srgbClr val="0070C0"/>
                </a:solidFill>
                <a:latin typeface="Arial" panose="020B0604020202020204" pitchFamily="34" charset="0"/>
                <a:cs typeface="Arial" panose="020B0604020202020204" pitchFamily="34" charset="0"/>
              </a:rPr>
              <a:t> de </a:t>
            </a:r>
            <a:r>
              <a:rPr lang="en-US" altLang="es-ES" b="1" dirty="0" err="1">
                <a:solidFill>
                  <a:srgbClr val="0070C0"/>
                </a:solidFill>
                <a:latin typeface="Arial" panose="020B0604020202020204" pitchFamily="34" charset="0"/>
                <a:cs typeface="Arial" panose="020B0604020202020204" pitchFamily="34" charset="0"/>
              </a:rPr>
              <a:t>intervención</a:t>
            </a:r>
            <a:endParaRPr lang="en-AU" altLang="es-ES" b="1" dirty="0">
              <a:solidFill>
                <a:srgbClr val="0070C0"/>
              </a:solidFill>
              <a:latin typeface="Arial" panose="020B0604020202020204" pitchFamily="34" charset="0"/>
              <a:cs typeface="Arial" panose="020B0604020202020204" pitchFamily="34" charset="0"/>
            </a:endParaRPr>
          </a:p>
        </p:txBody>
      </p:sp>
      <p:pic>
        <p:nvPicPr>
          <p:cNvPr id="5" name="Marcador de contenido 4">
            <a:extLst>
              <a:ext uri="{FF2B5EF4-FFF2-40B4-BE49-F238E27FC236}">
                <a16:creationId xmlns:a16="http://schemas.microsoft.com/office/drawing/2014/main" id="{98483B03-B9E8-48CD-8737-80E9C90CDCFC}"/>
              </a:ext>
            </a:extLst>
          </p:cNvPr>
          <p:cNvPicPr>
            <a:picLocks noGrp="1" noChangeAspect="1"/>
          </p:cNvPicPr>
          <p:nvPr>
            <p:ph sz="half" idx="1"/>
          </p:nvPr>
        </p:nvPicPr>
        <p:blipFill>
          <a:blip r:embed="rId3"/>
          <a:stretch>
            <a:fillRect/>
          </a:stretch>
        </p:blipFill>
        <p:spPr>
          <a:xfrm>
            <a:off x="174047" y="2706998"/>
            <a:ext cx="4321753" cy="2246002"/>
          </a:xfrm>
          <a:prstGeom prst="rect">
            <a:avLst/>
          </a:prstGeom>
        </p:spPr>
      </p:pic>
      <p:pic>
        <p:nvPicPr>
          <p:cNvPr id="6" name="Marcador de contenido 5">
            <a:extLst>
              <a:ext uri="{FF2B5EF4-FFF2-40B4-BE49-F238E27FC236}">
                <a16:creationId xmlns:a16="http://schemas.microsoft.com/office/drawing/2014/main" id="{45013EF2-1108-4007-AC32-7EF2613469B2}"/>
              </a:ext>
            </a:extLst>
          </p:cNvPr>
          <p:cNvPicPr>
            <a:picLocks noGrp="1" noChangeAspect="1"/>
          </p:cNvPicPr>
          <p:nvPr>
            <p:ph sz="half" idx="2"/>
          </p:nvPr>
        </p:nvPicPr>
        <p:blipFill>
          <a:blip r:embed="rId4"/>
          <a:stretch>
            <a:fillRect/>
          </a:stretch>
        </p:blipFill>
        <p:spPr>
          <a:xfrm>
            <a:off x="5125053" y="2288604"/>
            <a:ext cx="3409347" cy="3487387"/>
          </a:xfrm>
          <a:prstGeom prst="rect">
            <a:avLst/>
          </a:prstGeom>
        </p:spPr>
      </p:pic>
      <p:sp>
        <p:nvSpPr>
          <p:cNvPr id="7" name="Rectángulo 6">
            <a:extLst>
              <a:ext uri="{FF2B5EF4-FFF2-40B4-BE49-F238E27FC236}">
                <a16:creationId xmlns:a16="http://schemas.microsoft.com/office/drawing/2014/main" id="{23443755-1D0B-481F-8924-014733EA7C4B}"/>
              </a:ext>
            </a:extLst>
          </p:cNvPr>
          <p:cNvSpPr/>
          <p:nvPr/>
        </p:nvSpPr>
        <p:spPr>
          <a:xfrm>
            <a:off x="5410200" y="5625950"/>
            <a:ext cx="3256020" cy="300082"/>
          </a:xfrm>
          <a:prstGeom prst="rect">
            <a:avLst/>
          </a:prstGeom>
        </p:spPr>
        <p:txBody>
          <a:bodyPr wrap="none">
            <a:spAutoFit/>
          </a:bodyPr>
          <a:lstStyle/>
          <a:p>
            <a:r>
              <a:rPr lang="es-ES" sz="900" dirty="0" err="1"/>
              <a:t>Gaede</a:t>
            </a:r>
            <a:r>
              <a:rPr lang="es-ES" sz="900" dirty="0"/>
              <a:t> P, </a:t>
            </a:r>
            <a:r>
              <a:rPr lang="es-ES" sz="900" dirty="0" err="1"/>
              <a:t>Pederson</a:t>
            </a:r>
            <a:r>
              <a:rPr lang="es-ES" sz="900" dirty="0"/>
              <a:t> O. Diabetes.2004;53:S39−S47</a:t>
            </a:r>
            <a:r>
              <a:rPr lang="es-ES" sz="1350" dirty="0"/>
              <a:t>. </a:t>
            </a:r>
          </a:p>
        </p:txBody>
      </p:sp>
    </p:spTree>
    <p:extLst>
      <p:ext uri="{BB962C8B-B14F-4D97-AF65-F5344CB8AC3E}">
        <p14:creationId xmlns:p14="http://schemas.microsoft.com/office/powerpoint/2010/main" val="260791636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Group 2"/>
          <p:cNvGrpSpPr>
            <a:grpSpLocks/>
          </p:cNvGrpSpPr>
          <p:nvPr/>
        </p:nvGrpSpPr>
        <p:grpSpPr bwMode="auto">
          <a:xfrm>
            <a:off x="171450" y="1552687"/>
            <a:ext cx="8801099" cy="4360862"/>
            <a:chOff x="156" y="1259"/>
            <a:chExt cx="5544" cy="2747"/>
          </a:xfrm>
        </p:grpSpPr>
        <p:sp>
          <p:nvSpPr>
            <p:cNvPr id="3075" name="Rectangle 53"/>
            <p:cNvSpPr>
              <a:spLocks noChangeArrowheads="1"/>
            </p:cNvSpPr>
            <p:nvPr/>
          </p:nvSpPr>
          <p:spPr bwMode="auto">
            <a:xfrm>
              <a:off x="1358" y="1677"/>
              <a:ext cx="8" cy="2026"/>
            </a:xfrm>
            <a:prstGeom prst="rect">
              <a:avLst/>
            </a:prstGeom>
            <a:solidFill>
              <a:srgbClr val="59595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76" name="Rectangle 54"/>
            <p:cNvSpPr>
              <a:spLocks noChangeArrowheads="1"/>
            </p:cNvSpPr>
            <p:nvPr/>
          </p:nvSpPr>
          <p:spPr bwMode="auto">
            <a:xfrm>
              <a:off x="1366" y="1677"/>
              <a:ext cx="7" cy="2026"/>
            </a:xfrm>
            <a:prstGeom prst="rect">
              <a:avLst/>
            </a:prstGeom>
            <a:solidFill>
              <a:srgbClr val="5B5B5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77" name="Rectangle 55"/>
            <p:cNvSpPr>
              <a:spLocks noChangeArrowheads="1"/>
            </p:cNvSpPr>
            <p:nvPr/>
          </p:nvSpPr>
          <p:spPr bwMode="auto">
            <a:xfrm>
              <a:off x="1373" y="1677"/>
              <a:ext cx="7" cy="2026"/>
            </a:xfrm>
            <a:prstGeom prst="rect">
              <a:avLst/>
            </a:prstGeom>
            <a:solidFill>
              <a:srgbClr val="5C5C5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78" name="Rectangle 56"/>
            <p:cNvSpPr>
              <a:spLocks noChangeArrowheads="1"/>
            </p:cNvSpPr>
            <p:nvPr/>
          </p:nvSpPr>
          <p:spPr bwMode="auto">
            <a:xfrm>
              <a:off x="1380" y="1677"/>
              <a:ext cx="8" cy="2026"/>
            </a:xfrm>
            <a:prstGeom prst="rect">
              <a:avLst/>
            </a:prstGeom>
            <a:solidFill>
              <a:srgbClr val="5D5D5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79" name="Rectangle 57"/>
            <p:cNvSpPr>
              <a:spLocks noChangeArrowheads="1"/>
            </p:cNvSpPr>
            <p:nvPr/>
          </p:nvSpPr>
          <p:spPr bwMode="auto">
            <a:xfrm>
              <a:off x="1388" y="1677"/>
              <a:ext cx="7" cy="2026"/>
            </a:xfrm>
            <a:prstGeom prst="rect">
              <a:avLst/>
            </a:prstGeom>
            <a:solidFill>
              <a:srgbClr val="5E5E5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0" name="Rectangle 58"/>
            <p:cNvSpPr>
              <a:spLocks noChangeArrowheads="1"/>
            </p:cNvSpPr>
            <p:nvPr/>
          </p:nvSpPr>
          <p:spPr bwMode="auto">
            <a:xfrm>
              <a:off x="1395" y="1677"/>
              <a:ext cx="8" cy="2026"/>
            </a:xfrm>
            <a:prstGeom prst="rect">
              <a:avLst/>
            </a:prstGeom>
            <a:solidFill>
              <a:srgbClr val="616161"/>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1" name="Rectangle 59"/>
            <p:cNvSpPr>
              <a:spLocks noChangeArrowheads="1"/>
            </p:cNvSpPr>
            <p:nvPr/>
          </p:nvSpPr>
          <p:spPr bwMode="auto">
            <a:xfrm>
              <a:off x="1403" y="1677"/>
              <a:ext cx="7" cy="2026"/>
            </a:xfrm>
            <a:prstGeom prst="rect">
              <a:avLst/>
            </a:prstGeom>
            <a:solidFill>
              <a:srgbClr val="63636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2" name="Rectangle 60"/>
            <p:cNvSpPr>
              <a:spLocks noChangeArrowheads="1"/>
            </p:cNvSpPr>
            <p:nvPr/>
          </p:nvSpPr>
          <p:spPr bwMode="auto">
            <a:xfrm>
              <a:off x="1410" y="1677"/>
              <a:ext cx="8" cy="2026"/>
            </a:xfrm>
            <a:prstGeom prst="rect">
              <a:avLst/>
            </a:prstGeom>
            <a:solidFill>
              <a:srgbClr val="66666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3" name="Rectangle 61"/>
            <p:cNvSpPr>
              <a:spLocks noChangeArrowheads="1"/>
            </p:cNvSpPr>
            <p:nvPr/>
          </p:nvSpPr>
          <p:spPr bwMode="auto">
            <a:xfrm>
              <a:off x="1418" y="1677"/>
              <a:ext cx="7" cy="2026"/>
            </a:xfrm>
            <a:prstGeom prst="rect">
              <a:avLst/>
            </a:prstGeom>
            <a:solidFill>
              <a:srgbClr val="68686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4" name="Rectangle 62"/>
            <p:cNvSpPr>
              <a:spLocks noChangeArrowheads="1"/>
            </p:cNvSpPr>
            <p:nvPr/>
          </p:nvSpPr>
          <p:spPr bwMode="auto">
            <a:xfrm>
              <a:off x="1425" y="1677"/>
              <a:ext cx="8" cy="2026"/>
            </a:xfrm>
            <a:prstGeom prst="rect">
              <a:avLst/>
            </a:prstGeom>
            <a:solidFill>
              <a:srgbClr val="6B6B6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5" name="Rectangle 63"/>
            <p:cNvSpPr>
              <a:spLocks noChangeArrowheads="1"/>
            </p:cNvSpPr>
            <p:nvPr/>
          </p:nvSpPr>
          <p:spPr bwMode="auto">
            <a:xfrm>
              <a:off x="1433" y="1677"/>
              <a:ext cx="7" cy="2026"/>
            </a:xfrm>
            <a:prstGeom prst="rect">
              <a:avLst/>
            </a:prstGeom>
            <a:solidFill>
              <a:srgbClr val="6F6F6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6" name="Rectangle 64"/>
            <p:cNvSpPr>
              <a:spLocks noChangeArrowheads="1"/>
            </p:cNvSpPr>
            <p:nvPr/>
          </p:nvSpPr>
          <p:spPr bwMode="auto">
            <a:xfrm>
              <a:off x="1440" y="1677"/>
              <a:ext cx="7" cy="2026"/>
            </a:xfrm>
            <a:prstGeom prst="rect">
              <a:avLst/>
            </a:prstGeom>
            <a:solidFill>
              <a:srgbClr val="72727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7" name="Rectangle 65"/>
            <p:cNvSpPr>
              <a:spLocks noChangeArrowheads="1"/>
            </p:cNvSpPr>
            <p:nvPr/>
          </p:nvSpPr>
          <p:spPr bwMode="auto">
            <a:xfrm>
              <a:off x="1447" y="1677"/>
              <a:ext cx="8" cy="2026"/>
            </a:xfrm>
            <a:prstGeom prst="rect">
              <a:avLst/>
            </a:prstGeom>
            <a:solidFill>
              <a:srgbClr val="76767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8" name="Rectangle 66"/>
            <p:cNvSpPr>
              <a:spLocks noChangeArrowheads="1"/>
            </p:cNvSpPr>
            <p:nvPr/>
          </p:nvSpPr>
          <p:spPr bwMode="auto">
            <a:xfrm>
              <a:off x="1455" y="1677"/>
              <a:ext cx="7" cy="2026"/>
            </a:xfrm>
            <a:prstGeom prst="rect">
              <a:avLst/>
            </a:prstGeom>
            <a:solidFill>
              <a:srgbClr val="79797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89" name="Rectangle 67"/>
            <p:cNvSpPr>
              <a:spLocks noChangeArrowheads="1"/>
            </p:cNvSpPr>
            <p:nvPr/>
          </p:nvSpPr>
          <p:spPr bwMode="auto">
            <a:xfrm>
              <a:off x="1462" y="1677"/>
              <a:ext cx="8" cy="2026"/>
            </a:xfrm>
            <a:prstGeom prst="rect">
              <a:avLst/>
            </a:prstGeom>
            <a:solidFill>
              <a:srgbClr val="7D7D7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0" name="Rectangle 68"/>
            <p:cNvSpPr>
              <a:spLocks noChangeArrowheads="1"/>
            </p:cNvSpPr>
            <p:nvPr/>
          </p:nvSpPr>
          <p:spPr bwMode="auto">
            <a:xfrm>
              <a:off x="1470" y="1677"/>
              <a:ext cx="7" cy="2026"/>
            </a:xfrm>
            <a:prstGeom prst="rect">
              <a:avLst/>
            </a:prstGeom>
            <a:solidFill>
              <a:srgbClr val="82828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1" name="Rectangle 69"/>
            <p:cNvSpPr>
              <a:spLocks noChangeArrowheads="1"/>
            </p:cNvSpPr>
            <p:nvPr/>
          </p:nvSpPr>
          <p:spPr bwMode="auto">
            <a:xfrm>
              <a:off x="1477" y="1677"/>
              <a:ext cx="8" cy="2026"/>
            </a:xfrm>
            <a:prstGeom prst="rect">
              <a:avLst/>
            </a:prstGeom>
            <a:solidFill>
              <a:srgbClr val="86868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2" name="Rectangle 70"/>
            <p:cNvSpPr>
              <a:spLocks noChangeArrowheads="1"/>
            </p:cNvSpPr>
            <p:nvPr/>
          </p:nvSpPr>
          <p:spPr bwMode="auto">
            <a:xfrm>
              <a:off x="1485" y="1677"/>
              <a:ext cx="7" cy="2026"/>
            </a:xfrm>
            <a:prstGeom prst="rect">
              <a:avLst/>
            </a:prstGeom>
            <a:solidFill>
              <a:srgbClr val="8A8A8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3" name="Rectangle 71"/>
            <p:cNvSpPr>
              <a:spLocks noChangeArrowheads="1"/>
            </p:cNvSpPr>
            <p:nvPr/>
          </p:nvSpPr>
          <p:spPr bwMode="auto">
            <a:xfrm>
              <a:off x="1492" y="1677"/>
              <a:ext cx="7" cy="2026"/>
            </a:xfrm>
            <a:prstGeom prst="rect">
              <a:avLst/>
            </a:prstGeom>
            <a:solidFill>
              <a:srgbClr val="8E8E8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4" name="Rectangle 72"/>
            <p:cNvSpPr>
              <a:spLocks noChangeArrowheads="1"/>
            </p:cNvSpPr>
            <p:nvPr/>
          </p:nvSpPr>
          <p:spPr bwMode="auto">
            <a:xfrm>
              <a:off x="1499" y="1677"/>
              <a:ext cx="8" cy="2026"/>
            </a:xfrm>
            <a:prstGeom prst="rect">
              <a:avLst/>
            </a:prstGeom>
            <a:solidFill>
              <a:srgbClr val="92929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5" name="Rectangle 73"/>
            <p:cNvSpPr>
              <a:spLocks noChangeArrowheads="1"/>
            </p:cNvSpPr>
            <p:nvPr/>
          </p:nvSpPr>
          <p:spPr bwMode="auto">
            <a:xfrm>
              <a:off x="1507" y="1677"/>
              <a:ext cx="7" cy="2026"/>
            </a:xfrm>
            <a:prstGeom prst="rect">
              <a:avLst/>
            </a:prstGeom>
            <a:solidFill>
              <a:srgbClr val="96969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6" name="Rectangle 74"/>
            <p:cNvSpPr>
              <a:spLocks noChangeArrowheads="1"/>
            </p:cNvSpPr>
            <p:nvPr/>
          </p:nvSpPr>
          <p:spPr bwMode="auto">
            <a:xfrm>
              <a:off x="1514" y="1677"/>
              <a:ext cx="8" cy="2026"/>
            </a:xfrm>
            <a:prstGeom prst="rect">
              <a:avLst/>
            </a:prstGeom>
            <a:solidFill>
              <a:srgbClr val="9A9A9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7" name="Rectangle 75"/>
            <p:cNvSpPr>
              <a:spLocks noChangeArrowheads="1"/>
            </p:cNvSpPr>
            <p:nvPr/>
          </p:nvSpPr>
          <p:spPr bwMode="auto">
            <a:xfrm>
              <a:off x="1522" y="1677"/>
              <a:ext cx="7" cy="2026"/>
            </a:xfrm>
            <a:prstGeom prst="rect">
              <a:avLst/>
            </a:prstGeom>
            <a:solidFill>
              <a:srgbClr val="9E9E9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8" name="Rectangle 76"/>
            <p:cNvSpPr>
              <a:spLocks noChangeArrowheads="1"/>
            </p:cNvSpPr>
            <p:nvPr/>
          </p:nvSpPr>
          <p:spPr bwMode="auto">
            <a:xfrm>
              <a:off x="1529" y="1677"/>
              <a:ext cx="8" cy="2026"/>
            </a:xfrm>
            <a:prstGeom prst="rect">
              <a:avLst/>
            </a:prstGeom>
            <a:solidFill>
              <a:srgbClr val="A2A2A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099" name="Rectangle 77"/>
            <p:cNvSpPr>
              <a:spLocks noChangeArrowheads="1"/>
            </p:cNvSpPr>
            <p:nvPr/>
          </p:nvSpPr>
          <p:spPr bwMode="auto">
            <a:xfrm>
              <a:off x="1537" y="1677"/>
              <a:ext cx="7" cy="2026"/>
            </a:xfrm>
            <a:prstGeom prst="rect">
              <a:avLst/>
            </a:prstGeom>
            <a:solidFill>
              <a:srgbClr val="A5A5A5"/>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0" name="Rectangle 78"/>
            <p:cNvSpPr>
              <a:spLocks noChangeArrowheads="1"/>
            </p:cNvSpPr>
            <p:nvPr/>
          </p:nvSpPr>
          <p:spPr bwMode="auto">
            <a:xfrm>
              <a:off x="1544" y="1677"/>
              <a:ext cx="8" cy="2026"/>
            </a:xfrm>
            <a:prstGeom prst="rect">
              <a:avLst/>
            </a:prstGeom>
            <a:solidFill>
              <a:srgbClr val="A8A8A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1" name="Rectangle 79"/>
            <p:cNvSpPr>
              <a:spLocks noChangeArrowheads="1"/>
            </p:cNvSpPr>
            <p:nvPr/>
          </p:nvSpPr>
          <p:spPr bwMode="auto">
            <a:xfrm>
              <a:off x="1552" y="1677"/>
              <a:ext cx="7" cy="2026"/>
            </a:xfrm>
            <a:prstGeom prst="rect">
              <a:avLst/>
            </a:prstGeom>
            <a:solidFill>
              <a:srgbClr val="ABABA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2" name="Rectangle 80"/>
            <p:cNvSpPr>
              <a:spLocks noChangeArrowheads="1"/>
            </p:cNvSpPr>
            <p:nvPr/>
          </p:nvSpPr>
          <p:spPr bwMode="auto">
            <a:xfrm>
              <a:off x="1559" y="1677"/>
              <a:ext cx="7" cy="2026"/>
            </a:xfrm>
            <a:prstGeom prst="rect">
              <a:avLst/>
            </a:prstGeom>
            <a:solidFill>
              <a:srgbClr val="AEAEA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3" name="Rectangle 81"/>
            <p:cNvSpPr>
              <a:spLocks noChangeArrowheads="1"/>
            </p:cNvSpPr>
            <p:nvPr/>
          </p:nvSpPr>
          <p:spPr bwMode="auto">
            <a:xfrm>
              <a:off x="1566" y="1677"/>
              <a:ext cx="8" cy="2026"/>
            </a:xfrm>
            <a:prstGeom prst="rect">
              <a:avLst/>
            </a:prstGeom>
            <a:solidFill>
              <a:srgbClr val="B0B0B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4" name="Rectangle 82"/>
            <p:cNvSpPr>
              <a:spLocks noChangeArrowheads="1"/>
            </p:cNvSpPr>
            <p:nvPr/>
          </p:nvSpPr>
          <p:spPr bwMode="auto">
            <a:xfrm>
              <a:off x="1574" y="1677"/>
              <a:ext cx="7" cy="2026"/>
            </a:xfrm>
            <a:prstGeom prst="rect">
              <a:avLst/>
            </a:prstGeom>
            <a:solidFill>
              <a:srgbClr val="B3B3B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5" name="Rectangle 83"/>
            <p:cNvSpPr>
              <a:spLocks noChangeArrowheads="1"/>
            </p:cNvSpPr>
            <p:nvPr/>
          </p:nvSpPr>
          <p:spPr bwMode="auto">
            <a:xfrm>
              <a:off x="1581" y="1677"/>
              <a:ext cx="8" cy="2026"/>
            </a:xfrm>
            <a:prstGeom prst="rect">
              <a:avLst/>
            </a:prstGeom>
            <a:solidFill>
              <a:srgbClr val="B4B4B4"/>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6" name="Rectangle 84"/>
            <p:cNvSpPr>
              <a:spLocks noChangeArrowheads="1"/>
            </p:cNvSpPr>
            <p:nvPr/>
          </p:nvSpPr>
          <p:spPr bwMode="auto">
            <a:xfrm>
              <a:off x="1589" y="1677"/>
              <a:ext cx="7" cy="2026"/>
            </a:xfrm>
            <a:prstGeom prst="rect">
              <a:avLst/>
            </a:prstGeom>
            <a:solidFill>
              <a:srgbClr val="B6B6B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7" name="Rectangle 85"/>
            <p:cNvSpPr>
              <a:spLocks noChangeArrowheads="1"/>
            </p:cNvSpPr>
            <p:nvPr/>
          </p:nvSpPr>
          <p:spPr bwMode="auto">
            <a:xfrm>
              <a:off x="1596" y="1677"/>
              <a:ext cx="8" cy="2026"/>
            </a:xfrm>
            <a:prstGeom prst="rect">
              <a:avLst/>
            </a:prstGeom>
            <a:solidFill>
              <a:srgbClr val="B9B9B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8" name="Rectangle 86"/>
            <p:cNvSpPr>
              <a:spLocks noChangeArrowheads="1"/>
            </p:cNvSpPr>
            <p:nvPr/>
          </p:nvSpPr>
          <p:spPr bwMode="auto">
            <a:xfrm>
              <a:off x="1604" y="1677"/>
              <a:ext cx="7" cy="2026"/>
            </a:xfrm>
            <a:prstGeom prst="rect">
              <a:avLst/>
            </a:prstGeom>
            <a:solidFill>
              <a:srgbClr val="BABAB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09" name="Rectangle 87"/>
            <p:cNvSpPr>
              <a:spLocks noChangeArrowheads="1"/>
            </p:cNvSpPr>
            <p:nvPr/>
          </p:nvSpPr>
          <p:spPr bwMode="auto">
            <a:xfrm>
              <a:off x="1611" y="1677"/>
              <a:ext cx="7" cy="2026"/>
            </a:xfrm>
            <a:prstGeom prst="rect">
              <a:avLst/>
            </a:prstGeom>
            <a:solidFill>
              <a:srgbClr val="BBBBB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0" name="Rectangle 88"/>
            <p:cNvSpPr>
              <a:spLocks noChangeArrowheads="1"/>
            </p:cNvSpPr>
            <p:nvPr/>
          </p:nvSpPr>
          <p:spPr bwMode="auto">
            <a:xfrm>
              <a:off x="1618" y="1677"/>
              <a:ext cx="8" cy="2026"/>
            </a:xfrm>
            <a:prstGeom prst="rect">
              <a:avLst/>
            </a:prstGeom>
            <a:solidFill>
              <a:srgbClr val="BCBCB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1" name="Rectangle 89"/>
            <p:cNvSpPr>
              <a:spLocks noChangeArrowheads="1"/>
            </p:cNvSpPr>
            <p:nvPr/>
          </p:nvSpPr>
          <p:spPr bwMode="auto">
            <a:xfrm>
              <a:off x="1626" y="1677"/>
              <a:ext cx="7" cy="2026"/>
            </a:xfrm>
            <a:prstGeom prst="rect">
              <a:avLst/>
            </a:prstGeom>
            <a:solidFill>
              <a:srgbClr val="BDBDB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2" name="Rectangle 90"/>
            <p:cNvSpPr>
              <a:spLocks noChangeArrowheads="1"/>
            </p:cNvSpPr>
            <p:nvPr/>
          </p:nvSpPr>
          <p:spPr bwMode="auto">
            <a:xfrm>
              <a:off x="1633" y="1677"/>
              <a:ext cx="8" cy="2026"/>
            </a:xfrm>
            <a:prstGeom prst="rect">
              <a:avLst/>
            </a:prstGeom>
            <a:solidFill>
              <a:srgbClr val="BEBEB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3" name="Rectangle 91"/>
            <p:cNvSpPr>
              <a:spLocks noChangeArrowheads="1"/>
            </p:cNvSpPr>
            <p:nvPr/>
          </p:nvSpPr>
          <p:spPr bwMode="auto">
            <a:xfrm>
              <a:off x="1641" y="1677"/>
              <a:ext cx="15" cy="2026"/>
            </a:xfrm>
            <a:prstGeom prst="rect">
              <a:avLst/>
            </a:prstGeom>
            <a:solidFill>
              <a:srgbClr val="BFBFB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4" name="Rectangle 92"/>
            <p:cNvSpPr>
              <a:spLocks noChangeArrowheads="1"/>
            </p:cNvSpPr>
            <p:nvPr/>
          </p:nvSpPr>
          <p:spPr bwMode="auto">
            <a:xfrm>
              <a:off x="1656" y="1677"/>
              <a:ext cx="14" cy="2026"/>
            </a:xfrm>
            <a:prstGeom prst="rect">
              <a:avLst/>
            </a:prstGeom>
            <a:solidFill>
              <a:srgbClr val="C0C0C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5" name="Rectangle 93"/>
            <p:cNvSpPr>
              <a:spLocks noChangeArrowheads="1"/>
            </p:cNvSpPr>
            <p:nvPr/>
          </p:nvSpPr>
          <p:spPr bwMode="auto">
            <a:xfrm>
              <a:off x="1670" y="1677"/>
              <a:ext cx="15" cy="2026"/>
            </a:xfrm>
            <a:prstGeom prst="rect">
              <a:avLst/>
            </a:prstGeom>
            <a:solidFill>
              <a:srgbClr val="BFBFB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6" name="Rectangle 94"/>
            <p:cNvSpPr>
              <a:spLocks noChangeArrowheads="1"/>
            </p:cNvSpPr>
            <p:nvPr/>
          </p:nvSpPr>
          <p:spPr bwMode="auto">
            <a:xfrm>
              <a:off x="1685" y="1677"/>
              <a:ext cx="8" cy="2026"/>
            </a:xfrm>
            <a:prstGeom prst="rect">
              <a:avLst/>
            </a:prstGeom>
            <a:solidFill>
              <a:srgbClr val="BEBEB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7" name="Rectangle 95"/>
            <p:cNvSpPr>
              <a:spLocks noChangeArrowheads="1"/>
            </p:cNvSpPr>
            <p:nvPr/>
          </p:nvSpPr>
          <p:spPr bwMode="auto">
            <a:xfrm>
              <a:off x="1693" y="1677"/>
              <a:ext cx="7" cy="2026"/>
            </a:xfrm>
            <a:prstGeom prst="rect">
              <a:avLst/>
            </a:prstGeom>
            <a:solidFill>
              <a:srgbClr val="BDBDB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8" name="Rectangle 96"/>
            <p:cNvSpPr>
              <a:spLocks noChangeArrowheads="1"/>
            </p:cNvSpPr>
            <p:nvPr/>
          </p:nvSpPr>
          <p:spPr bwMode="auto">
            <a:xfrm>
              <a:off x="1700" y="1677"/>
              <a:ext cx="8" cy="2026"/>
            </a:xfrm>
            <a:prstGeom prst="rect">
              <a:avLst/>
            </a:prstGeom>
            <a:solidFill>
              <a:srgbClr val="BCBCB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19" name="Rectangle 97"/>
            <p:cNvSpPr>
              <a:spLocks noChangeArrowheads="1"/>
            </p:cNvSpPr>
            <p:nvPr/>
          </p:nvSpPr>
          <p:spPr bwMode="auto">
            <a:xfrm>
              <a:off x="1708" y="1677"/>
              <a:ext cx="7" cy="2026"/>
            </a:xfrm>
            <a:prstGeom prst="rect">
              <a:avLst/>
            </a:prstGeom>
            <a:solidFill>
              <a:srgbClr val="BBBBB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0" name="Rectangle 98"/>
            <p:cNvSpPr>
              <a:spLocks noChangeArrowheads="1"/>
            </p:cNvSpPr>
            <p:nvPr/>
          </p:nvSpPr>
          <p:spPr bwMode="auto">
            <a:xfrm>
              <a:off x="1715" y="1677"/>
              <a:ext cx="8" cy="2026"/>
            </a:xfrm>
            <a:prstGeom prst="rect">
              <a:avLst/>
            </a:prstGeom>
            <a:solidFill>
              <a:srgbClr val="BABAB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1" name="Rectangle 99"/>
            <p:cNvSpPr>
              <a:spLocks noChangeArrowheads="1"/>
            </p:cNvSpPr>
            <p:nvPr/>
          </p:nvSpPr>
          <p:spPr bwMode="auto">
            <a:xfrm>
              <a:off x="1723" y="1677"/>
              <a:ext cx="7" cy="2026"/>
            </a:xfrm>
            <a:prstGeom prst="rect">
              <a:avLst/>
            </a:prstGeom>
            <a:solidFill>
              <a:srgbClr val="B9B9B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2" name="Rectangle 100"/>
            <p:cNvSpPr>
              <a:spLocks noChangeArrowheads="1"/>
            </p:cNvSpPr>
            <p:nvPr/>
          </p:nvSpPr>
          <p:spPr bwMode="auto">
            <a:xfrm>
              <a:off x="1730" y="1677"/>
              <a:ext cx="7" cy="2026"/>
            </a:xfrm>
            <a:prstGeom prst="rect">
              <a:avLst/>
            </a:prstGeom>
            <a:solidFill>
              <a:srgbClr val="B6B6B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3" name="Rectangle 101"/>
            <p:cNvSpPr>
              <a:spLocks noChangeArrowheads="1"/>
            </p:cNvSpPr>
            <p:nvPr/>
          </p:nvSpPr>
          <p:spPr bwMode="auto">
            <a:xfrm>
              <a:off x="1737" y="1677"/>
              <a:ext cx="8" cy="2026"/>
            </a:xfrm>
            <a:prstGeom prst="rect">
              <a:avLst/>
            </a:prstGeom>
            <a:solidFill>
              <a:srgbClr val="B4B4B4"/>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4" name="Rectangle 102"/>
            <p:cNvSpPr>
              <a:spLocks noChangeArrowheads="1"/>
            </p:cNvSpPr>
            <p:nvPr/>
          </p:nvSpPr>
          <p:spPr bwMode="auto">
            <a:xfrm>
              <a:off x="1745" y="1677"/>
              <a:ext cx="7" cy="2026"/>
            </a:xfrm>
            <a:prstGeom prst="rect">
              <a:avLst/>
            </a:prstGeom>
            <a:solidFill>
              <a:srgbClr val="B3B3B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5" name="Rectangle 103"/>
            <p:cNvSpPr>
              <a:spLocks noChangeArrowheads="1"/>
            </p:cNvSpPr>
            <p:nvPr/>
          </p:nvSpPr>
          <p:spPr bwMode="auto">
            <a:xfrm>
              <a:off x="1752" y="1677"/>
              <a:ext cx="8" cy="2026"/>
            </a:xfrm>
            <a:prstGeom prst="rect">
              <a:avLst/>
            </a:prstGeom>
            <a:solidFill>
              <a:srgbClr val="B0B0B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6" name="Rectangle 104"/>
            <p:cNvSpPr>
              <a:spLocks noChangeArrowheads="1"/>
            </p:cNvSpPr>
            <p:nvPr/>
          </p:nvSpPr>
          <p:spPr bwMode="auto">
            <a:xfrm>
              <a:off x="1760" y="1677"/>
              <a:ext cx="7" cy="2026"/>
            </a:xfrm>
            <a:prstGeom prst="rect">
              <a:avLst/>
            </a:prstGeom>
            <a:solidFill>
              <a:srgbClr val="AEAEA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7" name="Rectangle 105"/>
            <p:cNvSpPr>
              <a:spLocks noChangeArrowheads="1"/>
            </p:cNvSpPr>
            <p:nvPr/>
          </p:nvSpPr>
          <p:spPr bwMode="auto">
            <a:xfrm>
              <a:off x="1767" y="1677"/>
              <a:ext cx="8" cy="2026"/>
            </a:xfrm>
            <a:prstGeom prst="rect">
              <a:avLst/>
            </a:prstGeom>
            <a:solidFill>
              <a:srgbClr val="ABABA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8" name="Rectangle 106"/>
            <p:cNvSpPr>
              <a:spLocks noChangeArrowheads="1"/>
            </p:cNvSpPr>
            <p:nvPr/>
          </p:nvSpPr>
          <p:spPr bwMode="auto">
            <a:xfrm>
              <a:off x="1775" y="1677"/>
              <a:ext cx="7" cy="2026"/>
            </a:xfrm>
            <a:prstGeom prst="rect">
              <a:avLst/>
            </a:prstGeom>
            <a:solidFill>
              <a:srgbClr val="A8A8A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29" name="Rectangle 107"/>
            <p:cNvSpPr>
              <a:spLocks noChangeArrowheads="1"/>
            </p:cNvSpPr>
            <p:nvPr/>
          </p:nvSpPr>
          <p:spPr bwMode="auto">
            <a:xfrm>
              <a:off x="1782" y="1677"/>
              <a:ext cx="7" cy="2026"/>
            </a:xfrm>
            <a:prstGeom prst="rect">
              <a:avLst/>
            </a:prstGeom>
            <a:solidFill>
              <a:srgbClr val="A5A5A5"/>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0" name="Rectangle 108"/>
            <p:cNvSpPr>
              <a:spLocks noChangeArrowheads="1"/>
            </p:cNvSpPr>
            <p:nvPr/>
          </p:nvSpPr>
          <p:spPr bwMode="auto">
            <a:xfrm>
              <a:off x="1789" y="1677"/>
              <a:ext cx="8" cy="2026"/>
            </a:xfrm>
            <a:prstGeom prst="rect">
              <a:avLst/>
            </a:prstGeom>
            <a:solidFill>
              <a:srgbClr val="A2A2A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1" name="Rectangle 109"/>
            <p:cNvSpPr>
              <a:spLocks noChangeArrowheads="1"/>
            </p:cNvSpPr>
            <p:nvPr/>
          </p:nvSpPr>
          <p:spPr bwMode="auto">
            <a:xfrm>
              <a:off x="1797" y="1677"/>
              <a:ext cx="7" cy="2026"/>
            </a:xfrm>
            <a:prstGeom prst="rect">
              <a:avLst/>
            </a:prstGeom>
            <a:solidFill>
              <a:srgbClr val="9E9E9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2" name="Rectangle 110"/>
            <p:cNvSpPr>
              <a:spLocks noChangeArrowheads="1"/>
            </p:cNvSpPr>
            <p:nvPr/>
          </p:nvSpPr>
          <p:spPr bwMode="auto">
            <a:xfrm>
              <a:off x="1804" y="1677"/>
              <a:ext cx="8" cy="2026"/>
            </a:xfrm>
            <a:prstGeom prst="rect">
              <a:avLst/>
            </a:prstGeom>
            <a:solidFill>
              <a:srgbClr val="9A9A9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3" name="Rectangle 111"/>
            <p:cNvSpPr>
              <a:spLocks noChangeArrowheads="1"/>
            </p:cNvSpPr>
            <p:nvPr/>
          </p:nvSpPr>
          <p:spPr bwMode="auto">
            <a:xfrm>
              <a:off x="1812" y="1677"/>
              <a:ext cx="7" cy="2026"/>
            </a:xfrm>
            <a:prstGeom prst="rect">
              <a:avLst/>
            </a:prstGeom>
            <a:solidFill>
              <a:srgbClr val="96969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4" name="Rectangle 112"/>
            <p:cNvSpPr>
              <a:spLocks noChangeArrowheads="1"/>
            </p:cNvSpPr>
            <p:nvPr/>
          </p:nvSpPr>
          <p:spPr bwMode="auto">
            <a:xfrm>
              <a:off x="1819" y="1677"/>
              <a:ext cx="8" cy="2026"/>
            </a:xfrm>
            <a:prstGeom prst="rect">
              <a:avLst/>
            </a:prstGeom>
            <a:solidFill>
              <a:srgbClr val="92929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5" name="Rectangle 113"/>
            <p:cNvSpPr>
              <a:spLocks noChangeArrowheads="1"/>
            </p:cNvSpPr>
            <p:nvPr/>
          </p:nvSpPr>
          <p:spPr bwMode="auto">
            <a:xfrm>
              <a:off x="1827" y="1677"/>
              <a:ext cx="7" cy="2026"/>
            </a:xfrm>
            <a:prstGeom prst="rect">
              <a:avLst/>
            </a:prstGeom>
            <a:solidFill>
              <a:srgbClr val="8E8E8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6" name="Rectangle 114"/>
            <p:cNvSpPr>
              <a:spLocks noChangeArrowheads="1"/>
            </p:cNvSpPr>
            <p:nvPr/>
          </p:nvSpPr>
          <p:spPr bwMode="auto">
            <a:xfrm>
              <a:off x="1834" y="1677"/>
              <a:ext cx="8" cy="2026"/>
            </a:xfrm>
            <a:prstGeom prst="rect">
              <a:avLst/>
            </a:prstGeom>
            <a:solidFill>
              <a:srgbClr val="8A8A8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7" name="Rectangle 115"/>
            <p:cNvSpPr>
              <a:spLocks noChangeArrowheads="1"/>
            </p:cNvSpPr>
            <p:nvPr/>
          </p:nvSpPr>
          <p:spPr bwMode="auto">
            <a:xfrm>
              <a:off x="1842" y="1677"/>
              <a:ext cx="7" cy="2026"/>
            </a:xfrm>
            <a:prstGeom prst="rect">
              <a:avLst/>
            </a:prstGeom>
            <a:solidFill>
              <a:srgbClr val="86868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8" name="Rectangle 116"/>
            <p:cNvSpPr>
              <a:spLocks noChangeArrowheads="1"/>
            </p:cNvSpPr>
            <p:nvPr/>
          </p:nvSpPr>
          <p:spPr bwMode="auto">
            <a:xfrm>
              <a:off x="1849" y="1677"/>
              <a:ext cx="7" cy="2026"/>
            </a:xfrm>
            <a:prstGeom prst="rect">
              <a:avLst/>
            </a:prstGeom>
            <a:solidFill>
              <a:srgbClr val="82828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39" name="Rectangle 117"/>
            <p:cNvSpPr>
              <a:spLocks noChangeArrowheads="1"/>
            </p:cNvSpPr>
            <p:nvPr/>
          </p:nvSpPr>
          <p:spPr bwMode="auto">
            <a:xfrm>
              <a:off x="1856" y="1677"/>
              <a:ext cx="8" cy="2026"/>
            </a:xfrm>
            <a:prstGeom prst="rect">
              <a:avLst/>
            </a:prstGeom>
            <a:solidFill>
              <a:srgbClr val="7D7D7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0" name="Rectangle 118"/>
            <p:cNvSpPr>
              <a:spLocks noChangeArrowheads="1"/>
            </p:cNvSpPr>
            <p:nvPr/>
          </p:nvSpPr>
          <p:spPr bwMode="auto">
            <a:xfrm>
              <a:off x="1864" y="1677"/>
              <a:ext cx="7" cy="2026"/>
            </a:xfrm>
            <a:prstGeom prst="rect">
              <a:avLst/>
            </a:prstGeom>
            <a:solidFill>
              <a:srgbClr val="79797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1" name="Rectangle 119"/>
            <p:cNvSpPr>
              <a:spLocks noChangeArrowheads="1"/>
            </p:cNvSpPr>
            <p:nvPr/>
          </p:nvSpPr>
          <p:spPr bwMode="auto">
            <a:xfrm>
              <a:off x="1871" y="1677"/>
              <a:ext cx="8" cy="2026"/>
            </a:xfrm>
            <a:prstGeom prst="rect">
              <a:avLst/>
            </a:prstGeom>
            <a:solidFill>
              <a:srgbClr val="76767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2" name="Rectangle 120"/>
            <p:cNvSpPr>
              <a:spLocks noChangeArrowheads="1"/>
            </p:cNvSpPr>
            <p:nvPr/>
          </p:nvSpPr>
          <p:spPr bwMode="auto">
            <a:xfrm>
              <a:off x="1879" y="1677"/>
              <a:ext cx="7" cy="2026"/>
            </a:xfrm>
            <a:prstGeom prst="rect">
              <a:avLst/>
            </a:prstGeom>
            <a:solidFill>
              <a:srgbClr val="72727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3" name="Rectangle 121"/>
            <p:cNvSpPr>
              <a:spLocks noChangeArrowheads="1"/>
            </p:cNvSpPr>
            <p:nvPr/>
          </p:nvSpPr>
          <p:spPr bwMode="auto">
            <a:xfrm>
              <a:off x="1886" y="1677"/>
              <a:ext cx="8" cy="2026"/>
            </a:xfrm>
            <a:prstGeom prst="rect">
              <a:avLst/>
            </a:prstGeom>
            <a:solidFill>
              <a:srgbClr val="6F6F6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4" name="Rectangle 122"/>
            <p:cNvSpPr>
              <a:spLocks noChangeArrowheads="1"/>
            </p:cNvSpPr>
            <p:nvPr/>
          </p:nvSpPr>
          <p:spPr bwMode="auto">
            <a:xfrm>
              <a:off x="1894" y="1677"/>
              <a:ext cx="7" cy="2026"/>
            </a:xfrm>
            <a:prstGeom prst="rect">
              <a:avLst/>
            </a:prstGeom>
            <a:solidFill>
              <a:srgbClr val="6B6B6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5" name="Rectangle 123"/>
            <p:cNvSpPr>
              <a:spLocks noChangeArrowheads="1"/>
            </p:cNvSpPr>
            <p:nvPr/>
          </p:nvSpPr>
          <p:spPr bwMode="auto">
            <a:xfrm>
              <a:off x="1901" y="1677"/>
              <a:ext cx="7" cy="2026"/>
            </a:xfrm>
            <a:prstGeom prst="rect">
              <a:avLst/>
            </a:prstGeom>
            <a:solidFill>
              <a:srgbClr val="68686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6" name="Rectangle 124"/>
            <p:cNvSpPr>
              <a:spLocks noChangeArrowheads="1"/>
            </p:cNvSpPr>
            <p:nvPr/>
          </p:nvSpPr>
          <p:spPr bwMode="auto">
            <a:xfrm>
              <a:off x="1908" y="1677"/>
              <a:ext cx="8" cy="2026"/>
            </a:xfrm>
            <a:prstGeom prst="rect">
              <a:avLst/>
            </a:prstGeom>
            <a:solidFill>
              <a:srgbClr val="66666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7" name="Rectangle 125"/>
            <p:cNvSpPr>
              <a:spLocks noChangeArrowheads="1"/>
            </p:cNvSpPr>
            <p:nvPr/>
          </p:nvSpPr>
          <p:spPr bwMode="auto">
            <a:xfrm>
              <a:off x="1916" y="1677"/>
              <a:ext cx="7" cy="2026"/>
            </a:xfrm>
            <a:prstGeom prst="rect">
              <a:avLst/>
            </a:prstGeom>
            <a:solidFill>
              <a:srgbClr val="63636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8" name="Rectangle 126"/>
            <p:cNvSpPr>
              <a:spLocks noChangeArrowheads="1"/>
            </p:cNvSpPr>
            <p:nvPr/>
          </p:nvSpPr>
          <p:spPr bwMode="auto">
            <a:xfrm>
              <a:off x="1923" y="1677"/>
              <a:ext cx="8" cy="2026"/>
            </a:xfrm>
            <a:prstGeom prst="rect">
              <a:avLst/>
            </a:prstGeom>
            <a:solidFill>
              <a:srgbClr val="616161"/>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49" name="Rectangle 127"/>
            <p:cNvSpPr>
              <a:spLocks noChangeArrowheads="1"/>
            </p:cNvSpPr>
            <p:nvPr/>
          </p:nvSpPr>
          <p:spPr bwMode="auto">
            <a:xfrm>
              <a:off x="1931" y="1677"/>
              <a:ext cx="7" cy="2026"/>
            </a:xfrm>
            <a:prstGeom prst="rect">
              <a:avLst/>
            </a:prstGeom>
            <a:solidFill>
              <a:srgbClr val="5E5E5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0" name="Rectangle 128"/>
            <p:cNvSpPr>
              <a:spLocks noChangeArrowheads="1"/>
            </p:cNvSpPr>
            <p:nvPr/>
          </p:nvSpPr>
          <p:spPr bwMode="auto">
            <a:xfrm>
              <a:off x="1938" y="1677"/>
              <a:ext cx="8" cy="2026"/>
            </a:xfrm>
            <a:prstGeom prst="rect">
              <a:avLst/>
            </a:prstGeom>
            <a:solidFill>
              <a:srgbClr val="5D5D5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1" name="Rectangle 129"/>
            <p:cNvSpPr>
              <a:spLocks noChangeArrowheads="1"/>
            </p:cNvSpPr>
            <p:nvPr/>
          </p:nvSpPr>
          <p:spPr bwMode="auto">
            <a:xfrm>
              <a:off x="1946" y="1677"/>
              <a:ext cx="7" cy="2026"/>
            </a:xfrm>
            <a:prstGeom prst="rect">
              <a:avLst/>
            </a:prstGeom>
            <a:solidFill>
              <a:srgbClr val="5C5C5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2" name="Rectangle 130"/>
            <p:cNvSpPr>
              <a:spLocks noChangeArrowheads="1"/>
            </p:cNvSpPr>
            <p:nvPr/>
          </p:nvSpPr>
          <p:spPr bwMode="auto">
            <a:xfrm>
              <a:off x="1366" y="1684"/>
              <a:ext cx="602" cy="2027"/>
            </a:xfrm>
            <a:prstGeom prst="rect">
              <a:avLst/>
            </a:prstGeom>
            <a:no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3" name="Rectangle 131"/>
            <p:cNvSpPr>
              <a:spLocks noChangeArrowheads="1"/>
            </p:cNvSpPr>
            <p:nvPr/>
          </p:nvSpPr>
          <p:spPr bwMode="auto">
            <a:xfrm>
              <a:off x="3448" y="2260"/>
              <a:ext cx="7" cy="1443"/>
            </a:xfrm>
            <a:prstGeom prst="rect">
              <a:avLst/>
            </a:prstGeom>
            <a:solidFill>
              <a:srgbClr val="59595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4" name="Rectangle 132"/>
            <p:cNvSpPr>
              <a:spLocks noChangeArrowheads="1"/>
            </p:cNvSpPr>
            <p:nvPr/>
          </p:nvSpPr>
          <p:spPr bwMode="auto">
            <a:xfrm>
              <a:off x="3455" y="2260"/>
              <a:ext cx="8" cy="1443"/>
            </a:xfrm>
            <a:prstGeom prst="rect">
              <a:avLst/>
            </a:prstGeom>
            <a:solidFill>
              <a:srgbClr val="5B5B5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5" name="Rectangle 133"/>
            <p:cNvSpPr>
              <a:spLocks noChangeArrowheads="1"/>
            </p:cNvSpPr>
            <p:nvPr/>
          </p:nvSpPr>
          <p:spPr bwMode="auto">
            <a:xfrm>
              <a:off x="3463" y="2260"/>
              <a:ext cx="7" cy="1443"/>
            </a:xfrm>
            <a:prstGeom prst="rect">
              <a:avLst/>
            </a:prstGeom>
            <a:solidFill>
              <a:srgbClr val="5C5C5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6" name="Rectangle 134"/>
            <p:cNvSpPr>
              <a:spLocks noChangeArrowheads="1"/>
            </p:cNvSpPr>
            <p:nvPr/>
          </p:nvSpPr>
          <p:spPr bwMode="auto">
            <a:xfrm>
              <a:off x="3470" y="2260"/>
              <a:ext cx="7" cy="1443"/>
            </a:xfrm>
            <a:prstGeom prst="rect">
              <a:avLst/>
            </a:prstGeom>
            <a:solidFill>
              <a:srgbClr val="5D5D5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7" name="Rectangle 135"/>
            <p:cNvSpPr>
              <a:spLocks noChangeArrowheads="1"/>
            </p:cNvSpPr>
            <p:nvPr/>
          </p:nvSpPr>
          <p:spPr bwMode="auto">
            <a:xfrm>
              <a:off x="3477" y="2260"/>
              <a:ext cx="8" cy="1443"/>
            </a:xfrm>
            <a:prstGeom prst="rect">
              <a:avLst/>
            </a:prstGeom>
            <a:solidFill>
              <a:srgbClr val="5E5E5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8" name="Rectangle 136"/>
            <p:cNvSpPr>
              <a:spLocks noChangeArrowheads="1"/>
            </p:cNvSpPr>
            <p:nvPr/>
          </p:nvSpPr>
          <p:spPr bwMode="auto">
            <a:xfrm>
              <a:off x="3485" y="2260"/>
              <a:ext cx="7" cy="1443"/>
            </a:xfrm>
            <a:prstGeom prst="rect">
              <a:avLst/>
            </a:prstGeom>
            <a:solidFill>
              <a:srgbClr val="616161"/>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59" name="Rectangle 137"/>
            <p:cNvSpPr>
              <a:spLocks noChangeArrowheads="1"/>
            </p:cNvSpPr>
            <p:nvPr/>
          </p:nvSpPr>
          <p:spPr bwMode="auto">
            <a:xfrm>
              <a:off x="3492" y="2260"/>
              <a:ext cx="8" cy="1443"/>
            </a:xfrm>
            <a:prstGeom prst="rect">
              <a:avLst/>
            </a:prstGeom>
            <a:solidFill>
              <a:srgbClr val="63636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0" name="Rectangle 138"/>
            <p:cNvSpPr>
              <a:spLocks noChangeArrowheads="1"/>
            </p:cNvSpPr>
            <p:nvPr/>
          </p:nvSpPr>
          <p:spPr bwMode="auto">
            <a:xfrm>
              <a:off x="3500" y="2260"/>
              <a:ext cx="7" cy="1443"/>
            </a:xfrm>
            <a:prstGeom prst="rect">
              <a:avLst/>
            </a:prstGeom>
            <a:solidFill>
              <a:srgbClr val="66666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1" name="Rectangle 139"/>
            <p:cNvSpPr>
              <a:spLocks noChangeArrowheads="1"/>
            </p:cNvSpPr>
            <p:nvPr/>
          </p:nvSpPr>
          <p:spPr bwMode="auto">
            <a:xfrm>
              <a:off x="3507" y="2260"/>
              <a:ext cx="8" cy="1443"/>
            </a:xfrm>
            <a:prstGeom prst="rect">
              <a:avLst/>
            </a:prstGeom>
            <a:solidFill>
              <a:srgbClr val="68686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2" name="Rectangle 140"/>
            <p:cNvSpPr>
              <a:spLocks noChangeArrowheads="1"/>
            </p:cNvSpPr>
            <p:nvPr/>
          </p:nvSpPr>
          <p:spPr bwMode="auto">
            <a:xfrm>
              <a:off x="3515" y="2260"/>
              <a:ext cx="7" cy="1443"/>
            </a:xfrm>
            <a:prstGeom prst="rect">
              <a:avLst/>
            </a:prstGeom>
            <a:solidFill>
              <a:srgbClr val="6B6B6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3" name="Rectangle 141"/>
            <p:cNvSpPr>
              <a:spLocks noChangeArrowheads="1"/>
            </p:cNvSpPr>
            <p:nvPr/>
          </p:nvSpPr>
          <p:spPr bwMode="auto">
            <a:xfrm>
              <a:off x="3522" y="2260"/>
              <a:ext cx="7" cy="1443"/>
            </a:xfrm>
            <a:prstGeom prst="rect">
              <a:avLst/>
            </a:prstGeom>
            <a:solidFill>
              <a:srgbClr val="6F6F6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4" name="Rectangle 142"/>
            <p:cNvSpPr>
              <a:spLocks noChangeArrowheads="1"/>
            </p:cNvSpPr>
            <p:nvPr/>
          </p:nvSpPr>
          <p:spPr bwMode="auto">
            <a:xfrm>
              <a:off x="3529" y="2260"/>
              <a:ext cx="8" cy="1443"/>
            </a:xfrm>
            <a:prstGeom prst="rect">
              <a:avLst/>
            </a:prstGeom>
            <a:solidFill>
              <a:srgbClr val="72727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5" name="Rectangle 143"/>
            <p:cNvSpPr>
              <a:spLocks noChangeArrowheads="1"/>
            </p:cNvSpPr>
            <p:nvPr/>
          </p:nvSpPr>
          <p:spPr bwMode="auto">
            <a:xfrm>
              <a:off x="3537" y="2260"/>
              <a:ext cx="7" cy="1443"/>
            </a:xfrm>
            <a:prstGeom prst="rect">
              <a:avLst/>
            </a:prstGeom>
            <a:solidFill>
              <a:srgbClr val="76767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6" name="Rectangle 144"/>
            <p:cNvSpPr>
              <a:spLocks noChangeArrowheads="1"/>
            </p:cNvSpPr>
            <p:nvPr/>
          </p:nvSpPr>
          <p:spPr bwMode="auto">
            <a:xfrm>
              <a:off x="3544" y="2260"/>
              <a:ext cx="8" cy="1443"/>
            </a:xfrm>
            <a:prstGeom prst="rect">
              <a:avLst/>
            </a:prstGeom>
            <a:solidFill>
              <a:srgbClr val="79797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7" name="Rectangle 145"/>
            <p:cNvSpPr>
              <a:spLocks noChangeArrowheads="1"/>
            </p:cNvSpPr>
            <p:nvPr/>
          </p:nvSpPr>
          <p:spPr bwMode="auto">
            <a:xfrm>
              <a:off x="3552" y="2260"/>
              <a:ext cx="7" cy="1443"/>
            </a:xfrm>
            <a:prstGeom prst="rect">
              <a:avLst/>
            </a:prstGeom>
            <a:solidFill>
              <a:srgbClr val="7D7D7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8" name="Rectangle 146"/>
            <p:cNvSpPr>
              <a:spLocks noChangeArrowheads="1"/>
            </p:cNvSpPr>
            <p:nvPr/>
          </p:nvSpPr>
          <p:spPr bwMode="auto">
            <a:xfrm>
              <a:off x="3559" y="2260"/>
              <a:ext cx="8" cy="1443"/>
            </a:xfrm>
            <a:prstGeom prst="rect">
              <a:avLst/>
            </a:prstGeom>
            <a:solidFill>
              <a:srgbClr val="82828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69" name="Rectangle 147"/>
            <p:cNvSpPr>
              <a:spLocks noChangeArrowheads="1"/>
            </p:cNvSpPr>
            <p:nvPr/>
          </p:nvSpPr>
          <p:spPr bwMode="auto">
            <a:xfrm>
              <a:off x="3567" y="2260"/>
              <a:ext cx="7" cy="1443"/>
            </a:xfrm>
            <a:prstGeom prst="rect">
              <a:avLst/>
            </a:prstGeom>
            <a:solidFill>
              <a:srgbClr val="86868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0" name="Rectangle 148"/>
            <p:cNvSpPr>
              <a:spLocks noChangeArrowheads="1"/>
            </p:cNvSpPr>
            <p:nvPr/>
          </p:nvSpPr>
          <p:spPr bwMode="auto">
            <a:xfrm>
              <a:off x="3574" y="2260"/>
              <a:ext cx="8" cy="1443"/>
            </a:xfrm>
            <a:prstGeom prst="rect">
              <a:avLst/>
            </a:prstGeom>
            <a:solidFill>
              <a:srgbClr val="8A8A8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1" name="Rectangle 149"/>
            <p:cNvSpPr>
              <a:spLocks noChangeArrowheads="1"/>
            </p:cNvSpPr>
            <p:nvPr/>
          </p:nvSpPr>
          <p:spPr bwMode="auto">
            <a:xfrm>
              <a:off x="3582" y="2260"/>
              <a:ext cx="7" cy="1443"/>
            </a:xfrm>
            <a:prstGeom prst="rect">
              <a:avLst/>
            </a:prstGeom>
            <a:solidFill>
              <a:srgbClr val="8E8E8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2" name="Rectangle 150"/>
            <p:cNvSpPr>
              <a:spLocks noChangeArrowheads="1"/>
            </p:cNvSpPr>
            <p:nvPr/>
          </p:nvSpPr>
          <p:spPr bwMode="auto">
            <a:xfrm>
              <a:off x="3589" y="2260"/>
              <a:ext cx="7" cy="1443"/>
            </a:xfrm>
            <a:prstGeom prst="rect">
              <a:avLst/>
            </a:prstGeom>
            <a:solidFill>
              <a:srgbClr val="92929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3" name="Rectangle 151"/>
            <p:cNvSpPr>
              <a:spLocks noChangeArrowheads="1"/>
            </p:cNvSpPr>
            <p:nvPr/>
          </p:nvSpPr>
          <p:spPr bwMode="auto">
            <a:xfrm>
              <a:off x="3596" y="2260"/>
              <a:ext cx="8" cy="1443"/>
            </a:xfrm>
            <a:prstGeom prst="rect">
              <a:avLst/>
            </a:prstGeom>
            <a:solidFill>
              <a:srgbClr val="96969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4" name="Rectangle 152"/>
            <p:cNvSpPr>
              <a:spLocks noChangeArrowheads="1"/>
            </p:cNvSpPr>
            <p:nvPr/>
          </p:nvSpPr>
          <p:spPr bwMode="auto">
            <a:xfrm>
              <a:off x="3604" y="2260"/>
              <a:ext cx="7" cy="1443"/>
            </a:xfrm>
            <a:prstGeom prst="rect">
              <a:avLst/>
            </a:prstGeom>
            <a:solidFill>
              <a:srgbClr val="9A9A9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5" name="Rectangle 153"/>
            <p:cNvSpPr>
              <a:spLocks noChangeArrowheads="1"/>
            </p:cNvSpPr>
            <p:nvPr/>
          </p:nvSpPr>
          <p:spPr bwMode="auto">
            <a:xfrm>
              <a:off x="3611" y="2260"/>
              <a:ext cx="8" cy="1443"/>
            </a:xfrm>
            <a:prstGeom prst="rect">
              <a:avLst/>
            </a:prstGeom>
            <a:solidFill>
              <a:srgbClr val="9E9E9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6" name="Rectangle 154"/>
            <p:cNvSpPr>
              <a:spLocks noChangeArrowheads="1"/>
            </p:cNvSpPr>
            <p:nvPr/>
          </p:nvSpPr>
          <p:spPr bwMode="auto">
            <a:xfrm>
              <a:off x="3619" y="2260"/>
              <a:ext cx="7" cy="1443"/>
            </a:xfrm>
            <a:prstGeom prst="rect">
              <a:avLst/>
            </a:prstGeom>
            <a:solidFill>
              <a:srgbClr val="A2A2A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7" name="Rectangle 155"/>
            <p:cNvSpPr>
              <a:spLocks noChangeArrowheads="1"/>
            </p:cNvSpPr>
            <p:nvPr/>
          </p:nvSpPr>
          <p:spPr bwMode="auto">
            <a:xfrm>
              <a:off x="3626" y="2260"/>
              <a:ext cx="8" cy="1443"/>
            </a:xfrm>
            <a:prstGeom prst="rect">
              <a:avLst/>
            </a:prstGeom>
            <a:solidFill>
              <a:srgbClr val="A5A5A5"/>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8" name="Rectangle 156"/>
            <p:cNvSpPr>
              <a:spLocks noChangeArrowheads="1"/>
            </p:cNvSpPr>
            <p:nvPr/>
          </p:nvSpPr>
          <p:spPr bwMode="auto">
            <a:xfrm>
              <a:off x="3634" y="2260"/>
              <a:ext cx="7" cy="1443"/>
            </a:xfrm>
            <a:prstGeom prst="rect">
              <a:avLst/>
            </a:prstGeom>
            <a:solidFill>
              <a:srgbClr val="A8A8A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79" name="Rectangle 157"/>
            <p:cNvSpPr>
              <a:spLocks noChangeArrowheads="1"/>
            </p:cNvSpPr>
            <p:nvPr/>
          </p:nvSpPr>
          <p:spPr bwMode="auto">
            <a:xfrm>
              <a:off x="3641" y="2260"/>
              <a:ext cx="7" cy="1443"/>
            </a:xfrm>
            <a:prstGeom prst="rect">
              <a:avLst/>
            </a:prstGeom>
            <a:solidFill>
              <a:srgbClr val="ABABA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0" name="Rectangle 158"/>
            <p:cNvSpPr>
              <a:spLocks noChangeArrowheads="1"/>
            </p:cNvSpPr>
            <p:nvPr/>
          </p:nvSpPr>
          <p:spPr bwMode="auto">
            <a:xfrm>
              <a:off x="3648" y="2260"/>
              <a:ext cx="8" cy="1443"/>
            </a:xfrm>
            <a:prstGeom prst="rect">
              <a:avLst/>
            </a:prstGeom>
            <a:solidFill>
              <a:srgbClr val="AEAEA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1" name="Rectangle 159"/>
            <p:cNvSpPr>
              <a:spLocks noChangeArrowheads="1"/>
            </p:cNvSpPr>
            <p:nvPr/>
          </p:nvSpPr>
          <p:spPr bwMode="auto">
            <a:xfrm>
              <a:off x="3656" y="2260"/>
              <a:ext cx="7" cy="1443"/>
            </a:xfrm>
            <a:prstGeom prst="rect">
              <a:avLst/>
            </a:prstGeom>
            <a:solidFill>
              <a:srgbClr val="B0B0B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2" name="Rectangle 160"/>
            <p:cNvSpPr>
              <a:spLocks noChangeArrowheads="1"/>
            </p:cNvSpPr>
            <p:nvPr/>
          </p:nvSpPr>
          <p:spPr bwMode="auto">
            <a:xfrm>
              <a:off x="3663" y="2260"/>
              <a:ext cx="8" cy="1443"/>
            </a:xfrm>
            <a:prstGeom prst="rect">
              <a:avLst/>
            </a:prstGeom>
            <a:solidFill>
              <a:srgbClr val="B3B3B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3" name="Rectangle 161"/>
            <p:cNvSpPr>
              <a:spLocks noChangeArrowheads="1"/>
            </p:cNvSpPr>
            <p:nvPr/>
          </p:nvSpPr>
          <p:spPr bwMode="auto">
            <a:xfrm>
              <a:off x="3671" y="2260"/>
              <a:ext cx="7" cy="1443"/>
            </a:xfrm>
            <a:prstGeom prst="rect">
              <a:avLst/>
            </a:prstGeom>
            <a:solidFill>
              <a:srgbClr val="B4B4B4"/>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4" name="Rectangle 162"/>
            <p:cNvSpPr>
              <a:spLocks noChangeArrowheads="1"/>
            </p:cNvSpPr>
            <p:nvPr/>
          </p:nvSpPr>
          <p:spPr bwMode="auto">
            <a:xfrm>
              <a:off x="3678" y="2260"/>
              <a:ext cx="8" cy="1443"/>
            </a:xfrm>
            <a:prstGeom prst="rect">
              <a:avLst/>
            </a:prstGeom>
            <a:solidFill>
              <a:srgbClr val="B6B6B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5" name="Rectangle 163"/>
            <p:cNvSpPr>
              <a:spLocks noChangeArrowheads="1"/>
            </p:cNvSpPr>
            <p:nvPr/>
          </p:nvSpPr>
          <p:spPr bwMode="auto">
            <a:xfrm>
              <a:off x="3686" y="2260"/>
              <a:ext cx="7" cy="1443"/>
            </a:xfrm>
            <a:prstGeom prst="rect">
              <a:avLst/>
            </a:prstGeom>
            <a:solidFill>
              <a:srgbClr val="B9B9B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6" name="Rectangle 164"/>
            <p:cNvSpPr>
              <a:spLocks noChangeArrowheads="1"/>
            </p:cNvSpPr>
            <p:nvPr/>
          </p:nvSpPr>
          <p:spPr bwMode="auto">
            <a:xfrm>
              <a:off x="3693" y="2260"/>
              <a:ext cx="8" cy="1443"/>
            </a:xfrm>
            <a:prstGeom prst="rect">
              <a:avLst/>
            </a:prstGeom>
            <a:solidFill>
              <a:srgbClr val="BABAB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7" name="Rectangle 165"/>
            <p:cNvSpPr>
              <a:spLocks noChangeArrowheads="1"/>
            </p:cNvSpPr>
            <p:nvPr/>
          </p:nvSpPr>
          <p:spPr bwMode="auto">
            <a:xfrm>
              <a:off x="3701" y="2260"/>
              <a:ext cx="7" cy="1443"/>
            </a:xfrm>
            <a:prstGeom prst="rect">
              <a:avLst/>
            </a:prstGeom>
            <a:solidFill>
              <a:srgbClr val="BBBBB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8" name="Rectangle 166"/>
            <p:cNvSpPr>
              <a:spLocks noChangeArrowheads="1"/>
            </p:cNvSpPr>
            <p:nvPr/>
          </p:nvSpPr>
          <p:spPr bwMode="auto">
            <a:xfrm>
              <a:off x="3708" y="2260"/>
              <a:ext cx="7" cy="1443"/>
            </a:xfrm>
            <a:prstGeom prst="rect">
              <a:avLst/>
            </a:prstGeom>
            <a:solidFill>
              <a:srgbClr val="BCBCB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89" name="Rectangle 167"/>
            <p:cNvSpPr>
              <a:spLocks noChangeArrowheads="1"/>
            </p:cNvSpPr>
            <p:nvPr/>
          </p:nvSpPr>
          <p:spPr bwMode="auto">
            <a:xfrm>
              <a:off x="3715" y="2260"/>
              <a:ext cx="8" cy="1443"/>
            </a:xfrm>
            <a:prstGeom prst="rect">
              <a:avLst/>
            </a:prstGeom>
            <a:solidFill>
              <a:srgbClr val="BDBDB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0" name="Rectangle 168"/>
            <p:cNvSpPr>
              <a:spLocks noChangeArrowheads="1"/>
            </p:cNvSpPr>
            <p:nvPr/>
          </p:nvSpPr>
          <p:spPr bwMode="auto">
            <a:xfrm>
              <a:off x="3723" y="2260"/>
              <a:ext cx="7" cy="1443"/>
            </a:xfrm>
            <a:prstGeom prst="rect">
              <a:avLst/>
            </a:prstGeom>
            <a:solidFill>
              <a:srgbClr val="BEBEB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1" name="Rectangle 169"/>
            <p:cNvSpPr>
              <a:spLocks noChangeArrowheads="1"/>
            </p:cNvSpPr>
            <p:nvPr/>
          </p:nvSpPr>
          <p:spPr bwMode="auto">
            <a:xfrm>
              <a:off x="3730" y="2260"/>
              <a:ext cx="15" cy="1443"/>
            </a:xfrm>
            <a:prstGeom prst="rect">
              <a:avLst/>
            </a:prstGeom>
            <a:solidFill>
              <a:srgbClr val="BFBFB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2" name="Rectangle 170"/>
            <p:cNvSpPr>
              <a:spLocks noChangeArrowheads="1"/>
            </p:cNvSpPr>
            <p:nvPr/>
          </p:nvSpPr>
          <p:spPr bwMode="auto">
            <a:xfrm>
              <a:off x="3745" y="2260"/>
              <a:ext cx="15" cy="1443"/>
            </a:xfrm>
            <a:prstGeom prst="rect">
              <a:avLst/>
            </a:prstGeom>
            <a:solidFill>
              <a:srgbClr val="C0C0C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3" name="Rectangle 171"/>
            <p:cNvSpPr>
              <a:spLocks noChangeArrowheads="1"/>
            </p:cNvSpPr>
            <p:nvPr/>
          </p:nvSpPr>
          <p:spPr bwMode="auto">
            <a:xfrm>
              <a:off x="3760" y="2260"/>
              <a:ext cx="15" cy="1443"/>
            </a:xfrm>
            <a:prstGeom prst="rect">
              <a:avLst/>
            </a:prstGeom>
            <a:solidFill>
              <a:srgbClr val="BFBFB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4" name="Rectangle 172"/>
            <p:cNvSpPr>
              <a:spLocks noChangeArrowheads="1"/>
            </p:cNvSpPr>
            <p:nvPr/>
          </p:nvSpPr>
          <p:spPr bwMode="auto">
            <a:xfrm>
              <a:off x="3775" y="2260"/>
              <a:ext cx="7" cy="1443"/>
            </a:xfrm>
            <a:prstGeom prst="rect">
              <a:avLst/>
            </a:prstGeom>
            <a:solidFill>
              <a:srgbClr val="BEBEB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5" name="Rectangle 173"/>
            <p:cNvSpPr>
              <a:spLocks noChangeArrowheads="1"/>
            </p:cNvSpPr>
            <p:nvPr/>
          </p:nvSpPr>
          <p:spPr bwMode="auto">
            <a:xfrm>
              <a:off x="3782" y="2260"/>
              <a:ext cx="8" cy="1443"/>
            </a:xfrm>
            <a:prstGeom prst="rect">
              <a:avLst/>
            </a:prstGeom>
            <a:solidFill>
              <a:srgbClr val="BDBDB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6" name="Rectangle 174"/>
            <p:cNvSpPr>
              <a:spLocks noChangeArrowheads="1"/>
            </p:cNvSpPr>
            <p:nvPr/>
          </p:nvSpPr>
          <p:spPr bwMode="auto">
            <a:xfrm>
              <a:off x="3790" y="2260"/>
              <a:ext cx="7" cy="1443"/>
            </a:xfrm>
            <a:prstGeom prst="rect">
              <a:avLst/>
            </a:prstGeom>
            <a:solidFill>
              <a:srgbClr val="BCBCB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7" name="Rectangle 175"/>
            <p:cNvSpPr>
              <a:spLocks noChangeArrowheads="1"/>
            </p:cNvSpPr>
            <p:nvPr/>
          </p:nvSpPr>
          <p:spPr bwMode="auto">
            <a:xfrm>
              <a:off x="3797" y="2260"/>
              <a:ext cx="8" cy="1443"/>
            </a:xfrm>
            <a:prstGeom prst="rect">
              <a:avLst/>
            </a:prstGeom>
            <a:solidFill>
              <a:srgbClr val="BBBBB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8" name="Rectangle 176"/>
            <p:cNvSpPr>
              <a:spLocks noChangeArrowheads="1"/>
            </p:cNvSpPr>
            <p:nvPr/>
          </p:nvSpPr>
          <p:spPr bwMode="auto">
            <a:xfrm>
              <a:off x="3805" y="2260"/>
              <a:ext cx="7" cy="1443"/>
            </a:xfrm>
            <a:prstGeom prst="rect">
              <a:avLst/>
            </a:prstGeom>
            <a:solidFill>
              <a:srgbClr val="BABAB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199" name="Rectangle 177"/>
            <p:cNvSpPr>
              <a:spLocks noChangeArrowheads="1"/>
            </p:cNvSpPr>
            <p:nvPr/>
          </p:nvSpPr>
          <p:spPr bwMode="auto">
            <a:xfrm>
              <a:off x="3812" y="2260"/>
              <a:ext cx="7" cy="1443"/>
            </a:xfrm>
            <a:prstGeom prst="rect">
              <a:avLst/>
            </a:prstGeom>
            <a:solidFill>
              <a:srgbClr val="B9B9B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0" name="Rectangle 178"/>
            <p:cNvSpPr>
              <a:spLocks noChangeArrowheads="1"/>
            </p:cNvSpPr>
            <p:nvPr/>
          </p:nvSpPr>
          <p:spPr bwMode="auto">
            <a:xfrm>
              <a:off x="3819" y="2260"/>
              <a:ext cx="8" cy="1443"/>
            </a:xfrm>
            <a:prstGeom prst="rect">
              <a:avLst/>
            </a:prstGeom>
            <a:solidFill>
              <a:srgbClr val="B6B6B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1" name="Rectangle 179"/>
            <p:cNvSpPr>
              <a:spLocks noChangeArrowheads="1"/>
            </p:cNvSpPr>
            <p:nvPr/>
          </p:nvSpPr>
          <p:spPr bwMode="auto">
            <a:xfrm>
              <a:off x="3827" y="2260"/>
              <a:ext cx="7" cy="1443"/>
            </a:xfrm>
            <a:prstGeom prst="rect">
              <a:avLst/>
            </a:prstGeom>
            <a:solidFill>
              <a:srgbClr val="B4B4B4"/>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2" name="Rectangle 180"/>
            <p:cNvSpPr>
              <a:spLocks noChangeArrowheads="1"/>
            </p:cNvSpPr>
            <p:nvPr/>
          </p:nvSpPr>
          <p:spPr bwMode="auto">
            <a:xfrm>
              <a:off x="3834" y="2260"/>
              <a:ext cx="8" cy="1443"/>
            </a:xfrm>
            <a:prstGeom prst="rect">
              <a:avLst/>
            </a:prstGeom>
            <a:solidFill>
              <a:srgbClr val="B3B3B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3" name="Rectangle 181"/>
            <p:cNvSpPr>
              <a:spLocks noChangeArrowheads="1"/>
            </p:cNvSpPr>
            <p:nvPr/>
          </p:nvSpPr>
          <p:spPr bwMode="auto">
            <a:xfrm>
              <a:off x="3842" y="2260"/>
              <a:ext cx="7" cy="1443"/>
            </a:xfrm>
            <a:prstGeom prst="rect">
              <a:avLst/>
            </a:prstGeom>
            <a:solidFill>
              <a:srgbClr val="B0B0B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4" name="Rectangle 182"/>
            <p:cNvSpPr>
              <a:spLocks noChangeArrowheads="1"/>
            </p:cNvSpPr>
            <p:nvPr/>
          </p:nvSpPr>
          <p:spPr bwMode="auto">
            <a:xfrm>
              <a:off x="3849" y="2260"/>
              <a:ext cx="8" cy="1443"/>
            </a:xfrm>
            <a:prstGeom prst="rect">
              <a:avLst/>
            </a:prstGeom>
            <a:solidFill>
              <a:srgbClr val="AEAEA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5" name="Rectangle 183"/>
            <p:cNvSpPr>
              <a:spLocks noChangeArrowheads="1"/>
            </p:cNvSpPr>
            <p:nvPr/>
          </p:nvSpPr>
          <p:spPr bwMode="auto">
            <a:xfrm>
              <a:off x="3857" y="2260"/>
              <a:ext cx="7" cy="1443"/>
            </a:xfrm>
            <a:prstGeom prst="rect">
              <a:avLst/>
            </a:prstGeom>
            <a:solidFill>
              <a:srgbClr val="ABABA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6" name="Rectangle 184"/>
            <p:cNvSpPr>
              <a:spLocks noChangeArrowheads="1"/>
            </p:cNvSpPr>
            <p:nvPr/>
          </p:nvSpPr>
          <p:spPr bwMode="auto">
            <a:xfrm>
              <a:off x="3864" y="2260"/>
              <a:ext cx="8" cy="1443"/>
            </a:xfrm>
            <a:prstGeom prst="rect">
              <a:avLst/>
            </a:prstGeom>
            <a:solidFill>
              <a:srgbClr val="A8A8A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7" name="Rectangle 185"/>
            <p:cNvSpPr>
              <a:spLocks noChangeArrowheads="1"/>
            </p:cNvSpPr>
            <p:nvPr/>
          </p:nvSpPr>
          <p:spPr bwMode="auto">
            <a:xfrm>
              <a:off x="3872" y="2260"/>
              <a:ext cx="7" cy="1443"/>
            </a:xfrm>
            <a:prstGeom prst="rect">
              <a:avLst/>
            </a:prstGeom>
            <a:solidFill>
              <a:srgbClr val="A5A5A5"/>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8" name="Rectangle 186"/>
            <p:cNvSpPr>
              <a:spLocks noChangeArrowheads="1"/>
            </p:cNvSpPr>
            <p:nvPr/>
          </p:nvSpPr>
          <p:spPr bwMode="auto">
            <a:xfrm>
              <a:off x="3879" y="2260"/>
              <a:ext cx="7" cy="1443"/>
            </a:xfrm>
            <a:prstGeom prst="rect">
              <a:avLst/>
            </a:prstGeom>
            <a:solidFill>
              <a:srgbClr val="A2A2A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09" name="Rectangle 187"/>
            <p:cNvSpPr>
              <a:spLocks noChangeArrowheads="1"/>
            </p:cNvSpPr>
            <p:nvPr/>
          </p:nvSpPr>
          <p:spPr bwMode="auto">
            <a:xfrm>
              <a:off x="3886" y="2260"/>
              <a:ext cx="8" cy="1443"/>
            </a:xfrm>
            <a:prstGeom prst="rect">
              <a:avLst/>
            </a:prstGeom>
            <a:solidFill>
              <a:srgbClr val="9E9E9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0" name="Rectangle 188"/>
            <p:cNvSpPr>
              <a:spLocks noChangeArrowheads="1"/>
            </p:cNvSpPr>
            <p:nvPr/>
          </p:nvSpPr>
          <p:spPr bwMode="auto">
            <a:xfrm>
              <a:off x="3894" y="2260"/>
              <a:ext cx="7" cy="1443"/>
            </a:xfrm>
            <a:prstGeom prst="rect">
              <a:avLst/>
            </a:prstGeom>
            <a:solidFill>
              <a:srgbClr val="9A9A9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1" name="Rectangle 189"/>
            <p:cNvSpPr>
              <a:spLocks noChangeArrowheads="1"/>
            </p:cNvSpPr>
            <p:nvPr/>
          </p:nvSpPr>
          <p:spPr bwMode="auto">
            <a:xfrm>
              <a:off x="3901" y="2260"/>
              <a:ext cx="8" cy="1443"/>
            </a:xfrm>
            <a:prstGeom prst="rect">
              <a:avLst/>
            </a:prstGeom>
            <a:solidFill>
              <a:srgbClr val="96969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2" name="Rectangle 190"/>
            <p:cNvSpPr>
              <a:spLocks noChangeArrowheads="1"/>
            </p:cNvSpPr>
            <p:nvPr/>
          </p:nvSpPr>
          <p:spPr bwMode="auto">
            <a:xfrm>
              <a:off x="3909" y="2260"/>
              <a:ext cx="7" cy="1443"/>
            </a:xfrm>
            <a:prstGeom prst="rect">
              <a:avLst/>
            </a:prstGeom>
            <a:solidFill>
              <a:srgbClr val="92929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3" name="Rectangle 191"/>
            <p:cNvSpPr>
              <a:spLocks noChangeArrowheads="1"/>
            </p:cNvSpPr>
            <p:nvPr/>
          </p:nvSpPr>
          <p:spPr bwMode="auto">
            <a:xfrm>
              <a:off x="3916" y="2260"/>
              <a:ext cx="8" cy="1443"/>
            </a:xfrm>
            <a:prstGeom prst="rect">
              <a:avLst/>
            </a:prstGeom>
            <a:solidFill>
              <a:srgbClr val="8E8E8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4" name="Rectangle 192"/>
            <p:cNvSpPr>
              <a:spLocks noChangeArrowheads="1"/>
            </p:cNvSpPr>
            <p:nvPr/>
          </p:nvSpPr>
          <p:spPr bwMode="auto">
            <a:xfrm>
              <a:off x="3924" y="2260"/>
              <a:ext cx="7" cy="1443"/>
            </a:xfrm>
            <a:prstGeom prst="rect">
              <a:avLst/>
            </a:prstGeom>
            <a:solidFill>
              <a:srgbClr val="8A8A8A"/>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5" name="Rectangle 193"/>
            <p:cNvSpPr>
              <a:spLocks noChangeArrowheads="1"/>
            </p:cNvSpPr>
            <p:nvPr/>
          </p:nvSpPr>
          <p:spPr bwMode="auto">
            <a:xfrm>
              <a:off x="3931" y="2260"/>
              <a:ext cx="7" cy="1443"/>
            </a:xfrm>
            <a:prstGeom prst="rect">
              <a:avLst/>
            </a:prstGeom>
            <a:solidFill>
              <a:srgbClr val="86868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6" name="Rectangle 194"/>
            <p:cNvSpPr>
              <a:spLocks noChangeArrowheads="1"/>
            </p:cNvSpPr>
            <p:nvPr/>
          </p:nvSpPr>
          <p:spPr bwMode="auto">
            <a:xfrm>
              <a:off x="3938" y="2260"/>
              <a:ext cx="8" cy="1443"/>
            </a:xfrm>
            <a:prstGeom prst="rect">
              <a:avLst/>
            </a:prstGeom>
            <a:solidFill>
              <a:srgbClr val="82828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7" name="Rectangle 195"/>
            <p:cNvSpPr>
              <a:spLocks noChangeArrowheads="1"/>
            </p:cNvSpPr>
            <p:nvPr/>
          </p:nvSpPr>
          <p:spPr bwMode="auto">
            <a:xfrm>
              <a:off x="3946" y="2260"/>
              <a:ext cx="7" cy="1443"/>
            </a:xfrm>
            <a:prstGeom prst="rect">
              <a:avLst/>
            </a:prstGeom>
            <a:solidFill>
              <a:srgbClr val="7D7D7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8" name="Rectangle 196"/>
            <p:cNvSpPr>
              <a:spLocks noChangeArrowheads="1"/>
            </p:cNvSpPr>
            <p:nvPr/>
          </p:nvSpPr>
          <p:spPr bwMode="auto">
            <a:xfrm>
              <a:off x="3953" y="2260"/>
              <a:ext cx="8" cy="1443"/>
            </a:xfrm>
            <a:prstGeom prst="rect">
              <a:avLst/>
            </a:prstGeom>
            <a:solidFill>
              <a:srgbClr val="797979"/>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19" name="Rectangle 197"/>
            <p:cNvSpPr>
              <a:spLocks noChangeArrowheads="1"/>
            </p:cNvSpPr>
            <p:nvPr/>
          </p:nvSpPr>
          <p:spPr bwMode="auto">
            <a:xfrm>
              <a:off x="3961" y="2260"/>
              <a:ext cx="7" cy="1443"/>
            </a:xfrm>
            <a:prstGeom prst="rect">
              <a:avLst/>
            </a:prstGeom>
            <a:solidFill>
              <a:srgbClr val="76767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0" name="Rectangle 198"/>
            <p:cNvSpPr>
              <a:spLocks noChangeArrowheads="1"/>
            </p:cNvSpPr>
            <p:nvPr/>
          </p:nvSpPr>
          <p:spPr bwMode="auto">
            <a:xfrm>
              <a:off x="3968" y="2260"/>
              <a:ext cx="8" cy="1443"/>
            </a:xfrm>
            <a:prstGeom prst="rect">
              <a:avLst/>
            </a:prstGeom>
            <a:solidFill>
              <a:srgbClr val="727272"/>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1" name="Rectangle 199"/>
            <p:cNvSpPr>
              <a:spLocks noChangeArrowheads="1"/>
            </p:cNvSpPr>
            <p:nvPr/>
          </p:nvSpPr>
          <p:spPr bwMode="auto">
            <a:xfrm>
              <a:off x="3976" y="2260"/>
              <a:ext cx="7" cy="1443"/>
            </a:xfrm>
            <a:prstGeom prst="rect">
              <a:avLst/>
            </a:prstGeom>
            <a:solidFill>
              <a:srgbClr val="6F6F6F"/>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2" name="Rectangle 200"/>
            <p:cNvSpPr>
              <a:spLocks noChangeArrowheads="1"/>
            </p:cNvSpPr>
            <p:nvPr/>
          </p:nvSpPr>
          <p:spPr bwMode="auto">
            <a:xfrm>
              <a:off x="3983" y="2260"/>
              <a:ext cx="8" cy="1443"/>
            </a:xfrm>
            <a:prstGeom prst="rect">
              <a:avLst/>
            </a:prstGeom>
            <a:solidFill>
              <a:srgbClr val="6B6B6B"/>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3" name="Rectangle 201"/>
            <p:cNvSpPr>
              <a:spLocks noChangeArrowheads="1"/>
            </p:cNvSpPr>
            <p:nvPr/>
          </p:nvSpPr>
          <p:spPr bwMode="auto">
            <a:xfrm>
              <a:off x="3991" y="2260"/>
              <a:ext cx="7" cy="1443"/>
            </a:xfrm>
            <a:prstGeom prst="rect">
              <a:avLst/>
            </a:prstGeom>
            <a:solidFill>
              <a:srgbClr val="686868"/>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4" name="Rectangle 202"/>
            <p:cNvSpPr>
              <a:spLocks noChangeArrowheads="1"/>
            </p:cNvSpPr>
            <p:nvPr/>
          </p:nvSpPr>
          <p:spPr bwMode="auto">
            <a:xfrm>
              <a:off x="3998" y="2260"/>
              <a:ext cx="7" cy="1443"/>
            </a:xfrm>
            <a:prstGeom prst="rect">
              <a:avLst/>
            </a:prstGeom>
            <a:solidFill>
              <a:srgbClr val="666666"/>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5" name="Rectangle 203"/>
            <p:cNvSpPr>
              <a:spLocks noChangeArrowheads="1"/>
            </p:cNvSpPr>
            <p:nvPr/>
          </p:nvSpPr>
          <p:spPr bwMode="auto">
            <a:xfrm>
              <a:off x="4005" y="2260"/>
              <a:ext cx="8" cy="1443"/>
            </a:xfrm>
            <a:prstGeom prst="rect">
              <a:avLst/>
            </a:prstGeom>
            <a:solidFill>
              <a:srgbClr val="636363"/>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6" name="Rectangle 204"/>
            <p:cNvSpPr>
              <a:spLocks noChangeArrowheads="1"/>
            </p:cNvSpPr>
            <p:nvPr/>
          </p:nvSpPr>
          <p:spPr bwMode="auto">
            <a:xfrm>
              <a:off x="4013" y="2260"/>
              <a:ext cx="7" cy="1443"/>
            </a:xfrm>
            <a:prstGeom prst="rect">
              <a:avLst/>
            </a:prstGeom>
            <a:solidFill>
              <a:srgbClr val="616161"/>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7" name="Rectangle 205"/>
            <p:cNvSpPr>
              <a:spLocks noChangeArrowheads="1"/>
            </p:cNvSpPr>
            <p:nvPr/>
          </p:nvSpPr>
          <p:spPr bwMode="auto">
            <a:xfrm>
              <a:off x="4020" y="2260"/>
              <a:ext cx="8" cy="1443"/>
            </a:xfrm>
            <a:prstGeom prst="rect">
              <a:avLst/>
            </a:prstGeom>
            <a:solidFill>
              <a:srgbClr val="5E5E5E"/>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8" name="Rectangle 206"/>
            <p:cNvSpPr>
              <a:spLocks noChangeArrowheads="1"/>
            </p:cNvSpPr>
            <p:nvPr/>
          </p:nvSpPr>
          <p:spPr bwMode="auto">
            <a:xfrm>
              <a:off x="4028" y="2260"/>
              <a:ext cx="7" cy="1443"/>
            </a:xfrm>
            <a:prstGeom prst="rect">
              <a:avLst/>
            </a:prstGeom>
            <a:solidFill>
              <a:srgbClr val="5D5D5D"/>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29" name="Rectangle 207"/>
            <p:cNvSpPr>
              <a:spLocks noChangeArrowheads="1"/>
            </p:cNvSpPr>
            <p:nvPr/>
          </p:nvSpPr>
          <p:spPr bwMode="auto">
            <a:xfrm>
              <a:off x="4035" y="2260"/>
              <a:ext cx="8" cy="1443"/>
            </a:xfrm>
            <a:prstGeom prst="rect">
              <a:avLst/>
            </a:prstGeom>
            <a:solidFill>
              <a:srgbClr val="5C5C5C"/>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0" name="Rectangle 208"/>
            <p:cNvSpPr>
              <a:spLocks noChangeArrowheads="1"/>
            </p:cNvSpPr>
            <p:nvPr/>
          </p:nvSpPr>
          <p:spPr bwMode="auto">
            <a:xfrm>
              <a:off x="3455" y="2267"/>
              <a:ext cx="602" cy="1444"/>
            </a:xfrm>
            <a:prstGeom prst="rect">
              <a:avLst/>
            </a:prstGeom>
            <a:no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1" name="Rectangle 209"/>
            <p:cNvSpPr>
              <a:spLocks noChangeArrowheads="1"/>
            </p:cNvSpPr>
            <p:nvPr/>
          </p:nvSpPr>
          <p:spPr bwMode="auto">
            <a:xfrm>
              <a:off x="1960" y="1983"/>
              <a:ext cx="8" cy="1720"/>
            </a:xfrm>
            <a:prstGeom prst="rect">
              <a:avLst/>
            </a:prstGeom>
            <a:solidFill>
              <a:srgbClr val="7676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2" name="Rectangle 210"/>
            <p:cNvSpPr>
              <a:spLocks noChangeArrowheads="1"/>
            </p:cNvSpPr>
            <p:nvPr/>
          </p:nvSpPr>
          <p:spPr bwMode="auto">
            <a:xfrm>
              <a:off x="1968" y="1983"/>
              <a:ext cx="7" cy="1720"/>
            </a:xfrm>
            <a:prstGeom prst="rect">
              <a:avLst/>
            </a:prstGeom>
            <a:solidFill>
              <a:srgbClr val="787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3" name="Rectangle 211"/>
            <p:cNvSpPr>
              <a:spLocks noChangeArrowheads="1"/>
            </p:cNvSpPr>
            <p:nvPr/>
          </p:nvSpPr>
          <p:spPr bwMode="auto">
            <a:xfrm>
              <a:off x="1975" y="1983"/>
              <a:ext cx="8" cy="1720"/>
            </a:xfrm>
            <a:prstGeom prst="rect">
              <a:avLst/>
            </a:prstGeom>
            <a:solidFill>
              <a:srgbClr val="797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4" name="Rectangle 212"/>
            <p:cNvSpPr>
              <a:spLocks noChangeArrowheads="1"/>
            </p:cNvSpPr>
            <p:nvPr/>
          </p:nvSpPr>
          <p:spPr bwMode="auto">
            <a:xfrm>
              <a:off x="1983" y="1983"/>
              <a:ext cx="7" cy="1720"/>
            </a:xfrm>
            <a:prstGeom prst="rect">
              <a:avLst/>
            </a:prstGeom>
            <a:solidFill>
              <a:srgbClr val="7B7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5" name="Rectangle 213"/>
            <p:cNvSpPr>
              <a:spLocks noChangeArrowheads="1"/>
            </p:cNvSpPr>
            <p:nvPr/>
          </p:nvSpPr>
          <p:spPr bwMode="auto">
            <a:xfrm>
              <a:off x="1990" y="1983"/>
              <a:ext cx="8" cy="1720"/>
            </a:xfrm>
            <a:prstGeom prst="rect">
              <a:avLst/>
            </a:prstGeom>
            <a:solidFill>
              <a:srgbClr val="7E7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6" name="Rectangle 214"/>
            <p:cNvSpPr>
              <a:spLocks noChangeArrowheads="1"/>
            </p:cNvSpPr>
            <p:nvPr/>
          </p:nvSpPr>
          <p:spPr bwMode="auto">
            <a:xfrm>
              <a:off x="1998" y="1983"/>
              <a:ext cx="7" cy="1720"/>
            </a:xfrm>
            <a:prstGeom prst="rect">
              <a:avLst/>
            </a:prstGeom>
            <a:solidFill>
              <a:srgbClr val="8080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7" name="Rectangle 215"/>
            <p:cNvSpPr>
              <a:spLocks noChangeArrowheads="1"/>
            </p:cNvSpPr>
            <p:nvPr/>
          </p:nvSpPr>
          <p:spPr bwMode="auto">
            <a:xfrm>
              <a:off x="2005" y="1983"/>
              <a:ext cx="8" cy="1720"/>
            </a:xfrm>
            <a:prstGeom prst="rect">
              <a:avLst/>
            </a:prstGeom>
            <a:solidFill>
              <a:srgbClr val="838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8" name="Rectangle 216"/>
            <p:cNvSpPr>
              <a:spLocks noChangeArrowheads="1"/>
            </p:cNvSpPr>
            <p:nvPr/>
          </p:nvSpPr>
          <p:spPr bwMode="auto">
            <a:xfrm>
              <a:off x="2013" y="1983"/>
              <a:ext cx="7" cy="1720"/>
            </a:xfrm>
            <a:prstGeom prst="rect">
              <a:avLst/>
            </a:prstGeom>
            <a:solidFill>
              <a:srgbClr val="878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39" name="Rectangle 217"/>
            <p:cNvSpPr>
              <a:spLocks noChangeArrowheads="1"/>
            </p:cNvSpPr>
            <p:nvPr/>
          </p:nvSpPr>
          <p:spPr bwMode="auto">
            <a:xfrm>
              <a:off x="2020" y="1983"/>
              <a:ext cx="7" cy="1720"/>
            </a:xfrm>
            <a:prstGeom prst="rect">
              <a:avLst/>
            </a:prstGeom>
            <a:solidFill>
              <a:srgbClr val="8B8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0" name="Rectangle 218"/>
            <p:cNvSpPr>
              <a:spLocks noChangeArrowheads="1"/>
            </p:cNvSpPr>
            <p:nvPr/>
          </p:nvSpPr>
          <p:spPr bwMode="auto">
            <a:xfrm>
              <a:off x="2027" y="1983"/>
              <a:ext cx="8" cy="1720"/>
            </a:xfrm>
            <a:prstGeom prst="rect">
              <a:avLst/>
            </a:prstGeom>
            <a:solidFill>
              <a:srgbClr val="8F8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1" name="Rectangle 219"/>
            <p:cNvSpPr>
              <a:spLocks noChangeArrowheads="1"/>
            </p:cNvSpPr>
            <p:nvPr/>
          </p:nvSpPr>
          <p:spPr bwMode="auto">
            <a:xfrm>
              <a:off x="2035" y="1983"/>
              <a:ext cx="7" cy="1720"/>
            </a:xfrm>
            <a:prstGeom prst="rect">
              <a:avLst/>
            </a:prstGeom>
            <a:solidFill>
              <a:srgbClr val="949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2" name="Rectangle 220"/>
            <p:cNvSpPr>
              <a:spLocks noChangeArrowheads="1"/>
            </p:cNvSpPr>
            <p:nvPr/>
          </p:nvSpPr>
          <p:spPr bwMode="auto">
            <a:xfrm>
              <a:off x="2042" y="1983"/>
              <a:ext cx="8" cy="1720"/>
            </a:xfrm>
            <a:prstGeom prst="rect">
              <a:avLst/>
            </a:prstGeom>
            <a:solidFill>
              <a:srgbClr val="999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3" name="Rectangle 221"/>
            <p:cNvSpPr>
              <a:spLocks noChangeArrowheads="1"/>
            </p:cNvSpPr>
            <p:nvPr/>
          </p:nvSpPr>
          <p:spPr bwMode="auto">
            <a:xfrm>
              <a:off x="2050" y="1983"/>
              <a:ext cx="7" cy="1720"/>
            </a:xfrm>
            <a:prstGeom prst="rect">
              <a:avLst/>
            </a:prstGeom>
            <a:solidFill>
              <a:srgbClr val="9E9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4" name="Rectangle 222"/>
            <p:cNvSpPr>
              <a:spLocks noChangeArrowheads="1"/>
            </p:cNvSpPr>
            <p:nvPr/>
          </p:nvSpPr>
          <p:spPr bwMode="auto">
            <a:xfrm>
              <a:off x="2057" y="1983"/>
              <a:ext cx="8" cy="1720"/>
            </a:xfrm>
            <a:prstGeom prst="rect">
              <a:avLst/>
            </a:prstGeom>
            <a:solidFill>
              <a:srgbClr val="A3A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5" name="Rectangle 223"/>
            <p:cNvSpPr>
              <a:spLocks noChangeArrowheads="1"/>
            </p:cNvSpPr>
            <p:nvPr/>
          </p:nvSpPr>
          <p:spPr bwMode="auto">
            <a:xfrm>
              <a:off x="2065" y="1983"/>
              <a:ext cx="7" cy="1720"/>
            </a:xfrm>
            <a:prstGeom prst="rect">
              <a:avLst/>
            </a:prstGeom>
            <a:solidFill>
              <a:srgbClr val="A8A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6" name="Rectangle 224"/>
            <p:cNvSpPr>
              <a:spLocks noChangeArrowheads="1"/>
            </p:cNvSpPr>
            <p:nvPr/>
          </p:nvSpPr>
          <p:spPr bwMode="auto">
            <a:xfrm>
              <a:off x="2072" y="1983"/>
              <a:ext cx="7" cy="1720"/>
            </a:xfrm>
            <a:prstGeom prst="rect">
              <a:avLst/>
            </a:prstGeom>
            <a:solidFill>
              <a:srgbClr val="ADA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7" name="Rectangle 225"/>
            <p:cNvSpPr>
              <a:spLocks noChangeArrowheads="1"/>
            </p:cNvSpPr>
            <p:nvPr/>
          </p:nvSpPr>
          <p:spPr bwMode="auto">
            <a:xfrm>
              <a:off x="2079" y="1983"/>
              <a:ext cx="8" cy="1720"/>
            </a:xfrm>
            <a:prstGeom prst="rect">
              <a:avLst/>
            </a:prstGeom>
            <a:solidFill>
              <a:srgbClr val="B3B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8" name="Rectangle 226"/>
            <p:cNvSpPr>
              <a:spLocks noChangeArrowheads="1"/>
            </p:cNvSpPr>
            <p:nvPr/>
          </p:nvSpPr>
          <p:spPr bwMode="auto">
            <a:xfrm>
              <a:off x="2087" y="1983"/>
              <a:ext cx="7" cy="1720"/>
            </a:xfrm>
            <a:prstGeom prst="rect">
              <a:avLst/>
            </a:prstGeom>
            <a:solidFill>
              <a:srgbClr val="B8B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49" name="Rectangle 227"/>
            <p:cNvSpPr>
              <a:spLocks noChangeArrowheads="1"/>
            </p:cNvSpPr>
            <p:nvPr/>
          </p:nvSpPr>
          <p:spPr bwMode="auto">
            <a:xfrm>
              <a:off x="2094" y="1983"/>
              <a:ext cx="8" cy="1720"/>
            </a:xfrm>
            <a:prstGeom prst="rect">
              <a:avLst/>
            </a:prstGeom>
            <a:solidFill>
              <a:srgbClr val="BEB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0" name="Rectangle 228"/>
            <p:cNvSpPr>
              <a:spLocks noChangeArrowheads="1"/>
            </p:cNvSpPr>
            <p:nvPr/>
          </p:nvSpPr>
          <p:spPr bwMode="auto">
            <a:xfrm>
              <a:off x="2102" y="1983"/>
              <a:ext cx="7" cy="1720"/>
            </a:xfrm>
            <a:prstGeom prst="rect">
              <a:avLst/>
            </a:prstGeom>
            <a:solidFill>
              <a:srgbClr val="C3C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1" name="Rectangle 229"/>
            <p:cNvSpPr>
              <a:spLocks noChangeArrowheads="1"/>
            </p:cNvSpPr>
            <p:nvPr/>
          </p:nvSpPr>
          <p:spPr bwMode="auto">
            <a:xfrm>
              <a:off x="2109" y="1983"/>
              <a:ext cx="8" cy="1720"/>
            </a:xfrm>
            <a:prstGeom prst="rect">
              <a:avLst/>
            </a:prstGeom>
            <a:solidFill>
              <a:srgbClr val="C9C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2" name="Rectangle 230"/>
            <p:cNvSpPr>
              <a:spLocks noChangeArrowheads="1"/>
            </p:cNvSpPr>
            <p:nvPr/>
          </p:nvSpPr>
          <p:spPr bwMode="auto">
            <a:xfrm>
              <a:off x="2117" y="1983"/>
              <a:ext cx="7" cy="1720"/>
            </a:xfrm>
            <a:prstGeom prst="rect">
              <a:avLst/>
            </a:prstGeom>
            <a:solidFill>
              <a:srgbClr val="CEC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3" name="Rectangle 231"/>
            <p:cNvSpPr>
              <a:spLocks noChangeArrowheads="1"/>
            </p:cNvSpPr>
            <p:nvPr/>
          </p:nvSpPr>
          <p:spPr bwMode="auto">
            <a:xfrm>
              <a:off x="2124" y="1983"/>
              <a:ext cx="8" cy="1720"/>
            </a:xfrm>
            <a:prstGeom prst="rect">
              <a:avLst/>
            </a:prstGeom>
            <a:solidFill>
              <a:srgbClr val="D3D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4" name="Rectangle 232"/>
            <p:cNvSpPr>
              <a:spLocks noChangeArrowheads="1"/>
            </p:cNvSpPr>
            <p:nvPr/>
          </p:nvSpPr>
          <p:spPr bwMode="auto">
            <a:xfrm>
              <a:off x="2132" y="1983"/>
              <a:ext cx="7" cy="1720"/>
            </a:xfrm>
            <a:prstGeom prst="rect">
              <a:avLst/>
            </a:prstGeom>
            <a:solidFill>
              <a:srgbClr val="D7D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5" name="Rectangle 233"/>
            <p:cNvSpPr>
              <a:spLocks noChangeArrowheads="1"/>
            </p:cNvSpPr>
            <p:nvPr/>
          </p:nvSpPr>
          <p:spPr bwMode="auto">
            <a:xfrm>
              <a:off x="2139" y="1983"/>
              <a:ext cx="7" cy="1720"/>
            </a:xfrm>
            <a:prstGeom prst="rect">
              <a:avLst/>
            </a:prstGeom>
            <a:solidFill>
              <a:srgbClr val="DCD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6" name="Rectangle 234"/>
            <p:cNvSpPr>
              <a:spLocks noChangeArrowheads="1"/>
            </p:cNvSpPr>
            <p:nvPr/>
          </p:nvSpPr>
          <p:spPr bwMode="auto">
            <a:xfrm>
              <a:off x="2146" y="1983"/>
              <a:ext cx="8" cy="1720"/>
            </a:xfrm>
            <a:prstGeom prst="rect">
              <a:avLst/>
            </a:prstGeom>
            <a:solidFill>
              <a:srgbClr val="E1E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7" name="Rectangle 235"/>
            <p:cNvSpPr>
              <a:spLocks noChangeArrowheads="1"/>
            </p:cNvSpPr>
            <p:nvPr/>
          </p:nvSpPr>
          <p:spPr bwMode="auto">
            <a:xfrm>
              <a:off x="2154" y="1983"/>
              <a:ext cx="7" cy="1720"/>
            </a:xfrm>
            <a:prstGeom prst="rect">
              <a:avLst/>
            </a:prstGeom>
            <a:solidFill>
              <a:srgbClr val="E4E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8" name="Rectangle 236"/>
            <p:cNvSpPr>
              <a:spLocks noChangeArrowheads="1"/>
            </p:cNvSpPr>
            <p:nvPr/>
          </p:nvSpPr>
          <p:spPr bwMode="auto">
            <a:xfrm>
              <a:off x="2161" y="1983"/>
              <a:ext cx="8" cy="1720"/>
            </a:xfrm>
            <a:prstGeom prst="rect">
              <a:avLst/>
            </a:prstGeom>
            <a:solidFill>
              <a:srgbClr val="E8E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59" name="Rectangle 237"/>
            <p:cNvSpPr>
              <a:spLocks noChangeArrowheads="1"/>
            </p:cNvSpPr>
            <p:nvPr/>
          </p:nvSpPr>
          <p:spPr bwMode="auto">
            <a:xfrm>
              <a:off x="2169" y="1983"/>
              <a:ext cx="7" cy="1720"/>
            </a:xfrm>
            <a:prstGeom prst="rect">
              <a:avLst/>
            </a:prstGeom>
            <a:solidFill>
              <a:srgbClr val="ECE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0" name="Rectangle 238"/>
            <p:cNvSpPr>
              <a:spLocks noChangeArrowheads="1"/>
            </p:cNvSpPr>
            <p:nvPr/>
          </p:nvSpPr>
          <p:spPr bwMode="auto">
            <a:xfrm>
              <a:off x="2176" y="1983"/>
              <a:ext cx="8" cy="1720"/>
            </a:xfrm>
            <a:prstGeom prst="rect">
              <a:avLst/>
            </a:prstGeom>
            <a:solidFill>
              <a:srgbClr val="EFE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1" name="Rectangle 239"/>
            <p:cNvSpPr>
              <a:spLocks noChangeArrowheads="1"/>
            </p:cNvSpPr>
            <p:nvPr/>
          </p:nvSpPr>
          <p:spPr bwMode="auto">
            <a:xfrm>
              <a:off x="2184" y="1983"/>
              <a:ext cx="7" cy="1720"/>
            </a:xfrm>
            <a:prstGeom prst="rect">
              <a:avLst/>
            </a:prstGeom>
            <a:solidFill>
              <a:srgbClr val="F1F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2" name="Rectangle 240"/>
            <p:cNvSpPr>
              <a:spLocks noChangeArrowheads="1"/>
            </p:cNvSpPr>
            <p:nvPr/>
          </p:nvSpPr>
          <p:spPr bwMode="auto">
            <a:xfrm>
              <a:off x="2191" y="1983"/>
              <a:ext cx="7" cy="1720"/>
            </a:xfrm>
            <a:prstGeom prst="rect">
              <a:avLst/>
            </a:prstGeom>
            <a:solidFill>
              <a:srgbClr val="F3F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3" name="Rectangle 241"/>
            <p:cNvSpPr>
              <a:spLocks noChangeArrowheads="1"/>
            </p:cNvSpPr>
            <p:nvPr/>
          </p:nvSpPr>
          <p:spPr bwMode="auto">
            <a:xfrm>
              <a:off x="2198" y="1983"/>
              <a:ext cx="8" cy="1720"/>
            </a:xfrm>
            <a:prstGeom prst="rect">
              <a:avLst/>
            </a:prstGeom>
            <a:solidFill>
              <a:srgbClr val="F6F6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4" name="Rectangle 242"/>
            <p:cNvSpPr>
              <a:spLocks noChangeArrowheads="1"/>
            </p:cNvSpPr>
            <p:nvPr/>
          </p:nvSpPr>
          <p:spPr bwMode="auto">
            <a:xfrm>
              <a:off x="2206" y="1983"/>
              <a:ext cx="7" cy="1720"/>
            </a:xfrm>
            <a:prstGeom prst="rect">
              <a:avLst/>
            </a:prstGeom>
            <a:solidFill>
              <a:srgbClr val="F8F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5" name="Rectangle 243"/>
            <p:cNvSpPr>
              <a:spLocks noChangeArrowheads="1"/>
            </p:cNvSpPr>
            <p:nvPr/>
          </p:nvSpPr>
          <p:spPr bwMode="auto">
            <a:xfrm>
              <a:off x="2213" y="1983"/>
              <a:ext cx="8" cy="1720"/>
            </a:xfrm>
            <a:prstGeom prst="rect">
              <a:avLst/>
            </a:prstGeom>
            <a:solidFill>
              <a:srgbClr val="F9F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6" name="Rectangle 244"/>
            <p:cNvSpPr>
              <a:spLocks noChangeArrowheads="1"/>
            </p:cNvSpPr>
            <p:nvPr/>
          </p:nvSpPr>
          <p:spPr bwMode="auto">
            <a:xfrm>
              <a:off x="2221" y="1983"/>
              <a:ext cx="7" cy="1720"/>
            </a:xfrm>
            <a:prstGeom prst="rect">
              <a:avLst/>
            </a:prstGeom>
            <a:solidFill>
              <a:srgbClr val="FBF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7" name="Rectangle 245"/>
            <p:cNvSpPr>
              <a:spLocks noChangeArrowheads="1"/>
            </p:cNvSpPr>
            <p:nvPr/>
          </p:nvSpPr>
          <p:spPr bwMode="auto">
            <a:xfrm>
              <a:off x="2228" y="1983"/>
              <a:ext cx="8" cy="1720"/>
            </a:xfrm>
            <a:prstGeom prst="rect">
              <a:avLst/>
            </a:prstGeom>
            <a:solidFill>
              <a:srgbClr val="FCF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8" name="Rectangle 246"/>
            <p:cNvSpPr>
              <a:spLocks noChangeArrowheads="1"/>
            </p:cNvSpPr>
            <p:nvPr/>
          </p:nvSpPr>
          <p:spPr bwMode="auto">
            <a:xfrm>
              <a:off x="2236" y="1983"/>
              <a:ext cx="14" cy="1720"/>
            </a:xfrm>
            <a:prstGeom prst="rect">
              <a:avLst/>
            </a:prstGeom>
            <a:solidFill>
              <a:srgbClr val="FDF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69" name="Rectangle 247"/>
            <p:cNvSpPr>
              <a:spLocks noChangeArrowheads="1"/>
            </p:cNvSpPr>
            <p:nvPr/>
          </p:nvSpPr>
          <p:spPr bwMode="auto">
            <a:xfrm>
              <a:off x="2250" y="1983"/>
              <a:ext cx="8" cy="1720"/>
            </a:xfrm>
            <a:prstGeom prst="rect">
              <a:avLst/>
            </a:prstGeom>
            <a:solidFill>
              <a:srgbClr val="FEF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0" name="Rectangle 248"/>
            <p:cNvSpPr>
              <a:spLocks noChangeArrowheads="1"/>
            </p:cNvSpPr>
            <p:nvPr/>
          </p:nvSpPr>
          <p:spPr bwMode="auto">
            <a:xfrm>
              <a:off x="2258" y="1983"/>
              <a:ext cx="7" cy="1720"/>
            </a:xfrm>
            <a:prstGeom prst="rect">
              <a:avLst/>
            </a:prstGeom>
            <a:solidFill>
              <a:srgbClr val="FFF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1" name="Rectangle 249"/>
            <p:cNvSpPr>
              <a:spLocks noChangeArrowheads="1"/>
            </p:cNvSpPr>
            <p:nvPr/>
          </p:nvSpPr>
          <p:spPr bwMode="auto">
            <a:xfrm>
              <a:off x="2265" y="1983"/>
              <a:ext cx="8" cy="1720"/>
            </a:xfrm>
            <a:prstGeom prst="rect">
              <a:avLst/>
            </a:prstGeom>
            <a:solidFill>
              <a:srgbClr val="FEF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2" name="Rectangle 250"/>
            <p:cNvSpPr>
              <a:spLocks noChangeArrowheads="1"/>
            </p:cNvSpPr>
            <p:nvPr/>
          </p:nvSpPr>
          <p:spPr bwMode="auto">
            <a:xfrm>
              <a:off x="2273" y="1983"/>
              <a:ext cx="15" cy="1720"/>
            </a:xfrm>
            <a:prstGeom prst="rect">
              <a:avLst/>
            </a:prstGeom>
            <a:solidFill>
              <a:srgbClr val="FDF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3" name="Rectangle 251"/>
            <p:cNvSpPr>
              <a:spLocks noChangeArrowheads="1"/>
            </p:cNvSpPr>
            <p:nvPr/>
          </p:nvSpPr>
          <p:spPr bwMode="auto">
            <a:xfrm>
              <a:off x="2288" y="1983"/>
              <a:ext cx="7" cy="1720"/>
            </a:xfrm>
            <a:prstGeom prst="rect">
              <a:avLst/>
            </a:prstGeom>
            <a:solidFill>
              <a:srgbClr val="FCF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4" name="Rectangle 252"/>
            <p:cNvSpPr>
              <a:spLocks noChangeArrowheads="1"/>
            </p:cNvSpPr>
            <p:nvPr/>
          </p:nvSpPr>
          <p:spPr bwMode="auto">
            <a:xfrm>
              <a:off x="2295" y="1983"/>
              <a:ext cx="8" cy="1720"/>
            </a:xfrm>
            <a:prstGeom prst="rect">
              <a:avLst/>
            </a:prstGeom>
            <a:solidFill>
              <a:srgbClr val="FBF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5" name="Rectangle 254"/>
            <p:cNvSpPr>
              <a:spLocks noChangeArrowheads="1"/>
            </p:cNvSpPr>
            <p:nvPr/>
          </p:nvSpPr>
          <p:spPr bwMode="auto">
            <a:xfrm>
              <a:off x="2303" y="1983"/>
              <a:ext cx="7" cy="1720"/>
            </a:xfrm>
            <a:prstGeom prst="rect">
              <a:avLst/>
            </a:prstGeom>
            <a:solidFill>
              <a:srgbClr val="F9F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6" name="Rectangle 255"/>
            <p:cNvSpPr>
              <a:spLocks noChangeArrowheads="1"/>
            </p:cNvSpPr>
            <p:nvPr/>
          </p:nvSpPr>
          <p:spPr bwMode="auto">
            <a:xfrm>
              <a:off x="2310" y="1983"/>
              <a:ext cx="7" cy="1720"/>
            </a:xfrm>
            <a:prstGeom prst="rect">
              <a:avLst/>
            </a:prstGeom>
            <a:solidFill>
              <a:srgbClr val="F8F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7" name="Rectangle 256"/>
            <p:cNvSpPr>
              <a:spLocks noChangeArrowheads="1"/>
            </p:cNvSpPr>
            <p:nvPr/>
          </p:nvSpPr>
          <p:spPr bwMode="auto">
            <a:xfrm>
              <a:off x="2317" y="1983"/>
              <a:ext cx="8" cy="1720"/>
            </a:xfrm>
            <a:prstGeom prst="rect">
              <a:avLst/>
            </a:prstGeom>
            <a:solidFill>
              <a:srgbClr val="F6F6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8" name="Rectangle 257"/>
            <p:cNvSpPr>
              <a:spLocks noChangeArrowheads="1"/>
            </p:cNvSpPr>
            <p:nvPr/>
          </p:nvSpPr>
          <p:spPr bwMode="auto">
            <a:xfrm>
              <a:off x="2325" y="1983"/>
              <a:ext cx="7" cy="1720"/>
            </a:xfrm>
            <a:prstGeom prst="rect">
              <a:avLst/>
            </a:prstGeom>
            <a:solidFill>
              <a:srgbClr val="F3F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79" name="Rectangle 258"/>
            <p:cNvSpPr>
              <a:spLocks noChangeArrowheads="1"/>
            </p:cNvSpPr>
            <p:nvPr/>
          </p:nvSpPr>
          <p:spPr bwMode="auto">
            <a:xfrm>
              <a:off x="2332" y="1983"/>
              <a:ext cx="8" cy="1720"/>
            </a:xfrm>
            <a:prstGeom prst="rect">
              <a:avLst/>
            </a:prstGeom>
            <a:solidFill>
              <a:srgbClr val="F1F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0" name="Rectangle 259"/>
            <p:cNvSpPr>
              <a:spLocks noChangeArrowheads="1"/>
            </p:cNvSpPr>
            <p:nvPr/>
          </p:nvSpPr>
          <p:spPr bwMode="auto">
            <a:xfrm>
              <a:off x="2340" y="1983"/>
              <a:ext cx="7" cy="1720"/>
            </a:xfrm>
            <a:prstGeom prst="rect">
              <a:avLst/>
            </a:prstGeom>
            <a:solidFill>
              <a:srgbClr val="EFE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1" name="Rectangle 260"/>
            <p:cNvSpPr>
              <a:spLocks noChangeArrowheads="1"/>
            </p:cNvSpPr>
            <p:nvPr/>
          </p:nvSpPr>
          <p:spPr bwMode="auto">
            <a:xfrm>
              <a:off x="2347" y="1983"/>
              <a:ext cx="8" cy="1720"/>
            </a:xfrm>
            <a:prstGeom prst="rect">
              <a:avLst/>
            </a:prstGeom>
            <a:solidFill>
              <a:srgbClr val="ECE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2" name="Rectangle 261"/>
            <p:cNvSpPr>
              <a:spLocks noChangeArrowheads="1"/>
            </p:cNvSpPr>
            <p:nvPr/>
          </p:nvSpPr>
          <p:spPr bwMode="auto">
            <a:xfrm>
              <a:off x="2355" y="1983"/>
              <a:ext cx="7" cy="1720"/>
            </a:xfrm>
            <a:prstGeom prst="rect">
              <a:avLst/>
            </a:prstGeom>
            <a:solidFill>
              <a:srgbClr val="E8E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3" name="Rectangle 262"/>
            <p:cNvSpPr>
              <a:spLocks noChangeArrowheads="1"/>
            </p:cNvSpPr>
            <p:nvPr/>
          </p:nvSpPr>
          <p:spPr bwMode="auto">
            <a:xfrm>
              <a:off x="2362" y="1983"/>
              <a:ext cx="7" cy="1720"/>
            </a:xfrm>
            <a:prstGeom prst="rect">
              <a:avLst/>
            </a:prstGeom>
            <a:solidFill>
              <a:srgbClr val="E4E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4" name="Rectangle 263"/>
            <p:cNvSpPr>
              <a:spLocks noChangeArrowheads="1"/>
            </p:cNvSpPr>
            <p:nvPr/>
          </p:nvSpPr>
          <p:spPr bwMode="auto">
            <a:xfrm>
              <a:off x="2369" y="1983"/>
              <a:ext cx="8" cy="1720"/>
            </a:xfrm>
            <a:prstGeom prst="rect">
              <a:avLst/>
            </a:prstGeom>
            <a:solidFill>
              <a:srgbClr val="E1E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5" name="Rectangle 264"/>
            <p:cNvSpPr>
              <a:spLocks noChangeArrowheads="1"/>
            </p:cNvSpPr>
            <p:nvPr/>
          </p:nvSpPr>
          <p:spPr bwMode="auto">
            <a:xfrm>
              <a:off x="2377" y="1983"/>
              <a:ext cx="7" cy="1720"/>
            </a:xfrm>
            <a:prstGeom prst="rect">
              <a:avLst/>
            </a:prstGeom>
            <a:solidFill>
              <a:srgbClr val="DCD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6" name="Rectangle 265"/>
            <p:cNvSpPr>
              <a:spLocks noChangeArrowheads="1"/>
            </p:cNvSpPr>
            <p:nvPr/>
          </p:nvSpPr>
          <p:spPr bwMode="auto">
            <a:xfrm>
              <a:off x="2384" y="1983"/>
              <a:ext cx="8" cy="1720"/>
            </a:xfrm>
            <a:prstGeom prst="rect">
              <a:avLst/>
            </a:prstGeom>
            <a:solidFill>
              <a:srgbClr val="D7D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7" name="Rectangle 266"/>
            <p:cNvSpPr>
              <a:spLocks noChangeArrowheads="1"/>
            </p:cNvSpPr>
            <p:nvPr/>
          </p:nvSpPr>
          <p:spPr bwMode="auto">
            <a:xfrm>
              <a:off x="2392" y="1983"/>
              <a:ext cx="7" cy="1720"/>
            </a:xfrm>
            <a:prstGeom prst="rect">
              <a:avLst/>
            </a:prstGeom>
            <a:solidFill>
              <a:srgbClr val="D3D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8" name="Rectangle 267"/>
            <p:cNvSpPr>
              <a:spLocks noChangeArrowheads="1"/>
            </p:cNvSpPr>
            <p:nvPr/>
          </p:nvSpPr>
          <p:spPr bwMode="auto">
            <a:xfrm>
              <a:off x="2399" y="1983"/>
              <a:ext cx="8" cy="1720"/>
            </a:xfrm>
            <a:prstGeom prst="rect">
              <a:avLst/>
            </a:prstGeom>
            <a:solidFill>
              <a:srgbClr val="CEC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89" name="Rectangle 268"/>
            <p:cNvSpPr>
              <a:spLocks noChangeArrowheads="1"/>
            </p:cNvSpPr>
            <p:nvPr/>
          </p:nvSpPr>
          <p:spPr bwMode="auto">
            <a:xfrm>
              <a:off x="2407" y="1983"/>
              <a:ext cx="7" cy="1720"/>
            </a:xfrm>
            <a:prstGeom prst="rect">
              <a:avLst/>
            </a:prstGeom>
            <a:solidFill>
              <a:srgbClr val="C9C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0" name="Rectangle 269"/>
            <p:cNvSpPr>
              <a:spLocks noChangeArrowheads="1"/>
            </p:cNvSpPr>
            <p:nvPr/>
          </p:nvSpPr>
          <p:spPr bwMode="auto">
            <a:xfrm>
              <a:off x="2414" y="1983"/>
              <a:ext cx="8" cy="1720"/>
            </a:xfrm>
            <a:prstGeom prst="rect">
              <a:avLst/>
            </a:prstGeom>
            <a:solidFill>
              <a:srgbClr val="C3C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1" name="Rectangle 270"/>
            <p:cNvSpPr>
              <a:spLocks noChangeArrowheads="1"/>
            </p:cNvSpPr>
            <p:nvPr/>
          </p:nvSpPr>
          <p:spPr bwMode="auto">
            <a:xfrm>
              <a:off x="2422" y="1983"/>
              <a:ext cx="7" cy="1720"/>
            </a:xfrm>
            <a:prstGeom prst="rect">
              <a:avLst/>
            </a:prstGeom>
            <a:solidFill>
              <a:srgbClr val="BEB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2" name="Rectangle 271"/>
            <p:cNvSpPr>
              <a:spLocks noChangeArrowheads="1"/>
            </p:cNvSpPr>
            <p:nvPr/>
          </p:nvSpPr>
          <p:spPr bwMode="auto">
            <a:xfrm>
              <a:off x="2429" y="1983"/>
              <a:ext cx="7" cy="1720"/>
            </a:xfrm>
            <a:prstGeom prst="rect">
              <a:avLst/>
            </a:prstGeom>
            <a:solidFill>
              <a:srgbClr val="B8B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3" name="Rectangle 272"/>
            <p:cNvSpPr>
              <a:spLocks noChangeArrowheads="1"/>
            </p:cNvSpPr>
            <p:nvPr/>
          </p:nvSpPr>
          <p:spPr bwMode="auto">
            <a:xfrm>
              <a:off x="2436" y="1983"/>
              <a:ext cx="8" cy="1720"/>
            </a:xfrm>
            <a:prstGeom prst="rect">
              <a:avLst/>
            </a:prstGeom>
            <a:solidFill>
              <a:srgbClr val="B3B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4" name="Rectangle 273"/>
            <p:cNvSpPr>
              <a:spLocks noChangeArrowheads="1"/>
            </p:cNvSpPr>
            <p:nvPr/>
          </p:nvSpPr>
          <p:spPr bwMode="auto">
            <a:xfrm>
              <a:off x="2444" y="1983"/>
              <a:ext cx="7" cy="1720"/>
            </a:xfrm>
            <a:prstGeom prst="rect">
              <a:avLst/>
            </a:prstGeom>
            <a:solidFill>
              <a:srgbClr val="ADA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5" name="Rectangle 274"/>
            <p:cNvSpPr>
              <a:spLocks noChangeArrowheads="1"/>
            </p:cNvSpPr>
            <p:nvPr/>
          </p:nvSpPr>
          <p:spPr bwMode="auto">
            <a:xfrm>
              <a:off x="2451" y="1983"/>
              <a:ext cx="8" cy="1720"/>
            </a:xfrm>
            <a:prstGeom prst="rect">
              <a:avLst/>
            </a:prstGeom>
            <a:solidFill>
              <a:srgbClr val="A8A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6" name="Rectangle 275"/>
            <p:cNvSpPr>
              <a:spLocks noChangeArrowheads="1"/>
            </p:cNvSpPr>
            <p:nvPr/>
          </p:nvSpPr>
          <p:spPr bwMode="auto">
            <a:xfrm>
              <a:off x="2459" y="1983"/>
              <a:ext cx="7" cy="1720"/>
            </a:xfrm>
            <a:prstGeom prst="rect">
              <a:avLst/>
            </a:prstGeom>
            <a:solidFill>
              <a:srgbClr val="A3A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7" name="Rectangle 276"/>
            <p:cNvSpPr>
              <a:spLocks noChangeArrowheads="1"/>
            </p:cNvSpPr>
            <p:nvPr/>
          </p:nvSpPr>
          <p:spPr bwMode="auto">
            <a:xfrm>
              <a:off x="2466" y="1983"/>
              <a:ext cx="8" cy="1720"/>
            </a:xfrm>
            <a:prstGeom prst="rect">
              <a:avLst/>
            </a:prstGeom>
            <a:solidFill>
              <a:srgbClr val="9E9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8" name="Rectangle 277"/>
            <p:cNvSpPr>
              <a:spLocks noChangeArrowheads="1"/>
            </p:cNvSpPr>
            <p:nvPr/>
          </p:nvSpPr>
          <p:spPr bwMode="auto">
            <a:xfrm>
              <a:off x="2474" y="1983"/>
              <a:ext cx="7" cy="1720"/>
            </a:xfrm>
            <a:prstGeom prst="rect">
              <a:avLst/>
            </a:prstGeom>
            <a:solidFill>
              <a:srgbClr val="999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299" name="Rectangle 278"/>
            <p:cNvSpPr>
              <a:spLocks noChangeArrowheads="1"/>
            </p:cNvSpPr>
            <p:nvPr/>
          </p:nvSpPr>
          <p:spPr bwMode="auto">
            <a:xfrm>
              <a:off x="2481" y="1983"/>
              <a:ext cx="7" cy="1720"/>
            </a:xfrm>
            <a:prstGeom prst="rect">
              <a:avLst/>
            </a:prstGeom>
            <a:solidFill>
              <a:srgbClr val="949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0" name="Rectangle 279"/>
            <p:cNvSpPr>
              <a:spLocks noChangeArrowheads="1"/>
            </p:cNvSpPr>
            <p:nvPr/>
          </p:nvSpPr>
          <p:spPr bwMode="auto">
            <a:xfrm>
              <a:off x="2488" y="1983"/>
              <a:ext cx="8" cy="1720"/>
            </a:xfrm>
            <a:prstGeom prst="rect">
              <a:avLst/>
            </a:prstGeom>
            <a:solidFill>
              <a:srgbClr val="8F8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1" name="Rectangle 280"/>
            <p:cNvSpPr>
              <a:spLocks noChangeArrowheads="1"/>
            </p:cNvSpPr>
            <p:nvPr/>
          </p:nvSpPr>
          <p:spPr bwMode="auto">
            <a:xfrm>
              <a:off x="2496" y="1983"/>
              <a:ext cx="7" cy="1720"/>
            </a:xfrm>
            <a:prstGeom prst="rect">
              <a:avLst/>
            </a:prstGeom>
            <a:solidFill>
              <a:srgbClr val="8B8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2" name="Rectangle 281"/>
            <p:cNvSpPr>
              <a:spLocks noChangeArrowheads="1"/>
            </p:cNvSpPr>
            <p:nvPr/>
          </p:nvSpPr>
          <p:spPr bwMode="auto">
            <a:xfrm>
              <a:off x="2503" y="1983"/>
              <a:ext cx="8" cy="1720"/>
            </a:xfrm>
            <a:prstGeom prst="rect">
              <a:avLst/>
            </a:prstGeom>
            <a:solidFill>
              <a:srgbClr val="878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3" name="Rectangle 282"/>
            <p:cNvSpPr>
              <a:spLocks noChangeArrowheads="1"/>
            </p:cNvSpPr>
            <p:nvPr/>
          </p:nvSpPr>
          <p:spPr bwMode="auto">
            <a:xfrm>
              <a:off x="2511" y="1983"/>
              <a:ext cx="7" cy="1720"/>
            </a:xfrm>
            <a:prstGeom prst="rect">
              <a:avLst/>
            </a:prstGeom>
            <a:solidFill>
              <a:srgbClr val="838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4" name="Rectangle 283"/>
            <p:cNvSpPr>
              <a:spLocks noChangeArrowheads="1"/>
            </p:cNvSpPr>
            <p:nvPr/>
          </p:nvSpPr>
          <p:spPr bwMode="auto">
            <a:xfrm>
              <a:off x="2518" y="1983"/>
              <a:ext cx="8" cy="1720"/>
            </a:xfrm>
            <a:prstGeom prst="rect">
              <a:avLst/>
            </a:prstGeom>
            <a:solidFill>
              <a:srgbClr val="8080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5" name="Rectangle 284"/>
            <p:cNvSpPr>
              <a:spLocks noChangeArrowheads="1"/>
            </p:cNvSpPr>
            <p:nvPr/>
          </p:nvSpPr>
          <p:spPr bwMode="auto">
            <a:xfrm>
              <a:off x="2526" y="1983"/>
              <a:ext cx="7" cy="1720"/>
            </a:xfrm>
            <a:prstGeom prst="rect">
              <a:avLst/>
            </a:prstGeom>
            <a:solidFill>
              <a:srgbClr val="7E7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6" name="Rectangle 285"/>
            <p:cNvSpPr>
              <a:spLocks noChangeArrowheads="1"/>
            </p:cNvSpPr>
            <p:nvPr/>
          </p:nvSpPr>
          <p:spPr bwMode="auto">
            <a:xfrm>
              <a:off x="2533" y="1983"/>
              <a:ext cx="7" cy="1720"/>
            </a:xfrm>
            <a:prstGeom prst="rect">
              <a:avLst/>
            </a:prstGeom>
            <a:solidFill>
              <a:srgbClr val="7B7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7" name="Rectangle 286"/>
            <p:cNvSpPr>
              <a:spLocks noChangeArrowheads="1"/>
            </p:cNvSpPr>
            <p:nvPr/>
          </p:nvSpPr>
          <p:spPr bwMode="auto">
            <a:xfrm>
              <a:off x="2540" y="1983"/>
              <a:ext cx="8" cy="1720"/>
            </a:xfrm>
            <a:prstGeom prst="rect">
              <a:avLst/>
            </a:prstGeom>
            <a:solidFill>
              <a:srgbClr val="797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8" name="Rectangle 287"/>
            <p:cNvSpPr>
              <a:spLocks noChangeArrowheads="1"/>
            </p:cNvSpPr>
            <p:nvPr/>
          </p:nvSpPr>
          <p:spPr bwMode="auto">
            <a:xfrm>
              <a:off x="1968" y="1990"/>
              <a:ext cx="595" cy="1721"/>
            </a:xfrm>
            <a:prstGeom prst="rect">
              <a:avLst/>
            </a:prstGeom>
            <a:no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09" name="Rectangle 288"/>
            <p:cNvSpPr>
              <a:spLocks noChangeArrowheads="1"/>
            </p:cNvSpPr>
            <p:nvPr/>
          </p:nvSpPr>
          <p:spPr bwMode="auto">
            <a:xfrm>
              <a:off x="4050" y="2573"/>
              <a:ext cx="7" cy="1130"/>
            </a:xfrm>
            <a:prstGeom prst="rect">
              <a:avLst/>
            </a:prstGeom>
            <a:solidFill>
              <a:srgbClr val="7676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0" name="Rectangle 289"/>
            <p:cNvSpPr>
              <a:spLocks noChangeArrowheads="1"/>
            </p:cNvSpPr>
            <p:nvPr/>
          </p:nvSpPr>
          <p:spPr bwMode="auto">
            <a:xfrm>
              <a:off x="4057" y="2573"/>
              <a:ext cx="8" cy="1130"/>
            </a:xfrm>
            <a:prstGeom prst="rect">
              <a:avLst/>
            </a:prstGeom>
            <a:solidFill>
              <a:srgbClr val="787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1" name="Rectangle 290"/>
            <p:cNvSpPr>
              <a:spLocks noChangeArrowheads="1"/>
            </p:cNvSpPr>
            <p:nvPr/>
          </p:nvSpPr>
          <p:spPr bwMode="auto">
            <a:xfrm>
              <a:off x="4065" y="2573"/>
              <a:ext cx="7" cy="1130"/>
            </a:xfrm>
            <a:prstGeom prst="rect">
              <a:avLst/>
            </a:prstGeom>
            <a:solidFill>
              <a:srgbClr val="797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2" name="Rectangle 291"/>
            <p:cNvSpPr>
              <a:spLocks noChangeArrowheads="1"/>
            </p:cNvSpPr>
            <p:nvPr/>
          </p:nvSpPr>
          <p:spPr bwMode="auto">
            <a:xfrm>
              <a:off x="4072" y="2573"/>
              <a:ext cx="8" cy="1130"/>
            </a:xfrm>
            <a:prstGeom prst="rect">
              <a:avLst/>
            </a:prstGeom>
            <a:solidFill>
              <a:srgbClr val="7B7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3" name="Rectangle 292"/>
            <p:cNvSpPr>
              <a:spLocks noChangeArrowheads="1"/>
            </p:cNvSpPr>
            <p:nvPr/>
          </p:nvSpPr>
          <p:spPr bwMode="auto">
            <a:xfrm>
              <a:off x="4080" y="2573"/>
              <a:ext cx="7" cy="1130"/>
            </a:xfrm>
            <a:prstGeom prst="rect">
              <a:avLst/>
            </a:prstGeom>
            <a:solidFill>
              <a:srgbClr val="7E7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4" name="Rectangle 293"/>
            <p:cNvSpPr>
              <a:spLocks noChangeArrowheads="1"/>
            </p:cNvSpPr>
            <p:nvPr/>
          </p:nvSpPr>
          <p:spPr bwMode="auto">
            <a:xfrm>
              <a:off x="4087" y="2573"/>
              <a:ext cx="8" cy="1130"/>
            </a:xfrm>
            <a:prstGeom prst="rect">
              <a:avLst/>
            </a:prstGeom>
            <a:solidFill>
              <a:srgbClr val="8080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5" name="Rectangle 294"/>
            <p:cNvSpPr>
              <a:spLocks noChangeArrowheads="1"/>
            </p:cNvSpPr>
            <p:nvPr/>
          </p:nvSpPr>
          <p:spPr bwMode="auto">
            <a:xfrm>
              <a:off x="4095" y="2573"/>
              <a:ext cx="7" cy="1130"/>
            </a:xfrm>
            <a:prstGeom prst="rect">
              <a:avLst/>
            </a:prstGeom>
            <a:solidFill>
              <a:srgbClr val="838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6" name="Rectangle 295"/>
            <p:cNvSpPr>
              <a:spLocks noChangeArrowheads="1"/>
            </p:cNvSpPr>
            <p:nvPr/>
          </p:nvSpPr>
          <p:spPr bwMode="auto">
            <a:xfrm>
              <a:off x="4102" y="2573"/>
              <a:ext cx="7" cy="1130"/>
            </a:xfrm>
            <a:prstGeom prst="rect">
              <a:avLst/>
            </a:prstGeom>
            <a:solidFill>
              <a:srgbClr val="878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7" name="Rectangle 296"/>
            <p:cNvSpPr>
              <a:spLocks noChangeArrowheads="1"/>
            </p:cNvSpPr>
            <p:nvPr/>
          </p:nvSpPr>
          <p:spPr bwMode="auto">
            <a:xfrm>
              <a:off x="4109" y="2573"/>
              <a:ext cx="8" cy="1130"/>
            </a:xfrm>
            <a:prstGeom prst="rect">
              <a:avLst/>
            </a:prstGeom>
            <a:solidFill>
              <a:srgbClr val="8B8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8" name="Rectangle 297"/>
            <p:cNvSpPr>
              <a:spLocks noChangeArrowheads="1"/>
            </p:cNvSpPr>
            <p:nvPr/>
          </p:nvSpPr>
          <p:spPr bwMode="auto">
            <a:xfrm>
              <a:off x="4117" y="2573"/>
              <a:ext cx="7" cy="1130"/>
            </a:xfrm>
            <a:prstGeom prst="rect">
              <a:avLst/>
            </a:prstGeom>
            <a:solidFill>
              <a:srgbClr val="8F8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19" name="Rectangle 298"/>
            <p:cNvSpPr>
              <a:spLocks noChangeArrowheads="1"/>
            </p:cNvSpPr>
            <p:nvPr/>
          </p:nvSpPr>
          <p:spPr bwMode="auto">
            <a:xfrm>
              <a:off x="4124" y="2573"/>
              <a:ext cx="8" cy="1130"/>
            </a:xfrm>
            <a:prstGeom prst="rect">
              <a:avLst/>
            </a:prstGeom>
            <a:solidFill>
              <a:srgbClr val="949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0" name="Rectangle 299"/>
            <p:cNvSpPr>
              <a:spLocks noChangeArrowheads="1"/>
            </p:cNvSpPr>
            <p:nvPr/>
          </p:nvSpPr>
          <p:spPr bwMode="auto">
            <a:xfrm>
              <a:off x="4132" y="2573"/>
              <a:ext cx="7" cy="1130"/>
            </a:xfrm>
            <a:prstGeom prst="rect">
              <a:avLst/>
            </a:prstGeom>
            <a:solidFill>
              <a:srgbClr val="999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1" name="Rectangle 300"/>
            <p:cNvSpPr>
              <a:spLocks noChangeArrowheads="1"/>
            </p:cNvSpPr>
            <p:nvPr/>
          </p:nvSpPr>
          <p:spPr bwMode="auto">
            <a:xfrm>
              <a:off x="4139" y="2573"/>
              <a:ext cx="8" cy="1130"/>
            </a:xfrm>
            <a:prstGeom prst="rect">
              <a:avLst/>
            </a:prstGeom>
            <a:solidFill>
              <a:srgbClr val="9E9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2" name="Rectangle 301"/>
            <p:cNvSpPr>
              <a:spLocks noChangeArrowheads="1"/>
            </p:cNvSpPr>
            <p:nvPr/>
          </p:nvSpPr>
          <p:spPr bwMode="auto">
            <a:xfrm>
              <a:off x="4147" y="2573"/>
              <a:ext cx="7" cy="1130"/>
            </a:xfrm>
            <a:prstGeom prst="rect">
              <a:avLst/>
            </a:prstGeom>
            <a:solidFill>
              <a:srgbClr val="A3A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3" name="Rectangle 302"/>
            <p:cNvSpPr>
              <a:spLocks noChangeArrowheads="1"/>
            </p:cNvSpPr>
            <p:nvPr/>
          </p:nvSpPr>
          <p:spPr bwMode="auto">
            <a:xfrm>
              <a:off x="4154" y="2573"/>
              <a:ext cx="8" cy="1130"/>
            </a:xfrm>
            <a:prstGeom prst="rect">
              <a:avLst/>
            </a:prstGeom>
            <a:solidFill>
              <a:srgbClr val="A8A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4" name="Rectangle 303"/>
            <p:cNvSpPr>
              <a:spLocks noChangeArrowheads="1"/>
            </p:cNvSpPr>
            <p:nvPr/>
          </p:nvSpPr>
          <p:spPr bwMode="auto">
            <a:xfrm>
              <a:off x="4162" y="2573"/>
              <a:ext cx="7" cy="1130"/>
            </a:xfrm>
            <a:prstGeom prst="rect">
              <a:avLst/>
            </a:prstGeom>
            <a:solidFill>
              <a:srgbClr val="ADA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5" name="Rectangle 304"/>
            <p:cNvSpPr>
              <a:spLocks noChangeArrowheads="1"/>
            </p:cNvSpPr>
            <p:nvPr/>
          </p:nvSpPr>
          <p:spPr bwMode="auto">
            <a:xfrm>
              <a:off x="4169" y="2573"/>
              <a:ext cx="7" cy="1130"/>
            </a:xfrm>
            <a:prstGeom prst="rect">
              <a:avLst/>
            </a:prstGeom>
            <a:solidFill>
              <a:srgbClr val="B3B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6" name="Rectangle 305"/>
            <p:cNvSpPr>
              <a:spLocks noChangeArrowheads="1"/>
            </p:cNvSpPr>
            <p:nvPr/>
          </p:nvSpPr>
          <p:spPr bwMode="auto">
            <a:xfrm>
              <a:off x="4176" y="2573"/>
              <a:ext cx="8" cy="1130"/>
            </a:xfrm>
            <a:prstGeom prst="rect">
              <a:avLst/>
            </a:prstGeom>
            <a:solidFill>
              <a:srgbClr val="B8B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7" name="Rectangle 306"/>
            <p:cNvSpPr>
              <a:spLocks noChangeArrowheads="1"/>
            </p:cNvSpPr>
            <p:nvPr/>
          </p:nvSpPr>
          <p:spPr bwMode="auto">
            <a:xfrm>
              <a:off x="4184" y="2573"/>
              <a:ext cx="7" cy="1130"/>
            </a:xfrm>
            <a:prstGeom prst="rect">
              <a:avLst/>
            </a:prstGeom>
            <a:solidFill>
              <a:srgbClr val="BEB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8" name="Rectangle 307"/>
            <p:cNvSpPr>
              <a:spLocks noChangeArrowheads="1"/>
            </p:cNvSpPr>
            <p:nvPr/>
          </p:nvSpPr>
          <p:spPr bwMode="auto">
            <a:xfrm>
              <a:off x="4191" y="2573"/>
              <a:ext cx="8" cy="1130"/>
            </a:xfrm>
            <a:prstGeom prst="rect">
              <a:avLst/>
            </a:prstGeom>
            <a:solidFill>
              <a:srgbClr val="C3C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29" name="Rectangle 308"/>
            <p:cNvSpPr>
              <a:spLocks noChangeArrowheads="1"/>
            </p:cNvSpPr>
            <p:nvPr/>
          </p:nvSpPr>
          <p:spPr bwMode="auto">
            <a:xfrm>
              <a:off x="4199" y="2573"/>
              <a:ext cx="7" cy="1130"/>
            </a:xfrm>
            <a:prstGeom prst="rect">
              <a:avLst/>
            </a:prstGeom>
            <a:solidFill>
              <a:srgbClr val="C9C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0" name="Rectangle 309"/>
            <p:cNvSpPr>
              <a:spLocks noChangeArrowheads="1"/>
            </p:cNvSpPr>
            <p:nvPr/>
          </p:nvSpPr>
          <p:spPr bwMode="auto">
            <a:xfrm>
              <a:off x="4206" y="2573"/>
              <a:ext cx="8" cy="1130"/>
            </a:xfrm>
            <a:prstGeom prst="rect">
              <a:avLst/>
            </a:prstGeom>
            <a:solidFill>
              <a:srgbClr val="CEC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1" name="Rectangle 310"/>
            <p:cNvSpPr>
              <a:spLocks noChangeArrowheads="1"/>
            </p:cNvSpPr>
            <p:nvPr/>
          </p:nvSpPr>
          <p:spPr bwMode="auto">
            <a:xfrm>
              <a:off x="4214" y="2573"/>
              <a:ext cx="7" cy="1130"/>
            </a:xfrm>
            <a:prstGeom prst="rect">
              <a:avLst/>
            </a:prstGeom>
            <a:solidFill>
              <a:srgbClr val="D3D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2" name="Rectangle 311"/>
            <p:cNvSpPr>
              <a:spLocks noChangeArrowheads="1"/>
            </p:cNvSpPr>
            <p:nvPr/>
          </p:nvSpPr>
          <p:spPr bwMode="auto">
            <a:xfrm>
              <a:off x="4221" y="2573"/>
              <a:ext cx="7" cy="1130"/>
            </a:xfrm>
            <a:prstGeom prst="rect">
              <a:avLst/>
            </a:prstGeom>
            <a:solidFill>
              <a:srgbClr val="D7D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3" name="Rectangle 312"/>
            <p:cNvSpPr>
              <a:spLocks noChangeArrowheads="1"/>
            </p:cNvSpPr>
            <p:nvPr/>
          </p:nvSpPr>
          <p:spPr bwMode="auto">
            <a:xfrm>
              <a:off x="4228" y="2573"/>
              <a:ext cx="8" cy="1130"/>
            </a:xfrm>
            <a:prstGeom prst="rect">
              <a:avLst/>
            </a:prstGeom>
            <a:solidFill>
              <a:srgbClr val="DCD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4" name="Rectangle 313"/>
            <p:cNvSpPr>
              <a:spLocks noChangeArrowheads="1"/>
            </p:cNvSpPr>
            <p:nvPr/>
          </p:nvSpPr>
          <p:spPr bwMode="auto">
            <a:xfrm>
              <a:off x="4236" y="2573"/>
              <a:ext cx="7" cy="1130"/>
            </a:xfrm>
            <a:prstGeom prst="rect">
              <a:avLst/>
            </a:prstGeom>
            <a:solidFill>
              <a:srgbClr val="E1E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5" name="Rectangle 314"/>
            <p:cNvSpPr>
              <a:spLocks noChangeArrowheads="1"/>
            </p:cNvSpPr>
            <p:nvPr/>
          </p:nvSpPr>
          <p:spPr bwMode="auto">
            <a:xfrm>
              <a:off x="4243" y="2573"/>
              <a:ext cx="8" cy="1130"/>
            </a:xfrm>
            <a:prstGeom prst="rect">
              <a:avLst/>
            </a:prstGeom>
            <a:solidFill>
              <a:srgbClr val="E4E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6" name="Rectangle 315"/>
            <p:cNvSpPr>
              <a:spLocks noChangeArrowheads="1"/>
            </p:cNvSpPr>
            <p:nvPr/>
          </p:nvSpPr>
          <p:spPr bwMode="auto">
            <a:xfrm>
              <a:off x="4251" y="2573"/>
              <a:ext cx="7" cy="1130"/>
            </a:xfrm>
            <a:prstGeom prst="rect">
              <a:avLst/>
            </a:prstGeom>
            <a:solidFill>
              <a:srgbClr val="E8E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7" name="Rectangle 316"/>
            <p:cNvSpPr>
              <a:spLocks noChangeArrowheads="1"/>
            </p:cNvSpPr>
            <p:nvPr/>
          </p:nvSpPr>
          <p:spPr bwMode="auto">
            <a:xfrm>
              <a:off x="4258" y="2573"/>
              <a:ext cx="8" cy="1130"/>
            </a:xfrm>
            <a:prstGeom prst="rect">
              <a:avLst/>
            </a:prstGeom>
            <a:solidFill>
              <a:srgbClr val="ECE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8" name="Rectangle 317"/>
            <p:cNvSpPr>
              <a:spLocks noChangeArrowheads="1"/>
            </p:cNvSpPr>
            <p:nvPr/>
          </p:nvSpPr>
          <p:spPr bwMode="auto">
            <a:xfrm>
              <a:off x="4266" y="2573"/>
              <a:ext cx="7" cy="1130"/>
            </a:xfrm>
            <a:prstGeom prst="rect">
              <a:avLst/>
            </a:prstGeom>
            <a:solidFill>
              <a:srgbClr val="EFE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39" name="Rectangle 318"/>
            <p:cNvSpPr>
              <a:spLocks noChangeArrowheads="1"/>
            </p:cNvSpPr>
            <p:nvPr/>
          </p:nvSpPr>
          <p:spPr bwMode="auto">
            <a:xfrm>
              <a:off x="4273" y="2573"/>
              <a:ext cx="8" cy="1130"/>
            </a:xfrm>
            <a:prstGeom prst="rect">
              <a:avLst/>
            </a:prstGeom>
            <a:solidFill>
              <a:srgbClr val="F1F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0" name="Rectangle 319"/>
            <p:cNvSpPr>
              <a:spLocks noChangeArrowheads="1"/>
            </p:cNvSpPr>
            <p:nvPr/>
          </p:nvSpPr>
          <p:spPr bwMode="auto">
            <a:xfrm>
              <a:off x="4281" y="2573"/>
              <a:ext cx="7" cy="1130"/>
            </a:xfrm>
            <a:prstGeom prst="rect">
              <a:avLst/>
            </a:prstGeom>
            <a:solidFill>
              <a:srgbClr val="F3F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1" name="Rectangle 320"/>
            <p:cNvSpPr>
              <a:spLocks noChangeArrowheads="1"/>
            </p:cNvSpPr>
            <p:nvPr/>
          </p:nvSpPr>
          <p:spPr bwMode="auto">
            <a:xfrm>
              <a:off x="4288" y="2573"/>
              <a:ext cx="7" cy="1130"/>
            </a:xfrm>
            <a:prstGeom prst="rect">
              <a:avLst/>
            </a:prstGeom>
            <a:solidFill>
              <a:srgbClr val="F6F6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2" name="Rectangle 321"/>
            <p:cNvSpPr>
              <a:spLocks noChangeArrowheads="1"/>
            </p:cNvSpPr>
            <p:nvPr/>
          </p:nvSpPr>
          <p:spPr bwMode="auto">
            <a:xfrm>
              <a:off x="4295" y="2573"/>
              <a:ext cx="8" cy="1130"/>
            </a:xfrm>
            <a:prstGeom prst="rect">
              <a:avLst/>
            </a:prstGeom>
            <a:solidFill>
              <a:srgbClr val="F8F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3" name="Rectangle 322"/>
            <p:cNvSpPr>
              <a:spLocks noChangeArrowheads="1"/>
            </p:cNvSpPr>
            <p:nvPr/>
          </p:nvSpPr>
          <p:spPr bwMode="auto">
            <a:xfrm>
              <a:off x="4303" y="2573"/>
              <a:ext cx="7" cy="1130"/>
            </a:xfrm>
            <a:prstGeom prst="rect">
              <a:avLst/>
            </a:prstGeom>
            <a:solidFill>
              <a:srgbClr val="F9F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4" name="Rectangle 323"/>
            <p:cNvSpPr>
              <a:spLocks noChangeArrowheads="1"/>
            </p:cNvSpPr>
            <p:nvPr/>
          </p:nvSpPr>
          <p:spPr bwMode="auto">
            <a:xfrm>
              <a:off x="4310" y="2573"/>
              <a:ext cx="8" cy="1130"/>
            </a:xfrm>
            <a:prstGeom prst="rect">
              <a:avLst/>
            </a:prstGeom>
            <a:solidFill>
              <a:srgbClr val="FBF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5" name="Rectangle 324"/>
            <p:cNvSpPr>
              <a:spLocks noChangeArrowheads="1"/>
            </p:cNvSpPr>
            <p:nvPr/>
          </p:nvSpPr>
          <p:spPr bwMode="auto">
            <a:xfrm>
              <a:off x="4318" y="2573"/>
              <a:ext cx="7" cy="1130"/>
            </a:xfrm>
            <a:prstGeom prst="rect">
              <a:avLst/>
            </a:prstGeom>
            <a:solidFill>
              <a:srgbClr val="FCF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6" name="Rectangle 325"/>
            <p:cNvSpPr>
              <a:spLocks noChangeArrowheads="1"/>
            </p:cNvSpPr>
            <p:nvPr/>
          </p:nvSpPr>
          <p:spPr bwMode="auto">
            <a:xfrm>
              <a:off x="4325" y="2573"/>
              <a:ext cx="15" cy="1130"/>
            </a:xfrm>
            <a:prstGeom prst="rect">
              <a:avLst/>
            </a:prstGeom>
            <a:solidFill>
              <a:srgbClr val="FDF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7" name="Rectangle 326"/>
            <p:cNvSpPr>
              <a:spLocks noChangeArrowheads="1"/>
            </p:cNvSpPr>
            <p:nvPr/>
          </p:nvSpPr>
          <p:spPr bwMode="auto">
            <a:xfrm>
              <a:off x="4340" y="2573"/>
              <a:ext cx="7" cy="1130"/>
            </a:xfrm>
            <a:prstGeom prst="rect">
              <a:avLst/>
            </a:prstGeom>
            <a:solidFill>
              <a:srgbClr val="FEF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8" name="Rectangle 327"/>
            <p:cNvSpPr>
              <a:spLocks noChangeArrowheads="1"/>
            </p:cNvSpPr>
            <p:nvPr/>
          </p:nvSpPr>
          <p:spPr bwMode="auto">
            <a:xfrm>
              <a:off x="4347" y="2573"/>
              <a:ext cx="8" cy="1130"/>
            </a:xfrm>
            <a:prstGeom prst="rect">
              <a:avLst/>
            </a:prstGeom>
            <a:solidFill>
              <a:srgbClr val="FFF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49" name="Rectangle 328"/>
            <p:cNvSpPr>
              <a:spLocks noChangeArrowheads="1"/>
            </p:cNvSpPr>
            <p:nvPr/>
          </p:nvSpPr>
          <p:spPr bwMode="auto">
            <a:xfrm>
              <a:off x="4355" y="2573"/>
              <a:ext cx="7" cy="1130"/>
            </a:xfrm>
            <a:prstGeom prst="rect">
              <a:avLst/>
            </a:prstGeom>
            <a:solidFill>
              <a:srgbClr val="FEF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0" name="Rectangle 329"/>
            <p:cNvSpPr>
              <a:spLocks noChangeArrowheads="1"/>
            </p:cNvSpPr>
            <p:nvPr/>
          </p:nvSpPr>
          <p:spPr bwMode="auto">
            <a:xfrm>
              <a:off x="4362" y="2573"/>
              <a:ext cx="15" cy="1130"/>
            </a:xfrm>
            <a:prstGeom prst="rect">
              <a:avLst/>
            </a:prstGeom>
            <a:solidFill>
              <a:srgbClr val="FDF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1" name="Rectangle 330"/>
            <p:cNvSpPr>
              <a:spLocks noChangeArrowheads="1"/>
            </p:cNvSpPr>
            <p:nvPr/>
          </p:nvSpPr>
          <p:spPr bwMode="auto">
            <a:xfrm>
              <a:off x="4377" y="2573"/>
              <a:ext cx="8" cy="1130"/>
            </a:xfrm>
            <a:prstGeom prst="rect">
              <a:avLst/>
            </a:prstGeom>
            <a:solidFill>
              <a:srgbClr val="FCF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2" name="Rectangle 331"/>
            <p:cNvSpPr>
              <a:spLocks noChangeArrowheads="1"/>
            </p:cNvSpPr>
            <p:nvPr/>
          </p:nvSpPr>
          <p:spPr bwMode="auto">
            <a:xfrm>
              <a:off x="4385" y="2573"/>
              <a:ext cx="7" cy="1130"/>
            </a:xfrm>
            <a:prstGeom prst="rect">
              <a:avLst/>
            </a:prstGeom>
            <a:solidFill>
              <a:srgbClr val="FBF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3" name="Rectangle 332"/>
            <p:cNvSpPr>
              <a:spLocks noChangeArrowheads="1"/>
            </p:cNvSpPr>
            <p:nvPr/>
          </p:nvSpPr>
          <p:spPr bwMode="auto">
            <a:xfrm>
              <a:off x="4392" y="2573"/>
              <a:ext cx="7" cy="1130"/>
            </a:xfrm>
            <a:prstGeom prst="rect">
              <a:avLst/>
            </a:prstGeom>
            <a:solidFill>
              <a:srgbClr val="F9F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4" name="Rectangle 333"/>
            <p:cNvSpPr>
              <a:spLocks noChangeArrowheads="1"/>
            </p:cNvSpPr>
            <p:nvPr/>
          </p:nvSpPr>
          <p:spPr bwMode="auto">
            <a:xfrm>
              <a:off x="4399" y="2573"/>
              <a:ext cx="8" cy="1130"/>
            </a:xfrm>
            <a:prstGeom prst="rect">
              <a:avLst/>
            </a:prstGeom>
            <a:solidFill>
              <a:srgbClr val="F8F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5" name="Rectangle 334"/>
            <p:cNvSpPr>
              <a:spLocks noChangeArrowheads="1"/>
            </p:cNvSpPr>
            <p:nvPr/>
          </p:nvSpPr>
          <p:spPr bwMode="auto">
            <a:xfrm>
              <a:off x="4407" y="2573"/>
              <a:ext cx="7" cy="1130"/>
            </a:xfrm>
            <a:prstGeom prst="rect">
              <a:avLst/>
            </a:prstGeom>
            <a:solidFill>
              <a:srgbClr val="F6F6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6" name="Rectangle 335"/>
            <p:cNvSpPr>
              <a:spLocks noChangeArrowheads="1"/>
            </p:cNvSpPr>
            <p:nvPr/>
          </p:nvSpPr>
          <p:spPr bwMode="auto">
            <a:xfrm>
              <a:off x="4414" y="2573"/>
              <a:ext cx="8" cy="1130"/>
            </a:xfrm>
            <a:prstGeom prst="rect">
              <a:avLst/>
            </a:prstGeom>
            <a:solidFill>
              <a:srgbClr val="F3F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7" name="Rectangle 336"/>
            <p:cNvSpPr>
              <a:spLocks noChangeArrowheads="1"/>
            </p:cNvSpPr>
            <p:nvPr/>
          </p:nvSpPr>
          <p:spPr bwMode="auto">
            <a:xfrm>
              <a:off x="4422" y="2573"/>
              <a:ext cx="7" cy="1130"/>
            </a:xfrm>
            <a:prstGeom prst="rect">
              <a:avLst/>
            </a:prstGeom>
            <a:solidFill>
              <a:srgbClr val="F1F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8" name="Rectangle 337"/>
            <p:cNvSpPr>
              <a:spLocks noChangeArrowheads="1"/>
            </p:cNvSpPr>
            <p:nvPr/>
          </p:nvSpPr>
          <p:spPr bwMode="auto">
            <a:xfrm>
              <a:off x="4429" y="2573"/>
              <a:ext cx="8" cy="1130"/>
            </a:xfrm>
            <a:prstGeom prst="rect">
              <a:avLst/>
            </a:prstGeom>
            <a:solidFill>
              <a:srgbClr val="EFE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59" name="Rectangle 338"/>
            <p:cNvSpPr>
              <a:spLocks noChangeArrowheads="1"/>
            </p:cNvSpPr>
            <p:nvPr/>
          </p:nvSpPr>
          <p:spPr bwMode="auto">
            <a:xfrm>
              <a:off x="4437" y="2573"/>
              <a:ext cx="7" cy="1130"/>
            </a:xfrm>
            <a:prstGeom prst="rect">
              <a:avLst/>
            </a:prstGeom>
            <a:solidFill>
              <a:srgbClr val="ECE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0" name="Rectangle 339"/>
            <p:cNvSpPr>
              <a:spLocks noChangeArrowheads="1"/>
            </p:cNvSpPr>
            <p:nvPr/>
          </p:nvSpPr>
          <p:spPr bwMode="auto">
            <a:xfrm>
              <a:off x="4444" y="2573"/>
              <a:ext cx="8" cy="1130"/>
            </a:xfrm>
            <a:prstGeom prst="rect">
              <a:avLst/>
            </a:prstGeom>
            <a:solidFill>
              <a:srgbClr val="E8E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1" name="Rectangle 340"/>
            <p:cNvSpPr>
              <a:spLocks noChangeArrowheads="1"/>
            </p:cNvSpPr>
            <p:nvPr/>
          </p:nvSpPr>
          <p:spPr bwMode="auto">
            <a:xfrm>
              <a:off x="4452" y="2573"/>
              <a:ext cx="7" cy="1130"/>
            </a:xfrm>
            <a:prstGeom prst="rect">
              <a:avLst/>
            </a:prstGeom>
            <a:solidFill>
              <a:srgbClr val="E4E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2" name="Rectangle 341"/>
            <p:cNvSpPr>
              <a:spLocks noChangeArrowheads="1"/>
            </p:cNvSpPr>
            <p:nvPr/>
          </p:nvSpPr>
          <p:spPr bwMode="auto">
            <a:xfrm>
              <a:off x="4459" y="2573"/>
              <a:ext cx="7" cy="1130"/>
            </a:xfrm>
            <a:prstGeom prst="rect">
              <a:avLst/>
            </a:prstGeom>
            <a:solidFill>
              <a:srgbClr val="E1E1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3" name="Rectangle 342"/>
            <p:cNvSpPr>
              <a:spLocks noChangeArrowheads="1"/>
            </p:cNvSpPr>
            <p:nvPr/>
          </p:nvSpPr>
          <p:spPr bwMode="auto">
            <a:xfrm>
              <a:off x="4466" y="2573"/>
              <a:ext cx="8" cy="1130"/>
            </a:xfrm>
            <a:prstGeom prst="rect">
              <a:avLst/>
            </a:prstGeom>
            <a:solidFill>
              <a:srgbClr val="DCDC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4" name="Rectangle 343"/>
            <p:cNvSpPr>
              <a:spLocks noChangeArrowheads="1"/>
            </p:cNvSpPr>
            <p:nvPr/>
          </p:nvSpPr>
          <p:spPr bwMode="auto">
            <a:xfrm>
              <a:off x="4474" y="2573"/>
              <a:ext cx="7" cy="1130"/>
            </a:xfrm>
            <a:prstGeom prst="rect">
              <a:avLst/>
            </a:prstGeom>
            <a:solidFill>
              <a:srgbClr val="D7D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5" name="Rectangle 344"/>
            <p:cNvSpPr>
              <a:spLocks noChangeArrowheads="1"/>
            </p:cNvSpPr>
            <p:nvPr/>
          </p:nvSpPr>
          <p:spPr bwMode="auto">
            <a:xfrm>
              <a:off x="4481" y="2573"/>
              <a:ext cx="8" cy="1130"/>
            </a:xfrm>
            <a:prstGeom prst="rect">
              <a:avLst/>
            </a:prstGeom>
            <a:solidFill>
              <a:srgbClr val="D3D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6" name="Rectangle 345"/>
            <p:cNvSpPr>
              <a:spLocks noChangeArrowheads="1"/>
            </p:cNvSpPr>
            <p:nvPr/>
          </p:nvSpPr>
          <p:spPr bwMode="auto">
            <a:xfrm>
              <a:off x="4489" y="2573"/>
              <a:ext cx="7" cy="1130"/>
            </a:xfrm>
            <a:prstGeom prst="rect">
              <a:avLst/>
            </a:prstGeom>
            <a:solidFill>
              <a:srgbClr val="CEC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7" name="Rectangle 346"/>
            <p:cNvSpPr>
              <a:spLocks noChangeArrowheads="1"/>
            </p:cNvSpPr>
            <p:nvPr/>
          </p:nvSpPr>
          <p:spPr bwMode="auto">
            <a:xfrm>
              <a:off x="4496" y="2573"/>
              <a:ext cx="8" cy="1130"/>
            </a:xfrm>
            <a:prstGeom prst="rect">
              <a:avLst/>
            </a:prstGeom>
            <a:solidFill>
              <a:srgbClr val="C9C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8" name="Rectangle 347"/>
            <p:cNvSpPr>
              <a:spLocks noChangeArrowheads="1"/>
            </p:cNvSpPr>
            <p:nvPr/>
          </p:nvSpPr>
          <p:spPr bwMode="auto">
            <a:xfrm>
              <a:off x="4504" y="2573"/>
              <a:ext cx="7" cy="1130"/>
            </a:xfrm>
            <a:prstGeom prst="rect">
              <a:avLst/>
            </a:prstGeom>
            <a:solidFill>
              <a:srgbClr val="C3C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69" name="Rectangle 348"/>
            <p:cNvSpPr>
              <a:spLocks noChangeArrowheads="1"/>
            </p:cNvSpPr>
            <p:nvPr/>
          </p:nvSpPr>
          <p:spPr bwMode="auto">
            <a:xfrm>
              <a:off x="4511" y="2573"/>
              <a:ext cx="7" cy="1130"/>
            </a:xfrm>
            <a:prstGeom prst="rect">
              <a:avLst/>
            </a:prstGeom>
            <a:solidFill>
              <a:srgbClr val="BEB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0" name="Rectangle 349"/>
            <p:cNvSpPr>
              <a:spLocks noChangeArrowheads="1"/>
            </p:cNvSpPr>
            <p:nvPr/>
          </p:nvSpPr>
          <p:spPr bwMode="auto">
            <a:xfrm>
              <a:off x="4518" y="2573"/>
              <a:ext cx="8" cy="1130"/>
            </a:xfrm>
            <a:prstGeom prst="rect">
              <a:avLst/>
            </a:prstGeom>
            <a:solidFill>
              <a:srgbClr val="B8B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1" name="Rectangle 350"/>
            <p:cNvSpPr>
              <a:spLocks noChangeArrowheads="1"/>
            </p:cNvSpPr>
            <p:nvPr/>
          </p:nvSpPr>
          <p:spPr bwMode="auto">
            <a:xfrm>
              <a:off x="4526" y="2573"/>
              <a:ext cx="7" cy="1130"/>
            </a:xfrm>
            <a:prstGeom prst="rect">
              <a:avLst/>
            </a:prstGeom>
            <a:solidFill>
              <a:srgbClr val="B3B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2" name="Rectangle 351"/>
            <p:cNvSpPr>
              <a:spLocks noChangeArrowheads="1"/>
            </p:cNvSpPr>
            <p:nvPr/>
          </p:nvSpPr>
          <p:spPr bwMode="auto">
            <a:xfrm>
              <a:off x="4533" y="2573"/>
              <a:ext cx="8" cy="1130"/>
            </a:xfrm>
            <a:prstGeom prst="rect">
              <a:avLst/>
            </a:prstGeom>
            <a:solidFill>
              <a:srgbClr val="ADAD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3" name="Rectangle 352"/>
            <p:cNvSpPr>
              <a:spLocks noChangeArrowheads="1"/>
            </p:cNvSpPr>
            <p:nvPr/>
          </p:nvSpPr>
          <p:spPr bwMode="auto">
            <a:xfrm>
              <a:off x="4541" y="2573"/>
              <a:ext cx="7" cy="1130"/>
            </a:xfrm>
            <a:prstGeom prst="rect">
              <a:avLst/>
            </a:prstGeom>
            <a:solidFill>
              <a:srgbClr val="A8A8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4" name="Rectangle 353"/>
            <p:cNvSpPr>
              <a:spLocks noChangeArrowheads="1"/>
            </p:cNvSpPr>
            <p:nvPr/>
          </p:nvSpPr>
          <p:spPr bwMode="auto">
            <a:xfrm>
              <a:off x="4548" y="2573"/>
              <a:ext cx="8" cy="1130"/>
            </a:xfrm>
            <a:prstGeom prst="rect">
              <a:avLst/>
            </a:prstGeom>
            <a:solidFill>
              <a:srgbClr val="A3A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5" name="Rectangle 354"/>
            <p:cNvSpPr>
              <a:spLocks noChangeArrowheads="1"/>
            </p:cNvSpPr>
            <p:nvPr/>
          </p:nvSpPr>
          <p:spPr bwMode="auto">
            <a:xfrm>
              <a:off x="4556" y="2573"/>
              <a:ext cx="7" cy="1130"/>
            </a:xfrm>
            <a:prstGeom prst="rect">
              <a:avLst/>
            </a:prstGeom>
            <a:solidFill>
              <a:srgbClr val="9E9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6" name="Rectangle 355"/>
            <p:cNvSpPr>
              <a:spLocks noChangeArrowheads="1"/>
            </p:cNvSpPr>
            <p:nvPr/>
          </p:nvSpPr>
          <p:spPr bwMode="auto">
            <a:xfrm>
              <a:off x="4563" y="2573"/>
              <a:ext cx="8" cy="1130"/>
            </a:xfrm>
            <a:prstGeom prst="rect">
              <a:avLst/>
            </a:prstGeom>
            <a:solidFill>
              <a:srgbClr val="999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7" name="Rectangle 356"/>
            <p:cNvSpPr>
              <a:spLocks noChangeArrowheads="1"/>
            </p:cNvSpPr>
            <p:nvPr/>
          </p:nvSpPr>
          <p:spPr bwMode="auto">
            <a:xfrm>
              <a:off x="4571" y="2573"/>
              <a:ext cx="7" cy="1130"/>
            </a:xfrm>
            <a:prstGeom prst="rect">
              <a:avLst/>
            </a:prstGeom>
            <a:solidFill>
              <a:srgbClr val="9494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8" name="Rectangle 357"/>
            <p:cNvSpPr>
              <a:spLocks noChangeArrowheads="1"/>
            </p:cNvSpPr>
            <p:nvPr/>
          </p:nvSpPr>
          <p:spPr bwMode="auto">
            <a:xfrm>
              <a:off x="4578" y="2573"/>
              <a:ext cx="7" cy="1130"/>
            </a:xfrm>
            <a:prstGeom prst="rect">
              <a:avLst/>
            </a:prstGeom>
            <a:solidFill>
              <a:srgbClr val="8F8F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79" name="Rectangle 358"/>
            <p:cNvSpPr>
              <a:spLocks noChangeArrowheads="1"/>
            </p:cNvSpPr>
            <p:nvPr/>
          </p:nvSpPr>
          <p:spPr bwMode="auto">
            <a:xfrm>
              <a:off x="4585" y="2573"/>
              <a:ext cx="8" cy="1130"/>
            </a:xfrm>
            <a:prstGeom prst="rect">
              <a:avLst/>
            </a:prstGeom>
            <a:solidFill>
              <a:srgbClr val="8B8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0" name="Rectangle 359"/>
            <p:cNvSpPr>
              <a:spLocks noChangeArrowheads="1"/>
            </p:cNvSpPr>
            <p:nvPr/>
          </p:nvSpPr>
          <p:spPr bwMode="auto">
            <a:xfrm>
              <a:off x="4593" y="2573"/>
              <a:ext cx="7" cy="1130"/>
            </a:xfrm>
            <a:prstGeom prst="rect">
              <a:avLst/>
            </a:prstGeom>
            <a:solidFill>
              <a:srgbClr val="8787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1" name="Rectangle 360"/>
            <p:cNvSpPr>
              <a:spLocks noChangeArrowheads="1"/>
            </p:cNvSpPr>
            <p:nvPr/>
          </p:nvSpPr>
          <p:spPr bwMode="auto">
            <a:xfrm>
              <a:off x="4600" y="2573"/>
              <a:ext cx="8" cy="1130"/>
            </a:xfrm>
            <a:prstGeom prst="rect">
              <a:avLst/>
            </a:prstGeom>
            <a:solidFill>
              <a:srgbClr val="8383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2" name="Rectangle 361"/>
            <p:cNvSpPr>
              <a:spLocks noChangeArrowheads="1"/>
            </p:cNvSpPr>
            <p:nvPr/>
          </p:nvSpPr>
          <p:spPr bwMode="auto">
            <a:xfrm>
              <a:off x="4608" y="2573"/>
              <a:ext cx="7" cy="1130"/>
            </a:xfrm>
            <a:prstGeom prst="rect">
              <a:avLst/>
            </a:prstGeom>
            <a:solidFill>
              <a:srgbClr val="8080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3" name="Rectangle 362"/>
            <p:cNvSpPr>
              <a:spLocks noChangeArrowheads="1"/>
            </p:cNvSpPr>
            <p:nvPr/>
          </p:nvSpPr>
          <p:spPr bwMode="auto">
            <a:xfrm>
              <a:off x="4615" y="2573"/>
              <a:ext cx="8" cy="1130"/>
            </a:xfrm>
            <a:prstGeom prst="rect">
              <a:avLst/>
            </a:prstGeom>
            <a:solidFill>
              <a:srgbClr val="7E7E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4" name="Rectangle 363"/>
            <p:cNvSpPr>
              <a:spLocks noChangeArrowheads="1"/>
            </p:cNvSpPr>
            <p:nvPr/>
          </p:nvSpPr>
          <p:spPr bwMode="auto">
            <a:xfrm>
              <a:off x="4623" y="2573"/>
              <a:ext cx="7" cy="1130"/>
            </a:xfrm>
            <a:prstGeom prst="rect">
              <a:avLst/>
            </a:prstGeom>
            <a:solidFill>
              <a:srgbClr val="7B7B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5" name="Rectangle 364"/>
            <p:cNvSpPr>
              <a:spLocks noChangeArrowheads="1"/>
            </p:cNvSpPr>
            <p:nvPr/>
          </p:nvSpPr>
          <p:spPr bwMode="auto">
            <a:xfrm>
              <a:off x="4630" y="2573"/>
              <a:ext cx="7" cy="1130"/>
            </a:xfrm>
            <a:prstGeom prst="rect">
              <a:avLst/>
            </a:prstGeom>
            <a:solidFill>
              <a:srgbClr val="797900"/>
            </a:solid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6" name="Rectangle 365"/>
            <p:cNvSpPr>
              <a:spLocks noChangeArrowheads="1"/>
            </p:cNvSpPr>
            <p:nvPr/>
          </p:nvSpPr>
          <p:spPr bwMode="auto">
            <a:xfrm>
              <a:off x="4057" y="2581"/>
              <a:ext cx="595" cy="1130"/>
            </a:xfrm>
            <a:prstGeom prst="rect">
              <a:avLst/>
            </a:prstGeom>
            <a:noFill/>
            <a:ln w="9525">
              <a:noFill/>
              <a:miter lim="800000"/>
              <a:headEnd/>
              <a:tailEnd/>
            </a:ln>
          </p:spPr>
          <p:txBody>
            <a:bodyP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3387" name="Line 366"/>
            <p:cNvSpPr>
              <a:spLocks noChangeShapeType="1"/>
            </p:cNvSpPr>
            <p:nvPr/>
          </p:nvSpPr>
          <p:spPr bwMode="auto">
            <a:xfrm>
              <a:off x="919" y="1385"/>
              <a:ext cx="1" cy="2326"/>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88" name="Line 367"/>
            <p:cNvSpPr>
              <a:spLocks noChangeShapeType="1"/>
            </p:cNvSpPr>
            <p:nvPr/>
          </p:nvSpPr>
          <p:spPr bwMode="auto">
            <a:xfrm>
              <a:off x="867" y="3711"/>
              <a:ext cx="52" cy="1"/>
            </a:xfrm>
            <a:prstGeom prst="line">
              <a:avLst/>
            </a:prstGeom>
            <a:noFill/>
            <a:ln w="9525">
              <a:no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89" name="Line 368"/>
            <p:cNvSpPr>
              <a:spLocks noChangeShapeType="1"/>
            </p:cNvSpPr>
            <p:nvPr/>
          </p:nvSpPr>
          <p:spPr bwMode="auto">
            <a:xfrm>
              <a:off x="867" y="3127"/>
              <a:ext cx="52" cy="1"/>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0" name="Line 369"/>
            <p:cNvSpPr>
              <a:spLocks noChangeShapeType="1"/>
            </p:cNvSpPr>
            <p:nvPr/>
          </p:nvSpPr>
          <p:spPr bwMode="auto">
            <a:xfrm>
              <a:off x="867" y="2551"/>
              <a:ext cx="52" cy="1"/>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1" name="Line 370"/>
            <p:cNvSpPr>
              <a:spLocks noChangeShapeType="1"/>
            </p:cNvSpPr>
            <p:nvPr/>
          </p:nvSpPr>
          <p:spPr bwMode="auto">
            <a:xfrm>
              <a:off x="867" y="1968"/>
              <a:ext cx="52" cy="1"/>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2" name="Line 371"/>
            <p:cNvSpPr>
              <a:spLocks noChangeShapeType="1"/>
            </p:cNvSpPr>
            <p:nvPr/>
          </p:nvSpPr>
          <p:spPr bwMode="auto">
            <a:xfrm>
              <a:off x="867" y="1385"/>
              <a:ext cx="52" cy="1"/>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3" name="Line 372"/>
            <p:cNvSpPr>
              <a:spLocks noChangeShapeType="1"/>
            </p:cNvSpPr>
            <p:nvPr/>
          </p:nvSpPr>
          <p:spPr bwMode="auto">
            <a:xfrm>
              <a:off x="919" y="3711"/>
              <a:ext cx="4179" cy="1"/>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4" name="Line 373"/>
            <p:cNvSpPr>
              <a:spLocks noChangeShapeType="1"/>
            </p:cNvSpPr>
            <p:nvPr/>
          </p:nvSpPr>
          <p:spPr bwMode="auto">
            <a:xfrm flipV="1">
              <a:off x="919" y="3711"/>
              <a:ext cx="1" cy="58"/>
            </a:xfrm>
            <a:prstGeom prst="line">
              <a:avLst/>
            </a:prstGeom>
            <a:noFill/>
            <a:ln w="9525">
              <a:no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5" name="Line 374"/>
            <p:cNvSpPr>
              <a:spLocks noChangeShapeType="1"/>
            </p:cNvSpPr>
            <p:nvPr/>
          </p:nvSpPr>
          <p:spPr bwMode="auto">
            <a:xfrm flipV="1">
              <a:off x="3009" y="3711"/>
              <a:ext cx="1" cy="58"/>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6" name="Line 375"/>
            <p:cNvSpPr>
              <a:spLocks noChangeShapeType="1"/>
            </p:cNvSpPr>
            <p:nvPr/>
          </p:nvSpPr>
          <p:spPr bwMode="auto">
            <a:xfrm flipV="1">
              <a:off x="5098" y="3711"/>
              <a:ext cx="1" cy="58"/>
            </a:xfrm>
            <a:prstGeom prst="line">
              <a:avLst/>
            </a:prstGeom>
            <a:noFill/>
            <a:ln w="34925">
              <a:solidFill>
                <a:schemeClr val="bg2"/>
              </a:solidFill>
              <a:round/>
              <a:headEnd/>
              <a:tailEn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3397" name="Rectangle 376"/>
            <p:cNvSpPr>
              <a:spLocks noChangeArrowheads="1"/>
            </p:cNvSpPr>
            <p:nvPr/>
          </p:nvSpPr>
          <p:spPr bwMode="auto">
            <a:xfrm>
              <a:off x="1492" y="1422"/>
              <a:ext cx="404"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FFFFFF"/>
                  </a:solidFill>
                  <a:latin typeface="Verdana"/>
                  <a:cs typeface="+mn-cs"/>
                </a:rPr>
                <a:t>34,9</a:t>
              </a:r>
              <a:endParaRPr lang="en-GB" altLang="es-ES" sz="1900">
                <a:solidFill>
                  <a:srgbClr val="000000"/>
                </a:solidFill>
                <a:latin typeface="Verdana" pitchFamily="34" charset="0"/>
                <a:cs typeface="+mn-cs"/>
              </a:endParaRPr>
            </a:p>
          </p:txBody>
        </p:sp>
        <p:sp>
          <p:nvSpPr>
            <p:cNvPr id="3398" name="Rectangle 377"/>
            <p:cNvSpPr>
              <a:spLocks noChangeArrowheads="1"/>
            </p:cNvSpPr>
            <p:nvPr/>
          </p:nvSpPr>
          <p:spPr bwMode="auto">
            <a:xfrm>
              <a:off x="3582" y="2005"/>
              <a:ext cx="404"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FFFFFF"/>
                  </a:solidFill>
                  <a:latin typeface="Verdana"/>
                  <a:cs typeface="+mn-cs"/>
                </a:rPr>
                <a:t>24,8</a:t>
              </a:r>
              <a:endParaRPr lang="en-GB" altLang="es-ES" sz="1900">
                <a:solidFill>
                  <a:srgbClr val="000000"/>
                </a:solidFill>
                <a:latin typeface="Verdana" pitchFamily="34" charset="0"/>
                <a:cs typeface="+mn-cs"/>
              </a:endParaRPr>
            </a:p>
          </p:txBody>
        </p:sp>
        <p:sp>
          <p:nvSpPr>
            <p:cNvPr id="3399" name="Rectangle 378"/>
            <p:cNvSpPr>
              <a:spLocks noChangeArrowheads="1"/>
            </p:cNvSpPr>
            <p:nvPr/>
          </p:nvSpPr>
          <p:spPr bwMode="auto">
            <a:xfrm>
              <a:off x="2094" y="1728"/>
              <a:ext cx="404"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FFFFFF"/>
                  </a:solidFill>
                  <a:latin typeface="Verdana"/>
                  <a:cs typeface="+mn-cs"/>
                </a:rPr>
                <a:t>29,6</a:t>
              </a:r>
              <a:endParaRPr lang="en-GB" altLang="es-ES" sz="1900">
                <a:solidFill>
                  <a:srgbClr val="000000"/>
                </a:solidFill>
                <a:latin typeface="Verdana" pitchFamily="34" charset="0"/>
                <a:cs typeface="+mn-cs"/>
              </a:endParaRPr>
            </a:p>
          </p:txBody>
        </p:sp>
        <p:sp>
          <p:nvSpPr>
            <p:cNvPr id="3400" name="Rectangle 379"/>
            <p:cNvSpPr>
              <a:spLocks noChangeArrowheads="1"/>
            </p:cNvSpPr>
            <p:nvPr/>
          </p:nvSpPr>
          <p:spPr bwMode="auto">
            <a:xfrm>
              <a:off x="4184" y="2318"/>
              <a:ext cx="404"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FFFFFF"/>
                  </a:solidFill>
                  <a:latin typeface="Verdana"/>
                  <a:cs typeface="+mn-cs"/>
                </a:rPr>
                <a:t>19,4</a:t>
              </a:r>
              <a:endParaRPr lang="en-GB" altLang="es-ES" sz="1900">
                <a:solidFill>
                  <a:srgbClr val="000000"/>
                </a:solidFill>
                <a:latin typeface="Verdana" pitchFamily="34" charset="0"/>
                <a:cs typeface="+mn-cs"/>
              </a:endParaRPr>
            </a:p>
          </p:txBody>
        </p:sp>
        <p:sp>
          <p:nvSpPr>
            <p:cNvPr id="3401" name="Rectangle 380"/>
            <p:cNvSpPr>
              <a:spLocks noChangeArrowheads="1"/>
            </p:cNvSpPr>
            <p:nvPr/>
          </p:nvSpPr>
          <p:spPr bwMode="auto">
            <a:xfrm>
              <a:off x="729" y="3616"/>
              <a:ext cx="113"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666600"/>
                  </a:solidFill>
                  <a:latin typeface="Verdana"/>
                  <a:cs typeface="+mn-cs"/>
                </a:rPr>
                <a:t>0</a:t>
              </a:r>
              <a:endParaRPr lang="en-GB" altLang="es-ES" sz="1900">
                <a:solidFill>
                  <a:srgbClr val="666600"/>
                </a:solidFill>
                <a:latin typeface="Verdana" pitchFamily="34" charset="0"/>
                <a:cs typeface="+mn-cs"/>
              </a:endParaRPr>
            </a:p>
          </p:txBody>
        </p:sp>
        <p:sp>
          <p:nvSpPr>
            <p:cNvPr id="3402" name="Rectangle 381"/>
            <p:cNvSpPr>
              <a:spLocks noChangeArrowheads="1"/>
            </p:cNvSpPr>
            <p:nvPr/>
          </p:nvSpPr>
          <p:spPr bwMode="auto">
            <a:xfrm>
              <a:off x="635" y="3033"/>
              <a:ext cx="226"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666600"/>
                  </a:solidFill>
                  <a:latin typeface="Verdana"/>
                  <a:cs typeface="+mn-cs"/>
                </a:rPr>
                <a:t>10</a:t>
              </a:r>
              <a:endParaRPr lang="en-GB" altLang="es-ES" sz="1900">
                <a:solidFill>
                  <a:srgbClr val="666600"/>
                </a:solidFill>
                <a:latin typeface="Verdana" pitchFamily="34" charset="0"/>
                <a:cs typeface="+mn-cs"/>
              </a:endParaRPr>
            </a:p>
          </p:txBody>
        </p:sp>
        <p:sp>
          <p:nvSpPr>
            <p:cNvPr id="3403" name="Rectangle 382"/>
            <p:cNvSpPr>
              <a:spLocks noChangeArrowheads="1"/>
            </p:cNvSpPr>
            <p:nvPr/>
          </p:nvSpPr>
          <p:spPr bwMode="auto">
            <a:xfrm>
              <a:off x="635" y="2457"/>
              <a:ext cx="226"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666600"/>
                  </a:solidFill>
                  <a:latin typeface="Verdana"/>
                  <a:cs typeface="+mn-cs"/>
                </a:rPr>
                <a:t>20</a:t>
              </a:r>
              <a:endParaRPr lang="en-GB" altLang="es-ES" sz="1900">
                <a:solidFill>
                  <a:srgbClr val="666600"/>
                </a:solidFill>
                <a:latin typeface="Verdana" pitchFamily="34" charset="0"/>
                <a:cs typeface="+mn-cs"/>
              </a:endParaRPr>
            </a:p>
          </p:txBody>
        </p:sp>
        <p:sp>
          <p:nvSpPr>
            <p:cNvPr id="3404" name="Rectangle 383"/>
            <p:cNvSpPr>
              <a:spLocks noChangeArrowheads="1"/>
            </p:cNvSpPr>
            <p:nvPr/>
          </p:nvSpPr>
          <p:spPr bwMode="auto">
            <a:xfrm>
              <a:off x="635" y="1874"/>
              <a:ext cx="226"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666600"/>
                  </a:solidFill>
                  <a:latin typeface="Verdana"/>
                  <a:cs typeface="+mn-cs"/>
                </a:rPr>
                <a:t>30</a:t>
              </a:r>
              <a:endParaRPr lang="en-GB" altLang="es-ES" sz="1900">
                <a:solidFill>
                  <a:srgbClr val="666600"/>
                </a:solidFill>
                <a:latin typeface="Verdana" pitchFamily="34" charset="0"/>
                <a:cs typeface="+mn-cs"/>
              </a:endParaRPr>
            </a:p>
          </p:txBody>
        </p:sp>
        <p:sp>
          <p:nvSpPr>
            <p:cNvPr id="3405" name="Rectangle 384"/>
            <p:cNvSpPr>
              <a:spLocks noChangeArrowheads="1"/>
            </p:cNvSpPr>
            <p:nvPr/>
          </p:nvSpPr>
          <p:spPr bwMode="auto">
            <a:xfrm>
              <a:off x="635" y="1290"/>
              <a:ext cx="226" cy="213"/>
            </a:xfrm>
            <a:prstGeom prst="rect">
              <a:avLst/>
            </a:prstGeom>
            <a:noFill/>
            <a:ln w="9525">
              <a:noFill/>
              <a:miter lim="800000"/>
              <a:headEnd/>
              <a:tailEnd/>
            </a:ln>
          </p:spPr>
          <p:txBody>
            <a:bodyPr wrap="none" lIns="0" tIns="0" rIns="0" bIns="0">
              <a:spAutoFit/>
            </a:bodyPr>
            <a:lstStyle/>
            <a:p>
              <a:pPr defTabSz="914377" eaLnBrk="1" fontAlgn="auto" hangingPunct="1">
                <a:spcBef>
                  <a:spcPts val="0"/>
                </a:spcBef>
                <a:spcAft>
                  <a:spcPts val="0"/>
                </a:spcAft>
              </a:pPr>
              <a:r>
                <a:rPr lang="en-GB" altLang="es-ES" sz="2200">
                  <a:solidFill>
                    <a:srgbClr val="666600"/>
                  </a:solidFill>
                  <a:latin typeface="Verdana"/>
                  <a:cs typeface="+mn-cs"/>
                </a:rPr>
                <a:t>40</a:t>
              </a:r>
              <a:endParaRPr lang="en-GB" altLang="es-ES" sz="1900">
                <a:solidFill>
                  <a:srgbClr val="666600"/>
                </a:solidFill>
                <a:latin typeface="Verdana" pitchFamily="34" charset="0"/>
                <a:cs typeface="+mn-cs"/>
              </a:endParaRPr>
            </a:p>
          </p:txBody>
        </p:sp>
        <p:pic>
          <p:nvPicPr>
            <p:cNvPr id="3406" name="Picture 387"/>
            <p:cNvPicPr>
              <a:picLocks noChangeAspect="1" noChangeArrowheads="1"/>
            </p:cNvPicPr>
            <p:nvPr/>
          </p:nvPicPr>
          <p:blipFill>
            <a:blip r:embed="rId2"/>
            <a:srcRect/>
            <a:stretch>
              <a:fillRect/>
            </a:stretch>
          </p:blipFill>
          <p:spPr bwMode="auto">
            <a:xfrm>
              <a:off x="1363" y="1680"/>
              <a:ext cx="3286" cy="2027"/>
            </a:xfrm>
            <a:prstGeom prst="rect">
              <a:avLst/>
            </a:prstGeom>
            <a:noFill/>
            <a:ln w="9525">
              <a:noFill/>
              <a:miter lim="800000"/>
              <a:headEnd/>
              <a:tailEnd/>
            </a:ln>
          </p:spPr>
        </p:pic>
        <p:sp>
          <p:nvSpPr>
            <p:cNvPr id="1227780" name="Rectangle 4"/>
            <p:cNvSpPr>
              <a:spLocks noChangeArrowheads="1"/>
            </p:cNvSpPr>
            <p:nvPr/>
          </p:nvSpPr>
          <p:spPr bwMode="auto">
            <a:xfrm>
              <a:off x="4706"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1" name="Rectangle 5"/>
            <p:cNvSpPr>
              <a:spLocks noChangeArrowheads="1"/>
            </p:cNvSpPr>
            <p:nvPr/>
          </p:nvSpPr>
          <p:spPr bwMode="auto">
            <a:xfrm>
              <a:off x="4712"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2" name="Rectangle 6"/>
            <p:cNvSpPr>
              <a:spLocks noChangeArrowheads="1"/>
            </p:cNvSpPr>
            <p:nvPr/>
          </p:nvSpPr>
          <p:spPr bwMode="auto">
            <a:xfrm>
              <a:off x="4718"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3" name="Rectangle 7"/>
            <p:cNvSpPr>
              <a:spLocks noChangeArrowheads="1"/>
            </p:cNvSpPr>
            <p:nvPr/>
          </p:nvSpPr>
          <p:spPr bwMode="auto">
            <a:xfrm>
              <a:off x="4724"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4" name="Rectangle 8"/>
            <p:cNvSpPr>
              <a:spLocks noChangeArrowheads="1"/>
            </p:cNvSpPr>
            <p:nvPr/>
          </p:nvSpPr>
          <p:spPr bwMode="auto">
            <a:xfrm>
              <a:off x="4730"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5" name="Rectangle 9"/>
            <p:cNvSpPr>
              <a:spLocks noChangeArrowheads="1"/>
            </p:cNvSpPr>
            <p:nvPr/>
          </p:nvSpPr>
          <p:spPr bwMode="auto">
            <a:xfrm>
              <a:off x="4736"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6" name="Rectangle 10"/>
            <p:cNvSpPr>
              <a:spLocks noChangeArrowheads="1"/>
            </p:cNvSpPr>
            <p:nvPr/>
          </p:nvSpPr>
          <p:spPr bwMode="auto">
            <a:xfrm>
              <a:off x="4742"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7" name="Rectangle 11"/>
            <p:cNvSpPr>
              <a:spLocks noChangeArrowheads="1"/>
            </p:cNvSpPr>
            <p:nvPr/>
          </p:nvSpPr>
          <p:spPr bwMode="auto">
            <a:xfrm>
              <a:off x="4748"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8" name="Rectangle 12"/>
            <p:cNvSpPr>
              <a:spLocks noChangeArrowheads="1"/>
            </p:cNvSpPr>
            <p:nvPr/>
          </p:nvSpPr>
          <p:spPr bwMode="auto">
            <a:xfrm>
              <a:off x="4754"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89" name="Rectangle 13"/>
            <p:cNvSpPr>
              <a:spLocks noChangeArrowheads="1"/>
            </p:cNvSpPr>
            <p:nvPr/>
          </p:nvSpPr>
          <p:spPr bwMode="auto">
            <a:xfrm>
              <a:off x="4760"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90" name="Rectangle 14"/>
            <p:cNvSpPr>
              <a:spLocks noChangeArrowheads="1"/>
            </p:cNvSpPr>
            <p:nvPr/>
          </p:nvSpPr>
          <p:spPr bwMode="auto">
            <a:xfrm>
              <a:off x="4766"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91" name="Rectangle 15"/>
            <p:cNvSpPr>
              <a:spLocks noChangeArrowheads="1"/>
            </p:cNvSpPr>
            <p:nvPr/>
          </p:nvSpPr>
          <p:spPr bwMode="auto">
            <a:xfrm>
              <a:off x="4772"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92" name="Rectangle 16"/>
            <p:cNvSpPr>
              <a:spLocks noChangeArrowheads="1"/>
            </p:cNvSpPr>
            <p:nvPr/>
          </p:nvSpPr>
          <p:spPr bwMode="auto">
            <a:xfrm>
              <a:off x="4778"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93" name="Rectangle 17"/>
            <p:cNvSpPr>
              <a:spLocks noChangeArrowheads="1"/>
            </p:cNvSpPr>
            <p:nvPr/>
          </p:nvSpPr>
          <p:spPr bwMode="auto">
            <a:xfrm>
              <a:off x="4784"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1227794" name="Rectangle 18"/>
            <p:cNvSpPr>
              <a:spLocks noChangeArrowheads="1"/>
            </p:cNvSpPr>
            <p:nvPr/>
          </p:nvSpPr>
          <p:spPr bwMode="auto">
            <a:xfrm>
              <a:off x="4790" y="1298"/>
              <a:ext cx="6" cy="89"/>
            </a:xfrm>
            <a:prstGeom prst="rect">
              <a:avLst/>
            </a:prstGeom>
            <a:gradFill rotWithShape="1">
              <a:gsLst>
                <a:gs pos="0">
                  <a:schemeClr val="folHlink">
                    <a:gamma/>
                    <a:shade val="46275"/>
                    <a:invGamma/>
                  </a:schemeClr>
                </a:gs>
                <a:gs pos="50000">
                  <a:schemeClr val="folHlink"/>
                </a:gs>
                <a:gs pos="100000">
                  <a:schemeClr val="folHlink">
                    <a:gamma/>
                    <a:shade val="46275"/>
                    <a:invGamma/>
                  </a:schemeClr>
                </a:gs>
              </a:gsLst>
              <a:lin ang="0" scaled="1"/>
            </a:gradFill>
            <a:ln w="9525">
              <a:noFill/>
              <a:miter lim="800000"/>
              <a:headEnd/>
              <a:tailEnd/>
            </a:ln>
          </p:spPr>
          <p:txBody>
            <a:bodyPr/>
            <a:lstStyle/>
            <a:p>
              <a:pPr defTabSz="914377" eaLnBrk="1" fontAlgn="auto" hangingPunct="1">
                <a:spcBef>
                  <a:spcPts val="0"/>
                </a:spcBef>
                <a:spcAft>
                  <a:spcPts val="0"/>
                </a:spcAft>
                <a:defRPr/>
              </a:pPr>
              <a:endParaRPr lang="es-ES" sz="1900">
                <a:solidFill>
                  <a:srgbClr val="000000"/>
                </a:solidFill>
                <a:latin typeface="Verdana"/>
                <a:cs typeface="+mn-cs"/>
              </a:endParaRPr>
            </a:p>
          </p:txBody>
        </p:sp>
        <p:sp>
          <p:nvSpPr>
            <p:cNvPr id="3422" name="Rectangle 19"/>
            <p:cNvSpPr>
              <a:spLocks noChangeArrowheads="1"/>
            </p:cNvSpPr>
            <p:nvPr/>
          </p:nvSpPr>
          <p:spPr bwMode="auto">
            <a:xfrm>
              <a:off x="4706" y="1298"/>
              <a:ext cx="96" cy="95"/>
            </a:xfrm>
            <a:prstGeom prst="rect">
              <a:avLst/>
            </a:prstGeom>
            <a:gradFill rotWithShape="1">
              <a:gsLst>
                <a:gs pos="0">
                  <a:srgbClr val="595959"/>
                </a:gs>
                <a:gs pos="50000">
                  <a:srgbClr val="C0C0C0"/>
                </a:gs>
                <a:gs pos="100000">
                  <a:srgbClr val="595959"/>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23" name="Rectangle 20"/>
            <p:cNvSpPr>
              <a:spLocks noChangeArrowheads="1"/>
            </p:cNvSpPr>
            <p:nvPr/>
          </p:nvSpPr>
          <p:spPr bwMode="auto">
            <a:xfrm>
              <a:off x="4827" y="1259"/>
              <a:ext cx="497" cy="184"/>
            </a:xfrm>
            <a:prstGeom prst="rect">
              <a:avLst/>
            </a:prstGeom>
            <a:noFill/>
            <a:ln w="9525">
              <a:noFill/>
              <a:miter lim="800000"/>
              <a:headEnd/>
              <a:tailEnd/>
            </a:ln>
          </p:spPr>
          <p:txBody>
            <a:bodyPr wrap="none" lIns="0" tIns="0" rIns="0" bIns="0">
              <a:spAutoFit/>
            </a:bodyPr>
            <a:lstStyle/>
            <a:p>
              <a:pPr marL="228600" indent="-228600" defTabSz="914377" eaLnBrk="1" fontAlgn="auto" hangingPunct="1">
                <a:spcBef>
                  <a:spcPct val="30000"/>
                </a:spcBef>
                <a:spcAft>
                  <a:spcPts val="0"/>
                </a:spcAft>
              </a:pPr>
              <a:r>
                <a:rPr lang="en-US" altLang="es-ES" sz="1900">
                  <a:solidFill>
                    <a:srgbClr val="000000"/>
                  </a:solidFill>
                  <a:latin typeface="Arial Unicode MS" pitchFamily="34" charset="-128"/>
                  <a:ea typeface="Arial Unicode MS" pitchFamily="34" charset="-128"/>
                  <a:cs typeface="Arial Unicode MS" pitchFamily="34" charset="-128"/>
                </a:rPr>
                <a:t>Control</a:t>
              </a:r>
            </a:p>
          </p:txBody>
        </p:sp>
        <p:sp>
          <p:nvSpPr>
            <p:cNvPr id="3424" name="Rectangle 22"/>
            <p:cNvSpPr>
              <a:spLocks noChangeArrowheads="1"/>
            </p:cNvSpPr>
            <p:nvPr/>
          </p:nvSpPr>
          <p:spPr bwMode="auto">
            <a:xfrm>
              <a:off x="4706"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25" name="Rectangle 23"/>
            <p:cNvSpPr>
              <a:spLocks noChangeArrowheads="1"/>
            </p:cNvSpPr>
            <p:nvPr/>
          </p:nvSpPr>
          <p:spPr bwMode="auto">
            <a:xfrm>
              <a:off x="4712"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26" name="Rectangle 24"/>
            <p:cNvSpPr>
              <a:spLocks noChangeArrowheads="1"/>
            </p:cNvSpPr>
            <p:nvPr/>
          </p:nvSpPr>
          <p:spPr bwMode="auto">
            <a:xfrm>
              <a:off x="4718"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27" name="Rectangle 25"/>
            <p:cNvSpPr>
              <a:spLocks noChangeArrowheads="1"/>
            </p:cNvSpPr>
            <p:nvPr/>
          </p:nvSpPr>
          <p:spPr bwMode="auto">
            <a:xfrm>
              <a:off x="4724"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28" name="Rectangle 26"/>
            <p:cNvSpPr>
              <a:spLocks noChangeArrowheads="1"/>
            </p:cNvSpPr>
            <p:nvPr/>
          </p:nvSpPr>
          <p:spPr bwMode="auto">
            <a:xfrm>
              <a:off x="4730"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29" name="Rectangle 27"/>
            <p:cNvSpPr>
              <a:spLocks noChangeArrowheads="1"/>
            </p:cNvSpPr>
            <p:nvPr/>
          </p:nvSpPr>
          <p:spPr bwMode="auto">
            <a:xfrm>
              <a:off x="4736"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0" name="Rectangle 28"/>
            <p:cNvSpPr>
              <a:spLocks noChangeArrowheads="1"/>
            </p:cNvSpPr>
            <p:nvPr/>
          </p:nvSpPr>
          <p:spPr bwMode="auto">
            <a:xfrm>
              <a:off x="4742"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1" name="Rectangle 29"/>
            <p:cNvSpPr>
              <a:spLocks noChangeArrowheads="1"/>
            </p:cNvSpPr>
            <p:nvPr/>
          </p:nvSpPr>
          <p:spPr bwMode="auto">
            <a:xfrm>
              <a:off x="4748"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2" name="Rectangle 30"/>
            <p:cNvSpPr>
              <a:spLocks noChangeArrowheads="1"/>
            </p:cNvSpPr>
            <p:nvPr/>
          </p:nvSpPr>
          <p:spPr bwMode="auto">
            <a:xfrm>
              <a:off x="4754"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3" name="Rectangle 31"/>
            <p:cNvSpPr>
              <a:spLocks noChangeArrowheads="1"/>
            </p:cNvSpPr>
            <p:nvPr/>
          </p:nvSpPr>
          <p:spPr bwMode="auto">
            <a:xfrm>
              <a:off x="4760"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4" name="Rectangle 32"/>
            <p:cNvSpPr>
              <a:spLocks noChangeArrowheads="1"/>
            </p:cNvSpPr>
            <p:nvPr/>
          </p:nvSpPr>
          <p:spPr bwMode="auto">
            <a:xfrm>
              <a:off x="4766"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5" name="Rectangle 33"/>
            <p:cNvSpPr>
              <a:spLocks noChangeArrowheads="1"/>
            </p:cNvSpPr>
            <p:nvPr/>
          </p:nvSpPr>
          <p:spPr bwMode="auto">
            <a:xfrm>
              <a:off x="4772"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6" name="Rectangle 34"/>
            <p:cNvSpPr>
              <a:spLocks noChangeArrowheads="1"/>
            </p:cNvSpPr>
            <p:nvPr/>
          </p:nvSpPr>
          <p:spPr bwMode="auto">
            <a:xfrm>
              <a:off x="4778"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7" name="Rectangle 35"/>
            <p:cNvSpPr>
              <a:spLocks noChangeArrowheads="1"/>
            </p:cNvSpPr>
            <p:nvPr/>
          </p:nvSpPr>
          <p:spPr bwMode="auto">
            <a:xfrm>
              <a:off x="4784"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8" name="Rectangle 36"/>
            <p:cNvSpPr>
              <a:spLocks noChangeArrowheads="1"/>
            </p:cNvSpPr>
            <p:nvPr/>
          </p:nvSpPr>
          <p:spPr bwMode="auto">
            <a:xfrm>
              <a:off x="4790" y="1498"/>
              <a:ext cx="6" cy="89"/>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39" name="Rectangle 37"/>
            <p:cNvSpPr>
              <a:spLocks noChangeArrowheads="1"/>
            </p:cNvSpPr>
            <p:nvPr/>
          </p:nvSpPr>
          <p:spPr bwMode="auto">
            <a:xfrm>
              <a:off x="4706" y="1498"/>
              <a:ext cx="96" cy="95"/>
            </a:xfrm>
            <a:prstGeom prst="rect">
              <a:avLst/>
            </a:prstGeom>
            <a:gradFill rotWithShape="1">
              <a:gsLst>
                <a:gs pos="0">
                  <a:srgbClr val="767600"/>
                </a:gs>
                <a:gs pos="50000">
                  <a:srgbClr val="FFFF00"/>
                </a:gs>
                <a:gs pos="100000">
                  <a:srgbClr val="767600"/>
                </a:gs>
              </a:gsLst>
              <a:lin ang="0" scaled="1"/>
            </a:gradFill>
            <a:ln w="9525">
              <a:noFill/>
              <a:miter lim="800000"/>
              <a:headEnd/>
              <a:tailEnd/>
            </a:ln>
          </p:spPr>
          <p:txBody>
            <a:bodyPr/>
            <a:lstStyle/>
            <a:p>
              <a:pPr defTabSz="914377" eaLnBrk="1" fontAlgn="auto" hangingPunct="1">
                <a:spcBef>
                  <a:spcPts val="0"/>
                </a:spcBef>
                <a:spcAft>
                  <a:spcPts val="0"/>
                </a:spcAft>
              </a:pPr>
              <a:endParaRPr lang="en-GB" altLang="es-ES" sz="1900">
                <a:solidFill>
                  <a:srgbClr val="000000"/>
                </a:solidFill>
                <a:latin typeface="Verdana"/>
                <a:cs typeface="+mn-cs"/>
              </a:endParaRPr>
            </a:p>
          </p:txBody>
        </p:sp>
        <p:sp>
          <p:nvSpPr>
            <p:cNvPr id="3440" name="Rectangle 38"/>
            <p:cNvSpPr>
              <a:spLocks noChangeArrowheads="1"/>
            </p:cNvSpPr>
            <p:nvPr/>
          </p:nvSpPr>
          <p:spPr bwMode="auto">
            <a:xfrm>
              <a:off x="4827" y="1459"/>
              <a:ext cx="873" cy="184"/>
            </a:xfrm>
            <a:prstGeom prst="rect">
              <a:avLst/>
            </a:prstGeom>
            <a:noFill/>
            <a:ln w="9525">
              <a:noFill/>
              <a:miter lim="800000"/>
              <a:headEnd/>
              <a:tailEnd/>
            </a:ln>
          </p:spPr>
          <p:txBody>
            <a:bodyPr wrap="none" lIns="0" tIns="0" rIns="0" bIns="0">
              <a:spAutoFit/>
            </a:bodyPr>
            <a:lstStyle/>
            <a:p>
              <a:pPr marL="228600" indent="-228600" defTabSz="914377" eaLnBrk="1" fontAlgn="auto" hangingPunct="1">
                <a:spcBef>
                  <a:spcPct val="30000"/>
                </a:spcBef>
                <a:spcAft>
                  <a:spcPts val="0"/>
                </a:spcAft>
              </a:pPr>
              <a:r>
                <a:rPr lang="en-US" altLang="es-ES" sz="1900">
                  <a:solidFill>
                    <a:srgbClr val="000000"/>
                  </a:solidFill>
                  <a:latin typeface="Arial Unicode MS" pitchFamily="34" charset="-128"/>
                  <a:ea typeface="Arial Unicode MS" pitchFamily="34" charset="-128"/>
                  <a:cs typeface="Arial Unicode MS" pitchFamily="34" charset="-128"/>
                </a:rPr>
                <a:t>Tratamiento</a:t>
              </a:r>
              <a:r>
                <a:rPr lang="en-US" altLang="es-ES" sz="1900" baseline="30000">
                  <a:solidFill>
                    <a:srgbClr val="000000"/>
                  </a:solidFill>
                  <a:latin typeface="Arial Unicode MS" pitchFamily="34" charset="-128"/>
                  <a:ea typeface="Arial Unicode MS" pitchFamily="34" charset="-128"/>
                  <a:cs typeface="Arial Unicode MS" pitchFamily="34" charset="-128"/>
                </a:rPr>
                <a:t>c</a:t>
              </a:r>
            </a:p>
          </p:txBody>
        </p:sp>
        <p:sp>
          <p:nvSpPr>
            <p:cNvPr id="3441" name="Rectangle 39"/>
            <p:cNvSpPr>
              <a:spLocks noChangeArrowheads="1"/>
            </p:cNvSpPr>
            <p:nvPr/>
          </p:nvSpPr>
          <p:spPr bwMode="auto">
            <a:xfrm rot="16200000">
              <a:off x="-279" y="2362"/>
              <a:ext cx="1257" cy="388"/>
            </a:xfrm>
            <a:prstGeom prst="rect">
              <a:avLst/>
            </a:prstGeom>
            <a:noFill/>
            <a:ln w="9525">
              <a:noFill/>
              <a:miter lim="800000"/>
              <a:headEnd/>
              <a:tailEnd/>
            </a:ln>
          </p:spPr>
          <p:txBody>
            <a:bodyPr wrap="none" lIns="0" tIns="0" rIns="0" bIns="0">
              <a:spAutoFit/>
            </a:bodyPr>
            <a:lstStyle/>
            <a:p>
              <a:pPr marL="228600" indent="-228600" algn="ctr" defTabSz="914377" eaLnBrk="1" fontAlgn="auto" hangingPunct="1">
                <a:spcBef>
                  <a:spcPts val="0"/>
                </a:spcBef>
                <a:spcAft>
                  <a:spcPts val="0"/>
                </a:spcAft>
              </a:pPr>
              <a:r>
                <a:rPr lang="en-US" altLang="es-ES" sz="2000">
                  <a:solidFill>
                    <a:srgbClr val="000000"/>
                  </a:solidFill>
                  <a:latin typeface="Arial Unicode MS" pitchFamily="34" charset="-128"/>
                  <a:ea typeface="Arial Unicode MS" pitchFamily="34" charset="-128"/>
                  <a:cs typeface="Arial Unicode MS" pitchFamily="34" charset="-128"/>
                </a:rPr>
                <a:t>Tasa Eventos CV</a:t>
              </a:r>
            </a:p>
            <a:p>
              <a:pPr marL="228600" indent="-228600" algn="ctr" defTabSz="914377" eaLnBrk="1" fontAlgn="auto" hangingPunct="1">
                <a:spcBef>
                  <a:spcPts val="0"/>
                </a:spcBef>
                <a:spcAft>
                  <a:spcPts val="0"/>
                </a:spcAft>
              </a:pPr>
              <a:r>
                <a:rPr lang="en-US" altLang="es-ES" sz="2000">
                  <a:solidFill>
                    <a:srgbClr val="000000"/>
                  </a:solidFill>
                  <a:latin typeface="Arial Unicode MS" pitchFamily="34" charset="-128"/>
                  <a:ea typeface="Arial Unicode MS" pitchFamily="34" charset="-128"/>
                  <a:cs typeface="Arial Unicode MS" pitchFamily="34" charset="-128"/>
                </a:rPr>
                <a:t> Mayores</a:t>
              </a:r>
              <a:r>
                <a:rPr lang="en-US" altLang="es-ES" sz="2000" baseline="30000">
                  <a:solidFill>
                    <a:srgbClr val="000000"/>
                  </a:solidFill>
                  <a:latin typeface="Arial Unicode MS" pitchFamily="34" charset="-128"/>
                  <a:ea typeface="Arial Unicode MS" pitchFamily="34" charset="-128"/>
                  <a:cs typeface="Arial Unicode MS" pitchFamily="34" charset="-128"/>
                </a:rPr>
                <a:t>b</a:t>
              </a:r>
              <a:r>
                <a:rPr lang="en-US" altLang="es-ES" sz="2000">
                  <a:solidFill>
                    <a:srgbClr val="000000"/>
                  </a:solidFill>
                  <a:latin typeface="Arial Unicode MS" pitchFamily="34" charset="-128"/>
                  <a:ea typeface="Arial Unicode MS" pitchFamily="34" charset="-128"/>
                  <a:cs typeface="Arial Unicode MS" pitchFamily="34" charset="-128"/>
                </a:rPr>
                <a:t>, %</a:t>
              </a:r>
              <a:endParaRPr lang="en-US" altLang="es-ES" sz="2000" baseline="30000">
                <a:solidFill>
                  <a:srgbClr val="000000"/>
                </a:solidFill>
                <a:latin typeface="Arial Unicode MS" pitchFamily="34" charset="-128"/>
                <a:ea typeface="Arial Unicode MS" pitchFamily="34" charset="-128"/>
                <a:cs typeface="Arial Unicode MS" pitchFamily="34" charset="-128"/>
              </a:endParaRPr>
            </a:p>
          </p:txBody>
        </p:sp>
        <p:sp>
          <p:nvSpPr>
            <p:cNvPr id="1227816" name="Line 40"/>
            <p:cNvSpPr>
              <a:spLocks noChangeShapeType="1"/>
            </p:cNvSpPr>
            <p:nvPr/>
          </p:nvSpPr>
          <p:spPr bwMode="auto">
            <a:xfrm rot="-393507">
              <a:off x="2533" y="1752"/>
              <a:ext cx="960" cy="384"/>
            </a:xfrm>
            <a:prstGeom prst="line">
              <a:avLst/>
            </a:prstGeom>
            <a:noFill/>
            <a:ln w="57150">
              <a:solidFill>
                <a:srgbClr val="0070C0"/>
              </a:solidFill>
              <a:round/>
              <a:headEnd type="triangle" w="med" len="med"/>
              <a:tailEnd type="triangle" w="med" len="med"/>
            </a:ln>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1227817" name="Text Box 41"/>
            <p:cNvSpPr txBox="1">
              <a:spLocks noChangeArrowheads="1"/>
            </p:cNvSpPr>
            <p:nvPr/>
          </p:nvSpPr>
          <p:spPr bwMode="auto">
            <a:xfrm>
              <a:off x="2229" y="1323"/>
              <a:ext cx="2006" cy="368"/>
            </a:xfrm>
            <a:prstGeom prst="rect">
              <a:avLst/>
            </a:prstGeom>
            <a:ln>
              <a:headEnd/>
              <a:tailEnd/>
            </a:ln>
          </p:spPr>
          <p:style>
            <a:lnRef idx="2">
              <a:schemeClr val="accent4"/>
            </a:lnRef>
            <a:fillRef idx="1">
              <a:schemeClr val="lt1"/>
            </a:fillRef>
            <a:effectRef idx="0">
              <a:schemeClr val="accent4"/>
            </a:effectRef>
            <a:fontRef idx="minor">
              <a:schemeClr val="dk1"/>
            </a:fontRef>
          </p:style>
          <p:txBody>
            <a:bodyPr wrap="none">
              <a:spAutoFit/>
            </a:bodyPr>
            <a:lstStyle/>
            <a:p>
              <a:pPr marL="381000" indent="-381000" algn="ctr" defTabSz="914377" eaLnBrk="1" fontAlgn="auto" hangingPunct="1">
                <a:spcBef>
                  <a:spcPts val="0"/>
                </a:spcBef>
                <a:spcAft>
                  <a:spcPts val="0"/>
                </a:spcAft>
                <a:buClr>
                  <a:srgbClr val="FFFF00"/>
                </a:buClr>
              </a:pPr>
              <a:r>
                <a:rPr lang="en-US" altLang="es-ES" sz="1600" b="1" dirty="0" err="1">
                  <a:solidFill>
                    <a:srgbClr val="0070C0"/>
                  </a:solidFill>
                  <a:latin typeface="Arial Unicode MS" pitchFamily="34" charset="-128"/>
                  <a:ea typeface="Arial Unicode MS" pitchFamily="34" charset="-128"/>
                  <a:cs typeface="Arial Unicode MS" pitchFamily="34" charset="-128"/>
                </a:rPr>
                <a:t>Riesgo</a:t>
              </a:r>
              <a:r>
                <a:rPr lang="en-US" altLang="es-ES" sz="1600" b="1" dirty="0">
                  <a:solidFill>
                    <a:srgbClr val="0070C0"/>
                  </a:solidFill>
                  <a:latin typeface="Arial Unicode MS" pitchFamily="34" charset="-128"/>
                  <a:ea typeface="Arial Unicode MS" pitchFamily="34" charset="-128"/>
                  <a:cs typeface="Arial Unicode MS" pitchFamily="34" charset="-128"/>
                </a:rPr>
                <a:t> CV mayor que </a:t>
              </a:r>
              <a:r>
                <a:rPr lang="en-US" altLang="es-ES" sz="1600" b="1" dirty="0" err="1">
                  <a:solidFill>
                    <a:srgbClr val="0070C0"/>
                  </a:solidFill>
                  <a:latin typeface="Arial Unicode MS" pitchFamily="34" charset="-128"/>
                  <a:ea typeface="Arial Unicode MS" pitchFamily="34" charset="-128"/>
                  <a:cs typeface="Arial Unicode MS" pitchFamily="34" charset="-128"/>
                </a:rPr>
                <a:t>en</a:t>
              </a:r>
              <a:endParaRPr lang="en-US" altLang="es-ES" sz="1600" b="1" dirty="0">
                <a:solidFill>
                  <a:srgbClr val="0070C0"/>
                </a:solidFill>
                <a:latin typeface="Arial Unicode MS" pitchFamily="34" charset="-128"/>
                <a:ea typeface="Arial Unicode MS" pitchFamily="34" charset="-128"/>
                <a:cs typeface="Arial Unicode MS" pitchFamily="34" charset="-128"/>
              </a:endParaRPr>
            </a:p>
            <a:p>
              <a:pPr marL="381000" indent="-381000" algn="ctr" defTabSz="914377" eaLnBrk="1" fontAlgn="auto" hangingPunct="1">
                <a:spcBef>
                  <a:spcPts val="0"/>
                </a:spcBef>
                <a:spcAft>
                  <a:spcPts val="0"/>
                </a:spcAft>
                <a:buClr>
                  <a:srgbClr val="FFFF00"/>
                </a:buClr>
              </a:pPr>
              <a:r>
                <a:rPr lang="en-US" altLang="es-ES" sz="1600" b="1" dirty="0">
                  <a:solidFill>
                    <a:srgbClr val="0070C0"/>
                  </a:solidFill>
                  <a:latin typeface="Arial Unicode MS" pitchFamily="34" charset="-128"/>
                  <a:ea typeface="Arial Unicode MS" pitchFamily="34" charset="-128"/>
                  <a:cs typeface="Arial Unicode MS" pitchFamily="34" charset="-128"/>
                </a:rPr>
                <a:t> </a:t>
              </a:r>
              <a:r>
                <a:rPr lang="en-US" altLang="es-ES" sz="1600" b="1" dirty="0" err="1">
                  <a:solidFill>
                    <a:srgbClr val="0070C0"/>
                  </a:solidFill>
                  <a:latin typeface="Arial Unicode MS" pitchFamily="34" charset="-128"/>
                  <a:ea typeface="Arial Unicode MS" pitchFamily="34" charset="-128"/>
                  <a:cs typeface="Arial Unicode MS" pitchFamily="34" charset="-128"/>
                </a:rPr>
                <a:t>pacientes</a:t>
              </a:r>
              <a:r>
                <a:rPr lang="en-US" altLang="es-ES" sz="1600" b="1" dirty="0">
                  <a:solidFill>
                    <a:srgbClr val="0070C0"/>
                  </a:solidFill>
                  <a:latin typeface="Arial Unicode MS" pitchFamily="34" charset="-128"/>
                  <a:ea typeface="Arial Unicode MS" pitchFamily="34" charset="-128"/>
                  <a:cs typeface="Arial Unicode MS" pitchFamily="34" charset="-128"/>
                </a:rPr>
                <a:t> sin DM con Placebo</a:t>
              </a:r>
            </a:p>
          </p:txBody>
        </p:sp>
        <p:sp>
          <p:nvSpPr>
            <p:cNvPr id="3444" name="Text Box 43"/>
            <p:cNvSpPr txBox="1">
              <a:spLocks noChangeArrowheads="1"/>
            </p:cNvSpPr>
            <p:nvPr/>
          </p:nvSpPr>
          <p:spPr bwMode="auto">
            <a:xfrm>
              <a:off x="2751" y="2637"/>
              <a:ext cx="724" cy="407"/>
            </a:xfrm>
            <a:prstGeom prst="rect">
              <a:avLst/>
            </a:prstGeom>
            <a:noFill/>
            <a:ln w="9525">
              <a:noFill/>
              <a:miter lim="800000"/>
              <a:headEnd/>
              <a:tailEnd/>
            </a:ln>
          </p:spPr>
          <p:txBody>
            <a:bodyPr>
              <a:spAutoFit/>
            </a:bodyPr>
            <a:lstStyle/>
            <a:p>
              <a:pPr algn="ctr" defTabSz="914377" eaLnBrk="1" fontAlgn="auto" hangingPunct="1">
                <a:spcBef>
                  <a:spcPts val="0"/>
                </a:spcBef>
                <a:spcAft>
                  <a:spcPts val="0"/>
                </a:spcAft>
              </a:pPr>
              <a:r>
                <a:rPr lang="en-US" altLang="es-ES" b="1" dirty="0" err="1">
                  <a:solidFill>
                    <a:srgbClr val="CC0000"/>
                  </a:solidFill>
                  <a:latin typeface="Arial Unicode MS" pitchFamily="34" charset="-128"/>
                  <a:ea typeface="Arial Unicode MS" pitchFamily="34" charset="-128"/>
                  <a:cs typeface="Arial Unicode MS" pitchFamily="34" charset="-128"/>
                </a:rPr>
                <a:t>Riesgo</a:t>
              </a:r>
              <a:r>
                <a:rPr lang="en-US" altLang="es-ES" b="1" dirty="0">
                  <a:solidFill>
                    <a:srgbClr val="CC0000"/>
                  </a:solidFill>
                  <a:latin typeface="Arial Unicode MS" pitchFamily="34" charset="-128"/>
                  <a:ea typeface="Arial Unicode MS" pitchFamily="34" charset="-128"/>
                  <a:cs typeface="Arial Unicode MS" pitchFamily="34" charset="-128"/>
                </a:rPr>
                <a:t> Residual </a:t>
              </a:r>
            </a:p>
          </p:txBody>
        </p:sp>
        <p:sp>
          <p:nvSpPr>
            <p:cNvPr id="3445" name="AutoShape 44"/>
            <p:cNvSpPr>
              <a:spLocks/>
            </p:cNvSpPr>
            <p:nvPr/>
          </p:nvSpPr>
          <p:spPr bwMode="auto">
            <a:xfrm>
              <a:off x="2574" y="2001"/>
              <a:ext cx="192" cy="1695"/>
            </a:xfrm>
            <a:prstGeom prst="rightBrace">
              <a:avLst>
                <a:gd name="adj1" fmla="val 73568"/>
                <a:gd name="adj2" fmla="val 50000"/>
              </a:avLst>
            </a:prstGeom>
            <a:noFill/>
            <a:ln w="28575">
              <a:solidFill>
                <a:srgbClr val="CC0000"/>
              </a:solidFill>
              <a:round/>
              <a:headEnd/>
              <a:tailEnd/>
            </a:ln>
          </p:spPr>
          <p:txBody>
            <a:bodyPr wrap="none" anchor="ctr"/>
            <a:lstStyle/>
            <a:p>
              <a:pPr defTabSz="914377" eaLnBrk="1" fontAlgn="auto" hangingPunct="1">
                <a:spcBef>
                  <a:spcPts val="0"/>
                </a:spcBef>
                <a:spcAft>
                  <a:spcPts val="0"/>
                </a:spcAft>
              </a:pPr>
              <a:endParaRPr lang="en-GB" altLang="es-ES" sz="1900">
                <a:solidFill>
                  <a:srgbClr val="CC0000"/>
                </a:solidFill>
                <a:latin typeface="Verdana"/>
                <a:cs typeface="+mn-cs"/>
              </a:endParaRPr>
            </a:p>
          </p:txBody>
        </p:sp>
        <p:sp>
          <p:nvSpPr>
            <p:cNvPr id="3446" name="Text Box 45"/>
            <p:cNvSpPr txBox="1">
              <a:spLocks noChangeArrowheads="1"/>
            </p:cNvSpPr>
            <p:nvPr/>
          </p:nvSpPr>
          <p:spPr bwMode="auto">
            <a:xfrm>
              <a:off x="1544" y="3735"/>
              <a:ext cx="818" cy="271"/>
            </a:xfrm>
            <a:prstGeom prst="rect">
              <a:avLst/>
            </a:prstGeom>
            <a:noFill/>
            <a:ln w="9525">
              <a:noFill/>
              <a:miter lim="800000"/>
              <a:headEnd/>
              <a:tailEnd/>
            </a:ln>
          </p:spPr>
          <p:txBody>
            <a:bodyPr wrap="none">
              <a:spAutoFit/>
            </a:bodyPr>
            <a:lstStyle/>
            <a:p>
              <a:pPr marL="381000" indent="-381000" defTabSz="914377" eaLnBrk="1" fontAlgn="auto" hangingPunct="1">
                <a:spcBef>
                  <a:spcPct val="80000"/>
                </a:spcBef>
                <a:spcAft>
                  <a:spcPts val="0"/>
                </a:spcAft>
                <a:buClr>
                  <a:srgbClr val="FFFF00"/>
                </a:buClr>
              </a:pPr>
              <a:r>
                <a:rPr lang="en-US" altLang="es-ES" sz="2200">
                  <a:solidFill>
                    <a:srgbClr val="000000"/>
                  </a:solidFill>
                  <a:latin typeface="Arial Unicode MS" pitchFamily="34" charset="-128"/>
                  <a:ea typeface="Arial Unicode MS" pitchFamily="34" charset="-128"/>
                  <a:cs typeface="Arial Unicode MS" pitchFamily="34" charset="-128"/>
                </a:rPr>
                <a:t>Diabetes</a:t>
              </a:r>
            </a:p>
          </p:txBody>
        </p:sp>
        <p:sp>
          <p:nvSpPr>
            <p:cNvPr id="3447" name="Text Box 46"/>
            <p:cNvSpPr txBox="1">
              <a:spLocks noChangeArrowheads="1"/>
            </p:cNvSpPr>
            <p:nvPr/>
          </p:nvSpPr>
          <p:spPr bwMode="auto">
            <a:xfrm>
              <a:off x="3512" y="3735"/>
              <a:ext cx="1095" cy="271"/>
            </a:xfrm>
            <a:prstGeom prst="rect">
              <a:avLst/>
            </a:prstGeom>
            <a:noFill/>
            <a:ln w="9525">
              <a:noFill/>
              <a:miter lim="800000"/>
              <a:headEnd/>
              <a:tailEnd/>
            </a:ln>
          </p:spPr>
          <p:txBody>
            <a:bodyPr wrap="none">
              <a:spAutoFit/>
            </a:bodyPr>
            <a:lstStyle/>
            <a:p>
              <a:pPr marL="381000" indent="-381000" defTabSz="914377" eaLnBrk="1" fontAlgn="auto" hangingPunct="1">
                <a:spcBef>
                  <a:spcPct val="80000"/>
                </a:spcBef>
                <a:spcAft>
                  <a:spcPts val="0"/>
                </a:spcAft>
                <a:buClr>
                  <a:srgbClr val="FFFF00"/>
                </a:buClr>
              </a:pPr>
              <a:r>
                <a:rPr lang="en-US" altLang="es-ES" sz="2200">
                  <a:solidFill>
                    <a:srgbClr val="000000"/>
                  </a:solidFill>
                  <a:latin typeface="Arial Unicode MS" pitchFamily="34" charset="-128"/>
                  <a:ea typeface="Arial Unicode MS" pitchFamily="34" charset="-128"/>
                  <a:cs typeface="Arial Unicode MS" pitchFamily="34" charset="-128"/>
                </a:rPr>
                <a:t>No Diabetes</a:t>
              </a:r>
            </a:p>
          </p:txBody>
        </p:sp>
        <p:sp>
          <p:nvSpPr>
            <p:cNvPr id="3448" name="Text Box 48"/>
            <p:cNvSpPr txBox="1">
              <a:spLocks noChangeArrowheads="1"/>
            </p:cNvSpPr>
            <p:nvPr/>
          </p:nvSpPr>
          <p:spPr bwMode="auto">
            <a:xfrm>
              <a:off x="4793" y="2895"/>
              <a:ext cx="724" cy="407"/>
            </a:xfrm>
            <a:prstGeom prst="rect">
              <a:avLst/>
            </a:prstGeom>
            <a:noFill/>
            <a:ln w="9525">
              <a:noFill/>
              <a:miter lim="800000"/>
              <a:headEnd/>
              <a:tailEnd/>
            </a:ln>
          </p:spPr>
          <p:txBody>
            <a:bodyPr>
              <a:spAutoFit/>
            </a:bodyPr>
            <a:lstStyle/>
            <a:p>
              <a:pPr algn="ctr" defTabSz="914377" eaLnBrk="1" fontAlgn="auto" hangingPunct="1">
                <a:spcBef>
                  <a:spcPts val="0"/>
                </a:spcBef>
                <a:spcAft>
                  <a:spcPts val="0"/>
                </a:spcAft>
              </a:pPr>
              <a:r>
                <a:rPr lang="en-US" altLang="es-ES" b="1" dirty="0" err="1">
                  <a:solidFill>
                    <a:srgbClr val="CC0000"/>
                  </a:solidFill>
                  <a:latin typeface="Arial Unicode MS" pitchFamily="34" charset="-128"/>
                  <a:ea typeface="Arial Unicode MS" pitchFamily="34" charset="-128"/>
                  <a:cs typeface="Arial Unicode MS" pitchFamily="34" charset="-128"/>
                </a:rPr>
                <a:t>Riesgo</a:t>
              </a:r>
              <a:r>
                <a:rPr lang="en-US" altLang="es-ES" b="1" dirty="0">
                  <a:solidFill>
                    <a:srgbClr val="CC0000"/>
                  </a:solidFill>
                  <a:latin typeface="Arial Unicode MS" pitchFamily="34" charset="-128"/>
                  <a:ea typeface="Arial Unicode MS" pitchFamily="34" charset="-128"/>
                  <a:cs typeface="Arial Unicode MS" pitchFamily="34" charset="-128"/>
                </a:rPr>
                <a:t> Residual </a:t>
              </a:r>
            </a:p>
          </p:txBody>
        </p:sp>
        <p:sp>
          <p:nvSpPr>
            <p:cNvPr id="3449" name="AutoShape 49"/>
            <p:cNvSpPr>
              <a:spLocks/>
            </p:cNvSpPr>
            <p:nvPr/>
          </p:nvSpPr>
          <p:spPr bwMode="auto">
            <a:xfrm>
              <a:off x="4653" y="2591"/>
              <a:ext cx="155" cy="1105"/>
            </a:xfrm>
            <a:prstGeom prst="rightBrace">
              <a:avLst>
                <a:gd name="adj1" fmla="val 59409"/>
                <a:gd name="adj2" fmla="val 50000"/>
              </a:avLst>
            </a:prstGeom>
            <a:noFill/>
            <a:ln w="28575">
              <a:solidFill>
                <a:srgbClr val="CC0000"/>
              </a:solidFill>
              <a:round/>
              <a:headEnd/>
              <a:tailEnd/>
            </a:ln>
          </p:spPr>
          <p:txBody>
            <a:bodyPr wrap="none" anchor="ctr"/>
            <a:lstStyle/>
            <a:p>
              <a:pPr defTabSz="914377" eaLnBrk="1" fontAlgn="auto" hangingPunct="1">
                <a:spcBef>
                  <a:spcPts val="0"/>
                </a:spcBef>
                <a:spcAft>
                  <a:spcPts val="0"/>
                </a:spcAft>
              </a:pPr>
              <a:endParaRPr lang="en-GB" altLang="es-ES" sz="1900">
                <a:solidFill>
                  <a:srgbClr val="CC0000"/>
                </a:solidFill>
                <a:latin typeface="Verdana"/>
                <a:cs typeface="+mn-cs"/>
              </a:endParaRPr>
            </a:p>
          </p:txBody>
        </p:sp>
      </p:grpSp>
      <p:sp>
        <p:nvSpPr>
          <p:cNvPr id="3450" name="Text Box 50"/>
          <p:cNvSpPr txBox="1">
            <a:spLocks noChangeArrowheads="1"/>
          </p:cNvSpPr>
          <p:nvPr/>
        </p:nvSpPr>
        <p:spPr bwMode="auto">
          <a:xfrm>
            <a:off x="5229459" y="6553205"/>
            <a:ext cx="3882794" cy="307777"/>
          </a:xfrm>
          <a:prstGeom prst="rect">
            <a:avLst/>
          </a:prstGeom>
          <a:noFill/>
          <a:ln w="9525">
            <a:noFill/>
            <a:miter lim="800000"/>
            <a:headEnd/>
            <a:tailEnd/>
          </a:ln>
        </p:spPr>
        <p:txBody>
          <a:bodyPr wrap="none">
            <a:spAutoFit/>
          </a:bodyPr>
          <a:lstStyle/>
          <a:p>
            <a:pPr algn="r" defTabSz="914377" eaLnBrk="1" fontAlgn="auto" hangingPunct="1">
              <a:spcBef>
                <a:spcPts val="0"/>
              </a:spcBef>
              <a:spcAft>
                <a:spcPts val="0"/>
              </a:spcAft>
            </a:pPr>
            <a:r>
              <a:rPr lang="en-US" altLang="es-ES" sz="1400">
                <a:solidFill>
                  <a:srgbClr val="000000"/>
                </a:solidFill>
                <a:latin typeface="Arial Unicode MS" pitchFamily="34" charset="-128"/>
                <a:ea typeface="Arial Unicode MS" pitchFamily="34" charset="-128"/>
                <a:cs typeface="Arial Unicode MS" pitchFamily="34" charset="-128"/>
              </a:rPr>
              <a:t>CTT Collaborators. </a:t>
            </a:r>
            <a:r>
              <a:rPr lang="en-US" altLang="es-ES" sz="1400" i="1">
                <a:solidFill>
                  <a:srgbClr val="000000"/>
                </a:solidFill>
                <a:latin typeface="Arial Unicode MS" pitchFamily="34" charset="-128"/>
                <a:ea typeface="Arial Unicode MS" pitchFamily="34" charset="-128"/>
                <a:cs typeface="Arial Unicode MS" pitchFamily="34" charset="-128"/>
              </a:rPr>
              <a:t>Lancet</a:t>
            </a:r>
            <a:r>
              <a:rPr lang="en-US" altLang="es-ES" sz="1400">
                <a:solidFill>
                  <a:srgbClr val="000000"/>
                </a:solidFill>
                <a:latin typeface="Arial Unicode MS" pitchFamily="34" charset="-128"/>
                <a:ea typeface="Arial Unicode MS" pitchFamily="34" charset="-128"/>
                <a:cs typeface="Arial Unicode MS" pitchFamily="34" charset="-128"/>
              </a:rPr>
              <a:t>. 2008;371:117-125.</a:t>
            </a:r>
          </a:p>
        </p:txBody>
      </p:sp>
      <p:sp>
        <p:nvSpPr>
          <p:cNvPr id="3451" name="Text Box 51"/>
          <p:cNvSpPr txBox="1">
            <a:spLocks noChangeArrowheads="1"/>
          </p:cNvSpPr>
          <p:nvPr/>
        </p:nvSpPr>
        <p:spPr bwMode="auto">
          <a:xfrm>
            <a:off x="260353" y="6229350"/>
            <a:ext cx="6157913" cy="596900"/>
          </a:xfrm>
          <a:prstGeom prst="rect">
            <a:avLst/>
          </a:prstGeom>
          <a:noFill/>
          <a:ln w="9525">
            <a:noFill/>
            <a:miter lim="800000"/>
            <a:headEnd/>
            <a:tailEnd/>
          </a:ln>
        </p:spPr>
        <p:txBody>
          <a:bodyPr>
            <a:spAutoFit/>
          </a:bodyPr>
          <a:lstStyle/>
          <a:p>
            <a:pPr defTabSz="914377" eaLnBrk="1" fontAlgn="auto" hangingPunct="1">
              <a:spcBef>
                <a:spcPct val="10000"/>
              </a:spcBef>
              <a:spcAft>
                <a:spcPts val="0"/>
              </a:spcAft>
            </a:pPr>
            <a:r>
              <a:rPr lang="en-US" altLang="es-ES" sz="1100" baseline="30000">
                <a:solidFill>
                  <a:srgbClr val="000000"/>
                </a:solidFill>
                <a:latin typeface="Arial Unicode MS" pitchFamily="34" charset="-128"/>
                <a:ea typeface="Arial Unicode MS" pitchFamily="34" charset="-128"/>
                <a:cs typeface="Arial Unicode MS" pitchFamily="34" charset="-128"/>
              </a:rPr>
              <a:t>A </a:t>
            </a:r>
            <a:r>
              <a:rPr lang="en-US" altLang="es-ES" sz="1100">
                <a:solidFill>
                  <a:srgbClr val="000000"/>
                </a:solidFill>
                <a:latin typeface="Arial Unicode MS" pitchFamily="34" charset="-128"/>
                <a:ea typeface="Arial Unicode MS" pitchFamily="34" charset="-128"/>
                <a:cs typeface="Arial Unicode MS" pitchFamily="34" charset="-128"/>
              </a:rPr>
              <a:t> Seguimiento medio de 4.3 años de 18 686 pacientes con DM, n = 71 370 pacientes sin DM</a:t>
            </a:r>
            <a:endParaRPr lang="en-US" altLang="es-ES" sz="1100" baseline="30000">
              <a:solidFill>
                <a:srgbClr val="000000"/>
              </a:solidFill>
              <a:latin typeface="Arial Unicode MS" pitchFamily="34" charset="-128"/>
              <a:ea typeface="Arial Unicode MS" pitchFamily="34" charset="-128"/>
              <a:cs typeface="Arial Unicode MS" pitchFamily="34" charset="-128"/>
            </a:endParaRPr>
          </a:p>
          <a:p>
            <a:pPr defTabSz="914377" eaLnBrk="1" fontAlgn="auto" hangingPunct="1">
              <a:spcBef>
                <a:spcPts val="0"/>
              </a:spcBef>
              <a:spcAft>
                <a:spcPts val="0"/>
              </a:spcAft>
            </a:pPr>
            <a:r>
              <a:rPr lang="en-US" altLang="es-ES" sz="1100" baseline="30000">
                <a:solidFill>
                  <a:srgbClr val="000000"/>
                </a:solidFill>
                <a:latin typeface="Arial Unicode MS" pitchFamily="34" charset="-128"/>
                <a:ea typeface="Arial Unicode MS" pitchFamily="34" charset="-128"/>
                <a:cs typeface="Arial Unicode MS" pitchFamily="34" charset="-128"/>
              </a:rPr>
              <a:t>bI</a:t>
            </a:r>
            <a:r>
              <a:rPr lang="en-US" altLang="es-ES" sz="1100">
                <a:solidFill>
                  <a:srgbClr val="000000"/>
                </a:solidFill>
                <a:latin typeface="Arial Unicode MS" pitchFamily="34" charset="-128"/>
                <a:ea typeface="Arial Unicode MS" pitchFamily="34" charset="-128"/>
                <a:cs typeface="Arial Unicode MS" pitchFamily="34" charset="-128"/>
              </a:rPr>
              <a:t> IM no fatal, muerte coronaria o revascularización coronaria</a:t>
            </a:r>
          </a:p>
          <a:p>
            <a:pPr defTabSz="914377" eaLnBrk="1" fontAlgn="auto" hangingPunct="1">
              <a:spcBef>
                <a:spcPts val="0"/>
              </a:spcBef>
              <a:spcAft>
                <a:spcPts val="0"/>
              </a:spcAft>
            </a:pPr>
            <a:r>
              <a:rPr lang="en-US" altLang="es-ES" sz="1100" baseline="30000">
                <a:solidFill>
                  <a:srgbClr val="000000"/>
                </a:solidFill>
                <a:latin typeface="Arial Unicode MS" pitchFamily="34" charset="-128"/>
                <a:ea typeface="Arial Unicode MS" pitchFamily="34" charset="-128"/>
                <a:cs typeface="Arial Unicode MS" pitchFamily="34" charset="-128"/>
              </a:rPr>
              <a:t>C</a:t>
            </a:r>
            <a:r>
              <a:rPr lang="en-US" altLang="es-ES" sz="1100">
                <a:solidFill>
                  <a:srgbClr val="000000"/>
                </a:solidFill>
                <a:latin typeface="Arial Unicode MS" pitchFamily="34" charset="-128"/>
                <a:ea typeface="Arial Unicode MS" pitchFamily="34" charset="-128"/>
                <a:cs typeface="Arial Unicode MS" pitchFamily="34" charset="-128"/>
              </a:rPr>
              <a:t> Tasa de eventos por reducción de 1 mmol/L (39 mg/dL) de C-LDL</a:t>
            </a:r>
          </a:p>
        </p:txBody>
      </p:sp>
      <p:sp>
        <p:nvSpPr>
          <p:cNvPr id="3452" name="Rectangle 52"/>
          <p:cNvSpPr>
            <a:spLocks noChangeArrowheads="1"/>
          </p:cNvSpPr>
          <p:nvPr/>
        </p:nvSpPr>
        <p:spPr bwMode="auto">
          <a:xfrm>
            <a:off x="0" y="50856"/>
            <a:ext cx="9097963" cy="1143000"/>
          </a:xfrm>
          <a:prstGeom prst="rect">
            <a:avLst/>
          </a:prstGeom>
          <a:noFill/>
          <a:ln w="9525">
            <a:noFill/>
            <a:miter lim="800000"/>
            <a:headEnd/>
            <a:tailEnd/>
          </a:ln>
        </p:spPr>
        <p:txBody>
          <a:bodyPr lIns="0" tIns="0" rIns="0" bIns="0" anchor="ctr"/>
          <a:lstStyle/>
          <a:p>
            <a:pPr algn="ctr" defTabSz="914377" eaLnBrk="1" fontAlgn="auto" hangingPunct="1">
              <a:lnSpc>
                <a:spcPct val="150000"/>
              </a:lnSpc>
              <a:spcBef>
                <a:spcPts val="0"/>
              </a:spcBef>
              <a:spcAft>
                <a:spcPts val="0"/>
              </a:spcAft>
            </a:pPr>
            <a:r>
              <a:rPr lang="en-US" altLang="es-ES" sz="2400" b="1" dirty="0">
                <a:solidFill>
                  <a:srgbClr val="000000"/>
                </a:solidFill>
                <a:latin typeface="Verdana"/>
                <a:cs typeface="+mn-cs"/>
              </a:rPr>
              <a:t>Las </a:t>
            </a:r>
            <a:r>
              <a:rPr lang="en-US" altLang="es-ES" sz="2400" b="1" dirty="0" err="1">
                <a:solidFill>
                  <a:srgbClr val="000000"/>
                </a:solidFill>
                <a:latin typeface="Verdana"/>
                <a:cs typeface="+mn-cs"/>
              </a:rPr>
              <a:t>estatinas</a:t>
            </a:r>
            <a:r>
              <a:rPr lang="en-US" altLang="es-ES" sz="2400" b="1" dirty="0">
                <a:solidFill>
                  <a:srgbClr val="000000"/>
                </a:solidFill>
                <a:latin typeface="Verdana"/>
                <a:cs typeface="+mn-cs"/>
              </a:rPr>
              <a:t> </a:t>
            </a:r>
            <a:r>
              <a:rPr lang="en-US" altLang="es-ES" sz="2400" b="1" dirty="0" err="1">
                <a:solidFill>
                  <a:srgbClr val="000000"/>
                </a:solidFill>
                <a:latin typeface="Verdana"/>
                <a:cs typeface="+mn-cs"/>
              </a:rPr>
              <a:t>reducen</a:t>
            </a:r>
            <a:r>
              <a:rPr lang="en-US" altLang="es-ES" sz="2400" b="1" dirty="0">
                <a:solidFill>
                  <a:srgbClr val="000000"/>
                </a:solidFill>
                <a:latin typeface="Verdana"/>
                <a:cs typeface="+mn-cs"/>
              </a:rPr>
              <a:t> </a:t>
            </a:r>
            <a:r>
              <a:rPr lang="en-US" altLang="es-ES" sz="2400" b="1" dirty="0" err="1">
                <a:solidFill>
                  <a:srgbClr val="000000"/>
                </a:solidFill>
                <a:latin typeface="Verdana"/>
                <a:cs typeface="+mn-cs"/>
              </a:rPr>
              <a:t>eventos</a:t>
            </a:r>
            <a:r>
              <a:rPr lang="en-US" altLang="es-ES" sz="2400" b="1" dirty="0">
                <a:solidFill>
                  <a:srgbClr val="000000"/>
                </a:solidFill>
                <a:latin typeface="Verdana"/>
                <a:cs typeface="+mn-cs"/>
              </a:rPr>
              <a:t> CV,</a:t>
            </a:r>
            <a:r>
              <a:rPr lang="en-US" altLang="es-ES" sz="2400" b="1" dirty="0">
                <a:solidFill>
                  <a:srgbClr val="666600"/>
                </a:solidFill>
                <a:latin typeface="Verdana"/>
                <a:cs typeface="+mn-cs"/>
              </a:rPr>
              <a:t> </a:t>
            </a:r>
            <a:br>
              <a:rPr lang="en-US" altLang="es-ES" sz="2400" b="1" dirty="0">
                <a:solidFill>
                  <a:srgbClr val="666600"/>
                </a:solidFill>
                <a:latin typeface="Verdana"/>
                <a:cs typeface="+mn-cs"/>
              </a:rPr>
            </a:br>
            <a:r>
              <a:rPr lang="en-US" altLang="es-ES" sz="2400" b="1" dirty="0" err="1">
                <a:solidFill>
                  <a:srgbClr val="000000"/>
                </a:solidFill>
                <a:latin typeface="Verdana"/>
                <a:cs typeface="+mn-cs"/>
              </a:rPr>
              <a:t>pero</a:t>
            </a:r>
            <a:r>
              <a:rPr lang="en-US" altLang="es-ES" sz="2400" b="1" dirty="0">
                <a:solidFill>
                  <a:srgbClr val="666600"/>
                </a:solidFill>
                <a:latin typeface="Verdana"/>
                <a:cs typeface="+mn-cs"/>
              </a:rPr>
              <a:t> </a:t>
            </a:r>
            <a:r>
              <a:rPr lang="en-US" altLang="es-ES" sz="2400" b="1" dirty="0" err="1">
                <a:solidFill>
                  <a:srgbClr val="C00000"/>
                </a:solidFill>
                <a:latin typeface="Verdana"/>
                <a:cs typeface="+mn-cs"/>
              </a:rPr>
              <a:t>Riesgo</a:t>
            </a:r>
            <a:r>
              <a:rPr lang="en-US" altLang="es-ES" sz="2400" b="1" dirty="0">
                <a:solidFill>
                  <a:srgbClr val="C00000"/>
                </a:solidFill>
                <a:latin typeface="Verdana"/>
                <a:cs typeface="+mn-cs"/>
              </a:rPr>
              <a:t> Residual</a:t>
            </a:r>
            <a:r>
              <a:rPr lang="en-US" altLang="es-ES" sz="2400" b="1" dirty="0">
                <a:solidFill>
                  <a:srgbClr val="666600"/>
                </a:solidFill>
                <a:latin typeface="Verdana"/>
                <a:cs typeface="+mn-cs"/>
              </a:rPr>
              <a:t> </a:t>
            </a:r>
            <a:r>
              <a:rPr lang="en-US" altLang="es-ES" sz="2400" b="1" dirty="0">
                <a:solidFill>
                  <a:srgbClr val="000000"/>
                </a:solidFill>
                <a:latin typeface="Verdana"/>
                <a:cs typeface="+mn-cs"/>
              </a:rPr>
              <a:t>&gt; </a:t>
            </a:r>
            <a:r>
              <a:rPr lang="en-US" altLang="es-ES" sz="2400" b="1" dirty="0" err="1">
                <a:solidFill>
                  <a:srgbClr val="000000"/>
                </a:solidFill>
                <a:latin typeface="Verdana"/>
                <a:cs typeface="+mn-cs"/>
              </a:rPr>
              <a:t>Riesgo</a:t>
            </a:r>
            <a:r>
              <a:rPr lang="en-US" altLang="es-ES" sz="2400" b="1" dirty="0">
                <a:solidFill>
                  <a:srgbClr val="000000"/>
                </a:solidFill>
                <a:latin typeface="Verdana"/>
                <a:cs typeface="+mn-cs"/>
              </a:rPr>
              <a:t> Total de no DM</a:t>
            </a:r>
          </a:p>
          <a:p>
            <a:pPr algn="ctr" defTabSz="914377" eaLnBrk="1" fontAlgn="auto" hangingPunct="1">
              <a:lnSpc>
                <a:spcPct val="150000"/>
              </a:lnSpc>
              <a:spcBef>
                <a:spcPts val="0"/>
              </a:spcBef>
              <a:spcAft>
                <a:spcPts val="0"/>
              </a:spcAft>
            </a:pPr>
            <a:r>
              <a:rPr lang="en-US" altLang="es-ES" sz="2000" dirty="0">
                <a:solidFill>
                  <a:srgbClr val="0070C0"/>
                </a:solidFill>
                <a:latin typeface="Verdana"/>
                <a:cs typeface="+mn-cs"/>
              </a:rPr>
              <a:t>CTT Meta-Analysis of 14 Statin </a:t>
            </a:r>
            <a:r>
              <a:rPr lang="en-US" altLang="es-ES" sz="2000" dirty="0" err="1">
                <a:solidFill>
                  <a:srgbClr val="0070C0"/>
                </a:solidFill>
                <a:latin typeface="Verdana"/>
                <a:cs typeface="+mn-cs"/>
              </a:rPr>
              <a:t>Trials</a:t>
            </a:r>
            <a:r>
              <a:rPr lang="en-US" altLang="es-ES" sz="2000" baseline="30000" dirty="0" err="1">
                <a:solidFill>
                  <a:srgbClr val="0070C0"/>
                </a:solidFill>
                <a:latin typeface="Verdana"/>
                <a:cs typeface="+mn-cs"/>
              </a:rPr>
              <a:t>a</a:t>
            </a:r>
            <a:endParaRPr lang="en-US" altLang="es-ES" sz="2000" dirty="0">
              <a:solidFill>
                <a:srgbClr val="0070C0"/>
              </a:solidFill>
              <a:latin typeface="Verdana"/>
              <a:cs typeface="+mn-cs"/>
            </a:endParaRPr>
          </a:p>
        </p:txBody>
      </p:sp>
    </p:spTree>
    <p:extLst>
      <p:ext uri="{BB962C8B-B14F-4D97-AF65-F5344CB8AC3E}">
        <p14:creationId xmlns:p14="http://schemas.microsoft.com/office/powerpoint/2010/main" val="34322569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AutoShape 2"/>
          <p:cNvSpPr>
            <a:spLocks noChangeArrowheads="1"/>
          </p:cNvSpPr>
          <p:nvPr/>
        </p:nvSpPr>
        <p:spPr bwMode="invGray">
          <a:xfrm>
            <a:off x="4692650" y="2090206"/>
            <a:ext cx="4038600" cy="1333796"/>
          </a:xfrm>
          <a:prstGeom prst="roundRect">
            <a:avLst>
              <a:gd name="adj" fmla="val 16667"/>
            </a:avLst>
          </a:prstGeom>
          <a:solidFill>
            <a:srgbClr val="EAEAEA"/>
          </a:solidFill>
          <a:ln w="9525">
            <a:solidFill>
              <a:srgbClr val="008000"/>
            </a:solidFill>
            <a:round/>
            <a:headEnd/>
            <a:tailEnd/>
          </a:ln>
        </p:spPr>
        <p:txBody>
          <a:bodyPr wrap="none" anchor="ctr"/>
          <a:lstStyle/>
          <a:p>
            <a:pPr defTabSz="914377" fontAlgn="auto">
              <a:spcBef>
                <a:spcPct val="30000"/>
              </a:spcBef>
              <a:spcAft>
                <a:spcPts val="0"/>
              </a:spcAft>
            </a:pPr>
            <a:endParaRPr lang="es-ES" altLang="es-ES" sz="1400" b="1">
              <a:solidFill>
                <a:srgbClr val="000000"/>
              </a:solidFill>
              <a:latin typeface="Verdana"/>
              <a:cs typeface="+mn-cs"/>
            </a:endParaRPr>
          </a:p>
        </p:txBody>
      </p:sp>
      <p:sp>
        <p:nvSpPr>
          <p:cNvPr id="1156099" name="AutoShape 3"/>
          <p:cNvSpPr>
            <a:spLocks noChangeArrowheads="1"/>
          </p:cNvSpPr>
          <p:nvPr/>
        </p:nvSpPr>
        <p:spPr bwMode="auto">
          <a:xfrm>
            <a:off x="196850" y="2379130"/>
            <a:ext cx="4495800" cy="838200"/>
          </a:xfrm>
          <a:prstGeom prst="bevel">
            <a:avLst>
              <a:gd name="adj" fmla="val 10106"/>
            </a:avLst>
          </a:prstGeom>
          <a:solidFill>
            <a:schemeClr val="accent1"/>
          </a:solidFill>
          <a:ln w="9525">
            <a:noFill/>
            <a:miter lim="800000"/>
            <a:headEnd/>
            <a:tailEnd/>
          </a:ln>
        </p:spPr>
        <p:txBody>
          <a:bodyPr wrap="none" anchor="ctr"/>
          <a:lstStyle/>
          <a:p>
            <a:pPr defTabSz="914377" fontAlgn="auto">
              <a:spcBef>
                <a:spcPts val="0"/>
              </a:spcBef>
              <a:spcAft>
                <a:spcPts val="0"/>
              </a:spcAft>
              <a:defRPr/>
            </a:pPr>
            <a:endParaRPr lang="es-ES" altLang="es-ES" sz="3000">
              <a:solidFill>
                <a:srgbClr val="000000"/>
              </a:solidFill>
              <a:effectLst>
                <a:outerShdw blurRad="38100" dist="38100" dir="2700000" algn="tl">
                  <a:srgbClr val="FFFFFF"/>
                </a:outerShdw>
              </a:effectLst>
              <a:latin typeface="Verdana"/>
              <a:cs typeface="+mn-cs"/>
            </a:endParaRPr>
          </a:p>
        </p:txBody>
      </p:sp>
      <p:sp>
        <p:nvSpPr>
          <p:cNvPr id="8196" name="AutoShape 4"/>
          <p:cNvSpPr>
            <a:spLocks noChangeArrowheads="1"/>
          </p:cNvSpPr>
          <p:nvPr/>
        </p:nvSpPr>
        <p:spPr bwMode="invGray">
          <a:xfrm>
            <a:off x="4606083" y="3629614"/>
            <a:ext cx="4048125" cy="1023001"/>
          </a:xfrm>
          <a:prstGeom prst="roundRect">
            <a:avLst>
              <a:gd name="adj" fmla="val 16667"/>
            </a:avLst>
          </a:prstGeom>
          <a:solidFill>
            <a:srgbClr val="EAEAEA"/>
          </a:solidFill>
          <a:ln w="9525">
            <a:solidFill>
              <a:srgbClr val="008000"/>
            </a:solidFill>
            <a:round/>
            <a:headEnd/>
            <a:tailEnd/>
          </a:ln>
        </p:spPr>
        <p:txBody>
          <a:bodyPr wrap="none" anchor="ctr"/>
          <a:lstStyle/>
          <a:p>
            <a:pPr defTabSz="914377" eaLnBrk="1" fontAlgn="auto" hangingPunct="1">
              <a:spcBef>
                <a:spcPts val="0"/>
              </a:spcBef>
              <a:spcAft>
                <a:spcPts val="0"/>
              </a:spcAft>
            </a:pPr>
            <a:endParaRPr lang="es-ES" sz="1900">
              <a:solidFill>
                <a:srgbClr val="000000"/>
              </a:solidFill>
              <a:latin typeface="Verdana" pitchFamily="34" charset="0"/>
              <a:cs typeface="+mn-cs"/>
            </a:endParaRPr>
          </a:p>
        </p:txBody>
      </p:sp>
      <p:sp>
        <p:nvSpPr>
          <p:cNvPr id="1156101" name="AutoShape 5"/>
          <p:cNvSpPr>
            <a:spLocks noChangeArrowheads="1"/>
          </p:cNvSpPr>
          <p:nvPr/>
        </p:nvSpPr>
        <p:spPr bwMode="auto">
          <a:xfrm>
            <a:off x="196850" y="3628942"/>
            <a:ext cx="4572000" cy="1066800"/>
          </a:xfrm>
          <a:prstGeom prst="bevel">
            <a:avLst>
              <a:gd name="adj" fmla="val 10106"/>
            </a:avLst>
          </a:prstGeom>
          <a:solidFill>
            <a:schemeClr val="accent1"/>
          </a:solidFill>
          <a:ln w="9525">
            <a:noFill/>
            <a:miter lim="800000"/>
            <a:headEnd/>
            <a:tailEnd/>
          </a:ln>
        </p:spPr>
        <p:txBody>
          <a:bodyPr wrap="none" anchor="ctr"/>
          <a:lstStyle/>
          <a:p>
            <a:pPr defTabSz="914377" fontAlgn="auto">
              <a:spcBef>
                <a:spcPts val="0"/>
              </a:spcBef>
              <a:spcAft>
                <a:spcPts val="0"/>
              </a:spcAft>
              <a:defRPr/>
            </a:pPr>
            <a:endParaRPr lang="es-ES" altLang="es-ES" sz="3000">
              <a:solidFill>
                <a:srgbClr val="000000"/>
              </a:solidFill>
              <a:effectLst>
                <a:outerShdw blurRad="38100" dist="38100" dir="2700000" algn="tl">
                  <a:srgbClr val="FFFFFF"/>
                </a:outerShdw>
              </a:effectLst>
              <a:latin typeface="Verdana"/>
              <a:cs typeface="+mn-cs"/>
            </a:endParaRPr>
          </a:p>
        </p:txBody>
      </p:sp>
      <p:sp>
        <p:nvSpPr>
          <p:cNvPr id="1156102" name="AutoShape 6"/>
          <p:cNvSpPr>
            <a:spLocks noChangeArrowheads="1"/>
          </p:cNvSpPr>
          <p:nvPr/>
        </p:nvSpPr>
        <p:spPr bwMode="auto">
          <a:xfrm>
            <a:off x="196850" y="4953000"/>
            <a:ext cx="3810000" cy="701675"/>
          </a:xfrm>
          <a:prstGeom prst="bevel">
            <a:avLst>
              <a:gd name="adj" fmla="val 10106"/>
            </a:avLst>
          </a:prstGeom>
          <a:solidFill>
            <a:srgbClr val="FFCC99"/>
          </a:solidFill>
          <a:ln w="9525">
            <a:noFill/>
            <a:miter lim="800000"/>
            <a:headEnd/>
            <a:tailEnd/>
          </a:ln>
        </p:spPr>
        <p:txBody>
          <a:bodyPr wrap="none" anchor="ctr"/>
          <a:lstStyle/>
          <a:p>
            <a:pPr defTabSz="914377" fontAlgn="auto">
              <a:spcBef>
                <a:spcPts val="0"/>
              </a:spcBef>
              <a:spcAft>
                <a:spcPts val="0"/>
              </a:spcAft>
              <a:defRPr/>
            </a:pPr>
            <a:endParaRPr lang="es-ES" altLang="es-ES" sz="3000">
              <a:solidFill>
                <a:srgbClr val="000000"/>
              </a:solidFill>
              <a:effectLst>
                <a:outerShdw blurRad="38100" dist="38100" dir="2700000" algn="tl">
                  <a:srgbClr val="FFFFFF"/>
                </a:outerShdw>
              </a:effectLst>
              <a:latin typeface="Verdana"/>
              <a:cs typeface="+mn-cs"/>
            </a:endParaRPr>
          </a:p>
        </p:txBody>
      </p:sp>
      <p:sp>
        <p:nvSpPr>
          <p:cNvPr id="1156103" name="AutoShape 7"/>
          <p:cNvSpPr>
            <a:spLocks noChangeArrowheads="1"/>
          </p:cNvSpPr>
          <p:nvPr/>
        </p:nvSpPr>
        <p:spPr bwMode="auto">
          <a:xfrm>
            <a:off x="196850" y="5851525"/>
            <a:ext cx="3810000" cy="701675"/>
          </a:xfrm>
          <a:prstGeom prst="bevel">
            <a:avLst>
              <a:gd name="adj" fmla="val 10106"/>
            </a:avLst>
          </a:prstGeom>
          <a:solidFill>
            <a:srgbClr val="FFCC99"/>
          </a:solidFill>
          <a:ln w="9525">
            <a:noFill/>
            <a:miter lim="800000"/>
            <a:headEnd/>
            <a:tailEnd/>
          </a:ln>
        </p:spPr>
        <p:txBody>
          <a:bodyPr wrap="none" anchor="ctr"/>
          <a:lstStyle/>
          <a:p>
            <a:pPr defTabSz="914377" fontAlgn="auto">
              <a:spcBef>
                <a:spcPts val="0"/>
              </a:spcBef>
              <a:spcAft>
                <a:spcPts val="0"/>
              </a:spcAft>
              <a:defRPr/>
            </a:pPr>
            <a:endParaRPr lang="es-ES" altLang="es-ES" sz="3000">
              <a:solidFill>
                <a:srgbClr val="000000"/>
              </a:solidFill>
              <a:effectLst>
                <a:outerShdw blurRad="38100" dist="38100" dir="2700000" algn="tl">
                  <a:srgbClr val="FFFFFF"/>
                </a:outerShdw>
              </a:effectLst>
              <a:latin typeface="Verdana"/>
              <a:cs typeface="+mn-cs"/>
            </a:endParaRPr>
          </a:p>
        </p:txBody>
      </p:sp>
      <p:sp>
        <p:nvSpPr>
          <p:cNvPr id="1156104" name="AutoShape 8"/>
          <p:cNvSpPr>
            <a:spLocks noChangeArrowheads="1"/>
          </p:cNvSpPr>
          <p:nvPr/>
        </p:nvSpPr>
        <p:spPr bwMode="auto">
          <a:xfrm>
            <a:off x="196850" y="1480607"/>
            <a:ext cx="3657600" cy="701675"/>
          </a:xfrm>
          <a:prstGeom prst="bevel">
            <a:avLst>
              <a:gd name="adj" fmla="val 10106"/>
            </a:avLst>
          </a:prstGeom>
          <a:solidFill>
            <a:schemeClr val="accent1"/>
          </a:solidFill>
          <a:ln w="9525">
            <a:noFill/>
            <a:miter lim="800000"/>
            <a:headEnd/>
            <a:tailEnd/>
          </a:ln>
        </p:spPr>
        <p:txBody>
          <a:bodyPr wrap="none" anchor="ctr"/>
          <a:lstStyle/>
          <a:p>
            <a:pPr defTabSz="914377" fontAlgn="auto">
              <a:spcBef>
                <a:spcPts val="0"/>
              </a:spcBef>
              <a:spcAft>
                <a:spcPts val="0"/>
              </a:spcAft>
              <a:defRPr/>
            </a:pPr>
            <a:endParaRPr lang="es-ES" altLang="es-ES" sz="3000">
              <a:solidFill>
                <a:srgbClr val="000000"/>
              </a:solidFill>
              <a:effectLst>
                <a:outerShdw blurRad="38100" dist="38100" dir="2700000" algn="tl">
                  <a:srgbClr val="FFFFFF"/>
                </a:outerShdw>
              </a:effectLst>
              <a:latin typeface="Verdana"/>
              <a:cs typeface="+mn-cs"/>
            </a:endParaRPr>
          </a:p>
        </p:txBody>
      </p:sp>
      <p:sp>
        <p:nvSpPr>
          <p:cNvPr id="8201" name="Rectangle 9"/>
          <p:cNvSpPr>
            <a:spLocks noChangeArrowheads="1"/>
          </p:cNvSpPr>
          <p:nvPr/>
        </p:nvSpPr>
        <p:spPr bwMode="auto">
          <a:xfrm>
            <a:off x="1143000" y="44993"/>
            <a:ext cx="5232400" cy="685800"/>
          </a:xfrm>
          <a:prstGeom prst="rect">
            <a:avLst/>
          </a:prstGeom>
          <a:noFill/>
          <a:ln w="9525">
            <a:noFill/>
            <a:miter lim="800000"/>
            <a:headEnd/>
            <a:tailEnd/>
          </a:ln>
        </p:spPr>
        <p:txBody>
          <a:bodyPr lIns="0" tIns="0" rIns="0" bIns="0" anchor="b"/>
          <a:lstStyle/>
          <a:p>
            <a:pPr algn="r" defTabSz="914377" eaLnBrk="1" fontAlgn="auto" hangingPunct="1">
              <a:spcBef>
                <a:spcPts val="0"/>
              </a:spcBef>
              <a:spcAft>
                <a:spcPts val="0"/>
              </a:spcAft>
            </a:pPr>
            <a:r>
              <a:rPr lang="es-ES_tradnl" altLang="es-ES" sz="3200" b="1" dirty="0">
                <a:solidFill>
                  <a:srgbClr val="0070C0"/>
                </a:solidFill>
                <a:latin typeface="Verdana"/>
                <a:cs typeface="+mn-cs"/>
              </a:rPr>
              <a:t>Dislipemia diabética</a:t>
            </a:r>
          </a:p>
        </p:txBody>
      </p:sp>
      <p:sp>
        <p:nvSpPr>
          <p:cNvPr id="8202" name="Rectangle 10"/>
          <p:cNvSpPr>
            <a:spLocks noChangeArrowheads="1"/>
          </p:cNvSpPr>
          <p:nvPr/>
        </p:nvSpPr>
        <p:spPr bwMode="auto">
          <a:xfrm>
            <a:off x="-46708" y="1557946"/>
            <a:ext cx="4840288" cy="4917373"/>
          </a:xfrm>
          <a:prstGeom prst="rect">
            <a:avLst/>
          </a:prstGeom>
          <a:noFill/>
          <a:ln w="9525">
            <a:noFill/>
            <a:miter lim="800000"/>
            <a:headEnd/>
            <a:tailEnd/>
          </a:ln>
        </p:spPr>
        <p:txBody>
          <a:bodyPr lIns="92075" tIns="46038" rIns="92075" bIns="46038">
            <a:spAutoFit/>
          </a:bodyPr>
          <a:lstStyle/>
          <a:p>
            <a:pPr marL="341313" indent="-341313" defTabSz="914377" fontAlgn="auto">
              <a:lnSpc>
                <a:spcPct val="115000"/>
              </a:lnSpc>
              <a:spcBef>
                <a:spcPct val="100000"/>
              </a:spcBef>
              <a:spcAft>
                <a:spcPts val="0"/>
              </a:spcAft>
              <a:buClr>
                <a:srgbClr val="F9E697"/>
              </a:buClr>
            </a:pPr>
            <a:r>
              <a:rPr lang="es-ES_tradnl" altLang="es-ES" sz="2900" dirty="0">
                <a:solidFill>
                  <a:srgbClr val="000000"/>
                </a:solidFill>
                <a:latin typeface="Verdana" pitchFamily="34" charset="0"/>
                <a:cs typeface="+mn-cs"/>
              </a:rPr>
              <a:t>   C-LDL “normal”</a:t>
            </a:r>
          </a:p>
          <a:p>
            <a:pPr marL="341313" indent="-341313" defTabSz="914377" fontAlgn="auto">
              <a:lnSpc>
                <a:spcPct val="115000"/>
              </a:lnSpc>
              <a:spcBef>
                <a:spcPct val="100000"/>
              </a:spcBef>
              <a:spcAft>
                <a:spcPts val="0"/>
              </a:spcAft>
              <a:buClr>
                <a:srgbClr val="F9E697"/>
              </a:buClr>
            </a:pPr>
            <a:r>
              <a:rPr lang="es-ES_tradnl" altLang="es-ES" sz="2900" dirty="0">
                <a:solidFill>
                  <a:srgbClr val="000000"/>
                </a:solidFill>
                <a:latin typeface="Verdana" pitchFamily="34" charset="0"/>
                <a:cs typeface="+mn-cs"/>
              </a:rPr>
              <a:t>   Triada </a:t>
            </a:r>
            <a:r>
              <a:rPr lang="es-ES_tradnl" altLang="es-ES" sz="2900" dirty="0" err="1">
                <a:solidFill>
                  <a:srgbClr val="000000"/>
                </a:solidFill>
                <a:latin typeface="Verdana" pitchFamily="34" charset="0"/>
                <a:cs typeface="+mn-cs"/>
              </a:rPr>
              <a:t>Aterogénica</a:t>
            </a:r>
            <a:endParaRPr lang="es-ES_tradnl" altLang="es-ES" sz="2900" dirty="0">
              <a:solidFill>
                <a:srgbClr val="000000"/>
              </a:solidFill>
              <a:latin typeface="Verdana" pitchFamily="34" charset="0"/>
              <a:cs typeface="+mn-cs"/>
            </a:endParaRPr>
          </a:p>
          <a:p>
            <a:pPr marL="341313" indent="-341313" defTabSz="914377" fontAlgn="auto">
              <a:lnSpc>
                <a:spcPct val="5000"/>
              </a:lnSpc>
              <a:spcBef>
                <a:spcPct val="100000"/>
              </a:spcBef>
              <a:spcAft>
                <a:spcPts val="0"/>
              </a:spcAft>
              <a:buClr>
                <a:srgbClr val="F9E697"/>
              </a:buClr>
            </a:pPr>
            <a:endParaRPr lang="es-ES_tradnl" altLang="es-ES" sz="2900" dirty="0">
              <a:solidFill>
                <a:srgbClr val="000000"/>
              </a:solidFill>
              <a:latin typeface="Verdana" pitchFamily="34" charset="0"/>
              <a:cs typeface="+mn-cs"/>
            </a:endParaRPr>
          </a:p>
          <a:p>
            <a:pPr marL="341313" indent="-341313" defTabSz="914377" fontAlgn="auto">
              <a:lnSpc>
                <a:spcPct val="5000"/>
              </a:lnSpc>
              <a:spcBef>
                <a:spcPct val="100000"/>
              </a:spcBef>
              <a:spcAft>
                <a:spcPts val="0"/>
              </a:spcAft>
              <a:buClr>
                <a:srgbClr val="F9E697"/>
              </a:buClr>
            </a:pPr>
            <a:r>
              <a:rPr lang="es-ES_tradnl" altLang="es-ES" sz="2900" dirty="0">
                <a:solidFill>
                  <a:srgbClr val="000000"/>
                </a:solidFill>
                <a:latin typeface="Verdana" pitchFamily="34" charset="0"/>
                <a:cs typeface="+mn-cs"/>
              </a:rPr>
              <a:t>   Aumento número de</a:t>
            </a:r>
          </a:p>
          <a:p>
            <a:pPr marL="341313" indent="-341313" defTabSz="914377" fontAlgn="auto">
              <a:lnSpc>
                <a:spcPct val="5000"/>
              </a:lnSpc>
              <a:spcBef>
                <a:spcPct val="100000"/>
              </a:spcBef>
              <a:spcAft>
                <a:spcPts val="0"/>
              </a:spcAft>
              <a:buClr>
                <a:srgbClr val="F9E697"/>
              </a:buClr>
            </a:pPr>
            <a:r>
              <a:rPr lang="es-ES_tradnl" altLang="es-ES" sz="2900" dirty="0">
                <a:solidFill>
                  <a:srgbClr val="000000"/>
                </a:solidFill>
                <a:latin typeface="Verdana" pitchFamily="34" charset="0"/>
                <a:cs typeface="+mn-cs"/>
              </a:rPr>
              <a:t>   partículas </a:t>
            </a:r>
            <a:r>
              <a:rPr lang="es-ES_tradnl" altLang="es-ES" sz="2900" dirty="0" err="1">
                <a:solidFill>
                  <a:srgbClr val="000000"/>
                </a:solidFill>
                <a:latin typeface="Verdana" pitchFamily="34" charset="0"/>
                <a:cs typeface="+mn-cs"/>
              </a:rPr>
              <a:t>aterógenas</a:t>
            </a:r>
            <a:endParaRPr lang="es-ES_tradnl" altLang="es-ES" sz="2900" dirty="0">
              <a:solidFill>
                <a:srgbClr val="000000"/>
              </a:solidFill>
              <a:latin typeface="Verdana" pitchFamily="34" charset="0"/>
              <a:cs typeface="+mn-cs"/>
            </a:endParaRPr>
          </a:p>
          <a:p>
            <a:pPr marL="341313" indent="-341313" defTabSz="914377" fontAlgn="auto">
              <a:lnSpc>
                <a:spcPct val="5000"/>
              </a:lnSpc>
              <a:spcBef>
                <a:spcPct val="100000"/>
              </a:spcBef>
              <a:spcAft>
                <a:spcPts val="0"/>
              </a:spcAft>
              <a:buClr>
                <a:srgbClr val="F9E697"/>
              </a:buClr>
            </a:pPr>
            <a:endParaRPr lang="es-ES_tradnl" altLang="es-ES" sz="2900" dirty="0">
              <a:solidFill>
                <a:srgbClr val="000000"/>
              </a:solidFill>
              <a:latin typeface="Verdana" pitchFamily="34" charset="0"/>
              <a:cs typeface="+mn-cs"/>
            </a:endParaRPr>
          </a:p>
          <a:p>
            <a:pPr marL="341313" indent="-341313" defTabSz="914377" fontAlgn="auto">
              <a:lnSpc>
                <a:spcPct val="5000"/>
              </a:lnSpc>
              <a:spcBef>
                <a:spcPct val="100000"/>
              </a:spcBef>
              <a:spcAft>
                <a:spcPts val="0"/>
              </a:spcAft>
              <a:buClr>
                <a:srgbClr val="F9E697"/>
              </a:buClr>
            </a:pPr>
            <a:r>
              <a:rPr lang="es-ES_tradnl" altLang="es-ES" sz="2900" dirty="0">
                <a:solidFill>
                  <a:srgbClr val="000000"/>
                </a:solidFill>
                <a:latin typeface="Verdana" pitchFamily="34" charset="0"/>
                <a:cs typeface="+mn-cs"/>
              </a:rPr>
              <a:t>   LDL modificadas</a:t>
            </a:r>
          </a:p>
          <a:p>
            <a:pPr marL="341313" indent="-341313" defTabSz="914377" fontAlgn="auto">
              <a:lnSpc>
                <a:spcPct val="5000"/>
              </a:lnSpc>
              <a:spcBef>
                <a:spcPct val="100000"/>
              </a:spcBef>
              <a:spcAft>
                <a:spcPts val="0"/>
              </a:spcAft>
              <a:buClr>
                <a:srgbClr val="F9E697"/>
              </a:buClr>
            </a:pPr>
            <a:endParaRPr lang="es-ES_tradnl" altLang="es-ES" sz="2900" dirty="0">
              <a:solidFill>
                <a:srgbClr val="000000"/>
              </a:solidFill>
              <a:latin typeface="Verdana" pitchFamily="34" charset="0"/>
              <a:cs typeface="+mn-cs"/>
            </a:endParaRPr>
          </a:p>
          <a:p>
            <a:pPr marL="341313" indent="-341313" defTabSz="914377" fontAlgn="auto">
              <a:lnSpc>
                <a:spcPct val="5000"/>
              </a:lnSpc>
              <a:spcBef>
                <a:spcPct val="100000"/>
              </a:spcBef>
              <a:spcAft>
                <a:spcPts val="0"/>
              </a:spcAft>
              <a:buClr>
                <a:srgbClr val="F9E697"/>
              </a:buClr>
            </a:pPr>
            <a:r>
              <a:rPr lang="es-ES_tradnl" altLang="es-ES" sz="2900" dirty="0">
                <a:solidFill>
                  <a:srgbClr val="000000"/>
                </a:solidFill>
                <a:latin typeface="Verdana" pitchFamily="34" charset="0"/>
                <a:cs typeface="+mn-cs"/>
              </a:rPr>
              <a:t>   HDL modificadas</a:t>
            </a:r>
          </a:p>
        </p:txBody>
      </p:sp>
      <p:sp>
        <p:nvSpPr>
          <p:cNvPr id="8203" name="Text Box 11"/>
          <p:cNvSpPr txBox="1">
            <a:spLocks noChangeArrowheads="1"/>
          </p:cNvSpPr>
          <p:nvPr/>
        </p:nvSpPr>
        <p:spPr bwMode="auto">
          <a:xfrm>
            <a:off x="4692653" y="2134254"/>
            <a:ext cx="4041775" cy="1200329"/>
          </a:xfrm>
          <a:prstGeom prst="rect">
            <a:avLst/>
          </a:prstGeom>
          <a:noFill/>
          <a:ln w="9525">
            <a:noFill/>
            <a:miter lim="800000"/>
            <a:headEnd/>
            <a:tailEnd/>
          </a:ln>
        </p:spPr>
        <p:txBody>
          <a:bodyPr anchor="ctr">
            <a:spAutoFit/>
          </a:bodyPr>
          <a:lstStyle/>
          <a:p>
            <a:pPr defTabSz="914377" fontAlgn="auto">
              <a:spcBef>
                <a:spcPts val="0"/>
              </a:spcBef>
              <a:spcAft>
                <a:spcPts val="0"/>
              </a:spcAft>
            </a:pPr>
            <a:r>
              <a:rPr lang="es-ES_tradnl" altLang="es-ES" sz="2000" dirty="0">
                <a:solidFill>
                  <a:srgbClr val="999900"/>
                </a:solidFill>
                <a:latin typeface="Verdana"/>
                <a:cs typeface="+mn-cs"/>
              </a:rPr>
              <a:t>  </a:t>
            </a:r>
            <a:r>
              <a:rPr lang="es-ES_tradnl" altLang="es-ES" sz="2400" dirty="0">
                <a:solidFill>
                  <a:srgbClr val="000000"/>
                </a:solidFill>
                <a:latin typeface="Verdana"/>
                <a:cs typeface="+mn-cs"/>
              </a:rPr>
              <a:t>Aumento de TG</a:t>
            </a:r>
          </a:p>
          <a:p>
            <a:pPr defTabSz="914377" fontAlgn="auto">
              <a:spcBef>
                <a:spcPts val="0"/>
              </a:spcBef>
              <a:spcAft>
                <a:spcPts val="0"/>
              </a:spcAft>
            </a:pPr>
            <a:r>
              <a:rPr lang="es-ES_tradnl" altLang="es-ES" sz="2400" dirty="0">
                <a:solidFill>
                  <a:srgbClr val="000000"/>
                </a:solidFill>
                <a:latin typeface="Verdana"/>
                <a:cs typeface="+mn-cs"/>
              </a:rPr>
              <a:t>  Reducción de c-HDL</a:t>
            </a:r>
          </a:p>
          <a:p>
            <a:pPr defTabSz="914377" fontAlgn="auto">
              <a:spcBef>
                <a:spcPts val="0"/>
              </a:spcBef>
              <a:spcAft>
                <a:spcPts val="0"/>
              </a:spcAft>
            </a:pPr>
            <a:r>
              <a:rPr lang="es-ES_tradnl" altLang="es-ES" sz="2400" dirty="0">
                <a:solidFill>
                  <a:srgbClr val="000000"/>
                </a:solidFill>
                <a:latin typeface="Verdana"/>
                <a:cs typeface="+mn-cs"/>
              </a:rPr>
              <a:t>  LDL pequeñas-densas</a:t>
            </a:r>
            <a:endParaRPr lang="es-ES_tradnl" altLang="es-ES" sz="2000" dirty="0">
              <a:solidFill>
                <a:srgbClr val="000000"/>
              </a:solidFill>
              <a:latin typeface="Verdana"/>
              <a:cs typeface="+mn-cs"/>
            </a:endParaRPr>
          </a:p>
        </p:txBody>
      </p:sp>
      <p:sp>
        <p:nvSpPr>
          <p:cNvPr id="8204" name="Text Box 12"/>
          <p:cNvSpPr txBox="1">
            <a:spLocks noChangeArrowheads="1"/>
          </p:cNvSpPr>
          <p:nvPr/>
        </p:nvSpPr>
        <p:spPr bwMode="auto">
          <a:xfrm>
            <a:off x="5012408" y="3907734"/>
            <a:ext cx="3301288" cy="461665"/>
          </a:xfrm>
          <a:prstGeom prst="rect">
            <a:avLst/>
          </a:prstGeom>
          <a:noFill/>
          <a:ln w="9525">
            <a:noFill/>
            <a:miter lim="800000"/>
            <a:headEnd/>
            <a:tailEnd/>
          </a:ln>
        </p:spPr>
        <p:txBody>
          <a:bodyPr wrap="none" anchor="ctr">
            <a:spAutoFit/>
          </a:bodyPr>
          <a:lstStyle/>
          <a:p>
            <a:pPr defTabSz="914377" fontAlgn="auto">
              <a:spcBef>
                <a:spcPts val="0"/>
              </a:spcBef>
              <a:spcAft>
                <a:spcPts val="0"/>
              </a:spcAft>
            </a:pPr>
            <a:r>
              <a:rPr lang="es-ES_tradnl" altLang="es-ES" sz="2400" dirty="0" err="1">
                <a:solidFill>
                  <a:srgbClr val="000000"/>
                </a:solidFill>
                <a:latin typeface="Verdana"/>
                <a:cs typeface="+mn-cs"/>
              </a:rPr>
              <a:t>HiperTG-HiperApo</a:t>
            </a:r>
            <a:r>
              <a:rPr lang="es-ES_tradnl" altLang="es-ES" sz="2400" dirty="0">
                <a:solidFill>
                  <a:srgbClr val="000000"/>
                </a:solidFill>
                <a:latin typeface="Verdana"/>
                <a:cs typeface="+mn-cs"/>
              </a:rPr>
              <a:t> B</a:t>
            </a:r>
            <a:endParaRPr lang="es-ES_tradnl" altLang="es-ES" sz="2000" dirty="0">
              <a:solidFill>
                <a:srgbClr val="000000"/>
              </a:solidFill>
              <a:latin typeface="Verdana"/>
              <a:cs typeface="+mn-cs"/>
            </a:endParaRPr>
          </a:p>
        </p:txBody>
      </p:sp>
      <p:sp>
        <p:nvSpPr>
          <p:cNvPr id="8205" name="Line 13"/>
          <p:cNvSpPr>
            <a:spLocks noChangeShapeType="1"/>
          </p:cNvSpPr>
          <p:nvPr/>
        </p:nvSpPr>
        <p:spPr bwMode="auto">
          <a:xfrm>
            <a:off x="3549650" y="2760130"/>
            <a:ext cx="838200" cy="0"/>
          </a:xfrm>
          <a:prstGeom prst="line">
            <a:avLst/>
          </a:prstGeom>
          <a:noFill/>
          <a:ln w="9525">
            <a:noFill/>
            <a:round/>
            <a:headEnd/>
            <a:tailEnd/>
          </a:ln>
        </p:spPr>
        <p:txBody>
          <a:bodyPr wrap="none" anchor="ctr">
            <a:spAutoFit/>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nvGrpSpPr>
          <p:cNvPr id="8206" name="Group 14"/>
          <p:cNvGrpSpPr>
            <a:grpSpLocks/>
          </p:cNvGrpSpPr>
          <p:nvPr/>
        </p:nvGrpSpPr>
        <p:grpSpPr bwMode="auto">
          <a:xfrm>
            <a:off x="4958655" y="4783958"/>
            <a:ext cx="3549215" cy="2107258"/>
            <a:chOff x="1111" y="935"/>
            <a:chExt cx="3878" cy="2762"/>
          </a:xfrm>
        </p:grpSpPr>
        <p:pic>
          <p:nvPicPr>
            <p:cNvPr id="8207" name="Picture 15" descr="LDL_jpg">
              <a:hlinkClick r:id="rId2"/>
            </p:cNvPr>
            <p:cNvPicPr>
              <a:picLocks noChangeAspect="1" noChangeArrowheads="1"/>
            </p:cNvPicPr>
            <p:nvPr/>
          </p:nvPicPr>
          <p:blipFill>
            <a:blip r:embed="rId3"/>
            <a:srcRect/>
            <a:stretch>
              <a:fillRect/>
            </a:stretch>
          </p:blipFill>
          <p:spPr bwMode="auto">
            <a:xfrm>
              <a:off x="1111" y="935"/>
              <a:ext cx="3878" cy="2762"/>
            </a:xfrm>
            <a:prstGeom prst="rect">
              <a:avLst/>
            </a:prstGeom>
            <a:noFill/>
          </p:spPr>
        </p:pic>
        <p:sp>
          <p:nvSpPr>
            <p:cNvPr id="8208" name="Rectangle 16"/>
            <p:cNvSpPr>
              <a:spLocks noChangeArrowheads="1"/>
            </p:cNvSpPr>
            <p:nvPr/>
          </p:nvSpPr>
          <p:spPr bwMode="auto">
            <a:xfrm>
              <a:off x="1111" y="2341"/>
              <a:ext cx="1089" cy="91"/>
            </a:xfrm>
            <a:prstGeom prst="rect">
              <a:avLst/>
            </a:prstGeom>
            <a:solidFill>
              <a:schemeClr val="bg1"/>
            </a:solidFill>
            <a:ln w="9525">
              <a:noFill/>
              <a:miter lim="800000"/>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09" name="Text Box 17"/>
            <p:cNvSpPr txBox="1">
              <a:spLocks noChangeArrowheads="1"/>
            </p:cNvSpPr>
            <p:nvPr/>
          </p:nvSpPr>
          <p:spPr bwMode="auto">
            <a:xfrm>
              <a:off x="1416" y="2490"/>
              <a:ext cx="916" cy="323"/>
            </a:xfrm>
            <a:prstGeom prst="rect">
              <a:avLst/>
            </a:prstGeom>
            <a:noFill/>
            <a:ln w="9525">
              <a:noFill/>
              <a:miter lim="800000"/>
              <a:headEnd/>
              <a:tailEnd/>
            </a:ln>
            <a:effectLst/>
          </p:spPr>
          <p:txBody>
            <a:bodyPr wrap="none">
              <a:spAutoFit/>
            </a:bodyPr>
            <a:lstStyle/>
            <a:p>
              <a:pPr defTabSz="914377" eaLnBrk="1" fontAlgn="auto" hangingPunct="1">
                <a:spcBef>
                  <a:spcPts val="0"/>
                </a:spcBef>
                <a:spcAft>
                  <a:spcPts val="0"/>
                </a:spcAft>
              </a:pPr>
              <a:r>
                <a:rPr lang="es-ES" sz="1000">
                  <a:solidFill>
                    <a:srgbClr val="4D4D4D"/>
                  </a:solidFill>
                  <a:latin typeface="Tahoma" pitchFamily="34" charset="0"/>
                  <a:cs typeface="+mn-cs"/>
                </a:rPr>
                <a:t>Triglyceride</a:t>
              </a:r>
            </a:p>
          </p:txBody>
        </p:sp>
        <p:sp>
          <p:nvSpPr>
            <p:cNvPr id="8210" name="Freeform 18"/>
            <p:cNvSpPr>
              <a:spLocks/>
            </p:cNvSpPr>
            <p:nvPr/>
          </p:nvSpPr>
          <p:spPr bwMode="auto">
            <a:xfrm>
              <a:off x="1164" y="2341"/>
              <a:ext cx="1014" cy="545"/>
            </a:xfrm>
            <a:custGeom>
              <a:avLst/>
              <a:gdLst/>
              <a:ahLst/>
              <a:cxnLst>
                <a:cxn ang="0">
                  <a:pos x="0" y="0"/>
                </a:cxn>
                <a:cxn ang="0">
                  <a:pos x="0" y="545"/>
                </a:cxn>
                <a:cxn ang="0">
                  <a:pos x="1044" y="545"/>
                </a:cxn>
                <a:cxn ang="0">
                  <a:pos x="1044" y="0"/>
                </a:cxn>
              </a:cxnLst>
              <a:rect l="0" t="0" r="r" b="b"/>
              <a:pathLst>
                <a:path w="1044" h="545">
                  <a:moveTo>
                    <a:pt x="0" y="0"/>
                  </a:moveTo>
                  <a:lnTo>
                    <a:pt x="0" y="545"/>
                  </a:lnTo>
                  <a:lnTo>
                    <a:pt x="1044" y="545"/>
                  </a:lnTo>
                  <a:lnTo>
                    <a:pt x="1044" y="0"/>
                  </a:lnTo>
                </a:path>
              </a:pathLst>
            </a:custGeom>
            <a:noFill/>
            <a:ln w="28575" cmpd="sng">
              <a:solidFill>
                <a:schemeClr val="tx1"/>
              </a:solidFill>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nvGrpSpPr>
            <p:cNvPr id="8211" name="Group 19"/>
            <p:cNvGrpSpPr>
              <a:grpSpLocks/>
            </p:cNvGrpSpPr>
            <p:nvPr/>
          </p:nvGrpSpPr>
          <p:grpSpPr bwMode="auto">
            <a:xfrm>
              <a:off x="1202" y="2387"/>
              <a:ext cx="205" cy="441"/>
              <a:chOff x="431" y="1583"/>
              <a:chExt cx="205" cy="441"/>
            </a:xfrm>
          </p:grpSpPr>
          <p:sp>
            <p:nvSpPr>
              <p:cNvPr id="8212" name="Oval 20"/>
              <p:cNvSpPr>
                <a:spLocks noChangeArrowheads="1"/>
              </p:cNvSpPr>
              <p:nvPr/>
            </p:nvSpPr>
            <p:spPr bwMode="auto">
              <a:xfrm rot="2985818">
                <a:off x="445" y="1574"/>
                <a:ext cx="182" cy="200"/>
              </a:xfrm>
              <a:prstGeom prst="ellipse">
                <a:avLst/>
              </a:prstGeom>
              <a:gradFill rotWithShape="1">
                <a:gsLst>
                  <a:gs pos="0">
                    <a:srgbClr val="FF9966"/>
                  </a:gs>
                  <a:gs pos="100000">
                    <a:srgbClr val="FF9966">
                      <a:gamma/>
                      <a:shade val="46275"/>
                      <a:invGamma/>
                    </a:srgbClr>
                  </a:gs>
                </a:gsLst>
                <a:path path="shape">
                  <a:fillToRect l="50000" t="50000" r="50000" b="50000"/>
                </a:path>
              </a:gradFill>
              <a:ln w="9525">
                <a:solidFill>
                  <a:srgbClr val="FF6600"/>
                </a:solidFill>
                <a:round/>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13" name="Freeform 21"/>
              <p:cNvSpPr>
                <a:spLocks/>
              </p:cNvSpPr>
              <p:nvPr/>
            </p:nvSpPr>
            <p:spPr bwMode="auto">
              <a:xfrm>
                <a:off x="431" y="1752"/>
                <a:ext cx="62" cy="18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14" name="Freeform 22"/>
              <p:cNvSpPr>
                <a:spLocks/>
              </p:cNvSpPr>
              <p:nvPr/>
            </p:nvSpPr>
            <p:spPr bwMode="auto">
              <a:xfrm>
                <a:off x="470" y="1752"/>
                <a:ext cx="62" cy="27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15" name="Freeform 23"/>
              <p:cNvSpPr>
                <a:spLocks/>
              </p:cNvSpPr>
              <p:nvPr/>
            </p:nvSpPr>
            <p:spPr bwMode="auto">
              <a:xfrm rot="1149698" flipH="1">
                <a:off x="543" y="1752"/>
                <a:ext cx="90" cy="227"/>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grpSp>
          <p:nvGrpSpPr>
            <p:cNvPr id="8216" name="Group 24"/>
            <p:cNvGrpSpPr>
              <a:grpSpLocks/>
            </p:cNvGrpSpPr>
            <p:nvPr/>
          </p:nvGrpSpPr>
          <p:grpSpPr bwMode="auto">
            <a:xfrm rot="-2246081">
              <a:off x="3152" y="2205"/>
              <a:ext cx="136" cy="363"/>
              <a:chOff x="431" y="1583"/>
              <a:chExt cx="205" cy="441"/>
            </a:xfrm>
          </p:grpSpPr>
          <p:sp>
            <p:nvSpPr>
              <p:cNvPr id="8217" name="Oval 25"/>
              <p:cNvSpPr>
                <a:spLocks noChangeArrowheads="1"/>
              </p:cNvSpPr>
              <p:nvPr/>
            </p:nvSpPr>
            <p:spPr bwMode="auto">
              <a:xfrm rot="2985818">
                <a:off x="445" y="1574"/>
                <a:ext cx="182" cy="200"/>
              </a:xfrm>
              <a:prstGeom prst="ellipse">
                <a:avLst/>
              </a:prstGeom>
              <a:gradFill rotWithShape="1">
                <a:gsLst>
                  <a:gs pos="0">
                    <a:srgbClr val="FF9966"/>
                  </a:gs>
                  <a:gs pos="100000">
                    <a:srgbClr val="FF9966">
                      <a:gamma/>
                      <a:shade val="46275"/>
                      <a:invGamma/>
                    </a:srgbClr>
                  </a:gs>
                </a:gsLst>
                <a:path path="shape">
                  <a:fillToRect l="50000" t="50000" r="50000" b="50000"/>
                </a:path>
              </a:gradFill>
              <a:ln w="9525">
                <a:solidFill>
                  <a:srgbClr val="FF6600"/>
                </a:solidFill>
                <a:round/>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18" name="Freeform 26"/>
              <p:cNvSpPr>
                <a:spLocks/>
              </p:cNvSpPr>
              <p:nvPr/>
            </p:nvSpPr>
            <p:spPr bwMode="auto">
              <a:xfrm>
                <a:off x="431" y="1752"/>
                <a:ext cx="62" cy="18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19" name="Freeform 27"/>
              <p:cNvSpPr>
                <a:spLocks/>
              </p:cNvSpPr>
              <p:nvPr/>
            </p:nvSpPr>
            <p:spPr bwMode="auto">
              <a:xfrm>
                <a:off x="470" y="1752"/>
                <a:ext cx="62" cy="27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20" name="Freeform 28"/>
              <p:cNvSpPr>
                <a:spLocks/>
              </p:cNvSpPr>
              <p:nvPr/>
            </p:nvSpPr>
            <p:spPr bwMode="auto">
              <a:xfrm rot="1149698" flipH="1">
                <a:off x="543" y="1752"/>
                <a:ext cx="90" cy="227"/>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grpSp>
          <p:nvGrpSpPr>
            <p:cNvPr id="8221" name="Group 29"/>
            <p:cNvGrpSpPr>
              <a:grpSpLocks/>
            </p:cNvGrpSpPr>
            <p:nvPr/>
          </p:nvGrpSpPr>
          <p:grpSpPr bwMode="auto">
            <a:xfrm rot="15688154">
              <a:off x="3334" y="2659"/>
              <a:ext cx="136" cy="363"/>
              <a:chOff x="431" y="1583"/>
              <a:chExt cx="205" cy="441"/>
            </a:xfrm>
          </p:grpSpPr>
          <p:sp>
            <p:nvSpPr>
              <p:cNvPr id="8222" name="Oval 30"/>
              <p:cNvSpPr>
                <a:spLocks noChangeArrowheads="1"/>
              </p:cNvSpPr>
              <p:nvPr/>
            </p:nvSpPr>
            <p:spPr bwMode="auto">
              <a:xfrm rot="2985818">
                <a:off x="445" y="1574"/>
                <a:ext cx="182" cy="200"/>
              </a:xfrm>
              <a:prstGeom prst="ellipse">
                <a:avLst/>
              </a:prstGeom>
              <a:gradFill rotWithShape="1">
                <a:gsLst>
                  <a:gs pos="0">
                    <a:srgbClr val="FF9966"/>
                  </a:gs>
                  <a:gs pos="100000">
                    <a:srgbClr val="FF9966">
                      <a:gamma/>
                      <a:shade val="46275"/>
                      <a:invGamma/>
                    </a:srgbClr>
                  </a:gs>
                </a:gsLst>
                <a:path path="shape">
                  <a:fillToRect l="50000" t="50000" r="50000" b="50000"/>
                </a:path>
              </a:gradFill>
              <a:ln w="9525">
                <a:solidFill>
                  <a:srgbClr val="FF6600"/>
                </a:solidFill>
                <a:round/>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23" name="Freeform 31"/>
              <p:cNvSpPr>
                <a:spLocks/>
              </p:cNvSpPr>
              <p:nvPr/>
            </p:nvSpPr>
            <p:spPr bwMode="auto">
              <a:xfrm>
                <a:off x="431" y="1752"/>
                <a:ext cx="62" cy="18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24" name="Freeform 32"/>
              <p:cNvSpPr>
                <a:spLocks/>
              </p:cNvSpPr>
              <p:nvPr/>
            </p:nvSpPr>
            <p:spPr bwMode="auto">
              <a:xfrm>
                <a:off x="470" y="1752"/>
                <a:ext cx="62" cy="27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25" name="Freeform 33"/>
              <p:cNvSpPr>
                <a:spLocks/>
              </p:cNvSpPr>
              <p:nvPr/>
            </p:nvSpPr>
            <p:spPr bwMode="auto">
              <a:xfrm rot="1149698" flipH="1">
                <a:off x="543" y="1752"/>
                <a:ext cx="90" cy="227"/>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grpSp>
          <p:nvGrpSpPr>
            <p:cNvPr id="8226" name="Group 34"/>
            <p:cNvGrpSpPr>
              <a:grpSpLocks/>
            </p:cNvGrpSpPr>
            <p:nvPr/>
          </p:nvGrpSpPr>
          <p:grpSpPr bwMode="auto">
            <a:xfrm rot="1822186">
              <a:off x="3696" y="2568"/>
              <a:ext cx="136" cy="363"/>
              <a:chOff x="431" y="1583"/>
              <a:chExt cx="205" cy="441"/>
            </a:xfrm>
          </p:grpSpPr>
          <p:sp>
            <p:nvSpPr>
              <p:cNvPr id="8227" name="Oval 35"/>
              <p:cNvSpPr>
                <a:spLocks noChangeArrowheads="1"/>
              </p:cNvSpPr>
              <p:nvPr/>
            </p:nvSpPr>
            <p:spPr bwMode="auto">
              <a:xfrm rot="2985818">
                <a:off x="445" y="1574"/>
                <a:ext cx="182" cy="200"/>
              </a:xfrm>
              <a:prstGeom prst="ellipse">
                <a:avLst/>
              </a:prstGeom>
              <a:gradFill rotWithShape="1">
                <a:gsLst>
                  <a:gs pos="0">
                    <a:srgbClr val="FF9966"/>
                  </a:gs>
                  <a:gs pos="100000">
                    <a:srgbClr val="FF9966">
                      <a:gamma/>
                      <a:shade val="46275"/>
                      <a:invGamma/>
                    </a:srgbClr>
                  </a:gs>
                </a:gsLst>
                <a:path path="shape">
                  <a:fillToRect l="50000" t="50000" r="50000" b="50000"/>
                </a:path>
              </a:gradFill>
              <a:ln w="9525">
                <a:solidFill>
                  <a:srgbClr val="FF6600"/>
                </a:solidFill>
                <a:round/>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28" name="Freeform 36"/>
              <p:cNvSpPr>
                <a:spLocks/>
              </p:cNvSpPr>
              <p:nvPr/>
            </p:nvSpPr>
            <p:spPr bwMode="auto">
              <a:xfrm>
                <a:off x="431" y="1752"/>
                <a:ext cx="62" cy="18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29" name="Freeform 37"/>
              <p:cNvSpPr>
                <a:spLocks/>
              </p:cNvSpPr>
              <p:nvPr/>
            </p:nvSpPr>
            <p:spPr bwMode="auto">
              <a:xfrm>
                <a:off x="470" y="1752"/>
                <a:ext cx="62" cy="27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30" name="Freeform 38"/>
              <p:cNvSpPr>
                <a:spLocks/>
              </p:cNvSpPr>
              <p:nvPr/>
            </p:nvSpPr>
            <p:spPr bwMode="auto">
              <a:xfrm rot="1149698" flipH="1">
                <a:off x="543" y="1752"/>
                <a:ext cx="90" cy="227"/>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6600"/>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grpSp>
          <p:nvGrpSpPr>
            <p:cNvPr id="8231" name="Group 39"/>
            <p:cNvGrpSpPr>
              <a:grpSpLocks/>
            </p:cNvGrpSpPr>
            <p:nvPr/>
          </p:nvGrpSpPr>
          <p:grpSpPr bwMode="auto">
            <a:xfrm>
              <a:off x="3243" y="1752"/>
              <a:ext cx="136" cy="363"/>
              <a:chOff x="431" y="1583"/>
              <a:chExt cx="205" cy="441"/>
            </a:xfrm>
          </p:grpSpPr>
          <p:sp>
            <p:nvSpPr>
              <p:cNvPr id="8232" name="Oval 40"/>
              <p:cNvSpPr>
                <a:spLocks noChangeArrowheads="1"/>
              </p:cNvSpPr>
              <p:nvPr/>
            </p:nvSpPr>
            <p:spPr bwMode="auto">
              <a:xfrm rot="2985818">
                <a:off x="445" y="1574"/>
                <a:ext cx="182" cy="200"/>
              </a:xfrm>
              <a:prstGeom prst="ellipse">
                <a:avLst/>
              </a:prstGeom>
              <a:gradFill rotWithShape="1">
                <a:gsLst>
                  <a:gs pos="0">
                    <a:srgbClr val="FF9966"/>
                  </a:gs>
                  <a:gs pos="100000">
                    <a:srgbClr val="FF9966">
                      <a:gamma/>
                      <a:shade val="46275"/>
                      <a:invGamma/>
                    </a:srgbClr>
                  </a:gs>
                </a:gsLst>
                <a:path path="shape">
                  <a:fillToRect l="50000" t="50000" r="50000" b="50000"/>
                </a:path>
              </a:gradFill>
              <a:ln w="9525">
                <a:solidFill>
                  <a:srgbClr val="FF9966"/>
                </a:solidFill>
                <a:round/>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33" name="Freeform 41"/>
              <p:cNvSpPr>
                <a:spLocks/>
              </p:cNvSpPr>
              <p:nvPr/>
            </p:nvSpPr>
            <p:spPr bwMode="auto">
              <a:xfrm>
                <a:off x="431" y="1752"/>
                <a:ext cx="62" cy="18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34" name="Freeform 42"/>
              <p:cNvSpPr>
                <a:spLocks/>
              </p:cNvSpPr>
              <p:nvPr/>
            </p:nvSpPr>
            <p:spPr bwMode="auto">
              <a:xfrm>
                <a:off x="470" y="1752"/>
                <a:ext cx="62" cy="27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35" name="Freeform 43"/>
              <p:cNvSpPr>
                <a:spLocks/>
              </p:cNvSpPr>
              <p:nvPr/>
            </p:nvSpPr>
            <p:spPr bwMode="auto">
              <a:xfrm rot="1149698" flipH="1">
                <a:off x="543" y="1752"/>
                <a:ext cx="90" cy="227"/>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grpSp>
          <p:nvGrpSpPr>
            <p:cNvPr id="8236" name="Group 44"/>
            <p:cNvGrpSpPr>
              <a:grpSpLocks/>
            </p:cNvGrpSpPr>
            <p:nvPr/>
          </p:nvGrpSpPr>
          <p:grpSpPr bwMode="auto">
            <a:xfrm rot="5646487">
              <a:off x="3696" y="2069"/>
              <a:ext cx="136" cy="363"/>
              <a:chOff x="431" y="1583"/>
              <a:chExt cx="205" cy="441"/>
            </a:xfrm>
          </p:grpSpPr>
          <p:sp>
            <p:nvSpPr>
              <p:cNvPr id="8237" name="Oval 45"/>
              <p:cNvSpPr>
                <a:spLocks noChangeArrowheads="1"/>
              </p:cNvSpPr>
              <p:nvPr/>
            </p:nvSpPr>
            <p:spPr bwMode="auto">
              <a:xfrm rot="2985818">
                <a:off x="445" y="1574"/>
                <a:ext cx="182" cy="200"/>
              </a:xfrm>
              <a:prstGeom prst="ellipse">
                <a:avLst/>
              </a:prstGeom>
              <a:gradFill rotWithShape="1">
                <a:gsLst>
                  <a:gs pos="0">
                    <a:srgbClr val="FF9966"/>
                  </a:gs>
                  <a:gs pos="100000">
                    <a:srgbClr val="FF9966">
                      <a:gamma/>
                      <a:shade val="46275"/>
                      <a:invGamma/>
                    </a:srgbClr>
                  </a:gs>
                </a:gsLst>
                <a:path path="shape">
                  <a:fillToRect l="50000" t="50000" r="50000" b="50000"/>
                </a:path>
              </a:gradFill>
              <a:ln w="9525">
                <a:solidFill>
                  <a:srgbClr val="FF9966"/>
                </a:solidFill>
                <a:round/>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38" name="Freeform 46"/>
              <p:cNvSpPr>
                <a:spLocks/>
              </p:cNvSpPr>
              <p:nvPr/>
            </p:nvSpPr>
            <p:spPr bwMode="auto">
              <a:xfrm>
                <a:off x="431" y="1752"/>
                <a:ext cx="62" cy="18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39" name="Freeform 47"/>
              <p:cNvSpPr>
                <a:spLocks/>
              </p:cNvSpPr>
              <p:nvPr/>
            </p:nvSpPr>
            <p:spPr bwMode="auto">
              <a:xfrm>
                <a:off x="470" y="1752"/>
                <a:ext cx="62" cy="27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40" name="Freeform 48"/>
              <p:cNvSpPr>
                <a:spLocks/>
              </p:cNvSpPr>
              <p:nvPr/>
            </p:nvSpPr>
            <p:spPr bwMode="auto">
              <a:xfrm rot="1149698" flipH="1">
                <a:off x="543" y="1752"/>
                <a:ext cx="90" cy="227"/>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grpSp>
          <p:nvGrpSpPr>
            <p:cNvPr id="8241" name="Group 49"/>
            <p:cNvGrpSpPr>
              <a:grpSpLocks/>
            </p:cNvGrpSpPr>
            <p:nvPr/>
          </p:nvGrpSpPr>
          <p:grpSpPr bwMode="auto">
            <a:xfrm rot="9418034">
              <a:off x="3424" y="2115"/>
              <a:ext cx="136" cy="363"/>
              <a:chOff x="431" y="1583"/>
              <a:chExt cx="205" cy="441"/>
            </a:xfrm>
          </p:grpSpPr>
          <p:sp>
            <p:nvSpPr>
              <p:cNvPr id="8242" name="Oval 50"/>
              <p:cNvSpPr>
                <a:spLocks noChangeArrowheads="1"/>
              </p:cNvSpPr>
              <p:nvPr/>
            </p:nvSpPr>
            <p:spPr bwMode="auto">
              <a:xfrm rot="2985818">
                <a:off x="445" y="1574"/>
                <a:ext cx="182" cy="200"/>
              </a:xfrm>
              <a:prstGeom prst="ellipse">
                <a:avLst/>
              </a:prstGeom>
              <a:gradFill rotWithShape="1">
                <a:gsLst>
                  <a:gs pos="0">
                    <a:srgbClr val="FF9966"/>
                  </a:gs>
                  <a:gs pos="100000">
                    <a:srgbClr val="FF9966">
                      <a:gamma/>
                      <a:shade val="46275"/>
                      <a:invGamma/>
                    </a:srgbClr>
                  </a:gs>
                </a:gsLst>
                <a:path path="shape">
                  <a:fillToRect l="50000" t="50000" r="50000" b="50000"/>
                </a:path>
              </a:gradFill>
              <a:ln w="9525">
                <a:solidFill>
                  <a:srgbClr val="FF9966"/>
                </a:solidFill>
                <a:round/>
                <a:headEnd/>
                <a:tailEnd/>
              </a:ln>
              <a:effectLst/>
            </p:spPr>
            <p:txBody>
              <a:bodyPr wrap="none" anchor="ct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43" name="Freeform 51"/>
              <p:cNvSpPr>
                <a:spLocks/>
              </p:cNvSpPr>
              <p:nvPr/>
            </p:nvSpPr>
            <p:spPr bwMode="auto">
              <a:xfrm>
                <a:off x="431" y="1752"/>
                <a:ext cx="62" cy="18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44" name="Freeform 52"/>
              <p:cNvSpPr>
                <a:spLocks/>
              </p:cNvSpPr>
              <p:nvPr/>
            </p:nvSpPr>
            <p:spPr bwMode="auto">
              <a:xfrm>
                <a:off x="470" y="1752"/>
                <a:ext cx="62" cy="272"/>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sp>
            <p:nvSpPr>
              <p:cNvPr id="8245" name="Freeform 53"/>
              <p:cNvSpPr>
                <a:spLocks/>
              </p:cNvSpPr>
              <p:nvPr/>
            </p:nvSpPr>
            <p:spPr bwMode="auto">
              <a:xfrm rot="1149698" flipH="1">
                <a:off x="543" y="1752"/>
                <a:ext cx="90" cy="227"/>
              </a:xfrm>
              <a:custGeom>
                <a:avLst/>
                <a:gdLst/>
                <a:ahLst/>
                <a:cxnLst>
                  <a:cxn ang="0">
                    <a:pos x="54" y="0"/>
                  </a:cxn>
                  <a:cxn ang="0">
                    <a:pos x="54" y="46"/>
                  </a:cxn>
                  <a:cxn ang="0">
                    <a:pos x="54" y="91"/>
                  </a:cxn>
                  <a:cxn ang="0">
                    <a:pos x="8" y="136"/>
                  </a:cxn>
                  <a:cxn ang="0">
                    <a:pos x="8" y="182"/>
                  </a:cxn>
                </a:cxnLst>
                <a:rect l="0" t="0" r="r" b="b"/>
                <a:pathLst>
                  <a:path w="62" h="182">
                    <a:moveTo>
                      <a:pt x="54" y="0"/>
                    </a:moveTo>
                    <a:cubicBezTo>
                      <a:pt x="54" y="15"/>
                      <a:pt x="54" y="31"/>
                      <a:pt x="54" y="46"/>
                    </a:cubicBezTo>
                    <a:cubicBezTo>
                      <a:pt x="54" y="61"/>
                      <a:pt x="62" y="76"/>
                      <a:pt x="54" y="91"/>
                    </a:cubicBezTo>
                    <a:cubicBezTo>
                      <a:pt x="46" y="106"/>
                      <a:pt x="16" y="121"/>
                      <a:pt x="8" y="136"/>
                    </a:cubicBezTo>
                    <a:cubicBezTo>
                      <a:pt x="0" y="151"/>
                      <a:pt x="4" y="166"/>
                      <a:pt x="8" y="182"/>
                    </a:cubicBezTo>
                  </a:path>
                </a:pathLst>
              </a:custGeom>
              <a:noFill/>
              <a:ln w="28575" cap="flat" cmpd="sng">
                <a:solidFill>
                  <a:srgbClr val="FF9966"/>
                </a:solidFill>
                <a:prstDash val="solid"/>
                <a:round/>
                <a:headEnd/>
                <a:tailEnd/>
              </a:ln>
              <a:effectLst/>
            </p:spPr>
            <p:txBody>
              <a:bodyPr/>
              <a:lstStyle/>
              <a:p>
                <a:pPr defTabSz="914377" eaLnBrk="1" fontAlgn="auto" hangingPunct="1">
                  <a:spcBef>
                    <a:spcPts val="0"/>
                  </a:spcBef>
                  <a:spcAft>
                    <a:spcPts val="0"/>
                  </a:spcAft>
                </a:pPr>
                <a:endParaRPr lang="es-ES" sz="1900">
                  <a:solidFill>
                    <a:srgbClr val="000000"/>
                  </a:solidFill>
                  <a:latin typeface="Verdana"/>
                  <a:cs typeface="+mn-cs"/>
                </a:endParaRPr>
              </a:p>
            </p:txBody>
          </p:sp>
        </p:grpSp>
      </p:grpSp>
    </p:spTree>
    <p:extLst>
      <p:ext uri="{BB962C8B-B14F-4D97-AF65-F5344CB8AC3E}">
        <p14:creationId xmlns:p14="http://schemas.microsoft.com/office/powerpoint/2010/main" val="1798008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E610E948-1B5D-4A77-B431-834D259D16D8}"/>
              </a:ext>
            </a:extLst>
          </p:cNvPr>
          <p:cNvSpPr>
            <a:spLocks noGrp="1"/>
          </p:cNvSpPr>
          <p:nvPr>
            <p:ph type="title"/>
          </p:nvPr>
        </p:nvSpPr>
        <p:spPr/>
        <p:txBody>
          <a:bodyPr/>
          <a:lstStyle/>
          <a:p>
            <a:r>
              <a:rPr lang="en-US" sz="3600" dirty="0" err="1">
                <a:solidFill>
                  <a:srgbClr val="000000"/>
                </a:solidFill>
              </a:rPr>
              <a:t>Eficacia</a:t>
            </a:r>
            <a:r>
              <a:rPr lang="en-US" sz="3600" dirty="0">
                <a:solidFill>
                  <a:srgbClr val="000000"/>
                </a:solidFill>
              </a:rPr>
              <a:t> Alirocumab: </a:t>
            </a:r>
            <a:r>
              <a:rPr lang="en-US" sz="3600" b="1" dirty="0" err="1">
                <a:solidFill>
                  <a:srgbClr val="000000"/>
                </a:solidFill>
              </a:rPr>
              <a:t>cLDL</a:t>
            </a:r>
            <a:br>
              <a:rPr lang="en-US" sz="2800" dirty="0">
                <a:solidFill>
                  <a:srgbClr val="999900"/>
                </a:solidFill>
              </a:rPr>
            </a:br>
            <a:r>
              <a:rPr lang="en-US" sz="2800" dirty="0">
                <a:solidFill>
                  <a:srgbClr val="0070C0"/>
                </a:solidFill>
              </a:rPr>
              <a:t>ODYSSEY LONG TERM Study</a:t>
            </a:r>
            <a:endParaRPr lang="es-ES" dirty="0"/>
          </a:p>
        </p:txBody>
      </p:sp>
      <p:sp>
        <p:nvSpPr>
          <p:cNvPr id="5" name="Marcador de texto 4">
            <a:extLst>
              <a:ext uri="{FF2B5EF4-FFF2-40B4-BE49-F238E27FC236}">
                <a16:creationId xmlns:a16="http://schemas.microsoft.com/office/drawing/2014/main" id="{FEF376B1-38E5-4867-8C15-5F39AAC1AC8D}"/>
              </a:ext>
            </a:extLst>
          </p:cNvPr>
          <p:cNvSpPr>
            <a:spLocks noGrp="1"/>
          </p:cNvSpPr>
          <p:nvPr>
            <p:ph type="body" idx="1"/>
          </p:nvPr>
        </p:nvSpPr>
        <p:spPr/>
        <p:txBody>
          <a:bodyPr/>
          <a:lstStyle/>
          <a:p>
            <a:pPr algn="ctr"/>
            <a:r>
              <a:rPr lang="es-ES" sz="1800" dirty="0" err="1"/>
              <a:t>All</a:t>
            </a:r>
            <a:r>
              <a:rPr lang="es-ES" sz="1800" dirty="0"/>
              <a:t> </a:t>
            </a:r>
            <a:r>
              <a:rPr lang="es-ES" sz="1800" dirty="0" err="1"/>
              <a:t>patients</a:t>
            </a:r>
            <a:endParaRPr lang="es-ES" sz="1800" dirty="0"/>
          </a:p>
          <a:p>
            <a:pPr algn="ctr"/>
            <a:r>
              <a:rPr lang="en-US" sz="1800" b="0" dirty="0"/>
              <a:t>(N=2341)</a:t>
            </a:r>
            <a:endParaRPr lang="es-ES" sz="1800" b="0" dirty="0"/>
          </a:p>
        </p:txBody>
      </p:sp>
      <p:sp>
        <p:nvSpPr>
          <p:cNvPr id="7" name="Marcador de texto 6">
            <a:extLst>
              <a:ext uri="{FF2B5EF4-FFF2-40B4-BE49-F238E27FC236}">
                <a16:creationId xmlns:a16="http://schemas.microsoft.com/office/drawing/2014/main" id="{41313C45-6B08-4162-B3AA-315F14D01FAC}"/>
              </a:ext>
            </a:extLst>
          </p:cNvPr>
          <p:cNvSpPr>
            <a:spLocks noGrp="1"/>
          </p:cNvSpPr>
          <p:nvPr>
            <p:ph type="body" sz="quarter" idx="3"/>
          </p:nvPr>
        </p:nvSpPr>
        <p:spPr>
          <a:xfrm>
            <a:off x="4646614" y="1535113"/>
            <a:ext cx="3889375" cy="639762"/>
          </a:xfrm>
        </p:spPr>
        <p:txBody>
          <a:bodyPr/>
          <a:lstStyle/>
          <a:p>
            <a:pPr algn="ctr"/>
            <a:r>
              <a:rPr lang="es-ES" sz="1600" dirty="0" err="1"/>
              <a:t>Patients</a:t>
            </a:r>
            <a:r>
              <a:rPr lang="es-ES" sz="1600" dirty="0"/>
              <a:t> </a:t>
            </a:r>
            <a:r>
              <a:rPr lang="es-ES" sz="1600" dirty="0" err="1"/>
              <a:t>with</a:t>
            </a:r>
            <a:r>
              <a:rPr lang="es-ES" sz="1600" dirty="0"/>
              <a:t> Diabetes </a:t>
            </a:r>
          </a:p>
          <a:p>
            <a:pPr algn="ctr"/>
            <a:r>
              <a:rPr lang="es-ES" sz="1600" b="0" dirty="0"/>
              <a:t>(n= 812)</a:t>
            </a:r>
          </a:p>
        </p:txBody>
      </p:sp>
      <p:pic>
        <p:nvPicPr>
          <p:cNvPr id="10" name="Marcador de contenido 9">
            <a:extLst>
              <a:ext uri="{FF2B5EF4-FFF2-40B4-BE49-F238E27FC236}">
                <a16:creationId xmlns:a16="http://schemas.microsoft.com/office/drawing/2014/main" id="{B0426A25-5B3E-431D-8709-04A94648055E}"/>
              </a:ext>
            </a:extLst>
          </p:cNvPr>
          <p:cNvPicPr>
            <a:picLocks noGrp="1" noChangeAspect="1"/>
          </p:cNvPicPr>
          <p:nvPr>
            <p:ph sz="quarter" idx="4"/>
          </p:nvPr>
        </p:nvPicPr>
        <p:blipFill>
          <a:blip r:embed="rId2"/>
          <a:stretch>
            <a:fillRect/>
          </a:stretch>
        </p:blipFill>
        <p:spPr>
          <a:xfrm>
            <a:off x="4960815" y="2590800"/>
            <a:ext cx="3733800" cy="2519049"/>
          </a:xfrm>
          <a:prstGeom prst="rect">
            <a:avLst/>
          </a:prstGeom>
        </p:spPr>
      </p:pic>
      <p:pic>
        <p:nvPicPr>
          <p:cNvPr id="9" name="Image 1">
            <a:extLst>
              <a:ext uri="{FF2B5EF4-FFF2-40B4-BE49-F238E27FC236}">
                <a16:creationId xmlns:a16="http://schemas.microsoft.com/office/drawing/2014/main" id="{B78E25DE-5566-4D5A-ACAA-23C621FA4DDB}"/>
              </a:ext>
            </a:extLst>
          </p:cNvPr>
          <p:cNvPicPr>
            <a:picLocks noGrp="1" noChangeAspect="1"/>
          </p:cNvPicPr>
          <p:nvPr>
            <p:ph sz="half" idx="2"/>
          </p:nvPr>
        </p:nvPicPr>
        <p:blipFill>
          <a:blip r:embed="rId3"/>
          <a:stretch>
            <a:fillRect/>
          </a:stretch>
        </p:blipFill>
        <p:spPr>
          <a:xfrm>
            <a:off x="76199" y="2895599"/>
            <a:ext cx="4605399" cy="2214249"/>
          </a:xfrm>
          <a:prstGeom prst="rect">
            <a:avLst/>
          </a:prstGeom>
        </p:spPr>
      </p:pic>
      <p:sp>
        <p:nvSpPr>
          <p:cNvPr id="12" name="Rectángulo 11">
            <a:extLst>
              <a:ext uri="{FF2B5EF4-FFF2-40B4-BE49-F238E27FC236}">
                <a16:creationId xmlns:a16="http://schemas.microsoft.com/office/drawing/2014/main" id="{05B1E12F-3ECC-47F8-B7CA-5EF986E1269B}"/>
              </a:ext>
            </a:extLst>
          </p:cNvPr>
          <p:cNvSpPr/>
          <p:nvPr/>
        </p:nvSpPr>
        <p:spPr>
          <a:xfrm>
            <a:off x="967507" y="5484932"/>
            <a:ext cx="3118161" cy="246221"/>
          </a:xfrm>
          <a:prstGeom prst="rect">
            <a:avLst/>
          </a:prstGeom>
        </p:spPr>
        <p:txBody>
          <a:bodyPr wrap="none">
            <a:spAutoFit/>
          </a:bodyPr>
          <a:lstStyle/>
          <a:p>
            <a:pPr lvl="0" algn="r" fontAlgn="base">
              <a:spcBef>
                <a:spcPct val="0"/>
              </a:spcBef>
              <a:spcAft>
                <a:spcPct val="0"/>
              </a:spcAft>
            </a:pPr>
            <a:r>
              <a:rPr lang="en-GB" altLang="en-US" sz="1000" dirty="0">
                <a:latin typeface="Calibri" panose="020F0502020204030204" pitchFamily="34" charset="0"/>
                <a:ea typeface="ＭＳ Ｐゴシック" pitchFamily="34" charset="-128"/>
              </a:rPr>
              <a:t>J. Robinson et al., </a:t>
            </a:r>
            <a:r>
              <a:rPr lang="da-DK" sz="1000" i="1" dirty="0">
                <a:latin typeface="Calibri" panose="020F0502020204030204" pitchFamily="34" charset="0"/>
              </a:rPr>
              <a:t>N Engl J Med</a:t>
            </a:r>
            <a:r>
              <a:rPr lang="en-GB" sz="1000" i="1" dirty="0">
                <a:latin typeface="Calibri" panose="020F0502020204030204" pitchFamily="34" charset="0"/>
                <a:ea typeface="ＭＳ Ｐゴシック" pitchFamily="34" charset="-128"/>
              </a:rPr>
              <a:t> </a:t>
            </a:r>
            <a:r>
              <a:rPr lang="en-US" sz="1000" dirty="0">
                <a:latin typeface="Calibri" panose="020F0502020204030204" pitchFamily="34" charset="0"/>
                <a:ea typeface="ＭＳ Ｐゴシック" pitchFamily="34" charset="-128"/>
              </a:rPr>
              <a:t>2015</a:t>
            </a:r>
            <a:r>
              <a:rPr lang="es-ES" sz="1000" dirty="0">
                <a:latin typeface="Calibri" panose="020F0502020204030204" pitchFamily="34" charset="0"/>
                <a:ea typeface="ＭＳ Ｐゴシック" pitchFamily="34" charset="-128"/>
              </a:rPr>
              <a:t>;372(16):1489-1499</a:t>
            </a:r>
            <a:endParaRPr lang="en-GB" altLang="en-US" sz="1000" dirty="0">
              <a:latin typeface="Calibri" panose="020F0502020204030204" pitchFamily="34" charset="0"/>
              <a:ea typeface="ＭＳ Ｐゴシック" pitchFamily="34" charset="-128"/>
            </a:endParaRPr>
          </a:p>
        </p:txBody>
      </p:sp>
      <p:sp>
        <p:nvSpPr>
          <p:cNvPr id="13" name="Rectangle 1">
            <a:extLst>
              <a:ext uri="{FF2B5EF4-FFF2-40B4-BE49-F238E27FC236}">
                <a16:creationId xmlns:a16="http://schemas.microsoft.com/office/drawing/2014/main" id="{9583E182-C5B2-4E32-9613-253EBE71D190}"/>
              </a:ext>
            </a:extLst>
          </p:cNvPr>
          <p:cNvSpPr>
            <a:spLocks noChangeArrowheads="1"/>
          </p:cNvSpPr>
          <p:nvPr/>
        </p:nvSpPr>
        <p:spPr bwMode="auto">
          <a:xfrm>
            <a:off x="5213042" y="5541110"/>
            <a:ext cx="330731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err="1">
                <a:ln>
                  <a:noFill/>
                </a:ln>
                <a:solidFill>
                  <a:srgbClr val="000000"/>
                </a:solidFill>
                <a:effectLst/>
                <a:latin typeface="Arial Unicode MS"/>
              </a:rPr>
              <a:t>Taskinen</a:t>
            </a:r>
            <a:r>
              <a:rPr kumimoji="0" lang="es-ES" altLang="es-ES" sz="1000" b="0" i="0" u="none" strike="noStrike" cap="none" normalizeH="0" baseline="0" dirty="0">
                <a:ln>
                  <a:noFill/>
                </a:ln>
                <a:solidFill>
                  <a:srgbClr val="000000"/>
                </a:solidFill>
                <a:effectLst/>
                <a:latin typeface="Arial Unicode MS"/>
              </a:rPr>
              <a:t> MR, </a:t>
            </a:r>
            <a:r>
              <a:rPr kumimoji="0" lang="es-ES" altLang="es-ES" sz="1000" b="0" i="0" u="none" strike="noStrike" cap="none" normalizeH="0" baseline="0" dirty="0" err="1">
                <a:ln>
                  <a:noFill/>
                </a:ln>
                <a:solidFill>
                  <a:srgbClr val="000000"/>
                </a:solidFill>
                <a:effectLst/>
                <a:latin typeface="Arial Unicode MS"/>
              </a:rPr>
              <a:t>Atherosclerosis</a:t>
            </a:r>
            <a:r>
              <a:rPr kumimoji="0" lang="es-ES" altLang="es-ES" sz="1000" b="0" i="0" u="none" strike="noStrike" cap="none" normalizeH="0" baseline="0" dirty="0">
                <a:ln>
                  <a:noFill/>
                </a:ln>
                <a:solidFill>
                  <a:srgbClr val="000000"/>
                </a:solidFill>
                <a:effectLst/>
                <a:latin typeface="Arial Unicode MS"/>
              </a:rPr>
              <a:t>. 2018 Sep;276:124-130.</a:t>
            </a:r>
            <a:r>
              <a:rPr kumimoji="0" lang="es-ES" altLang="es-ES" sz="600" b="0" i="0" u="none" strike="noStrike" cap="none" normalizeH="0" baseline="0" dirty="0">
                <a:ln>
                  <a:noFill/>
                </a:ln>
                <a:solidFill>
                  <a:schemeClr val="tx1"/>
                </a:solidFill>
                <a:effectLst/>
              </a:rPr>
              <a:t> </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3047035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E610E948-1B5D-4A77-B431-834D259D16D8}"/>
              </a:ext>
            </a:extLst>
          </p:cNvPr>
          <p:cNvSpPr>
            <a:spLocks noGrp="1"/>
          </p:cNvSpPr>
          <p:nvPr>
            <p:ph type="title"/>
          </p:nvPr>
        </p:nvSpPr>
        <p:spPr/>
        <p:txBody>
          <a:bodyPr/>
          <a:lstStyle/>
          <a:p>
            <a:r>
              <a:rPr lang="en-US" sz="3600" dirty="0" err="1">
                <a:solidFill>
                  <a:srgbClr val="000000"/>
                </a:solidFill>
              </a:rPr>
              <a:t>Eficacia</a:t>
            </a:r>
            <a:r>
              <a:rPr lang="en-US" sz="3600" dirty="0">
                <a:solidFill>
                  <a:srgbClr val="000000"/>
                </a:solidFill>
              </a:rPr>
              <a:t> Alirocumab: </a:t>
            </a:r>
            <a:r>
              <a:rPr lang="en-US" sz="3600" b="1" dirty="0" err="1">
                <a:solidFill>
                  <a:srgbClr val="000000"/>
                </a:solidFill>
              </a:rPr>
              <a:t>Objetivos</a:t>
            </a:r>
            <a:r>
              <a:rPr lang="en-US" sz="3600" b="1" dirty="0">
                <a:solidFill>
                  <a:srgbClr val="000000"/>
                </a:solidFill>
              </a:rPr>
              <a:t> </a:t>
            </a:r>
            <a:r>
              <a:rPr lang="en-US" sz="3600" b="1" dirty="0" err="1">
                <a:solidFill>
                  <a:srgbClr val="000000"/>
                </a:solidFill>
              </a:rPr>
              <a:t>cLDL</a:t>
            </a:r>
            <a:br>
              <a:rPr lang="en-US" sz="2800" dirty="0">
                <a:solidFill>
                  <a:srgbClr val="999900"/>
                </a:solidFill>
              </a:rPr>
            </a:br>
            <a:r>
              <a:rPr lang="en-US" sz="2800" dirty="0">
                <a:solidFill>
                  <a:srgbClr val="0070C0"/>
                </a:solidFill>
              </a:rPr>
              <a:t>ODYSSEY LONG TERM Study</a:t>
            </a:r>
            <a:endParaRPr lang="es-ES" dirty="0"/>
          </a:p>
        </p:txBody>
      </p:sp>
      <p:sp>
        <p:nvSpPr>
          <p:cNvPr id="5" name="Marcador de texto 4">
            <a:extLst>
              <a:ext uri="{FF2B5EF4-FFF2-40B4-BE49-F238E27FC236}">
                <a16:creationId xmlns:a16="http://schemas.microsoft.com/office/drawing/2014/main" id="{FEF376B1-38E5-4867-8C15-5F39AAC1AC8D}"/>
              </a:ext>
            </a:extLst>
          </p:cNvPr>
          <p:cNvSpPr>
            <a:spLocks noGrp="1"/>
          </p:cNvSpPr>
          <p:nvPr>
            <p:ph type="body" idx="1"/>
          </p:nvPr>
        </p:nvSpPr>
        <p:spPr/>
        <p:txBody>
          <a:bodyPr/>
          <a:lstStyle/>
          <a:p>
            <a:pPr algn="ctr"/>
            <a:r>
              <a:rPr lang="es-ES" sz="1800" dirty="0" err="1"/>
              <a:t>All</a:t>
            </a:r>
            <a:r>
              <a:rPr lang="es-ES" sz="1800" dirty="0"/>
              <a:t> </a:t>
            </a:r>
            <a:r>
              <a:rPr lang="es-ES" sz="1800" dirty="0" err="1"/>
              <a:t>patients</a:t>
            </a:r>
            <a:endParaRPr lang="es-ES" sz="1800" dirty="0"/>
          </a:p>
          <a:p>
            <a:pPr algn="ctr"/>
            <a:r>
              <a:rPr lang="en-US" sz="1800" b="0" dirty="0"/>
              <a:t>(N=2341)</a:t>
            </a:r>
            <a:endParaRPr lang="es-ES" sz="1800" b="0" dirty="0"/>
          </a:p>
        </p:txBody>
      </p:sp>
      <p:sp>
        <p:nvSpPr>
          <p:cNvPr id="7" name="Marcador de texto 6">
            <a:extLst>
              <a:ext uri="{FF2B5EF4-FFF2-40B4-BE49-F238E27FC236}">
                <a16:creationId xmlns:a16="http://schemas.microsoft.com/office/drawing/2014/main" id="{41313C45-6B08-4162-B3AA-315F14D01FAC}"/>
              </a:ext>
            </a:extLst>
          </p:cNvPr>
          <p:cNvSpPr>
            <a:spLocks noGrp="1"/>
          </p:cNvSpPr>
          <p:nvPr>
            <p:ph type="body" sz="quarter" idx="3"/>
          </p:nvPr>
        </p:nvSpPr>
        <p:spPr/>
        <p:txBody>
          <a:bodyPr/>
          <a:lstStyle/>
          <a:p>
            <a:pPr algn="ctr"/>
            <a:r>
              <a:rPr lang="es-ES" sz="1600" dirty="0" err="1"/>
              <a:t>Patients</a:t>
            </a:r>
            <a:r>
              <a:rPr lang="es-ES" sz="1600" dirty="0"/>
              <a:t> </a:t>
            </a:r>
            <a:r>
              <a:rPr lang="es-ES" sz="1600" dirty="0" err="1"/>
              <a:t>with</a:t>
            </a:r>
            <a:r>
              <a:rPr lang="es-ES" sz="1600" dirty="0"/>
              <a:t> Diabetes </a:t>
            </a:r>
          </a:p>
          <a:p>
            <a:pPr algn="ctr"/>
            <a:r>
              <a:rPr lang="es-ES" sz="1600" b="0" dirty="0"/>
              <a:t>(n= 812)</a:t>
            </a:r>
          </a:p>
        </p:txBody>
      </p:sp>
      <p:sp>
        <p:nvSpPr>
          <p:cNvPr id="12" name="Rectángulo 11">
            <a:extLst>
              <a:ext uri="{FF2B5EF4-FFF2-40B4-BE49-F238E27FC236}">
                <a16:creationId xmlns:a16="http://schemas.microsoft.com/office/drawing/2014/main" id="{05B1E12F-3ECC-47F8-B7CA-5EF986E1269B}"/>
              </a:ext>
            </a:extLst>
          </p:cNvPr>
          <p:cNvSpPr/>
          <p:nvPr/>
        </p:nvSpPr>
        <p:spPr>
          <a:xfrm>
            <a:off x="918213" y="5608041"/>
            <a:ext cx="3118161" cy="246221"/>
          </a:xfrm>
          <a:prstGeom prst="rect">
            <a:avLst/>
          </a:prstGeom>
        </p:spPr>
        <p:txBody>
          <a:bodyPr wrap="none">
            <a:spAutoFit/>
          </a:bodyPr>
          <a:lstStyle/>
          <a:p>
            <a:pPr lvl="0" algn="r" fontAlgn="base">
              <a:spcBef>
                <a:spcPct val="0"/>
              </a:spcBef>
              <a:spcAft>
                <a:spcPct val="0"/>
              </a:spcAft>
            </a:pPr>
            <a:r>
              <a:rPr lang="en-GB" altLang="en-US" sz="1000" dirty="0">
                <a:latin typeface="Calibri" panose="020F0502020204030204" pitchFamily="34" charset="0"/>
                <a:ea typeface="ＭＳ Ｐゴシック" pitchFamily="34" charset="-128"/>
              </a:rPr>
              <a:t>J. Robinson et al., </a:t>
            </a:r>
            <a:r>
              <a:rPr lang="da-DK" sz="1000" i="1" dirty="0">
                <a:latin typeface="Calibri" panose="020F0502020204030204" pitchFamily="34" charset="0"/>
              </a:rPr>
              <a:t>N Engl J Med</a:t>
            </a:r>
            <a:r>
              <a:rPr lang="en-GB" sz="1000" i="1" dirty="0">
                <a:latin typeface="Calibri" panose="020F0502020204030204" pitchFamily="34" charset="0"/>
                <a:ea typeface="ＭＳ Ｐゴシック" pitchFamily="34" charset="-128"/>
              </a:rPr>
              <a:t> </a:t>
            </a:r>
            <a:r>
              <a:rPr lang="en-US" sz="1000" dirty="0">
                <a:latin typeface="Calibri" panose="020F0502020204030204" pitchFamily="34" charset="0"/>
                <a:ea typeface="ＭＳ Ｐゴシック" pitchFamily="34" charset="-128"/>
              </a:rPr>
              <a:t>2015</a:t>
            </a:r>
            <a:r>
              <a:rPr lang="es-ES" sz="1000" dirty="0">
                <a:latin typeface="Calibri" panose="020F0502020204030204" pitchFamily="34" charset="0"/>
                <a:ea typeface="ＭＳ Ｐゴシック" pitchFamily="34" charset="-128"/>
              </a:rPr>
              <a:t>;372(16):1489-1499</a:t>
            </a:r>
            <a:endParaRPr lang="en-GB" altLang="en-US" sz="1000" dirty="0">
              <a:latin typeface="Calibri" panose="020F0502020204030204" pitchFamily="34" charset="0"/>
              <a:ea typeface="ＭＳ Ｐゴシック" pitchFamily="34" charset="-128"/>
            </a:endParaRPr>
          </a:p>
        </p:txBody>
      </p:sp>
      <p:sp>
        <p:nvSpPr>
          <p:cNvPr id="13" name="Rectangle 1">
            <a:extLst>
              <a:ext uri="{FF2B5EF4-FFF2-40B4-BE49-F238E27FC236}">
                <a16:creationId xmlns:a16="http://schemas.microsoft.com/office/drawing/2014/main" id="{9583E182-C5B2-4E32-9613-253EBE71D190}"/>
              </a:ext>
            </a:extLst>
          </p:cNvPr>
          <p:cNvSpPr>
            <a:spLocks noChangeArrowheads="1"/>
          </p:cNvSpPr>
          <p:nvPr/>
        </p:nvSpPr>
        <p:spPr bwMode="auto">
          <a:xfrm>
            <a:off x="5181600" y="5608042"/>
            <a:ext cx="3307316"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err="1">
                <a:ln>
                  <a:noFill/>
                </a:ln>
                <a:solidFill>
                  <a:srgbClr val="000000"/>
                </a:solidFill>
                <a:effectLst/>
                <a:latin typeface="Arial Unicode MS"/>
              </a:rPr>
              <a:t>Taskinen</a:t>
            </a:r>
            <a:r>
              <a:rPr kumimoji="0" lang="es-ES" altLang="es-ES" sz="1000" b="0" i="0" u="none" strike="noStrike" cap="none" normalizeH="0" baseline="0" dirty="0">
                <a:ln>
                  <a:noFill/>
                </a:ln>
                <a:solidFill>
                  <a:srgbClr val="000000"/>
                </a:solidFill>
                <a:effectLst/>
                <a:latin typeface="Arial Unicode MS"/>
              </a:rPr>
              <a:t> MR, </a:t>
            </a:r>
            <a:r>
              <a:rPr kumimoji="0" lang="es-ES" altLang="es-ES" sz="1000" b="0" i="0" u="none" strike="noStrike" cap="none" normalizeH="0" baseline="0" dirty="0" err="1">
                <a:ln>
                  <a:noFill/>
                </a:ln>
                <a:solidFill>
                  <a:srgbClr val="000000"/>
                </a:solidFill>
                <a:effectLst/>
                <a:latin typeface="Arial Unicode MS"/>
              </a:rPr>
              <a:t>Atherosclerosis</a:t>
            </a:r>
            <a:r>
              <a:rPr kumimoji="0" lang="es-ES" altLang="es-ES" sz="1000" b="0" i="0" u="none" strike="noStrike" cap="none" normalizeH="0" baseline="0" dirty="0">
                <a:ln>
                  <a:noFill/>
                </a:ln>
                <a:solidFill>
                  <a:srgbClr val="000000"/>
                </a:solidFill>
                <a:effectLst/>
                <a:latin typeface="Arial Unicode MS"/>
              </a:rPr>
              <a:t>. 2018 Sep;276:124-130.</a:t>
            </a:r>
            <a:r>
              <a:rPr kumimoji="0" lang="es-ES" altLang="es-ES" sz="600" b="0" i="0" u="none" strike="noStrike" cap="none" normalizeH="0" baseline="0" dirty="0">
                <a:ln>
                  <a:noFill/>
                </a:ln>
                <a:solidFill>
                  <a:schemeClr val="tx1"/>
                </a:solidFill>
                <a:effectLst/>
              </a:rPr>
              <a:t> </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28" name="Marcador de contenido 27">
            <a:extLst>
              <a:ext uri="{FF2B5EF4-FFF2-40B4-BE49-F238E27FC236}">
                <a16:creationId xmlns:a16="http://schemas.microsoft.com/office/drawing/2014/main" id="{5FF3E22C-95B5-40D4-BF5F-592D466A4EDF}"/>
              </a:ext>
            </a:extLst>
          </p:cNvPr>
          <p:cNvPicPr>
            <a:picLocks noGrp="1" noChangeAspect="1"/>
          </p:cNvPicPr>
          <p:nvPr>
            <p:ph sz="half" idx="2"/>
          </p:nvPr>
        </p:nvPicPr>
        <p:blipFill>
          <a:blip r:embed="rId2"/>
          <a:stretch>
            <a:fillRect/>
          </a:stretch>
        </p:blipFill>
        <p:spPr>
          <a:xfrm>
            <a:off x="381000" y="2930154"/>
            <a:ext cx="4040188" cy="2392733"/>
          </a:xfrm>
          <a:prstGeom prst="rect">
            <a:avLst/>
          </a:prstGeom>
        </p:spPr>
      </p:pic>
      <p:pic>
        <p:nvPicPr>
          <p:cNvPr id="34" name="Marcador de contenido 33">
            <a:extLst>
              <a:ext uri="{FF2B5EF4-FFF2-40B4-BE49-F238E27FC236}">
                <a16:creationId xmlns:a16="http://schemas.microsoft.com/office/drawing/2014/main" id="{650D8E4A-1008-4BA1-AF40-0A4A1AB9E113}"/>
              </a:ext>
            </a:extLst>
          </p:cNvPr>
          <p:cNvPicPr>
            <a:picLocks noGrp="1" noChangeAspect="1"/>
          </p:cNvPicPr>
          <p:nvPr>
            <p:ph sz="quarter" idx="4"/>
          </p:nvPr>
        </p:nvPicPr>
        <p:blipFill>
          <a:blip r:embed="rId3"/>
          <a:stretch>
            <a:fillRect/>
          </a:stretch>
        </p:blipFill>
        <p:spPr>
          <a:xfrm>
            <a:off x="4645025" y="2955325"/>
            <a:ext cx="4041775" cy="2390388"/>
          </a:xfrm>
          <a:prstGeom prst="rect">
            <a:avLst/>
          </a:prstGeom>
        </p:spPr>
      </p:pic>
    </p:spTree>
    <p:extLst>
      <p:ext uri="{BB962C8B-B14F-4D97-AF65-F5344CB8AC3E}">
        <p14:creationId xmlns:p14="http://schemas.microsoft.com/office/powerpoint/2010/main" val="34737841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E610E948-1B5D-4A77-B431-834D259D16D8}"/>
              </a:ext>
            </a:extLst>
          </p:cNvPr>
          <p:cNvSpPr>
            <a:spLocks noGrp="1"/>
          </p:cNvSpPr>
          <p:nvPr>
            <p:ph type="title"/>
          </p:nvPr>
        </p:nvSpPr>
        <p:spPr>
          <a:xfrm>
            <a:off x="191580" y="274638"/>
            <a:ext cx="8952420" cy="1143000"/>
          </a:xfrm>
        </p:spPr>
        <p:txBody>
          <a:bodyPr/>
          <a:lstStyle/>
          <a:p>
            <a:r>
              <a:rPr lang="en-US" sz="3200" dirty="0" err="1">
                <a:solidFill>
                  <a:srgbClr val="000000"/>
                </a:solidFill>
              </a:rPr>
              <a:t>Eficacia</a:t>
            </a:r>
            <a:r>
              <a:rPr lang="en-US" sz="3200" dirty="0">
                <a:solidFill>
                  <a:srgbClr val="000000"/>
                </a:solidFill>
              </a:rPr>
              <a:t> Alirocumab: </a:t>
            </a:r>
            <a:r>
              <a:rPr lang="en-US" sz="3200" b="1" dirty="0" err="1">
                <a:solidFill>
                  <a:srgbClr val="000000"/>
                </a:solidFill>
              </a:rPr>
              <a:t>Otros</a:t>
            </a:r>
            <a:r>
              <a:rPr lang="en-US" sz="3200" b="1" dirty="0">
                <a:solidFill>
                  <a:srgbClr val="000000"/>
                </a:solidFill>
              </a:rPr>
              <a:t> </a:t>
            </a:r>
            <a:r>
              <a:rPr lang="en-US" sz="3200" b="1" dirty="0" err="1">
                <a:solidFill>
                  <a:srgbClr val="000000"/>
                </a:solidFill>
              </a:rPr>
              <a:t>parámetros</a:t>
            </a:r>
            <a:r>
              <a:rPr lang="en-US" sz="3200" b="1" dirty="0">
                <a:solidFill>
                  <a:srgbClr val="000000"/>
                </a:solidFill>
              </a:rPr>
              <a:t> </a:t>
            </a:r>
            <a:r>
              <a:rPr lang="en-US" sz="3200" b="1" dirty="0" err="1">
                <a:solidFill>
                  <a:srgbClr val="000000"/>
                </a:solidFill>
              </a:rPr>
              <a:t>lipídicos</a:t>
            </a:r>
            <a:br>
              <a:rPr lang="en-US" sz="2800" dirty="0">
                <a:solidFill>
                  <a:srgbClr val="999900"/>
                </a:solidFill>
              </a:rPr>
            </a:br>
            <a:r>
              <a:rPr lang="en-US" sz="2800" dirty="0">
                <a:solidFill>
                  <a:srgbClr val="0070C0"/>
                </a:solidFill>
              </a:rPr>
              <a:t>ODYSSEY LONG TERM Study</a:t>
            </a:r>
            <a:endParaRPr lang="es-ES" dirty="0"/>
          </a:p>
        </p:txBody>
      </p:sp>
      <p:sp>
        <p:nvSpPr>
          <p:cNvPr id="5" name="Marcador de texto 4">
            <a:extLst>
              <a:ext uri="{FF2B5EF4-FFF2-40B4-BE49-F238E27FC236}">
                <a16:creationId xmlns:a16="http://schemas.microsoft.com/office/drawing/2014/main" id="{FEF376B1-38E5-4867-8C15-5F39AAC1AC8D}"/>
              </a:ext>
            </a:extLst>
          </p:cNvPr>
          <p:cNvSpPr>
            <a:spLocks noGrp="1"/>
          </p:cNvSpPr>
          <p:nvPr>
            <p:ph type="body" idx="1"/>
          </p:nvPr>
        </p:nvSpPr>
        <p:spPr/>
        <p:txBody>
          <a:bodyPr/>
          <a:lstStyle/>
          <a:p>
            <a:pPr algn="ctr"/>
            <a:r>
              <a:rPr lang="es-ES" sz="1800" dirty="0" err="1"/>
              <a:t>All</a:t>
            </a:r>
            <a:r>
              <a:rPr lang="es-ES" sz="1800" dirty="0"/>
              <a:t> </a:t>
            </a:r>
            <a:r>
              <a:rPr lang="es-ES" sz="1800" dirty="0" err="1"/>
              <a:t>patients</a:t>
            </a:r>
            <a:endParaRPr lang="es-ES" sz="1800" dirty="0"/>
          </a:p>
          <a:p>
            <a:pPr algn="ctr"/>
            <a:r>
              <a:rPr lang="en-US" sz="1800" b="0" dirty="0"/>
              <a:t>(N=2341)</a:t>
            </a:r>
            <a:endParaRPr lang="es-ES" sz="1800" b="0" dirty="0"/>
          </a:p>
        </p:txBody>
      </p:sp>
      <p:sp>
        <p:nvSpPr>
          <p:cNvPr id="7" name="Marcador de texto 6">
            <a:extLst>
              <a:ext uri="{FF2B5EF4-FFF2-40B4-BE49-F238E27FC236}">
                <a16:creationId xmlns:a16="http://schemas.microsoft.com/office/drawing/2014/main" id="{41313C45-6B08-4162-B3AA-315F14D01FAC}"/>
              </a:ext>
            </a:extLst>
          </p:cNvPr>
          <p:cNvSpPr>
            <a:spLocks noGrp="1"/>
          </p:cNvSpPr>
          <p:nvPr>
            <p:ph type="body" sz="quarter" idx="3"/>
          </p:nvPr>
        </p:nvSpPr>
        <p:spPr>
          <a:xfrm>
            <a:off x="4646614" y="1535113"/>
            <a:ext cx="3889375" cy="639762"/>
          </a:xfrm>
        </p:spPr>
        <p:txBody>
          <a:bodyPr/>
          <a:lstStyle/>
          <a:p>
            <a:pPr algn="ctr"/>
            <a:r>
              <a:rPr lang="es-ES" sz="1600" dirty="0" err="1"/>
              <a:t>Patients</a:t>
            </a:r>
            <a:r>
              <a:rPr lang="es-ES" sz="1600" dirty="0"/>
              <a:t> </a:t>
            </a:r>
            <a:r>
              <a:rPr lang="es-ES" sz="1600" dirty="0" err="1"/>
              <a:t>with</a:t>
            </a:r>
            <a:r>
              <a:rPr lang="es-ES" sz="1600" dirty="0"/>
              <a:t> Diabetes </a:t>
            </a:r>
          </a:p>
          <a:p>
            <a:pPr algn="ctr"/>
            <a:r>
              <a:rPr lang="es-ES" sz="1600" b="0" dirty="0"/>
              <a:t>(n= 812)</a:t>
            </a:r>
          </a:p>
        </p:txBody>
      </p:sp>
      <p:sp>
        <p:nvSpPr>
          <p:cNvPr id="12" name="Rectángulo 11">
            <a:extLst>
              <a:ext uri="{FF2B5EF4-FFF2-40B4-BE49-F238E27FC236}">
                <a16:creationId xmlns:a16="http://schemas.microsoft.com/office/drawing/2014/main" id="{05B1E12F-3ECC-47F8-B7CA-5EF986E1269B}"/>
              </a:ext>
            </a:extLst>
          </p:cNvPr>
          <p:cNvSpPr/>
          <p:nvPr/>
        </p:nvSpPr>
        <p:spPr>
          <a:xfrm>
            <a:off x="967507" y="5484932"/>
            <a:ext cx="3118161" cy="246221"/>
          </a:xfrm>
          <a:prstGeom prst="rect">
            <a:avLst/>
          </a:prstGeom>
        </p:spPr>
        <p:txBody>
          <a:bodyPr wrap="none">
            <a:spAutoFit/>
          </a:bodyPr>
          <a:lstStyle/>
          <a:p>
            <a:pPr lvl="0" algn="r" fontAlgn="base">
              <a:spcBef>
                <a:spcPct val="0"/>
              </a:spcBef>
              <a:spcAft>
                <a:spcPct val="0"/>
              </a:spcAft>
            </a:pPr>
            <a:r>
              <a:rPr lang="en-GB" altLang="en-US" sz="1000" dirty="0">
                <a:latin typeface="Calibri" panose="020F0502020204030204" pitchFamily="34" charset="0"/>
                <a:ea typeface="ＭＳ Ｐゴシック" pitchFamily="34" charset="-128"/>
              </a:rPr>
              <a:t>J. Robinson et al., </a:t>
            </a:r>
            <a:r>
              <a:rPr lang="da-DK" sz="1000" i="1" dirty="0">
                <a:latin typeface="Calibri" panose="020F0502020204030204" pitchFamily="34" charset="0"/>
              </a:rPr>
              <a:t>N Engl J Med</a:t>
            </a:r>
            <a:r>
              <a:rPr lang="en-GB" sz="1000" i="1" dirty="0">
                <a:latin typeface="Calibri" panose="020F0502020204030204" pitchFamily="34" charset="0"/>
                <a:ea typeface="ＭＳ Ｐゴシック" pitchFamily="34" charset="-128"/>
              </a:rPr>
              <a:t> </a:t>
            </a:r>
            <a:r>
              <a:rPr lang="en-US" sz="1000" dirty="0">
                <a:latin typeface="Calibri" panose="020F0502020204030204" pitchFamily="34" charset="0"/>
                <a:ea typeface="ＭＳ Ｐゴシック" pitchFamily="34" charset="-128"/>
              </a:rPr>
              <a:t>2015</a:t>
            </a:r>
            <a:r>
              <a:rPr lang="es-ES" sz="1000" dirty="0">
                <a:latin typeface="Calibri" panose="020F0502020204030204" pitchFamily="34" charset="0"/>
                <a:ea typeface="ＭＳ Ｐゴシック" pitchFamily="34" charset="-128"/>
              </a:rPr>
              <a:t>;372(16):1489-1499</a:t>
            </a:r>
            <a:endParaRPr lang="en-GB" altLang="en-US" sz="1000" dirty="0">
              <a:latin typeface="Calibri" panose="020F0502020204030204" pitchFamily="34" charset="0"/>
              <a:ea typeface="ＭＳ Ｐゴシック" pitchFamily="34" charset="-128"/>
            </a:endParaRPr>
          </a:p>
        </p:txBody>
      </p:sp>
      <p:sp>
        <p:nvSpPr>
          <p:cNvPr id="13" name="Rectangle 1">
            <a:extLst>
              <a:ext uri="{FF2B5EF4-FFF2-40B4-BE49-F238E27FC236}">
                <a16:creationId xmlns:a16="http://schemas.microsoft.com/office/drawing/2014/main" id="{9583E182-C5B2-4E32-9613-253EBE71D190}"/>
              </a:ext>
            </a:extLst>
          </p:cNvPr>
          <p:cNvSpPr>
            <a:spLocks noChangeArrowheads="1"/>
          </p:cNvSpPr>
          <p:nvPr/>
        </p:nvSpPr>
        <p:spPr bwMode="auto">
          <a:xfrm>
            <a:off x="5213042" y="5541110"/>
            <a:ext cx="3151825" cy="2462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ES" altLang="es-ES" sz="1000" b="0" i="0" u="none" strike="noStrike" cap="none" normalizeH="0" baseline="0" dirty="0" err="1">
                <a:ln>
                  <a:noFill/>
                </a:ln>
                <a:solidFill>
                  <a:srgbClr val="000000"/>
                </a:solidFill>
                <a:effectLst/>
                <a:latin typeface="Arial Unicode MS"/>
              </a:rPr>
              <a:t>Taskinen</a:t>
            </a:r>
            <a:r>
              <a:rPr kumimoji="0" lang="es-ES" altLang="es-ES" sz="1000" b="0" i="0" u="none" strike="noStrike" cap="none" normalizeH="0" baseline="0" dirty="0">
                <a:ln>
                  <a:noFill/>
                </a:ln>
                <a:solidFill>
                  <a:srgbClr val="000000"/>
                </a:solidFill>
                <a:effectLst/>
                <a:latin typeface="Arial Unicode MS"/>
              </a:rPr>
              <a:t> MR, </a:t>
            </a:r>
            <a:r>
              <a:rPr kumimoji="0" lang="es-ES" altLang="es-ES" sz="1000" b="0" i="0" u="none" strike="noStrike" cap="none" normalizeH="0" baseline="0" dirty="0" err="1">
                <a:ln>
                  <a:noFill/>
                </a:ln>
                <a:solidFill>
                  <a:srgbClr val="000000"/>
                </a:solidFill>
                <a:effectLst/>
                <a:latin typeface="Arial Unicode MS"/>
              </a:rPr>
              <a:t>Atherosclerosis</a:t>
            </a:r>
            <a:r>
              <a:rPr kumimoji="0" lang="es-ES" altLang="es-ES" sz="1000" b="0" i="0" u="none" strike="noStrike" cap="none" normalizeH="0" baseline="0" dirty="0">
                <a:ln>
                  <a:noFill/>
                </a:ln>
                <a:solidFill>
                  <a:srgbClr val="000000"/>
                </a:solidFill>
                <a:effectLst/>
                <a:latin typeface="Arial Unicode MS"/>
              </a:rPr>
              <a:t>. 2018 ;276:124-130.</a:t>
            </a:r>
            <a:r>
              <a:rPr kumimoji="0" lang="es-ES" altLang="es-ES" sz="600" b="0" i="0" u="none" strike="noStrike" cap="none" normalizeH="0" baseline="0" dirty="0">
                <a:ln>
                  <a:noFill/>
                </a:ln>
                <a:solidFill>
                  <a:schemeClr val="tx1"/>
                </a:solidFill>
                <a:effectLst/>
              </a:rPr>
              <a:t> </a:t>
            </a:r>
            <a:endParaRPr kumimoji="0" lang="es-ES" altLang="es-ES" sz="1800" b="0" i="0" u="none" strike="noStrike" cap="none" normalizeH="0" baseline="0" dirty="0">
              <a:ln>
                <a:noFill/>
              </a:ln>
              <a:solidFill>
                <a:schemeClr val="tx1"/>
              </a:solidFill>
              <a:effectLst/>
              <a:latin typeface="Arial" panose="020B0604020202020204" pitchFamily="34" charset="0"/>
            </a:endParaRPr>
          </a:p>
        </p:txBody>
      </p:sp>
      <p:pic>
        <p:nvPicPr>
          <p:cNvPr id="17" name="Marcador de contenido 16">
            <a:extLst>
              <a:ext uri="{FF2B5EF4-FFF2-40B4-BE49-F238E27FC236}">
                <a16:creationId xmlns:a16="http://schemas.microsoft.com/office/drawing/2014/main" id="{9CA92F27-A696-498E-BAD4-CA4C9668EA1B}"/>
              </a:ext>
            </a:extLst>
          </p:cNvPr>
          <p:cNvPicPr>
            <a:picLocks noGrp="1" noChangeAspect="1"/>
          </p:cNvPicPr>
          <p:nvPr>
            <p:ph sz="quarter" idx="4"/>
          </p:nvPr>
        </p:nvPicPr>
        <p:blipFill>
          <a:blip r:embed="rId2"/>
          <a:stretch>
            <a:fillRect/>
          </a:stretch>
        </p:blipFill>
        <p:spPr>
          <a:xfrm>
            <a:off x="4645025" y="2743200"/>
            <a:ext cx="4414188" cy="2741731"/>
          </a:xfrm>
          <a:prstGeom prst="rect">
            <a:avLst/>
          </a:prstGeom>
        </p:spPr>
      </p:pic>
      <p:pic>
        <p:nvPicPr>
          <p:cNvPr id="25" name="Marcador de contenido 24">
            <a:extLst>
              <a:ext uri="{FF2B5EF4-FFF2-40B4-BE49-F238E27FC236}">
                <a16:creationId xmlns:a16="http://schemas.microsoft.com/office/drawing/2014/main" id="{5481C569-7D6C-47D6-A420-465C02F5DB79}"/>
              </a:ext>
            </a:extLst>
          </p:cNvPr>
          <p:cNvPicPr>
            <a:picLocks noGrp="1" noChangeAspect="1"/>
          </p:cNvPicPr>
          <p:nvPr>
            <p:ph sz="half" idx="2"/>
          </p:nvPr>
        </p:nvPicPr>
        <p:blipFill>
          <a:blip r:embed="rId3"/>
          <a:stretch>
            <a:fillRect/>
          </a:stretch>
        </p:blipFill>
        <p:spPr>
          <a:xfrm>
            <a:off x="191580" y="2657928"/>
            <a:ext cx="4433894" cy="2741731"/>
          </a:xfrm>
          <a:prstGeom prst="rect">
            <a:avLst/>
          </a:prstGeom>
        </p:spPr>
      </p:pic>
    </p:spTree>
    <p:extLst>
      <p:ext uri="{BB962C8B-B14F-4D97-AF65-F5344CB8AC3E}">
        <p14:creationId xmlns:p14="http://schemas.microsoft.com/office/powerpoint/2010/main" val="20316517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2FC51B-C9F5-41F8-A0EC-2DBFCDDE5EAC}"/>
              </a:ext>
            </a:extLst>
          </p:cNvPr>
          <p:cNvSpPr>
            <a:spLocks noGrp="1"/>
          </p:cNvSpPr>
          <p:nvPr>
            <p:ph type="title"/>
          </p:nvPr>
        </p:nvSpPr>
        <p:spPr/>
        <p:txBody>
          <a:bodyPr/>
          <a:lstStyle/>
          <a:p>
            <a:r>
              <a:rPr lang="es-ES" dirty="0"/>
              <a:t>ODYSSEY DM-INSULIN: </a:t>
            </a:r>
            <a:br>
              <a:rPr lang="es-ES" dirty="0"/>
            </a:br>
            <a:r>
              <a:rPr lang="es-ES" dirty="0">
                <a:solidFill>
                  <a:srgbClr val="0070C0"/>
                </a:solidFill>
              </a:rPr>
              <a:t>Reducción c-LDL semana 24</a:t>
            </a:r>
            <a:endParaRPr lang="es-ES" dirty="0"/>
          </a:p>
        </p:txBody>
      </p:sp>
      <p:sp>
        <p:nvSpPr>
          <p:cNvPr id="3" name="Marcador de texto 2">
            <a:extLst>
              <a:ext uri="{FF2B5EF4-FFF2-40B4-BE49-F238E27FC236}">
                <a16:creationId xmlns:a16="http://schemas.microsoft.com/office/drawing/2014/main" id="{14F9DF2D-53D4-4C96-9FE3-9967B6E76CFE}"/>
              </a:ext>
            </a:extLst>
          </p:cNvPr>
          <p:cNvSpPr>
            <a:spLocks noGrp="1"/>
          </p:cNvSpPr>
          <p:nvPr>
            <p:ph type="body" idx="1"/>
          </p:nvPr>
        </p:nvSpPr>
        <p:spPr/>
        <p:txBody>
          <a:bodyPr/>
          <a:lstStyle/>
          <a:p>
            <a:pPr algn="ctr"/>
            <a:r>
              <a:rPr lang="es-ES" dirty="0"/>
              <a:t>DM2</a:t>
            </a:r>
          </a:p>
        </p:txBody>
      </p:sp>
      <p:pic>
        <p:nvPicPr>
          <p:cNvPr id="15" name="Marcador de contenido 14">
            <a:extLst>
              <a:ext uri="{FF2B5EF4-FFF2-40B4-BE49-F238E27FC236}">
                <a16:creationId xmlns:a16="http://schemas.microsoft.com/office/drawing/2014/main" id="{CF5E1E5D-8930-4DFF-8CFB-962DE92CD38C}"/>
              </a:ext>
            </a:extLst>
          </p:cNvPr>
          <p:cNvPicPr>
            <a:picLocks noGrp="1" noChangeAspect="1"/>
          </p:cNvPicPr>
          <p:nvPr>
            <p:ph sz="half" idx="2"/>
          </p:nvPr>
        </p:nvPicPr>
        <p:blipFill>
          <a:blip r:embed="rId2"/>
          <a:stretch>
            <a:fillRect/>
          </a:stretch>
        </p:blipFill>
        <p:spPr>
          <a:xfrm>
            <a:off x="675186" y="2174875"/>
            <a:ext cx="3604215" cy="3951288"/>
          </a:xfrm>
          <a:prstGeom prst="rect">
            <a:avLst/>
          </a:prstGeom>
        </p:spPr>
      </p:pic>
      <p:sp>
        <p:nvSpPr>
          <p:cNvPr id="7" name="Marcador de texto 6">
            <a:extLst>
              <a:ext uri="{FF2B5EF4-FFF2-40B4-BE49-F238E27FC236}">
                <a16:creationId xmlns:a16="http://schemas.microsoft.com/office/drawing/2014/main" id="{1EC3C308-FC24-474A-884D-E46AD3670D05}"/>
              </a:ext>
            </a:extLst>
          </p:cNvPr>
          <p:cNvSpPr>
            <a:spLocks noGrp="1"/>
          </p:cNvSpPr>
          <p:nvPr>
            <p:ph type="body" sz="quarter" idx="3"/>
          </p:nvPr>
        </p:nvSpPr>
        <p:spPr/>
        <p:txBody>
          <a:bodyPr/>
          <a:lstStyle/>
          <a:p>
            <a:pPr algn="ctr"/>
            <a:r>
              <a:rPr lang="es-ES" dirty="0"/>
              <a:t>DM1</a:t>
            </a:r>
          </a:p>
        </p:txBody>
      </p:sp>
      <p:pic>
        <p:nvPicPr>
          <p:cNvPr id="16" name="Marcador de contenido 15">
            <a:extLst>
              <a:ext uri="{FF2B5EF4-FFF2-40B4-BE49-F238E27FC236}">
                <a16:creationId xmlns:a16="http://schemas.microsoft.com/office/drawing/2014/main" id="{C3CA0C8F-F30E-464E-ADDB-9EF87451DD90}"/>
              </a:ext>
            </a:extLst>
          </p:cNvPr>
          <p:cNvPicPr>
            <a:picLocks noGrp="1" noChangeAspect="1"/>
          </p:cNvPicPr>
          <p:nvPr>
            <p:ph sz="quarter" idx="4"/>
          </p:nvPr>
        </p:nvPicPr>
        <p:blipFill>
          <a:blip r:embed="rId3"/>
          <a:stretch>
            <a:fillRect/>
          </a:stretch>
        </p:blipFill>
        <p:spPr>
          <a:xfrm>
            <a:off x="4920415" y="2174875"/>
            <a:ext cx="3490994" cy="3951288"/>
          </a:xfrm>
          <a:prstGeom prst="rect">
            <a:avLst/>
          </a:prstGeom>
        </p:spPr>
      </p:pic>
      <p:sp>
        <p:nvSpPr>
          <p:cNvPr id="17" name="Rectángulo 16">
            <a:extLst>
              <a:ext uri="{FF2B5EF4-FFF2-40B4-BE49-F238E27FC236}">
                <a16:creationId xmlns:a16="http://schemas.microsoft.com/office/drawing/2014/main" id="{89069E12-F783-40BB-B9D5-A367FD58F2AC}"/>
              </a:ext>
            </a:extLst>
          </p:cNvPr>
          <p:cNvSpPr/>
          <p:nvPr/>
        </p:nvSpPr>
        <p:spPr>
          <a:xfrm>
            <a:off x="284556" y="6444862"/>
            <a:ext cx="4392677" cy="276999"/>
          </a:xfrm>
          <a:prstGeom prst="rect">
            <a:avLst/>
          </a:prstGeom>
        </p:spPr>
        <p:txBody>
          <a:bodyPr wrap="none">
            <a:spAutoFit/>
          </a:bodyPr>
          <a:lstStyle/>
          <a:p>
            <a:pPr lvl="0"/>
            <a:r>
              <a:rPr lang="pt-BR" sz="1200" dirty="0" err="1">
                <a:solidFill>
                  <a:srgbClr val="000000"/>
                </a:solidFill>
              </a:rPr>
              <a:t>Leiter</a:t>
            </a:r>
            <a:r>
              <a:rPr lang="pt-BR" sz="1200" dirty="0">
                <a:solidFill>
                  <a:srgbClr val="000000"/>
                </a:solidFill>
              </a:rPr>
              <a:t> LA. Diabetes </a:t>
            </a:r>
            <a:r>
              <a:rPr lang="pt-BR" sz="1200" dirty="0" err="1">
                <a:solidFill>
                  <a:srgbClr val="000000"/>
                </a:solidFill>
              </a:rPr>
              <a:t>Obes</a:t>
            </a:r>
            <a:r>
              <a:rPr lang="pt-BR" sz="1200" dirty="0">
                <a:solidFill>
                  <a:srgbClr val="000000"/>
                </a:solidFill>
              </a:rPr>
              <a:t> </a:t>
            </a:r>
            <a:r>
              <a:rPr lang="pt-BR" sz="1200" dirty="0" err="1">
                <a:solidFill>
                  <a:srgbClr val="000000"/>
                </a:solidFill>
              </a:rPr>
              <a:t>Metab</a:t>
            </a:r>
            <a:r>
              <a:rPr lang="pt-BR" sz="1200" dirty="0">
                <a:solidFill>
                  <a:srgbClr val="000000"/>
                </a:solidFill>
              </a:rPr>
              <a:t>. 2017;19:1781–1792.</a:t>
            </a:r>
            <a:endParaRPr lang="es-ES" sz="1200" dirty="0">
              <a:solidFill>
                <a:srgbClr val="000000"/>
              </a:solidFill>
            </a:endParaRPr>
          </a:p>
        </p:txBody>
      </p:sp>
    </p:spTree>
    <p:extLst>
      <p:ext uri="{BB962C8B-B14F-4D97-AF65-F5344CB8AC3E}">
        <p14:creationId xmlns:p14="http://schemas.microsoft.com/office/powerpoint/2010/main" val="2192064086"/>
      </p:ext>
    </p:extLst>
  </p:cSld>
  <p:clrMapOvr>
    <a:masterClrMapping/>
  </p:clrMapOvr>
</p:sld>
</file>

<file path=ppt/theme/theme1.xml><?xml version="1.0" encoding="utf-8"?>
<a:theme xmlns:a="http://schemas.openxmlformats.org/drawingml/2006/main" name="PACE">
  <a:themeElements>
    <a:clrScheme name="PACE-CME OVB">
      <a:dk1>
        <a:sysClr val="windowText" lastClr="000000"/>
      </a:dk1>
      <a:lt1>
        <a:sysClr val="window" lastClr="FFFFFF"/>
      </a:lt1>
      <a:dk2>
        <a:srgbClr val="0C5289"/>
      </a:dk2>
      <a:lt2>
        <a:srgbClr val="A5A5A5"/>
      </a:lt2>
      <a:accent1>
        <a:srgbClr val="0C5289"/>
      </a:accent1>
      <a:accent2>
        <a:srgbClr val="0086C0"/>
      </a:accent2>
      <a:accent3>
        <a:srgbClr val="F37116"/>
      </a:accent3>
      <a:accent4>
        <a:srgbClr val="917B4C"/>
      </a:accent4>
      <a:accent5>
        <a:srgbClr val="FFF500"/>
      </a:accent5>
      <a:accent6>
        <a:srgbClr val="FFFFFF"/>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Nivel">
  <a:themeElements>
    <a:clrScheme name="Ni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Nivel">
      <a:majorFont>
        <a:latin typeface="Garamond"/>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0080"/>
        </a:solidFill>
        <a:ln w="13334" cap="flat" cmpd="sng" algn="ctr">
          <a:solidFill>
            <a:srgbClr val="B2B2B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rgbClr val="FF0080"/>
        </a:solidFill>
        <a:ln w="13334" cap="flat" cmpd="sng" algn="ctr">
          <a:solidFill>
            <a:srgbClr val="B2B2B2"/>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s-ES_tradnl"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Ni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Ni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Ni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Ni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Ni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Ni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Ni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EB6916E2FA23742BB0CC296FD5401EC" ma:contentTypeVersion="7" ma:contentTypeDescription="Crear nuevo documento." ma:contentTypeScope="" ma:versionID="01606be6a33336ebb836a0a6917c718f">
  <xsd:schema xmlns:xsd="http://www.w3.org/2001/XMLSchema" xmlns:xs="http://www.w3.org/2001/XMLSchema" xmlns:p="http://schemas.microsoft.com/office/2006/metadata/properties" xmlns:ns2="0a48318d-56ff-4603-8304-03c521e24ef5" targetNamespace="http://schemas.microsoft.com/office/2006/metadata/properties" ma:root="true" ma:fieldsID="ca36339ee7bf3ca378c0f5924813b635" ns2:_="">
    <xsd:import namespace="0a48318d-56ff-4603-8304-03c521e24ef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a48318d-56ff-4603-8304-03c521e24ef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7F37813-D737-44B9-A7F5-3D5B72A6694A}"/>
</file>

<file path=customXml/itemProps2.xml><?xml version="1.0" encoding="utf-8"?>
<ds:datastoreItem xmlns:ds="http://schemas.openxmlformats.org/officeDocument/2006/customXml" ds:itemID="{37B6A8E4-73E0-492B-BFA3-1A131961C61C}"/>
</file>

<file path=customXml/itemProps3.xml><?xml version="1.0" encoding="utf-8"?>
<ds:datastoreItem xmlns:ds="http://schemas.openxmlformats.org/officeDocument/2006/customXml" ds:itemID="{D3E48E55-DD14-4C43-B370-E0693194FC7C}"/>
</file>

<file path=docProps/app.xml><?xml version="1.0" encoding="utf-8"?>
<Properties xmlns="http://schemas.openxmlformats.org/officeDocument/2006/extended-properties" xmlns:vt="http://schemas.openxmlformats.org/officeDocument/2006/docPropsVTypes">
  <TotalTime>3055</TotalTime>
  <Words>1963</Words>
  <Application>Microsoft Office PowerPoint</Application>
  <PresentationFormat>Presentación en pantalla (4:3)</PresentationFormat>
  <Paragraphs>370</Paragraphs>
  <Slides>22</Slides>
  <Notes>9</Notes>
  <HiddenSlides>3</HiddenSlides>
  <MMClips>0</MMClips>
  <ScaleCrop>false</ScaleCrop>
  <HeadingPairs>
    <vt:vector size="6" baseType="variant">
      <vt:variant>
        <vt:lpstr>Fuentes usadas</vt:lpstr>
      </vt:variant>
      <vt:variant>
        <vt:i4>13</vt:i4>
      </vt:variant>
      <vt:variant>
        <vt:lpstr>Tema</vt:lpstr>
      </vt:variant>
      <vt:variant>
        <vt:i4>2</vt:i4>
      </vt:variant>
      <vt:variant>
        <vt:lpstr>Títulos de diapositiva</vt:lpstr>
      </vt:variant>
      <vt:variant>
        <vt:i4>22</vt:i4>
      </vt:variant>
    </vt:vector>
  </HeadingPairs>
  <TitlesOfParts>
    <vt:vector size="37" baseType="lpstr">
      <vt:lpstr>ＭＳ Ｐゴシック</vt:lpstr>
      <vt:lpstr>ＭＳ Ｐゴシック</vt:lpstr>
      <vt:lpstr>arial</vt:lpstr>
      <vt:lpstr>arial</vt:lpstr>
      <vt:lpstr>Arial Narrow</vt:lpstr>
      <vt:lpstr>Arial Unicode MS</vt:lpstr>
      <vt:lpstr>Calibri</vt:lpstr>
      <vt:lpstr>Garamond</vt:lpstr>
      <vt:lpstr>Symbol</vt:lpstr>
      <vt:lpstr>Tahoma</vt:lpstr>
      <vt:lpstr>Times New Roman</vt:lpstr>
      <vt:lpstr>Verdana</vt:lpstr>
      <vt:lpstr>Wingdings</vt:lpstr>
      <vt:lpstr>PACE</vt:lpstr>
      <vt:lpstr>Nivel</vt:lpstr>
      <vt:lpstr>Presentación de PowerPoint</vt:lpstr>
      <vt:lpstr>El escenario T2DM and CV Events Over Time</vt:lpstr>
      <vt:lpstr>Presentación de PowerPoint</vt:lpstr>
      <vt:lpstr>Presentación de PowerPoint</vt:lpstr>
      <vt:lpstr>Presentación de PowerPoint</vt:lpstr>
      <vt:lpstr>Eficacia Alirocumab: cLDL ODYSSEY LONG TERM Study</vt:lpstr>
      <vt:lpstr>Eficacia Alirocumab: Objetivos cLDL ODYSSEY LONG TERM Study</vt:lpstr>
      <vt:lpstr>Eficacia Alirocumab: Otros parámetros lipídicos ODYSSEY LONG TERM Study</vt:lpstr>
      <vt:lpstr>ODYSSEY DM-INSULIN:  Reducción c-LDL semana 24</vt:lpstr>
      <vt:lpstr>ODYSSEY DM-INSULIN:  Objetivos cLDL semana 24</vt:lpstr>
      <vt:lpstr>ODYSSEY DM-DYSLIPIDEMIA: Cambio en c-noHDL</vt:lpstr>
      <vt:lpstr>ODYSSEY DM-DYSLIPIDEMIA: Cambio en otros parámetros lipídicos</vt:lpstr>
      <vt:lpstr>ODYSSEY DM-DYSLIPIDEMIA: Cambio en otros parámetros lipídicos vs fenofibrato</vt:lpstr>
      <vt:lpstr>Concentration partículas lipoproteicas por RNM Efecto Alirocumab</vt:lpstr>
      <vt:lpstr>Alirocumab and Cardiovascular Outcomes in Patients with Acute Coronary Syndrome (ACS) and Diabetes:  Prespecified Analyses of ODYSSEY OUTCOMES</vt:lpstr>
      <vt:lpstr>ODYSSEY OUTCOMES: diabetes Características basales</vt:lpstr>
      <vt:lpstr>ODYSSEY OUTCOMES: Diabetes Lipids at 16 Weeks After Randomization*</vt:lpstr>
      <vt:lpstr>Incidence of CV Events in Placebo Group was Greater in Patients With vs Without Diabetes</vt:lpstr>
      <vt:lpstr>ODYSSEY OUTCOMES: Diabetes  Relative and Absolute Risk Reduction with Alirocumab By Glucometabolic Status</vt:lpstr>
      <vt:lpstr>Post-randomization A1c, Fasting Glucose,  and New-onset Diabetes by Baseline Glucometabolic Status </vt:lpstr>
      <vt:lpstr>ODYSSEY DM-DYSLIPIDEMIA: Cambio en HbA1c y glucemia basal</vt:lpstr>
      <vt:lpstr>Mayor reducción de riesgo de ECV absoluto en pacientes con alto riesgo y niveles más altos de cLDL</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K_Ray</dc:creator>
  <cp:lastModifiedBy>Antonio Pérez</cp:lastModifiedBy>
  <cp:revision>182</cp:revision>
  <dcterms:created xsi:type="dcterms:W3CDTF">2016-04-14T13:26:15Z</dcterms:created>
  <dcterms:modified xsi:type="dcterms:W3CDTF">2018-11-29T08:21:49Z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-1945085834</vt:i4>
  </property>
  <property fmtid="{D5CDD505-2E9C-101B-9397-08002B2CF9AE}" pid="3" name="_NewReviewCycle">
    <vt:lpwstr/>
  </property>
  <property fmtid="{D5CDD505-2E9C-101B-9397-08002B2CF9AE}" pid="4" name="_EmailSubject">
    <vt:lpwstr>[EXTERNAL] jose.luis.diaz.diaz@sergas.es sent you files via WeTransfer</vt:lpwstr>
  </property>
  <property fmtid="{D5CDD505-2E9C-101B-9397-08002B2CF9AE}" pid="5" name="_AuthorEmail">
    <vt:lpwstr>Javier.Puchol@sanofi.com</vt:lpwstr>
  </property>
  <property fmtid="{D5CDD505-2E9C-101B-9397-08002B2CF9AE}" pid="6" name="_AuthorEmailDisplayName">
    <vt:lpwstr>Puchol, Javier /ES</vt:lpwstr>
  </property>
  <property fmtid="{D5CDD505-2E9C-101B-9397-08002B2CF9AE}" pid="7" name="ContentTypeId">
    <vt:lpwstr>0x0101002EB6916E2FA23742BB0CC296FD5401EC</vt:lpwstr>
  </property>
</Properties>
</file>