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09" r:id="rId3"/>
    <p:sldMasterId id="2147483732" r:id="rId4"/>
    <p:sldMasterId id="2147483744" r:id="rId5"/>
    <p:sldMasterId id="2147483760" r:id="rId6"/>
    <p:sldMasterId id="2147483772" r:id="rId7"/>
  </p:sldMasterIdLst>
  <p:notesMasterIdLst>
    <p:notesMasterId r:id="rId40"/>
  </p:notesMasterIdLst>
  <p:sldIdLst>
    <p:sldId id="355" r:id="rId8"/>
    <p:sldId id="350" r:id="rId9"/>
    <p:sldId id="258" r:id="rId10"/>
    <p:sldId id="324" r:id="rId11"/>
    <p:sldId id="319" r:id="rId12"/>
    <p:sldId id="345" r:id="rId13"/>
    <p:sldId id="346" r:id="rId14"/>
    <p:sldId id="329" r:id="rId15"/>
    <p:sldId id="351" r:id="rId16"/>
    <p:sldId id="340" r:id="rId17"/>
    <p:sldId id="257" r:id="rId18"/>
    <p:sldId id="330" r:id="rId19"/>
    <p:sldId id="352" r:id="rId20"/>
    <p:sldId id="266" r:id="rId21"/>
    <p:sldId id="267" r:id="rId22"/>
    <p:sldId id="321" r:id="rId23"/>
    <p:sldId id="347" r:id="rId24"/>
    <p:sldId id="327" r:id="rId25"/>
    <p:sldId id="326" r:id="rId26"/>
    <p:sldId id="332" r:id="rId27"/>
    <p:sldId id="335" r:id="rId28"/>
    <p:sldId id="323" r:id="rId29"/>
    <p:sldId id="353" r:id="rId30"/>
    <p:sldId id="354" r:id="rId31"/>
    <p:sldId id="348" r:id="rId32"/>
    <p:sldId id="333" r:id="rId33"/>
    <p:sldId id="337" r:id="rId34"/>
    <p:sldId id="338" r:id="rId35"/>
    <p:sldId id="349" r:id="rId36"/>
    <p:sldId id="342" r:id="rId37"/>
    <p:sldId id="259" r:id="rId38"/>
    <p:sldId id="356" r:id="rId39"/>
  </p:sldIdLst>
  <p:sldSz cx="9144000" cy="5143500" type="screen16x9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166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33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49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66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829" algn="l" defTabSz="914333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2995" algn="l" defTabSz="914333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160" algn="l" defTabSz="914333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326" algn="l" defTabSz="914333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6" autoAdjust="0"/>
    <p:restoredTop sz="94660"/>
  </p:normalViewPr>
  <p:slideViewPr>
    <p:cSldViewPr>
      <p:cViewPr varScale="1">
        <p:scale>
          <a:sx n="85" d="100"/>
          <a:sy n="85" d="100"/>
        </p:scale>
        <p:origin x="882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heme" Target="theme/theme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M.5029922\Desktop\Gr&#225;ficos%20de%20las%20%20tablas%20(Autoguardado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600" b="1" i="0" u="none" strike="noStrike" baseline="0" dirty="0">
                <a:solidFill>
                  <a:schemeClr val="accent1">
                    <a:lumMod val="75000"/>
                  </a:schemeClr>
                </a:solidFill>
                <a:effectLst/>
              </a:rPr>
              <a:t>¿QUÉ INFORMACIÓN O VARIABLES SE EXIGEN EN LOS FORMULARIOS REQUERIDOS</a:t>
            </a:r>
          </a:p>
          <a:p>
            <a:pPr>
              <a:defRPr sz="1600" b="1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600" b="1" i="0" u="none" strike="noStrike" baseline="0" dirty="0">
                <a:solidFill>
                  <a:schemeClr val="accent1">
                    <a:lumMod val="75000"/>
                  </a:schemeClr>
                </a:solidFill>
                <a:effectLst/>
              </a:rPr>
              <a:t> PARA APROBAR UNA PRESCRIPCIÓN DE IPCSK9?</a:t>
            </a:r>
            <a:endParaRPr lang="es-ES" sz="1600" b="1" dirty="0">
              <a:solidFill>
                <a:schemeClr val="accent1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18721077988243476"/>
          <c:y val="8.3615824788636078E-3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T/>
        </a:sp3d>
      </c:spPr>
    </c:sideWall>
    <c:back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T/>
        </a:sp3d>
      </c:spPr>
    </c:backWall>
    <c:plotArea>
      <c:layout>
        <c:manualLayout>
          <c:layoutTarget val="inner"/>
          <c:xMode val="edge"/>
          <c:yMode val="edge"/>
          <c:x val="0.27264975123890922"/>
          <c:y val="0.22688847924437489"/>
          <c:w val="0.6986414575704768"/>
          <c:h val="0.69213256277715729"/>
        </c:manualLayout>
      </c:layout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Hoja1!$B$63:$B$87</c:f>
              <c:strCache>
                <c:ptCount val="25"/>
                <c:pt idx="0">
                  <c:v>No contesta</c:v>
                </c:pt>
                <c:pt idx="1">
                  <c:v>Valores de lipoproteína (a)</c:v>
                </c:pt>
                <c:pt idx="2">
                  <c:v>Presencia de síndrome metabólico</c:v>
                </c:pt>
                <c:pt idx="3">
                  <c:v>Indicadores de riesgo.  </c:v>
                </c:pt>
                <c:pt idx="4">
                  <c:v>Otros</c:v>
                </c:pt>
                <c:pt idx="5">
                  <c:v>El peso / IMC</c:v>
                </c:pt>
                <c:pt idx="6">
                  <c:v>Existencia de antecedentes familiares</c:v>
                </c:pt>
                <c:pt idx="7">
                  <c:v>Abandono tabaco</c:v>
                </c:pt>
                <c:pt idx="8">
                  <c:v>Fechas de los eventos vasculares</c:v>
                </c:pt>
                <c:pt idx="9">
                  <c:v>Cumplimiento de dietas</c:v>
                </c:pt>
                <c:pt idx="10">
                  <c:v>Los tiempos transcurridos entre analíticas</c:v>
                </c:pt>
                <c:pt idx="11">
                  <c:v>Consentimiento firmado del paciente</c:v>
                </c:pt>
                <c:pt idx="12">
                  <c:v>Territorios vasculares afectados</c:v>
                </c:pt>
                <c:pt idx="13">
                  <c:v>Fechas (P.ej. de analíticas, petición, aprobación, validación, etc.)</c:v>
                </c:pt>
                <c:pt idx="14">
                  <c:v>Comorbilidad asociada</c:v>
                </c:pt>
                <c:pt idx="15">
                  <c:v>Recogida en farmacia de estatinas/ezetimibe (control adherencia)</c:v>
                </c:pt>
                <c:pt idx="16">
                  <c:v>La edad</c:v>
                </c:pt>
                <c:pt idx="17">
                  <c:v>Valores de LDL en las 2 últimas analíticas, independientemente de la fecha</c:v>
                </c:pt>
                <c:pt idx="18">
                  <c:v>Sólo los valores en la última analítica de LDL</c:v>
                </c:pt>
                <c:pt idx="19">
                  <c:v>Uso previo de ezetimibe</c:v>
                </c:pt>
                <c:pt idx="20">
                  <c:v>Patologías de base</c:v>
                </c:pt>
                <c:pt idx="21">
                  <c:v>Los valores y supuestos que vienen en el IPT</c:v>
                </c:pt>
                <c:pt idx="22">
                  <c:v>Nombre del médico que prescribe y que autoriza</c:v>
                </c:pt>
                <c:pt idx="23">
                  <c:v>Intolerancia a estatinas (principio activo y dosis)</c:v>
                </c:pt>
                <c:pt idx="24">
                  <c:v>La solicitud de prescripción</c:v>
                </c:pt>
              </c:strCache>
            </c:strRef>
          </c:cat>
          <c:val>
            <c:numRef>
              <c:f>Hoja1!$C$63:$C$87</c:f>
              <c:numCache>
                <c:formatCode>General</c:formatCode>
                <c:ptCount val="25"/>
                <c:pt idx="0">
                  <c:v>1.1000000000000001</c:v>
                </c:pt>
                <c:pt idx="1">
                  <c:v>6.8</c:v>
                </c:pt>
                <c:pt idx="2">
                  <c:v>8</c:v>
                </c:pt>
                <c:pt idx="3">
                  <c:v>9.1</c:v>
                </c:pt>
                <c:pt idx="4">
                  <c:v>10.200000000000001</c:v>
                </c:pt>
                <c:pt idx="5">
                  <c:v>17</c:v>
                </c:pt>
                <c:pt idx="6">
                  <c:v>19.3</c:v>
                </c:pt>
                <c:pt idx="7">
                  <c:v>20.5</c:v>
                </c:pt>
                <c:pt idx="8">
                  <c:v>21.6</c:v>
                </c:pt>
                <c:pt idx="9">
                  <c:v>21.6</c:v>
                </c:pt>
                <c:pt idx="10">
                  <c:v>22.7</c:v>
                </c:pt>
                <c:pt idx="11">
                  <c:v>23.9</c:v>
                </c:pt>
                <c:pt idx="12">
                  <c:v>28.4</c:v>
                </c:pt>
                <c:pt idx="13">
                  <c:v>29.5</c:v>
                </c:pt>
                <c:pt idx="14">
                  <c:v>34.1</c:v>
                </c:pt>
                <c:pt idx="15">
                  <c:v>34.1</c:v>
                </c:pt>
                <c:pt idx="16">
                  <c:v>34.1</c:v>
                </c:pt>
                <c:pt idx="17">
                  <c:v>38.6</c:v>
                </c:pt>
                <c:pt idx="18">
                  <c:v>45.5</c:v>
                </c:pt>
                <c:pt idx="19">
                  <c:v>52.3</c:v>
                </c:pt>
                <c:pt idx="20">
                  <c:v>58</c:v>
                </c:pt>
                <c:pt idx="21">
                  <c:v>69.3</c:v>
                </c:pt>
                <c:pt idx="22">
                  <c:v>76.099999999999994</c:v>
                </c:pt>
                <c:pt idx="23">
                  <c:v>80.7</c:v>
                </c:pt>
                <c:pt idx="24">
                  <c:v>81.8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EE-4268-854E-0BDE5A3827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1237376"/>
        <c:axId val="111351296"/>
        <c:axId val="0"/>
      </c:bar3DChart>
      <c:catAx>
        <c:axId val="111237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11351296"/>
        <c:crosses val="autoZero"/>
        <c:auto val="1"/>
        <c:lblAlgn val="ctr"/>
        <c:lblOffset val="100"/>
        <c:noMultiLvlLbl val="0"/>
      </c:catAx>
      <c:valAx>
        <c:axId val="111351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1123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>
          <a:lumMod val="7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E38A19-7CC6-4743-8E68-4B2E9B4897C1}" type="doc">
      <dgm:prSet loTypeId="urn:microsoft.com/office/officeart/2005/8/layout/hierarchy4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D435198-801F-0A46-AA4D-68CEE20FA602}">
      <dgm:prSet phldrT="[Texto]" custT="1"/>
      <dgm:spPr/>
      <dgm:t>
        <a:bodyPr/>
        <a:lstStyle/>
        <a:p>
          <a:r>
            <a:rPr lang="es-ES" sz="2400" b="1" dirty="0"/>
            <a:t>Eventos CV futuros</a:t>
          </a:r>
        </a:p>
      </dgm:t>
    </dgm:pt>
    <dgm:pt modelId="{170DF3BD-1524-C542-BBC8-1BC0C708C8DD}" type="parTrans" cxnId="{1DDFD8EA-163B-5C40-94EC-468AA55C1751}">
      <dgm:prSet/>
      <dgm:spPr/>
      <dgm:t>
        <a:bodyPr/>
        <a:lstStyle/>
        <a:p>
          <a:endParaRPr lang="es-ES"/>
        </a:p>
      </dgm:t>
    </dgm:pt>
    <dgm:pt modelId="{41754BDF-9597-564C-9163-6778EFAEF4CF}" type="sibTrans" cxnId="{1DDFD8EA-163B-5C40-94EC-468AA55C1751}">
      <dgm:prSet/>
      <dgm:spPr/>
      <dgm:t>
        <a:bodyPr/>
        <a:lstStyle/>
        <a:p>
          <a:endParaRPr lang="es-ES"/>
        </a:p>
      </dgm:t>
    </dgm:pt>
    <dgm:pt modelId="{A0341DDE-BE38-0541-809B-526A9DC8786C}">
      <dgm:prSet phldrT="[Texto]" custT="1"/>
      <dgm:spPr/>
      <dgm:t>
        <a:bodyPr/>
        <a:lstStyle/>
        <a:p>
          <a:r>
            <a:rPr lang="es-ES" sz="2400" b="1" dirty="0"/>
            <a:t>LDL</a:t>
          </a:r>
        </a:p>
      </dgm:t>
    </dgm:pt>
    <dgm:pt modelId="{15F0D11B-78B9-DB45-B7B7-22B28A84384B}" type="parTrans" cxnId="{F120FB01-2EFA-2A4C-979D-709F49AFBC76}">
      <dgm:prSet/>
      <dgm:spPr/>
      <dgm:t>
        <a:bodyPr/>
        <a:lstStyle/>
        <a:p>
          <a:endParaRPr lang="es-ES"/>
        </a:p>
      </dgm:t>
    </dgm:pt>
    <dgm:pt modelId="{C6B2401D-C8B7-7D40-9BC8-0200F32C790B}" type="sibTrans" cxnId="{F120FB01-2EFA-2A4C-979D-709F49AFBC76}">
      <dgm:prSet/>
      <dgm:spPr/>
      <dgm:t>
        <a:bodyPr/>
        <a:lstStyle/>
        <a:p>
          <a:endParaRPr lang="es-ES"/>
        </a:p>
      </dgm:t>
    </dgm:pt>
    <dgm:pt modelId="{8298DECA-772C-AE4C-8A38-B7912A7BDB85}">
      <dgm:prSet phldrT="[Texto]" custT="1"/>
      <dgm:spPr/>
      <dgm:t>
        <a:bodyPr/>
        <a:lstStyle/>
        <a:p>
          <a:r>
            <a:rPr lang="es-ES" sz="2400" b="1" dirty="0"/>
            <a:t>Estilo Vida</a:t>
          </a:r>
        </a:p>
      </dgm:t>
    </dgm:pt>
    <dgm:pt modelId="{4E596CB2-8E97-BA48-846A-AF5513CDCB56}" type="parTrans" cxnId="{8A2D9E85-DE90-374E-A3A9-E456C58BBF9A}">
      <dgm:prSet/>
      <dgm:spPr/>
      <dgm:t>
        <a:bodyPr/>
        <a:lstStyle/>
        <a:p>
          <a:endParaRPr lang="es-ES"/>
        </a:p>
      </dgm:t>
    </dgm:pt>
    <dgm:pt modelId="{4FD64B03-0E5E-C943-89FB-7C75DAB0137C}" type="sibTrans" cxnId="{8A2D9E85-DE90-374E-A3A9-E456C58BBF9A}">
      <dgm:prSet/>
      <dgm:spPr/>
      <dgm:t>
        <a:bodyPr/>
        <a:lstStyle/>
        <a:p>
          <a:endParaRPr lang="es-ES"/>
        </a:p>
      </dgm:t>
    </dgm:pt>
    <dgm:pt modelId="{FB4A1DA8-82F2-F848-81BB-D9EA7531E094}">
      <dgm:prSet phldrT="[Texto]" custT="1"/>
      <dgm:spPr/>
      <dgm:t>
        <a:bodyPr/>
        <a:lstStyle/>
        <a:p>
          <a:r>
            <a:rPr lang="es-ES" sz="2400" b="1" dirty="0"/>
            <a:t>FRCV</a:t>
          </a:r>
        </a:p>
        <a:p>
          <a:r>
            <a:rPr lang="es-ES" sz="1600" b="1" dirty="0"/>
            <a:t>asociados</a:t>
          </a:r>
        </a:p>
      </dgm:t>
    </dgm:pt>
    <dgm:pt modelId="{2A649F39-5443-9E4D-9250-C49AFC4A022F}" type="parTrans" cxnId="{18CD5F63-4D04-254F-92B6-90EEB27C67FE}">
      <dgm:prSet/>
      <dgm:spPr/>
      <dgm:t>
        <a:bodyPr/>
        <a:lstStyle/>
        <a:p>
          <a:endParaRPr lang="es-ES"/>
        </a:p>
      </dgm:t>
    </dgm:pt>
    <dgm:pt modelId="{10FAA1D4-7F95-9741-94BE-34237B12723D}" type="sibTrans" cxnId="{18CD5F63-4D04-254F-92B6-90EEB27C67FE}">
      <dgm:prSet/>
      <dgm:spPr/>
      <dgm:t>
        <a:bodyPr/>
        <a:lstStyle/>
        <a:p>
          <a:endParaRPr lang="es-ES"/>
        </a:p>
      </dgm:t>
    </dgm:pt>
    <dgm:pt modelId="{BEF5D9F5-823A-6748-A7BB-D4646FAEED6C}">
      <dgm:prSet phldrT="[Texto]" custT="1"/>
      <dgm:spPr/>
      <dgm:t>
        <a:bodyPr/>
        <a:lstStyle/>
        <a:p>
          <a:r>
            <a:rPr lang="es-ES" sz="2400" b="1" dirty="0"/>
            <a:t>Perfil</a:t>
          </a:r>
        </a:p>
        <a:p>
          <a:r>
            <a:rPr lang="es-ES" sz="2400" b="1" dirty="0"/>
            <a:t>clínico</a:t>
          </a:r>
        </a:p>
      </dgm:t>
    </dgm:pt>
    <dgm:pt modelId="{6434B1ED-EE4C-0744-8DA2-E644A65D3DBC}" type="parTrans" cxnId="{C8B73419-FACB-724F-914E-8D5664FA87EF}">
      <dgm:prSet/>
      <dgm:spPr/>
      <dgm:t>
        <a:bodyPr/>
        <a:lstStyle/>
        <a:p>
          <a:endParaRPr lang="es-ES"/>
        </a:p>
      </dgm:t>
    </dgm:pt>
    <dgm:pt modelId="{CF9C2FD9-5DBF-9A47-AA96-0BD676F51925}" type="sibTrans" cxnId="{C8B73419-FACB-724F-914E-8D5664FA87EF}">
      <dgm:prSet/>
      <dgm:spPr/>
      <dgm:t>
        <a:bodyPr/>
        <a:lstStyle/>
        <a:p>
          <a:endParaRPr lang="es-ES"/>
        </a:p>
      </dgm:t>
    </dgm:pt>
    <dgm:pt modelId="{DB6892CB-FF92-5644-854C-A051E3BF300F}">
      <dgm:prSet phldrT="[Texto]" custT="1"/>
      <dgm:spPr/>
      <dgm:t>
        <a:bodyPr/>
        <a:lstStyle/>
        <a:p>
          <a:r>
            <a:rPr lang="es-ES" sz="1600" b="1" dirty="0"/>
            <a:t>Social-educativa-emocional</a:t>
          </a:r>
        </a:p>
      </dgm:t>
    </dgm:pt>
    <dgm:pt modelId="{C4653F05-7FA1-4A4C-85E8-854435B3F0DB}" type="parTrans" cxnId="{7A2497B1-69F8-084A-8F75-BCC3FAC273A8}">
      <dgm:prSet/>
      <dgm:spPr/>
      <dgm:t>
        <a:bodyPr/>
        <a:lstStyle/>
        <a:p>
          <a:endParaRPr lang="es-ES"/>
        </a:p>
      </dgm:t>
    </dgm:pt>
    <dgm:pt modelId="{1A1975B3-FD80-8542-8FC2-F36478B46D27}" type="sibTrans" cxnId="{7A2497B1-69F8-084A-8F75-BCC3FAC273A8}">
      <dgm:prSet/>
      <dgm:spPr/>
      <dgm:t>
        <a:bodyPr/>
        <a:lstStyle/>
        <a:p>
          <a:endParaRPr lang="es-ES"/>
        </a:p>
      </dgm:t>
    </dgm:pt>
    <dgm:pt modelId="{37B5B4F8-A973-984C-8410-23BE70A73AC8}" type="pres">
      <dgm:prSet presAssocID="{00E38A19-7CC6-4743-8E68-4B2E9B4897C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F50BB9F-E505-EF4E-AE13-2D25DFB171CD}" type="pres">
      <dgm:prSet presAssocID="{3D435198-801F-0A46-AA4D-68CEE20FA602}" presName="vertOne" presStyleCnt="0"/>
      <dgm:spPr/>
    </dgm:pt>
    <dgm:pt modelId="{C8AABB62-F209-184E-8DED-13D305A61F7C}" type="pres">
      <dgm:prSet presAssocID="{3D435198-801F-0A46-AA4D-68CEE20FA602}" presName="txOne" presStyleLbl="node0" presStyleIdx="0" presStyleCnt="1" custLinFactNeighborX="-11" custLinFactNeighborY="60690">
        <dgm:presLayoutVars>
          <dgm:chPref val="3"/>
        </dgm:presLayoutVars>
      </dgm:prSet>
      <dgm:spPr/>
    </dgm:pt>
    <dgm:pt modelId="{059C0C83-114C-1447-883C-E5E61F4FC4BA}" type="pres">
      <dgm:prSet presAssocID="{3D435198-801F-0A46-AA4D-68CEE20FA602}" presName="parTransOne" presStyleCnt="0"/>
      <dgm:spPr/>
    </dgm:pt>
    <dgm:pt modelId="{C7331329-EF2A-4840-9CB6-165CA36E3EDB}" type="pres">
      <dgm:prSet presAssocID="{3D435198-801F-0A46-AA4D-68CEE20FA602}" presName="horzOne" presStyleCnt="0"/>
      <dgm:spPr/>
    </dgm:pt>
    <dgm:pt modelId="{E78542B6-6B73-374B-A657-0AF9030634EA}" type="pres">
      <dgm:prSet presAssocID="{A0341DDE-BE38-0541-809B-526A9DC8786C}" presName="vertTwo" presStyleCnt="0"/>
      <dgm:spPr/>
    </dgm:pt>
    <dgm:pt modelId="{9C1FBCEA-DFD5-C84F-8A63-4AB6B5D9525C}" type="pres">
      <dgm:prSet presAssocID="{A0341DDE-BE38-0541-809B-526A9DC8786C}" presName="txTwo" presStyleLbl="node2" presStyleIdx="0" presStyleCnt="2">
        <dgm:presLayoutVars>
          <dgm:chPref val="3"/>
        </dgm:presLayoutVars>
      </dgm:prSet>
      <dgm:spPr/>
    </dgm:pt>
    <dgm:pt modelId="{59B92377-37F4-DC4C-892D-7F5143FCD182}" type="pres">
      <dgm:prSet presAssocID="{A0341DDE-BE38-0541-809B-526A9DC8786C}" presName="parTransTwo" presStyleCnt="0"/>
      <dgm:spPr/>
    </dgm:pt>
    <dgm:pt modelId="{706F762F-D576-B14C-A006-C2A8F61FE467}" type="pres">
      <dgm:prSet presAssocID="{A0341DDE-BE38-0541-809B-526A9DC8786C}" presName="horzTwo" presStyleCnt="0"/>
      <dgm:spPr/>
    </dgm:pt>
    <dgm:pt modelId="{6FE460F2-72FF-F140-AF1C-2D5CB04EA970}" type="pres">
      <dgm:prSet presAssocID="{8298DECA-772C-AE4C-8A38-B7912A7BDB85}" presName="vertThree" presStyleCnt="0"/>
      <dgm:spPr/>
    </dgm:pt>
    <dgm:pt modelId="{9196E028-2478-FF43-A9C1-0353227704D6}" type="pres">
      <dgm:prSet presAssocID="{8298DECA-772C-AE4C-8A38-B7912A7BDB85}" presName="txThree" presStyleLbl="node3" presStyleIdx="0" presStyleCnt="3">
        <dgm:presLayoutVars>
          <dgm:chPref val="3"/>
        </dgm:presLayoutVars>
      </dgm:prSet>
      <dgm:spPr/>
    </dgm:pt>
    <dgm:pt modelId="{CB9C8965-4EA4-BF41-9D16-FB75743633ED}" type="pres">
      <dgm:prSet presAssocID="{8298DECA-772C-AE4C-8A38-B7912A7BDB85}" presName="horzThree" presStyleCnt="0"/>
      <dgm:spPr/>
    </dgm:pt>
    <dgm:pt modelId="{DB50C994-FA6A-AA4E-9930-4B66915BD5DB}" type="pres">
      <dgm:prSet presAssocID="{4FD64B03-0E5E-C943-89FB-7C75DAB0137C}" presName="sibSpaceThree" presStyleCnt="0"/>
      <dgm:spPr/>
    </dgm:pt>
    <dgm:pt modelId="{FCE66E47-FC95-A64B-9F90-788217F796B5}" type="pres">
      <dgm:prSet presAssocID="{FB4A1DA8-82F2-F848-81BB-D9EA7531E094}" presName="vertThree" presStyleCnt="0"/>
      <dgm:spPr/>
    </dgm:pt>
    <dgm:pt modelId="{ED9804A1-9A7E-FA40-B1C9-BE0A74CD36BC}" type="pres">
      <dgm:prSet presAssocID="{FB4A1DA8-82F2-F848-81BB-D9EA7531E094}" presName="txThree" presStyleLbl="node3" presStyleIdx="1" presStyleCnt="3">
        <dgm:presLayoutVars>
          <dgm:chPref val="3"/>
        </dgm:presLayoutVars>
      </dgm:prSet>
      <dgm:spPr/>
    </dgm:pt>
    <dgm:pt modelId="{E2547CF5-D187-F245-9B52-2C2F52B6856E}" type="pres">
      <dgm:prSet presAssocID="{FB4A1DA8-82F2-F848-81BB-D9EA7531E094}" presName="horzThree" presStyleCnt="0"/>
      <dgm:spPr/>
    </dgm:pt>
    <dgm:pt modelId="{D86D5894-9AF9-3549-896D-42CD76C87E2A}" type="pres">
      <dgm:prSet presAssocID="{C6B2401D-C8B7-7D40-9BC8-0200F32C790B}" presName="sibSpaceTwo" presStyleCnt="0"/>
      <dgm:spPr/>
    </dgm:pt>
    <dgm:pt modelId="{1D31D327-0F30-CB48-9BEE-334813E77336}" type="pres">
      <dgm:prSet presAssocID="{BEF5D9F5-823A-6748-A7BB-D4646FAEED6C}" presName="vertTwo" presStyleCnt="0"/>
      <dgm:spPr/>
    </dgm:pt>
    <dgm:pt modelId="{5FC90AB2-E855-3B45-85E7-07A05068D4F4}" type="pres">
      <dgm:prSet presAssocID="{BEF5D9F5-823A-6748-A7BB-D4646FAEED6C}" presName="txTwo" presStyleLbl="node2" presStyleIdx="1" presStyleCnt="2" custLinFactNeighborX="-1109" custLinFactNeighborY="15732">
        <dgm:presLayoutVars>
          <dgm:chPref val="3"/>
        </dgm:presLayoutVars>
      </dgm:prSet>
      <dgm:spPr/>
    </dgm:pt>
    <dgm:pt modelId="{E33346A5-8D3E-8748-AFFF-9E0F1C37DDF2}" type="pres">
      <dgm:prSet presAssocID="{BEF5D9F5-823A-6748-A7BB-D4646FAEED6C}" presName="parTransTwo" presStyleCnt="0"/>
      <dgm:spPr/>
    </dgm:pt>
    <dgm:pt modelId="{54492452-F1EA-814E-AB95-510224AD499F}" type="pres">
      <dgm:prSet presAssocID="{BEF5D9F5-823A-6748-A7BB-D4646FAEED6C}" presName="horzTwo" presStyleCnt="0"/>
      <dgm:spPr/>
    </dgm:pt>
    <dgm:pt modelId="{D85F868B-C0E5-2849-824C-35D0AEB14108}" type="pres">
      <dgm:prSet presAssocID="{DB6892CB-FF92-5644-854C-A051E3BF300F}" presName="vertThree" presStyleCnt="0"/>
      <dgm:spPr/>
    </dgm:pt>
    <dgm:pt modelId="{B8FCE0A3-2895-5140-B3FF-A41D4A30D8B3}" type="pres">
      <dgm:prSet presAssocID="{DB6892CB-FF92-5644-854C-A051E3BF300F}" presName="txThree" presStyleLbl="node3" presStyleIdx="2" presStyleCnt="3">
        <dgm:presLayoutVars>
          <dgm:chPref val="3"/>
        </dgm:presLayoutVars>
      </dgm:prSet>
      <dgm:spPr/>
    </dgm:pt>
    <dgm:pt modelId="{AB335109-6F1D-FE47-AA50-D09F6EB86572}" type="pres">
      <dgm:prSet presAssocID="{DB6892CB-FF92-5644-854C-A051E3BF300F}" presName="horzThree" presStyleCnt="0"/>
      <dgm:spPr/>
    </dgm:pt>
  </dgm:ptLst>
  <dgm:cxnLst>
    <dgm:cxn modelId="{F120FB01-2EFA-2A4C-979D-709F49AFBC76}" srcId="{3D435198-801F-0A46-AA4D-68CEE20FA602}" destId="{A0341DDE-BE38-0541-809B-526A9DC8786C}" srcOrd="0" destOrd="0" parTransId="{15F0D11B-78B9-DB45-B7B7-22B28A84384B}" sibTransId="{C6B2401D-C8B7-7D40-9BC8-0200F32C790B}"/>
    <dgm:cxn modelId="{3EDAE602-38E1-F04E-851D-2564A1A223E4}" type="presOf" srcId="{A0341DDE-BE38-0541-809B-526A9DC8786C}" destId="{9C1FBCEA-DFD5-C84F-8A63-4AB6B5D9525C}" srcOrd="0" destOrd="0" presId="urn:microsoft.com/office/officeart/2005/8/layout/hierarchy4"/>
    <dgm:cxn modelId="{27846307-67E8-8744-9C60-93C5331C525F}" type="presOf" srcId="{FB4A1DA8-82F2-F848-81BB-D9EA7531E094}" destId="{ED9804A1-9A7E-FA40-B1C9-BE0A74CD36BC}" srcOrd="0" destOrd="0" presId="urn:microsoft.com/office/officeart/2005/8/layout/hierarchy4"/>
    <dgm:cxn modelId="{C8B73419-FACB-724F-914E-8D5664FA87EF}" srcId="{3D435198-801F-0A46-AA4D-68CEE20FA602}" destId="{BEF5D9F5-823A-6748-A7BB-D4646FAEED6C}" srcOrd="1" destOrd="0" parTransId="{6434B1ED-EE4C-0744-8DA2-E644A65D3DBC}" sibTransId="{CF9C2FD9-5DBF-9A47-AA96-0BD676F51925}"/>
    <dgm:cxn modelId="{18CD5F63-4D04-254F-92B6-90EEB27C67FE}" srcId="{A0341DDE-BE38-0541-809B-526A9DC8786C}" destId="{FB4A1DA8-82F2-F848-81BB-D9EA7531E094}" srcOrd="1" destOrd="0" parTransId="{2A649F39-5443-9E4D-9250-C49AFC4A022F}" sibTransId="{10FAA1D4-7F95-9741-94BE-34237B12723D}"/>
    <dgm:cxn modelId="{72A9E470-571F-1B4E-A476-CF59ACC8B837}" type="presOf" srcId="{BEF5D9F5-823A-6748-A7BB-D4646FAEED6C}" destId="{5FC90AB2-E855-3B45-85E7-07A05068D4F4}" srcOrd="0" destOrd="0" presId="urn:microsoft.com/office/officeart/2005/8/layout/hierarchy4"/>
    <dgm:cxn modelId="{87703D74-9C4E-A143-864C-A0EBE13CB906}" type="presOf" srcId="{8298DECA-772C-AE4C-8A38-B7912A7BDB85}" destId="{9196E028-2478-FF43-A9C1-0353227704D6}" srcOrd="0" destOrd="0" presId="urn:microsoft.com/office/officeart/2005/8/layout/hierarchy4"/>
    <dgm:cxn modelId="{8A2D9E85-DE90-374E-A3A9-E456C58BBF9A}" srcId="{A0341DDE-BE38-0541-809B-526A9DC8786C}" destId="{8298DECA-772C-AE4C-8A38-B7912A7BDB85}" srcOrd="0" destOrd="0" parTransId="{4E596CB2-8E97-BA48-846A-AF5513CDCB56}" sibTransId="{4FD64B03-0E5E-C943-89FB-7C75DAB0137C}"/>
    <dgm:cxn modelId="{1C5F6496-408A-AE4C-BEF2-ED7234F2F6B0}" type="presOf" srcId="{3D435198-801F-0A46-AA4D-68CEE20FA602}" destId="{C8AABB62-F209-184E-8DED-13D305A61F7C}" srcOrd="0" destOrd="0" presId="urn:microsoft.com/office/officeart/2005/8/layout/hierarchy4"/>
    <dgm:cxn modelId="{7A2497B1-69F8-084A-8F75-BCC3FAC273A8}" srcId="{BEF5D9F5-823A-6748-A7BB-D4646FAEED6C}" destId="{DB6892CB-FF92-5644-854C-A051E3BF300F}" srcOrd="0" destOrd="0" parTransId="{C4653F05-7FA1-4A4C-85E8-854435B3F0DB}" sibTransId="{1A1975B3-FD80-8542-8FC2-F36478B46D27}"/>
    <dgm:cxn modelId="{01E3EFE9-9A8A-714B-9F46-C3485B099533}" type="presOf" srcId="{DB6892CB-FF92-5644-854C-A051E3BF300F}" destId="{B8FCE0A3-2895-5140-B3FF-A41D4A30D8B3}" srcOrd="0" destOrd="0" presId="urn:microsoft.com/office/officeart/2005/8/layout/hierarchy4"/>
    <dgm:cxn modelId="{1DDFD8EA-163B-5C40-94EC-468AA55C1751}" srcId="{00E38A19-7CC6-4743-8E68-4B2E9B4897C1}" destId="{3D435198-801F-0A46-AA4D-68CEE20FA602}" srcOrd="0" destOrd="0" parTransId="{170DF3BD-1524-C542-BBC8-1BC0C708C8DD}" sibTransId="{41754BDF-9597-564C-9163-6778EFAEF4CF}"/>
    <dgm:cxn modelId="{4E808AEF-AB58-2A4A-A57B-4D173E6A3AB5}" type="presOf" srcId="{00E38A19-7CC6-4743-8E68-4B2E9B4897C1}" destId="{37B5B4F8-A973-984C-8410-23BE70A73AC8}" srcOrd="0" destOrd="0" presId="urn:microsoft.com/office/officeart/2005/8/layout/hierarchy4"/>
    <dgm:cxn modelId="{BF0AA584-E9D0-374E-93F0-EA90A76B4B82}" type="presParOf" srcId="{37B5B4F8-A973-984C-8410-23BE70A73AC8}" destId="{5F50BB9F-E505-EF4E-AE13-2D25DFB171CD}" srcOrd="0" destOrd="0" presId="urn:microsoft.com/office/officeart/2005/8/layout/hierarchy4"/>
    <dgm:cxn modelId="{0BC42300-C074-754D-B903-B1D13A78BD39}" type="presParOf" srcId="{5F50BB9F-E505-EF4E-AE13-2D25DFB171CD}" destId="{C8AABB62-F209-184E-8DED-13D305A61F7C}" srcOrd="0" destOrd="0" presId="urn:microsoft.com/office/officeart/2005/8/layout/hierarchy4"/>
    <dgm:cxn modelId="{91B69E13-42FF-C74F-8365-A3257BF37FEE}" type="presParOf" srcId="{5F50BB9F-E505-EF4E-AE13-2D25DFB171CD}" destId="{059C0C83-114C-1447-883C-E5E61F4FC4BA}" srcOrd="1" destOrd="0" presId="urn:microsoft.com/office/officeart/2005/8/layout/hierarchy4"/>
    <dgm:cxn modelId="{7505F6A7-75C2-984A-8415-2F4C7E4EDDA8}" type="presParOf" srcId="{5F50BB9F-E505-EF4E-AE13-2D25DFB171CD}" destId="{C7331329-EF2A-4840-9CB6-165CA36E3EDB}" srcOrd="2" destOrd="0" presId="urn:microsoft.com/office/officeart/2005/8/layout/hierarchy4"/>
    <dgm:cxn modelId="{F747DCD9-B0A7-5743-8A60-D76506E97AED}" type="presParOf" srcId="{C7331329-EF2A-4840-9CB6-165CA36E3EDB}" destId="{E78542B6-6B73-374B-A657-0AF9030634EA}" srcOrd="0" destOrd="0" presId="urn:microsoft.com/office/officeart/2005/8/layout/hierarchy4"/>
    <dgm:cxn modelId="{F2477FC6-7DE0-6F44-9304-2DFEA21F4FBC}" type="presParOf" srcId="{E78542B6-6B73-374B-A657-0AF9030634EA}" destId="{9C1FBCEA-DFD5-C84F-8A63-4AB6B5D9525C}" srcOrd="0" destOrd="0" presId="urn:microsoft.com/office/officeart/2005/8/layout/hierarchy4"/>
    <dgm:cxn modelId="{CA1CE603-5F56-CD41-8973-8C4901551B7B}" type="presParOf" srcId="{E78542B6-6B73-374B-A657-0AF9030634EA}" destId="{59B92377-37F4-DC4C-892D-7F5143FCD182}" srcOrd="1" destOrd="0" presId="urn:microsoft.com/office/officeart/2005/8/layout/hierarchy4"/>
    <dgm:cxn modelId="{D15C8529-C780-4E41-9DFE-EC4361E0DB6E}" type="presParOf" srcId="{E78542B6-6B73-374B-A657-0AF9030634EA}" destId="{706F762F-D576-B14C-A006-C2A8F61FE467}" srcOrd="2" destOrd="0" presId="urn:microsoft.com/office/officeart/2005/8/layout/hierarchy4"/>
    <dgm:cxn modelId="{DD5B4007-2E98-0C44-99A7-5D6617203DE1}" type="presParOf" srcId="{706F762F-D576-B14C-A006-C2A8F61FE467}" destId="{6FE460F2-72FF-F140-AF1C-2D5CB04EA970}" srcOrd="0" destOrd="0" presId="urn:microsoft.com/office/officeart/2005/8/layout/hierarchy4"/>
    <dgm:cxn modelId="{AC64B5F4-F875-A643-ADED-504ECA65F439}" type="presParOf" srcId="{6FE460F2-72FF-F140-AF1C-2D5CB04EA970}" destId="{9196E028-2478-FF43-A9C1-0353227704D6}" srcOrd="0" destOrd="0" presId="urn:microsoft.com/office/officeart/2005/8/layout/hierarchy4"/>
    <dgm:cxn modelId="{774E4B22-A828-0649-AC86-8A732FBB9024}" type="presParOf" srcId="{6FE460F2-72FF-F140-AF1C-2D5CB04EA970}" destId="{CB9C8965-4EA4-BF41-9D16-FB75743633ED}" srcOrd="1" destOrd="0" presId="urn:microsoft.com/office/officeart/2005/8/layout/hierarchy4"/>
    <dgm:cxn modelId="{CEA81ABB-3B42-3240-B587-2D6824CCF44A}" type="presParOf" srcId="{706F762F-D576-B14C-A006-C2A8F61FE467}" destId="{DB50C994-FA6A-AA4E-9930-4B66915BD5DB}" srcOrd="1" destOrd="0" presId="urn:microsoft.com/office/officeart/2005/8/layout/hierarchy4"/>
    <dgm:cxn modelId="{2A307B32-B69E-9D49-B7D3-5DFCEC05E43D}" type="presParOf" srcId="{706F762F-D576-B14C-A006-C2A8F61FE467}" destId="{FCE66E47-FC95-A64B-9F90-788217F796B5}" srcOrd="2" destOrd="0" presId="urn:microsoft.com/office/officeart/2005/8/layout/hierarchy4"/>
    <dgm:cxn modelId="{BD0D15F0-CF16-C44F-96E3-5687A17E518B}" type="presParOf" srcId="{FCE66E47-FC95-A64B-9F90-788217F796B5}" destId="{ED9804A1-9A7E-FA40-B1C9-BE0A74CD36BC}" srcOrd="0" destOrd="0" presId="urn:microsoft.com/office/officeart/2005/8/layout/hierarchy4"/>
    <dgm:cxn modelId="{3429E395-F11B-BE47-81B8-1D6CA0AB5455}" type="presParOf" srcId="{FCE66E47-FC95-A64B-9F90-788217F796B5}" destId="{E2547CF5-D187-F245-9B52-2C2F52B6856E}" srcOrd="1" destOrd="0" presId="urn:microsoft.com/office/officeart/2005/8/layout/hierarchy4"/>
    <dgm:cxn modelId="{F08F0A07-A7CB-C843-82A8-E54FBA6B3D3E}" type="presParOf" srcId="{C7331329-EF2A-4840-9CB6-165CA36E3EDB}" destId="{D86D5894-9AF9-3549-896D-42CD76C87E2A}" srcOrd="1" destOrd="0" presId="urn:microsoft.com/office/officeart/2005/8/layout/hierarchy4"/>
    <dgm:cxn modelId="{43D4E654-A3A5-3946-AB6D-8A4A52C2B11A}" type="presParOf" srcId="{C7331329-EF2A-4840-9CB6-165CA36E3EDB}" destId="{1D31D327-0F30-CB48-9BEE-334813E77336}" srcOrd="2" destOrd="0" presId="urn:microsoft.com/office/officeart/2005/8/layout/hierarchy4"/>
    <dgm:cxn modelId="{EFC6F138-89B1-CF4E-890E-AFED51A87F31}" type="presParOf" srcId="{1D31D327-0F30-CB48-9BEE-334813E77336}" destId="{5FC90AB2-E855-3B45-85E7-07A05068D4F4}" srcOrd="0" destOrd="0" presId="urn:microsoft.com/office/officeart/2005/8/layout/hierarchy4"/>
    <dgm:cxn modelId="{2CD8E33E-8882-EE4A-B7FC-50B3A9C36E59}" type="presParOf" srcId="{1D31D327-0F30-CB48-9BEE-334813E77336}" destId="{E33346A5-8D3E-8748-AFFF-9E0F1C37DDF2}" srcOrd="1" destOrd="0" presId="urn:microsoft.com/office/officeart/2005/8/layout/hierarchy4"/>
    <dgm:cxn modelId="{3B08A660-3A10-E946-A831-5C204CA24D2B}" type="presParOf" srcId="{1D31D327-0F30-CB48-9BEE-334813E77336}" destId="{54492452-F1EA-814E-AB95-510224AD499F}" srcOrd="2" destOrd="0" presId="urn:microsoft.com/office/officeart/2005/8/layout/hierarchy4"/>
    <dgm:cxn modelId="{9F242B0F-E94D-FC44-8762-9CE38C3C688A}" type="presParOf" srcId="{54492452-F1EA-814E-AB95-510224AD499F}" destId="{D85F868B-C0E5-2849-824C-35D0AEB14108}" srcOrd="0" destOrd="0" presId="urn:microsoft.com/office/officeart/2005/8/layout/hierarchy4"/>
    <dgm:cxn modelId="{BB9C25AD-F9BB-1D4F-9909-552EB348AEA3}" type="presParOf" srcId="{D85F868B-C0E5-2849-824C-35D0AEB14108}" destId="{B8FCE0A3-2895-5140-B3FF-A41D4A30D8B3}" srcOrd="0" destOrd="0" presId="urn:microsoft.com/office/officeart/2005/8/layout/hierarchy4"/>
    <dgm:cxn modelId="{FBF20C80-D8EC-1745-9B19-C7ED7CB2A28F}" type="presParOf" srcId="{D85F868B-C0E5-2849-824C-35D0AEB14108}" destId="{AB335109-6F1D-FE47-AA50-D09F6EB8657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ABB62-F209-184E-8DED-13D305A61F7C}">
      <dsp:nvSpPr>
        <dsp:cNvPr id="0" name=""/>
        <dsp:cNvSpPr/>
      </dsp:nvSpPr>
      <dsp:spPr>
        <a:xfrm>
          <a:off x="19" y="44090"/>
          <a:ext cx="4070321" cy="962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Eventos CV futuros</a:t>
          </a:r>
        </a:p>
      </dsp:txBody>
      <dsp:txXfrm>
        <a:off x="28201" y="72272"/>
        <a:ext cx="4013957" cy="905836"/>
      </dsp:txXfrm>
    </dsp:sp>
    <dsp:sp modelId="{9C1FBCEA-DFD5-C84F-8A63-4AB6B5D9525C}">
      <dsp:nvSpPr>
        <dsp:cNvPr id="0" name=""/>
        <dsp:cNvSpPr/>
      </dsp:nvSpPr>
      <dsp:spPr>
        <a:xfrm>
          <a:off x="467" y="1034735"/>
          <a:ext cx="2658860" cy="9622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LDL</a:t>
          </a:r>
        </a:p>
      </dsp:txBody>
      <dsp:txXfrm>
        <a:off x="28649" y="1062917"/>
        <a:ext cx="2602496" cy="905836"/>
      </dsp:txXfrm>
    </dsp:sp>
    <dsp:sp modelId="{9196E028-2478-FF43-A9C1-0353227704D6}">
      <dsp:nvSpPr>
        <dsp:cNvPr id="0" name=""/>
        <dsp:cNvSpPr/>
      </dsp:nvSpPr>
      <dsp:spPr>
        <a:xfrm>
          <a:off x="467" y="2069295"/>
          <a:ext cx="1302086" cy="9622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Estilo Vida</a:t>
          </a:r>
        </a:p>
      </dsp:txBody>
      <dsp:txXfrm>
        <a:off x="28649" y="2097477"/>
        <a:ext cx="1245722" cy="905836"/>
      </dsp:txXfrm>
    </dsp:sp>
    <dsp:sp modelId="{ED9804A1-9A7E-FA40-B1C9-BE0A74CD36BC}">
      <dsp:nvSpPr>
        <dsp:cNvPr id="0" name=""/>
        <dsp:cNvSpPr/>
      </dsp:nvSpPr>
      <dsp:spPr>
        <a:xfrm>
          <a:off x="1357241" y="2069295"/>
          <a:ext cx="1302086" cy="9622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FRCV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asociados</a:t>
          </a:r>
        </a:p>
      </dsp:txBody>
      <dsp:txXfrm>
        <a:off x="1385423" y="2097477"/>
        <a:ext cx="1245722" cy="905836"/>
      </dsp:txXfrm>
    </dsp:sp>
    <dsp:sp modelId="{5FC90AB2-E855-3B45-85E7-07A05068D4F4}">
      <dsp:nvSpPr>
        <dsp:cNvPr id="0" name=""/>
        <dsp:cNvSpPr/>
      </dsp:nvSpPr>
      <dsp:spPr>
        <a:xfrm>
          <a:off x="2754262" y="1046119"/>
          <a:ext cx="1302086" cy="9622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Perfil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/>
            <a:t>clínico</a:t>
          </a:r>
        </a:p>
      </dsp:txBody>
      <dsp:txXfrm>
        <a:off x="2782444" y="1074301"/>
        <a:ext cx="1245722" cy="905836"/>
      </dsp:txXfrm>
    </dsp:sp>
    <dsp:sp modelId="{B8FCE0A3-2895-5140-B3FF-A41D4A30D8B3}">
      <dsp:nvSpPr>
        <dsp:cNvPr id="0" name=""/>
        <dsp:cNvSpPr/>
      </dsp:nvSpPr>
      <dsp:spPr>
        <a:xfrm>
          <a:off x="2768702" y="2069295"/>
          <a:ext cx="1302086" cy="9622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Social-educativa-emocional</a:t>
          </a:r>
        </a:p>
      </dsp:txBody>
      <dsp:txXfrm>
        <a:off x="2796884" y="2097477"/>
        <a:ext cx="1245722" cy="905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0.00727</cdr:x>
      <cdr:y>0.89689</cdr:y>
    </cdr:from>
    <cdr:to>
      <cdr:x>0.11649</cdr:x>
      <cdr:y>0.96862</cdr:y>
    </cdr:to>
    <cdr:sp macro="" textlink="">
      <cdr:nvSpPr>
        <cdr:cNvPr id="2" name="Cuadro de texto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916" y="3601343"/>
          <a:ext cx="825383" cy="288032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>
          <a:noFill/>
        </a:ln>
        <a:extLst xmlns:a="http://schemas.openxmlformats.org/drawingml/2006/main">
          <a:ext uri="{91240B29-F687-4F45-9708-019B960494DF}">
            <a14:hiddenLine xmlns:a14="http://schemas.microsoft.com/office/drawing/2010/main" w="0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 lIns="91440" tIns="45720" rIns="91440" bIns="4572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s-ES" sz="1400" b="1" i="0" u="none" strike="noStrike" baseline="0" dirty="0">
              <a:solidFill>
                <a:schemeClr val="accent1">
                  <a:lumMod val="75000"/>
                </a:schemeClr>
              </a:solidFill>
              <a:latin typeface="Calibri"/>
              <a:cs typeface="Calibri"/>
            </a:rPr>
            <a:t>(n = 88)</a:t>
          </a:r>
        </a:p>
        <a:p xmlns:a="http://schemas.openxmlformats.org/drawingml/2006/main">
          <a:pPr algn="l" rtl="0">
            <a:defRPr sz="1000"/>
          </a:pPr>
          <a:endParaRPr lang="es-ES" sz="1400" b="1" i="0" u="none" strike="noStrike" baseline="0" dirty="0">
            <a:solidFill>
              <a:srgbClr val="000000"/>
            </a:solidFill>
            <a:latin typeface="Calibri"/>
            <a:cs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7CBA98F-E76F-4B9D-836F-20E313A8EF8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88E3AD4-A94C-4005-8151-579E0D57F47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6B7BE50-4DBC-422E-8F6E-E2D44D35A07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D3A4AA99-2B02-4D61-80CF-1FA92ED25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4A0FB525-32C3-43CB-8845-133FCE7068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DD7C019-4AC0-4C3C-9FCC-6C919D2655A4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1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33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4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66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829" algn="l" defTabSz="9143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9143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9143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B871AD-75E6-4DA9-BAA0-2B03E1483082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181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4AAA60-2204-456E-9AA5-884C2A027C71}" type="slidenum">
              <a:rPr lang="es-ES" altLang="es-ES">
                <a:solidFill>
                  <a:prstClr val="black"/>
                </a:solidFill>
              </a:rPr>
              <a:pPr/>
              <a:t>16</a:t>
            </a:fld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F69491A3-DA51-4B59-BEC0-33C4DAD72062}" type="slidenum">
              <a:rPr lang="es-ES_tradnl" altLang="es-ES" sz="1200">
                <a:solidFill>
                  <a:prstClr val="black"/>
                </a:solidFill>
                <a:latin typeface="Calibri"/>
                <a:ea typeface="ヒラギノ角ゴ Pro W3" charset="-128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16</a:t>
            </a:fld>
            <a:endParaRPr lang="es-ES_tradnl" altLang="es-ES" sz="1200">
              <a:solidFill>
                <a:prstClr val="black"/>
              </a:solidFill>
              <a:latin typeface="Calibri"/>
              <a:ea typeface="ヒラギノ角ゴ Pro W3" charset="-128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s-ES_tradnl" altLang="es-ES"/>
              <a:t>%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D986B4-4719-4E5B-98E6-3804CBA66D4E}" type="slidenum">
              <a:rPr lang="es-ES" altLang="es-ES"/>
              <a:pPr/>
              <a:t>18</a:t>
            </a:fld>
            <a:endParaRPr lang="es-ES" altLang="es-ES"/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147FCD9-E171-4A3B-A269-46D4A9EDB913}" type="slidenum">
              <a:rPr lang="es-ES_tradnl" altLang="es-ES" sz="1200">
                <a:ea typeface="ヒラギノ角ゴ Pro W3" charset="-128"/>
              </a:rPr>
              <a:pPr algn="r" eaLnBrk="1" hangingPunct="1"/>
              <a:t>18</a:t>
            </a:fld>
            <a:endParaRPr lang="es-ES_tradnl" altLang="es-ES" sz="1200">
              <a:ea typeface="ヒラギノ角ゴ Pro W3" charset="-128"/>
            </a:endParaRPr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s-ES_tradnl" altLang="es-ES"/>
              <a:t>%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063E0E-9A50-41FA-BA62-FEF87AF52C9F}" type="slidenum">
              <a:rPr lang="es-ES" altLang="es-ES">
                <a:solidFill>
                  <a:prstClr val="black"/>
                </a:solidFill>
              </a:rPr>
              <a:pPr/>
              <a:t>19</a:t>
            </a:fld>
            <a:endParaRPr lang="es-ES" altLang="es-ES">
              <a:solidFill>
                <a:prstClr val="black"/>
              </a:solidFill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1496B3E8-625D-4B4E-9959-3FC20676483F}" type="slidenum">
              <a:rPr lang="es-ES_tradnl" altLang="es-ES" sz="1200">
                <a:solidFill>
                  <a:prstClr val="black"/>
                </a:solidFill>
                <a:latin typeface="Calibri"/>
                <a:ea typeface="ヒラギノ角ゴ Pro W3" charset="-128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19</a:t>
            </a:fld>
            <a:endParaRPr lang="es-ES_tradnl" altLang="es-ES" sz="1200">
              <a:solidFill>
                <a:prstClr val="black"/>
              </a:solidFill>
              <a:latin typeface="Calibri"/>
              <a:ea typeface="ヒラギノ角ゴ Pro W3" charset="-128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909" y="685175"/>
            <a:ext cx="6640184" cy="3430287"/>
          </a:xfrm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651654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6BDD2C-D10D-4804-9BC7-513F69EAB3AF}" type="slidenum">
              <a:rPr lang="es-ES" altLang="es-ES"/>
              <a:pPr/>
              <a:t>20</a:t>
            </a:fld>
            <a:endParaRPr lang="es-ES" altLang="es-ES"/>
          </a:p>
        </p:txBody>
      </p:sp>
      <p:sp>
        <p:nvSpPr>
          <p:cNvPr id="51203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FEA7BFF-46BD-4C1D-AADD-BECB8AB562FA}" type="slidenum">
              <a:rPr lang="es-ES_tradnl" altLang="es-ES" sz="1200">
                <a:ea typeface="ヒラギノ角ゴ Pro W3" charset="-128"/>
              </a:rPr>
              <a:pPr algn="r" eaLnBrk="1" hangingPunct="1"/>
              <a:t>20</a:t>
            </a:fld>
            <a:endParaRPr lang="es-ES_tradnl" altLang="es-ES" sz="1200">
              <a:ea typeface="ヒラギノ角ゴ Pro W3" charset="-128"/>
            </a:endParaRPr>
          </a:p>
        </p:txBody>
      </p:sp>
      <p:sp>
        <p:nvSpPr>
          <p:cNvPr id="51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_tradnl" altLang="es-ES" dirty="0"/>
          </a:p>
        </p:txBody>
      </p:sp>
    </p:spTree>
    <p:extLst>
      <p:ext uri="{BB962C8B-B14F-4D97-AF65-F5344CB8AC3E}">
        <p14:creationId xmlns:p14="http://schemas.microsoft.com/office/powerpoint/2010/main" val="3377454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E0BA0-289F-4E7F-B917-F62249177918}" type="slidenum">
              <a:rPr lang="ca-ES" smtClean="0"/>
              <a:pPr/>
              <a:t>26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955794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77C75F-3786-4997-8BDF-D211ED874CFF}" type="slidenum">
              <a:rPr lang="es-ES" smtClean="0">
                <a:solidFill>
                  <a:prstClr val="black"/>
                </a:solidFill>
              </a:rPr>
              <a:pPr/>
              <a:t>27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659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D6018A-47AA-43B2-AB32-AB2DF28F75DB}" type="slidenum">
              <a:rPr lang="es-ES" smtClean="0"/>
              <a:pPr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12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0C066-962D-4EB5-925D-1C842451E884}" type="slidenum">
              <a:rPr lang="es-ES" altLang="es-ES"/>
              <a:pPr/>
              <a:t>8</a:t>
            </a:fld>
            <a:endParaRPr lang="es-ES" altLang="es-ES"/>
          </a:p>
        </p:txBody>
      </p:sp>
      <p:sp>
        <p:nvSpPr>
          <p:cNvPr id="12291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C3E3EF6-514A-4FC5-8C9F-8AC71E0C90EB}" type="slidenum">
              <a:rPr lang="es-ES_tradnl" altLang="es-ES" sz="1200">
                <a:ea typeface="ヒラギノ角ゴ Pro W3" charset="-128"/>
              </a:rPr>
              <a:pPr algn="r" eaLnBrk="1" hangingPunct="1"/>
              <a:t>8</a:t>
            </a:fld>
            <a:endParaRPr lang="es-ES_tradnl" altLang="es-ES" sz="1200">
              <a:ea typeface="ヒラギノ角ゴ Pro W3" charset="-128"/>
            </a:endParaRPr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s-ES_tradnl" altLang="es-ES"/>
              <a:t>Concepto de insuficiencia cardíaca</a:t>
            </a:r>
          </a:p>
        </p:txBody>
      </p:sp>
    </p:spTree>
    <p:extLst>
      <p:ext uri="{BB962C8B-B14F-4D97-AF65-F5344CB8AC3E}">
        <p14:creationId xmlns:p14="http://schemas.microsoft.com/office/powerpoint/2010/main" val="1340583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D6018A-47AA-43B2-AB32-AB2DF28F75DB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562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D6018A-47AA-43B2-AB32-AB2DF28F75DB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562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8306A8-5641-46EA-A33C-31AD18CF2744}" type="slidenum">
              <a:rPr lang="es-ES" altLang="es-ES"/>
              <a:pPr/>
              <a:t>11</a:t>
            </a:fld>
            <a:endParaRPr lang="es-ES" altLang="es-ES"/>
          </a:p>
        </p:txBody>
      </p:sp>
      <p:sp>
        <p:nvSpPr>
          <p:cNvPr id="409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9E5611C-A46F-4701-9163-FAB21618F560}" type="slidenum">
              <a:rPr lang="es-ES_tradnl" altLang="es-ES" sz="1200">
                <a:ea typeface="ヒラギノ角ゴ Pro W3" charset="-128"/>
              </a:rPr>
              <a:pPr algn="r" eaLnBrk="1" hangingPunct="1"/>
              <a:t>11</a:t>
            </a:fld>
            <a:endParaRPr lang="es-ES_tradnl" altLang="es-ES" sz="1200">
              <a:ea typeface="ヒラギノ角ゴ Pro W3" charset="-128"/>
            </a:endParaRPr>
          </a:p>
        </p:txBody>
      </p:sp>
      <p:sp>
        <p:nvSpPr>
          <p:cNvPr id="41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_tradnl" alt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D6018A-47AA-43B2-AB32-AB2DF28F75DB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7507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D6018A-47AA-43B2-AB32-AB2DF28F75DB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7507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6240C-D4DA-4D4D-89CF-72AD8A8D06AA}" type="slidenum">
              <a:rPr lang="es-ES" altLang="es-ES"/>
              <a:pPr/>
              <a:t>14</a:t>
            </a:fld>
            <a:endParaRPr lang="es-ES" altLang="es-ES"/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AE5FF19-1556-4E4D-94DB-BB727D444B21}" type="slidenum">
              <a:rPr lang="es-ES_tradnl" altLang="es-ES" sz="1200">
                <a:ea typeface="ヒラギノ角ゴ Pro W3" charset="-128"/>
              </a:rPr>
              <a:pPr algn="r" eaLnBrk="1" hangingPunct="1"/>
              <a:t>14</a:t>
            </a:fld>
            <a:endParaRPr lang="es-ES_tradnl" altLang="es-ES" sz="1200">
              <a:ea typeface="ヒラギノ角ゴ Pro W3" charset="-128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s-ES_tradnl" altLang="es-ES"/>
              <a:t>Concepto de insuficiencia cardíaca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60CA4D-615A-4BF4-A30C-BDC36FA059E3}" type="slidenum">
              <a:rPr lang="es-ES" altLang="es-ES"/>
              <a:pPr/>
              <a:t>15</a:t>
            </a:fld>
            <a:endParaRPr lang="es-ES" altLang="es-ES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3FE260E-3A4F-41F2-BBD5-B7BEF26B99A9}" type="slidenum">
              <a:rPr lang="es-ES_tradnl" altLang="es-ES" sz="1200">
                <a:ea typeface="ヒラギノ角ゴ Pro W3" charset="-128"/>
              </a:rPr>
              <a:pPr algn="r" eaLnBrk="1" hangingPunct="1"/>
              <a:t>15</a:t>
            </a:fld>
            <a:endParaRPr lang="es-ES_tradnl" altLang="es-ES" sz="1200">
              <a:ea typeface="ヒラギノ角ゴ Pro W3" charset="-128"/>
            </a:endParaRP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es-ES_tradnl" altLang="es-ES"/>
              <a:t>Concepto de insuficiencia cardíaca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9.png"/><Relationship Id="rId5" Type="http://schemas.openxmlformats.org/officeDocument/2006/relationships/image" Target="../media/image16.png"/><Relationship Id="rId10" Type="http://schemas.openxmlformats.org/officeDocument/2006/relationships/image" Target="../media/image17.png"/><Relationship Id="rId4" Type="http://schemas.openxmlformats.org/officeDocument/2006/relationships/image" Target="../media/image15.png"/><Relationship Id="rId9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166" indent="0" algn="ctr">
              <a:buNone/>
              <a:defRPr/>
            </a:lvl2pPr>
            <a:lvl3pPr marL="914333" indent="0" algn="ctr">
              <a:buNone/>
              <a:defRPr/>
            </a:lvl3pPr>
            <a:lvl4pPr marL="1371498" indent="0" algn="ctr">
              <a:buNone/>
              <a:defRPr/>
            </a:lvl4pPr>
            <a:lvl5pPr marL="1828664" indent="0" algn="ctr">
              <a:buNone/>
              <a:defRPr/>
            </a:lvl5pPr>
            <a:lvl6pPr marL="2285829" indent="0" algn="ctr">
              <a:buNone/>
              <a:defRPr/>
            </a:lvl6pPr>
            <a:lvl7pPr marL="2742995" indent="0" algn="ctr">
              <a:buNone/>
              <a:defRPr/>
            </a:lvl7pPr>
            <a:lvl8pPr marL="3200160" indent="0" algn="ctr">
              <a:buNone/>
              <a:defRPr/>
            </a:lvl8pPr>
            <a:lvl9pPr marL="3657326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44CCE9-AC84-41B5-AE2B-529A0DCA6B86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531E05-557F-45C1-BB3E-12B81BACA431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98B90E-1EC4-493C-84E7-0FF3CC9CD0E0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6" indent="0">
              <a:buNone/>
              <a:defRPr sz="2000" b="1"/>
            </a:lvl2pPr>
            <a:lvl3pPr marL="914333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29" indent="0">
              <a:buNone/>
              <a:defRPr sz="1600" b="1"/>
            </a:lvl6pPr>
            <a:lvl7pPr marL="2742995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6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5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6" indent="0">
              <a:buNone/>
              <a:defRPr sz="2000" b="1"/>
            </a:lvl2pPr>
            <a:lvl3pPr marL="914333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29" indent="0">
              <a:buNone/>
              <a:defRPr sz="1600" b="1"/>
            </a:lvl6pPr>
            <a:lvl7pPr marL="2742995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6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5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66" indent="0">
              <a:buNone/>
              <a:defRPr sz="1200"/>
            </a:lvl2pPr>
            <a:lvl3pPr marL="914333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29" indent="0">
              <a:buNone/>
              <a:defRPr sz="900"/>
            </a:lvl6pPr>
            <a:lvl7pPr marL="2742995" indent="0">
              <a:buNone/>
              <a:defRPr sz="900"/>
            </a:lvl7pPr>
            <a:lvl8pPr marL="3200160" indent="0">
              <a:buNone/>
              <a:defRPr sz="900"/>
            </a:lvl8pPr>
            <a:lvl9pPr marL="3657326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A78200-210C-4BC8-B248-794C423150EA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66" indent="0">
              <a:buNone/>
              <a:defRPr sz="2800"/>
            </a:lvl2pPr>
            <a:lvl3pPr marL="914333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29" indent="0">
              <a:buNone/>
              <a:defRPr sz="2000"/>
            </a:lvl6pPr>
            <a:lvl7pPr marL="2742995" indent="0">
              <a:buNone/>
              <a:defRPr sz="2000"/>
            </a:lvl7pPr>
            <a:lvl8pPr marL="3200160" indent="0">
              <a:buNone/>
              <a:defRPr sz="2000"/>
            </a:lvl8pPr>
            <a:lvl9pPr marL="3657326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66" indent="0">
              <a:buNone/>
              <a:defRPr sz="1200"/>
            </a:lvl2pPr>
            <a:lvl3pPr marL="914333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29" indent="0">
              <a:buNone/>
              <a:defRPr sz="900"/>
            </a:lvl6pPr>
            <a:lvl7pPr marL="2742995" indent="0">
              <a:buNone/>
              <a:defRPr sz="900"/>
            </a:lvl7pPr>
            <a:lvl8pPr marL="3200160" indent="0">
              <a:buNone/>
              <a:defRPr sz="900"/>
            </a:lvl8pPr>
            <a:lvl9pPr marL="3657326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rdioTV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 userDrawn="1"/>
        </p:nvCxnSpPr>
        <p:spPr>
          <a:xfrm>
            <a:off x="0" y="795337"/>
            <a:ext cx="9144000" cy="0"/>
          </a:xfrm>
          <a:prstGeom prst="line">
            <a:avLst/>
          </a:prstGeom>
          <a:ln w="22225" cmpd="sng">
            <a:solidFill>
              <a:schemeClr val="bg1">
                <a:lumMod val="75000"/>
              </a:schemeClr>
            </a:solidFill>
          </a:ln>
          <a:effectLst>
            <a:outerShdw blurRad="46355" dist="127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1775" y="342924"/>
            <a:ext cx="901700" cy="22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10"/>
          <p:cNvCxnSpPr/>
          <p:nvPr userDrawn="1"/>
        </p:nvCxnSpPr>
        <p:spPr>
          <a:xfrm>
            <a:off x="0" y="4869656"/>
            <a:ext cx="9144000" cy="0"/>
          </a:xfrm>
          <a:prstGeom prst="line">
            <a:avLst/>
          </a:prstGeom>
          <a:ln w="22225" cmpd="sng">
            <a:solidFill>
              <a:schemeClr val="bg1">
                <a:lumMod val="75000"/>
              </a:schemeClr>
            </a:solidFill>
          </a:ln>
          <a:effectLst>
            <a:outerShdw blurRad="46355" dist="12700" dir="162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TPI_Logotyp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4373" y="4964930"/>
            <a:ext cx="2992437" cy="11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1323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57200" y="4629150"/>
            <a:ext cx="8229600" cy="205740"/>
          </a:xfrm>
        </p:spPr>
        <p:txBody>
          <a:bodyPr tIns="0" bIns="0" anchor="b">
            <a:noAutofit/>
          </a:bodyPr>
          <a:lstStyle>
            <a:lvl1pPr>
              <a:spcBef>
                <a:spcPts val="0"/>
              </a:spcBef>
              <a:buNone/>
              <a:defRPr sz="1000"/>
            </a:lvl1pPr>
            <a:lvl2pPr>
              <a:buNone/>
              <a:defRPr sz="10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4"/>
          </p:nvPr>
        </p:nvSpPr>
        <p:spPr>
          <a:xfrm>
            <a:off x="2971800" y="4869657"/>
            <a:ext cx="16002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fld id="{A9D87626-D907-4077-BA23-237153F0531C}" type="datetime1">
              <a:rPr lang="en-US" smtClean="0">
                <a:latin typeface="Arial"/>
                <a:ea typeface="MS PGothic" pitchFamily="34" charset="-128"/>
                <a:sym typeface="Calibri" pitchFamily="34" charset="0"/>
              </a:rPr>
              <a:pPr>
                <a:defRPr/>
              </a:pPr>
              <a:t>1/11/2021</a:t>
            </a:fld>
            <a:endParaRPr lang="en-US" dirty="0">
              <a:latin typeface="Arial"/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1179531" y="4869657"/>
            <a:ext cx="1450975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381000" y="4869657"/>
            <a:ext cx="533400" cy="273844"/>
          </a:xfrm>
          <a:prstGeom prst="rect">
            <a:avLst/>
          </a:prstGeom>
        </p:spPr>
        <p:txBody>
          <a:bodyPr lIns="0" tIns="0" rIns="0" bIns="0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fld id="{2F4EAB35-07EF-4215-9C4E-DED8468451D4}" type="slidenum">
              <a:rPr lang="en-US" smtClean="0">
                <a:latin typeface="Arial"/>
                <a:ea typeface="MS PGothic" pitchFamily="34" charset="-128"/>
                <a:sym typeface="Calibri" pitchFamily="34" charset="0"/>
              </a:rPr>
              <a:pPr>
                <a:defRPr/>
              </a:pPr>
              <a:t>‹Nº›</a:t>
            </a:fld>
            <a:r>
              <a:rPr lang="en-US" sz="1200" dirty="0">
                <a:latin typeface="Arial"/>
                <a:ea typeface="MS PGothic" pitchFamily="34" charset="-128"/>
                <a:sym typeface="Calibri" pitchFamily="34" charset="0"/>
              </a:rPr>
              <a:t>         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9"/>
          <p:cNvCxnSpPr/>
          <p:nvPr userDrawn="1"/>
        </p:nvCxnSpPr>
        <p:spPr>
          <a:xfrm>
            <a:off x="0" y="795337"/>
            <a:ext cx="9144000" cy="0"/>
          </a:xfrm>
          <a:prstGeom prst="line">
            <a:avLst/>
          </a:prstGeom>
          <a:ln w="22225" cmpd="sng">
            <a:solidFill>
              <a:schemeClr val="bg1">
                <a:lumMod val="75000"/>
              </a:schemeClr>
            </a:solidFill>
          </a:ln>
          <a:effectLst>
            <a:outerShdw blurRad="46355" dist="127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1775" y="342924"/>
            <a:ext cx="901700" cy="22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0"/>
          <p:cNvCxnSpPr/>
          <p:nvPr userDrawn="1"/>
        </p:nvCxnSpPr>
        <p:spPr>
          <a:xfrm>
            <a:off x="0" y="4869656"/>
            <a:ext cx="9144000" cy="0"/>
          </a:xfrm>
          <a:prstGeom prst="line">
            <a:avLst/>
          </a:prstGeom>
          <a:ln w="22225" cmpd="sng">
            <a:solidFill>
              <a:schemeClr val="bg1">
                <a:lumMod val="75000"/>
              </a:schemeClr>
            </a:solidFill>
          </a:ln>
          <a:effectLst>
            <a:outerShdw blurRad="46355" dist="12700" dir="162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12" descr="TPI_Logotyp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4373" y="4964930"/>
            <a:ext cx="2992437" cy="11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solidFill>
                  <a:srgbClr val="31323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57200" y="4629150"/>
            <a:ext cx="8229600" cy="205740"/>
          </a:xfrm>
        </p:spPr>
        <p:txBody>
          <a:bodyPr tIns="0" bIns="0" anchor="b">
            <a:noAutofit/>
          </a:bodyPr>
          <a:lstStyle>
            <a:lvl1pPr>
              <a:spcBef>
                <a:spcPts val="0"/>
              </a:spcBef>
              <a:buNone/>
              <a:defRPr sz="1000"/>
            </a:lvl1pPr>
            <a:lvl2pPr>
              <a:buNone/>
              <a:defRPr sz="10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4"/>
          </p:nvPr>
        </p:nvSpPr>
        <p:spPr>
          <a:xfrm>
            <a:off x="2971800" y="4869657"/>
            <a:ext cx="16002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fld id="{6F5EFD73-84A5-4C90-8F08-6EEF9CB7190A}" type="datetime1">
              <a:rPr lang="en-US" smtClean="0">
                <a:latin typeface="Arial"/>
                <a:ea typeface="MS PGothic" pitchFamily="34" charset="-128"/>
                <a:sym typeface="Calibri" pitchFamily="34" charset="0"/>
              </a:rPr>
              <a:pPr>
                <a:defRPr/>
              </a:pPr>
              <a:t>1/11/2021</a:t>
            </a:fld>
            <a:endParaRPr lang="en-US" dirty="0">
              <a:latin typeface="Arial"/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1179531" y="4869657"/>
            <a:ext cx="1450975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381000" y="4869657"/>
            <a:ext cx="533400" cy="273844"/>
          </a:xfrm>
          <a:prstGeom prst="rect">
            <a:avLst/>
          </a:prstGeom>
        </p:spPr>
        <p:txBody>
          <a:bodyPr lIns="0" tIns="0" rIns="0" bIns="0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fld id="{DCB77A97-D306-49E8-8A32-074A09F3FAEE}" type="slidenum">
              <a:rPr lang="en-US" smtClean="0">
                <a:latin typeface="Arial"/>
                <a:ea typeface="MS PGothic" pitchFamily="34" charset="-128"/>
                <a:sym typeface="Calibri" pitchFamily="34" charset="0"/>
              </a:rPr>
              <a:pPr>
                <a:defRPr/>
              </a:pPr>
              <a:t>‹Nº›</a:t>
            </a:fld>
            <a:r>
              <a:rPr lang="en-US" sz="1200" dirty="0">
                <a:latin typeface="Arial"/>
                <a:ea typeface="MS PGothic" pitchFamily="34" charset="-128"/>
                <a:sym typeface="Calibri" pitchFamily="34" charset="0"/>
              </a:rPr>
              <a:t>         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9"/>
          <p:cNvCxnSpPr/>
          <p:nvPr userDrawn="1"/>
        </p:nvCxnSpPr>
        <p:spPr>
          <a:xfrm>
            <a:off x="0" y="795337"/>
            <a:ext cx="9144000" cy="0"/>
          </a:xfrm>
          <a:prstGeom prst="line">
            <a:avLst/>
          </a:prstGeom>
          <a:ln w="22225" cmpd="sng">
            <a:solidFill>
              <a:schemeClr val="bg1">
                <a:lumMod val="75000"/>
              </a:schemeClr>
            </a:solidFill>
          </a:ln>
          <a:effectLst>
            <a:outerShdw blurRad="46355" dist="127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1775" y="342924"/>
            <a:ext cx="901700" cy="22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0"/>
          <p:cNvCxnSpPr/>
          <p:nvPr userDrawn="1"/>
        </p:nvCxnSpPr>
        <p:spPr>
          <a:xfrm>
            <a:off x="0" y="4869656"/>
            <a:ext cx="9144000" cy="0"/>
          </a:xfrm>
          <a:prstGeom prst="line">
            <a:avLst/>
          </a:prstGeom>
          <a:ln w="22225" cmpd="sng">
            <a:solidFill>
              <a:schemeClr val="bg1">
                <a:lumMod val="75000"/>
              </a:schemeClr>
            </a:solidFill>
          </a:ln>
          <a:effectLst>
            <a:outerShdw blurRad="46355" dist="12700" dir="162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12" descr="TPI_Logotyp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4373" y="4964930"/>
            <a:ext cx="2992437" cy="11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>
                <a:solidFill>
                  <a:srgbClr val="31323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57200" y="4629150"/>
            <a:ext cx="8229600" cy="205740"/>
          </a:xfrm>
        </p:spPr>
        <p:txBody>
          <a:bodyPr tIns="0" bIns="0" anchor="b">
            <a:noAutofit/>
          </a:bodyPr>
          <a:lstStyle>
            <a:lvl1pPr>
              <a:spcBef>
                <a:spcPts val="0"/>
              </a:spcBef>
              <a:buNone/>
              <a:defRPr sz="1000"/>
            </a:lvl1pPr>
            <a:lvl2pPr>
              <a:buNone/>
              <a:defRPr sz="1000"/>
            </a:lvl2pPr>
            <a:lvl3pPr>
              <a:buNone/>
              <a:defRPr sz="10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4"/>
          </p:nvPr>
        </p:nvSpPr>
        <p:spPr>
          <a:xfrm>
            <a:off x="2971800" y="4869657"/>
            <a:ext cx="16002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fld id="{7796F116-8CC7-4074-94B6-E56B8FD6E4A8}" type="datetime1">
              <a:rPr lang="en-US" smtClean="0">
                <a:latin typeface="Arial"/>
                <a:ea typeface="MS PGothic" pitchFamily="34" charset="-128"/>
                <a:sym typeface="Calibri" pitchFamily="34" charset="0"/>
              </a:rPr>
              <a:pPr>
                <a:defRPr/>
              </a:pPr>
              <a:t>1/11/2021</a:t>
            </a:fld>
            <a:endParaRPr lang="en-US" dirty="0">
              <a:latin typeface="Arial"/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1179531" y="4869657"/>
            <a:ext cx="1450975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Arial"/>
              <a:ea typeface="MS PGothic" pitchFamily="34" charset="-128"/>
              <a:sym typeface="Calibri" pitchFamily="34" charset="0"/>
            </a:endParaRP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381000" y="4869657"/>
            <a:ext cx="533400" cy="273844"/>
          </a:xfrm>
          <a:prstGeom prst="rect">
            <a:avLst/>
          </a:prstGeom>
        </p:spPr>
        <p:txBody>
          <a:bodyPr lIns="0" tIns="0" rIns="0" bIns="0"/>
          <a:lstStyle>
            <a:lvl1pPr defTabSz="914108" eaLnBrk="1" hangingPunct="1">
              <a:defRPr>
                <a:solidFill>
                  <a:srgbClr val="1F497D"/>
                </a:solidFill>
                <a:cs typeface="+mn-cs"/>
              </a:defRPr>
            </a:lvl1pPr>
          </a:lstStyle>
          <a:p>
            <a:pPr>
              <a:defRPr/>
            </a:pPr>
            <a:fld id="{3C9C180A-3264-4470-BA69-38D5CDE5E061}" type="slidenum">
              <a:rPr lang="en-US" smtClean="0">
                <a:latin typeface="Arial"/>
                <a:ea typeface="MS PGothic" pitchFamily="34" charset="-128"/>
                <a:sym typeface="Calibri" pitchFamily="34" charset="0"/>
              </a:rPr>
              <a:pPr>
                <a:defRPr/>
              </a:pPr>
              <a:t>‹Nº›</a:t>
            </a:fld>
            <a:r>
              <a:rPr lang="en-US" sz="1200" dirty="0">
                <a:latin typeface="Arial"/>
                <a:ea typeface="MS PGothic" pitchFamily="34" charset="-128"/>
                <a:sym typeface="Calibri" pitchFamily="34" charset="0"/>
              </a:rPr>
              <a:t>         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</a:defRPr>
            </a:lvl1pPr>
          </a:lstStyle>
          <a:p>
            <a:pPr>
              <a:defRPr/>
            </a:pPr>
            <a:fld id="{FCD7A30B-8BCF-423F-A38E-9887FFC613BE}" type="datetimeFigureOut">
              <a:rPr lang="en-GB" smtClean="0">
                <a:latin typeface="Arial"/>
                <a:ea typeface="MS PGothic" pitchFamily="34" charset="-128"/>
                <a:cs typeface="Arial" pitchFamily="34" charset="0"/>
                <a:sym typeface="Calibri" pitchFamily="34" charset="0"/>
              </a:rPr>
              <a:pPr>
                <a:defRPr/>
              </a:pPr>
              <a:t>11/01/2021</a:t>
            </a:fld>
            <a:endParaRPr lang="en-GB" dirty="0">
              <a:latin typeface="Arial"/>
              <a:ea typeface="MS PGothic" pitchFamily="34" charset="-128"/>
              <a:cs typeface="Arial" pitchFamily="34" charset="0"/>
              <a:sym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</a:defRPr>
            </a:lvl1pPr>
          </a:lstStyle>
          <a:p>
            <a:pPr>
              <a:defRPr/>
            </a:pPr>
            <a:endParaRPr lang="en-GB" dirty="0">
              <a:latin typeface="Arial"/>
              <a:ea typeface="MS PGothic" pitchFamily="34" charset="-128"/>
              <a:cs typeface="Arial" pitchFamily="34" charset="0"/>
              <a:sym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</a:defRPr>
            </a:lvl1pPr>
          </a:lstStyle>
          <a:p>
            <a:pPr>
              <a:defRPr/>
            </a:pPr>
            <a:fld id="{103F0321-E0E2-4A7C-96C8-1A299A17E99A}" type="slidenum">
              <a:rPr lang="en-GB" smtClean="0">
                <a:latin typeface="Arial"/>
                <a:ea typeface="MS PGothic" pitchFamily="34" charset="-128"/>
                <a:cs typeface="Arial" pitchFamily="34" charset="0"/>
                <a:sym typeface="Calibri" pitchFamily="34" charset="0"/>
              </a:rPr>
              <a:pPr>
                <a:defRPr/>
              </a:pPr>
              <a:t>‹Nº›</a:t>
            </a:fld>
            <a:endParaRPr lang="en-GB" dirty="0">
              <a:latin typeface="Arial"/>
              <a:ea typeface="MS PGothic" pitchFamily="34" charset="-128"/>
              <a:cs typeface="Arial" pitchFamily="34" charset="0"/>
              <a:sym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485900"/>
            <a:ext cx="7772400" cy="3086100"/>
          </a:xfrm>
        </p:spPr>
        <p:txBody>
          <a:bodyPr rtlCol="0">
            <a:normAutofit/>
          </a:bodyPr>
          <a:lstStyle/>
          <a:p>
            <a:pPr lvl="0"/>
            <a:endParaRPr lang="en-GB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dirty="0">
              <a:ea typeface="MS PGothic" pitchFamily="34" charset="-128"/>
              <a:cs typeface="Arial" pitchFamily="34" charset="0"/>
              <a:sym typeface="Calibri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 dirty="0">
              <a:ea typeface="MS PGothic" pitchFamily="34" charset="-128"/>
              <a:cs typeface="Arial" pitchFamily="34" charset="0"/>
              <a:sym typeface="Calibri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lIns="91414" tIns="45707" rIns="91414" bIns="45707"/>
          <a:lstStyle>
            <a:lvl1pPr defTabSz="914108" eaLnBrk="1" hangingPunct="1">
              <a:defRPr>
                <a:solidFill>
                  <a:srgbClr val="1F497D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31A8681-9FA6-446D-8CA0-8D12C6E9B1AA}" type="slidenum">
              <a:rPr lang="en-GB" smtClean="0">
                <a:ea typeface="MS PGothic" pitchFamily="34" charset="-128"/>
                <a:cs typeface="Arial" pitchFamily="34" charset="0"/>
                <a:sym typeface="Calibri" pitchFamily="34" charset="0"/>
              </a:rPr>
              <a:pPr>
                <a:defRPr/>
              </a:pPr>
              <a:t>‹Nº›</a:t>
            </a:fld>
            <a:endParaRPr lang="en-GB" dirty="0">
              <a:ea typeface="MS PGothic" pitchFamily="34" charset="-128"/>
              <a:cs typeface="Arial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66" indent="0">
              <a:buNone/>
              <a:defRPr sz="1800"/>
            </a:lvl2pPr>
            <a:lvl3pPr marL="914333" indent="0">
              <a:buNone/>
              <a:defRPr sz="1600"/>
            </a:lvl3pPr>
            <a:lvl4pPr marL="1371498" indent="0">
              <a:buNone/>
              <a:defRPr sz="1400"/>
            </a:lvl4pPr>
            <a:lvl5pPr marL="1828664" indent="0">
              <a:buNone/>
              <a:defRPr sz="1400"/>
            </a:lvl5pPr>
            <a:lvl6pPr marL="2285829" indent="0">
              <a:buNone/>
              <a:defRPr sz="1400"/>
            </a:lvl6pPr>
            <a:lvl7pPr marL="2742995" indent="0">
              <a:buNone/>
              <a:defRPr sz="1400"/>
            </a:lvl7pPr>
            <a:lvl8pPr marL="3200160" indent="0">
              <a:buNone/>
              <a:defRPr sz="1400"/>
            </a:lvl8pPr>
            <a:lvl9pPr marL="3657326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2A4743-29EC-46DF-95AC-4FED33DDFA8F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4418" y="87450"/>
            <a:ext cx="7772400" cy="595595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1" y="1000125"/>
            <a:ext cx="8521700" cy="3810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z="2400" baseline="0" smtClean="0">
                <a:solidFill>
                  <a:srgbClr val="252D80"/>
                </a:solidFill>
                <a:latin typeface="Arial"/>
                <a:cs typeface="Arial"/>
              </a:defRPr>
            </a:lvl1pPr>
            <a:lvl2pPr>
              <a:defRPr lang="en-US" sz="1800" baseline="0" smtClean="0">
                <a:solidFill>
                  <a:srgbClr val="252D80"/>
                </a:solidFill>
                <a:latin typeface="Arial"/>
                <a:cs typeface="Arial"/>
              </a:defRPr>
            </a:lvl2pPr>
            <a:lvl3pPr>
              <a:defRPr lang="en-US" sz="1600" smtClean="0">
                <a:solidFill>
                  <a:srgbClr val="252D80"/>
                </a:solidFill>
                <a:latin typeface="Arial"/>
                <a:cs typeface="Arial"/>
              </a:defRPr>
            </a:lvl3pPr>
            <a:lvl4pPr>
              <a:defRPr lang="en-US" sz="1400" smtClean="0">
                <a:solidFill>
                  <a:srgbClr val="252D80"/>
                </a:solidFill>
                <a:latin typeface="Arial"/>
                <a:cs typeface="Arial"/>
              </a:defRPr>
            </a:lvl4pPr>
            <a:lvl5pPr>
              <a:defRPr lang="en-GB" sz="1200" baseline="0">
                <a:solidFill>
                  <a:srgbClr val="252D8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485900"/>
            <a:ext cx="7772400" cy="3086100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71800" y="4869660"/>
            <a:ext cx="1600200" cy="273844"/>
          </a:xfrm>
          <a:prstGeom prst="rect">
            <a:avLst/>
          </a:prstGeom>
        </p:spPr>
        <p:txBody>
          <a:bodyPr lIns="68565" tIns="34289" rIns="68565" bIns="34289"/>
          <a:lstStyle>
            <a:lvl1pPr>
              <a:defRPr>
                <a:cs typeface="+mn-cs"/>
              </a:defRPr>
            </a:lvl1pPr>
          </a:lstStyle>
          <a:p>
            <a:pPr defTabSz="457046">
              <a:defRPr/>
            </a:pPr>
            <a:endParaRPr lang="en-US" sz="1400" dirty="0">
              <a:solidFill>
                <a:prstClr val="black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179531" y="4869660"/>
            <a:ext cx="1450975" cy="273844"/>
          </a:xfrm>
          <a:prstGeom prst="rect">
            <a:avLst/>
          </a:prstGeom>
        </p:spPr>
        <p:txBody>
          <a:bodyPr lIns="68565" tIns="34289" rIns="68565" bIns="34289"/>
          <a:lstStyle>
            <a:lvl1pPr>
              <a:defRPr>
                <a:cs typeface="+mn-cs"/>
              </a:defRPr>
            </a:lvl1pPr>
          </a:lstStyle>
          <a:p>
            <a:pPr defTabSz="457046">
              <a:defRPr/>
            </a:pPr>
            <a:endParaRPr lang="en-US" sz="1400" dirty="0">
              <a:solidFill>
                <a:prstClr val="black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81000" y="4869660"/>
            <a:ext cx="533400" cy="273844"/>
          </a:xfrm>
          <a:prstGeom prst="rect">
            <a:avLst/>
          </a:prstGeom>
        </p:spPr>
        <p:txBody>
          <a:bodyPr lIns="68565" tIns="34289" rIns="68565" bIns="34289"/>
          <a:lstStyle>
            <a:lvl1pPr>
              <a:defRPr>
                <a:cs typeface="+mn-cs"/>
              </a:defRPr>
            </a:lvl1pPr>
          </a:lstStyle>
          <a:p>
            <a:pPr defTabSz="457046">
              <a:defRPr/>
            </a:pPr>
            <a:fld id="{EBF36C66-2F20-43D9-92D1-87D8406113B0}" type="slidenum">
              <a:rPr lang="en-US" sz="1400">
                <a:solidFill>
                  <a:prstClr val="black"/>
                </a:solidFill>
                <a:latin typeface="Arial"/>
                <a:sym typeface="Calibri" pitchFamily="34" charset="0"/>
              </a:rPr>
              <a:pPr defTabSz="457046">
                <a:defRPr/>
              </a:pPr>
              <a:t>‹Nº›</a:t>
            </a:fld>
            <a:endParaRPr lang="en-US" sz="1400" dirty="0">
              <a:solidFill>
                <a:prstClr val="black"/>
              </a:solidFill>
              <a:latin typeface="Arial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16658"/>
      </p:ext>
    </p:extLst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44CCE9-AC84-41B5-AE2B-529A0DCA6B86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A78200-210C-4BC8-B248-794C423150EA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2A4743-29EC-46DF-95AC-4FED33DDFA8F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BA82B-9A1A-47E9-91F7-F3496AC37638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74BDE-53DC-4247-AF18-606A2F5145D9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369458-2938-431C-88D3-F6C96756CBEE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65346F-5AE0-4C09-9AFB-97B5C668FE64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BA82B-9A1A-47E9-91F7-F3496AC37638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E0E993-EE36-421D-8ABC-21BD6476CE46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D3B28-2EDC-4A4B-8605-111E52F8D379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531E05-557F-45C1-BB3E-12B81BACA431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98B90E-1EC4-493C-84E7-0FF3CC9CD0E0}" type="slidenum">
              <a:rPr lang="es-ES" altLang="es-ES">
                <a:solidFill>
                  <a:srgbClr val="000000"/>
                </a:solidFill>
              </a:rPr>
              <a:pPr/>
              <a:t>‹Nº›</a:t>
            </a:fld>
            <a:endParaRPr lang="es-ES" alt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9348305-AA48-0548-97DD-2479E6095F2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74930F4-9523-9B4A-934C-BF43C87D0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69322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D647A2A-2522-A94B-BB8D-40E302AE26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sp>
        <p:nvSpPr>
          <p:cNvPr id="12" name="Triángulo rectángulo 11">
            <a:extLst>
              <a:ext uri="{FF2B5EF4-FFF2-40B4-BE49-F238E27FC236}">
                <a16:creationId xmlns:a16="http://schemas.microsoft.com/office/drawing/2014/main" id="{B50FBC00-8DCD-A848-A1A0-CB0B1623F166}"/>
              </a:ext>
            </a:extLst>
          </p:cNvPr>
          <p:cNvSpPr/>
          <p:nvPr userDrawn="1"/>
        </p:nvSpPr>
        <p:spPr>
          <a:xfrm rot="10800000">
            <a:off x="7523018" y="0"/>
            <a:ext cx="1620982" cy="235527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8E6F109-118F-A94E-8DC7-E2A0A7BA62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BEF93E5-3529-2B4A-8F2E-72FB3774B8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/>
          <a:srcRect t="33292"/>
          <a:stretch/>
        </p:blipFill>
        <p:spPr>
          <a:xfrm>
            <a:off x="3782291" y="0"/>
            <a:ext cx="3973368" cy="6257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C9854DB-F628-5A4E-B0E9-229D4896237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451934" y="1462808"/>
            <a:ext cx="1310984" cy="226209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D9196FA-21EA-C549-BD65-DC0B2773D2E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5000"/>
          </a:blip>
          <a:stretch>
            <a:fillRect/>
          </a:stretch>
        </p:blipFill>
        <p:spPr>
          <a:xfrm>
            <a:off x="6203018" y="3406441"/>
            <a:ext cx="781904" cy="134916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6970F2F-A383-A047-ABF8-CA3E6AB485C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alphaModFix amt="25000"/>
          </a:blip>
          <a:stretch>
            <a:fillRect/>
          </a:stretch>
        </p:blipFill>
        <p:spPr>
          <a:xfrm>
            <a:off x="5913876" y="3228312"/>
            <a:ext cx="537849" cy="92805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B03710-6E6F-6540-9BC9-21BD21C1F63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alphaModFix amt="9000"/>
          </a:blip>
          <a:stretch>
            <a:fillRect/>
          </a:stretch>
        </p:blipFill>
        <p:spPr>
          <a:xfrm>
            <a:off x="95003" y="641267"/>
            <a:ext cx="1452213" cy="250577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88E597B-57DD-8743-8291-03F37FA2DE4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alphaModFix amt="25000"/>
          </a:blip>
          <a:stretch>
            <a:fillRect/>
          </a:stretch>
        </p:blipFill>
        <p:spPr>
          <a:xfrm>
            <a:off x="971600" y="773182"/>
            <a:ext cx="453439" cy="7824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0C39D9-2C7F-4140-906E-76D8FA71813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0" y="2125681"/>
            <a:ext cx="4875358" cy="301781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D9D4C71-5544-8748-8F66-7C7737BF3B8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alphaModFix amt="51000"/>
          </a:blip>
          <a:stretch>
            <a:fillRect/>
          </a:stretch>
        </p:blipFill>
        <p:spPr>
          <a:xfrm rot="5400000">
            <a:off x="-484096" y="711038"/>
            <a:ext cx="3399990" cy="21045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7119C1D-8E33-FF48-9509-2BD01FB0961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23653" y="2037861"/>
            <a:ext cx="5581651" cy="106918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4FFA87D-ACD4-D84A-BCA6-7103FF216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alphaModFix amt="17000"/>
          </a:blip>
          <a:srcRect b="35452"/>
          <a:stretch/>
        </p:blipFill>
        <p:spPr>
          <a:xfrm>
            <a:off x="6636059" y="3157059"/>
            <a:ext cx="1783544" cy="198644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B0FC273-3FD7-2D4F-8975-9B5A7C62E85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alphaModFix amt="71000"/>
          </a:blip>
          <a:stretch>
            <a:fillRect/>
          </a:stretch>
        </p:blipFill>
        <p:spPr>
          <a:xfrm rot="9900000">
            <a:off x="4479410" y="282030"/>
            <a:ext cx="3399990" cy="2104575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348E4E80-6D15-7C4E-8C38-A3AAF825A135}"/>
              </a:ext>
            </a:extLst>
          </p:cNvPr>
          <p:cNvSpPr/>
          <p:nvPr userDrawn="1"/>
        </p:nvSpPr>
        <p:spPr>
          <a:xfrm>
            <a:off x="7192132" y="1168728"/>
            <a:ext cx="622808" cy="62280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989AD5F-C7A3-EB41-9F31-319FF1F46A5F}"/>
              </a:ext>
            </a:extLst>
          </p:cNvPr>
          <p:cNvSpPr/>
          <p:nvPr userDrawn="1"/>
        </p:nvSpPr>
        <p:spPr>
          <a:xfrm>
            <a:off x="1777297" y="3472541"/>
            <a:ext cx="324636" cy="324636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17B43988-C9E0-B248-BC06-F0DF3C8A57D0}"/>
              </a:ext>
            </a:extLst>
          </p:cNvPr>
          <p:cNvSpPr/>
          <p:nvPr userDrawn="1"/>
        </p:nvSpPr>
        <p:spPr>
          <a:xfrm>
            <a:off x="3627791" y="4046481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89105507-E889-1243-A5EA-9AD12AC67A11}"/>
              </a:ext>
            </a:extLst>
          </p:cNvPr>
          <p:cNvSpPr/>
          <p:nvPr userDrawn="1"/>
        </p:nvSpPr>
        <p:spPr>
          <a:xfrm>
            <a:off x="6041839" y="4254674"/>
            <a:ext cx="470121" cy="47012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1659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EC9F38-21E9-E040-90DE-172DCE30DBAD}"/>
              </a:ext>
            </a:extLst>
          </p:cNvPr>
          <p:cNvSpPr/>
          <p:nvPr userDrawn="1"/>
        </p:nvSpPr>
        <p:spPr>
          <a:xfrm>
            <a:off x="1" y="0"/>
            <a:ext cx="5200649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6462" y="1027509"/>
            <a:ext cx="2728914" cy="223004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rgbClr val="6D8D33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5038" y="3358752"/>
            <a:ext cx="2814637" cy="1098948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rgbClr val="08464E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F63ED3-783E-3240-93BA-382ADD2E45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B365228-C80F-C749-8408-B7E033AA3C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D78B679-6070-FC4D-A720-26C2174B39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647073" y="871538"/>
            <a:ext cx="1126115" cy="1943100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DAA300DF-8CBF-1D44-9635-FBCA79AFC004}"/>
              </a:ext>
            </a:extLst>
          </p:cNvPr>
          <p:cNvSpPr/>
          <p:nvPr userDrawn="1"/>
        </p:nvSpPr>
        <p:spPr>
          <a:xfrm>
            <a:off x="4471803" y="678638"/>
            <a:ext cx="375653" cy="375653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075905F-0BEF-D547-A3AB-923C31D9948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709365" y="1466362"/>
            <a:ext cx="2976935" cy="5702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81E9590-4617-8941-9CF0-0053BDEFD81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alphaModFix amt="9000"/>
          </a:blip>
          <a:stretch>
            <a:fillRect/>
          </a:stretch>
        </p:blipFill>
        <p:spPr>
          <a:xfrm>
            <a:off x="95003" y="1441368"/>
            <a:ext cx="1452213" cy="250577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FE49FF6-ADAD-AE43-93B7-13125A32B8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5000"/>
          </a:blip>
          <a:stretch>
            <a:fillRect/>
          </a:stretch>
        </p:blipFill>
        <p:spPr>
          <a:xfrm>
            <a:off x="971600" y="1573283"/>
            <a:ext cx="453439" cy="78240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581FE7C-8AE1-6847-ABEC-B8CEEAA62CD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alphaModFix amt="51000"/>
          </a:blip>
          <a:stretch>
            <a:fillRect/>
          </a:stretch>
        </p:blipFill>
        <p:spPr>
          <a:xfrm rot="5400000">
            <a:off x="-484096" y="1511139"/>
            <a:ext cx="3399990" cy="210457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CC43167-B129-B346-B914-4C00A343E4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/>
          <a:srcRect t="33292"/>
          <a:stretch/>
        </p:blipFill>
        <p:spPr>
          <a:xfrm>
            <a:off x="3968029" y="0"/>
            <a:ext cx="3973368" cy="625759"/>
          </a:xfrm>
          <a:prstGeom prst="rect">
            <a:avLst/>
          </a:prstGeom>
        </p:spPr>
      </p:pic>
      <p:grpSp>
        <p:nvGrpSpPr>
          <p:cNvPr id="12" name="Grupo 22">
            <a:extLst>
              <a:ext uri="{FF2B5EF4-FFF2-40B4-BE49-F238E27FC236}">
                <a16:creationId xmlns:a16="http://schemas.microsoft.com/office/drawing/2014/main" id="{B49BBA17-0917-494F-A16D-FF707AAF306F}"/>
              </a:ext>
            </a:extLst>
          </p:cNvPr>
          <p:cNvGrpSpPr/>
          <p:nvPr userDrawn="1"/>
        </p:nvGrpSpPr>
        <p:grpSpPr>
          <a:xfrm>
            <a:off x="0" y="2514600"/>
            <a:ext cx="4247050" cy="2628900"/>
            <a:chOff x="0" y="2125681"/>
            <a:chExt cx="4875358" cy="3017819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87155903-08E1-C642-BB97-5CF0DCAFE0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/>
            <a:stretch>
              <a:fillRect/>
            </a:stretch>
          </p:blipFill>
          <p:spPr>
            <a:xfrm>
              <a:off x="0" y="2125681"/>
              <a:ext cx="4875358" cy="3017819"/>
            </a:xfrm>
            <a:prstGeom prst="rect">
              <a:avLst/>
            </a:prstGeom>
          </p:spPr>
        </p:pic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5B99DC56-F7C7-6F47-96D2-E29BA5A5E875}"/>
                </a:ext>
              </a:extLst>
            </p:cNvPr>
            <p:cNvSpPr/>
            <p:nvPr userDrawn="1"/>
          </p:nvSpPr>
          <p:spPr>
            <a:xfrm>
              <a:off x="1777297" y="3472541"/>
              <a:ext cx="324636" cy="324636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s-ES" sz="1350" dirty="0">
                <a:solidFill>
                  <a:prstClr val="white"/>
                </a:solidFill>
              </a:endParaRPr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1DDB7533-F6FC-B744-8202-420473CF4BAC}"/>
                </a:ext>
              </a:extLst>
            </p:cNvPr>
            <p:cNvSpPr/>
            <p:nvPr userDrawn="1"/>
          </p:nvSpPr>
          <p:spPr>
            <a:xfrm>
              <a:off x="3627791" y="4046481"/>
              <a:ext cx="216024" cy="216024"/>
            </a:xfrm>
            <a:prstGeom prst="ellipse">
              <a:avLst/>
            </a:prstGeom>
            <a:gradFill flip="none" rotWithShape="1">
              <a:gsLst>
                <a:gs pos="0">
                  <a:srgbClr val="BDCD51"/>
                </a:gs>
                <a:gs pos="27000">
                  <a:srgbClr val="8FA832">
                    <a:alpha val="53000"/>
                  </a:srgbClr>
                </a:gs>
                <a:gs pos="50000">
                  <a:srgbClr val="6D8D33">
                    <a:alpha val="27000"/>
                  </a:srgbClr>
                </a:gs>
                <a:gs pos="76000">
                  <a:srgbClr val="08464E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s-ES" sz="13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95519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BD176B6-571D-044E-9D3C-64FD1870B5AA}"/>
              </a:ext>
            </a:extLst>
          </p:cNvPr>
          <p:cNvSpPr/>
          <p:nvPr userDrawn="1"/>
        </p:nvSpPr>
        <p:spPr>
          <a:xfrm>
            <a:off x="7665720" y="701040"/>
            <a:ext cx="1478280" cy="4442460"/>
          </a:xfrm>
          <a:prstGeom prst="rect">
            <a:avLst/>
          </a:prstGeom>
          <a:solidFill>
            <a:srgbClr val="BDCD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E817D08-576D-7F41-BB9F-79E2A586FA30}"/>
              </a:ext>
            </a:extLst>
          </p:cNvPr>
          <p:cNvSpPr/>
          <p:nvPr userDrawn="1"/>
        </p:nvSpPr>
        <p:spPr>
          <a:xfrm>
            <a:off x="86547" y="700087"/>
            <a:ext cx="8962860" cy="3998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6751460-5643-A944-B877-0ACEE26CC7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7000"/>
          </a:blip>
          <a:stretch>
            <a:fillRect/>
          </a:stretch>
        </p:blipFill>
        <p:spPr>
          <a:xfrm>
            <a:off x="0" y="711200"/>
            <a:ext cx="4441371" cy="4029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3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750217" y="225051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/>
          <a:srcRect t="7655"/>
          <a:stretch/>
        </p:blipFill>
        <p:spPr>
          <a:xfrm>
            <a:off x="6030685" y="-1"/>
            <a:ext cx="2164307" cy="123713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C53D48E-801A-AD4F-AF2B-9199BEEF19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/>
          <a:srcRect t="33292"/>
          <a:stretch/>
        </p:blipFill>
        <p:spPr>
          <a:xfrm rot="10800000">
            <a:off x="3701372" y="4711950"/>
            <a:ext cx="2740203" cy="43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3339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85D9EAF4-BD26-5041-92B8-E3E785EA2BE1}"/>
              </a:ext>
            </a:extLst>
          </p:cNvPr>
          <p:cNvSpPr/>
          <p:nvPr userDrawn="1"/>
        </p:nvSpPr>
        <p:spPr>
          <a:xfrm>
            <a:off x="0" y="0"/>
            <a:ext cx="9144000" cy="693019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812" y="0"/>
            <a:ext cx="6900863" cy="671513"/>
          </a:xfrm>
        </p:spPr>
        <p:txBody>
          <a:bodyPr>
            <a:normAutofit/>
          </a:bodyPr>
          <a:lstStyle>
            <a:lvl1pPr>
              <a:defRPr sz="2000">
                <a:solidFill>
                  <a:srgbClr val="BDCD5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FontTx/>
              <a:buBlip>
                <a:blip r:embed="rId2"/>
              </a:buBlip>
              <a:defRPr>
                <a:solidFill>
                  <a:srgbClr val="08464E"/>
                </a:solidFill>
              </a:defRPr>
            </a:lvl1pPr>
          </a:lstStyle>
          <a:p>
            <a:pPr lvl="0"/>
            <a:r>
              <a:rPr lang="es-ES" dirty="0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C268C36-1A90-4043-99A8-E38306960B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725103" y="223280"/>
            <a:ext cx="1182936" cy="22659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EFA200C-A4BB-164B-8752-825FCCB73B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05273" y="88900"/>
            <a:ext cx="284289" cy="4905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801D95B-352A-C247-9C47-BAA5F48FDA4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alphaModFix amt="30000"/>
          </a:blip>
          <a:stretch>
            <a:fillRect/>
          </a:stretch>
        </p:blipFill>
        <p:spPr>
          <a:xfrm>
            <a:off x="301625" y="327024"/>
            <a:ext cx="195285" cy="33696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867314C-13B5-BF43-94C0-C3DE041DAFE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alphaModFix amt="19000"/>
          </a:blip>
          <a:stretch>
            <a:fillRect/>
          </a:stretch>
        </p:blipFill>
        <p:spPr>
          <a:xfrm>
            <a:off x="85280" y="-1"/>
            <a:ext cx="197295" cy="34042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D91DD7B-9024-C84B-B5DF-00DAC1CE2C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/>
          <a:srcRect t="40356"/>
          <a:stretch/>
        </p:blipFill>
        <p:spPr>
          <a:xfrm>
            <a:off x="6172504" y="0"/>
            <a:ext cx="1881875" cy="69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082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9895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3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6" indent="0">
              <a:buNone/>
              <a:defRPr sz="2000" b="1"/>
            </a:lvl2pPr>
            <a:lvl3pPr marL="914333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29" indent="0">
              <a:buNone/>
              <a:defRPr sz="1600" b="1"/>
            </a:lvl6pPr>
            <a:lvl7pPr marL="2742995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6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1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6" indent="0">
              <a:buNone/>
              <a:defRPr sz="2000" b="1"/>
            </a:lvl2pPr>
            <a:lvl3pPr marL="914333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29" indent="0">
              <a:buNone/>
              <a:defRPr sz="1600" b="1"/>
            </a:lvl6pPr>
            <a:lvl7pPr marL="2742995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6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74BDE-53DC-4247-AF18-606A2F5145D9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6561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539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7564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982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2700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4368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356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7396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914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392235-C871-454B-A189-144A24432B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86335A8-AD2D-43DB-814A-99644E2A4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8D58AE-D7F5-4BDD-9625-DBFD6EF2E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FA76A7-D22F-4A54-A5B3-316495C59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787CF-516F-49E4-AC71-235150B7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79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369458-2938-431C-88D3-F6C96756CBEE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102BEF-4250-4102-AF62-87CC6763D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27E69A-71F6-469F-AEA1-FCD97B0D0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FEAD7C-454C-40D7-BE07-DE060BD5B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370D15-A37A-47B1-B715-4F04BC693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858BAD-8264-444E-AF67-676E2C478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3301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1BFFED-CCB9-4321-B76E-B0F286594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621A2E-58FA-400C-9A8C-4B2321FFA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3806FE-83ED-40CC-ACD4-43F8A711F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1635E3-33A5-421A-9127-4E8F46E71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100438-8842-4B6F-9A24-7A17D3570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1475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FE9B9E-2D41-4DA5-B480-99FBDC267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8A3D51-B9A6-48AE-9A6E-14FE62299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6518A9B-F801-4F0F-9269-B45F273E8D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445E5A-8921-4A9B-9EB2-83EC30858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EC6AFB-3190-42AB-B0E3-5C6B47EE1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8C39D8-F724-44BB-985E-153234241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564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3A03D3-CD75-45B8-AC57-D7183237B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BA8D33-99FE-4B59-97FA-DD0638350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2178BC7-5BD1-460E-91D2-23724446FB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6256118-6665-4A0B-B5FE-EFAF9608AF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A2BDEEE-1ACA-4DB4-B863-07FDDE7638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25D7E1F-A4C8-48AE-8BAE-506A0AEA0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247F9F3-C72C-44E5-9FA9-62DCC2789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8590825-289E-467E-B74F-C007AC333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613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809262-D95C-420E-9DDC-1669AADCC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047E1B7-4CC4-46F9-866A-014ABC65C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3B20F00-9F2E-4A72-A45B-1182EAD09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A1D1A51-3347-4701-995C-556428B7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15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DED3F5E-B44A-4F7F-8D94-7B3DECCBF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F53B95-733A-486B-921A-E1D698E1E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163F2A-25D1-4879-A50B-ECC44B79B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276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B1440B-DB90-4C7A-92F2-31A78F041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8412A4-1E22-423D-A4B8-50230B5A5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DB6B88A-10D8-4B62-AA61-CAFD38133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14F0C9-479B-436E-B921-B4493F830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B587AE-0C98-4290-8FF4-3C3B5D1AB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ED81F4A-30FE-434A-8A2F-EF3418F3C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571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0C16BE-6E5E-4A41-B37F-B009161A0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321A6A4-11BB-4972-A81A-5D179C9434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7082811-5B67-4478-B0AA-BD1AE5209B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0F96AFA-F9C6-4E67-BBF8-B9D8025DA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426F9C9-2E73-4FCB-B05D-1BC7A9F59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E6FADB4-76FC-4AC0-97D8-8825FC451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2622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601CDA-558D-4AA0-9F7C-0AC845FA2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07B2FEF-A598-4B87-8DCD-F2FC1C75F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65696C-ED3F-4661-A070-BDE791DD3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24A89D-C00E-463E-8901-23EFA92E5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1117BA-6A6B-439F-A50F-C8F88727F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723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05B0CCE-F0A3-45CF-BC40-F838D54D04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7E19EB5-C71D-437A-8EBA-7BB03A327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A22F5B-8CE8-4B37-9F06-33EFFE4B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629B8C-4F9C-4B36-A8CF-58B4B9652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407E610-6DFC-4CDE-AB48-E1D0B124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8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65346F-5AE0-4C09-9AFB-97B5C668FE64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2011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6602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8082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8921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7282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3031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109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348" indent="0">
              <a:buNone/>
              <a:defRPr sz="800"/>
            </a:lvl7pPr>
            <a:lvl8pPr marL="2400240" indent="0">
              <a:buNone/>
              <a:defRPr sz="800"/>
            </a:lvl8pPr>
            <a:lvl9pPr marL="2743132" indent="0">
              <a:buNone/>
              <a:defRPr sz="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105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348" indent="0">
              <a:buNone/>
              <a:defRPr sz="800"/>
            </a:lvl7pPr>
            <a:lvl8pPr marL="2400240" indent="0">
              <a:buNone/>
              <a:defRPr sz="800"/>
            </a:lvl8pPr>
            <a:lvl9pPr marL="2743132" indent="0">
              <a:buNone/>
              <a:defRPr sz="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1924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9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66" indent="0">
              <a:buNone/>
              <a:defRPr sz="1200"/>
            </a:lvl2pPr>
            <a:lvl3pPr marL="914333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29" indent="0">
              <a:buNone/>
              <a:defRPr sz="900"/>
            </a:lvl6pPr>
            <a:lvl7pPr marL="2742995" indent="0">
              <a:buNone/>
              <a:defRPr sz="900"/>
            </a:lvl7pPr>
            <a:lvl8pPr marL="3200160" indent="0">
              <a:buNone/>
              <a:defRPr sz="900"/>
            </a:lvl8pPr>
            <a:lvl9pPr marL="3657326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E0E993-EE36-421D-8ABC-21BD6476CE46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724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666750" y="1700213"/>
            <a:ext cx="7810500" cy="174307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31574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7" name="6 CuadroTexto"/>
          <p:cNvSpPr txBox="1"/>
          <p:nvPr userDrawn="1"/>
        </p:nvSpPr>
        <p:spPr>
          <a:xfrm>
            <a:off x="539553" y="3867894"/>
            <a:ext cx="5760640" cy="284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1 Título"/>
          <p:cNvSpPr>
            <a:spLocks noGrp="1"/>
          </p:cNvSpPr>
          <p:nvPr userDrawn="1">
            <p:ph type="title"/>
          </p:nvPr>
        </p:nvSpPr>
        <p:spPr>
          <a:xfrm>
            <a:off x="107504" y="51470"/>
            <a:ext cx="6048672" cy="648072"/>
          </a:xfrm>
        </p:spPr>
        <p:txBody>
          <a:bodyPr/>
          <a:lstStyle/>
          <a:p>
            <a:r>
              <a:rPr lang="es-ES" dirty="0"/>
              <a:t>Actualización de las guías europeas de </a:t>
            </a:r>
            <a:r>
              <a:rPr lang="es-ES" dirty="0" err="1"/>
              <a:t>dislipemia</a:t>
            </a:r>
            <a:r>
              <a:rPr lang="es-ES" dirty="0"/>
              <a:t> 2019</a:t>
            </a:r>
          </a:p>
        </p:txBody>
      </p:sp>
      <p:sp>
        <p:nvSpPr>
          <p:cNvPr id="14" name="3 Marcador de contenido"/>
          <p:cNvSpPr>
            <a:spLocks noGrp="1"/>
          </p:cNvSpPr>
          <p:nvPr userDrawn="1">
            <p:ph idx="10"/>
          </p:nvPr>
        </p:nvSpPr>
        <p:spPr>
          <a:xfrm>
            <a:off x="395536" y="4803999"/>
            <a:ext cx="5832648" cy="296416"/>
          </a:xfrm>
        </p:spPr>
        <p:txBody>
          <a:bodyPr>
            <a:no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Aportaciones de las Guías de </a:t>
            </a:r>
            <a:r>
              <a:rPr lang="es-ES" dirty="0" err="1"/>
              <a:t>Dislipemias</a:t>
            </a:r>
            <a:r>
              <a:rPr lang="es-ES" dirty="0"/>
              <a:t> 2019: Nuevos Retos</a:t>
            </a:r>
          </a:p>
        </p:txBody>
      </p:sp>
      <p:sp>
        <p:nvSpPr>
          <p:cNvPr id="8" name="4 Marcador de contenido">
            <a:extLst>
              <a:ext uri="{FF2B5EF4-FFF2-40B4-BE49-F238E27FC236}">
                <a16:creationId xmlns:a16="http://schemas.microsoft.com/office/drawing/2014/main" id="{1CFC6E88-486F-4C5C-80BF-CE74A88232ED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588225" y="4803999"/>
            <a:ext cx="2520280" cy="296416"/>
          </a:xfrm>
        </p:spPr>
        <p:txBody>
          <a:bodyPr>
            <a:noAutofit/>
          </a:bodyPr>
          <a:lstStyle>
            <a:lvl1pPr>
              <a:defRPr lang="es-E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" dirty="0"/>
              <a:t>Vivencio Barrios Alonso</a:t>
            </a:r>
          </a:p>
        </p:txBody>
      </p:sp>
    </p:spTree>
    <p:extLst>
      <p:ext uri="{BB962C8B-B14F-4D97-AF65-F5344CB8AC3E}">
        <p14:creationId xmlns:p14="http://schemas.microsoft.com/office/powerpoint/2010/main" val="21830222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B9348305-AA48-0548-97DD-2479E6095F2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08464E"/>
              </a:gs>
              <a:gs pos="100000">
                <a:srgbClr val="0C2F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74930F4-9523-9B4A-934C-BF43C87D09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69322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11/01/2021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D647A2A-2522-A94B-BB8D-40E302AE26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5321" y="126511"/>
            <a:ext cx="829757" cy="253947"/>
          </a:xfrm>
          <a:prstGeom prst="rect">
            <a:avLst/>
          </a:prstGeom>
        </p:spPr>
      </p:pic>
      <p:sp>
        <p:nvSpPr>
          <p:cNvPr id="12" name="Triángulo rectángulo 11">
            <a:extLst>
              <a:ext uri="{FF2B5EF4-FFF2-40B4-BE49-F238E27FC236}">
                <a16:creationId xmlns:a16="http://schemas.microsoft.com/office/drawing/2014/main" id="{B50FBC00-8DCD-A848-A1A0-CB0B1623F166}"/>
              </a:ext>
            </a:extLst>
          </p:cNvPr>
          <p:cNvSpPr/>
          <p:nvPr userDrawn="1"/>
        </p:nvSpPr>
        <p:spPr>
          <a:xfrm rot="10800000">
            <a:off x="7523018" y="0"/>
            <a:ext cx="1620982" cy="235527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>
              <a:solidFill>
                <a:prstClr val="white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8E6F109-118F-A94E-8DC7-E2A0A7BA62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61392" y="200314"/>
            <a:ext cx="1016353" cy="229178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BEF93E5-3529-2B4A-8F2E-72FB3774B8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/>
          <a:srcRect t="33292"/>
          <a:stretch/>
        </p:blipFill>
        <p:spPr>
          <a:xfrm>
            <a:off x="3782291" y="0"/>
            <a:ext cx="3973368" cy="6257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C9854DB-F628-5A4E-B0E9-229D4896237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451934" y="1462808"/>
            <a:ext cx="1310984" cy="226209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D9196FA-21EA-C549-BD65-DC0B2773D2E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5000"/>
          </a:blip>
          <a:stretch>
            <a:fillRect/>
          </a:stretch>
        </p:blipFill>
        <p:spPr>
          <a:xfrm>
            <a:off x="6203018" y="3406441"/>
            <a:ext cx="781904" cy="134916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6970F2F-A383-A047-ABF8-CA3E6AB485C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alphaModFix amt="25000"/>
          </a:blip>
          <a:stretch>
            <a:fillRect/>
          </a:stretch>
        </p:blipFill>
        <p:spPr>
          <a:xfrm>
            <a:off x="5913876" y="3228312"/>
            <a:ext cx="537849" cy="92805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B03710-6E6F-6540-9BC9-21BD21C1F63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alphaModFix amt="9000"/>
          </a:blip>
          <a:stretch>
            <a:fillRect/>
          </a:stretch>
        </p:blipFill>
        <p:spPr>
          <a:xfrm>
            <a:off x="95003" y="641267"/>
            <a:ext cx="1452213" cy="250577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88E597B-57DD-8743-8291-03F37FA2DE4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alphaModFix amt="25000"/>
          </a:blip>
          <a:stretch>
            <a:fillRect/>
          </a:stretch>
        </p:blipFill>
        <p:spPr>
          <a:xfrm>
            <a:off x="971600" y="773182"/>
            <a:ext cx="453439" cy="7824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90C39D9-2C7F-4140-906E-76D8FA71813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0" y="2125681"/>
            <a:ext cx="4875358" cy="301781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D9D4C71-5544-8748-8F66-7C7737BF3B8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alphaModFix amt="51000"/>
          </a:blip>
          <a:stretch>
            <a:fillRect/>
          </a:stretch>
        </p:blipFill>
        <p:spPr>
          <a:xfrm rot="5400000">
            <a:off x="-484096" y="711038"/>
            <a:ext cx="3399990" cy="21045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7119C1D-8E33-FF48-9509-2BD01FB0961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23653" y="2037861"/>
            <a:ext cx="5581651" cy="106918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4FFA87D-ACD4-D84A-BCA6-7103FF2169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alphaModFix amt="17000"/>
          </a:blip>
          <a:srcRect b="35452"/>
          <a:stretch/>
        </p:blipFill>
        <p:spPr>
          <a:xfrm>
            <a:off x="6636059" y="3157059"/>
            <a:ext cx="1783544" cy="198644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CB0FC273-3FD7-2D4F-8975-9B5A7C62E85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alphaModFix amt="71000"/>
          </a:blip>
          <a:stretch>
            <a:fillRect/>
          </a:stretch>
        </p:blipFill>
        <p:spPr>
          <a:xfrm rot="9900000">
            <a:off x="4479410" y="282030"/>
            <a:ext cx="3399990" cy="2104575"/>
          </a:xfrm>
          <a:prstGeom prst="rect">
            <a:avLst/>
          </a:prstGeom>
        </p:spPr>
      </p:pic>
      <p:sp>
        <p:nvSpPr>
          <p:cNvPr id="13" name="Elipse 12">
            <a:extLst>
              <a:ext uri="{FF2B5EF4-FFF2-40B4-BE49-F238E27FC236}">
                <a16:creationId xmlns:a16="http://schemas.microsoft.com/office/drawing/2014/main" id="{348E4E80-6D15-7C4E-8C38-A3AAF825A135}"/>
              </a:ext>
            </a:extLst>
          </p:cNvPr>
          <p:cNvSpPr/>
          <p:nvPr userDrawn="1"/>
        </p:nvSpPr>
        <p:spPr>
          <a:xfrm>
            <a:off x="7192132" y="1168728"/>
            <a:ext cx="622808" cy="622808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8000">
                <a:srgbClr val="8FA832">
                  <a:alpha val="77000"/>
                </a:srgbClr>
              </a:gs>
              <a:gs pos="51000">
                <a:srgbClr val="6D8D33">
                  <a:alpha val="38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5989AD5F-C7A3-EB41-9F31-319FF1F46A5F}"/>
              </a:ext>
            </a:extLst>
          </p:cNvPr>
          <p:cNvSpPr/>
          <p:nvPr userDrawn="1"/>
        </p:nvSpPr>
        <p:spPr>
          <a:xfrm>
            <a:off x="1777297" y="3472541"/>
            <a:ext cx="324636" cy="324636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17B43988-C9E0-B248-BC06-F0DF3C8A57D0}"/>
              </a:ext>
            </a:extLst>
          </p:cNvPr>
          <p:cNvSpPr/>
          <p:nvPr userDrawn="1"/>
        </p:nvSpPr>
        <p:spPr>
          <a:xfrm>
            <a:off x="3627791" y="4046481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89105507-E889-1243-A5EA-9AD12AC67A11}"/>
              </a:ext>
            </a:extLst>
          </p:cNvPr>
          <p:cNvSpPr/>
          <p:nvPr userDrawn="1"/>
        </p:nvSpPr>
        <p:spPr>
          <a:xfrm>
            <a:off x="6041839" y="4254674"/>
            <a:ext cx="470121" cy="470121"/>
          </a:xfrm>
          <a:prstGeom prst="ellipse">
            <a:avLst/>
          </a:prstGeom>
          <a:gradFill flip="none" rotWithShape="1">
            <a:gsLst>
              <a:gs pos="0">
                <a:srgbClr val="BDCD51"/>
              </a:gs>
              <a:gs pos="27000">
                <a:srgbClr val="8FA832">
                  <a:alpha val="53000"/>
                </a:srgbClr>
              </a:gs>
              <a:gs pos="50000">
                <a:srgbClr val="6D8D33">
                  <a:alpha val="27000"/>
                </a:srgbClr>
              </a:gs>
              <a:gs pos="76000">
                <a:srgbClr val="08464E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2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66" indent="0">
              <a:buNone/>
              <a:defRPr sz="2800"/>
            </a:lvl2pPr>
            <a:lvl3pPr marL="914333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29" indent="0">
              <a:buNone/>
              <a:defRPr sz="2000"/>
            </a:lvl6pPr>
            <a:lvl7pPr marL="2742995" indent="0">
              <a:buNone/>
              <a:defRPr sz="2000"/>
            </a:lvl7pPr>
            <a:lvl8pPr marL="3200160" indent="0">
              <a:buNone/>
              <a:defRPr sz="2000"/>
            </a:lvl8pPr>
            <a:lvl9pPr marL="3657326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66" indent="0">
              <a:buNone/>
              <a:defRPr sz="1200"/>
            </a:lvl2pPr>
            <a:lvl3pPr marL="914333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29" indent="0">
              <a:buNone/>
              <a:defRPr sz="900"/>
            </a:lvl6pPr>
            <a:lvl7pPr marL="2742995" indent="0">
              <a:buNone/>
              <a:defRPr sz="900"/>
            </a:lvl7pPr>
            <a:lvl8pPr marL="3200160" indent="0">
              <a:buNone/>
              <a:defRPr sz="900"/>
            </a:lvl8pPr>
            <a:lvl9pPr marL="3657326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ED3B28-2EDC-4A4B-8605-111E52F8D379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26D73E5-63A7-400E-9CA3-4C2079998CA3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1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33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4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66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875" indent="-34287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29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15" indent="-22858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080" indent="-22858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46" indent="-22858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11" indent="-22858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578" indent="-22858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744" indent="-22858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909" indent="-22858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62C81-144E-4C9B-A782-EBF35139D0B9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9239-7E3F-4C4C-830E-B7F155276E6F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33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5" indent="-342875" algn="l" defTabSz="91433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29" algn="l" defTabSz="91433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5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2" algn="l" defTabSz="91433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6" indent="-228582" algn="l" defTabSz="91433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1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9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97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4976" y="94062"/>
            <a:ext cx="8269288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07" rIns="0" bIns="457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6" y="926306"/>
            <a:ext cx="8269288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07" rIns="0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7" r:id="rId7"/>
    <p:sldLayoutId id="2147483718" r:id="rId8"/>
    <p:sldLayoutId id="2147483719" r:id="rId9"/>
  </p:sldLayoutIdLst>
  <p:txStyles>
    <p:titleStyle>
      <a:lvl1pPr algn="l" defTabSz="457046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bg1"/>
          </a:solidFill>
          <a:latin typeface="Arial" charset="0"/>
          <a:ea typeface="+mj-ea"/>
          <a:cs typeface="+mj-cs"/>
        </a:defRPr>
      </a:lvl1pPr>
      <a:lvl2pPr algn="l" defTabSz="457046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defTabSz="457046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defTabSz="457046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defTabSz="457046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046" algn="l" defTabSz="457046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108" algn="l" defTabSz="457046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158" algn="l" defTabSz="457046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214" algn="l" defTabSz="457046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785" indent="-342785" algn="l" defTabSz="457046" rtl="0" eaLnBrk="0" fontAlgn="base" hangingPunct="0">
        <a:spcBef>
          <a:spcPct val="0"/>
        </a:spcBef>
        <a:spcAft>
          <a:spcPct val="30000"/>
        </a:spcAft>
        <a:buFont typeface="Arial" pitchFamily="34" charset="0"/>
        <a:buChar char="•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742715" indent="-285659" algn="l" defTabSz="457046" rtl="0" eaLnBrk="0" fontAlgn="base" hangingPunct="0">
        <a:spcBef>
          <a:spcPct val="0"/>
        </a:spcBef>
        <a:spcAft>
          <a:spcPct val="30000"/>
        </a:spcAft>
        <a:buFont typeface="Arial" pitchFamily="34" charset="0"/>
        <a:buChar char="–"/>
        <a:defRPr sz="28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142630" indent="-228522" algn="l" defTabSz="457046" rtl="0" eaLnBrk="0" fontAlgn="base" hangingPunct="0">
        <a:spcBef>
          <a:spcPct val="0"/>
        </a:spcBef>
        <a:spcAft>
          <a:spcPct val="30000"/>
        </a:spcAft>
        <a:buFont typeface="Arial" pitchFamily="34" charset="0"/>
        <a:buChar char="•"/>
        <a:defRPr sz="1600" kern="1200">
          <a:solidFill>
            <a:schemeClr val="tx2"/>
          </a:solidFill>
          <a:latin typeface="Arial" charset="0"/>
          <a:ea typeface="+mn-ea"/>
          <a:cs typeface="+mn-cs"/>
        </a:defRPr>
      </a:lvl3pPr>
      <a:lvl4pPr marL="1599680" indent="-228522" algn="l" defTabSz="457046" rtl="0" eaLnBrk="0" fontAlgn="base" hangingPunct="0">
        <a:spcBef>
          <a:spcPct val="0"/>
        </a:spcBef>
        <a:spcAft>
          <a:spcPct val="30000"/>
        </a:spcAft>
        <a:buFont typeface="Arial" pitchFamily="34" charset="0"/>
        <a:buChar char="–"/>
        <a:defRPr sz="1400" kern="1200">
          <a:solidFill>
            <a:schemeClr val="tx2"/>
          </a:solidFill>
          <a:latin typeface="Arial" charset="0"/>
          <a:ea typeface="+mn-ea"/>
          <a:cs typeface="+mn-cs"/>
        </a:defRPr>
      </a:lvl4pPr>
      <a:lvl5pPr marL="2056736" indent="-228522" algn="l" defTabSz="457046" rtl="0" eaLnBrk="0" fontAlgn="base" hangingPunct="0">
        <a:spcBef>
          <a:spcPct val="0"/>
        </a:spcBef>
        <a:spcAft>
          <a:spcPct val="30000"/>
        </a:spcAft>
        <a:buFont typeface="Arial" pitchFamily="34" charset="0"/>
        <a:buChar char="»"/>
        <a:defRPr sz="1200" kern="1200">
          <a:solidFill>
            <a:schemeClr val="tx2"/>
          </a:solidFill>
          <a:latin typeface="Arial" charset="0"/>
          <a:ea typeface="+mn-ea"/>
          <a:cs typeface="+mn-cs"/>
        </a:defRPr>
      </a:lvl5pPr>
      <a:lvl6pPr marL="2513781" indent="-228522" algn="l" defTabSz="4570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38" indent="-228522" algn="l" defTabSz="4570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89" indent="-228522" algn="l" defTabSz="4570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9" indent="-228522" algn="l" defTabSz="4570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6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58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4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59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05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60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11" algn="l" defTabSz="4570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107CDFB-B671-4097-B929-951804B5C52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29E2BC-E24D-492E-B0D5-A6FE97FFC50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E887041-CCA7-4F89-A047-A0D10701B9B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26D73E5-63A7-400E-9CA3-4C2079998CA3}" type="slidenum">
              <a:rPr lang="es-ES" altLang="es-ES">
                <a:solidFill>
                  <a:srgbClr val="000000"/>
                </a:solidFill>
                <a:latin typeface="Arial"/>
              </a:rPr>
              <a:pPr/>
              <a:t>‹Nº›</a:t>
            </a:fld>
            <a:endParaRPr lang="es-ES" altLang="es-ES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00237853-E85C-5C4D-AA30-B12D7E1104B5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11/01/2021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711E599F-9231-C444-9503-596D5A1AFDC7}" type="slidenum">
              <a:rPr lang="es-E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353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D2EAACF-B1BA-449C-A97D-891D835A5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9525C0-69F1-4F16-8C0D-92DF3419B4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1B7628-9393-43C9-89AA-92756067A0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0B380E92-DA7B-446E-9591-1C214908764D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11/01/2021</a:t>
            </a:fld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068BE8-C7D8-41BC-87BB-3BE86C68A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4EEBAB-F503-4304-B5A2-EEBA3279C1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03A2916B-B681-4D84-B23F-DD93AAA80B3F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4969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 defTabSz="685783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77C527A-CE34-492A-916B-0F71DAEA8BE4}" type="datetimeFigureOut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11/01/2021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 defTabSz="685783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r" defTabSz="685783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1C847D2-720C-445D-A1BD-4119AD03B212}" type="slidenum"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087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4.jpe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png"/><Relationship Id="rId5" Type="http://schemas.openxmlformats.org/officeDocument/2006/relationships/image" Target="../media/image38.png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4.jpeg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png"/><Relationship Id="rId11" Type="http://schemas.openxmlformats.org/officeDocument/2006/relationships/image" Target="../media/image43.jpeg"/><Relationship Id="rId5" Type="http://schemas.openxmlformats.org/officeDocument/2006/relationships/image" Target="../media/image40.emf"/><Relationship Id="rId10" Type="http://schemas.openxmlformats.org/officeDocument/2006/relationships/image" Target="../media/image42.emf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png"/><Relationship Id="rId5" Type="http://schemas.openxmlformats.org/officeDocument/2006/relationships/image" Target="../media/image46.emf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32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1342BC2-2ED3-4E80-A9E3-64E1489B1246}"/>
              </a:ext>
            </a:extLst>
          </p:cNvPr>
          <p:cNvSpPr/>
          <p:nvPr/>
        </p:nvSpPr>
        <p:spPr>
          <a:xfrm>
            <a:off x="17093" y="4943445"/>
            <a:ext cx="268269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>
                <a:solidFill>
                  <a:schemeClr val="bg1">
                    <a:lumMod val="50000"/>
                  </a:schemeClr>
                </a:solidFill>
              </a:rPr>
              <a:t>MAT-ES-2004228-V1-Noviembre 2020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7CE5577-A468-4986-96F8-B0D38AF56A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BB9F2CC-83D5-4547-984F-6391F6D465B7}"/>
              </a:ext>
            </a:extLst>
          </p:cNvPr>
          <p:cNvSpPr/>
          <p:nvPr/>
        </p:nvSpPr>
        <p:spPr>
          <a:xfrm>
            <a:off x="69282" y="4943444"/>
            <a:ext cx="268269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>
                <a:solidFill>
                  <a:schemeClr val="bg1">
                    <a:lumMod val="50000"/>
                  </a:schemeClr>
                </a:solidFill>
              </a:rPr>
              <a:t>MAT-ES-2004228-V1-Noviembre 2020</a:t>
            </a:r>
          </a:p>
        </p:txBody>
      </p:sp>
    </p:spTree>
    <p:extLst>
      <p:ext uri="{BB962C8B-B14F-4D97-AF65-F5344CB8AC3E}">
        <p14:creationId xmlns:p14="http://schemas.microsoft.com/office/powerpoint/2010/main" val="2166781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8563"/>
            <a:ext cx="6624736" cy="501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D0531E8C-A8BB-411E-B57F-1D0DB7348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75048"/>
            <a:ext cx="8424936" cy="144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34" tIns="45717" rIns="91434" bIns="45717">
            <a:spAutoFit/>
          </a:bodyPr>
          <a:lstStyle/>
          <a:p>
            <a:pPr algn="ctr">
              <a:defRPr/>
            </a:pPr>
            <a:r>
              <a:rPr lang="es-ES_tradnl" altLang="ja-JP" sz="2200" b="1" dirty="0">
                <a:solidFill>
                  <a:srgbClr val="92000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ANALISIS DE LA SITUACION Y PLAN DE MEJORA DE LA CONTINUIDAD ASISTENCIAL EN PREVENCION SECUNDARIA EN ESPAÑA</a:t>
            </a:r>
            <a:endParaRPr lang="nl-NL" altLang="ja-JP" sz="2200" dirty="0">
              <a:solidFill>
                <a:srgbClr val="920000"/>
              </a:solidFill>
              <a:latin typeface="Calibri" pitchFamily="34" charset="0"/>
              <a:ea typeface="ヒラギノ角ゴ Pro W3" charset="-128"/>
              <a:cs typeface="Times New Roman" pitchFamily="18" charset="0"/>
            </a:endParaRPr>
          </a:p>
          <a:p>
            <a:pPr algn="ctr">
              <a:defRPr/>
            </a:pPr>
            <a:r>
              <a:rPr lang="es-ES_tradnl" altLang="ja-JP" sz="2200" b="1" dirty="0">
                <a:solidFill>
                  <a:srgbClr val="920000"/>
                </a:solidFill>
                <a:latin typeface="Arial"/>
                <a:ea typeface="ヒラギノ角ゴ Pro W3" charset="-128"/>
                <a:cs typeface="Arial" pitchFamily="34" charset="0"/>
              </a:rPr>
              <a:t> </a:t>
            </a:r>
            <a:endParaRPr lang="nl-NL" altLang="ja-JP" sz="2200" dirty="0">
              <a:solidFill>
                <a:srgbClr val="920000"/>
              </a:solidFill>
              <a:latin typeface="Calibri" pitchFamily="34" charset="0"/>
              <a:ea typeface="ヒラギノ角ゴ Pro W3" charset="-128"/>
              <a:cs typeface="Times New Roman" pitchFamily="18" charset="0"/>
            </a:endParaRPr>
          </a:p>
          <a:p>
            <a:pPr algn="ctr">
              <a:defRPr/>
            </a:pPr>
            <a:r>
              <a:rPr lang="es-ES_tradnl" altLang="ja-JP" sz="2000" b="1" dirty="0">
                <a:solidFill>
                  <a:srgbClr val="0070C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Un proyecto de la Sociedad Española de Cardiolog</a:t>
            </a:r>
            <a:r>
              <a:rPr lang="es-ES_tradnl" altLang="ja-JP" sz="2000" b="1" dirty="0">
                <a:solidFill>
                  <a:srgbClr val="0070C0"/>
                </a:solidFill>
                <a:latin typeface="Arial"/>
                <a:ea typeface="ヒラギノ角ゴ Pro W3" charset="-128"/>
                <a:cs typeface="Arial" pitchFamily="34" charset="0"/>
              </a:rPr>
              <a:t>í</a:t>
            </a:r>
            <a:r>
              <a:rPr lang="es-ES_tradnl" altLang="ja-JP" sz="2000" b="1" dirty="0">
                <a:solidFill>
                  <a:srgbClr val="0070C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</a:t>
            </a:r>
            <a:endParaRPr lang="nl-NL" altLang="ja-JP" sz="2000" dirty="0">
              <a:solidFill>
                <a:srgbClr val="0070C0"/>
              </a:solidFill>
              <a:latin typeface="Calibri" pitchFamily="34" charset="0"/>
              <a:ea typeface="ヒラギノ角ゴ Pro W3" charset="-128"/>
            </a:endParaRP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3CA55C57-FAA1-460A-8931-CC2300D25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806" y="4708401"/>
            <a:ext cx="2049355" cy="31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91434" tIns="45717" rIns="91434" bIns="45717">
            <a:spAutoFit/>
          </a:bodyPr>
          <a:lstStyle/>
          <a:p>
            <a:pPr>
              <a:defRPr/>
            </a:pPr>
            <a:r>
              <a:rPr lang="es-ES_tradnl" altLang="ja-JP" sz="1400" dirty="0">
                <a:ea typeface="ヒラギノ角ゴ Pro W3" charset="-128"/>
                <a:cs typeface="Arial" pitchFamily="34" charset="0"/>
              </a:rPr>
              <a:t>Patrocinado por Sanofi</a:t>
            </a:r>
            <a:endParaRPr lang="nl-NL" altLang="ja-JP" sz="1400" dirty="0">
              <a:ea typeface="ヒラギノ角ゴ Pro W3" charset="-128"/>
              <a:cs typeface="Arial" pitchFamily="34" charset="0"/>
            </a:endParaRP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EE95AA53-B62C-4444-8ABC-CBD90DAD5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4" y="3468951"/>
            <a:ext cx="6120680" cy="83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34" tIns="45717" rIns="91434" bIns="45717">
            <a:spAutoFit/>
          </a:bodyPr>
          <a:lstStyle/>
          <a:p>
            <a:pPr algn="ctr">
              <a:defRPr/>
            </a:pPr>
            <a:r>
              <a:rPr lang="es-ES_tradnl" altLang="ja-JP" sz="1600" b="1" u="sng" dirty="0">
                <a:ea typeface="ヒラギノ角ゴ Pro W3" charset="-128"/>
                <a:cs typeface="Arial" pitchFamily="34" charset="0"/>
              </a:rPr>
              <a:t>Comité científico</a:t>
            </a:r>
          </a:p>
          <a:p>
            <a:pPr algn="ctr">
              <a:defRPr/>
            </a:pPr>
            <a:endParaRPr lang="nl-NL" altLang="ja-JP" sz="1600" dirty="0"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es-ES_tradnl" altLang="ja-JP" sz="1600" b="1" dirty="0" err="1">
                <a:ea typeface="ヒラギノ角ゴ Pro W3" charset="-128"/>
                <a:cs typeface="Arial" pitchFamily="34" charset="0"/>
              </a:rPr>
              <a:t>Vivencio</a:t>
            </a:r>
            <a:r>
              <a:rPr lang="es-ES_tradnl" altLang="ja-JP" sz="1600" b="1" dirty="0">
                <a:ea typeface="ヒラギノ角ゴ Pro W3" charset="-128"/>
                <a:cs typeface="Arial" pitchFamily="34" charset="0"/>
              </a:rPr>
              <a:t> Barrios, Juan José Gómez-Doblas, Manuel Anguita</a:t>
            </a:r>
            <a:endParaRPr lang="nl-NL" altLang="ja-JP" sz="1600" dirty="0">
              <a:ea typeface="ヒラギノ角ゴ Pro W3" charset="-128"/>
            </a:endParaRPr>
          </a:p>
        </p:txBody>
      </p:sp>
      <p:pic>
        <p:nvPicPr>
          <p:cNvPr id="7" name="Picture 2" descr="G:\SEC-Documentos\Asunt_Científicos\Gema\REUNIÓN INDUSTRIA PPT\Logo SEC Agencia de investigació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451" y="1851670"/>
            <a:ext cx="4158781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9F63ED3-783E-3240-93BA-382ADD2E45F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9096" y="4515966"/>
            <a:ext cx="1655032" cy="373194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4EB634B-71E9-4D68-BDFA-59494B89D2A0}"/>
              </a:ext>
            </a:extLst>
          </p:cNvPr>
          <p:cNvSpPr/>
          <p:nvPr/>
        </p:nvSpPr>
        <p:spPr>
          <a:xfrm>
            <a:off x="1" y="4835723"/>
            <a:ext cx="5076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>
                <a:solidFill>
                  <a:srgbClr val="000000"/>
                </a:solidFill>
                <a:latin typeface="AdvP4DF60E"/>
              </a:rPr>
              <a:t>Anguita Sánchez M, et al. Grado de control del cLDL tras un síndrome coronario agudo en España. ¿Se utilizan adecuadamente los recursos terapéuticos existentes?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Rev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Esp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Cardiol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. </a:t>
            </a:r>
            <a:r>
              <a:rPr lang="es-ES" sz="700" dirty="0">
                <a:solidFill>
                  <a:srgbClr val="000000"/>
                </a:solidFill>
                <a:latin typeface="AdvP4DF60E"/>
              </a:rPr>
              <a:t>2020. </a:t>
            </a:r>
            <a:r>
              <a:rPr lang="es-ES" sz="700" dirty="0">
                <a:solidFill>
                  <a:srgbClr val="0069AC"/>
                </a:solidFill>
                <a:latin typeface="AdvP4DF60E"/>
              </a:rPr>
              <a:t>https://doi.org/10.1016/j.recesp.2020.06.011</a:t>
            </a:r>
            <a:endParaRPr lang="es-ES" sz="1600" dirty="0"/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3479"/>
            <a:ext cx="8910971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12" descr="LogoeCongreso2.jpg">
            <a:extLst>
              <a:ext uri="{FF2B5EF4-FFF2-40B4-BE49-F238E27FC236}">
                <a16:creationId xmlns:a16="http://schemas.microsoft.com/office/drawing/2014/main" id="{1B726BAB-516F-4C59-A432-C98D3AFD66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115" y="88284"/>
            <a:ext cx="1076325" cy="467242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5486"/>
            <a:ext cx="46085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 r="3199"/>
          <a:stretch>
            <a:fillRect/>
          </a:stretch>
        </p:blipFill>
        <p:spPr bwMode="auto">
          <a:xfrm>
            <a:off x="5076056" y="3463916"/>
            <a:ext cx="3991748" cy="155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n 12" descr="LogoeCongreso2.jpg">
            <a:extLst>
              <a:ext uri="{FF2B5EF4-FFF2-40B4-BE49-F238E27FC236}">
                <a16:creationId xmlns:a16="http://schemas.microsoft.com/office/drawing/2014/main" id="{1B726BAB-516F-4C59-A432-C98D3AFD66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115" y="88284"/>
            <a:ext cx="1076325" cy="467242"/>
          </a:xfrm>
          <a:prstGeom prst="rect">
            <a:avLst/>
          </a:prstGeom>
        </p:spPr>
      </p:pic>
    </p:spTree>
  </p:cSld>
  <p:clrMapOvr>
    <a:masterClrMapping/>
  </p:clrMapOvr>
  <p:transition spd="med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>
            <a:extLst>
              <a:ext uri="{FF2B5EF4-FFF2-40B4-BE49-F238E27FC236}">
                <a16:creationId xmlns:a16="http://schemas.microsoft.com/office/drawing/2014/main" id="{ADC54D0A-91A0-4EC8-8CEF-CD2A7092E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2904" y="1203598"/>
            <a:ext cx="510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34" tIns="45717" rIns="91434" bIns="45717">
            <a:spAutoFit/>
          </a:bodyPr>
          <a:lstStyle/>
          <a:p>
            <a:pPr algn="ctr" eaLnBrk="1" hangingPunct="1">
              <a:defRPr/>
            </a:pPr>
            <a:r>
              <a:rPr lang="es-ES_tradnl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charset="-128"/>
              </a:rPr>
              <a:t>Objetivos principales</a:t>
            </a:r>
            <a:endParaRPr lang="es-E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charset="-128"/>
            </a:endParaRPr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1D4A4ADA-DD38-4E3C-9979-CEF86199B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" y="1851670"/>
            <a:ext cx="8244780" cy="193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34" tIns="45717" rIns="91434" bIns="45717">
            <a:spAutoFit/>
          </a:bodyPr>
          <a:lstStyle/>
          <a:p>
            <a:pPr marL="342875" indent="-342875" algn="just">
              <a:buFontTx/>
              <a:buAutoNum type="arabicPeriod"/>
              <a:defRPr/>
            </a:pPr>
            <a:r>
              <a:rPr lang="es-ES_tradnl" sz="2000" dirty="0">
                <a:latin typeface="+mj-lt"/>
                <a:ea typeface="ヒラギノ角ゴ Pro W3" charset="-128"/>
                <a:cs typeface="Calibri" pitchFamily="34" charset="0"/>
              </a:rPr>
              <a:t>Conocer cuáles son los modelos de continuidad asistencial en CI en los distintos centros españoles</a:t>
            </a:r>
          </a:p>
          <a:p>
            <a:pPr marL="342875" indent="-342875" algn="just">
              <a:buFontTx/>
              <a:buAutoNum type="arabicPeriod"/>
              <a:defRPr/>
            </a:pPr>
            <a:endParaRPr lang="nl-NL" sz="2000" dirty="0">
              <a:latin typeface="+mj-lt"/>
              <a:ea typeface="Arial Unicode MS" pitchFamily="34" charset="-128"/>
              <a:cs typeface="Calibri" pitchFamily="34" charset="0"/>
            </a:endParaRPr>
          </a:p>
          <a:p>
            <a:pPr marL="342875" indent="-342875" algn="just">
              <a:buFontTx/>
              <a:buAutoNum type="arabicPeriod"/>
              <a:defRPr/>
            </a:pPr>
            <a:r>
              <a:rPr lang="es-ES_tradnl" sz="2000" dirty="0">
                <a:latin typeface="+mj-lt"/>
                <a:ea typeface="ヒラギノ角ゴ Pro W3" charset="-128"/>
                <a:cs typeface="Calibri" pitchFamily="34" charset="0"/>
              </a:rPr>
              <a:t>Analizar la consecución de objetivos de control </a:t>
            </a:r>
            <a:r>
              <a:rPr lang="es-ES_tradnl" sz="2000" dirty="0" err="1">
                <a:latin typeface="+mj-lt"/>
                <a:ea typeface="ヒラギノ角ゴ Pro W3" charset="-128"/>
                <a:cs typeface="Calibri" pitchFamily="34" charset="0"/>
              </a:rPr>
              <a:t>lipídico</a:t>
            </a:r>
            <a:r>
              <a:rPr lang="es-ES_tradnl" sz="2000" dirty="0">
                <a:latin typeface="+mj-lt"/>
                <a:ea typeface="ヒラギノ角ゴ Pro W3" charset="-128"/>
                <a:cs typeface="Calibri" pitchFamily="34" charset="0"/>
              </a:rPr>
              <a:t> en el primer año de seguimiento tras un SCA o revascularización percutánea electiva en España y en los distintos modelos y centros</a:t>
            </a:r>
            <a:endParaRPr lang="nl-NL" sz="2000" dirty="0">
              <a:latin typeface="+mj-lt"/>
              <a:ea typeface="ヒラギノ角ゴ Pro W3" charset="-128"/>
              <a:cs typeface="Calibri" pitchFamily="34" charset="0"/>
            </a:endParaRPr>
          </a:p>
        </p:txBody>
      </p:sp>
      <p:pic>
        <p:nvPicPr>
          <p:cNvPr id="7" name="Picture 2" descr="G:\SEC-Documentos\Asunt_Científicos\Gema\REUNIÓN INDUSTRIA PPT\Logo SEC Agencia de investigació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5" y="123478"/>
            <a:ext cx="19547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6249D637-952C-4180-B4D0-DEEE456F3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135672"/>
            <a:ext cx="6925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altLang="ja-JP" sz="2000" b="1" dirty="0">
                <a:solidFill>
                  <a:srgbClr val="92000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ANALISIS DE LA SITUACION DE LA CONTINUIDAD ASISTENCIAL Y PLAN DE MEJORA EN PREVENCION SECUNDARIA EN ESPAÑA</a:t>
            </a:r>
            <a:endParaRPr lang="nl-NL" altLang="ja-JP" sz="2000" dirty="0">
              <a:solidFill>
                <a:srgbClr val="920000"/>
              </a:solidFill>
              <a:latin typeface="Calibri" pitchFamily="34" charset="0"/>
              <a:ea typeface="ヒラギノ角ゴ Pro W3" charset="-128"/>
            </a:endParaRPr>
          </a:p>
        </p:txBody>
      </p:sp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>
            <a:extLst>
              <a:ext uri="{FF2B5EF4-FFF2-40B4-BE49-F238E27FC236}">
                <a16:creationId xmlns:a16="http://schemas.microsoft.com/office/drawing/2014/main" id="{AA9FB681-FD7E-4D52-ABDB-CF518E622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1131591"/>
            <a:ext cx="5105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lIns="91434" tIns="45717" rIns="91434" bIns="45717">
            <a:spAutoFit/>
          </a:bodyPr>
          <a:lstStyle/>
          <a:p>
            <a:pPr algn="ctr" eaLnBrk="1" hangingPunct="1">
              <a:defRPr/>
            </a:pPr>
            <a:r>
              <a:rPr lang="es-ES_tradnl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charset="-128"/>
              </a:rPr>
              <a:t>Objetivos secundarios</a:t>
            </a:r>
            <a:endParaRPr lang="es-E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charset="-128"/>
            </a:endParaRP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AF9C0855-D5E6-466E-8C0B-5A15DD587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786633"/>
            <a:ext cx="8458200" cy="258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91434" tIns="45717" rIns="91434" bIns="45717">
            <a:spAutoFit/>
          </a:bodyPr>
          <a:lstStyle/>
          <a:p>
            <a:pPr marL="342875" indent="-342875" algn="just">
              <a:buFontTx/>
              <a:buAutoNum type="arabicPeriod"/>
              <a:defRPr/>
            </a:pPr>
            <a:r>
              <a:rPr lang="es-ES_tradnl" dirty="0">
                <a:latin typeface="+mj-lt"/>
                <a:ea typeface="ヒラギノ角ゴ Pro W3" charset="-128"/>
              </a:rPr>
              <a:t>Evaluar el seguimiento y adherencia a las propuestas efectuadas por la SEC para el uso de inhibidores de la PCSK9 en su documento de posicionamiento sobre control </a:t>
            </a:r>
            <a:r>
              <a:rPr lang="es-ES_tradnl" dirty="0" err="1">
                <a:latin typeface="+mj-lt"/>
                <a:ea typeface="ヒラギノ角ゴ Pro W3" charset="-128"/>
              </a:rPr>
              <a:t>lipídico</a:t>
            </a:r>
            <a:r>
              <a:rPr lang="es-ES_tradnl" dirty="0">
                <a:latin typeface="+mj-lt"/>
                <a:ea typeface="ヒラギノ角ゴ Pro W3" charset="-128"/>
              </a:rPr>
              <a:t> en los distintos perfiles de riesgo</a:t>
            </a:r>
          </a:p>
          <a:p>
            <a:pPr marL="342875" indent="-342875" algn="just">
              <a:buFontTx/>
              <a:buAutoNum type="arabicPeriod"/>
              <a:defRPr/>
            </a:pPr>
            <a:endParaRPr lang="es-ES_tradnl" dirty="0">
              <a:latin typeface="+mj-lt"/>
              <a:ea typeface="ヒラギノ角ゴ Pro W3" charset="-128"/>
            </a:endParaRPr>
          </a:p>
          <a:p>
            <a:pPr marL="342875" indent="-342875" algn="just">
              <a:buFontTx/>
              <a:buAutoNum type="arabicPeriod"/>
              <a:defRPr/>
            </a:pPr>
            <a:r>
              <a:rPr lang="es-ES_tradnl" dirty="0">
                <a:latin typeface="+mj-lt"/>
                <a:ea typeface="ヒラギノ角ゴ Pro W3" charset="-128"/>
              </a:rPr>
              <a:t> Analizar los resultados y modificar, en caso necesario, los protocolos de cada centro para conseguir un mejor control de los pacientes</a:t>
            </a:r>
          </a:p>
          <a:p>
            <a:pPr marL="342875" indent="-342875" algn="just">
              <a:buFontTx/>
              <a:buAutoNum type="arabicPeriod"/>
              <a:defRPr/>
            </a:pPr>
            <a:endParaRPr lang="nl-NL" dirty="0"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marL="342875" indent="-342875" algn="just">
              <a:buFontTx/>
              <a:buAutoNum type="arabicPeriod"/>
              <a:defRPr/>
            </a:pPr>
            <a:r>
              <a:rPr lang="es-ES_tradnl" dirty="0">
                <a:latin typeface="+mj-lt"/>
                <a:ea typeface="ヒラギノ角ゴ Pro W3" charset="-128"/>
              </a:rPr>
              <a:t>Proponer un protocolo común, adaptado a las características de cada centro, para el seguimiento de los pacientes con CI</a:t>
            </a:r>
            <a:endParaRPr lang="nl-NL" dirty="0">
              <a:latin typeface="+mj-lt"/>
              <a:ea typeface="ヒラギノ角ゴ Pro W3" charset="-128"/>
            </a:endParaRPr>
          </a:p>
        </p:txBody>
      </p:sp>
      <p:pic>
        <p:nvPicPr>
          <p:cNvPr id="7" name="Picture 2" descr="G:\SEC-Documentos\Asunt_Científicos\Gema\REUNIÓN INDUSTRIA PPT\Logo SEC Agencia de investigació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5" y="123478"/>
            <a:ext cx="19547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6249D637-952C-4180-B4D0-DEEE456F3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135672"/>
            <a:ext cx="6925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altLang="ja-JP" sz="2000" b="1" dirty="0">
                <a:solidFill>
                  <a:srgbClr val="92000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ANALISIS DE LA SITUACION DE LA CONTINUIDAD ASISTENCIAL Y PLAN DE MEJORA EN PREVENCION SECUNDARIA EN ESPAÑA</a:t>
            </a:r>
            <a:endParaRPr lang="nl-NL" altLang="ja-JP" sz="2000" dirty="0">
              <a:solidFill>
                <a:srgbClr val="920000"/>
              </a:solidFill>
              <a:latin typeface="Calibri" pitchFamily="34" charset="0"/>
              <a:ea typeface="ヒラギノ角ゴ Pro W3" charset="-128"/>
            </a:endParaRPr>
          </a:p>
        </p:txBody>
      </p:sp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>
            <a:extLst>
              <a:ext uri="{FF2B5EF4-FFF2-40B4-BE49-F238E27FC236}">
                <a16:creationId xmlns:a16="http://schemas.microsoft.com/office/drawing/2014/main" id="{D373204E-810A-4E67-B14E-8FB268F4F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682" y="987574"/>
            <a:ext cx="7778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ヒラギノ角ゴ Pro W3" charset="-128"/>
              </a:rPr>
              <a:t>Organización y Modelo de Continuidad Asistencial</a:t>
            </a:r>
            <a:endParaRPr lang="es-E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ヒラギノ角ゴ Pro W3" charset="-128"/>
            </a:endParaRPr>
          </a:p>
        </p:txBody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FFBE55E9-FBC6-4041-B477-7B7A671BB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995686"/>
            <a:ext cx="36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200" dirty="0">
                <a:solidFill>
                  <a:srgbClr val="000000"/>
                </a:solidFill>
                <a:latin typeface="Arial"/>
                <a:ea typeface="Verdana" pitchFamily="34" charset="0"/>
                <a:cs typeface="Arial Unicode MS" pitchFamily="34" charset="-128"/>
              </a:rPr>
              <a:t>Tipo de seguimiento tras el alta por un evento coronario o ICP, para pacientes con FEVI normal, sin IC ni isquemia residual</a:t>
            </a:r>
            <a:endParaRPr lang="nl-NL" dirty="0">
              <a:solidFill>
                <a:srgbClr val="000000"/>
              </a:solidFill>
              <a:latin typeface="Arial"/>
              <a:ea typeface="Verdana" pitchFamily="34" charset="0"/>
            </a:endParaRPr>
          </a:p>
        </p:txBody>
      </p:sp>
      <p:graphicFrame>
        <p:nvGraphicFramePr>
          <p:cNvPr id="31750" name="7 Gráfico"/>
          <p:cNvGraphicFramePr>
            <a:graphicFrameLocks/>
          </p:cNvGraphicFramePr>
          <p:nvPr/>
        </p:nvGraphicFramePr>
        <p:xfrm>
          <a:off x="281189" y="2496260"/>
          <a:ext cx="4002779" cy="22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4" r:id="rId4" imgW="7645047" imgH="4060288" progId="Excel.Sheet.8">
                  <p:embed/>
                </p:oleObj>
              </mc:Choice>
              <mc:Fallback>
                <p:oleObj r:id="rId4" imgW="7645047" imgH="4060288" progId="Excel.Sheet.8">
                  <p:embed/>
                  <p:pic>
                    <p:nvPicPr>
                      <p:cNvPr id="0" name="7 Gráfico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189" y="2496260"/>
                        <a:ext cx="4002779" cy="22322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8 Rectángulo"/>
          <p:cNvSpPr>
            <a:spLocks noChangeArrowheads="1"/>
          </p:cNvSpPr>
          <p:nvPr/>
        </p:nvSpPr>
        <p:spPr bwMode="auto">
          <a:xfrm>
            <a:off x="539552" y="2768029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es-ES" sz="1200" dirty="0">
                <a:solidFill>
                  <a:srgbClr val="000000"/>
                </a:solidFill>
                <a:latin typeface="Arial"/>
              </a:rPr>
              <a:t>%</a:t>
            </a:r>
          </a:p>
        </p:txBody>
      </p:sp>
      <p:sp>
        <p:nvSpPr>
          <p:cNvPr id="31752" name="9 Rectángulo"/>
          <p:cNvSpPr>
            <a:spLocks noChangeArrowheads="1"/>
          </p:cNvSpPr>
          <p:nvPr/>
        </p:nvSpPr>
        <p:spPr bwMode="auto">
          <a:xfrm>
            <a:off x="2555776" y="4442217"/>
            <a:ext cx="38884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es-ES" sz="1400" dirty="0">
                <a:solidFill>
                  <a:srgbClr val="0070C0"/>
                </a:solidFill>
                <a:latin typeface="Arial"/>
              </a:rPr>
              <a:t>Rehabilitación Cardíaca: 42,1% de los centros</a:t>
            </a:r>
          </a:p>
        </p:txBody>
      </p:sp>
      <p:sp>
        <p:nvSpPr>
          <p:cNvPr id="11" name="10 Rectángulo">
            <a:extLst>
              <a:ext uri="{FF2B5EF4-FFF2-40B4-BE49-F238E27FC236}">
                <a16:creationId xmlns:a16="http://schemas.microsoft.com/office/drawing/2014/main" id="{DCD581C8-B8CA-4359-BF2D-2FB922EB8D92}"/>
              </a:ext>
            </a:extLst>
          </p:cNvPr>
          <p:cNvSpPr/>
          <p:nvPr/>
        </p:nvSpPr>
        <p:spPr>
          <a:xfrm>
            <a:off x="2627784" y="4461963"/>
            <a:ext cx="374441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>
              <a:solidFill>
                <a:srgbClr val="FFFFFF"/>
              </a:solidFill>
            </a:endParaRPr>
          </a:p>
        </p:txBody>
      </p:sp>
      <p:pic>
        <p:nvPicPr>
          <p:cNvPr id="12" name="Picture 2" descr="G:\SEC-Documentos\Asunt_Científicos\Gema\REUNIÓN INDUSTRIA PPT\Logo SEC Agencia de investigació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5" y="123478"/>
            <a:ext cx="19547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6249D637-952C-4180-B4D0-DEEE456F3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135672"/>
            <a:ext cx="6925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altLang="ja-JP" sz="2000" b="1" dirty="0">
                <a:solidFill>
                  <a:srgbClr val="92000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ANALISIS DE LA SITUACION DE LA CONTINUIDAD ASISTENCIAL Y PLAN DE MEJORA EN PREVENCION SECUNDARIA EN ESPAÑA</a:t>
            </a:r>
            <a:endParaRPr lang="nl-NL" altLang="ja-JP" sz="2000" dirty="0">
              <a:solidFill>
                <a:srgbClr val="920000"/>
              </a:solidFill>
              <a:latin typeface="Calibri" pitchFamily="34" charset="0"/>
              <a:ea typeface="ヒラギノ角ゴ Pro W3" charset="-128"/>
            </a:endParaRPr>
          </a:p>
        </p:txBody>
      </p:sp>
      <p:graphicFrame>
        <p:nvGraphicFramePr>
          <p:cNvPr id="14" name="7 Gráfico"/>
          <p:cNvGraphicFramePr>
            <a:graphicFrameLocks/>
          </p:cNvGraphicFramePr>
          <p:nvPr/>
        </p:nvGraphicFramePr>
        <p:xfrm>
          <a:off x="5508104" y="2714025"/>
          <a:ext cx="2880320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5" r:id="rId7" imgW="7645047" imgH="4060288" progId="Excel.Sheet.8">
                  <p:embed/>
                </p:oleObj>
              </mc:Choice>
              <mc:Fallback>
                <p:oleObj r:id="rId7" imgW="7645047" imgH="4060288" progId="Excel.Sheet.8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714025"/>
                        <a:ext cx="2880320" cy="16561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8 Rectángulo"/>
          <p:cNvSpPr>
            <a:spLocks noChangeArrowheads="1"/>
          </p:cNvSpPr>
          <p:nvPr/>
        </p:nvSpPr>
        <p:spPr bwMode="auto">
          <a:xfrm>
            <a:off x="5763246" y="2786033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es-ES" sz="1200" dirty="0">
                <a:solidFill>
                  <a:srgbClr val="000000"/>
                </a:solidFill>
                <a:latin typeface="Arial"/>
              </a:rPr>
              <a:t>%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076056" y="1995686"/>
            <a:ext cx="38164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l-NL" altLang="es-ES" sz="1200" dirty="0">
                <a:solidFill>
                  <a:srgbClr val="000000"/>
                </a:solidFill>
                <a:latin typeface="Arial"/>
                <a:cs typeface="Times New Roman" pitchFamily="18" charset="0"/>
              </a:rPr>
              <a:t>¿Existen protocolos de derivación consensuados y firmados con Primaria para derivaciones y control de objetivos lipídicos?</a:t>
            </a:r>
            <a:endParaRPr lang="nl-NL" altLang="es-ES" sz="120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9882" y="456659"/>
            <a:ext cx="4756355" cy="53091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Pregunta 3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45690" y="1053050"/>
            <a:ext cx="8347587" cy="43858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400" dirty="0">
                <a:solidFill>
                  <a:prstClr val="black"/>
                </a:solidFill>
                <a:latin typeface="Calibri"/>
              </a:rPr>
              <a:t>Respecto al IPT actual para prescripción de iPCSK9 ¿que opinas?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60441" y="1707654"/>
            <a:ext cx="8332836" cy="200824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a.- debería ser más restrictivo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b.- me parece correcto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c.- es excesivamente restrictivo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d.- no sigue las recomendaciones de las guías</a:t>
            </a:r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>
            <a:extLst>
              <a:ext uri="{FF2B5EF4-FFF2-40B4-BE49-F238E27FC236}">
                <a16:creationId xmlns:a16="http://schemas.microsoft.com/office/drawing/2014/main" id="{CBE43A62-0A10-4A4F-AB52-6844000FA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532" y="771550"/>
            <a:ext cx="7962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_tradnl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charset="-128"/>
              </a:rPr>
              <a:t>Tratamiento hipolipemiante tras SCA</a:t>
            </a:r>
          </a:p>
        </p:txBody>
      </p:sp>
      <p:sp>
        <p:nvSpPr>
          <p:cNvPr id="46085" name="8 Rectángulo"/>
          <p:cNvSpPr>
            <a:spLocks noChangeArrowheads="1"/>
          </p:cNvSpPr>
          <p:nvPr/>
        </p:nvSpPr>
        <p:spPr bwMode="auto">
          <a:xfrm>
            <a:off x="578670" y="3590895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altLang="es-ES" sz="1200" dirty="0"/>
              <a:t>%</a:t>
            </a:r>
          </a:p>
        </p:txBody>
      </p:sp>
      <p:graphicFrame>
        <p:nvGraphicFramePr>
          <p:cNvPr id="46086" name="7 Gráfico"/>
          <p:cNvGraphicFramePr>
            <a:graphicFrameLocks/>
          </p:cNvGraphicFramePr>
          <p:nvPr/>
        </p:nvGraphicFramePr>
        <p:xfrm>
          <a:off x="899592" y="2859783"/>
          <a:ext cx="3456384" cy="22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25" name="Worksheet" r:id="rId4" imgW="5981786" imgH="3829050" progId="Excel.Sheet.8">
                  <p:embed/>
                </p:oleObj>
              </mc:Choice>
              <mc:Fallback>
                <p:oleObj name="Worksheet" r:id="rId4" imgW="5981786" imgH="3829050" progId="Excel.Sheet.8">
                  <p:embed/>
                  <p:pic>
                    <p:nvPicPr>
                      <p:cNvPr id="0" name="7 Gráfico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859783"/>
                        <a:ext cx="3456384" cy="22322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 descr="G:\SEC-Documentos\Asunt_Científicos\Gema\REUNIÓN INDUSTRIA PPT\Logo SEC Agencia de investigació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5" y="123478"/>
            <a:ext cx="19547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6249D637-952C-4180-B4D0-DEEE456F3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135672"/>
            <a:ext cx="6925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altLang="ja-JP" sz="2000" b="1" dirty="0">
                <a:solidFill>
                  <a:srgbClr val="92000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ANALISIS DE LA SITUACION DE LA CONTINUIDAD ASISTENCIAL Y PLAN DE MEJORA EN PREVENCION SECUNDARIA EN ESPAÑA</a:t>
            </a:r>
            <a:endParaRPr lang="nl-NL" altLang="ja-JP" sz="2000" dirty="0">
              <a:solidFill>
                <a:srgbClr val="920000"/>
              </a:solidFill>
              <a:latin typeface="Calibri" pitchFamily="34" charset="0"/>
              <a:ea typeface="ヒラギノ角ゴ Pro W3" charset="-128"/>
            </a:endParaRPr>
          </a:p>
        </p:txBody>
      </p:sp>
      <p:graphicFrame>
        <p:nvGraphicFramePr>
          <p:cNvPr id="25603" name="7 Gráfico"/>
          <p:cNvGraphicFramePr>
            <a:graphicFrameLocks/>
          </p:cNvGraphicFramePr>
          <p:nvPr/>
        </p:nvGraphicFramePr>
        <p:xfrm>
          <a:off x="4499992" y="2931790"/>
          <a:ext cx="3887788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26" name="Worksheet" r:id="rId7" imgW="5981786" imgH="3838690" progId="Excel.Sheet.8">
                  <p:embed/>
                </p:oleObj>
              </mc:Choice>
              <mc:Fallback>
                <p:oleObj name="Worksheet" r:id="rId7" imgW="5981786" imgH="3838690" progId="Excel.Sheet.8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2931790"/>
                        <a:ext cx="3887788" cy="21602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8 Rectángulo"/>
          <p:cNvSpPr>
            <a:spLocks noChangeArrowheads="1"/>
          </p:cNvSpPr>
          <p:nvPr/>
        </p:nvSpPr>
        <p:spPr bwMode="auto">
          <a:xfrm>
            <a:off x="4355976" y="3579862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altLang="es-ES" sz="1200" dirty="0"/>
              <a:t>%</a:t>
            </a:r>
          </a:p>
        </p:txBody>
      </p:sp>
      <p:graphicFrame>
        <p:nvGraphicFramePr>
          <p:cNvPr id="25604" name="7 Gráfico"/>
          <p:cNvGraphicFramePr>
            <a:graphicFrameLocks/>
          </p:cNvGraphicFramePr>
          <p:nvPr/>
        </p:nvGraphicFramePr>
        <p:xfrm>
          <a:off x="1979712" y="1131591"/>
          <a:ext cx="5112568" cy="2016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27" name="Worksheet" r:id="rId9" imgW="5981786" imgH="3829050" progId="Excel.Sheet.8">
                  <p:embed/>
                </p:oleObj>
              </mc:Choice>
              <mc:Fallback>
                <p:oleObj name="Worksheet" r:id="rId9" imgW="5981786" imgH="3829050" progId="Excel.Sheet.8">
                  <p:embed/>
                  <p:pic>
                    <p:nvPicPr>
                      <p:cNvPr id="0" name="Picture 4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131591"/>
                        <a:ext cx="5112568" cy="20162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agen 10" descr="grafico_eCongreso2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685800" cy="685800"/>
          </a:xfrm>
          <a:prstGeom prst="rect">
            <a:avLst/>
          </a:prstGeom>
        </p:spPr>
      </p:pic>
      <p:pic>
        <p:nvPicPr>
          <p:cNvPr id="13" name="Imagen 12" descr="LogoeCongreso2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31989"/>
            <a:ext cx="936104" cy="411511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5 Marcador de contenido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"/>
            <a:ext cx="1765300" cy="77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Nueva imag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485" y="1084047"/>
            <a:ext cx="7704138" cy="356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993900" y="84569"/>
            <a:ext cx="67860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es-E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ヒラギノ角ゴ Pro W3" charset="-128"/>
              </a:rPr>
              <a:t>Pacientes prioritarios para el tratamiento con inhibidores de PCSK9 (SEC) 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556373" y="4659982"/>
            <a:ext cx="32640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_tradnl" altLang="es-ES" sz="1200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Anguita M et al. </a:t>
            </a:r>
            <a:r>
              <a:rPr lang="es-ES_tradnl" altLang="es-ES" sz="1200" b="1" i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Rev</a:t>
            </a:r>
            <a:r>
              <a:rPr lang="es-ES_tradnl" altLang="es-ES" sz="1200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_tradnl" altLang="es-ES" sz="1200" b="1" i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Esp</a:t>
            </a:r>
            <a:r>
              <a:rPr lang="es-ES_tradnl" altLang="es-ES" sz="1200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_tradnl" altLang="es-ES" sz="1200" b="1" i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Cardiol</a:t>
            </a:r>
            <a:r>
              <a:rPr lang="es-ES_tradnl" altLang="es-ES" sz="1200" b="1" i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2016;69:1083-7</a:t>
            </a:r>
          </a:p>
        </p:txBody>
      </p:sp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6461" y="1027509"/>
            <a:ext cx="2843213" cy="2230041"/>
          </a:xfrm>
        </p:spPr>
        <p:txBody>
          <a:bodyPr>
            <a:normAutofit/>
          </a:bodyPr>
          <a:lstStyle/>
          <a:p>
            <a:pPr algn="ctr"/>
            <a:r>
              <a:rPr lang="es-ES" b="1" dirty="0"/>
              <a:t>Uso restringido iPCSK9</a:t>
            </a:r>
            <a:br>
              <a:rPr lang="es-ES" b="1" dirty="0"/>
            </a:br>
            <a:r>
              <a:rPr lang="es-ES" sz="1400" dirty="0"/>
              <a:t>Dra. Almudena Castro </a:t>
            </a:r>
            <a:br>
              <a:rPr lang="es-ES" sz="1400" dirty="0"/>
            </a:br>
            <a:r>
              <a:rPr lang="es-ES" sz="1400" dirty="0"/>
              <a:t>Dr. Vivencio Barrios</a:t>
            </a:r>
            <a:endParaRPr lang="es-E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ES" dirty="0"/>
              <a:t>¿ Podemos mejorar ?</a:t>
            </a:r>
          </a:p>
        </p:txBody>
      </p:sp>
    </p:spTree>
    <p:extLst>
      <p:ext uri="{BB962C8B-B14F-4D97-AF65-F5344CB8AC3E}">
        <p14:creationId xmlns:p14="http://schemas.microsoft.com/office/powerpoint/2010/main" val="1576496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>
            <a:extLst>
              <a:ext uri="{FF2B5EF4-FFF2-40B4-BE49-F238E27FC236}">
                <a16:creationId xmlns:a16="http://schemas.microsoft.com/office/drawing/2014/main" id="{FDD598E0-7D16-4226-BA87-A840F0861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843558"/>
            <a:ext cx="88582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s-ES_tradnl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charset="-128"/>
              </a:rPr>
              <a:t>Resultados</a:t>
            </a:r>
          </a:p>
          <a:p>
            <a:pPr algn="ctr" eaLnBrk="1" hangingPunct="1">
              <a:defRPr/>
            </a:pPr>
            <a:r>
              <a:rPr lang="es-ES_tradnl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ヒラギノ角ゴ Pro W3" charset="-128"/>
              </a:rPr>
              <a:t>Control c-LDL post SCA y post ATC electiva</a:t>
            </a:r>
            <a:endParaRPr lang="es-E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ヒラギノ角ゴ Pro W3" charset="-128"/>
            </a:endParaRPr>
          </a:p>
        </p:txBody>
      </p:sp>
      <p:sp>
        <p:nvSpPr>
          <p:cNvPr id="50181" name="8 Rectángulo"/>
          <p:cNvSpPr>
            <a:spLocks noChangeArrowheads="1"/>
          </p:cNvSpPr>
          <p:nvPr/>
        </p:nvSpPr>
        <p:spPr bwMode="auto">
          <a:xfrm>
            <a:off x="251520" y="2715766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altLang="es-ES" sz="1200" dirty="0"/>
              <a:t>%</a:t>
            </a:r>
          </a:p>
        </p:txBody>
      </p:sp>
      <p:graphicFrame>
        <p:nvGraphicFramePr>
          <p:cNvPr id="50182" name="7 Gráfico"/>
          <p:cNvGraphicFramePr>
            <a:graphicFrameLocks/>
          </p:cNvGraphicFramePr>
          <p:nvPr/>
        </p:nvGraphicFramePr>
        <p:xfrm>
          <a:off x="539552" y="2067694"/>
          <a:ext cx="4032448" cy="222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16" name="Worksheet" r:id="rId4" imgW="5981786" imgH="3829050" progId="">
                  <p:embed/>
                </p:oleObj>
              </mc:Choice>
              <mc:Fallback>
                <p:oleObj name="Worksheet" r:id="rId4" imgW="5981786" imgH="3829050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067694"/>
                        <a:ext cx="4032448" cy="222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 descr="G:\SEC-Documentos\Asunt_Científicos\Gema\REUNIÓN INDUSTRIA PPT\Logo SEC Agencia de investigació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5" y="123478"/>
            <a:ext cx="1954775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627" name="7 Gráfico"/>
          <p:cNvGraphicFramePr>
            <a:graphicFrameLocks/>
          </p:cNvGraphicFramePr>
          <p:nvPr/>
        </p:nvGraphicFramePr>
        <p:xfrm>
          <a:off x="5220072" y="1995686"/>
          <a:ext cx="3674864" cy="2226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117" name="Worksheet" r:id="rId7" imgW="6057814" imgH="3933710" progId="">
                  <p:embed/>
                </p:oleObj>
              </mc:Choice>
              <mc:Fallback>
                <p:oleObj name="Worksheet" r:id="rId7" imgW="6057814" imgH="3933710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995686"/>
                        <a:ext cx="3674864" cy="22266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4971158" y="2715766"/>
            <a:ext cx="3209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s-ES_tradnl" altLang="es-ES" sz="1200" dirty="0"/>
              <a:t>%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FDD598E0-7D16-4226-BA87-A840F0861D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275" y="1646679"/>
            <a:ext cx="37726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_tradnl" sz="1200" dirty="0">
                <a:ea typeface="ヒラギノ角ゴ Pro W3" charset="-128"/>
              </a:rPr>
              <a:t>Pacientes con LDL &gt; 70 y &gt; 100 mg/dl tras SCA</a:t>
            </a:r>
            <a:endParaRPr lang="es-ES" sz="1200" dirty="0">
              <a:ea typeface="ヒラギノ角ゴ Pro W3" charset="-128"/>
            </a:endParaRP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BABABBF-ECC6-4E79-9E04-0B19BDBFC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080" y="1635646"/>
            <a:ext cx="37439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_tradnl" sz="1200" dirty="0">
                <a:ea typeface="ヒラギノ角ゴ Pro W3" charset="-128"/>
              </a:rPr>
              <a:t>Pacientes con LDL &gt; 100 mg/dl tras ATC electiva</a:t>
            </a:r>
            <a:endParaRPr lang="es-ES" sz="1200" dirty="0">
              <a:ea typeface="ヒラギノ角ゴ Pro W3" charset="-128"/>
            </a:endParaRP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467544" y="4734065"/>
            <a:ext cx="8208912" cy="27027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  <a:effectLst>
            <a:prstShdw prst="shdw17" dist="17961" dir="2700000">
              <a:srgbClr val="7A1F00"/>
            </a:prstShdw>
          </a:effectLst>
        </p:spPr>
        <p:txBody>
          <a:bodyPr wrap="none" anchor="ctr"/>
          <a:lstStyle/>
          <a:p>
            <a:pPr eaLnBrk="1" hangingPunct="1"/>
            <a:endParaRPr lang="es-ES" altLang="es-ES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3B53662A-1FA9-4EC0-88C4-F815C8A81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696856"/>
            <a:ext cx="83529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s-ES" sz="1400" b="1" dirty="0">
                <a:solidFill>
                  <a:srgbClr val="CC3300"/>
                </a:solidFill>
              </a:rPr>
              <a:t>En tratamiento con iPCSK9: solo el 15% de los candidatos según recomendaciones SEC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6249D637-952C-4180-B4D0-DEEE456F3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135672"/>
            <a:ext cx="6925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altLang="ja-JP" sz="2000" b="1" dirty="0">
                <a:solidFill>
                  <a:srgbClr val="920000"/>
                </a:solidFill>
                <a:latin typeface="Calibri" pitchFamily="34" charset="0"/>
                <a:ea typeface="ヒラギノ角ゴ Pro W3" charset="-128"/>
                <a:cs typeface="Arial" pitchFamily="34" charset="0"/>
              </a:rPr>
              <a:t>ANALISIS DE LA SITUACION DE LA CONTINUIDAD ASISTENCIAL Y PLAN DE MEJORA EN PREVENCION SECUNDARIA EN ESPAÑA</a:t>
            </a:r>
            <a:endParaRPr lang="nl-NL" altLang="ja-JP" sz="2000" dirty="0">
              <a:solidFill>
                <a:srgbClr val="920000"/>
              </a:solidFill>
              <a:latin typeface="Calibri" pitchFamily="34" charset="0"/>
              <a:ea typeface="ヒラギノ角ゴ Pro W3" charset="-128"/>
            </a:endParaRPr>
          </a:p>
        </p:txBody>
      </p:sp>
    </p:spTree>
  </p:cSld>
  <p:clrMapOvr>
    <a:masterClrMapping/>
  </p:clrMapOvr>
  <p:transition spd="med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555526"/>
            <a:ext cx="8640960" cy="418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585E61B-4C99-43AF-938C-AACA5C3142B5}"/>
              </a:ext>
            </a:extLst>
          </p:cNvPr>
          <p:cNvSpPr/>
          <p:nvPr/>
        </p:nvSpPr>
        <p:spPr>
          <a:xfrm>
            <a:off x="0" y="4897178"/>
            <a:ext cx="781236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>
                <a:solidFill>
                  <a:srgbClr val="000000"/>
                </a:solidFill>
                <a:latin typeface="AdvP4DF60E"/>
              </a:rPr>
              <a:t>Escobar C, et al. Recomendaciones para mejorar el control lipídico. Documento de consenso de la Sociedad Española de Cardiología.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Rev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Esp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Cardiol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. </a:t>
            </a:r>
            <a:r>
              <a:rPr lang="es-ES" sz="700" dirty="0">
                <a:solidFill>
                  <a:srgbClr val="000000"/>
                </a:solidFill>
                <a:latin typeface="AdvP4DF60E"/>
              </a:rPr>
              <a:t>2019. </a:t>
            </a:r>
            <a:r>
              <a:rPr lang="es-ES" sz="700" dirty="0">
                <a:solidFill>
                  <a:srgbClr val="00648A"/>
                </a:solidFill>
                <a:latin typeface="AdvP4DF60E"/>
              </a:rPr>
              <a:t>https://doi.org/10.1016/j.recesp.2019.07.024</a:t>
            </a:r>
            <a:endParaRPr lang="es-ES" sz="1600" dirty="0"/>
          </a:p>
        </p:txBody>
      </p:sp>
    </p:spTree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b="-229"/>
          <a:stretch>
            <a:fillRect/>
          </a:stretch>
        </p:blipFill>
        <p:spPr bwMode="auto">
          <a:xfrm>
            <a:off x="179512" y="123478"/>
            <a:ext cx="8759825" cy="502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6CE2FB9-9801-4A8B-884B-DB3677B7A37E}"/>
              </a:ext>
            </a:extLst>
          </p:cNvPr>
          <p:cNvSpPr/>
          <p:nvPr/>
        </p:nvSpPr>
        <p:spPr>
          <a:xfrm>
            <a:off x="4988737" y="4835723"/>
            <a:ext cx="41552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700" dirty="0">
                <a:solidFill>
                  <a:srgbClr val="000000"/>
                </a:solidFill>
                <a:latin typeface="AdvP4DF60E"/>
              </a:rPr>
              <a:t>Escobar C, et al. Recomendaciones para mejorar el control lipídico. Documento de consenso de la Sociedad Española de Cardiología.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Rev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Esp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Cardiol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. </a:t>
            </a:r>
            <a:r>
              <a:rPr lang="es-ES" sz="700" dirty="0">
                <a:solidFill>
                  <a:srgbClr val="000000"/>
                </a:solidFill>
                <a:latin typeface="AdvP4DF60E"/>
              </a:rPr>
              <a:t>2019. </a:t>
            </a:r>
            <a:r>
              <a:rPr lang="es-ES" sz="700" dirty="0">
                <a:solidFill>
                  <a:srgbClr val="00648A"/>
                </a:solidFill>
                <a:latin typeface="AdvP4DF60E"/>
              </a:rPr>
              <a:t>https://doi.org/10.1016/j.recesp.2019.07.024</a:t>
            </a:r>
            <a:endParaRPr lang="es-ES" sz="1600" dirty="0"/>
          </a:p>
        </p:txBody>
      </p:sp>
    </p:spTree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b="-229"/>
          <a:stretch>
            <a:fillRect/>
          </a:stretch>
        </p:blipFill>
        <p:spPr bwMode="auto">
          <a:xfrm>
            <a:off x="179512" y="123478"/>
            <a:ext cx="8759825" cy="502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 redondeado"/>
          <p:cNvSpPr/>
          <p:nvPr/>
        </p:nvSpPr>
        <p:spPr>
          <a:xfrm>
            <a:off x="6431632" y="1116385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6503640" y="2772569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503640" y="3996705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26F6FC9-38C0-41A1-BEBB-0BDD48E04871}"/>
              </a:ext>
            </a:extLst>
          </p:cNvPr>
          <p:cNvSpPr/>
          <p:nvPr/>
        </p:nvSpPr>
        <p:spPr>
          <a:xfrm>
            <a:off x="4988737" y="4835723"/>
            <a:ext cx="41552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700" dirty="0">
                <a:solidFill>
                  <a:srgbClr val="000000"/>
                </a:solidFill>
                <a:latin typeface="AdvP4DF60E"/>
              </a:rPr>
              <a:t>Escobar C, et al. Recomendaciones para mejorar el control lipídico. Documento de consenso de la Sociedad Española de Cardiología.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Rev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Esp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Cardiol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. </a:t>
            </a:r>
            <a:r>
              <a:rPr lang="es-ES" sz="700" dirty="0">
                <a:solidFill>
                  <a:srgbClr val="000000"/>
                </a:solidFill>
                <a:latin typeface="AdvP4DF60E"/>
              </a:rPr>
              <a:t>2019. </a:t>
            </a:r>
            <a:r>
              <a:rPr lang="es-ES" sz="700" dirty="0">
                <a:solidFill>
                  <a:srgbClr val="00648A"/>
                </a:solidFill>
                <a:latin typeface="AdvP4DF60E"/>
              </a:rPr>
              <a:t>https://doi.org/10.1016/j.recesp.2019.07.024</a:t>
            </a:r>
            <a:endParaRPr lang="es-ES" sz="16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b="-229"/>
          <a:stretch>
            <a:fillRect/>
          </a:stretch>
        </p:blipFill>
        <p:spPr bwMode="auto">
          <a:xfrm>
            <a:off x="179512" y="123478"/>
            <a:ext cx="8759825" cy="502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 redondeado"/>
          <p:cNvSpPr/>
          <p:nvPr/>
        </p:nvSpPr>
        <p:spPr>
          <a:xfrm>
            <a:off x="6431632" y="1116385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6503640" y="2772569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503640" y="3996705"/>
            <a:ext cx="108012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6431632" y="1548433"/>
            <a:ext cx="1080120" cy="3600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7655768" y="1116385"/>
            <a:ext cx="1080120" cy="3600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7655768" y="1548433"/>
            <a:ext cx="1080120" cy="3600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7655768" y="2772569"/>
            <a:ext cx="1080120" cy="3600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7655768" y="3996705"/>
            <a:ext cx="1080120" cy="3600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0FD25F6-6103-47C9-93A3-D8EED59A0F1E}"/>
              </a:ext>
            </a:extLst>
          </p:cNvPr>
          <p:cNvSpPr/>
          <p:nvPr/>
        </p:nvSpPr>
        <p:spPr>
          <a:xfrm>
            <a:off x="4988737" y="4835723"/>
            <a:ext cx="41552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700" dirty="0">
                <a:solidFill>
                  <a:srgbClr val="000000"/>
                </a:solidFill>
                <a:latin typeface="AdvP4DF60E"/>
              </a:rPr>
              <a:t>Escobar C, et al. Recomendaciones para mejorar el control lipídico. Documento de consenso de la Sociedad Española de Cardiología.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Rev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Esp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 </a:t>
            </a:r>
            <a:r>
              <a:rPr lang="es-ES" sz="700" dirty="0" err="1">
                <a:solidFill>
                  <a:srgbClr val="000000"/>
                </a:solidFill>
                <a:latin typeface="AdvP4DF60F"/>
              </a:rPr>
              <a:t>Cardiol</a:t>
            </a:r>
            <a:r>
              <a:rPr lang="es-ES" sz="700" dirty="0">
                <a:solidFill>
                  <a:srgbClr val="000000"/>
                </a:solidFill>
                <a:latin typeface="AdvP4DF60F"/>
              </a:rPr>
              <a:t>. </a:t>
            </a:r>
            <a:r>
              <a:rPr lang="es-ES" sz="700" dirty="0">
                <a:solidFill>
                  <a:srgbClr val="000000"/>
                </a:solidFill>
                <a:latin typeface="AdvP4DF60E"/>
              </a:rPr>
              <a:t>2019. </a:t>
            </a:r>
            <a:r>
              <a:rPr lang="es-ES" sz="700" dirty="0">
                <a:solidFill>
                  <a:srgbClr val="00648A"/>
                </a:solidFill>
                <a:latin typeface="AdvP4DF60E"/>
              </a:rPr>
              <a:t>https://doi.org/10.1016/j.recesp.2019.07.024</a:t>
            </a:r>
            <a:endParaRPr lang="es-ES" sz="16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9882" y="456659"/>
            <a:ext cx="4756355" cy="53091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Pregunta 4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45690" y="1053050"/>
            <a:ext cx="8347587" cy="43858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400" dirty="0">
                <a:solidFill>
                  <a:prstClr val="black"/>
                </a:solidFill>
                <a:latin typeface="Calibri"/>
              </a:rPr>
              <a:t>Los protocolos para aprobación de iPCSK9 en tu centro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60440" y="1707654"/>
            <a:ext cx="8404047" cy="200824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a.- son fáciles y no supone ninguna dificultad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b.- son tediosos, largos y con restricciones más allá del IPT 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c.- en mi centro no hay formularios, los iPCSK9 se autorizan directamente 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d.- se atienen estrictamente al IPT y si cumple criterios se aprueban siempre</a:t>
            </a:r>
          </a:p>
        </p:txBody>
      </p:sp>
    </p:spTree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SEC-Documentos\Asunt_Científicos\Gema\REUNIÓN INDUSTRIA PPT\Logo SEC Agencia de investigación.png">
            <a:extLst>
              <a:ext uri="{FF2B5EF4-FFF2-40B4-BE49-F238E27FC236}">
                <a16:creationId xmlns:a16="http://schemas.microsoft.com/office/drawing/2014/main" id="{0288DA21-25EE-4794-B062-B9E84C7B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616" y="200132"/>
            <a:ext cx="3119086" cy="102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90BB405-0597-4B35-B15D-EBC0E01BA4E1}"/>
              </a:ext>
            </a:extLst>
          </p:cNvPr>
          <p:cNvSpPr/>
          <p:nvPr/>
        </p:nvSpPr>
        <p:spPr>
          <a:xfrm>
            <a:off x="1111469" y="1913878"/>
            <a:ext cx="7537799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s-ES" sz="2400" b="1" dirty="0"/>
              <a:t>Análisis del proceso de prescripción de iPCSK9 en </a:t>
            </a:r>
          </a:p>
          <a:p>
            <a:pPr algn="ctr"/>
            <a:r>
              <a:rPr lang="es-ES" sz="2400" b="1" dirty="0"/>
              <a:t>los servicios de cardiología y propuesta de optimización: PROYECTO SEC – IKIGAI</a:t>
            </a:r>
          </a:p>
          <a:p>
            <a:pPr algn="ctr"/>
            <a:endParaRPr lang="es-ES" b="1" dirty="0"/>
          </a:p>
          <a:p>
            <a:pPr algn="ctr"/>
            <a:r>
              <a:rPr lang="es-ES" sz="1500" dirty="0"/>
              <a:t>Vivencio Barrios, Vicente Arrarte, Marisol Bravo, Alfredo del Campo, Carlos Escobar, Rafael Hidalgo, Alberto Morell, Lluís Recasens, Pedro Luis Sanchez, Angel Cequier.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21B072-1D42-452B-AB08-3412560D26E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422" y="28516"/>
            <a:ext cx="1303533" cy="147709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EBAD74C-A3C5-4405-9492-045D1CA50F87}"/>
              </a:ext>
            </a:extLst>
          </p:cNvPr>
          <p:cNvSpPr/>
          <p:nvPr/>
        </p:nvSpPr>
        <p:spPr>
          <a:xfrm>
            <a:off x="0" y="4914929"/>
            <a:ext cx="169469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700" dirty="0" err="1"/>
              <a:t>Rev</a:t>
            </a:r>
            <a:r>
              <a:rPr lang="es-ES" sz="700" dirty="0"/>
              <a:t> </a:t>
            </a:r>
            <a:r>
              <a:rPr lang="es-ES" sz="700" dirty="0" err="1"/>
              <a:t>Esp</a:t>
            </a:r>
            <a:r>
              <a:rPr lang="es-ES" sz="700" dirty="0"/>
              <a:t> </a:t>
            </a:r>
            <a:r>
              <a:rPr lang="es-ES" sz="700" dirty="0" err="1"/>
              <a:t>Cardiol</a:t>
            </a:r>
            <a:r>
              <a:rPr lang="es-ES" sz="700" dirty="0"/>
              <a:t>. 2020;73(</a:t>
            </a:r>
            <a:r>
              <a:rPr lang="es-ES" sz="700" dirty="0" err="1"/>
              <a:t>Supl</a:t>
            </a:r>
            <a:r>
              <a:rPr lang="es-ES" sz="700" dirty="0"/>
              <a:t> 1):161</a:t>
            </a:r>
          </a:p>
        </p:txBody>
      </p:sp>
    </p:spTree>
    <p:extLst>
      <p:ext uri="{BB962C8B-B14F-4D97-AF65-F5344CB8AC3E}">
        <p14:creationId xmlns:p14="http://schemas.microsoft.com/office/powerpoint/2010/main" val="3087105743"/>
      </p:ext>
    </p:extLst>
  </p:cSld>
  <p:clrMapOvr>
    <a:masterClrMapping/>
  </p:clrMapOvr>
  <p:transition spd="med"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108631"/>
              </p:ext>
            </p:extLst>
          </p:nvPr>
        </p:nvGraphicFramePr>
        <p:xfrm>
          <a:off x="793575" y="907556"/>
          <a:ext cx="7556849" cy="39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328049"/>
              </p:ext>
            </p:extLst>
          </p:nvPr>
        </p:nvGraphicFramePr>
        <p:xfrm>
          <a:off x="5817045" y="3554793"/>
          <a:ext cx="2214247" cy="688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4247">
                  <a:extLst>
                    <a:ext uri="{9D8B030D-6E8A-4147-A177-3AD203B41FA5}">
                      <a16:colId xmlns:a16="http://schemas.microsoft.com/office/drawing/2014/main" val="79010286"/>
                    </a:ext>
                  </a:extLst>
                </a:gridCol>
              </a:tblGrid>
              <a:tr h="6885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Nº de requisitos exigidos en los formularios :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Media:         8,53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Mediana:     8,00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s-ES" sz="9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Desviación: 4,21</a:t>
                      </a:r>
                      <a:endParaRPr lang="es-ES" sz="9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38" marR="33338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463096"/>
                  </a:ext>
                </a:extLst>
              </a:tr>
            </a:tbl>
          </a:graphicData>
        </a:graphic>
      </p:graphicFrame>
      <p:sp>
        <p:nvSpPr>
          <p:cNvPr id="7" name="Rectangle 26">
            <a:extLst>
              <a:ext uri="{FF2B5EF4-FFF2-40B4-BE49-F238E27FC236}">
                <a16:creationId xmlns:a16="http://schemas.microsoft.com/office/drawing/2014/main" id="{9141A81F-AA37-43E0-AA94-19F444938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123478"/>
            <a:ext cx="731324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68579" tIns="34289" rIns="68579" bIns="34289" anchor="ctr">
            <a:noAutofit/>
          </a:bodyPr>
          <a:lstStyle/>
          <a:p>
            <a:pPr defTabSz="685783" eaLnBrk="1" hangingPunct="1"/>
            <a:r>
              <a:rPr lang="es-ES" sz="2000" b="1" dirty="0">
                <a:solidFill>
                  <a:prstClr val="white"/>
                </a:solidFill>
                <a:cs typeface="Arial" pitchFamily="34" charset="0"/>
              </a:rPr>
              <a:t>Formularios complejos: 8,5 requisitos adicionales a IPT y F Técnica (adherencia, uso </a:t>
            </a:r>
            <a:r>
              <a:rPr lang="es-ES" sz="2000" b="1" dirty="0" err="1">
                <a:solidFill>
                  <a:prstClr val="white"/>
                </a:solidFill>
                <a:cs typeface="Arial" pitchFamily="34" charset="0"/>
              </a:rPr>
              <a:t>Eze</a:t>
            </a:r>
            <a:r>
              <a:rPr lang="es-ES" sz="2000" b="1" dirty="0">
                <a:solidFill>
                  <a:prstClr val="white"/>
                </a:solidFill>
                <a:cs typeface="Arial" pitchFamily="34" charset="0"/>
              </a:rPr>
              <a:t>, comorbilidades)</a:t>
            </a:r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4E21B072-1D42-452B-AB08-3412560D26E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28517"/>
            <a:ext cx="864096" cy="815041"/>
          </a:xfrm>
          <a:prstGeom prst="rect">
            <a:avLst/>
          </a:prstGeom>
        </p:spPr>
      </p:pic>
      <p:pic>
        <p:nvPicPr>
          <p:cNvPr id="13" name="Picture 2" descr="G:\SEC-Documentos\Asunt_Científicos\Gema\REUNIÓN INDUSTRIA PPT\Logo SEC Agencia de investigación.png">
            <a:extLst>
              <a:ext uri="{FF2B5EF4-FFF2-40B4-BE49-F238E27FC236}">
                <a16:creationId xmlns:a16="http://schemas.microsoft.com/office/drawing/2014/main" id="{0288DA21-25EE-4794-B062-B9E84C7B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5" t="14035" r="3726" b="15789"/>
          <a:stretch>
            <a:fillRect/>
          </a:stretch>
        </p:blipFill>
        <p:spPr bwMode="auto">
          <a:xfrm>
            <a:off x="8244408" y="195486"/>
            <a:ext cx="792088" cy="52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371BAA9-ED9E-42D6-B916-8CF66A4A5DA1}"/>
              </a:ext>
            </a:extLst>
          </p:cNvPr>
          <p:cNvSpPr/>
          <p:nvPr/>
        </p:nvSpPr>
        <p:spPr>
          <a:xfrm>
            <a:off x="0" y="4914929"/>
            <a:ext cx="169469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700" dirty="0" err="1"/>
              <a:t>Rev</a:t>
            </a:r>
            <a:r>
              <a:rPr lang="es-ES" sz="700" dirty="0"/>
              <a:t> </a:t>
            </a:r>
            <a:r>
              <a:rPr lang="es-ES" sz="700" dirty="0" err="1"/>
              <a:t>Esp</a:t>
            </a:r>
            <a:r>
              <a:rPr lang="es-ES" sz="700" dirty="0"/>
              <a:t> </a:t>
            </a:r>
            <a:r>
              <a:rPr lang="es-ES" sz="700" dirty="0" err="1"/>
              <a:t>Cardiol</a:t>
            </a:r>
            <a:r>
              <a:rPr lang="es-ES" sz="700" dirty="0"/>
              <a:t>. 2020;73(</a:t>
            </a:r>
            <a:r>
              <a:rPr lang="es-ES" sz="700" dirty="0" err="1"/>
              <a:t>Supl</a:t>
            </a:r>
            <a:r>
              <a:rPr lang="es-ES" sz="700" dirty="0"/>
              <a:t> 1):161</a:t>
            </a:r>
          </a:p>
        </p:txBody>
      </p:sp>
    </p:spTree>
    <p:extLst>
      <p:ext uri="{BB962C8B-B14F-4D97-AF65-F5344CB8AC3E}">
        <p14:creationId xmlns:p14="http://schemas.microsoft.com/office/powerpoint/2010/main" val="2745886132"/>
      </p:ext>
    </p:extLst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843558"/>
            <a:ext cx="6363891" cy="385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81487EE4-49A6-4EE3-BD61-D7E37BC0A810}"/>
              </a:ext>
            </a:extLst>
          </p:cNvPr>
          <p:cNvSpPr/>
          <p:nvPr/>
        </p:nvSpPr>
        <p:spPr>
          <a:xfrm>
            <a:off x="7236296" y="1203598"/>
            <a:ext cx="1152128" cy="3384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 eaLnBrk="1" fontAlgn="auto" hangingPunct="1">
              <a:spcBef>
                <a:spcPts val="0"/>
              </a:spcBef>
              <a:spcAft>
                <a:spcPts val="0"/>
              </a:spcAft>
            </a:pPr>
            <a:endParaRPr lang="es-ES" sz="1400" dirty="0">
              <a:solidFill>
                <a:prstClr val="white"/>
              </a:solidFill>
            </a:endParaRPr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78410F85-FCE8-43EC-AFCD-A6629FEBA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123478"/>
            <a:ext cx="7128792" cy="699542"/>
          </a:xfrm>
          <a:prstGeom prst="rect">
            <a:avLst/>
          </a:prstGeom>
          <a:solidFill>
            <a:srgbClr val="44546A">
              <a:lumMod val="60000"/>
              <a:lumOff val="40000"/>
            </a:srgb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square" lIns="68579" tIns="34289" rIns="68579" bIns="34289" anchor="ctr">
            <a:noAutofit/>
          </a:bodyPr>
          <a:lstStyle/>
          <a:p>
            <a:pPr defTabSz="685783" eaLnBrk="1" hangingPunct="1">
              <a:defRPr/>
            </a:pPr>
            <a:r>
              <a:rPr lang="es-ES" b="1" kern="0" dirty="0">
                <a:solidFill>
                  <a:prstClr val="white"/>
                </a:solidFill>
                <a:latin typeface="Calibri"/>
              </a:rPr>
              <a:t>El inicio del tratamiento se dilata hasta 6 semanas después de la decisión de prescribir un iPCSK9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A25B7D4B-F406-4EDF-8DEC-12422D6D1139}"/>
              </a:ext>
            </a:extLst>
          </p:cNvPr>
          <p:cNvSpPr txBox="1"/>
          <p:nvPr/>
        </p:nvSpPr>
        <p:spPr>
          <a:xfrm>
            <a:off x="35496" y="1635646"/>
            <a:ext cx="2195736" cy="142346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marL="214308" indent="-214308" defTabSz="6857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prstClr val="black"/>
                </a:solidFill>
                <a:latin typeface="Arial"/>
              </a:rPr>
              <a:t>El paciente tiene un </a:t>
            </a:r>
            <a:r>
              <a:rPr lang="es-ES" sz="1100" dirty="0" err="1">
                <a:solidFill>
                  <a:prstClr val="black"/>
                </a:solidFill>
                <a:latin typeface="Arial"/>
              </a:rPr>
              <a:t>Tto</a:t>
            </a:r>
            <a:r>
              <a:rPr lang="es-ES" sz="1100" dirty="0">
                <a:solidFill>
                  <a:prstClr val="black"/>
                </a:solidFill>
                <a:latin typeface="Arial"/>
              </a:rPr>
              <a:t>. hipolipemiante subóptimo:</a:t>
            </a:r>
          </a:p>
          <a:p>
            <a:pPr marL="557199" lvl="1" indent="-214308" defTabSz="6857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prstClr val="black"/>
                </a:solidFill>
                <a:latin typeface="Arial"/>
              </a:rPr>
              <a:t>Hasta la optimización del tratamiento y decisión de incorporar iPCSK9</a:t>
            </a:r>
          </a:p>
          <a:p>
            <a:pPr marL="557199" lvl="1" indent="-214308" defTabSz="68578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100" dirty="0">
                <a:solidFill>
                  <a:prstClr val="black"/>
                </a:solidFill>
                <a:latin typeface="Arial"/>
              </a:rPr>
              <a:t>Posterior en el retraso de la aprobación 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4E21B072-1D42-452B-AB08-3412560D26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28517"/>
            <a:ext cx="864096" cy="815041"/>
          </a:xfrm>
          <a:prstGeom prst="rect">
            <a:avLst/>
          </a:prstGeom>
        </p:spPr>
      </p:pic>
      <p:pic>
        <p:nvPicPr>
          <p:cNvPr id="9" name="Picture 2" descr="G:\SEC-Documentos\Asunt_Científicos\Gema\REUNIÓN INDUSTRIA PPT\Logo SEC Agencia de investigación.png">
            <a:extLst>
              <a:ext uri="{FF2B5EF4-FFF2-40B4-BE49-F238E27FC236}">
                <a16:creationId xmlns:a16="http://schemas.microsoft.com/office/drawing/2014/main" id="{0288DA21-25EE-4794-B062-B9E84C7B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5" t="14035" r="3726" b="15789"/>
          <a:stretch>
            <a:fillRect/>
          </a:stretch>
        </p:blipFill>
        <p:spPr bwMode="auto">
          <a:xfrm>
            <a:off x="8244408" y="195486"/>
            <a:ext cx="792088" cy="52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D6D31B51-8AEB-4583-AD35-26AC1B0DD4A4}"/>
              </a:ext>
            </a:extLst>
          </p:cNvPr>
          <p:cNvSpPr/>
          <p:nvPr/>
        </p:nvSpPr>
        <p:spPr>
          <a:xfrm>
            <a:off x="0" y="4914929"/>
            <a:ext cx="169469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700" dirty="0" err="1"/>
              <a:t>Rev</a:t>
            </a:r>
            <a:r>
              <a:rPr lang="es-ES" sz="700" dirty="0"/>
              <a:t> </a:t>
            </a:r>
            <a:r>
              <a:rPr lang="es-ES" sz="700" dirty="0" err="1"/>
              <a:t>Esp</a:t>
            </a:r>
            <a:r>
              <a:rPr lang="es-ES" sz="700" dirty="0"/>
              <a:t> </a:t>
            </a:r>
            <a:r>
              <a:rPr lang="es-ES" sz="700" dirty="0" err="1"/>
              <a:t>Cardiol</a:t>
            </a:r>
            <a:r>
              <a:rPr lang="es-ES" sz="700" dirty="0"/>
              <a:t>. 2020;73(</a:t>
            </a:r>
            <a:r>
              <a:rPr lang="es-ES" sz="700" dirty="0" err="1"/>
              <a:t>Supl</a:t>
            </a:r>
            <a:r>
              <a:rPr lang="es-ES" sz="700" dirty="0"/>
              <a:t> 1):161</a:t>
            </a:r>
          </a:p>
        </p:txBody>
      </p:sp>
    </p:spTree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9882" y="456659"/>
            <a:ext cx="4756355" cy="53091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Pregunta 5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45690" y="1053050"/>
            <a:ext cx="8347587" cy="43858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400" dirty="0">
                <a:solidFill>
                  <a:prstClr val="black"/>
                </a:solidFill>
                <a:latin typeface="Calibri"/>
              </a:rPr>
              <a:t>Respecto a la prescripción iPCSK9, ¿cual es la prioridad de futuro?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60440" y="1707654"/>
            <a:ext cx="8404047" cy="249298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a.- no debería haber protocolos diferentes en cada centro 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b.- deberían actualizarse/modificarse los criterios del IPT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c.- debería suprimirse por completo el IPT 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d.- durante la pandemia se debería facilitar la prescripción, como los ACOD 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e.- ante la crisis económica, se deberían endurecer los criterios del IPT</a:t>
            </a: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FC9ED8-4949-0147-B265-E4EE8A1A3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D6845F7F-94ED-744E-AC53-966DF8980073}"/>
              </a:ext>
            </a:extLst>
          </p:cNvPr>
          <p:cNvGraphicFramePr/>
          <p:nvPr/>
        </p:nvGraphicFramePr>
        <p:xfrm>
          <a:off x="2267178" y="950685"/>
          <a:ext cx="4071256" cy="3031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Flecha abajo 8">
            <a:extLst>
              <a:ext uri="{FF2B5EF4-FFF2-40B4-BE49-F238E27FC236}">
                <a16:creationId xmlns:a16="http://schemas.microsoft.com/office/drawing/2014/main" id="{9BBC7FF8-F1FD-AA42-A29D-8D366964CE09}"/>
              </a:ext>
            </a:extLst>
          </p:cNvPr>
          <p:cNvSpPr/>
          <p:nvPr/>
        </p:nvSpPr>
        <p:spPr>
          <a:xfrm>
            <a:off x="2518228" y="1262743"/>
            <a:ext cx="268514" cy="457200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991CF49-2018-F84D-904F-68C0C0E9DB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039" y="2149866"/>
            <a:ext cx="1989818" cy="175311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543E02E-968C-A743-906D-9764DC969E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6756" y="2053772"/>
            <a:ext cx="2472867" cy="1849205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3B296D3A-909E-104D-83D8-F1348938E340}"/>
              </a:ext>
            </a:extLst>
          </p:cNvPr>
          <p:cNvSpPr txBox="1"/>
          <p:nvPr/>
        </p:nvSpPr>
        <p:spPr>
          <a:xfrm>
            <a:off x="646894" y="406400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>
                <a:solidFill>
                  <a:srgbClr val="0070C0"/>
                </a:solidFill>
              </a:rPr>
              <a:t>Clínico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64E8149-037B-CD49-B7AC-C8ED1C37ED8E}"/>
              </a:ext>
            </a:extLst>
          </p:cNvPr>
          <p:cNvSpPr txBox="1"/>
          <p:nvPr/>
        </p:nvSpPr>
        <p:spPr>
          <a:xfrm>
            <a:off x="7069465" y="398235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b="1" dirty="0">
                <a:solidFill>
                  <a:srgbClr val="0070C0"/>
                </a:solidFill>
              </a:rPr>
              <a:t>Gestor</a:t>
            </a:r>
          </a:p>
        </p:txBody>
      </p:sp>
    </p:spTree>
    <p:extLst>
      <p:ext uri="{BB962C8B-B14F-4D97-AF65-F5344CB8AC3E}">
        <p14:creationId xmlns:p14="http://schemas.microsoft.com/office/powerpoint/2010/main" val="12989175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472456-A364-48D5-B14B-8CF1E5D63A19}"/>
              </a:ext>
            </a:extLst>
          </p:cNvPr>
          <p:cNvSpPr txBox="1">
            <a:spLocks/>
          </p:cNvSpPr>
          <p:nvPr/>
        </p:nvSpPr>
        <p:spPr>
          <a:xfrm>
            <a:off x="323528" y="51470"/>
            <a:ext cx="6552728" cy="6480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/>
            <a:r>
              <a:rPr lang="es-E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¿Podemos mejorar….?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3F472456-A364-48D5-B14B-8CF1E5D63A19}"/>
              </a:ext>
            </a:extLst>
          </p:cNvPr>
          <p:cNvSpPr txBox="1">
            <a:spLocks/>
          </p:cNvSpPr>
          <p:nvPr/>
        </p:nvSpPr>
        <p:spPr>
          <a:xfrm>
            <a:off x="179512" y="1347614"/>
            <a:ext cx="8784976" cy="259228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200" b="1" dirty="0">
                <a:solidFill>
                  <a:schemeClr val="tx1"/>
                </a:solidFill>
              </a:rPr>
              <a:t> Priorizar el control de c-LDL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200" b="1" dirty="0">
                <a:solidFill>
                  <a:schemeClr val="tx1"/>
                </a:solidFill>
              </a:rPr>
              <a:t> Facilitar la continuidad asistencial 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200" b="1" dirty="0">
                <a:solidFill>
                  <a:schemeClr val="tx1"/>
                </a:solidFill>
              </a:rPr>
              <a:t> Optimizar la eficiencia del tratamiento 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200" b="1" dirty="0">
                <a:solidFill>
                  <a:schemeClr val="tx1"/>
                </a:solidFill>
              </a:rPr>
              <a:t> Abandonar definitivamente inercia terapéutica</a:t>
            </a:r>
          </a:p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200" b="1" dirty="0">
                <a:solidFill>
                  <a:schemeClr val="tx1"/>
                </a:solidFill>
              </a:rPr>
              <a:t> Revisar los protocolos locales de prescripción iPCSK9</a:t>
            </a:r>
            <a:endParaRPr lang="es-ES" sz="2200" b="1" dirty="0">
              <a:solidFill>
                <a:srgbClr val="FF0000"/>
              </a:solidFill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3F472456-A364-48D5-B14B-8CF1E5D63A19}"/>
              </a:ext>
            </a:extLst>
          </p:cNvPr>
          <p:cNvSpPr txBox="1">
            <a:spLocks/>
          </p:cNvSpPr>
          <p:nvPr/>
        </p:nvSpPr>
        <p:spPr>
          <a:xfrm>
            <a:off x="323528" y="699542"/>
            <a:ext cx="4464496" cy="6480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/>
            <a:r>
              <a:rPr lang="es-ES" sz="32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Take</a:t>
            </a:r>
            <a:r>
              <a:rPr lang="es-E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 Home </a:t>
            </a:r>
            <a:r>
              <a:rPr lang="es-ES" sz="32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Messages</a:t>
            </a:r>
            <a:r>
              <a:rPr lang="es-ES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 </a:t>
            </a:r>
            <a:r>
              <a:rPr lang="es-E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Tasks</a:t>
            </a:r>
            <a:endParaRPr lang="es-E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ge Italic" pitchFamily="66" charset="0"/>
            </a:endParaRPr>
          </a:p>
        </p:txBody>
      </p:sp>
      <p:cxnSp>
        <p:nvCxnSpPr>
          <p:cNvPr id="14" name="13 Conector recto"/>
          <p:cNvCxnSpPr/>
          <p:nvPr/>
        </p:nvCxnSpPr>
        <p:spPr>
          <a:xfrm>
            <a:off x="2123728" y="987574"/>
            <a:ext cx="1368152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>
            <a:extLst>
              <a:ext uri="{FF2B5EF4-FFF2-40B4-BE49-F238E27FC236}">
                <a16:creationId xmlns:a16="http://schemas.microsoft.com/office/drawing/2014/main" id="{3F472456-A364-48D5-B14B-8CF1E5D63A19}"/>
              </a:ext>
            </a:extLst>
          </p:cNvPr>
          <p:cNvSpPr txBox="1">
            <a:spLocks/>
          </p:cNvSpPr>
          <p:nvPr/>
        </p:nvSpPr>
        <p:spPr>
          <a:xfrm>
            <a:off x="251520" y="3867894"/>
            <a:ext cx="7776864" cy="107173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308074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s-ES" sz="2200" b="1" dirty="0">
                <a:solidFill>
                  <a:schemeClr val="tx1"/>
                </a:solidFill>
              </a:rPr>
              <a:t>.… y todo ello, con la rapidez que la pandemia COVID obliga</a:t>
            </a:r>
          </a:p>
          <a:p>
            <a:pPr algn="l">
              <a:lnSpc>
                <a:spcPct val="150000"/>
              </a:lnSpc>
            </a:pPr>
            <a:r>
              <a:rPr lang="es-ES" sz="2200" b="1" dirty="0">
                <a:solidFill>
                  <a:srgbClr val="FF0000"/>
                </a:solidFill>
              </a:rPr>
              <a:t>pero que después de la crisis, debe persistir…. ya para siempre!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FA1889-AA2D-674C-9FF7-AE794CB9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39998"/>
            <a:ext cx="7886700" cy="326350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ES" dirty="0"/>
              <a:t>¿Cree que las guías de las sociedades científicas con respecto al logro de los objetivos de LDL están en consonancia con la realidad de la práctica clínica habitual?</a:t>
            </a:r>
          </a:p>
          <a:p>
            <a:pPr>
              <a:lnSpc>
                <a:spcPct val="100000"/>
              </a:lnSpc>
            </a:pPr>
            <a:r>
              <a:rPr lang="es-ES" dirty="0"/>
              <a:t>¿Considera que la cifra de LDL es único factor a considerar a la hora de seleccionar el tratamiento </a:t>
            </a:r>
            <a:r>
              <a:rPr lang="es-ES" dirty="0" err="1"/>
              <a:t>hipolipemiante</a:t>
            </a:r>
            <a:r>
              <a:rPr lang="es-ES" dirty="0"/>
              <a:t>?</a:t>
            </a:r>
          </a:p>
          <a:p>
            <a:pPr>
              <a:lnSpc>
                <a:spcPct val="100000"/>
              </a:lnSpc>
            </a:pPr>
            <a:r>
              <a:rPr lang="es-ES" dirty="0"/>
              <a:t>¿Considera que el perfil clínico del paciente, determina ciertos grupos de riesgo en los que el beneficio de los iPCSK9 es mayor?</a:t>
            </a:r>
          </a:p>
          <a:p>
            <a:pPr>
              <a:lnSpc>
                <a:spcPct val="100000"/>
              </a:lnSpc>
            </a:pPr>
            <a:r>
              <a:rPr lang="es-ES" dirty="0"/>
              <a:t>Si pudiera elegir una condición de financiación de iPCSK9, diferente a la que hay ahora en España, elegiría: ¿bajar nivel de LDL o considerar grupos de riesgo más allá de la cifra de LDL?</a:t>
            </a:r>
          </a:p>
        </p:txBody>
      </p:sp>
      <p:sp>
        <p:nvSpPr>
          <p:cNvPr id="4" name="1 CuadroTexto">
            <a:extLst>
              <a:ext uri="{FF2B5EF4-FFF2-40B4-BE49-F238E27FC236}">
                <a16:creationId xmlns:a16="http://schemas.microsoft.com/office/drawing/2014/main" id="{5BC4A4FC-8004-49DA-9592-A58C391D617B}"/>
              </a:ext>
            </a:extLst>
          </p:cNvPr>
          <p:cNvSpPr txBox="1"/>
          <p:nvPr/>
        </p:nvSpPr>
        <p:spPr>
          <a:xfrm>
            <a:off x="467544" y="173766"/>
            <a:ext cx="5708302" cy="53091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Preguntas Dra. Almudena Castro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141AB0F-42F5-4C5D-9FFB-DBF2071BD6E3}"/>
              </a:ext>
            </a:extLst>
          </p:cNvPr>
          <p:cNvSpPr/>
          <p:nvPr/>
        </p:nvSpPr>
        <p:spPr>
          <a:xfrm>
            <a:off x="17093" y="4943445"/>
            <a:ext cx="268269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MAT-ES-2004228-V1-Noviembre 2020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426F06F-14A4-47E3-B775-A44512F789F5}"/>
              </a:ext>
            </a:extLst>
          </p:cNvPr>
          <p:cNvSpPr/>
          <p:nvPr/>
        </p:nvSpPr>
        <p:spPr>
          <a:xfrm>
            <a:off x="3178028" y="2387084"/>
            <a:ext cx="2787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Uso restringido iPCSK9</a:t>
            </a:r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6D0AFA0-D5A5-42F5-B078-EAC1930C1D6E}"/>
              </a:ext>
            </a:extLst>
          </p:cNvPr>
          <p:cNvSpPr/>
          <p:nvPr/>
        </p:nvSpPr>
        <p:spPr>
          <a:xfrm>
            <a:off x="3178028" y="2387084"/>
            <a:ext cx="2787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Uso restringido iPCSK9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5111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1342BC2-2ED3-4E80-A9E3-64E1489B1246}"/>
              </a:ext>
            </a:extLst>
          </p:cNvPr>
          <p:cNvSpPr/>
          <p:nvPr/>
        </p:nvSpPr>
        <p:spPr>
          <a:xfrm>
            <a:off x="17093" y="4943445"/>
            <a:ext cx="268269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>
                <a:solidFill>
                  <a:schemeClr val="bg1">
                    <a:lumMod val="50000"/>
                  </a:schemeClr>
                </a:solidFill>
              </a:rPr>
              <a:t>MAT-ES-2004228-V1-Noviembre 2020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7CE5577-A468-4986-96F8-B0D38AF56A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BB9F2CC-83D5-4547-984F-6391F6D465B7}"/>
              </a:ext>
            </a:extLst>
          </p:cNvPr>
          <p:cNvSpPr/>
          <p:nvPr/>
        </p:nvSpPr>
        <p:spPr>
          <a:xfrm>
            <a:off x="69282" y="4943444"/>
            <a:ext cx="268269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>
                <a:solidFill>
                  <a:schemeClr val="bg1">
                    <a:lumMod val="50000"/>
                  </a:schemeClr>
                </a:solidFill>
              </a:rPr>
              <a:t>MAT-ES-2004228-V1-Noviembre 2020</a:t>
            </a:r>
          </a:p>
        </p:txBody>
      </p:sp>
    </p:spTree>
    <p:extLst>
      <p:ext uri="{BB962C8B-B14F-4D97-AF65-F5344CB8AC3E}">
        <p14:creationId xmlns:p14="http://schemas.microsoft.com/office/powerpoint/2010/main" val="1703455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21AD8-A4C0-C245-83F7-CBCA92327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80112" y="2317998"/>
            <a:ext cx="3456384" cy="829816"/>
          </a:xfrm>
        </p:spPr>
        <p:txBody>
          <a:bodyPr>
            <a:no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Uso restringido de los iPCSK9.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4128" y="3430760"/>
            <a:ext cx="3024336" cy="437134"/>
          </a:xfrm>
        </p:spPr>
        <p:txBody>
          <a:bodyPr>
            <a:noAutofit/>
          </a:bodyPr>
          <a:lstStyle/>
          <a:p>
            <a:r>
              <a:rPr lang="es-ES" sz="2200" b="1" dirty="0"/>
              <a:t>¿Podemos mejorar?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9D7B6AE2-220D-7A44-9B22-FA7401F919D4}"/>
              </a:ext>
            </a:extLst>
          </p:cNvPr>
          <p:cNvSpPr txBox="1">
            <a:spLocks/>
          </p:cNvSpPr>
          <p:nvPr/>
        </p:nvSpPr>
        <p:spPr>
          <a:xfrm>
            <a:off x="5580112" y="4294856"/>
            <a:ext cx="3240360" cy="7251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sz="1200" b="1" dirty="0" err="1">
                <a:solidFill>
                  <a:srgbClr val="FF0000"/>
                </a:solidFill>
                <a:latin typeface="+mn-lt"/>
              </a:rPr>
              <a:t>Vivencio</a:t>
            </a:r>
            <a:r>
              <a:rPr lang="es-ES" sz="1200" b="1" dirty="0">
                <a:solidFill>
                  <a:srgbClr val="FF0000"/>
                </a:solidFill>
                <a:latin typeface="+mn-lt"/>
              </a:rPr>
              <a:t> Barrios, MD, </a:t>
            </a:r>
            <a:r>
              <a:rPr lang="es-ES" sz="1200" b="1" dirty="0" err="1">
                <a:solidFill>
                  <a:srgbClr val="FF0000"/>
                </a:solidFill>
                <a:latin typeface="+mn-lt"/>
              </a:rPr>
              <a:t>PhD</a:t>
            </a:r>
            <a:r>
              <a:rPr lang="es-ES" sz="1200" b="1" dirty="0">
                <a:solidFill>
                  <a:srgbClr val="FF0000"/>
                </a:solidFill>
                <a:latin typeface="+mn-lt"/>
              </a:rPr>
              <a:t>, FESC, FACC</a:t>
            </a:r>
          </a:p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Hospital </a:t>
            </a:r>
            <a:r>
              <a:rPr kumimoji="0" lang="es-ES" sz="105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Universitario Ramón y Cajal</a:t>
            </a:r>
          </a:p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sz="1050" b="1" dirty="0">
                <a:solidFill>
                  <a:srgbClr val="FF0000"/>
                </a:solidFill>
                <a:latin typeface="+mn-lt"/>
              </a:rPr>
              <a:t>Universidad de Alcalá, Madrid</a:t>
            </a:r>
            <a:endParaRPr kumimoji="0" lang="es-ES" sz="105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7228006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1" y="94062"/>
            <a:ext cx="8269288" cy="595313"/>
          </a:xfrm>
        </p:spPr>
        <p:txBody>
          <a:bodyPr/>
          <a:lstStyle/>
          <a:p>
            <a:r>
              <a:rPr lang="en-US" altLang="en-US" sz="3200" dirty="0" err="1">
                <a:latin typeface="Arial" pitchFamily="34" charset="0"/>
              </a:rPr>
              <a:t>Conflictos</a:t>
            </a:r>
            <a:r>
              <a:rPr lang="en-US" altLang="en-US" sz="3200" dirty="0">
                <a:latin typeface="Arial" pitchFamily="34" charset="0"/>
              </a:rPr>
              <a:t> de </a:t>
            </a:r>
            <a:r>
              <a:rPr lang="en-US" altLang="en-US" sz="3200" dirty="0" err="1">
                <a:latin typeface="Arial" pitchFamily="34" charset="0"/>
              </a:rPr>
              <a:t>interés</a:t>
            </a:r>
            <a:endParaRPr lang="en-US" altLang="en-US" sz="3200" dirty="0">
              <a:latin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4843" y="1491632"/>
            <a:ext cx="8507638" cy="2736302"/>
          </a:xfrm>
        </p:spPr>
        <p:txBody>
          <a:bodyPr/>
          <a:lstStyle/>
          <a:p>
            <a:pPr marL="0" indent="0" defTabSz="914108" eaLnBrk="1" hangingPunct="1">
              <a:spcAft>
                <a:spcPct val="0"/>
              </a:spcAft>
              <a:buNone/>
              <a:defRPr/>
            </a:pPr>
            <a:r>
              <a:rPr lang="es-ES" b="1" dirty="0">
                <a:solidFill>
                  <a:schemeClr val="tx1"/>
                </a:solidFill>
                <a:latin typeface="+mj-lt"/>
                <a:cs typeface="Arial" pitchFamily="34" charset="0"/>
              </a:rPr>
              <a:t>Ponente</a:t>
            </a:r>
            <a:r>
              <a:rPr b="1" dirty="0">
                <a:solidFill>
                  <a:schemeClr val="tx1"/>
                </a:solidFill>
                <a:latin typeface="+mj-lt"/>
                <a:cs typeface="Arial" pitchFamily="34" charset="0"/>
              </a:rPr>
              <a:t>/consult</a:t>
            </a:r>
            <a:r>
              <a:rPr lang="es-ES" b="1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or</a:t>
            </a:r>
            <a:r>
              <a:rPr lang="es-ES" b="1" dirty="0">
                <a:solidFill>
                  <a:schemeClr val="tx1"/>
                </a:solidFill>
                <a:latin typeface="+mj-lt"/>
                <a:cs typeface="Arial" pitchFamily="34" charset="0"/>
              </a:rPr>
              <a:t> para</a:t>
            </a:r>
            <a:r>
              <a:rPr b="1" dirty="0">
                <a:solidFill>
                  <a:schemeClr val="tx1"/>
                </a:solidFill>
                <a:latin typeface="+mj-lt"/>
                <a:cs typeface="Arial" pitchFamily="34" charset="0"/>
              </a:rPr>
              <a:t>:</a:t>
            </a:r>
          </a:p>
          <a:p>
            <a:pPr marL="0" indent="0" defTabSz="914108" eaLnBrk="1" hangingPunct="1">
              <a:spcAft>
                <a:spcPct val="0"/>
              </a:spcAft>
              <a:buNone/>
              <a:defRPr/>
            </a:pPr>
            <a:endParaRPr sz="3200" b="1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 defTabSz="914108" eaLnBrk="1" hangingPunct="1">
              <a:spcAft>
                <a:spcPct val="0"/>
              </a:spcAft>
              <a:buNone/>
              <a:defRPr/>
            </a:pPr>
            <a:endParaRPr sz="3200" b="1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 defTabSz="914108" eaLnBrk="1" hangingPunct="1">
              <a:spcAft>
                <a:spcPct val="0"/>
              </a:spcAft>
              <a:buNone/>
              <a:defRPr/>
            </a:pP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Abbott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; Amgen;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Amstrong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; </a:t>
            </a:r>
            <a:r>
              <a:rPr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AstraZeneca; Bayer Schering Pharma; 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Boehringer Ingelheim Pharmaceuticals GmbH; B</a:t>
            </a:r>
            <a:r>
              <a:rPr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ristol-Myers Squibb; Daiichi Sankyo Europe GmbH; 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Ferrer International SA;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Janssen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Menarini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 Group Farma;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Mundipharma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Mylan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 Pharma; </a:t>
            </a:r>
            <a:r>
              <a:rPr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Novartis AG;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NovoNordisk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; Pfizer; Recordati Pharma; Roche Pharma; </a:t>
            </a:r>
            <a:r>
              <a:rPr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Sanofi-Aventis; Servier Laboratories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;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Takeda</a:t>
            </a:r>
            <a:r>
              <a:rPr lang="es-ES" sz="1600" dirty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es-ES" sz="16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Pharmaceuticals</a:t>
            </a:r>
            <a:endParaRPr lang="es-ES" sz="1600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9882" y="456659"/>
            <a:ext cx="4756355" cy="53091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Pregunta 1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45690" y="1053050"/>
            <a:ext cx="8347587" cy="43858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400" dirty="0">
                <a:solidFill>
                  <a:prstClr val="black"/>
                </a:solidFill>
                <a:latin typeface="Calibri"/>
              </a:rPr>
              <a:t>¿Cuantos pacientes has tratado con iPCSK9 en el ultimo año?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60441" y="1707654"/>
            <a:ext cx="8332836" cy="200824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a.- menos de 10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b.- entre 10 y 25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c.- entre 25 y 50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d.- más de 50</a:t>
            </a:r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9882" y="456659"/>
            <a:ext cx="4756355" cy="530915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Pregunta 2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45690" y="1053050"/>
            <a:ext cx="8347587" cy="43858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s-ES" sz="2400" dirty="0">
                <a:solidFill>
                  <a:prstClr val="black"/>
                </a:solidFill>
                <a:latin typeface="Calibri"/>
              </a:rPr>
              <a:t>Respecto a tu prescripción de iPCSK9 en el último año…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60441" y="1707654"/>
            <a:ext cx="8332836" cy="200824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a.- he prescrito el número correcto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b.- he prescrito menos de los que debería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c.- he prescrito los que he podido, porque me han rechazado muchos</a:t>
            </a:r>
          </a:p>
          <a:p>
            <a:pPr defTabSz="68578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100" dirty="0">
                <a:solidFill>
                  <a:prstClr val="black"/>
                </a:solidFill>
                <a:latin typeface="Calibri"/>
              </a:rPr>
              <a:t>d.- no lo tengo claro</a:t>
            </a:r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70" name="Object 6"/>
          <p:cNvGraphicFramePr>
            <a:graphicFrameLocks/>
          </p:cNvGraphicFramePr>
          <p:nvPr/>
        </p:nvGraphicFramePr>
        <p:xfrm>
          <a:off x="179513" y="1635646"/>
          <a:ext cx="5184576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063" name="Chart" r:id="rId4" imgW="6803726" imgH="3981033" progId="">
                  <p:embed/>
                </p:oleObj>
              </mc:Choice>
              <mc:Fallback>
                <p:oleObj name="Chart" r:id="rId4" imgW="6803726" imgH="3981033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3" y="1635646"/>
                        <a:ext cx="5184576" cy="302433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A6A6A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>
            <a:extLst>
              <a:ext uri="{FF2B5EF4-FFF2-40B4-BE49-F238E27FC236}">
                <a16:creationId xmlns:a16="http://schemas.microsoft.com/office/drawing/2014/main" id="{8A2B197A-B249-4291-99FD-5570E0F3A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1194306"/>
            <a:ext cx="1885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b="1" dirty="0">
                <a:ea typeface="ヒラギノ角ゴ Pro W3" charset="-128"/>
              </a:rPr>
              <a:t>Estudio REPAR</a:t>
            </a:r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C0AE5FE5-DA51-442B-9B1C-54E7FA567DD9}"/>
              </a:ext>
            </a:extLst>
          </p:cNvPr>
          <p:cNvSpPr/>
          <p:nvPr/>
        </p:nvSpPr>
        <p:spPr>
          <a:xfrm>
            <a:off x="5436096" y="1635646"/>
            <a:ext cx="3600400" cy="30243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pPr marL="285750" indent="-285750" eaLnBrk="1" hangingPunct="1">
              <a:buFont typeface="Wingdings" pitchFamily="2" charset="2"/>
              <a:buChar char="§"/>
              <a:defRPr/>
            </a:pP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Sólo 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26% </a:t>
            </a: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de los pacientes logran el 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objetivo de c-LDL </a:t>
            </a: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en </a:t>
            </a:r>
            <a:r>
              <a:rPr lang="es-ES" sz="1300" b="1" dirty="0">
                <a:solidFill>
                  <a:srgbClr val="C00000"/>
                </a:solidFill>
                <a:latin typeface="Verdana" pitchFamily="34" charset="0"/>
                <a:ea typeface="ヒラギノ角ゴ Pro W3" charset="-128"/>
              </a:rPr>
              <a:t>prevención secundaria. </a:t>
            </a:r>
          </a:p>
          <a:p>
            <a:pPr marL="285750" indent="-285750" eaLnBrk="1" hangingPunct="1"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  <a:latin typeface="Verdana" pitchFamily="34" charset="0"/>
              <a:ea typeface="ヒラギノ角ゴ Pro W3" charset="-128"/>
            </a:endParaRPr>
          </a:p>
          <a:p>
            <a:pPr marL="285750" indent="-285750" eaLnBrk="1" hangingPunct="1">
              <a:buFont typeface="Wingdings" pitchFamily="2" charset="2"/>
              <a:buChar char="§"/>
              <a:defRPr/>
            </a:pP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Existe una 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infrautilización del tratamiento </a:t>
            </a:r>
            <a:r>
              <a:rPr lang="es-ES" sz="1300" b="1" dirty="0" err="1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hipolipemiante</a:t>
            </a: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:</a:t>
            </a:r>
          </a:p>
          <a:p>
            <a:pPr marL="742950" lvl="1" indent="-285750" eaLnBrk="1" hangingPunct="1">
              <a:buFont typeface="Wingdings" pitchFamily="2" charset="2"/>
              <a:buChar char="§"/>
              <a:defRPr/>
            </a:pP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 </a:t>
            </a:r>
            <a:r>
              <a:rPr lang="es-ES" sz="1300" b="1" dirty="0">
                <a:solidFill>
                  <a:srgbClr val="C00000"/>
                </a:solidFill>
                <a:latin typeface="Verdana" pitchFamily="34" charset="0"/>
                <a:ea typeface="ヒラギノ角ゴ Pro W3" charset="-128"/>
              </a:rPr>
              <a:t>45%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 </a:t>
            </a:r>
            <a:r>
              <a:rPr lang="es-ES" sz="1300" b="1" dirty="0" err="1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estatinas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 de alta intensidad</a:t>
            </a: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 </a:t>
            </a:r>
          </a:p>
          <a:p>
            <a:pPr marL="742950" lvl="1" indent="-285750" eaLnBrk="1" hangingPunct="1">
              <a:buFont typeface="Wingdings" pitchFamily="2" charset="2"/>
              <a:buChar char="§"/>
              <a:defRPr/>
            </a:pP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 </a:t>
            </a:r>
            <a:r>
              <a:rPr lang="es-ES" sz="1300" b="1" dirty="0">
                <a:solidFill>
                  <a:srgbClr val="C00000"/>
                </a:solidFill>
                <a:latin typeface="Verdana" pitchFamily="34" charset="0"/>
                <a:ea typeface="ヒラギノ角ゴ Pro W3" charset="-128"/>
              </a:rPr>
              <a:t>14%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 </a:t>
            </a:r>
            <a:r>
              <a:rPr lang="es-ES" sz="1300" b="1" dirty="0" err="1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ezetimiba</a:t>
            </a:r>
            <a:endParaRPr lang="es-ES" sz="1300" b="1" dirty="0">
              <a:solidFill>
                <a:srgbClr val="000000"/>
              </a:solidFill>
              <a:latin typeface="Verdana" pitchFamily="34" charset="0"/>
              <a:ea typeface="ヒラギノ角ゴ Pro W3" charset="-128"/>
            </a:endParaRPr>
          </a:p>
          <a:p>
            <a:pPr marL="742950" lvl="1" indent="-285750" eaLnBrk="1" hangingPunct="1">
              <a:buFont typeface="Wingdings" pitchFamily="2" charset="2"/>
              <a:buChar char="§"/>
              <a:defRPr/>
            </a:pPr>
            <a:endParaRPr lang="es-ES" sz="1300" dirty="0">
              <a:solidFill>
                <a:srgbClr val="000000"/>
              </a:solidFill>
              <a:latin typeface="Verdana" pitchFamily="34" charset="0"/>
              <a:ea typeface="ヒラギノ角ゴ Pro W3" charset="-128"/>
            </a:endParaRPr>
          </a:p>
          <a:p>
            <a:pPr marL="285750" indent="-285750" eaLnBrk="1" hangingPunct="1">
              <a:buFont typeface="Wingdings" pitchFamily="2" charset="2"/>
              <a:buChar char="§"/>
              <a:defRPr/>
            </a:pP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Inercia terapéutica es frecuente en prevención secundaria: </a:t>
            </a:r>
          </a:p>
          <a:p>
            <a:pPr marL="285750" indent="-285750" eaLnBrk="1" hangingPunct="1">
              <a:defRPr/>
            </a:pP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	</a:t>
            </a:r>
            <a:r>
              <a:rPr lang="es-ES" sz="1300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No se amplía el tratamiento en un </a:t>
            </a:r>
            <a:r>
              <a:rPr lang="es-ES" sz="1300" b="1" dirty="0">
                <a:solidFill>
                  <a:srgbClr val="000000"/>
                </a:solidFill>
                <a:latin typeface="Verdana" pitchFamily="34" charset="0"/>
                <a:ea typeface="ヒラギノ角ゴ Pro W3" charset="-128"/>
              </a:rPr>
              <a:t>70% de casos.</a:t>
            </a:r>
          </a:p>
        </p:txBody>
      </p:sp>
      <p:sp>
        <p:nvSpPr>
          <p:cNvPr id="11273" name="5 Rectángulo"/>
          <p:cNvSpPr>
            <a:spLocks noChangeArrowheads="1"/>
          </p:cNvSpPr>
          <p:nvPr/>
        </p:nvSpPr>
        <p:spPr bwMode="auto">
          <a:xfrm>
            <a:off x="5015523" y="4731990"/>
            <a:ext cx="40041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/>
            <a:r>
              <a:rPr lang="en-US" altLang="es-ES" sz="1200" b="1" i="1" dirty="0" err="1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Adaptado</a:t>
            </a:r>
            <a:r>
              <a:rPr lang="en-US" altLang="es-ES" sz="1200" b="1" i="1" dirty="0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 de </a:t>
            </a:r>
            <a:r>
              <a:rPr lang="en-US" altLang="es-ES" sz="1200" b="1" i="1" dirty="0" err="1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Galve</a:t>
            </a:r>
            <a:r>
              <a:rPr lang="en-US" altLang="es-ES" sz="1200" b="1" i="1" dirty="0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 E, et al. Rev </a:t>
            </a:r>
            <a:r>
              <a:rPr lang="en-US" altLang="es-ES" sz="1200" b="1" i="1" dirty="0" err="1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Esp</a:t>
            </a:r>
            <a:r>
              <a:rPr lang="en-US" altLang="es-ES" sz="1200" b="1" i="1" dirty="0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 </a:t>
            </a:r>
            <a:r>
              <a:rPr lang="en-US" altLang="es-ES" sz="1200" b="1" i="1" dirty="0" err="1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Cardiol</a:t>
            </a:r>
            <a:r>
              <a:rPr lang="en-US" altLang="es-ES" sz="1200" b="1" i="1" dirty="0">
                <a:solidFill>
                  <a:srgbClr val="0070C0"/>
                </a:solidFill>
                <a:latin typeface="Calibri" pitchFamily="34" charset="0"/>
                <a:ea typeface="ヒラギノ角ゴ Pro W3" charset="-128"/>
              </a:rPr>
              <a:t> 2016;69:931-38</a:t>
            </a:r>
            <a:endParaRPr lang="es-ES" altLang="es-ES" sz="1200" b="1" i="1" dirty="0">
              <a:solidFill>
                <a:srgbClr val="0070C0"/>
              </a:solidFill>
              <a:latin typeface="Calibri" pitchFamily="34" charset="0"/>
              <a:ea typeface="ヒラギノ角ゴ Pro W3" charset="-128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2B3C3F2A-BAC2-4194-94D0-D374FC202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51470"/>
            <a:ext cx="86042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ヒラギノ角ゴ Pro W3" charset="-128"/>
              </a:rPr>
              <a:t>Mal control c-LDL e Inercia Terapéutica en </a:t>
            </a:r>
          </a:p>
          <a:p>
            <a:pPr algn="ctr">
              <a:defRPr/>
            </a:pPr>
            <a:r>
              <a:rPr lang="es-ES_tradnl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ヒラギノ角ゴ Pro W3" charset="-128"/>
              </a:rPr>
              <a:t>Prevención Secundaria en España</a:t>
            </a:r>
            <a:endParaRPr lang="nl-NL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ヒラギノ角ゴ Pro W3" charset="-128"/>
            </a:endParaRPr>
          </a:p>
        </p:txBody>
      </p:sp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79512" y="3435846"/>
            <a:ext cx="8856984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2"/>
          <p:cNvPicPr>
            <a:picLocks noChangeArrowheads="1"/>
          </p:cNvPicPr>
          <p:nvPr/>
        </p:nvPicPr>
        <p:blipFill>
          <a:blip r:embed="rId3" cstate="print"/>
          <a:srcRect b="46351"/>
          <a:stretch>
            <a:fillRect/>
          </a:stretch>
        </p:blipFill>
        <p:spPr bwMode="auto">
          <a:xfrm>
            <a:off x="396480" y="339502"/>
            <a:ext cx="84960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</a:spPr>
      <a:bodyPr wrap="square" rtlCol="0">
        <a:spAutoFit/>
      </a:bodyPr>
      <a:lstStyle>
        <a:defPPr algn="ctr" defTabSz="914400">
          <a:defRPr sz="3600" b="1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5_Office-Design">
  <a:themeElements>
    <a:clrScheme name="Office-Design 2">
      <a:dk1>
        <a:srgbClr val="1F497D"/>
      </a:dk1>
      <a:lt1>
        <a:srgbClr val="FFFFFF"/>
      </a:lt1>
      <a:dk2>
        <a:srgbClr val="1F497D"/>
      </a:dk2>
      <a:lt2>
        <a:srgbClr val="000000"/>
      </a:lt2>
      <a:accent1>
        <a:srgbClr val="D54800"/>
      </a:accent1>
      <a:accent2>
        <a:srgbClr val="5EB8F7"/>
      </a:accent2>
      <a:accent3>
        <a:srgbClr val="FFFFFF"/>
      </a:accent3>
      <a:accent4>
        <a:srgbClr val="193D6A"/>
      </a:accent4>
      <a:accent5>
        <a:srgbClr val="E7B1AA"/>
      </a:accent5>
      <a:accent6>
        <a:srgbClr val="54A6E0"/>
      </a:accent6>
      <a:hlink>
        <a:srgbClr val="979799"/>
      </a:hlink>
      <a:folHlink>
        <a:srgbClr val="50505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>
        <a:ln w="28575"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1F497D"/>
        </a:dk2>
        <a:lt2>
          <a:srgbClr val="505052"/>
        </a:lt2>
        <a:accent1>
          <a:srgbClr val="D54800"/>
        </a:accent1>
        <a:accent2>
          <a:srgbClr val="5EB8F7"/>
        </a:accent2>
        <a:accent3>
          <a:srgbClr val="FFFFFF"/>
        </a:accent3>
        <a:accent4>
          <a:srgbClr val="000000"/>
        </a:accent4>
        <a:accent5>
          <a:srgbClr val="E7B1AA"/>
        </a:accent5>
        <a:accent6>
          <a:srgbClr val="54A6E0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1F497D"/>
        </a:dk1>
        <a:lt1>
          <a:srgbClr val="FFFFFF"/>
        </a:lt1>
        <a:dk2>
          <a:srgbClr val="1F497D"/>
        </a:dk2>
        <a:lt2>
          <a:srgbClr val="000000"/>
        </a:lt2>
        <a:accent1>
          <a:srgbClr val="D54800"/>
        </a:accent1>
        <a:accent2>
          <a:srgbClr val="5EB8F7"/>
        </a:accent2>
        <a:accent3>
          <a:srgbClr val="FFFFFF"/>
        </a:accent3>
        <a:accent4>
          <a:srgbClr val="193D6A"/>
        </a:accent4>
        <a:accent5>
          <a:srgbClr val="E7B1AA"/>
        </a:accent5>
        <a:accent6>
          <a:srgbClr val="54A6E0"/>
        </a:accent6>
        <a:hlink>
          <a:srgbClr val="979799"/>
        </a:hlink>
        <a:folHlink>
          <a:srgbClr val="50505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1495</Words>
  <Application>Microsoft Office PowerPoint</Application>
  <PresentationFormat>Presentación en pantalla (16:9)</PresentationFormat>
  <Paragraphs>179</Paragraphs>
  <Slides>32</Slides>
  <Notes>16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7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32</vt:i4>
      </vt:variant>
    </vt:vector>
  </HeadingPairs>
  <TitlesOfParts>
    <vt:vector size="51" baseType="lpstr">
      <vt:lpstr>AdvP4DF60E</vt:lpstr>
      <vt:lpstr>AdvP4DF60F</vt:lpstr>
      <vt:lpstr>Arial</vt:lpstr>
      <vt:lpstr>Calibri</vt:lpstr>
      <vt:lpstr>Calibri Light</vt:lpstr>
      <vt:lpstr>Rage Italic</vt:lpstr>
      <vt:lpstr>Times New Roman</vt:lpstr>
      <vt:lpstr>Verdana</vt:lpstr>
      <vt:lpstr>Wingdings</vt:lpstr>
      <vt:lpstr>Diseño predeterminado</vt:lpstr>
      <vt:lpstr>2_Tema de Office</vt:lpstr>
      <vt:lpstr>15_Office-Design</vt:lpstr>
      <vt:lpstr>1_Diseño predeterminado</vt:lpstr>
      <vt:lpstr>4_Tema de Office</vt:lpstr>
      <vt:lpstr>5_Tema de Office</vt:lpstr>
      <vt:lpstr>1_Tema de Office</vt:lpstr>
      <vt:lpstr>Chart</vt:lpstr>
      <vt:lpstr>Microsoft Excel 97-2003 Worksheet</vt:lpstr>
      <vt:lpstr>Worksheet</vt:lpstr>
      <vt:lpstr>Presentación de PowerPoint</vt:lpstr>
      <vt:lpstr>Uso restringido iPCSK9 Dra. Almudena Castro  Dr. Vivencio Barrios</vt:lpstr>
      <vt:lpstr>Presentación de PowerPoint</vt:lpstr>
      <vt:lpstr>Uso restringido de los iPCSK9.</vt:lpstr>
      <vt:lpstr>Conflictos de interés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Servicio Andaluz de Salud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drmangui</dc:creator>
  <cp:lastModifiedBy>Rosa Maria Bugella Breton</cp:lastModifiedBy>
  <cp:revision>89</cp:revision>
  <dcterms:created xsi:type="dcterms:W3CDTF">2020-02-11T12:15:35Z</dcterms:created>
  <dcterms:modified xsi:type="dcterms:W3CDTF">2021-01-11T11:28:11Z</dcterms:modified>
</cp:coreProperties>
</file>