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01" r:id="rId5"/>
    <p:sldMasterId id="2147483729" r:id="rId6"/>
  </p:sldMasterIdLst>
  <p:notesMasterIdLst>
    <p:notesMasterId r:id="rId64"/>
  </p:notesMasterIdLst>
  <p:handoutMasterIdLst>
    <p:handoutMasterId r:id="rId65"/>
  </p:handoutMasterIdLst>
  <p:sldIdLst>
    <p:sldId id="257" r:id="rId7"/>
    <p:sldId id="420" r:id="rId8"/>
    <p:sldId id="421" r:id="rId9"/>
    <p:sldId id="325" r:id="rId10"/>
    <p:sldId id="316" r:id="rId11"/>
    <p:sldId id="427" r:id="rId12"/>
    <p:sldId id="296" r:id="rId13"/>
    <p:sldId id="385" r:id="rId14"/>
    <p:sldId id="454" r:id="rId15"/>
    <p:sldId id="455" r:id="rId16"/>
    <p:sldId id="451" r:id="rId17"/>
    <p:sldId id="441" r:id="rId18"/>
    <p:sldId id="374" r:id="rId19"/>
    <p:sldId id="490" r:id="rId20"/>
    <p:sldId id="371" r:id="rId21"/>
    <p:sldId id="372" r:id="rId22"/>
    <p:sldId id="373" r:id="rId23"/>
    <p:sldId id="456" r:id="rId24"/>
    <p:sldId id="457" r:id="rId25"/>
    <p:sldId id="406" r:id="rId26"/>
    <p:sldId id="442" r:id="rId27"/>
    <p:sldId id="443" r:id="rId28"/>
    <p:sldId id="431" r:id="rId29"/>
    <p:sldId id="404" r:id="rId30"/>
    <p:sldId id="344" r:id="rId31"/>
    <p:sldId id="345" r:id="rId32"/>
    <p:sldId id="350" r:id="rId33"/>
    <p:sldId id="376" r:id="rId34"/>
    <p:sldId id="433" r:id="rId35"/>
    <p:sldId id="434" r:id="rId36"/>
    <p:sldId id="346" r:id="rId37"/>
    <p:sldId id="445" r:id="rId38"/>
    <p:sldId id="332" r:id="rId39"/>
    <p:sldId id="311" r:id="rId40"/>
    <p:sldId id="351" r:id="rId41"/>
    <p:sldId id="334" r:id="rId42"/>
    <p:sldId id="348" r:id="rId43"/>
    <p:sldId id="333" r:id="rId44"/>
    <p:sldId id="447" r:id="rId45"/>
    <p:sldId id="335" r:id="rId46"/>
    <p:sldId id="312" r:id="rId47"/>
    <p:sldId id="409" r:id="rId48"/>
    <p:sldId id="410" r:id="rId49"/>
    <p:sldId id="411" r:id="rId50"/>
    <p:sldId id="394" r:id="rId51"/>
    <p:sldId id="403" r:id="rId52"/>
    <p:sldId id="399" r:id="rId53"/>
    <p:sldId id="401" r:id="rId54"/>
    <p:sldId id="402" r:id="rId55"/>
    <p:sldId id="400" r:id="rId56"/>
    <p:sldId id="440" r:id="rId57"/>
    <p:sldId id="429" r:id="rId58"/>
    <p:sldId id="432" r:id="rId59"/>
    <p:sldId id="436" r:id="rId60"/>
    <p:sldId id="437" r:id="rId61"/>
    <p:sldId id="448" r:id="rId62"/>
    <p:sldId id="392" r:id="rId63"/>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zel Strike" initials="HS" lastIdx="14" clrIdx="0"/>
  <p:cmAuthor id="1" name="Alexander Eve" initials="AE" lastIdx="9" clrIdx="1"/>
  <p:cmAuthor id="2" name="Sciterion" initials="SCN" lastIdx="52" clrIdx="2"/>
  <p:cmAuthor id="3" name="John Efthimiou - SCN" initials="JE-S" lastIdx="14" clrIdx="3"/>
  <p:cmAuthor id="4" name="John Efthimiou" initials="JE" lastIdx="43" clrIdx="4"/>
  <p:cmAuthor id="5" name="Michael Louie" initials="ML"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066"/>
    <a:srgbClr val="F8F0E7"/>
    <a:srgbClr val="F0DFCC"/>
    <a:srgbClr val="D89D10"/>
    <a:srgbClr val="FFF3E7"/>
    <a:srgbClr val="FEE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85" autoAdjust="0"/>
    <p:restoredTop sz="86629" autoAdjust="0"/>
  </p:normalViewPr>
  <p:slideViewPr>
    <p:cSldViewPr>
      <p:cViewPr>
        <p:scale>
          <a:sx n="90" d="100"/>
          <a:sy n="90" d="100"/>
        </p:scale>
        <p:origin x="-2472" y="-258"/>
      </p:cViewPr>
      <p:guideLst>
        <p:guide orient="horz" pos="817"/>
        <p:guide orient="horz" pos="86"/>
        <p:guide orient="horz" pos="516"/>
        <p:guide pos="2880"/>
        <p:guide pos="5568"/>
      </p:guideLst>
    </p:cSldViewPr>
  </p:slideViewPr>
  <p:notesTextViewPr>
    <p:cViewPr>
      <p:scale>
        <a:sx n="1" d="1"/>
        <a:sy n="1" d="1"/>
      </p:scale>
      <p:origin x="0" y="0"/>
    </p:cViewPr>
  </p:notesTextViewPr>
  <p:sorterViewPr>
    <p:cViewPr>
      <p:scale>
        <a:sx n="100" d="100"/>
        <a:sy n="100" d="100"/>
      </p:scale>
      <p:origin x="0" y="2604"/>
    </p:cViewPr>
  </p:sorterViewPr>
  <p:notesViewPr>
    <p:cSldViewPr>
      <p:cViewPr>
        <p:scale>
          <a:sx n="90" d="100"/>
          <a:sy n="90" d="100"/>
        </p:scale>
        <p:origin x="-3798" y="72"/>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CVD (ischaemic heart disease, stroke and other cerebrovascular disease)</c:v>
                </c:pt>
              </c:strCache>
            </c:strRef>
          </c:tx>
          <c:invertIfNegative val="0"/>
          <c:dPt>
            <c:idx val="0"/>
            <c:invertIfNegative val="0"/>
            <c:bubble3D val="0"/>
            <c:spPr>
              <a:solidFill>
                <a:schemeClr val="accent1">
                  <a:lumMod val="75000"/>
                </a:schemeClr>
              </a:solidFill>
            </c:spPr>
          </c:dPt>
          <c:cat>
            <c:strRef>
              <c:f>Sheet1!$A$2</c:f>
              <c:strCache>
                <c:ptCount val="1"/>
                <c:pt idx="0">
                  <c:v>World</c:v>
                </c:pt>
              </c:strCache>
            </c:strRef>
          </c:cat>
          <c:val>
            <c:numRef>
              <c:f>Sheet1!$B$2</c:f>
              <c:numCache>
                <c:formatCode>General</c:formatCode>
                <c:ptCount val="1"/>
                <c:pt idx="0">
                  <c:v>28.1</c:v>
                </c:pt>
              </c:numCache>
            </c:numRef>
          </c:val>
        </c:ser>
        <c:ser>
          <c:idx val="1"/>
          <c:order val="1"/>
          <c:tx>
            <c:strRef>
              <c:f>Sheet1!$C$1</c:f>
              <c:strCache>
                <c:ptCount val="1"/>
                <c:pt idx="0">
                  <c:v>Lower respiratory infections</c:v>
                </c:pt>
              </c:strCache>
            </c:strRef>
          </c:tx>
          <c:invertIfNegative val="0"/>
          <c:cat>
            <c:strRef>
              <c:f>Sheet1!$A$2</c:f>
              <c:strCache>
                <c:ptCount val="1"/>
                <c:pt idx="0">
                  <c:v>World</c:v>
                </c:pt>
              </c:strCache>
            </c:strRef>
          </c:cat>
          <c:val>
            <c:numRef>
              <c:f>Sheet1!$C$2</c:f>
              <c:numCache>
                <c:formatCode>General</c:formatCode>
                <c:ptCount val="1"/>
                <c:pt idx="0">
                  <c:v>6.2</c:v>
                </c:pt>
              </c:numCache>
            </c:numRef>
          </c:val>
        </c:ser>
        <c:ser>
          <c:idx val="2"/>
          <c:order val="2"/>
          <c:tx>
            <c:strRef>
              <c:f>Sheet1!$D$1</c:f>
              <c:strCache>
                <c:ptCount val="1"/>
                <c:pt idx="0">
                  <c:v>Chronic obstructive pulmonary disease</c:v>
                </c:pt>
              </c:strCache>
            </c:strRef>
          </c:tx>
          <c:invertIfNegative val="0"/>
          <c:cat>
            <c:strRef>
              <c:f>Sheet1!$A$2</c:f>
              <c:strCache>
                <c:ptCount val="1"/>
                <c:pt idx="0">
                  <c:v>World</c:v>
                </c:pt>
              </c:strCache>
            </c:strRef>
          </c:cat>
          <c:val>
            <c:numRef>
              <c:f>Sheet1!$D$2</c:f>
              <c:numCache>
                <c:formatCode>General</c:formatCode>
                <c:ptCount val="1"/>
                <c:pt idx="0">
                  <c:v>6.2</c:v>
                </c:pt>
              </c:numCache>
            </c:numRef>
          </c:val>
        </c:ser>
        <c:ser>
          <c:idx val="3"/>
          <c:order val="3"/>
          <c:tx>
            <c:strRef>
              <c:f>Sheet1!$E$1</c:f>
              <c:strCache>
                <c:ptCount val="1"/>
                <c:pt idx="0">
                  <c:v>Diarrhoeal disease</c:v>
                </c:pt>
              </c:strCache>
            </c:strRef>
          </c:tx>
          <c:invertIfNegative val="0"/>
          <c:cat>
            <c:strRef>
              <c:f>Sheet1!$A$2</c:f>
              <c:strCache>
                <c:ptCount val="1"/>
                <c:pt idx="0">
                  <c:v>World</c:v>
                </c:pt>
              </c:strCache>
            </c:strRef>
          </c:cat>
          <c:val>
            <c:numRef>
              <c:f>Sheet1!$E$2</c:f>
              <c:numCache>
                <c:formatCode>General</c:formatCode>
                <c:ptCount val="1"/>
                <c:pt idx="0">
                  <c:v>3</c:v>
                </c:pt>
              </c:numCache>
            </c:numRef>
          </c:val>
        </c:ser>
        <c:ser>
          <c:idx val="4"/>
          <c:order val="4"/>
          <c:tx>
            <c:strRef>
              <c:f>Sheet1!$F$1</c:f>
              <c:strCache>
                <c:ptCount val="1"/>
                <c:pt idx="0">
                  <c:v>HIV/AIDS</c:v>
                </c:pt>
              </c:strCache>
            </c:strRef>
          </c:tx>
          <c:invertIfNegative val="0"/>
          <c:cat>
            <c:strRef>
              <c:f>Sheet1!$A$2</c:f>
              <c:strCache>
                <c:ptCount val="1"/>
                <c:pt idx="0">
                  <c:v>World</c:v>
                </c:pt>
              </c:strCache>
            </c:strRef>
          </c:cat>
          <c:val>
            <c:numRef>
              <c:f>Sheet1!$F$2</c:f>
              <c:numCache>
                <c:formatCode>General</c:formatCode>
                <c:ptCount val="1"/>
                <c:pt idx="0">
                  <c:v>3</c:v>
                </c:pt>
              </c:numCache>
            </c:numRef>
          </c:val>
        </c:ser>
        <c:ser>
          <c:idx val="5"/>
          <c:order val="5"/>
          <c:tx>
            <c:strRef>
              <c:f>Sheet1!$G$1</c:f>
              <c:strCache>
                <c:ptCount val="1"/>
                <c:pt idx="0">
                  <c:v>Trachea, bronchus, lung cancers</c:v>
                </c:pt>
              </c:strCache>
            </c:strRef>
          </c:tx>
          <c:invertIfNegative val="0"/>
          <c:cat>
            <c:strRef>
              <c:f>Sheet1!$A$2</c:f>
              <c:strCache>
                <c:ptCount val="1"/>
                <c:pt idx="0">
                  <c:v>World</c:v>
                </c:pt>
              </c:strCache>
            </c:strRef>
          </c:cat>
          <c:val>
            <c:numRef>
              <c:f>Sheet1!$G$2</c:f>
              <c:numCache>
                <c:formatCode>General</c:formatCode>
                <c:ptCount val="1"/>
                <c:pt idx="0">
                  <c:v>3.2</c:v>
                </c:pt>
              </c:numCache>
            </c:numRef>
          </c:val>
        </c:ser>
        <c:ser>
          <c:idx val="6"/>
          <c:order val="6"/>
          <c:tx>
            <c:strRef>
              <c:f>Sheet1!$H$1</c:f>
              <c:strCache>
                <c:ptCount val="1"/>
                <c:pt idx="0">
                  <c:v>Tuberculosis</c:v>
                </c:pt>
              </c:strCache>
            </c:strRef>
          </c:tx>
          <c:invertIfNegative val="0"/>
          <c:cat>
            <c:strRef>
              <c:f>Sheet1!$A$2</c:f>
              <c:strCache>
                <c:ptCount val="1"/>
                <c:pt idx="0">
                  <c:v>World</c:v>
                </c:pt>
              </c:strCache>
            </c:strRef>
          </c:cat>
          <c:val>
            <c:numRef>
              <c:f>Sheet1!$H$2</c:f>
              <c:numCache>
                <c:formatCode>General</c:formatCode>
                <c:ptCount val="1"/>
                <c:pt idx="0">
                  <c:v>2.2000000000000002</c:v>
                </c:pt>
              </c:numCache>
            </c:numRef>
          </c:val>
        </c:ser>
        <c:ser>
          <c:idx val="7"/>
          <c:order val="7"/>
          <c:tx>
            <c:strRef>
              <c:f>Sheet1!$I$1</c:f>
              <c:strCache>
                <c:ptCount val="1"/>
                <c:pt idx="0">
                  <c:v>Diabetes mellitus</c:v>
                </c:pt>
              </c:strCache>
            </c:strRef>
          </c:tx>
          <c:invertIfNegative val="0"/>
          <c:cat>
            <c:strRef>
              <c:f>Sheet1!$A$2</c:f>
              <c:strCache>
                <c:ptCount val="1"/>
                <c:pt idx="0">
                  <c:v>World</c:v>
                </c:pt>
              </c:strCache>
            </c:strRef>
          </c:cat>
          <c:val>
            <c:numRef>
              <c:f>Sheet1!$I$2</c:f>
              <c:numCache>
                <c:formatCode>General</c:formatCode>
                <c:ptCount val="1"/>
                <c:pt idx="0">
                  <c:v>3</c:v>
                </c:pt>
              </c:numCache>
            </c:numRef>
          </c:val>
        </c:ser>
        <c:ser>
          <c:idx val="8"/>
          <c:order val="8"/>
          <c:tx>
            <c:strRef>
              <c:f>Sheet1!$J$1</c:f>
              <c:strCache>
                <c:ptCount val="1"/>
                <c:pt idx="0">
                  <c:v>Road traffic accidents</c:v>
                </c:pt>
              </c:strCache>
            </c:strRef>
          </c:tx>
          <c:invertIfNegative val="0"/>
          <c:cat>
            <c:strRef>
              <c:f>Sheet1!$A$2</c:f>
              <c:strCache>
                <c:ptCount val="1"/>
                <c:pt idx="0">
                  <c:v>World</c:v>
                </c:pt>
              </c:strCache>
            </c:strRef>
          </c:cat>
          <c:val>
            <c:numRef>
              <c:f>Sheet1!$J$2</c:f>
              <c:numCache>
                <c:formatCode>General</c:formatCode>
                <c:ptCount val="1"/>
                <c:pt idx="0">
                  <c:v>2.6</c:v>
                </c:pt>
              </c:numCache>
            </c:numRef>
          </c:val>
        </c:ser>
        <c:dLbls>
          <c:showLegendKey val="0"/>
          <c:showVal val="0"/>
          <c:showCatName val="0"/>
          <c:showSerName val="0"/>
          <c:showPercent val="0"/>
          <c:showBubbleSize val="0"/>
        </c:dLbls>
        <c:gapWidth val="100"/>
        <c:overlap val="-22"/>
        <c:axId val="76632448"/>
        <c:axId val="76635136"/>
      </c:barChart>
      <c:catAx>
        <c:axId val="76632448"/>
        <c:scaling>
          <c:orientation val="minMax"/>
        </c:scaling>
        <c:delete val="0"/>
        <c:axPos val="b"/>
        <c:majorTickMark val="out"/>
        <c:minorTickMark val="none"/>
        <c:tickLblPos val="none"/>
        <c:spPr>
          <a:ln w="19050"/>
        </c:spPr>
        <c:crossAx val="76635136"/>
        <c:crosses val="autoZero"/>
        <c:auto val="1"/>
        <c:lblAlgn val="ctr"/>
        <c:lblOffset val="100"/>
        <c:noMultiLvlLbl val="0"/>
      </c:catAx>
      <c:valAx>
        <c:axId val="76635136"/>
        <c:scaling>
          <c:orientation val="minMax"/>
          <c:max val="30"/>
        </c:scaling>
        <c:delete val="0"/>
        <c:axPos val="l"/>
        <c:title>
          <c:tx>
            <c:rich>
              <a:bodyPr rot="-5400000" vert="horz"/>
              <a:lstStyle/>
              <a:p>
                <a:pPr>
                  <a:defRPr sz="1400">
                    <a:solidFill>
                      <a:schemeClr val="bg1"/>
                    </a:solidFill>
                  </a:defRPr>
                </a:pPr>
                <a:r>
                  <a:rPr lang="en-GB" sz="1400" dirty="0" smtClean="0">
                    <a:solidFill>
                      <a:schemeClr val="bg1"/>
                    </a:solidFill>
                  </a:rPr>
                  <a:t>Percent (%)  of  deaths</a:t>
                </a:r>
                <a:endParaRPr lang="en-GB" sz="1400" dirty="0">
                  <a:solidFill>
                    <a:schemeClr val="bg1"/>
                  </a:solidFill>
                </a:endParaRPr>
              </a:p>
            </c:rich>
          </c:tx>
          <c:layout/>
          <c:overlay val="0"/>
        </c:title>
        <c:numFmt formatCode="General" sourceLinked="1"/>
        <c:majorTickMark val="out"/>
        <c:minorTickMark val="none"/>
        <c:tickLblPos val="nextTo"/>
        <c:spPr>
          <a:ln w="19050"/>
        </c:spPr>
        <c:txPr>
          <a:bodyPr/>
          <a:lstStyle/>
          <a:p>
            <a:pPr>
              <a:defRPr sz="1200">
                <a:solidFill>
                  <a:schemeClr val="bg1"/>
                </a:solidFill>
              </a:defRPr>
            </a:pPr>
            <a:endParaRPr lang="es-ES"/>
          </a:p>
        </c:txPr>
        <c:crossAx val="76632448"/>
        <c:crosses val="autoZero"/>
        <c:crossBetween val="between"/>
      </c:valAx>
    </c:plotArea>
    <c:legend>
      <c:legendPos val="r"/>
      <c:layout>
        <c:manualLayout>
          <c:xMode val="edge"/>
          <c:yMode val="edge"/>
          <c:x val="0.36873928810949103"/>
          <c:y val="0.1470888304264312"/>
          <c:w val="0.60886062743734315"/>
          <c:h val="0.61318194121001468"/>
        </c:manualLayout>
      </c:layout>
      <c:overlay val="0"/>
      <c:txPr>
        <a:bodyPr/>
        <a:lstStyle/>
        <a:p>
          <a:pPr>
            <a:defRPr sz="1000">
              <a:solidFill>
                <a:schemeClr val="bg1"/>
              </a:solidFill>
            </a:defRPr>
          </a:pPr>
          <a:endParaRPr lang="es-ES"/>
        </a:p>
      </c:txPr>
    </c:legend>
    <c:plotVisOnly val="1"/>
    <c:dispBlanksAs val="gap"/>
    <c:showDLblsOverMax val="0"/>
  </c:chart>
  <c:spPr>
    <a:ln w="38100">
      <a:solidFill>
        <a:srgbClr val="CF8A00"/>
      </a:solidFill>
    </a:ln>
  </c:spPr>
  <c:txPr>
    <a:bodyPr/>
    <a:lstStyle/>
    <a:p>
      <a:pPr>
        <a:defRPr sz="1800"/>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92D050"/>
              </a:solidFill>
            </c:spPr>
          </c:dPt>
          <c:dPt>
            <c:idx val="1"/>
            <c:bubble3D val="0"/>
            <c:spPr>
              <a:solidFill>
                <a:schemeClr val="accent1">
                  <a:lumMod val="75000"/>
                </a:schemeClr>
              </a:solidFill>
            </c:spPr>
          </c:dPt>
          <c:cat>
            <c:strRef>
              <c:f>Sheet1!$A$2:$A$3</c:f>
              <c:strCache>
                <c:ptCount val="2"/>
                <c:pt idx="0">
                  <c:v>1st Qtr</c:v>
                </c:pt>
                <c:pt idx="1">
                  <c:v>2nd Qtr</c:v>
                </c:pt>
              </c:strCache>
            </c:strRef>
          </c:cat>
          <c:val>
            <c:numRef>
              <c:f>Sheet1!$B$2:$B$3</c:f>
              <c:numCache>
                <c:formatCode>General</c:formatCode>
                <c:ptCount val="2"/>
                <c:pt idx="0">
                  <c:v>77</c:v>
                </c:pt>
                <c:pt idx="1">
                  <c:v>23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s-E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92D050"/>
              </a:solidFill>
            </c:spPr>
          </c:dPt>
          <c:dPt>
            <c:idx val="1"/>
            <c:bubble3D val="0"/>
            <c:spPr>
              <a:solidFill>
                <a:schemeClr val="accent1">
                  <a:lumMod val="75000"/>
                </a:schemeClr>
              </a:solidFill>
            </c:spPr>
          </c:dPt>
          <c:cat>
            <c:strRef>
              <c:f>Sheet1!$A$2:$A$3</c:f>
              <c:strCache>
                <c:ptCount val="2"/>
                <c:pt idx="0">
                  <c:v>1st Qtr</c:v>
                </c:pt>
                <c:pt idx="1">
                  <c:v>2nd Qtr</c:v>
                </c:pt>
              </c:strCache>
            </c:strRef>
          </c:cat>
          <c:val>
            <c:numRef>
              <c:f>Sheet1!$B$2:$B$3</c:f>
              <c:numCache>
                <c:formatCode>General</c:formatCode>
                <c:ptCount val="2"/>
                <c:pt idx="0">
                  <c:v>24</c:v>
                </c:pt>
                <c:pt idx="1">
                  <c:v>76</c:v>
                </c:pt>
              </c:numCache>
            </c:numRef>
          </c:val>
        </c:ser>
        <c:dLbls>
          <c:showLegendKey val="0"/>
          <c:showVal val="0"/>
          <c:showCatName val="0"/>
          <c:showSerName val="0"/>
          <c:showPercent val="0"/>
          <c:showBubbleSize val="0"/>
          <c:showLeaderLines val="1"/>
        </c:dLbls>
        <c:firstSliceAng val="106"/>
      </c:pieChart>
    </c:plotArea>
    <c:plotVisOnly val="1"/>
    <c:dispBlanksAs val="gap"/>
    <c:showDLblsOverMax val="0"/>
  </c:chart>
  <c:txPr>
    <a:bodyPr/>
    <a:lstStyle/>
    <a:p>
      <a:pPr>
        <a:defRPr sz="1800"/>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rgbClr val="92D050"/>
              </a:solidFill>
            </c:spPr>
          </c:dPt>
          <c:dPt>
            <c:idx val="1"/>
            <c:bubble3D val="0"/>
            <c:spPr>
              <a:solidFill>
                <a:schemeClr val="accent1">
                  <a:lumMod val="75000"/>
                </a:schemeClr>
              </a:solidFill>
            </c:spPr>
          </c:dPt>
          <c:cat>
            <c:strRef>
              <c:f>Sheet1!$A$2:$A$3</c:f>
              <c:strCache>
                <c:ptCount val="2"/>
                <c:pt idx="0">
                  <c:v>1st Qtr</c:v>
                </c:pt>
                <c:pt idx="1">
                  <c:v>2nd Qtr</c:v>
                </c:pt>
              </c:strCache>
            </c:str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104"/>
      </c:pieChart>
    </c:plotArea>
    <c:plotVisOnly val="1"/>
    <c:dispBlanksAs val="gap"/>
    <c:showDLblsOverMax val="0"/>
  </c:chart>
  <c:txPr>
    <a:bodyPr/>
    <a:lstStyle/>
    <a:p>
      <a:pPr>
        <a:defRPr sz="1800"/>
      </a:pPr>
      <a:endParaRPr lang="es-E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3633"/>
          </a:xfrm>
          <a:prstGeom prst="rect">
            <a:avLst/>
          </a:prstGeom>
        </p:spPr>
        <p:txBody>
          <a:bodyPr vert="horz" lIns="95245" tIns="47622" rIns="95245" bIns="47622" rtlCol="0"/>
          <a:lstStyle>
            <a:lvl1pPr algn="l">
              <a:defRPr sz="1300"/>
            </a:lvl1pPr>
          </a:lstStyle>
          <a:p>
            <a:endParaRPr lang="en-GB"/>
          </a:p>
        </p:txBody>
      </p:sp>
      <p:sp>
        <p:nvSpPr>
          <p:cNvPr id="3" name="Date Placeholder 2"/>
          <p:cNvSpPr>
            <a:spLocks noGrp="1"/>
          </p:cNvSpPr>
          <p:nvPr>
            <p:ph type="dt" sz="quarter" idx="1"/>
          </p:nvPr>
        </p:nvSpPr>
        <p:spPr>
          <a:xfrm>
            <a:off x="3850443" y="1"/>
            <a:ext cx="2945659" cy="493633"/>
          </a:xfrm>
          <a:prstGeom prst="rect">
            <a:avLst/>
          </a:prstGeom>
        </p:spPr>
        <p:txBody>
          <a:bodyPr vert="horz" lIns="95245" tIns="47622" rIns="95245" bIns="47622" rtlCol="0"/>
          <a:lstStyle>
            <a:lvl1pPr algn="r">
              <a:defRPr sz="1300"/>
            </a:lvl1pPr>
          </a:lstStyle>
          <a:p>
            <a:fld id="{8171E7E3-C39A-4DAB-BDB8-D6B4A4DCD407}" type="datetimeFigureOut">
              <a:rPr lang="en-GB" smtClean="0"/>
              <a:pPr/>
              <a:t>16/12/2015</a:t>
            </a:fld>
            <a:endParaRPr lang="en-GB"/>
          </a:p>
        </p:txBody>
      </p:sp>
      <p:sp>
        <p:nvSpPr>
          <p:cNvPr id="4" name="Footer Placeholder 3"/>
          <p:cNvSpPr>
            <a:spLocks noGrp="1"/>
          </p:cNvSpPr>
          <p:nvPr>
            <p:ph type="ftr" sz="quarter" idx="2"/>
          </p:nvPr>
        </p:nvSpPr>
        <p:spPr>
          <a:xfrm>
            <a:off x="0" y="9377317"/>
            <a:ext cx="2945659" cy="493633"/>
          </a:xfrm>
          <a:prstGeom prst="rect">
            <a:avLst/>
          </a:prstGeom>
        </p:spPr>
        <p:txBody>
          <a:bodyPr vert="horz" lIns="95245" tIns="47622" rIns="95245" bIns="47622" rtlCol="0" anchor="b"/>
          <a:lstStyle>
            <a:lvl1pPr algn="l">
              <a:defRPr sz="1300"/>
            </a:lvl1pPr>
          </a:lstStyle>
          <a:p>
            <a:endParaRPr lang="en-GB"/>
          </a:p>
        </p:txBody>
      </p:sp>
      <p:sp>
        <p:nvSpPr>
          <p:cNvPr id="5" name="Slide Number Placeholder 4"/>
          <p:cNvSpPr>
            <a:spLocks noGrp="1"/>
          </p:cNvSpPr>
          <p:nvPr>
            <p:ph type="sldNum" sz="quarter" idx="3"/>
          </p:nvPr>
        </p:nvSpPr>
        <p:spPr>
          <a:xfrm>
            <a:off x="3850443" y="9377317"/>
            <a:ext cx="2945659" cy="493633"/>
          </a:xfrm>
          <a:prstGeom prst="rect">
            <a:avLst/>
          </a:prstGeom>
        </p:spPr>
        <p:txBody>
          <a:bodyPr vert="horz" lIns="95245" tIns="47622" rIns="95245" bIns="47622" rtlCol="0" anchor="b"/>
          <a:lstStyle>
            <a:lvl1pPr algn="r">
              <a:defRPr sz="1300"/>
            </a:lvl1pPr>
          </a:lstStyle>
          <a:p>
            <a:fld id="{32367CF0-D0D2-4948-B916-7D105CE371CB}" type="slidenum">
              <a:rPr lang="en-GB" smtClean="0"/>
              <a:pPr/>
              <a:t>‹Nº›</a:t>
            </a:fld>
            <a:endParaRPr lang="en-GB"/>
          </a:p>
        </p:txBody>
      </p:sp>
    </p:spTree>
    <p:extLst>
      <p:ext uri="{BB962C8B-B14F-4D97-AF65-F5344CB8AC3E}">
        <p14:creationId xmlns:p14="http://schemas.microsoft.com/office/powerpoint/2010/main" val="2698716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3633"/>
          </a:xfrm>
          <a:prstGeom prst="rect">
            <a:avLst/>
          </a:prstGeom>
        </p:spPr>
        <p:txBody>
          <a:bodyPr vert="horz" lIns="95245" tIns="47622" rIns="95245" bIns="47622" rtlCol="0"/>
          <a:lstStyle>
            <a:lvl1pPr algn="l">
              <a:defRPr sz="1300"/>
            </a:lvl1pPr>
          </a:lstStyle>
          <a:p>
            <a:endParaRPr lang="en-US"/>
          </a:p>
        </p:txBody>
      </p:sp>
      <p:sp>
        <p:nvSpPr>
          <p:cNvPr id="3" name="Date Placeholder 2"/>
          <p:cNvSpPr>
            <a:spLocks noGrp="1"/>
          </p:cNvSpPr>
          <p:nvPr>
            <p:ph type="dt" idx="1"/>
          </p:nvPr>
        </p:nvSpPr>
        <p:spPr>
          <a:xfrm>
            <a:off x="3850443" y="1"/>
            <a:ext cx="2945659" cy="493633"/>
          </a:xfrm>
          <a:prstGeom prst="rect">
            <a:avLst/>
          </a:prstGeom>
        </p:spPr>
        <p:txBody>
          <a:bodyPr vert="horz" lIns="95245" tIns="47622" rIns="95245" bIns="47622" rtlCol="0"/>
          <a:lstStyle>
            <a:lvl1pPr algn="r">
              <a:defRPr sz="1300"/>
            </a:lvl1pPr>
          </a:lstStyle>
          <a:p>
            <a:fld id="{5E76D401-EF55-4E46-AA26-7C90FE512E10}" type="datetimeFigureOut">
              <a:rPr lang="en-US" smtClean="0"/>
              <a:pPr/>
              <a:t>12/16/2015</a:t>
            </a:fld>
            <a:endParaRPr lang="en-US"/>
          </a:p>
        </p:txBody>
      </p:sp>
      <p:sp>
        <p:nvSpPr>
          <p:cNvPr id="4" name="Slide Image Placeholder 3"/>
          <p:cNvSpPr>
            <a:spLocks noGrp="1" noRot="1" noChangeAspect="1"/>
          </p:cNvSpPr>
          <p:nvPr>
            <p:ph type="sldImg" idx="2"/>
          </p:nvPr>
        </p:nvSpPr>
        <p:spPr>
          <a:xfrm>
            <a:off x="931863" y="739775"/>
            <a:ext cx="4933950" cy="3702050"/>
          </a:xfrm>
          <a:prstGeom prst="rect">
            <a:avLst/>
          </a:prstGeom>
          <a:noFill/>
          <a:ln w="12700">
            <a:solidFill>
              <a:prstClr val="black"/>
            </a:solidFill>
          </a:ln>
        </p:spPr>
        <p:txBody>
          <a:bodyPr vert="horz" lIns="95245" tIns="47622" rIns="95245" bIns="47622"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5245" tIns="47622" rIns="95245" bIns="47622"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377317"/>
            <a:ext cx="2945659" cy="493633"/>
          </a:xfrm>
          <a:prstGeom prst="rect">
            <a:avLst/>
          </a:prstGeom>
        </p:spPr>
        <p:txBody>
          <a:bodyPr vert="horz" lIns="95245" tIns="47622" rIns="95245" bIns="47622" rtlCol="0" anchor="b"/>
          <a:lstStyle>
            <a:lvl1pPr algn="l">
              <a:defRPr sz="1300"/>
            </a:lvl1pPr>
          </a:lstStyle>
          <a:p>
            <a:endParaRPr lang="en-US"/>
          </a:p>
        </p:txBody>
      </p:sp>
      <p:sp>
        <p:nvSpPr>
          <p:cNvPr id="7" name="Slide Number Placeholder 6"/>
          <p:cNvSpPr>
            <a:spLocks noGrp="1"/>
          </p:cNvSpPr>
          <p:nvPr>
            <p:ph type="sldNum" sz="quarter" idx="5"/>
          </p:nvPr>
        </p:nvSpPr>
        <p:spPr>
          <a:xfrm>
            <a:off x="3850443" y="9377317"/>
            <a:ext cx="2945659" cy="493633"/>
          </a:xfrm>
          <a:prstGeom prst="rect">
            <a:avLst/>
          </a:prstGeom>
        </p:spPr>
        <p:txBody>
          <a:bodyPr vert="horz" lIns="95245" tIns="47622" rIns="95245" bIns="47622" rtlCol="0" anchor="b"/>
          <a:lstStyle>
            <a:lvl1pPr algn="r">
              <a:defRPr sz="1300"/>
            </a:lvl1pPr>
          </a:lstStyle>
          <a:p>
            <a:fld id="{C8752C10-3AA1-4EEA-9576-E515054F014E}" type="slidenum">
              <a:rPr lang="en-US" smtClean="0"/>
              <a:pPr/>
              <a:t>‹Nº›</a:t>
            </a:fld>
            <a:endParaRPr lang="en-US"/>
          </a:p>
        </p:txBody>
      </p:sp>
    </p:spTree>
    <p:extLst>
      <p:ext uri="{BB962C8B-B14F-4D97-AF65-F5344CB8AC3E}">
        <p14:creationId xmlns:p14="http://schemas.microsoft.com/office/powerpoint/2010/main" val="2250296480"/>
      </p:ext>
    </p:extLst>
  </p:cSld>
  <p:clrMap bg1="lt1" tx1="dk1" bg2="lt2" tx2="dk2" accent1="accent1" accent2="accent2" accent3="accent3" accent4="accent4" accent5="accent5" accent6="accent6" hlink="hlink" folHlink="folHlink"/>
  <p:notesStyle>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000" kern="1200">
        <a:solidFill>
          <a:schemeClr val="tx1"/>
        </a:solidFill>
        <a:latin typeface="+mn-lt"/>
        <a:ea typeface="+mn-ea"/>
        <a:cs typeface="+mn-cs"/>
      </a:defRPr>
    </a:lvl2pPr>
    <a:lvl3pPr marL="914400" algn="l" defTabSz="914400" rtl="0" eaLnBrk="1" latinLnBrk="0" hangingPunct="1">
      <a:defRPr sz="1000" kern="1200">
        <a:solidFill>
          <a:schemeClr val="tx1"/>
        </a:solidFill>
        <a:latin typeface="+mn-lt"/>
        <a:ea typeface="+mn-ea"/>
        <a:cs typeface="+mn-cs"/>
      </a:defRPr>
    </a:lvl3pPr>
    <a:lvl4pPr marL="1371600" algn="l" defTabSz="914400" rtl="0" eaLnBrk="1" latinLnBrk="0" hangingPunct="1">
      <a:defRPr sz="1000" kern="1200">
        <a:solidFill>
          <a:schemeClr val="tx1"/>
        </a:solidFill>
        <a:latin typeface="+mn-lt"/>
        <a:ea typeface="+mn-ea"/>
        <a:cs typeface="+mn-cs"/>
      </a:defRPr>
    </a:lvl4pPr>
    <a:lvl5pPr marL="1828800" algn="l" defTabSz="914400" rtl="0" eaLnBrk="1" latinLnBrk="0" hangingPunct="1">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nature.com/nrd/journal/v11/n5/fig_tab/nrd3699_T5.html"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E1BF76F-C1E4-4BF0-8D3B-204DC4DA34E2}"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1802040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602" indent="-178602">
              <a:buFont typeface="Arial" panose="020B0604020202020204" pitchFamily="34" charset="0"/>
              <a:buChar char="•"/>
            </a:pPr>
            <a:r>
              <a:rPr lang="en-GB" b="0" dirty="0" smtClean="0"/>
              <a:t>Subjects with</a:t>
            </a:r>
            <a:r>
              <a:rPr lang="en-GB" b="0" baseline="0" dirty="0" smtClean="0"/>
              <a:t> LoF</a:t>
            </a:r>
            <a:r>
              <a:rPr lang="en-GB" b="0" dirty="0" smtClean="0"/>
              <a:t> mutations in PCSK9:</a:t>
            </a:r>
          </a:p>
          <a:p>
            <a:pPr lvl="1"/>
            <a:r>
              <a:rPr lang="en-GB" dirty="0" smtClean="0"/>
              <a:t>- Have naturally low levels of LDL-C and reduced CVD relative to the general population</a:t>
            </a:r>
            <a:r>
              <a:rPr lang="en-GB" baseline="30000" dirty="0" smtClean="0"/>
              <a:t>1,2 </a:t>
            </a:r>
            <a:r>
              <a:rPr lang="en-GB" dirty="0" smtClean="0"/>
              <a:t>             </a:t>
            </a:r>
          </a:p>
          <a:p>
            <a:pPr lvl="1"/>
            <a:r>
              <a:rPr lang="en-GB" dirty="0" smtClean="0"/>
              <a:t>- These mutations are not associated with other detectable abnormalities</a:t>
            </a:r>
            <a:r>
              <a:rPr lang="en-GB" baseline="30000" dirty="0" smtClean="0"/>
              <a:t>1,2</a:t>
            </a:r>
          </a:p>
          <a:p>
            <a:pPr marL="476271" lvl="1"/>
            <a:r>
              <a:rPr lang="en-GB" dirty="0" smtClean="0"/>
              <a:t>- Two healthy women completely deficient in PCSK9 have been described</a:t>
            </a:r>
            <a:r>
              <a:rPr lang="en-GB" baseline="30000" dirty="0" smtClean="0"/>
              <a:t>3</a:t>
            </a:r>
          </a:p>
          <a:p>
            <a:pPr marL="654873" lvl="1" indent="-178602">
              <a:buFontTx/>
              <a:buChar char="-"/>
            </a:pPr>
            <a:endParaRPr lang="en-GB" baseline="30000" dirty="0" smtClean="0"/>
          </a:p>
          <a:p>
            <a:pPr marL="178602" indent="-178602">
              <a:buFont typeface="Arial" panose="020B0604020202020204" pitchFamily="34" charset="0"/>
              <a:buChar char="•"/>
            </a:pPr>
            <a:r>
              <a:rPr lang="en-GB" dirty="0" smtClean="0"/>
              <a:t>PCSK9</a:t>
            </a:r>
            <a:r>
              <a:rPr lang="en-GB" baseline="0" dirty="0" smtClean="0"/>
              <a:t> LoF mutations are not associated with any observable risks or clinical problems</a:t>
            </a:r>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16</a:t>
            </a:fld>
            <a:endParaRPr lang="en-US" dirty="0">
              <a:solidFill>
                <a:prstClr val="black"/>
              </a:solidFill>
            </a:endParaRPr>
          </a:p>
        </p:txBody>
      </p:sp>
      <p:sp>
        <p:nvSpPr>
          <p:cNvPr id="5" name="Left Brace 4"/>
          <p:cNvSpPr/>
          <p:nvPr/>
        </p:nvSpPr>
        <p:spPr>
          <a:xfrm flipH="1">
            <a:off x="5731196" y="1643500"/>
            <a:ext cx="84593" cy="28554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6" name="TextBox 5"/>
          <p:cNvSpPr txBox="1"/>
          <p:nvPr/>
        </p:nvSpPr>
        <p:spPr>
          <a:xfrm>
            <a:off x="5740260" y="1570950"/>
            <a:ext cx="906356" cy="1065680"/>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1/Benn et al. p2834/column 1/line 3; Ref 2/Cohen et al. p 1264/column 1/line 22</a:t>
            </a:r>
          </a:p>
        </p:txBody>
      </p:sp>
      <p:sp>
        <p:nvSpPr>
          <p:cNvPr id="7" name="Left Brace 6"/>
          <p:cNvSpPr/>
          <p:nvPr/>
        </p:nvSpPr>
        <p:spPr>
          <a:xfrm>
            <a:off x="1048353" y="2011347"/>
            <a:ext cx="84593" cy="28554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8" name="TextBox 7"/>
          <p:cNvSpPr txBox="1"/>
          <p:nvPr/>
        </p:nvSpPr>
        <p:spPr>
          <a:xfrm>
            <a:off x="151060" y="1480900"/>
            <a:ext cx="906356" cy="1065680"/>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1/Benn et al. p2834/column 1/line 3; Ref 2/Cohen et al. p 1264/column 1/line 22</a:t>
            </a:r>
          </a:p>
        </p:txBody>
      </p:sp>
      <p:sp>
        <p:nvSpPr>
          <p:cNvPr id="9" name="Left Brace 8"/>
          <p:cNvSpPr/>
          <p:nvPr/>
        </p:nvSpPr>
        <p:spPr>
          <a:xfrm>
            <a:off x="1048353" y="2414931"/>
            <a:ext cx="84593" cy="28554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10" name="TextBox 9"/>
          <p:cNvSpPr txBox="1"/>
          <p:nvPr/>
        </p:nvSpPr>
        <p:spPr>
          <a:xfrm>
            <a:off x="151060" y="2482371"/>
            <a:ext cx="906356" cy="650182"/>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3/Tibolla et al p840/column 1/line 4</a:t>
            </a:r>
          </a:p>
        </p:txBody>
      </p:sp>
      <p:sp>
        <p:nvSpPr>
          <p:cNvPr id="11" name="Left Brace 10"/>
          <p:cNvSpPr/>
          <p:nvPr/>
        </p:nvSpPr>
        <p:spPr>
          <a:xfrm flipH="1">
            <a:off x="5773492" y="2959855"/>
            <a:ext cx="51360" cy="824666"/>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12" name="TextBox 11"/>
          <p:cNvSpPr txBox="1"/>
          <p:nvPr/>
        </p:nvSpPr>
        <p:spPr>
          <a:xfrm>
            <a:off x="5815790" y="2887303"/>
            <a:ext cx="906356" cy="1896677"/>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1/Benn et al. p2836/colum6/line 6; p2837/column 2/line 1; Ref 2/Cohen et al. p 1267/column 2/line 6; p1269/column 1/line 13;  p1264/column 1/ line 12</a:t>
            </a:r>
          </a:p>
        </p:txBody>
      </p:sp>
    </p:spTree>
    <p:extLst>
      <p:ext uri="{BB962C8B-B14F-4D97-AF65-F5344CB8AC3E}">
        <p14:creationId xmlns:p14="http://schemas.microsoft.com/office/powerpoint/2010/main" val="1912050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30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8602" indent="-178602">
              <a:buFont typeface="Arial" panose="020B0604020202020204" pitchFamily="34" charset="0"/>
              <a:buChar char="•"/>
            </a:pPr>
            <a:r>
              <a:rPr lang="en-GB" dirty="0" smtClean="0"/>
              <a:t>Bar charts show:</a:t>
            </a:r>
          </a:p>
          <a:p>
            <a:r>
              <a:rPr lang="en-GB" dirty="0" smtClean="0"/>
              <a:t>    - frequency of different plasma LDL-C levels in the normal population, in black v white</a:t>
            </a:r>
          </a:p>
          <a:p>
            <a:r>
              <a:rPr lang="en-GB" dirty="0" smtClean="0"/>
              <a:t>    - frequency of different plasma LDL-C levels in populations with PCSK9</a:t>
            </a:r>
            <a:r>
              <a:rPr lang="en-GB" baseline="30000" dirty="0" smtClean="0"/>
              <a:t>142x </a:t>
            </a:r>
            <a:r>
              <a:rPr lang="en-GB" baseline="0" dirty="0" smtClean="0"/>
              <a:t> and </a:t>
            </a:r>
            <a:r>
              <a:rPr lang="en-GB" dirty="0" smtClean="0"/>
              <a:t>PCSK9</a:t>
            </a:r>
            <a:r>
              <a:rPr lang="en-GB" baseline="30000" dirty="0" smtClean="0"/>
              <a:t>579x  </a:t>
            </a:r>
            <a:r>
              <a:rPr lang="en-GB" baseline="0" dirty="0" smtClean="0"/>
              <a:t>showing lower LDL-C levels</a:t>
            </a:r>
            <a:endParaRPr lang="en-GB" baseline="30000" dirty="0" smtClean="0"/>
          </a:p>
          <a:p>
            <a:r>
              <a:rPr lang="en-GB" baseline="30000" dirty="0" smtClean="0"/>
              <a:t>      </a:t>
            </a:r>
            <a:r>
              <a:rPr lang="en-GB" baseline="0" dirty="0" smtClean="0"/>
              <a:t>- lower prevalence </a:t>
            </a:r>
            <a:r>
              <a:rPr lang="en-GB" dirty="0" smtClean="0"/>
              <a:t>of CAD</a:t>
            </a:r>
            <a:r>
              <a:rPr lang="en-GB" baseline="0" dirty="0" smtClean="0"/>
              <a:t> in people with above PCSK9 LoF mutations</a:t>
            </a:r>
          </a:p>
          <a:p>
            <a:endParaRPr lang="en-GB" baseline="0" dirty="0" smtClean="0"/>
          </a:p>
          <a:p>
            <a:pPr defTabSz="879378">
              <a:defRPr/>
            </a:pPr>
            <a:r>
              <a:rPr lang="da-DK" sz="1200" b="1" dirty="0">
                <a:solidFill>
                  <a:prstClr val="white"/>
                </a:solidFill>
                <a:ea typeface="ＭＳ Ｐゴシック" pitchFamily="34" charset="-128"/>
              </a:rPr>
              <a:t>1</a:t>
            </a:r>
            <a:r>
              <a:rPr lang="da-DK" sz="1200" dirty="0">
                <a:solidFill>
                  <a:prstClr val="white"/>
                </a:solidFill>
                <a:ea typeface="ＭＳ Ｐゴシック" pitchFamily="34" charset="-128"/>
              </a:rPr>
              <a:t>. Cohen JC, et al. </a:t>
            </a:r>
            <a:r>
              <a:rPr lang="da-DK" sz="1200" i="1" dirty="0">
                <a:solidFill>
                  <a:prstClr val="white"/>
                </a:solidFill>
                <a:ea typeface="ＭＳ Ｐゴシック" pitchFamily="34" charset="-128"/>
              </a:rPr>
              <a:t>N Engl J Med.</a:t>
            </a:r>
            <a:r>
              <a:rPr lang="da-DK" sz="1200" dirty="0">
                <a:solidFill>
                  <a:prstClr val="white"/>
                </a:solidFill>
                <a:ea typeface="ＭＳ Ｐゴシック" pitchFamily="34" charset="-128"/>
              </a:rPr>
              <a:t> 2006;354:1264-1272.</a:t>
            </a:r>
            <a:endParaRPr lang="en-US" dirty="0" smtClean="0"/>
          </a:p>
          <a:p>
            <a:r>
              <a:rPr lang="en-GB" sz="1200" dirty="0"/>
              <a:t>This was a large prospective study which investigated the incidence of CHD (myocardial infarction, fatal CHD, or coronary revascularization) in 15,972 participants over a 15-year interval in the Atherosclerosis Risk in Communities study, according to the presence or absence of sequence variants in the proprotein convertase subtilisin/kexin type 9 serine protease gene (</a:t>
            </a:r>
            <a:r>
              <a:rPr lang="en-GB" sz="1200" i="1" dirty="0"/>
              <a:t>PCSK9</a:t>
            </a:r>
            <a:r>
              <a:rPr lang="en-GB" sz="1200" dirty="0"/>
              <a:t>) that are associated with reduced plasma levels of LDL cholesterol.</a:t>
            </a:r>
            <a:endParaRPr lang="en-US" dirty="0" smtClean="0"/>
          </a:p>
        </p:txBody>
      </p:sp>
      <p:sp>
        <p:nvSpPr>
          <p:cNvPr id="4" name="Left Brace 3"/>
          <p:cNvSpPr/>
          <p:nvPr/>
        </p:nvSpPr>
        <p:spPr>
          <a:xfrm flipH="1">
            <a:off x="5731196" y="1643501"/>
            <a:ext cx="45317" cy="2058749"/>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5" name="TextBox 4"/>
          <p:cNvSpPr txBox="1"/>
          <p:nvPr/>
        </p:nvSpPr>
        <p:spPr>
          <a:xfrm>
            <a:off x="5815790" y="1570949"/>
            <a:ext cx="906356" cy="927181"/>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1/Cohen et al. p 1268/figure 1A and B; p1270/figure 2A and B</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13"/>
              </a:spcBef>
            </a:pPr>
            <a:r>
              <a:rPr lang="en-CA" b="1" dirty="0"/>
              <a:t>Reference:</a:t>
            </a:r>
          </a:p>
          <a:p>
            <a:pPr>
              <a:spcBef>
                <a:spcPts val="413"/>
              </a:spcBef>
            </a:pPr>
            <a:r>
              <a:rPr lang="en-CA" dirty="0"/>
              <a:t>Cohen JC, </a:t>
            </a:r>
            <a:r>
              <a:rPr lang="en-CA" i="1" dirty="0"/>
              <a:t>et al. </a:t>
            </a:r>
            <a:r>
              <a:rPr lang="en-CA" dirty="0"/>
              <a:t>Sequence Variations in PCSK9, Low </a:t>
            </a:r>
            <a:r>
              <a:rPr lang="en-CA" dirty="0" smtClean="0"/>
              <a:t>LDL and </a:t>
            </a:r>
            <a:r>
              <a:rPr lang="en-CA" dirty="0"/>
              <a:t>Protection against Coronary Heart Disease. </a:t>
            </a:r>
            <a:r>
              <a:rPr lang="en-CA" i="1" dirty="0"/>
              <a:t>N Engl J Med</a:t>
            </a:r>
            <a:r>
              <a:rPr lang="en-CA" dirty="0"/>
              <a:t>. 2006;354:1264-72</a:t>
            </a:r>
            <a:r>
              <a:rPr lang="en-CA" dirty="0" smtClean="0"/>
              <a:t>.</a:t>
            </a:r>
          </a:p>
          <a:p>
            <a:endParaRPr lang="en-CA" dirty="0"/>
          </a:p>
          <a:p>
            <a:r>
              <a:rPr lang="en-CA" b="1" dirty="0" smtClean="0"/>
              <a:t>Additional Data</a:t>
            </a:r>
          </a:p>
          <a:p>
            <a:r>
              <a:rPr lang="en-CA" dirty="0" smtClean="0"/>
              <a:t>Two </a:t>
            </a:r>
            <a:r>
              <a:rPr lang="en-CA" dirty="0"/>
              <a:t>cases have been reported with identified m</a:t>
            </a:r>
            <a:r>
              <a:rPr lang="en-US" dirty="0"/>
              <a:t>utations in both </a:t>
            </a:r>
            <a:r>
              <a:rPr lang="en-US" i="1" dirty="0"/>
              <a:t>PCSK9</a:t>
            </a:r>
            <a:r>
              <a:rPr lang="en-US" dirty="0"/>
              <a:t> alleles leading to no detectable </a:t>
            </a:r>
            <a:r>
              <a:rPr lang="en-US" dirty="0" smtClean="0"/>
              <a:t>PCSK9:</a:t>
            </a:r>
            <a:endParaRPr lang="en-US" dirty="0"/>
          </a:p>
          <a:p>
            <a:pPr marL="292681" indent="-292681">
              <a:lnSpc>
                <a:spcPct val="90000"/>
              </a:lnSpc>
              <a:spcBef>
                <a:spcPts val="624"/>
              </a:spcBef>
              <a:buClr>
                <a:srgbClr val="0063C3"/>
              </a:buClr>
              <a:defRPr/>
            </a:pPr>
            <a:endParaRPr lang="en-US" dirty="0" smtClean="0"/>
          </a:p>
          <a:p>
            <a:pPr marL="292681" indent="-292681">
              <a:lnSpc>
                <a:spcPct val="90000"/>
              </a:lnSpc>
              <a:spcBef>
                <a:spcPts val="624"/>
              </a:spcBef>
              <a:buClr>
                <a:srgbClr val="0063C3"/>
              </a:buClr>
              <a:defRPr/>
            </a:pPr>
            <a:r>
              <a:rPr lang="en-US" b="1" dirty="0" smtClean="0"/>
              <a:t>Clinical </a:t>
            </a:r>
            <a:r>
              <a:rPr lang="en-US" b="1" dirty="0"/>
              <a:t>Notes: </a:t>
            </a:r>
          </a:p>
          <a:p>
            <a:pPr marL="654809" lvl="1" indent="-178585">
              <a:buFont typeface="Arial" pitchFamily="34" charset="0"/>
              <a:buChar char="•"/>
              <a:defRPr/>
            </a:pPr>
            <a:r>
              <a:rPr lang="en-US" dirty="0"/>
              <a:t>LDL-C Levels: 0.04 mmol/L</a:t>
            </a:r>
          </a:p>
          <a:p>
            <a:pPr marL="654809" lvl="1" indent="-178585">
              <a:buFont typeface="Arial" pitchFamily="34" charset="0"/>
              <a:buChar char="•"/>
            </a:pPr>
            <a:r>
              <a:rPr lang="en-US" dirty="0"/>
              <a:t>Apparent good health</a:t>
            </a:r>
          </a:p>
          <a:p>
            <a:pPr marL="654809" lvl="1" indent="-178585">
              <a:buFont typeface="Arial" pitchFamily="34" charset="0"/>
              <a:buChar char="•"/>
            </a:pPr>
            <a:r>
              <a:rPr lang="en-US" dirty="0"/>
              <a:t>Normal fertility (mother)</a:t>
            </a:r>
          </a:p>
          <a:p>
            <a:pPr marL="654809" lvl="1" indent="-178585">
              <a:buFont typeface="Arial" pitchFamily="34" charset="0"/>
              <a:buChar char="•"/>
            </a:pPr>
            <a:r>
              <a:rPr lang="en-US" dirty="0"/>
              <a:t>No developmental abnormalities; one is a college graduate and aerobics instructor</a:t>
            </a:r>
            <a:endParaRPr lang="en-US" i="1" dirty="0"/>
          </a:p>
          <a:p>
            <a:pPr marL="238112" indent="-238112">
              <a:tabLst>
                <a:tab pos="178585" algn="l"/>
              </a:tabLst>
            </a:pPr>
            <a:endParaRPr lang="en-US" b="1" dirty="0"/>
          </a:p>
          <a:p>
            <a:pPr marL="238112" indent="-238112">
              <a:tabLst>
                <a:tab pos="178585" algn="l"/>
              </a:tabLst>
            </a:pPr>
            <a:r>
              <a:rPr lang="en-US" b="1" dirty="0"/>
              <a:t>References</a:t>
            </a:r>
            <a:r>
              <a:rPr lang="en-US" i="1" dirty="0"/>
              <a:t>:</a:t>
            </a:r>
          </a:p>
          <a:p>
            <a:pPr>
              <a:tabLst>
                <a:tab pos="178585" algn="l"/>
              </a:tabLst>
            </a:pPr>
            <a:r>
              <a:rPr lang="en-US" dirty="0"/>
              <a:t>Zhao Z, </a:t>
            </a:r>
            <a:r>
              <a:rPr lang="en-US" i="1" dirty="0"/>
              <a:t>et al. </a:t>
            </a:r>
            <a:r>
              <a:rPr lang="en-CA" dirty="0"/>
              <a:t>Molecular characterization of loss-of-function mutations in PCSK9 and identification of a compound heterozygote</a:t>
            </a:r>
            <a:r>
              <a:rPr lang="en-CA" i="1" dirty="0"/>
              <a:t>.</a:t>
            </a:r>
            <a:r>
              <a:rPr lang="en-US" i="1" dirty="0"/>
              <a:t>  Am J Hum Genet. </a:t>
            </a:r>
            <a:r>
              <a:rPr lang="en-US" dirty="0"/>
              <a:t>2006;79: 514-523</a:t>
            </a:r>
            <a:r>
              <a:rPr lang="en-US" i="1" dirty="0"/>
              <a:t>.</a:t>
            </a:r>
          </a:p>
          <a:p>
            <a:pPr>
              <a:tabLst>
                <a:tab pos="178585" algn="l"/>
              </a:tabLst>
            </a:pPr>
            <a:r>
              <a:rPr lang="en-US" dirty="0"/>
              <a:t>Hooper AJ </a:t>
            </a:r>
            <a:r>
              <a:rPr lang="en-US" i="1" dirty="0"/>
              <a:t>, et al. </a:t>
            </a:r>
            <a:r>
              <a:rPr lang="en-CA" dirty="0"/>
              <a:t>The C679X mutation in PCSK9 is present and lowers blood cholesterol in a Southern African population</a:t>
            </a:r>
            <a:r>
              <a:rPr lang="en-CA" i="1" dirty="0"/>
              <a:t>.</a:t>
            </a:r>
            <a:r>
              <a:rPr lang="en-US" i="1" dirty="0"/>
              <a:t>  Atherosclerosis. </a:t>
            </a:r>
            <a:r>
              <a:rPr lang="en-US" dirty="0"/>
              <a:t>2007:193:445-448.</a:t>
            </a:r>
          </a:p>
          <a:p>
            <a:pPr>
              <a:buFontTx/>
              <a:buAutoNum type="arabicPeriod"/>
              <a:tabLst>
                <a:tab pos="178585" algn="l"/>
              </a:tabLst>
            </a:pPr>
            <a:endParaRPr lang="en-US" i="1" dirty="0"/>
          </a:p>
          <a:p>
            <a:pPr lvl="1"/>
            <a:endParaRPr lang="en-US" dirty="0"/>
          </a:p>
          <a:p>
            <a:endParaRPr lang="en-CA" dirty="0"/>
          </a:p>
          <a:p>
            <a:endParaRPr lang="en-CA" dirty="0"/>
          </a:p>
        </p:txBody>
      </p:sp>
      <p:sp>
        <p:nvSpPr>
          <p:cNvPr id="4" name="Slide Number Placeholder 3"/>
          <p:cNvSpPr>
            <a:spLocks noGrp="1"/>
          </p:cNvSpPr>
          <p:nvPr>
            <p:ph type="sldNum" sz="quarter" idx="10"/>
          </p:nvPr>
        </p:nvSpPr>
        <p:spPr/>
        <p:txBody>
          <a:bodyPr/>
          <a:lstStyle/>
          <a:p>
            <a:fld id="{836ED3A5-6F28-4479-BE78-6AC35198EEF9}" type="slidenum">
              <a:rPr lang="en-CA" smtClean="0">
                <a:solidFill>
                  <a:prstClr val="black"/>
                </a:solidFill>
                <a:latin typeface="Calibri"/>
              </a:rPr>
              <a:pPr/>
              <a:t>18</a:t>
            </a:fld>
            <a:endParaRPr lang="en-CA" dirty="0">
              <a:solidFill>
                <a:prstClr val="black"/>
              </a:solidFill>
              <a:latin typeface="Calibri"/>
            </a:endParaRPr>
          </a:p>
        </p:txBody>
      </p:sp>
    </p:spTree>
    <p:extLst>
      <p:ext uri="{BB962C8B-B14F-4D97-AF65-F5344CB8AC3E}">
        <p14:creationId xmlns:p14="http://schemas.microsoft.com/office/powerpoint/2010/main" val="1474318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Boxes A meta-analysis of 312,321 subjects showed that long-term exposure to naturally low levels of LDL-C, resulting from 9 different polymorphisms in 6 genes, was associated with a 54.5% reduction in the risk of CHD for each mmol/L lower of LDL-C</a:t>
            </a:r>
          </a:p>
          <a:p>
            <a:r>
              <a:rPr lang="en-GB" sz="1300" dirty="0"/>
              <a:t>represent the summary point estimate of odds ratio (OR) for the association between each exposure allele and risk of coronary heart disease (CHD). Bars represent 95% CI. (Unlike the other SNPs, the APOE-C1-C2 SNP rs4420638 is associated with LDL-C, HDL-C, triglycerides, and C-reactive protein. This SNP was included specifically to assess for heterogeneity of effect on the risk of CHD.)</a:t>
            </a:r>
            <a:endParaRPr lang="en-GB" dirty="0"/>
          </a:p>
        </p:txBody>
      </p:sp>
      <p:sp>
        <p:nvSpPr>
          <p:cNvPr id="4" name="Slide Number Placeholder 3"/>
          <p:cNvSpPr>
            <a:spLocks noGrp="1"/>
          </p:cNvSpPr>
          <p:nvPr>
            <p:ph type="sldNum" sz="quarter" idx="10"/>
          </p:nvPr>
        </p:nvSpPr>
        <p:spPr/>
        <p:txBody>
          <a:bodyPr/>
          <a:lstStyle/>
          <a:p>
            <a:fld id="{8F712340-B172-4C90-B9F8-9E36814BE0EB}" type="slidenum">
              <a:rPr lang="en-GB" smtClean="0"/>
              <a:t>21</a:t>
            </a:fld>
            <a:endParaRPr lang="en-GB" dirty="0"/>
          </a:p>
        </p:txBody>
      </p:sp>
    </p:spTree>
    <p:extLst>
      <p:ext uri="{BB962C8B-B14F-4D97-AF65-F5344CB8AC3E}">
        <p14:creationId xmlns:p14="http://schemas.microsoft.com/office/powerpoint/2010/main" val="4093480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585" indent="-178585">
              <a:buFont typeface="Arial" panose="020B0604020202020204" pitchFamily="34" charset="0"/>
              <a:buChar char="•"/>
            </a:pPr>
            <a:r>
              <a:rPr lang="en-GB" dirty="0" smtClean="0"/>
              <a:t>Lowering LDL-C levels with statins in patients with (secondary prevention) or without (primary prevention) prior CV events has been shown to significantly improve CV outcomes</a:t>
            </a:r>
          </a:p>
          <a:p>
            <a:pPr marL="178585" indent="-178585">
              <a:buFont typeface="Arial" panose="020B0604020202020204" pitchFamily="34" charset="0"/>
              <a:buChar char="•"/>
            </a:pPr>
            <a:endParaRPr lang="en-GB" dirty="0" smtClean="0"/>
          </a:p>
          <a:p>
            <a:pPr defTabSz="879378">
              <a:defRPr/>
            </a:pPr>
            <a:r>
              <a:rPr lang="da-DK" b="1" dirty="0">
                <a:cs typeface="Arial" pitchFamily="34" charset="0"/>
              </a:rPr>
              <a:t>1</a:t>
            </a:r>
            <a:r>
              <a:rPr lang="da-DK" dirty="0">
                <a:cs typeface="Arial" pitchFamily="34" charset="0"/>
              </a:rPr>
              <a:t>. </a:t>
            </a:r>
            <a:r>
              <a:rPr lang="en-GB" dirty="0">
                <a:cs typeface="Arial" pitchFamily="34" charset="0"/>
              </a:rPr>
              <a:t>Raymond C, et al. Clev Clin J Med 2014; 81: 11-19.</a:t>
            </a:r>
            <a:endParaRPr lang="en-GB" dirty="0"/>
          </a:p>
          <a:p>
            <a:endParaRPr lang="en-GB" dirty="0"/>
          </a:p>
          <a:p>
            <a:r>
              <a:rPr lang="en-GB" dirty="0"/>
              <a:t>From a meta-analysis  of randomised controlled trials of statins used in primary (N=7) and secondary (N=11) prevention, produced by the NIH/ACC/AHA Task Force</a:t>
            </a:r>
            <a:r>
              <a:rPr lang="en-GB" baseline="30000" dirty="0"/>
              <a:t>1</a:t>
            </a:r>
          </a:p>
          <a:p>
            <a:r>
              <a:rPr lang="en-GB" dirty="0"/>
              <a:t>It also discusses some of the advantages and potential disadvantages of the new guidelines. These latter points are illustrated through case examples.</a:t>
            </a:r>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24</a:t>
            </a:fld>
            <a:endParaRPr lang="en-US" dirty="0">
              <a:solidFill>
                <a:prstClr val="black"/>
              </a:solidFill>
            </a:endParaRPr>
          </a:p>
        </p:txBody>
      </p:sp>
      <p:sp>
        <p:nvSpPr>
          <p:cNvPr id="7" name="TextBox 6"/>
          <p:cNvSpPr txBox="1"/>
          <p:nvPr/>
        </p:nvSpPr>
        <p:spPr>
          <a:xfrm>
            <a:off x="5689359" y="1456623"/>
            <a:ext cx="1034429" cy="509881"/>
          </a:xfrm>
          <a:prstGeom prst="rect">
            <a:avLst/>
          </a:prstGeom>
          <a:noFill/>
        </p:spPr>
        <p:txBody>
          <a:bodyPr wrap="square" lIns="93470" tIns="46735" rIns="93470" bIns="46735" rtlCol="0">
            <a:spAutoFit/>
          </a:bodyPr>
          <a:lstStyle/>
          <a:p>
            <a:r>
              <a:rPr lang="en-GB" sz="900" dirty="0">
                <a:solidFill>
                  <a:srgbClr val="FF0000"/>
                </a:solidFill>
              </a:rPr>
              <a:t>Ref 1/ Raymond 2014/ pg 15/ figure1</a:t>
            </a:r>
          </a:p>
        </p:txBody>
      </p:sp>
    </p:spTree>
    <p:extLst>
      <p:ext uri="{BB962C8B-B14F-4D97-AF65-F5344CB8AC3E}">
        <p14:creationId xmlns:p14="http://schemas.microsoft.com/office/powerpoint/2010/main" val="3336514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585" indent="-178585">
              <a:buFont typeface="Arial" panose="020B0604020202020204" pitchFamily="34" charset="0"/>
              <a:buChar char="•"/>
            </a:pPr>
            <a:r>
              <a:rPr lang="en-GB" dirty="0"/>
              <a:t>The early CTT Collaborators meta-analysis of 90,000 subjects in 14 clinical trials demonstrated that with every 1 mmol/L (39 mg/dL) reduction in LDL-C, statins produce a relative risk reduction in major CV events of 22% at 1 year </a:t>
            </a:r>
            <a:r>
              <a:rPr lang="en-GB" b="1" dirty="0"/>
              <a:t>(standard statin dose vs. control)</a:t>
            </a:r>
          </a:p>
          <a:p>
            <a:pPr marL="178585" indent="-178585">
              <a:buFont typeface="Arial" panose="020B0604020202020204" pitchFamily="34" charset="0"/>
              <a:buChar char="•"/>
            </a:pPr>
            <a:endParaRPr lang="en-GB" dirty="0"/>
          </a:p>
          <a:p>
            <a:pPr marL="178585" indent="-178585">
              <a:buFont typeface="Arial" panose="020B0604020202020204" pitchFamily="34" charset="0"/>
              <a:buChar char="•"/>
            </a:pPr>
            <a:endParaRPr lang="en-GB" dirty="0"/>
          </a:p>
          <a:p>
            <a:pPr marL="219845" indent="-219845">
              <a:buFont typeface="Arial" panose="020B0604020202020204" pitchFamily="34" charset="0"/>
              <a:buAutoNum type="arabicPeriod"/>
            </a:pPr>
            <a:r>
              <a:rPr lang="en-GB" dirty="0">
                <a:latin typeface="Arial" pitchFamily="34" charset="0"/>
                <a:cs typeface="Arial" pitchFamily="34" charset="0"/>
              </a:rPr>
              <a:t>Cholesterol Treatment Trialists’ (CTT) Collaborators. </a:t>
            </a:r>
            <a:r>
              <a:rPr lang="en-GB" i="1" dirty="0">
                <a:latin typeface="Arial" pitchFamily="34" charset="0"/>
                <a:cs typeface="Arial" pitchFamily="34" charset="0"/>
              </a:rPr>
              <a:t>Lancet</a:t>
            </a:r>
            <a:r>
              <a:rPr lang="en-GB" dirty="0">
                <a:latin typeface="Arial" pitchFamily="34" charset="0"/>
                <a:cs typeface="Arial" pitchFamily="34" charset="0"/>
              </a:rPr>
              <a:t>. 2005;366:1267-1278</a:t>
            </a:r>
            <a:endParaRPr lang="en-GB" dirty="0"/>
          </a:p>
          <a:p>
            <a:r>
              <a:rPr lang="en-GB" dirty="0"/>
              <a:t>This was a prospective meta-analysis of data from 90 056 individuals in 14 randomised trials of statins. Weighted estimates were obtained of effects on different clinical outcomes per 1.0 mmol/L reduction in LDL-C. </a:t>
            </a:r>
            <a:endParaRPr lang="en-GB" dirty="0">
              <a:solidFill>
                <a:prstClr val="white"/>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25</a:t>
            </a:fld>
            <a:endParaRPr lang="en-US" dirty="0">
              <a:solidFill>
                <a:prstClr val="black"/>
              </a:solidFill>
            </a:endParaRPr>
          </a:p>
        </p:txBody>
      </p:sp>
      <p:sp>
        <p:nvSpPr>
          <p:cNvPr id="7" name="TextBox 6"/>
          <p:cNvSpPr txBox="1"/>
          <p:nvPr/>
        </p:nvSpPr>
        <p:spPr>
          <a:xfrm>
            <a:off x="5740260" y="740451"/>
            <a:ext cx="1057417" cy="788671"/>
          </a:xfrm>
          <a:prstGeom prst="rect">
            <a:avLst/>
          </a:prstGeom>
          <a:noFill/>
        </p:spPr>
        <p:txBody>
          <a:bodyPr wrap="square" lIns="95245" tIns="47622" rIns="95245" bIns="47622" rtlCol="0">
            <a:spAutoFit/>
          </a:bodyPr>
          <a:lstStyle/>
          <a:p>
            <a:pPr>
              <a:spcAft>
                <a:spcPts val="624"/>
              </a:spcAft>
            </a:pPr>
            <a:r>
              <a:rPr lang="en-GB" sz="900" dirty="0">
                <a:solidFill>
                  <a:srgbClr val="FF0000"/>
                </a:solidFill>
              </a:rPr>
              <a:t>1. CTT Lancet_2010: pg1674/col1/para1/line6-7 – col2/para1</a:t>
            </a:r>
          </a:p>
        </p:txBody>
      </p:sp>
    </p:spTree>
    <p:extLst>
      <p:ext uri="{BB962C8B-B14F-4D97-AF65-F5344CB8AC3E}">
        <p14:creationId xmlns:p14="http://schemas.microsoft.com/office/powerpoint/2010/main" val="844951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8602" indent="-178602">
              <a:buFont typeface="Arial" panose="020B0604020202020204" pitchFamily="34" charset="0"/>
              <a:buChar char="•"/>
            </a:pPr>
            <a:r>
              <a:rPr lang="en-GB" dirty="0" smtClean="0"/>
              <a:t>The Cholesterol Treatment Trialists’ (CTT) Meta-Analysis of 170,00 subjects in 26 clinical trials demonstrated that</a:t>
            </a:r>
            <a:r>
              <a:rPr lang="en-GB" baseline="0" dirty="0" smtClean="0"/>
              <a:t> with every 1 mmol/L (39 mg/dL) reduction in LDL-C, statins produce an approximate relative risk reduction in major CV events of 22% at 1 year </a:t>
            </a:r>
            <a:r>
              <a:rPr lang="en-GB" b="1" baseline="0" dirty="0" smtClean="0"/>
              <a:t>(both intensive and standard statin therapy)</a:t>
            </a:r>
            <a:endParaRPr lang="en-US" b="1" dirty="0" smtClean="0"/>
          </a:p>
        </p:txBody>
      </p:sp>
      <p:sp>
        <p:nvSpPr>
          <p:cNvPr id="4" name="Slide Number Placeholder 3"/>
          <p:cNvSpPr>
            <a:spLocks noGrp="1"/>
          </p:cNvSpPr>
          <p:nvPr>
            <p:ph type="sldNum" sz="quarter" idx="5"/>
          </p:nvPr>
        </p:nvSpPr>
        <p:spPr/>
        <p:txBody>
          <a:bodyPr/>
          <a:lstStyle/>
          <a:p>
            <a:pPr>
              <a:defRPr/>
            </a:pPr>
            <a:fld id="{523FACCA-3758-4323-8240-CCC40F411038}" type="slidenum">
              <a:rPr lang="en-US" smtClean="0">
                <a:solidFill>
                  <a:prstClr val="black"/>
                </a:solidFill>
              </a:rPr>
              <a:pPr>
                <a:defRPr/>
              </a:pPr>
              <a:t>26</a:t>
            </a:fld>
            <a:endParaRPr lang="en-US" dirty="0">
              <a:solidFill>
                <a:prstClr val="black"/>
              </a:solidFill>
            </a:endParaRPr>
          </a:p>
        </p:txBody>
      </p:sp>
      <p:sp>
        <p:nvSpPr>
          <p:cNvPr id="2" name="Right Brace 1"/>
          <p:cNvSpPr/>
          <p:nvPr/>
        </p:nvSpPr>
        <p:spPr>
          <a:xfrm>
            <a:off x="5702494" y="1249958"/>
            <a:ext cx="75530" cy="1069539"/>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3" name="TextBox 2"/>
          <p:cNvSpPr txBox="1"/>
          <p:nvPr/>
        </p:nvSpPr>
        <p:spPr>
          <a:xfrm>
            <a:off x="5778024" y="1601961"/>
            <a:ext cx="1057417" cy="511683"/>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CTT Lancet_2010: pg1676/fig4</a:t>
            </a:r>
          </a:p>
        </p:txBody>
      </p:sp>
      <p:sp>
        <p:nvSpPr>
          <p:cNvPr id="7" name="TextBox 6"/>
          <p:cNvSpPr txBox="1"/>
          <p:nvPr/>
        </p:nvSpPr>
        <p:spPr>
          <a:xfrm>
            <a:off x="5740258" y="3610864"/>
            <a:ext cx="1057417" cy="788681"/>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CTT Lancet_2010: pg1674/col1/para2/line6-7 – col2/para1</a:t>
            </a:r>
          </a:p>
        </p:txBody>
      </p:sp>
      <p:sp>
        <p:nvSpPr>
          <p:cNvPr id="8" name="Right Brace 7"/>
          <p:cNvSpPr/>
          <p:nvPr/>
        </p:nvSpPr>
        <p:spPr>
          <a:xfrm>
            <a:off x="5702494" y="3555925"/>
            <a:ext cx="45317" cy="475412"/>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risk of CV risk increases as LDL-C levels increase. Very low LDL-C levels display a lower risk of major CV events compared to moderate levels of LDL-C</a:t>
            </a:r>
            <a:endParaRPr lang="en-GB" dirty="0"/>
          </a:p>
        </p:txBody>
      </p:sp>
      <p:sp>
        <p:nvSpPr>
          <p:cNvPr id="4" name="Slide Number Placeholder 3"/>
          <p:cNvSpPr>
            <a:spLocks noGrp="1"/>
          </p:cNvSpPr>
          <p:nvPr>
            <p:ph type="sldNum" sz="quarter" idx="10"/>
          </p:nvPr>
        </p:nvSpPr>
        <p:spPr/>
        <p:txBody>
          <a:bodyPr/>
          <a:lstStyle/>
          <a:p>
            <a:fld id="{C8752C10-3AA1-4EEA-9576-E515054F014E}" type="slidenum">
              <a:rPr lang="en-US" smtClean="0"/>
              <a:pPr/>
              <a:t>27</a:t>
            </a:fld>
            <a:endParaRPr lang="en-US" dirty="0"/>
          </a:p>
        </p:txBody>
      </p:sp>
      <p:sp>
        <p:nvSpPr>
          <p:cNvPr id="5" name="TextBox 4"/>
          <p:cNvSpPr txBox="1"/>
          <p:nvPr/>
        </p:nvSpPr>
        <p:spPr>
          <a:xfrm>
            <a:off x="5776741" y="1971662"/>
            <a:ext cx="1057417" cy="650172"/>
          </a:xfrm>
          <a:prstGeom prst="rect">
            <a:avLst/>
          </a:prstGeom>
          <a:noFill/>
        </p:spPr>
        <p:txBody>
          <a:bodyPr wrap="square" lIns="95245" tIns="47622" rIns="95245" bIns="47622" rtlCol="0">
            <a:spAutoFit/>
          </a:bodyPr>
          <a:lstStyle/>
          <a:p>
            <a:pPr>
              <a:spcAft>
                <a:spcPts val="624"/>
              </a:spcAft>
            </a:pPr>
            <a:r>
              <a:rPr lang="en-GB" sz="900" dirty="0">
                <a:solidFill>
                  <a:srgbClr val="FF0000"/>
                </a:solidFill>
              </a:rPr>
              <a:t>1. Boekholdt 2014: pg490/col2/Central illustration</a:t>
            </a:r>
          </a:p>
        </p:txBody>
      </p:sp>
      <p:sp>
        <p:nvSpPr>
          <p:cNvPr id="6" name="TextBox 5"/>
          <p:cNvSpPr txBox="1"/>
          <p:nvPr/>
        </p:nvSpPr>
        <p:spPr>
          <a:xfrm>
            <a:off x="5776741" y="3607152"/>
            <a:ext cx="1057417" cy="511672"/>
          </a:xfrm>
          <a:prstGeom prst="rect">
            <a:avLst/>
          </a:prstGeom>
          <a:noFill/>
        </p:spPr>
        <p:txBody>
          <a:bodyPr wrap="square" lIns="95245" tIns="47622" rIns="95245" bIns="47622" rtlCol="0">
            <a:spAutoFit/>
          </a:bodyPr>
          <a:lstStyle/>
          <a:p>
            <a:pPr>
              <a:spcAft>
                <a:spcPts val="624"/>
              </a:spcAft>
            </a:pPr>
            <a:r>
              <a:rPr lang="en-GB" sz="900" dirty="0">
                <a:solidFill>
                  <a:srgbClr val="FF0000"/>
                </a:solidFill>
              </a:rPr>
              <a:t>1. Boekholdt 2014: pg485/para5</a:t>
            </a:r>
          </a:p>
        </p:txBody>
      </p:sp>
    </p:spTree>
    <p:extLst>
      <p:ext uri="{BB962C8B-B14F-4D97-AF65-F5344CB8AC3E}">
        <p14:creationId xmlns:p14="http://schemas.microsoft.com/office/powerpoint/2010/main" val="2710890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8602" indent="-178602">
              <a:buFont typeface="Arial" panose="020B0604020202020204" pitchFamily="34" charset="0"/>
              <a:buChar char="•"/>
            </a:pPr>
            <a:r>
              <a:rPr lang="en-GB" dirty="0" smtClean="0"/>
              <a:t>Statins are the standard of care for raised LDL-C management</a:t>
            </a:r>
          </a:p>
          <a:p>
            <a:pPr marL="178602" indent="-178602">
              <a:buFont typeface="Arial" panose="020B0604020202020204" pitchFamily="34" charset="0"/>
              <a:buChar char="•"/>
            </a:pPr>
            <a:endParaRPr lang="en-GB" dirty="0" smtClean="0"/>
          </a:p>
          <a:p>
            <a:pPr marL="178602" indent="-178602">
              <a:buFont typeface="Arial" panose="020B0604020202020204" pitchFamily="34" charset="0"/>
              <a:buChar char="•"/>
            </a:pPr>
            <a:r>
              <a:rPr lang="en-GB" dirty="0" smtClean="0"/>
              <a:t>However, many patients are not reaching their recommended LDL-C goal with statin therapy due to suboptimal reductions </a:t>
            </a:r>
            <a:br>
              <a:rPr lang="en-GB" dirty="0" smtClean="0"/>
            </a:br>
            <a:r>
              <a:rPr lang="en-GB" dirty="0" smtClean="0"/>
              <a:t>in LDL-C</a:t>
            </a:r>
            <a:r>
              <a:rPr lang="en-GB" baseline="0" dirty="0" smtClean="0"/>
              <a:t> (i.e. up to 76% of high risk patients and 80% of HeFH patients are not achieving their LDL-C goal)</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33</a:t>
            </a:fld>
            <a:endParaRPr lang="en-US" dirty="0">
              <a:solidFill>
                <a:prstClr val="black"/>
              </a:solidFill>
            </a:endParaRPr>
          </a:p>
        </p:txBody>
      </p:sp>
      <p:sp>
        <p:nvSpPr>
          <p:cNvPr id="5" name="Left Brace 4"/>
          <p:cNvSpPr/>
          <p:nvPr/>
        </p:nvSpPr>
        <p:spPr>
          <a:xfrm>
            <a:off x="1063710" y="1398627"/>
            <a:ext cx="45317" cy="82272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6" name="TextBox 5"/>
          <p:cNvSpPr txBox="1"/>
          <p:nvPr/>
        </p:nvSpPr>
        <p:spPr>
          <a:xfrm>
            <a:off x="1" y="904995"/>
            <a:ext cx="1063710" cy="1219569"/>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Jones et al 2012:  pg4/table 2</a:t>
            </a:r>
          </a:p>
          <a:p>
            <a:pPr>
              <a:spcAft>
                <a:spcPts val="625"/>
              </a:spcAft>
            </a:pPr>
            <a:r>
              <a:rPr lang="en-GB" sz="900" dirty="0">
                <a:solidFill>
                  <a:srgbClr val="FF0000"/>
                </a:solidFill>
              </a:rPr>
              <a:t>2. Stein et al 2003: pg1291/table3</a:t>
            </a:r>
          </a:p>
          <a:p>
            <a:pPr>
              <a:spcAft>
                <a:spcPts val="625"/>
              </a:spcAft>
            </a:pPr>
            <a:r>
              <a:rPr lang="en-GB" sz="900" dirty="0">
                <a:solidFill>
                  <a:srgbClr val="FF0000"/>
                </a:solidFill>
              </a:rPr>
              <a:t>3. Pijlman et al 2010: pg191/table1 </a:t>
            </a:r>
          </a:p>
        </p:txBody>
      </p:sp>
      <p:sp>
        <p:nvSpPr>
          <p:cNvPr id="7" name="TextBox 6"/>
          <p:cNvSpPr txBox="1"/>
          <p:nvPr/>
        </p:nvSpPr>
        <p:spPr>
          <a:xfrm>
            <a:off x="226589" y="2961799"/>
            <a:ext cx="1063710" cy="373183"/>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Jones et al 2012:  pg4/table 2</a:t>
            </a:r>
          </a:p>
        </p:txBody>
      </p:sp>
      <p:sp>
        <p:nvSpPr>
          <p:cNvPr id="8" name="Left Brace 7"/>
          <p:cNvSpPr/>
          <p:nvPr/>
        </p:nvSpPr>
        <p:spPr>
          <a:xfrm>
            <a:off x="1057417" y="2303622"/>
            <a:ext cx="74269" cy="156317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9" name="Right Brace 8"/>
          <p:cNvSpPr/>
          <p:nvPr/>
        </p:nvSpPr>
        <p:spPr>
          <a:xfrm>
            <a:off x="5664729" y="2303622"/>
            <a:ext cx="75530" cy="17277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10" name="TextBox 9"/>
          <p:cNvSpPr txBox="1"/>
          <p:nvPr/>
        </p:nvSpPr>
        <p:spPr>
          <a:xfrm>
            <a:off x="5740258" y="2802623"/>
            <a:ext cx="1057417" cy="1291468"/>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2. Stein et al 2003: pg1291/table3</a:t>
            </a:r>
          </a:p>
          <a:p>
            <a:pPr>
              <a:spcAft>
                <a:spcPts val="625"/>
              </a:spcAft>
            </a:pPr>
            <a:r>
              <a:rPr lang="en-GB" sz="900" dirty="0">
                <a:solidFill>
                  <a:srgbClr val="FF0000"/>
                </a:solidFill>
              </a:rPr>
              <a:t>3. Pijlman et al 2010: pg191/table1 </a:t>
            </a:r>
          </a:p>
          <a:p>
            <a:pPr>
              <a:spcAft>
                <a:spcPts val="625"/>
              </a:spcAft>
            </a:pPr>
            <a:endParaRPr lang="en-GB" sz="900" dirty="0">
              <a:solidFill>
                <a:srgbClr val="FF0000"/>
              </a:solidFill>
            </a:endParaRPr>
          </a:p>
          <a:p>
            <a:pPr>
              <a:spcAft>
                <a:spcPts val="625"/>
              </a:spcAft>
            </a:pPr>
            <a:endParaRPr lang="en-GB" sz="900" dirty="0">
              <a:solidFill>
                <a:srgbClr val="FF0000"/>
              </a:solidFill>
            </a:endParaRPr>
          </a:p>
        </p:txBody>
      </p:sp>
    </p:spTree>
    <p:extLst>
      <p:ext uri="{BB962C8B-B14F-4D97-AF65-F5344CB8AC3E}">
        <p14:creationId xmlns:p14="http://schemas.microsoft.com/office/powerpoint/2010/main" val="27054465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9845" indent="-219845" defTabSz="879378">
              <a:buFontTx/>
              <a:buAutoNum type="arabicPeriod"/>
              <a:defRPr/>
            </a:pPr>
            <a:r>
              <a:rPr lang="fr-FR" altLang="en-US" kern="0" dirty="0"/>
              <a:t>Gitt AK et al. Eur J Prev Cardiol 2012; 19: 221–</a:t>
            </a:r>
          </a:p>
          <a:p>
            <a:r>
              <a:rPr lang="en-GB" b="1" dirty="0"/>
              <a:t>Design</a:t>
            </a:r>
            <a:r>
              <a:rPr lang="en-GB" dirty="0"/>
              <a:t>: A cross-sectional, observational study that assessed the prevalence of persistent </a:t>
            </a:r>
            <a:r>
              <a:rPr lang="en-GB" dirty="0" err="1" smtClean="0"/>
              <a:t>dyslipidemia</a:t>
            </a:r>
            <a:r>
              <a:rPr lang="en-GB" dirty="0" smtClean="0"/>
              <a:t> </a:t>
            </a:r>
            <a:r>
              <a:rPr lang="en-GB" dirty="0"/>
              <a:t>in patients treated with statins and analysed predictors of lipid target achievement.</a:t>
            </a:r>
          </a:p>
          <a:p>
            <a:r>
              <a:rPr lang="en-GB" b="1" dirty="0"/>
              <a:t>Methods</a:t>
            </a:r>
            <a:r>
              <a:rPr lang="en-GB" dirty="0"/>
              <a:t>: Serum lipid values of 22,063 statin-treated patients were studied in the context of their cardiovascular risk factors, and the potency and composition of their lipid-lowering treatment. European Society of Cardiology recommendations were used to classify patient risk, and to define LDL-cholesterol goal and normal levels for HDL-cholesterol and </a:t>
            </a:r>
            <a:r>
              <a:rPr lang="en-GB" dirty="0" smtClean="0"/>
              <a:t>triglycerides</a:t>
            </a:r>
          </a:p>
          <a:p>
            <a:endParaRPr lang="en-GB" dirty="0" smtClean="0"/>
          </a:p>
          <a:p>
            <a:pPr defTabSz="879378">
              <a:defRPr/>
            </a:pPr>
            <a:r>
              <a:rPr lang="en-GB" b="1" dirty="0"/>
              <a:t>European and Canadian data: </a:t>
            </a:r>
            <a:r>
              <a:rPr lang="fr-FR" altLang="en-US" b="1" kern="0" dirty="0" err="1">
                <a:solidFill>
                  <a:schemeClr val="bg1"/>
                </a:solidFill>
              </a:rPr>
              <a:t>Gitt</a:t>
            </a:r>
            <a:r>
              <a:rPr lang="fr-FR" altLang="en-US" b="1" kern="0" dirty="0">
                <a:solidFill>
                  <a:schemeClr val="bg1"/>
                </a:solidFill>
              </a:rPr>
              <a:t> AK, et al. </a:t>
            </a:r>
            <a:r>
              <a:rPr lang="fr-FR" altLang="en-US" b="1" kern="0" dirty="0" err="1">
                <a:solidFill>
                  <a:schemeClr val="bg1"/>
                </a:solidFill>
              </a:rPr>
              <a:t>Eur</a:t>
            </a:r>
            <a:r>
              <a:rPr lang="fr-FR" altLang="en-US" b="1" kern="0" dirty="0">
                <a:solidFill>
                  <a:schemeClr val="bg1"/>
                </a:solidFill>
              </a:rPr>
              <a:t> J </a:t>
            </a:r>
            <a:r>
              <a:rPr lang="fr-FR" altLang="en-US" b="1" kern="0" dirty="0" err="1">
                <a:solidFill>
                  <a:schemeClr val="bg1"/>
                </a:solidFill>
              </a:rPr>
              <a:t>Prev</a:t>
            </a:r>
            <a:r>
              <a:rPr lang="fr-FR" altLang="en-US" b="1" kern="0" dirty="0">
                <a:solidFill>
                  <a:schemeClr val="bg1"/>
                </a:solidFill>
              </a:rPr>
              <a:t> </a:t>
            </a:r>
            <a:r>
              <a:rPr lang="fr-FR" altLang="en-US" b="1" kern="0" dirty="0" err="1">
                <a:solidFill>
                  <a:schemeClr val="bg1"/>
                </a:solidFill>
              </a:rPr>
              <a:t>Cardiol</a:t>
            </a:r>
            <a:r>
              <a:rPr lang="fr-FR" altLang="en-US" b="1" kern="0" dirty="0">
                <a:solidFill>
                  <a:schemeClr val="bg1"/>
                </a:solidFill>
              </a:rPr>
              <a:t> 2012; 19: 221–30 </a:t>
            </a:r>
            <a:r>
              <a:rPr lang="fr-FR" altLang="en-US" kern="0" dirty="0">
                <a:solidFill>
                  <a:schemeClr val="bg1"/>
                </a:solidFill>
              </a:rPr>
              <a:t>- </a:t>
            </a:r>
            <a:r>
              <a:rPr lang="en-GB" dirty="0"/>
              <a:t>Patients at </a:t>
            </a:r>
            <a:r>
              <a:rPr lang="en-GB" b="1" dirty="0"/>
              <a:t>high risk </a:t>
            </a:r>
            <a:r>
              <a:rPr lang="en-GB" dirty="0"/>
              <a:t>were defined as those with pre-existing CVD, diabetes and/or ESC score 5%. Low-risk patients were those without those conditions or ESC score &lt;5%.</a:t>
            </a:r>
          </a:p>
          <a:p>
            <a:endParaRPr lang="en-GB" dirty="0"/>
          </a:p>
          <a:p>
            <a:r>
              <a:rPr lang="en-GB" b="1" dirty="0">
                <a:solidFill>
                  <a:srgbClr val="FFFFFF"/>
                </a:solidFill>
                <a:latin typeface="Arial" pitchFamily="34" charset="0"/>
                <a:cs typeface="Arial" pitchFamily="34" charset="0"/>
              </a:rPr>
              <a:t>US data: Jones PH, et al. </a:t>
            </a:r>
            <a:r>
              <a:rPr lang="en-GB" b="1" i="1" dirty="0">
                <a:solidFill>
                  <a:srgbClr val="FFFFFF"/>
                </a:solidFill>
                <a:latin typeface="Arial" pitchFamily="34" charset="0"/>
                <a:cs typeface="Arial" pitchFamily="34" charset="0"/>
              </a:rPr>
              <a:t>J Am Heart Assoc.</a:t>
            </a:r>
            <a:r>
              <a:rPr lang="en-GB" b="1" dirty="0">
                <a:solidFill>
                  <a:srgbClr val="FFFFFF"/>
                </a:solidFill>
                <a:latin typeface="Arial" pitchFamily="34" charset="0"/>
                <a:cs typeface="Arial" pitchFamily="34" charset="0"/>
              </a:rPr>
              <a:t> 2012;1:e001800 -</a:t>
            </a:r>
            <a:r>
              <a:rPr lang="en-GB" dirty="0">
                <a:solidFill>
                  <a:srgbClr val="FFFFFF"/>
                </a:solidFill>
                <a:latin typeface="Arial" pitchFamily="34" charset="0"/>
                <a:cs typeface="Arial" pitchFamily="34" charset="0"/>
              </a:rPr>
              <a:t> </a:t>
            </a:r>
            <a:r>
              <a:rPr lang="en-GB" dirty="0"/>
              <a:t>This study was conducted by including primarily high-risk patients—that is, patients with previous history of CVD events and CHD or CHD risk equivalents.</a:t>
            </a:r>
          </a:p>
        </p:txBody>
      </p:sp>
      <p:sp>
        <p:nvSpPr>
          <p:cNvPr id="4" name="Slide Number Placeholder 3"/>
          <p:cNvSpPr>
            <a:spLocks noGrp="1"/>
          </p:cNvSpPr>
          <p:nvPr>
            <p:ph type="sldNum" sz="quarter" idx="10"/>
          </p:nvPr>
        </p:nvSpPr>
        <p:spPr/>
        <p:txBody>
          <a:bodyPr/>
          <a:lstStyle/>
          <a:p>
            <a:fld id="{C8752C10-3AA1-4EEA-9576-E515054F014E}" type="slidenum">
              <a:rPr lang="en-US" smtClean="0"/>
              <a:pPr/>
              <a:t>34</a:t>
            </a:fld>
            <a:endParaRPr lang="en-US" dirty="0"/>
          </a:p>
        </p:txBody>
      </p:sp>
      <p:sp>
        <p:nvSpPr>
          <p:cNvPr id="5" name="TextBox 4"/>
          <p:cNvSpPr txBox="1"/>
          <p:nvPr/>
        </p:nvSpPr>
        <p:spPr>
          <a:xfrm>
            <a:off x="5696747" y="2265856"/>
            <a:ext cx="1034429" cy="371382"/>
          </a:xfrm>
          <a:prstGeom prst="rect">
            <a:avLst/>
          </a:prstGeom>
          <a:noFill/>
        </p:spPr>
        <p:txBody>
          <a:bodyPr wrap="square" lIns="93470" tIns="46735" rIns="93470" bIns="46735" rtlCol="0">
            <a:spAutoFit/>
          </a:bodyPr>
          <a:lstStyle/>
          <a:p>
            <a:r>
              <a:rPr lang="en-GB" sz="900" dirty="0">
                <a:solidFill>
                  <a:srgbClr val="FF0000"/>
                </a:solidFill>
              </a:rPr>
              <a:t>Ref 1 / </a:t>
            </a:r>
            <a:r>
              <a:rPr lang="en-GB" sz="900" dirty="0" err="1">
                <a:solidFill>
                  <a:srgbClr val="FF0000"/>
                </a:solidFill>
              </a:rPr>
              <a:t>Gitt</a:t>
            </a:r>
            <a:r>
              <a:rPr lang="en-GB" sz="900" dirty="0">
                <a:solidFill>
                  <a:srgbClr val="FF0000"/>
                </a:solidFill>
              </a:rPr>
              <a:t> 1012/ pg227/ figure 4</a:t>
            </a:r>
          </a:p>
        </p:txBody>
      </p:sp>
      <p:sp>
        <p:nvSpPr>
          <p:cNvPr id="6" name="TextBox 5"/>
          <p:cNvSpPr txBox="1"/>
          <p:nvPr/>
        </p:nvSpPr>
        <p:spPr>
          <a:xfrm>
            <a:off x="5763246" y="1494052"/>
            <a:ext cx="1034429" cy="371382"/>
          </a:xfrm>
          <a:prstGeom prst="rect">
            <a:avLst/>
          </a:prstGeom>
          <a:noFill/>
        </p:spPr>
        <p:txBody>
          <a:bodyPr wrap="square" lIns="93470" tIns="46735" rIns="93470" bIns="46735" rtlCol="0">
            <a:spAutoFit/>
          </a:bodyPr>
          <a:lstStyle/>
          <a:p>
            <a:r>
              <a:rPr lang="en-GB" sz="900" dirty="0">
                <a:solidFill>
                  <a:srgbClr val="FF0000"/>
                </a:solidFill>
              </a:rPr>
              <a:t>Ref 1 / </a:t>
            </a:r>
            <a:r>
              <a:rPr lang="en-GB" sz="900" dirty="0" err="1">
                <a:solidFill>
                  <a:srgbClr val="FF0000"/>
                </a:solidFill>
              </a:rPr>
              <a:t>Gitt</a:t>
            </a:r>
            <a:r>
              <a:rPr lang="en-GB" sz="900" dirty="0">
                <a:solidFill>
                  <a:srgbClr val="FF0000"/>
                </a:solidFill>
              </a:rPr>
              <a:t> 1012/ pg221/Abstract </a:t>
            </a:r>
          </a:p>
        </p:txBody>
      </p:sp>
    </p:spTree>
    <p:extLst>
      <p:ext uri="{BB962C8B-B14F-4D97-AF65-F5344CB8AC3E}">
        <p14:creationId xmlns:p14="http://schemas.microsoft.com/office/powerpoint/2010/main" val="277802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3327" y="5098179"/>
            <a:ext cx="5438140" cy="4442698"/>
          </a:xfrm>
        </p:spPr>
        <p:txBody>
          <a:bodyPr/>
          <a:lstStyle/>
          <a:p>
            <a:pPr>
              <a:buClr>
                <a:srgbClr val="CF8A00"/>
              </a:buClr>
            </a:pPr>
            <a:r>
              <a:rPr lang="en-GB" dirty="0"/>
              <a:t>A summary of the leading causes of death globally</a:t>
            </a:r>
            <a:r>
              <a:rPr lang="en-GB" baseline="30000" dirty="0"/>
              <a:t>1</a:t>
            </a:r>
            <a:endParaRPr lang="en-GB" dirty="0"/>
          </a:p>
          <a:p>
            <a:pPr>
              <a:buClr>
                <a:srgbClr val="CF8A00"/>
              </a:buClr>
            </a:pPr>
            <a:r>
              <a:rPr lang="en-GB" dirty="0"/>
              <a:t>Of the top 10 causes of death globally in 2012, CVD accounted for 28% of all deaths</a:t>
            </a:r>
            <a:r>
              <a:rPr lang="en-GB" baseline="30000" dirty="0"/>
              <a:t>1</a:t>
            </a:r>
            <a:r>
              <a:rPr lang="en-GB" dirty="0"/>
              <a:t>, and is therefore the leading cause of death in the world</a:t>
            </a:r>
          </a:p>
          <a:p>
            <a:pPr>
              <a:buClr>
                <a:srgbClr val="CF8A00"/>
              </a:buClr>
            </a:pPr>
            <a:r>
              <a:rPr lang="en-GB" dirty="0"/>
              <a:t>Heart disease and stroke account for the main causes of CVD </a:t>
            </a:r>
            <a:r>
              <a:rPr lang="en-GB" dirty="0" smtClean="0"/>
              <a:t>death</a:t>
            </a:r>
            <a:endParaRPr lang="en-GB" dirty="0"/>
          </a:p>
          <a:p>
            <a:endParaRPr lang="en-US" dirty="0"/>
          </a:p>
        </p:txBody>
      </p:sp>
      <p:sp>
        <p:nvSpPr>
          <p:cNvPr id="4" name="Slide Number Placeholder 3"/>
          <p:cNvSpPr>
            <a:spLocks noGrp="1"/>
          </p:cNvSpPr>
          <p:nvPr>
            <p:ph type="sldNum" sz="quarter" idx="10"/>
          </p:nvPr>
        </p:nvSpPr>
        <p:spPr/>
        <p:txBody>
          <a:bodyPr/>
          <a:lstStyle/>
          <a:p>
            <a:pPr>
              <a:defRPr/>
            </a:pPr>
            <a:fld id="{EE1BF76F-C1E4-4BF0-8D3B-204DC4DA34E2}" type="slidenum">
              <a:rPr lang="en-US" smtClean="0">
                <a:solidFill>
                  <a:prstClr val="black"/>
                </a:solidFill>
              </a:rPr>
              <a:pPr>
                <a:defRPr/>
              </a:pPr>
              <a:t>4</a:t>
            </a:fld>
            <a:endParaRPr lang="en-US" dirty="0">
              <a:solidFill>
                <a:prstClr val="black"/>
              </a:solidFill>
            </a:endParaRPr>
          </a:p>
        </p:txBody>
      </p:sp>
      <p:sp>
        <p:nvSpPr>
          <p:cNvPr id="7" name="TextBox 6"/>
          <p:cNvSpPr txBox="1"/>
          <p:nvPr/>
        </p:nvSpPr>
        <p:spPr>
          <a:xfrm>
            <a:off x="5689360" y="647387"/>
            <a:ext cx="812765" cy="1340878"/>
          </a:xfrm>
          <a:prstGeom prst="rect">
            <a:avLst/>
          </a:prstGeom>
          <a:noFill/>
        </p:spPr>
        <p:txBody>
          <a:bodyPr wrap="square" lIns="93470" tIns="46735" rIns="93470" bIns="46735" rtlCol="0">
            <a:spAutoFit/>
          </a:bodyPr>
          <a:lstStyle/>
          <a:p>
            <a:r>
              <a:rPr lang="en-GB" sz="900" dirty="0">
                <a:solidFill>
                  <a:srgbClr val="FF0000"/>
                </a:solidFill>
              </a:rPr>
              <a:t>Ref 1/ WHO top ten causes of death/ factsheet 210/part 1(pg1 and pg2); part 3 (pg1) </a:t>
            </a:r>
          </a:p>
        </p:txBody>
      </p:sp>
      <p:sp>
        <p:nvSpPr>
          <p:cNvPr id="8" name="TextBox 7"/>
          <p:cNvSpPr txBox="1"/>
          <p:nvPr/>
        </p:nvSpPr>
        <p:spPr>
          <a:xfrm>
            <a:off x="5689359" y="2265858"/>
            <a:ext cx="1034429" cy="648381"/>
          </a:xfrm>
          <a:prstGeom prst="rect">
            <a:avLst/>
          </a:prstGeom>
          <a:noFill/>
        </p:spPr>
        <p:txBody>
          <a:bodyPr wrap="square" lIns="93470" tIns="46735" rIns="93470" bIns="46735" rtlCol="0">
            <a:spAutoFit/>
          </a:bodyPr>
          <a:lstStyle/>
          <a:p>
            <a:r>
              <a:rPr lang="en-GB" sz="900" dirty="0">
                <a:solidFill>
                  <a:srgbClr val="FF0000"/>
                </a:solidFill>
              </a:rPr>
              <a:t>Ref 1/ WHO top ten causes of death/ factsheet 210/part 2 (pg2) </a:t>
            </a:r>
          </a:p>
        </p:txBody>
      </p:sp>
      <p:sp>
        <p:nvSpPr>
          <p:cNvPr id="9" name="Right Brace 8"/>
          <p:cNvSpPr/>
          <p:nvPr/>
        </p:nvSpPr>
        <p:spPr>
          <a:xfrm>
            <a:off x="5615471" y="1780317"/>
            <a:ext cx="147776" cy="1456623"/>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3470" tIns="46735" rIns="93470" bIns="46735" rtlCol="0" anchor="ctr"/>
          <a:lstStyle/>
          <a:p>
            <a:pPr algn="ctr"/>
            <a:endParaRPr lang="en-GB" dirty="0"/>
          </a:p>
        </p:txBody>
      </p:sp>
      <p:sp>
        <p:nvSpPr>
          <p:cNvPr id="12" name="Right Brace 11"/>
          <p:cNvSpPr/>
          <p:nvPr/>
        </p:nvSpPr>
        <p:spPr>
          <a:xfrm>
            <a:off x="5593305" y="932327"/>
            <a:ext cx="147776" cy="60522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3470" tIns="46735" rIns="93470" bIns="46735" rtlCol="0" anchor="ctr"/>
          <a:lstStyle/>
          <a:p>
            <a:pPr algn="ctr"/>
            <a:endParaRPr lang="en-GB" dirty="0"/>
          </a:p>
        </p:txBody>
      </p:sp>
      <p:sp>
        <p:nvSpPr>
          <p:cNvPr id="13" name="TextBox 12"/>
          <p:cNvSpPr txBox="1"/>
          <p:nvPr/>
        </p:nvSpPr>
        <p:spPr>
          <a:xfrm>
            <a:off x="5689359" y="3398785"/>
            <a:ext cx="1034429" cy="509881"/>
          </a:xfrm>
          <a:prstGeom prst="rect">
            <a:avLst/>
          </a:prstGeom>
          <a:noFill/>
        </p:spPr>
        <p:txBody>
          <a:bodyPr wrap="square" lIns="93470" tIns="46735" rIns="93470" bIns="46735" rtlCol="0">
            <a:spAutoFit/>
          </a:bodyPr>
          <a:lstStyle/>
          <a:p>
            <a:r>
              <a:rPr lang="en-GB" sz="900" dirty="0">
                <a:solidFill>
                  <a:srgbClr val="FF0000"/>
                </a:solidFill>
              </a:rPr>
              <a:t>Ref 2/Go et al 2013/ pge8/ col1/para8</a:t>
            </a:r>
          </a:p>
        </p:txBody>
      </p:sp>
      <p:sp>
        <p:nvSpPr>
          <p:cNvPr id="14" name="TextBox 13"/>
          <p:cNvSpPr txBox="1"/>
          <p:nvPr/>
        </p:nvSpPr>
        <p:spPr>
          <a:xfrm>
            <a:off x="5689359" y="3965250"/>
            <a:ext cx="1034429" cy="509881"/>
          </a:xfrm>
          <a:prstGeom prst="rect">
            <a:avLst/>
          </a:prstGeom>
          <a:noFill/>
        </p:spPr>
        <p:txBody>
          <a:bodyPr wrap="square" lIns="93470" tIns="46735" rIns="93470" bIns="46735" rtlCol="0">
            <a:spAutoFit/>
          </a:bodyPr>
          <a:lstStyle/>
          <a:p>
            <a:r>
              <a:rPr lang="en-GB" sz="900" dirty="0">
                <a:solidFill>
                  <a:srgbClr val="FF0000"/>
                </a:solidFill>
              </a:rPr>
              <a:t>Ref 3/Nicholas et al 2012/ pg8/para1-2</a:t>
            </a:r>
          </a:p>
        </p:txBody>
      </p:sp>
      <p:sp>
        <p:nvSpPr>
          <p:cNvPr id="15" name="TextBox 14"/>
          <p:cNvSpPr txBox="1"/>
          <p:nvPr/>
        </p:nvSpPr>
        <p:spPr>
          <a:xfrm>
            <a:off x="5696748" y="4531715"/>
            <a:ext cx="953152" cy="648381"/>
          </a:xfrm>
          <a:prstGeom prst="rect">
            <a:avLst/>
          </a:prstGeom>
          <a:noFill/>
        </p:spPr>
        <p:txBody>
          <a:bodyPr wrap="square" lIns="93470" tIns="46735" rIns="93470" bIns="46735" rtlCol="0">
            <a:spAutoFit/>
          </a:bodyPr>
          <a:lstStyle/>
          <a:p>
            <a:r>
              <a:rPr lang="en-GB" sz="900" dirty="0">
                <a:solidFill>
                  <a:srgbClr val="FF0000"/>
                </a:solidFill>
              </a:rPr>
              <a:t>Ref 4/Mathers 2006/pg e442/col2/ para3</a:t>
            </a:r>
          </a:p>
        </p:txBody>
      </p:sp>
    </p:spTree>
    <p:extLst>
      <p:ext uri="{BB962C8B-B14F-4D97-AF65-F5344CB8AC3E}">
        <p14:creationId xmlns:p14="http://schemas.microsoft.com/office/powerpoint/2010/main" val="4063781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9378">
              <a:defRPr/>
            </a:pPr>
            <a:r>
              <a:rPr lang="en-US" b="1" dirty="0"/>
              <a:t>1. </a:t>
            </a:r>
            <a:r>
              <a:rPr lang="en-US" dirty="0" err="1"/>
              <a:t>Pijlman</a:t>
            </a:r>
            <a:r>
              <a:rPr lang="en-US" dirty="0"/>
              <a:t> AH et al. </a:t>
            </a:r>
            <a:r>
              <a:rPr lang="en-US" i="1" dirty="0"/>
              <a:t>Atherosclerosis.</a:t>
            </a:r>
            <a:r>
              <a:rPr lang="en-US" dirty="0"/>
              <a:t> 2010;209(1):189-194.</a:t>
            </a:r>
            <a:endParaRPr lang="en-GB" dirty="0" smtClean="0"/>
          </a:p>
          <a:p>
            <a:r>
              <a:rPr lang="en-GB" dirty="0"/>
              <a:t>This was a large cross-sectional study of 1,249 lipid clinic outpatients with known </a:t>
            </a:r>
            <a:r>
              <a:rPr lang="en-GB" dirty="0" err="1"/>
              <a:t>HeFH</a:t>
            </a:r>
            <a:r>
              <a:rPr lang="en-GB" dirty="0"/>
              <a:t>. Patient records were retrieved and data concerning the use of lipid-lowering therapy, plasma lipids and lipoprotein levels, safety, and reasons for not achieving treatment goals were recorded. </a:t>
            </a:r>
          </a:p>
          <a:p>
            <a:pPr>
              <a:buClr>
                <a:srgbClr val="CF8A00"/>
              </a:buClr>
            </a:pPr>
            <a:r>
              <a:rPr lang="en-GB" dirty="0"/>
              <a:t>Only 21% of patients with </a:t>
            </a:r>
            <a:r>
              <a:rPr lang="en-GB" dirty="0" err="1"/>
              <a:t>HeFH</a:t>
            </a:r>
            <a:r>
              <a:rPr lang="en-GB" dirty="0"/>
              <a:t> on conventional LLT reach a target less than 2.5 </a:t>
            </a:r>
            <a:r>
              <a:rPr lang="en-GB" dirty="0" err="1"/>
              <a:t>mmol</a:t>
            </a:r>
            <a:r>
              <a:rPr lang="en-GB" dirty="0"/>
              <a:t>/L (100 mg/</a:t>
            </a:r>
            <a:r>
              <a:rPr lang="en-GB" dirty="0" err="1"/>
              <a:t>dL</a:t>
            </a:r>
            <a:r>
              <a:rPr lang="en-GB" dirty="0"/>
              <a:t>)</a:t>
            </a:r>
          </a:p>
          <a:p>
            <a:pPr>
              <a:buClr>
                <a:srgbClr val="CF8A00"/>
              </a:buClr>
            </a:pPr>
            <a:endParaRPr lang="en-GB" dirty="0"/>
          </a:p>
          <a:p>
            <a:endParaRPr lang="en-GB" dirty="0"/>
          </a:p>
        </p:txBody>
      </p:sp>
      <p:sp>
        <p:nvSpPr>
          <p:cNvPr id="4" name="Slide Number Placeholder 3"/>
          <p:cNvSpPr>
            <a:spLocks noGrp="1"/>
          </p:cNvSpPr>
          <p:nvPr>
            <p:ph type="sldNum" sz="quarter" idx="10"/>
          </p:nvPr>
        </p:nvSpPr>
        <p:spPr/>
        <p:txBody>
          <a:bodyPr/>
          <a:lstStyle/>
          <a:p>
            <a:fld id="{C8752C10-3AA1-4EEA-9576-E515054F014E}" type="slidenum">
              <a:rPr lang="en-US" smtClean="0"/>
              <a:pPr/>
              <a:t>35</a:t>
            </a:fld>
            <a:endParaRPr lang="en-US"/>
          </a:p>
        </p:txBody>
      </p:sp>
      <p:sp>
        <p:nvSpPr>
          <p:cNvPr id="5" name="TextBox 4"/>
          <p:cNvSpPr txBox="1"/>
          <p:nvPr/>
        </p:nvSpPr>
        <p:spPr>
          <a:xfrm>
            <a:off x="5689359" y="2265856"/>
            <a:ext cx="1034429" cy="371382"/>
          </a:xfrm>
          <a:prstGeom prst="rect">
            <a:avLst/>
          </a:prstGeom>
          <a:noFill/>
        </p:spPr>
        <p:txBody>
          <a:bodyPr wrap="square" lIns="93470" tIns="46735" rIns="93470" bIns="46735" rtlCol="0">
            <a:spAutoFit/>
          </a:bodyPr>
          <a:lstStyle/>
          <a:p>
            <a:r>
              <a:rPr lang="en-GB" sz="900" dirty="0">
                <a:solidFill>
                  <a:srgbClr val="FF0000"/>
                </a:solidFill>
              </a:rPr>
              <a:t>Ref 1 / </a:t>
            </a:r>
            <a:r>
              <a:rPr lang="en-GB" sz="900" dirty="0" err="1">
                <a:solidFill>
                  <a:srgbClr val="FF0000"/>
                </a:solidFill>
              </a:rPr>
              <a:t>Pijlman</a:t>
            </a:r>
            <a:r>
              <a:rPr lang="en-GB" sz="900" dirty="0">
                <a:solidFill>
                  <a:srgbClr val="FF0000"/>
                </a:solidFill>
              </a:rPr>
              <a:t> 2010/</a:t>
            </a:r>
            <a:r>
              <a:rPr lang="en-GB" sz="900" dirty="0" err="1">
                <a:solidFill>
                  <a:srgbClr val="FF0000"/>
                </a:solidFill>
              </a:rPr>
              <a:t>Pg</a:t>
            </a:r>
            <a:r>
              <a:rPr lang="en-GB" sz="900" dirty="0">
                <a:solidFill>
                  <a:srgbClr val="FF0000"/>
                </a:solidFill>
              </a:rPr>
              <a:t> 192/Fig 2 </a:t>
            </a:r>
          </a:p>
        </p:txBody>
      </p:sp>
    </p:spTree>
    <p:extLst>
      <p:ext uri="{BB962C8B-B14F-4D97-AF65-F5344CB8AC3E}">
        <p14:creationId xmlns:p14="http://schemas.microsoft.com/office/powerpoint/2010/main" val="3569257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Additional</a:t>
            </a:r>
            <a:r>
              <a:rPr lang="en-GB" b="1" baseline="0" dirty="0" smtClean="0"/>
              <a:t> supporting information:</a:t>
            </a:r>
          </a:p>
          <a:p>
            <a:endParaRPr lang="en-GB" baseline="0" dirty="0" smtClean="0"/>
          </a:p>
          <a:p>
            <a:pPr defTabSz="952543">
              <a:defRPr/>
            </a:pPr>
            <a:r>
              <a:rPr lang="en-GB" sz="1300" dirty="0"/>
              <a:t>Failure of patients to achieve their LDL-C goal despite treatment with current standard of care therapies reflects their persistent CV risk due to poorly controlled LDL-C. Despite taking statins, an estimated 66% of adults in the US  do not reach their LDL-C goal (Go et al. 2013; NCEP ATP III 2002). </a:t>
            </a:r>
          </a:p>
          <a:p>
            <a:pPr defTabSz="952543">
              <a:defRPr/>
            </a:pPr>
            <a:endParaRPr lang="en-GB" sz="1300" dirty="0"/>
          </a:p>
          <a:p>
            <a:pPr defTabSz="952543">
              <a:defRPr/>
            </a:pPr>
            <a:r>
              <a:rPr lang="en-GB" sz="1300" dirty="0"/>
              <a:t>It is estimated from NHANES data that 23% of high-risk subjects who are treated do not achieve their LDL-C goal of &lt;100 mg/</a:t>
            </a:r>
            <a:r>
              <a:rPr lang="en-GB" sz="1300" dirty="0" err="1"/>
              <a:t>dL</a:t>
            </a:r>
            <a:r>
              <a:rPr lang="en-GB" sz="1300" dirty="0"/>
              <a:t>, and 76% do not achieve LDL-C &lt;70 mg/</a:t>
            </a:r>
            <a:r>
              <a:rPr lang="en-GB" sz="1300" dirty="0" err="1"/>
              <a:t>dL</a:t>
            </a:r>
            <a:r>
              <a:rPr lang="en-GB" sz="1300" dirty="0"/>
              <a:t>. </a:t>
            </a:r>
          </a:p>
          <a:p>
            <a:pPr defTabSz="952543">
              <a:defRPr/>
            </a:pPr>
            <a:endParaRPr lang="en-GB" sz="1300" dirty="0"/>
          </a:p>
          <a:p>
            <a:pPr defTabSz="952543">
              <a:defRPr/>
            </a:pPr>
            <a:r>
              <a:rPr lang="en-GB" sz="1300" dirty="0"/>
              <a:t>In addition, approximately 80% of patients with </a:t>
            </a:r>
            <a:r>
              <a:rPr lang="en-GB" sz="1300" dirty="0" err="1"/>
              <a:t>HeFH</a:t>
            </a:r>
            <a:r>
              <a:rPr lang="en-GB" sz="1300" dirty="0"/>
              <a:t> have poorly controlled HC and do not achieve LDL-C &lt;100 mg/</a:t>
            </a:r>
            <a:r>
              <a:rPr lang="en-GB" sz="1300" dirty="0" err="1"/>
              <a:t>dL</a:t>
            </a:r>
            <a:r>
              <a:rPr lang="en-GB" sz="1300" dirty="0"/>
              <a:t>. (</a:t>
            </a:r>
            <a:r>
              <a:rPr lang="en-GB" sz="1300" dirty="0" err="1"/>
              <a:t>Pijlman</a:t>
            </a:r>
            <a:r>
              <a:rPr lang="en-GB" sz="1300" dirty="0"/>
              <a:t> et al. 2010; Stein et al. 2003). </a:t>
            </a:r>
          </a:p>
          <a:p>
            <a:pPr defTabSz="952543">
              <a:defRPr/>
            </a:pPr>
            <a:endParaRPr lang="en-GB" sz="1300" b="1" dirty="0">
              <a:solidFill>
                <a:schemeClr val="bg2">
                  <a:lumMod val="50000"/>
                </a:schemeClr>
              </a:solidFill>
            </a:endParaRPr>
          </a:p>
          <a:p>
            <a:pPr defTabSz="952543">
              <a:defRPr/>
            </a:pPr>
            <a:r>
              <a:rPr lang="en-GB" sz="1300" b="1" dirty="0">
                <a:solidFill>
                  <a:schemeClr val="bg2">
                    <a:lumMod val="50000"/>
                  </a:schemeClr>
                </a:solidFill>
              </a:rPr>
              <a:t>10-20%</a:t>
            </a:r>
            <a:r>
              <a:rPr lang="en-GB" sz="1300" dirty="0">
                <a:solidFill>
                  <a:schemeClr val="bg2">
                    <a:lumMod val="50000"/>
                  </a:schemeClr>
                </a:solidFill>
              </a:rPr>
              <a:t> of patients treated with high dose statins show some degree of statin intolerance</a:t>
            </a:r>
            <a:r>
              <a:rPr lang="en-GB" sz="1300" baseline="30000" dirty="0">
                <a:solidFill>
                  <a:schemeClr val="bg2">
                    <a:lumMod val="50000"/>
                  </a:schemeClr>
                </a:solidFill>
              </a:rPr>
              <a:t>8-10</a:t>
            </a:r>
            <a:endParaRPr lang="en-GB" sz="1300" dirty="0">
              <a:solidFill>
                <a:schemeClr val="bg2">
                  <a:lumMod val="50000"/>
                </a:schemeClr>
              </a:solidFill>
            </a:endParaRPr>
          </a:p>
          <a:p>
            <a:r>
              <a:rPr lang="en-GB" sz="1300" b="1" dirty="0">
                <a:solidFill>
                  <a:schemeClr val="bg2">
                    <a:lumMod val="50000"/>
                  </a:schemeClr>
                </a:solidFill>
              </a:rPr>
              <a:t>40-50%</a:t>
            </a:r>
            <a:r>
              <a:rPr lang="en-GB" sz="1300" dirty="0">
                <a:solidFill>
                  <a:schemeClr val="bg2">
                    <a:lumMod val="50000"/>
                  </a:schemeClr>
                </a:solidFill>
              </a:rPr>
              <a:t> of patients are non-adherent at 1 year</a:t>
            </a:r>
            <a:r>
              <a:rPr lang="en-GB" sz="1300" baseline="30000" dirty="0">
                <a:solidFill>
                  <a:schemeClr val="bg2">
                    <a:lumMod val="50000"/>
                  </a:schemeClr>
                </a:solidFill>
              </a:rPr>
              <a:t>11,12</a:t>
            </a:r>
            <a:r>
              <a:rPr lang="en-GB" sz="1300" dirty="0">
                <a:solidFill>
                  <a:schemeClr val="bg2">
                    <a:lumMod val="50000"/>
                  </a:schemeClr>
                </a:solidFill>
              </a:rPr>
              <a:t> </a:t>
            </a:r>
            <a:endParaRPr lang="en-US" sz="1300" dirty="0">
              <a:solidFill>
                <a:schemeClr val="bg2">
                  <a:lumMod val="50000"/>
                </a:schemeClr>
              </a:solidFill>
            </a:endParaRPr>
          </a:p>
          <a:p>
            <a:pPr defTabSz="952543">
              <a:defRPr/>
            </a:pPr>
            <a:endParaRPr lang="en-GB" sz="1300" dirty="0"/>
          </a:p>
          <a:p>
            <a:pPr defTabSz="952543">
              <a:defRPr/>
            </a:pPr>
            <a:r>
              <a:rPr lang="en-GB" sz="1300" dirty="0"/>
              <a:t>Furthermore, only 9% of statin intolerant patients reach their LDL-C goal with </a:t>
            </a:r>
            <a:r>
              <a:rPr lang="en-GB" sz="1300" dirty="0" err="1"/>
              <a:t>ezetimibe</a:t>
            </a:r>
            <a:r>
              <a:rPr lang="en-GB" sz="1300" dirty="0"/>
              <a:t> monotherapy (</a:t>
            </a:r>
            <a:r>
              <a:rPr lang="en-GB" sz="1300" dirty="0" err="1"/>
              <a:t>Arca</a:t>
            </a:r>
            <a:r>
              <a:rPr lang="en-GB" sz="1300" dirty="0"/>
              <a:t> and </a:t>
            </a:r>
            <a:r>
              <a:rPr lang="en-GB" sz="1300" dirty="0" err="1"/>
              <a:t>Pigna</a:t>
            </a:r>
            <a:r>
              <a:rPr lang="en-GB" sz="1300" dirty="0"/>
              <a:t> 2011). Thus, there is a need to provide high-risk patients with poorly controlled LDL-C levels with more intensive cholesterol-lowering therapy.</a:t>
            </a:r>
          </a:p>
          <a:p>
            <a:pPr defTabSz="952543">
              <a:defRPr/>
            </a:pPr>
            <a:endParaRPr lang="en-GB" sz="1300" dirty="0"/>
          </a:p>
          <a:p>
            <a:pPr defTabSz="952543">
              <a:defRPr/>
            </a:pPr>
            <a:endParaRPr lang="en-GB" sz="1300" dirty="0"/>
          </a:p>
          <a:p>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36</a:t>
            </a:fld>
            <a:endParaRPr lang="en-US">
              <a:solidFill>
                <a:prstClr val="black"/>
              </a:solidFill>
            </a:endParaRPr>
          </a:p>
        </p:txBody>
      </p:sp>
      <p:sp>
        <p:nvSpPr>
          <p:cNvPr id="6" name="TextBox 5"/>
          <p:cNvSpPr txBox="1"/>
          <p:nvPr/>
        </p:nvSpPr>
        <p:spPr>
          <a:xfrm>
            <a:off x="44123" y="822721"/>
            <a:ext cx="1057417" cy="373183"/>
          </a:xfrm>
          <a:prstGeom prst="rect">
            <a:avLst/>
          </a:prstGeom>
          <a:noFill/>
        </p:spPr>
        <p:txBody>
          <a:bodyPr wrap="square" lIns="95254" tIns="47627" rIns="95254" bIns="47627" rtlCol="0">
            <a:spAutoFit/>
          </a:bodyPr>
          <a:lstStyle/>
          <a:p>
            <a:r>
              <a:rPr lang="en-GB" sz="900" dirty="0">
                <a:solidFill>
                  <a:srgbClr val="FF0000"/>
                </a:solidFill>
              </a:rPr>
              <a:t>1. Jones et al 2012: pg4/table2</a:t>
            </a:r>
          </a:p>
        </p:txBody>
      </p:sp>
      <p:sp>
        <p:nvSpPr>
          <p:cNvPr id="7" name="Left Brace 6"/>
          <p:cNvSpPr/>
          <p:nvPr/>
        </p:nvSpPr>
        <p:spPr>
          <a:xfrm>
            <a:off x="906357" y="2550437"/>
            <a:ext cx="183525" cy="658178"/>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a:p>
        </p:txBody>
      </p:sp>
      <p:sp>
        <p:nvSpPr>
          <p:cNvPr id="9" name="TextBox 8"/>
          <p:cNvSpPr txBox="1"/>
          <p:nvPr/>
        </p:nvSpPr>
        <p:spPr>
          <a:xfrm>
            <a:off x="1" y="1727990"/>
            <a:ext cx="981885" cy="1973621"/>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2. </a:t>
            </a:r>
            <a:r>
              <a:rPr lang="en-GB" sz="900" dirty="0" err="1">
                <a:solidFill>
                  <a:srgbClr val="FF0000"/>
                </a:solidFill>
              </a:rPr>
              <a:t>Bruckert</a:t>
            </a:r>
            <a:r>
              <a:rPr lang="en-GB" sz="900" dirty="0">
                <a:solidFill>
                  <a:srgbClr val="FF0000"/>
                </a:solidFill>
              </a:rPr>
              <a:t> 2005 PRIMO: pg407/col2/para3 to pg408/col1/para1 &amp; pg408/table 4</a:t>
            </a:r>
          </a:p>
          <a:p>
            <a:pPr>
              <a:spcAft>
                <a:spcPts val="625"/>
              </a:spcAft>
            </a:pPr>
            <a:r>
              <a:rPr lang="en-GB" sz="900" dirty="0">
                <a:solidFill>
                  <a:srgbClr val="FF0000"/>
                </a:solidFill>
              </a:rPr>
              <a:t>3. Cohen et al 2012 USAGE 2012 J </a:t>
            </a:r>
            <a:r>
              <a:rPr lang="en-GB" sz="900" dirty="0" err="1">
                <a:solidFill>
                  <a:srgbClr val="FF0000"/>
                </a:solidFill>
              </a:rPr>
              <a:t>Clin</a:t>
            </a:r>
            <a:r>
              <a:rPr lang="en-GB" sz="900" dirty="0">
                <a:solidFill>
                  <a:srgbClr val="FF0000"/>
                </a:solidFill>
              </a:rPr>
              <a:t> </a:t>
            </a:r>
            <a:r>
              <a:rPr lang="en-GB" sz="900" dirty="0" err="1">
                <a:solidFill>
                  <a:srgbClr val="FF0000"/>
                </a:solidFill>
              </a:rPr>
              <a:t>Lipidol</a:t>
            </a:r>
            <a:r>
              <a:rPr lang="en-GB" sz="900" dirty="0">
                <a:solidFill>
                  <a:srgbClr val="FF0000"/>
                </a:solidFill>
              </a:rPr>
              <a:t>: pg3/para3/line1-2 &amp; line7-9</a:t>
            </a:r>
          </a:p>
        </p:txBody>
      </p:sp>
      <p:sp>
        <p:nvSpPr>
          <p:cNvPr id="10" name="TextBox 9"/>
          <p:cNvSpPr txBox="1"/>
          <p:nvPr/>
        </p:nvSpPr>
        <p:spPr>
          <a:xfrm>
            <a:off x="-1" y="3481430"/>
            <a:ext cx="1070069" cy="1358068"/>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4. Rees 2008: pg2583/col1/para2-para3/lines1-10</a:t>
            </a:r>
          </a:p>
          <a:p>
            <a:pPr>
              <a:spcAft>
                <a:spcPts val="625"/>
              </a:spcAft>
            </a:pPr>
            <a:r>
              <a:rPr lang="en-GB" sz="900" dirty="0">
                <a:solidFill>
                  <a:srgbClr val="FF0000"/>
                </a:solidFill>
              </a:rPr>
              <a:t>5. Stein et al 2003: pg1291/table3</a:t>
            </a:r>
          </a:p>
          <a:p>
            <a:pPr>
              <a:spcAft>
                <a:spcPts val="625"/>
              </a:spcAft>
            </a:pPr>
            <a:r>
              <a:rPr lang="en-GB" sz="900" dirty="0">
                <a:solidFill>
                  <a:srgbClr val="FF0000"/>
                </a:solidFill>
              </a:rPr>
              <a:t>6. </a:t>
            </a:r>
            <a:r>
              <a:rPr lang="en-GB" sz="900" dirty="0" err="1">
                <a:solidFill>
                  <a:srgbClr val="FF0000"/>
                </a:solidFill>
              </a:rPr>
              <a:t>Pijlman</a:t>
            </a:r>
            <a:r>
              <a:rPr lang="en-GB" sz="900" dirty="0">
                <a:solidFill>
                  <a:srgbClr val="FF0000"/>
                </a:solidFill>
              </a:rPr>
              <a:t> et al 2010: pg191/table1</a:t>
            </a:r>
          </a:p>
        </p:txBody>
      </p:sp>
      <p:cxnSp>
        <p:nvCxnSpPr>
          <p:cNvPr id="12" name="Straight Arrow Connector 11"/>
          <p:cNvCxnSpPr/>
          <p:nvPr/>
        </p:nvCxnSpPr>
        <p:spPr>
          <a:xfrm>
            <a:off x="830828" y="1188254"/>
            <a:ext cx="604237" cy="87912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52814" y="575905"/>
            <a:ext cx="1057417" cy="373183"/>
          </a:xfrm>
          <a:prstGeom prst="rect">
            <a:avLst/>
          </a:prstGeom>
          <a:noFill/>
        </p:spPr>
        <p:txBody>
          <a:bodyPr wrap="square" lIns="95254" tIns="47627" rIns="95254" bIns="47627" rtlCol="0">
            <a:spAutoFit/>
          </a:bodyPr>
          <a:lstStyle/>
          <a:p>
            <a:r>
              <a:rPr lang="en-GB" sz="900" dirty="0">
                <a:solidFill>
                  <a:srgbClr val="FF0000"/>
                </a:solidFill>
              </a:rPr>
              <a:t>1. Jones et al 2012: pg4/table2</a:t>
            </a:r>
          </a:p>
        </p:txBody>
      </p:sp>
      <p:cxnSp>
        <p:nvCxnSpPr>
          <p:cNvPr id="16" name="Straight Arrow Connector 15"/>
          <p:cNvCxnSpPr/>
          <p:nvPr/>
        </p:nvCxnSpPr>
        <p:spPr>
          <a:xfrm flipV="1">
            <a:off x="906357" y="3528626"/>
            <a:ext cx="528706" cy="50271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287081" y="925563"/>
            <a:ext cx="553884" cy="121351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Right Brace 19"/>
          <p:cNvSpPr/>
          <p:nvPr/>
        </p:nvSpPr>
        <p:spPr>
          <a:xfrm>
            <a:off x="5664729" y="2550438"/>
            <a:ext cx="75530" cy="411361"/>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a:p>
        </p:txBody>
      </p:sp>
      <p:sp>
        <p:nvSpPr>
          <p:cNvPr id="21" name="TextBox 20"/>
          <p:cNvSpPr txBox="1"/>
          <p:nvPr/>
        </p:nvSpPr>
        <p:spPr>
          <a:xfrm>
            <a:off x="5740258" y="1151811"/>
            <a:ext cx="1057417" cy="2466064"/>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2. </a:t>
            </a:r>
            <a:r>
              <a:rPr lang="en-GB" sz="900" dirty="0" err="1">
                <a:solidFill>
                  <a:srgbClr val="FF0000"/>
                </a:solidFill>
              </a:rPr>
              <a:t>Bruckert</a:t>
            </a:r>
            <a:r>
              <a:rPr lang="en-GB" sz="900" dirty="0">
                <a:solidFill>
                  <a:srgbClr val="FF0000"/>
                </a:solidFill>
              </a:rPr>
              <a:t> 2005 PRIMO: pg407/col2/para3 to pg408/col1/para1 &amp; pg408/table 4</a:t>
            </a:r>
          </a:p>
          <a:p>
            <a:pPr>
              <a:spcAft>
                <a:spcPts val="625"/>
              </a:spcAft>
            </a:pPr>
            <a:r>
              <a:rPr lang="en-GB" sz="900" dirty="0">
                <a:solidFill>
                  <a:srgbClr val="FF0000"/>
                </a:solidFill>
              </a:rPr>
              <a:t>7. </a:t>
            </a:r>
            <a:r>
              <a:rPr lang="en-GB" sz="900" dirty="0" err="1">
                <a:solidFill>
                  <a:srgbClr val="FF0000"/>
                </a:solidFill>
              </a:rPr>
              <a:t>Arca</a:t>
            </a:r>
            <a:r>
              <a:rPr lang="en-GB" sz="900" dirty="0">
                <a:solidFill>
                  <a:srgbClr val="FF0000"/>
                </a:solidFill>
              </a:rPr>
              <a:t> 2011 Treating statin-intolerant patients: pg156/col2/para1/lines5-13</a:t>
            </a:r>
          </a:p>
          <a:p>
            <a:pPr>
              <a:spcAft>
                <a:spcPts val="625"/>
              </a:spcAft>
            </a:pPr>
            <a:r>
              <a:rPr lang="en-GB" sz="900" dirty="0">
                <a:solidFill>
                  <a:srgbClr val="FF0000"/>
                </a:solidFill>
              </a:rPr>
              <a:t>8. </a:t>
            </a:r>
            <a:r>
              <a:rPr lang="en-GB" sz="900" dirty="0" err="1">
                <a:solidFill>
                  <a:srgbClr val="FF0000"/>
                </a:solidFill>
              </a:rPr>
              <a:t>Betteridge</a:t>
            </a:r>
            <a:r>
              <a:rPr lang="en-GB" sz="900" dirty="0">
                <a:solidFill>
                  <a:srgbClr val="FF0000"/>
                </a:solidFill>
              </a:rPr>
              <a:t> 2013: pg1/col2/para2/lines10-19</a:t>
            </a:r>
          </a:p>
        </p:txBody>
      </p:sp>
      <p:sp>
        <p:nvSpPr>
          <p:cNvPr id="23" name="TextBox 22"/>
          <p:cNvSpPr txBox="1"/>
          <p:nvPr/>
        </p:nvSpPr>
        <p:spPr>
          <a:xfrm>
            <a:off x="5878666" y="4360427"/>
            <a:ext cx="1070069" cy="1496568"/>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5. Stein et al 2003: pg1291/table3</a:t>
            </a:r>
          </a:p>
          <a:p>
            <a:pPr>
              <a:spcAft>
                <a:spcPts val="625"/>
              </a:spcAft>
            </a:pPr>
            <a:r>
              <a:rPr lang="en-GB" sz="900" dirty="0">
                <a:solidFill>
                  <a:srgbClr val="FF0000"/>
                </a:solidFill>
              </a:rPr>
              <a:t>11. Stein 2004_severe </a:t>
            </a:r>
            <a:r>
              <a:rPr lang="en-GB" sz="900" dirty="0" err="1">
                <a:solidFill>
                  <a:srgbClr val="FF0000"/>
                </a:solidFill>
              </a:rPr>
              <a:t>HCL_efficacy</a:t>
            </a:r>
            <a:r>
              <a:rPr lang="en-GB" sz="900" dirty="0">
                <a:solidFill>
                  <a:srgbClr val="FF0000"/>
                </a:solidFill>
              </a:rPr>
              <a:t> of EZE and statins: pg449/col2/para3/lines4-7</a:t>
            </a:r>
          </a:p>
          <a:p>
            <a:pPr>
              <a:spcAft>
                <a:spcPts val="625"/>
              </a:spcAft>
            </a:pPr>
            <a:endParaRPr lang="en-GB" sz="900" dirty="0">
              <a:solidFill>
                <a:srgbClr val="FF0000"/>
              </a:solidFill>
            </a:endParaRPr>
          </a:p>
        </p:txBody>
      </p:sp>
      <p:cxnSp>
        <p:nvCxnSpPr>
          <p:cNvPr id="25" name="Straight Arrow Connector 24"/>
          <p:cNvCxnSpPr/>
          <p:nvPr/>
        </p:nvCxnSpPr>
        <p:spPr>
          <a:xfrm flipH="1" flipV="1">
            <a:off x="4909433" y="3528626"/>
            <a:ext cx="969232" cy="112417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4607314" y="3044071"/>
            <a:ext cx="1145500" cy="4373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746488" y="3190666"/>
            <a:ext cx="1070069" cy="1635067"/>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9. </a:t>
            </a:r>
            <a:r>
              <a:rPr lang="en-GB" sz="900" dirty="0" err="1">
                <a:solidFill>
                  <a:srgbClr val="FF0000"/>
                </a:solidFill>
              </a:rPr>
              <a:t>Avorn</a:t>
            </a:r>
            <a:r>
              <a:rPr lang="en-GB" sz="900" dirty="0">
                <a:solidFill>
                  <a:srgbClr val="FF0000"/>
                </a:solidFill>
              </a:rPr>
              <a:t> 1998 </a:t>
            </a:r>
            <a:r>
              <a:rPr lang="en-GB" sz="900" dirty="0" err="1">
                <a:solidFill>
                  <a:srgbClr val="FF0000"/>
                </a:solidFill>
              </a:rPr>
              <a:t>persistance</a:t>
            </a:r>
            <a:r>
              <a:rPr lang="en-GB" sz="900" dirty="0">
                <a:solidFill>
                  <a:srgbClr val="FF0000"/>
                </a:solidFill>
              </a:rPr>
              <a:t> of use of lipid lowering: pg1458/para7/lines1-2</a:t>
            </a:r>
          </a:p>
          <a:p>
            <a:pPr>
              <a:spcAft>
                <a:spcPts val="625"/>
              </a:spcAft>
            </a:pPr>
            <a:r>
              <a:rPr lang="en-GB" sz="900" dirty="0">
                <a:solidFill>
                  <a:srgbClr val="FF0000"/>
                </a:solidFill>
              </a:rPr>
              <a:t>10. </a:t>
            </a:r>
            <a:r>
              <a:rPr lang="en-GB" sz="900" dirty="0" err="1">
                <a:solidFill>
                  <a:srgbClr val="FF0000"/>
                </a:solidFill>
              </a:rPr>
              <a:t>Casula</a:t>
            </a:r>
            <a:r>
              <a:rPr lang="en-GB" sz="900" dirty="0">
                <a:solidFill>
                  <a:srgbClr val="FF0000"/>
                </a:solidFill>
              </a:rPr>
              <a:t> et al 2012: pg805/para3/lines6-7</a:t>
            </a:r>
          </a:p>
          <a:p>
            <a:pPr>
              <a:spcAft>
                <a:spcPts val="625"/>
              </a:spcAft>
            </a:pPr>
            <a:endParaRPr lang="en-GB" sz="900" dirty="0">
              <a:solidFill>
                <a:srgbClr val="FF0000"/>
              </a:solidFill>
            </a:endParaRPr>
          </a:p>
        </p:txBody>
      </p:sp>
    </p:spTree>
    <p:extLst>
      <p:ext uri="{BB962C8B-B14F-4D97-AF65-F5344CB8AC3E}">
        <p14:creationId xmlns:p14="http://schemas.microsoft.com/office/powerpoint/2010/main" val="39538488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Additional</a:t>
            </a:r>
            <a:r>
              <a:rPr lang="en-GB" b="1" baseline="0" dirty="0" smtClean="0"/>
              <a:t> supporting information:</a:t>
            </a:r>
          </a:p>
          <a:p>
            <a:endParaRPr lang="en-GB" dirty="0" smtClean="0"/>
          </a:p>
          <a:p>
            <a:r>
              <a:rPr lang="en-GB" dirty="0" smtClean="0"/>
              <a:t>Use of LDL-C targets may result in under-treatment with evidence based statin therapy, or, to overtreatment with </a:t>
            </a:r>
            <a:r>
              <a:rPr lang="en-GB" dirty="0" err="1" smtClean="0"/>
              <a:t>nonstatin</a:t>
            </a:r>
            <a:r>
              <a:rPr lang="en-GB" dirty="0" smtClean="0"/>
              <a:t> drugs that have not been shown to reduce ASCVD events in RCT</a:t>
            </a:r>
            <a:r>
              <a:rPr lang="en-GB" baseline="30000" dirty="0" smtClean="0"/>
              <a:t>1</a:t>
            </a:r>
            <a:endParaRPr lang="en-GB" dirty="0" smtClean="0"/>
          </a:p>
          <a:p>
            <a:endParaRPr lang="en-GB" dirty="0" smtClean="0"/>
          </a:p>
          <a:p>
            <a:r>
              <a:rPr lang="en-GB" dirty="0" smtClean="0"/>
              <a:t>Implications of treating to an LDL-C goal may mean that a sub optimal dose of statin is used because the goal has been achieved, or, that adding a </a:t>
            </a:r>
            <a:r>
              <a:rPr lang="en-GB" dirty="0" err="1" smtClean="0"/>
              <a:t>nonstatin</a:t>
            </a:r>
            <a:r>
              <a:rPr lang="en-GB" dirty="0" smtClean="0"/>
              <a:t> therapy to achieve a specific target results in down titration of the evidence based dose of statin</a:t>
            </a:r>
            <a:r>
              <a:rPr lang="en-GB" baseline="30000" dirty="0" smtClean="0"/>
              <a:t>1</a:t>
            </a:r>
            <a:endParaRPr lang="en-GB" dirty="0" smtClean="0"/>
          </a:p>
          <a:p>
            <a:endParaRPr lang="en-GB" sz="1300" dirty="0"/>
          </a:p>
          <a:p>
            <a:pPr defTabSz="952451">
              <a:defRPr/>
            </a:pPr>
            <a:r>
              <a:rPr lang="en-GB" sz="1300" b="1" dirty="0">
                <a:solidFill>
                  <a:schemeClr val="bg1"/>
                </a:solidFill>
              </a:rPr>
              <a:t>LDL-C target for patients at the highest risk of CVD is a goal perceived as unachievable in many patients with currently available therapies</a:t>
            </a:r>
            <a:r>
              <a:rPr lang="en-GB" sz="1300" b="1" baseline="30000" dirty="0">
                <a:solidFill>
                  <a:schemeClr val="bg1"/>
                </a:solidFill>
              </a:rPr>
              <a:t>4-7</a:t>
            </a:r>
          </a:p>
          <a:p>
            <a:endParaRPr lang="en-GB" sz="1300" dirty="0"/>
          </a:p>
          <a:p>
            <a:endParaRPr lang="en-GB" sz="1300"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37</a:t>
            </a:fld>
            <a:endParaRPr lang="en-US">
              <a:solidFill>
                <a:prstClr val="black"/>
              </a:solidFill>
            </a:endParaRPr>
          </a:p>
        </p:txBody>
      </p:sp>
      <p:sp>
        <p:nvSpPr>
          <p:cNvPr id="5" name="Left Brace 4"/>
          <p:cNvSpPr/>
          <p:nvPr/>
        </p:nvSpPr>
        <p:spPr>
          <a:xfrm>
            <a:off x="978867" y="1597930"/>
            <a:ext cx="154080" cy="1610685"/>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45" tIns="47622" rIns="95245" bIns="47622" rtlCol="0" anchor="ctr"/>
          <a:lstStyle/>
          <a:p>
            <a:pPr algn="ctr"/>
            <a:endParaRPr lang="en-GB"/>
          </a:p>
        </p:txBody>
      </p:sp>
      <p:sp>
        <p:nvSpPr>
          <p:cNvPr id="6" name="TextBox 5"/>
          <p:cNvSpPr txBox="1"/>
          <p:nvPr/>
        </p:nvSpPr>
        <p:spPr>
          <a:xfrm>
            <a:off x="86590" y="2317826"/>
            <a:ext cx="811475" cy="927171"/>
          </a:xfrm>
          <a:prstGeom prst="rect">
            <a:avLst/>
          </a:prstGeom>
          <a:noFill/>
        </p:spPr>
        <p:txBody>
          <a:bodyPr wrap="square" lIns="95245" tIns="47622" rIns="95245" bIns="47622" rtlCol="0">
            <a:spAutoFit/>
          </a:bodyPr>
          <a:lstStyle/>
          <a:p>
            <a:r>
              <a:rPr lang="en-GB" sz="900" dirty="0">
                <a:solidFill>
                  <a:srgbClr val="FF0000"/>
                </a:solidFill>
              </a:rPr>
              <a:t>Ref 1/Stone et al 2013/</a:t>
            </a:r>
            <a:r>
              <a:rPr lang="en-GB" sz="900" dirty="0" err="1">
                <a:solidFill>
                  <a:srgbClr val="FF0000"/>
                </a:solidFill>
              </a:rPr>
              <a:t>pgs</a:t>
            </a:r>
            <a:r>
              <a:rPr lang="en-GB" sz="900" dirty="0">
                <a:solidFill>
                  <a:srgbClr val="FF0000"/>
                </a:solidFill>
              </a:rPr>
              <a:t> 16,17, 25, 26,28,30,31,32</a:t>
            </a:r>
          </a:p>
        </p:txBody>
      </p:sp>
      <p:sp>
        <p:nvSpPr>
          <p:cNvPr id="7" name="Left Brace 6"/>
          <p:cNvSpPr/>
          <p:nvPr/>
        </p:nvSpPr>
        <p:spPr>
          <a:xfrm rot="10800000">
            <a:off x="5664729" y="928946"/>
            <a:ext cx="154080" cy="46968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45" tIns="47622" rIns="95245" bIns="47622" rtlCol="0" anchor="ctr"/>
          <a:lstStyle/>
          <a:p>
            <a:pPr algn="ctr"/>
            <a:endParaRPr lang="en-GB"/>
          </a:p>
        </p:txBody>
      </p:sp>
      <p:sp>
        <p:nvSpPr>
          <p:cNvPr id="8" name="TextBox 7"/>
          <p:cNvSpPr txBox="1"/>
          <p:nvPr/>
        </p:nvSpPr>
        <p:spPr>
          <a:xfrm>
            <a:off x="5831452" y="575906"/>
            <a:ext cx="892624" cy="1896667"/>
          </a:xfrm>
          <a:prstGeom prst="rect">
            <a:avLst/>
          </a:prstGeom>
          <a:noFill/>
        </p:spPr>
        <p:txBody>
          <a:bodyPr wrap="square" lIns="95245" tIns="47622" rIns="95245" bIns="47622" rtlCol="0">
            <a:spAutoFit/>
          </a:bodyPr>
          <a:lstStyle/>
          <a:p>
            <a:r>
              <a:rPr lang="en-GB" sz="900" dirty="0">
                <a:solidFill>
                  <a:srgbClr val="FF0000"/>
                </a:solidFill>
              </a:rPr>
              <a:t>Ref 1/Stone et al 2013/pgs16,17,25,26,28,30,31,32</a:t>
            </a:r>
          </a:p>
          <a:p>
            <a:endParaRPr lang="en-GB" sz="900" dirty="0">
              <a:solidFill>
                <a:srgbClr val="FF0000"/>
              </a:solidFill>
            </a:endParaRPr>
          </a:p>
          <a:p>
            <a:r>
              <a:rPr lang="en-GB" sz="900" dirty="0">
                <a:solidFill>
                  <a:srgbClr val="FF0000"/>
                </a:solidFill>
              </a:rPr>
              <a:t>Ref 2/Reiner Z et al 2011/</a:t>
            </a:r>
            <a:r>
              <a:rPr lang="en-GB" sz="900" dirty="0" err="1">
                <a:solidFill>
                  <a:srgbClr val="FF0000"/>
                </a:solidFill>
              </a:rPr>
              <a:t>pg</a:t>
            </a:r>
            <a:r>
              <a:rPr lang="en-GB" sz="900" dirty="0">
                <a:solidFill>
                  <a:srgbClr val="FF0000"/>
                </a:solidFill>
              </a:rPr>
              <a:t> 1784</a:t>
            </a:r>
          </a:p>
          <a:p>
            <a:endParaRPr lang="en-GB" sz="900" dirty="0">
              <a:solidFill>
                <a:srgbClr val="FF0000"/>
              </a:solidFill>
            </a:endParaRPr>
          </a:p>
          <a:p>
            <a:r>
              <a:rPr lang="en-GB" sz="900" dirty="0">
                <a:solidFill>
                  <a:srgbClr val="FF0000"/>
                </a:solidFill>
              </a:rPr>
              <a:t>Ref 3/Grundy SM et al 2004/pg227</a:t>
            </a:r>
          </a:p>
        </p:txBody>
      </p:sp>
      <p:sp>
        <p:nvSpPr>
          <p:cNvPr id="9" name="Left Brace 8"/>
          <p:cNvSpPr/>
          <p:nvPr/>
        </p:nvSpPr>
        <p:spPr>
          <a:xfrm rot="10800000">
            <a:off x="5642071" y="1587143"/>
            <a:ext cx="154080" cy="1621473"/>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45" tIns="47622" rIns="95245" bIns="47622" rtlCol="0" anchor="ctr"/>
          <a:lstStyle/>
          <a:p>
            <a:pPr algn="ctr"/>
            <a:endParaRPr lang="en-GB"/>
          </a:p>
        </p:txBody>
      </p:sp>
      <p:sp>
        <p:nvSpPr>
          <p:cNvPr id="10" name="TextBox 9"/>
          <p:cNvSpPr txBox="1"/>
          <p:nvPr/>
        </p:nvSpPr>
        <p:spPr>
          <a:xfrm>
            <a:off x="5775217" y="2303623"/>
            <a:ext cx="892624" cy="511672"/>
          </a:xfrm>
          <a:prstGeom prst="rect">
            <a:avLst/>
          </a:prstGeom>
          <a:noFill/>
        </p:spPr>
        <p:txBody>
          <a:bodyPr wrap="square" lIns="95245" tIns="47622" rIns="95245" bIns="47622" rtlCol="0">
            <a:spAutoFit/>
          </a:bodyPr>
          <a:lstStyle/>
          <a:p>
            <a:r>
              <a:rPr lang="en-GB" sz="900" dirty="0">
                <a:solidFill>
                  <a:srgbClr val="FF0000"/>
                </a:solidFill>
              </a:rPr>
              <a:t>Ref 2/Reiner Z et al 2011/</a:t>
            </a:r>
            <a:r>
              <a:rPr lang="en-GB" sz="900" dirty="0" err="1">
                <a:solidFill>
                  <a:srgbClr val="FF0000"/>
                </a:solidFill>
              </a:rPr>
              <a:t>pg</a:t>
            </a:r>
            <a:r>
              <a:rPr lang="en-GB" sz="900" dirty="0">
                <a:solidFill>
                  <a:srgbClr val="FF0000"/>
                </a:solidFill>
              </a:rPr>
              <a:t> 1784</a:t>
            </a:r>
          </a:p>
        </p:txBody>
      </p:sp>
      <p:sp>
        <p:nvSpPr>
          <p:cNvPr id="13" name="Left Brace 12"/>
          <p:cNvSpPr/>
          <p:nvPr/>
        </p:nvSpPr>
        <p:spPr>
          <a:xfrm rot="10800000">
            <a:off x="5664729" y="3479384"/>
            <a:ext cx="154080" cy="469681"/>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45" tIns="47622" rIns="95245" bIns="47622" rtlCol="0" anchor="ctr"/>
          <a:lstStyle/>
          <a:p>
            <a:pPr algn="ctr"/>
            <a:endParaRPr lang="en-GB"/>
          </a:p>
        </p:txBody>
      </p:sp>
      <p:sp>
        <p:nvSpPr>
          <p:cNvPr id="14" name="TextBox 13"/>
          <p:cNvSpPr txBox="1"/>
          <p:nvPr/>
        </p:nvSpPr>
        <p:spPr>
          <a:xfrm>
            <a:off x="5905049" y="3226542"/>
            <a:ext cx="892628" cy="1342669"/>
          </a:xfrm>
          <a:prstGeom prst="rect">
            <a:avLst/>
          </a:prstGeom>
          <a:noFill/>
        </p:spPr>
        <p:txBody>
          <a:bodyPr wrap="square" lIns="95245" tIns="47622" rIns="95245" bIns="47622" rtlCol="0">
            <a:spAutoFit/>
          </a:bodyPr>
          <a:lstStyle/>
          <a:p>
            <a:r>
              <a:rPr lang="en-GB" sz="900" dirty="0">
                <a:solidFill>
                  <a:srgbClr val="FF0000"/>
                </a:solidFill>
              </a:rPr>
              <a:t>Ref 4/Go AS et al 2013/</a:t>
            </a:r>
            <a:r>
              <a:rPr lang="en-GB" sz="900" dirty="0" err="1">
                <a:solidFill>
                  <a:srgbClr val="FF0000"/>
                </a:solidFill>
              </a:rPr>
              <a:t>pg</a:t>
            </a:r>
            <a:r>
              <a:rPr lang="en-GB" sz="900" dirty="0">
                <a:solidFill>
                  <a:srgbClr val="FF0000"/>
                </a:solidFill>
              </a:rPr>
              <a:t> e73</a:t>
            </a:r>
          </a:p>
          <a:p>
            <a:r>
              <a:rPr lang="en-GB" sz="900" dirty="0">
                <a:solidFill>
                  <a:srgbClr val="FF0000"/>
                </a:solidFill>
              </a:rPr>
              <a:t>Ref 5/Jones PH et al 2012/</a:t>
            </a:r>
            <a:r>
              <a:rPr lang="en-GB" sz="900" dirty="0" err="1">
                <a:solidFill>
                  <a:srgbClr val="FF0000"/>
                </a:solidFill>
              </a:rPr>
              <a:t>pg</a:t>
            </a:r>
            <a:r>
              <a:rPr lang="en-GB" sz="900" dirty="0">
                <a:solidFill>
                  <a:srgbClr val="FF0000"/>
                </a:solidFill>
              </a:rPr>
              <a:t> 4</a:t>
            </a:r>
          </a:p>
          <a:p>
            <a:r>
              <a:rPr lang="en-GB" sz="900" dirty="0">
                <a:solidFill>
                  <a:srgbClr val="FF0000"/>
                </a:solidFill>
              </a:rPr>
              <a:t>Ref 6 Stein EA 2003/</a:t>
            </a:r>
            <a:r>
              <a:rPr lang="en-GB" sz="900" dirty="0" err="1">
                <a:solidFill>
                  <a:srgbClr val="FF0000"/>
                </a:solidFill>
              </a:rPr>
              <a:t>pg</a:t>
            </a:r>
            <a:r>
              <a:rPr lang="en-GB" sz="900" dirty="0">
                <a:solidFill>
                  <a:srgbClr val="FF0000"/>
                </a:solidFill>
              </a:rPr>
              <a:t> 1219</a:t>
            </a:r>
          </a:p>
          <a:p>
            <a:r>
              <a:rPr lang="en-GB" sz="900" dirty="0">
                <a:solidFill>
                  <a:srgbClr val="FF0000"/>
                </a:solidFill>
              </a:rPr>
              <a:t>Ref 7/ </a:t>
            </a:r>
            <a:r>
              <a:rPr lang="en-GB" sz="900" dirty="0" err="1">
                <a:solidFill>
                  <a:srgbClr val="FF0000"/>
                </a:solidFill>
              </a:rPr>
              <a:t>Pijlman</a:t>
            </a:r>
            <a:r>
              <a:rPr lang="en-GB" sz="900" dirty="0">
                <a:solidFill>
                  <a:srgbClr val="FF0000"/>
                </a:solidFill>
              </a:rPr>
              <a:t> et al 2010/</a:t>
            </a:r>
            <a:r>
              <a:rPr lang="en-GB" sz="900" dirty="0" err="1">
                <a:solidFill>
                  <a:srgbClr val="FF0000"/>
                </a:solidFill>
              </a:rPr>
              <a:t>pg</a:t>
            </a:r>
            <a:r>
              <a:rPr lang="en-GB" sz="900" dirty="0">
                <a:solidFill>
                  <a:srgbClr val="FF0000"/>
                </a:solidFill>
              </a:rPr>
              <a:t> 191</a:t>
            </a:r>
          </a:p>
        </p:txBody>
      </p:sp>
    </p:spTree>
    <p:extLst>
      <p:ext uri="{BB962C8B-B14F-4D97-AF65-F5344CB8AC3E}">
        <p14:creationId xmlns:p14="http://schemas.microsoft.com/office/powerpoint/2010/main" val="2152530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822325"/>
            <a:ext cx="4933950" cy="3702050"/>
          </a:xfrm>
        </p:spPr>
      </p:sp>
      <p:sp>
        <p:nvSpPr>
          <p:cNvPr id="3" name="Notes Placeholder 2"/>
          <p:cNvSpPr>
            <a:spLocks noGrp="1"/>
          </p:cNvSpPr>
          <p:nvPr>
            <p:ph type="body" idx="1"/>
          </p:nvPr>
        </p:nvSpPr>
        <p:spPr/>
        <p:txBody>
          <a:bodyPr/>
          <a:lstStyle/>
          <a:p>
            <a:pPr marL="178602" indent="-178602">
              <a:buFont typeface="Arial" panose="020B0604020202020204" pitchFamily="34" charset="0"/>
              <a:buChar char="•"/>
            </a:pPr>
            <a:r>
              <a:rPr lang="en-GB" dirty="0" smtClean="0"/>
              <a:t>Persistent CV risk due to elevated lipids may be reduced by the additional lowering of the following lipoproteins:</a:t>
            </a:r>
          </a:p>
          <a:p>
            <a:r>
              <a:rPr lang="en-GB" dirty="0" smtClean="0"/>
              <a:t>     - LDL-C</a:t>
            </a:r>
          </a:p>
          <a:p>
            <a:r>
              <a:rPr lang="en-GB" dirty="0" smtClean="0"/>
              <a:t>     -</a:t>
            </a:r>
            <a:r>
              <a:rPr lang="en-GB" baseline="0" dirty="0" smtClean="0"/>
              <a:t> </a:t>
            </a:r>
            <a:r>
              <a:rPr lang="en-GB" dirty="0" smtClean="0"/>
              <a:t>Non-HDL-C</a:t>
            </a:r>
          </a:p>
          <a:p>
            <a:r>
              <a:rPr lang="en-GB" dirty="0" smtClean="0"/>
              <a:t>     - Apo-B</a:t>
            </a:r>
          </a:p>
          <a:p>
            <a:r>
              <a:rPr lang="en-GB" dirty="0" smtClean="0"/>
              <a:t>     - </a:t>
            </a:r>
            <a:r>
              <a:rPr lang="en-GB" dirty="0" err="1" smtClean="0"/>
              <a:t>Lp</a:t>
            </a:r>
            <a:r>
              <a:rPr lang="en-GB" dirty="0" smtClean="0"/>
              <a:t>(a)</a:t>
            </a:r>
          </a:p>
          <a:p>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solidFill>
                  <a:prstClr val="black"/>
                </a:solidFill>
              </a:rPr>
              <a:pPr>
                <a:defRPr/>
              </a:pPr>
              <a:t>38</a:t>
            </a:fld>
            <a:endParaRPr lang="en-US">
              <a:solidFill>
                <a:prstClr val="black"/>
              </a:solidFill>
            </a:endParaRPr>
          </a:p>
        </p:txBody>
      </p:sp>
      <p:sp>
        <p:nvSpPr>
          <p:cNvPr id="5" name="Right Brace 4"/>
          <p:cNvSpPr/>
          <p:nvPr/>
        </p:nvSpPr>
        <p:spPr>
          <a:xfrm>
            <a:off x="5664729" y="987267"/>
            <a:ext cx="75530" cy="493633"/>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a:p>
        </p:txBody>
      </p:sp>
      <p:sp>
        <p:nvSpPr>
          <p:cNvPr id="6" name="TextBox 5"/>
          <p:cNvSpPr txBox="1"/>
          <p:nvPr/>
        </p:nvSpPr>
        <p:spPr>
          <a:xfrm>
            <a:off x="5740258" y="987266"/>
            <a:ext cx="1057417" cy="373183"/>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a:t>
            </a:r>
            <a:r>
              <a:rPr lang="en-GB" sz="900" dirty="0" err="1">
                <a:solidFill>
                  <a:srgbClr val="FF0000"/>
                </a:solidFill>
              </a:rPr>
              <a:t>Poss</a:t>
            </a:r>
            <a:r>
              <a:rPr lang="en-GB" sz="900" dirty="0">
                <a:solidFill>
                  <a:srgbClr val="FF0000"/>
                </a:solidFill>
              </a:rPr>
              <a:t> et al 2011: pg861/col2/para3</a:t>
            </a:r>
          </a:p>
        </p:txBody>
      </p:sp>
      <p:sp>
        <p:nvSpPr>
          <p:cNvPr id="9" name="TextBox 8"/>
          <p:cNvSpPr txBox="1"/>
          <p:nvPr/>
        </p:nvSpPr>
        <p:spPr>
          <a:xfrm>
            <a:off x="0" y="904995"/>
            <a:ext cx="1057417" cy="927181"/>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2. </a:t>
            </a:r>
            <a:r>
              <a:rPr lang="en-GB" sz="900" dirty="0" err="1">
                <a:solidFill>
                  <a:srgbClr val="FF0000"/>
                </a:solidFill>
              </a:rPr>
              <a:t>Wiviott</a:t>
            </a:r>
            <a:r>
              <a:rPr lang="en-GB" sz="900" dirty="0">
                <a:solidFill>
                  <a:srgbClr val="FF0000"/>
                </a:solidFill>
              </a:rPr>
              <a:t> et al 2005: pg1413/col2/para3 to pg1414/col1/para1</a:t>
            </a:r>
          </a:p>
        </p:txBody>
      </p:sp>
      <p:cxnSp>
        <p:nvCxnSpPr>
          <p:cNvPr id="11" name="Straight Arrow Connector 10"/>
          <p:cNvCxnSpPr/>
          <p:nvPr/>
        </p:nvCxnSpPr>
        <p:spPr>
          <a:xfrm>
            <a:off x="981886" y="1352799"/>
            <a:ext cx="528708" cy="70400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ight Brace 12"/>
          <p:cNvSpPr/>
          <p:nvPr/>
        </p:nvSpPr>
        <p:spPr>
          <a:xfrm>
            <a:off x="5664729" y="3044071"/>
            <a:ext cx="113295" cy="658178"/>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a:p>
        </p:txBody>
      </p:sp>
      <p:sp>
        <p:nvSpPr>
          <p:cNvPr id="14" name="TextBox 13"/>
          <p:cNvSpPr txBox="1"/>
          <p:nvPr/>
        </p:nvSpPr>
        <p:spPr>
          <a:xfrm>
            <a:off x="5778024" y="3044072"/>
            <a:ext cx="1019651" cy="2127510"/>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1. </a:t>
            </a:r>
            <a:r>
              <a:rPr lang="en-GB" sz="900" dirty="0" err="1">
                <a:solidFill>
                  <a:srgbClr val="FF0000"/>
                </a:solidFill>
              </a:rPr>
              <a:t>Poss</a:t>
            </a:r>
            <a:r>
              <a:rPr lang="en-GB" sz="900" dirty="0">
                <a:solidFill>
                  <a:srgbClr val="FF0000"/>
                </a:solidFill>
              </a:rPr>
              <a:t> et al 2011: pg861/col2/para3 to p862/col1/para1</a:t>
            </a:r>
          </a:p>
          <a:p>
            <a:pPr>
              <a:spcAft>
                <a:spcPts val="625"/>
              </a:spcAft>
            </a:pPr>
            <a:r>
              <a:rPr lang="en-GB" sz="900" dirty="0">
                <a:solidFill>
                  <a:srgbClr val="FF0000"/>
                </a:solidFill>
              </a:rPr>
              <a:t>2. </a:t>
            </a:r>
            <a:r>
              <a:rPr lang="en-GB" sz="900" dirty="0" err="1">
                <a:solidFill>
                  <a:srgbClr val="FF0000"/>
                </a:solidFill>
              </a:rPr>
              <a:t>Wiviott</a:t>
            </a:r>
            <a:r>
              <a:rPr lang="en-GB" sz="900" dirty="0">
                <a:solidFill>
                  <a:srgbClr val="FF0000"/>
                </a:solidFill>
              </a:rPr>
              <a:t> et al 2005: pg1413/col2/para3 to pg1414/col1/para1</a:t>
            </a:r>
          </a:p>
          <a:p>
            <a:pPr>
              <a:spcAft>
                <a:spcPts val="625"/>
              </a:spcAft>
            </a:pPr>
            <a:endParaRPr lang="en-GB" sz="900" dirty="0">
              <a:solidFill>
                <a:srgbClr val="FF0000"/>
              </a:solidFill>
            </a:endParaRPr>
          </a:p>
          <a:p>
            <a:pPr>
              <a:spcAft>
                <a:spcPts val="625"/>
              </a:spcAft>
            </a:pPr>
            <a:r>
              <a:rPr lang="en-GB" sz="900" dirty="0">
                <a:solidFill>
                  <a:srgbClr val="FF0000"/>
                </a:solidFill>
              </a:rPr>
              <a:t> </a:t>
            </a:r>
          </a:p>
        </p:txBody>
      </p:sp>
      <p:sp>
        <p:nvSpPr>
          <p:cNvPr id="15" name="Left Brace 14"/>
          <p:cNvSpPr/>
          <p:nvPr/>
        </p:nvSpPr>
        <p:spPr>
          <a:xfrm>
            <a:off x="1057417" y="1974533"/>
            <a:ext cx="75530" cy="493633"/>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a:p>
        </p:txBody>
      </p:sp>
      <p:sp>
        <p:nvSpPr>
          <p:cNvPr id="16" name="TextBox 15"/>
          <p:cNvSpPr txBox="1"/>
          <p:nvPr/>
        </p:nvSpPr>
        <p:spPr>
          <a:xfrm>
            <a:off x="151059" y="1892261"/>
            <a:ext cx="1057417" cy="788681"/>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3. </a:t>
            </a:r>
            <a:r>
              <a:rPr lang="en-GB" sz="900" dirty="0" err="1">
                <a:solidFill>
                  <a:srgbClr val="FF0000"/>
                </a:solidFill>
              </a:rPr>
              <a:t>Boekholdt</a:t>
            </a:r>
            <a:r>
              <a:rPr lang="en-GB" sz="900" dirty="0">
                <a:solidFill>
                  <a:srgbClr val="FF0000"/>
                </a:solidFill>
              </a:rPr>
              <a:t> et al. 2012: pg1305/col3/para3 to pg1306/col1-3</a:t>
            </a:r>
          </a:p>
        </p:txBody>
      </p:sp>
      <p:sp>
        <p:nvSpPr>
          <p:cNvPr id="17" name="TextBox 16"/>
          <p:cNvSpPr txBox="1"/>
          <p:nvPr/>
        </p:nvSpPr>
        <p:spPr>
          <a:xfrm>
            <a:off x="0" y="2893732"/>
            <a:ext cx="1057417" cy="1696622"/>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4. </a:t>
            </a:r>
            <a:r>
              <a:rPr lang="en-GB" sz="900" dirty="0" err="1">
                <a:solidFill>
                  <a:srgbClr val="FF0000"/>
                </a:solidFill>
              </a:rPr>
              <a:t>Kamstrup</a:t>
            </a:r>
            <a:r>
              <a:rPr lang="en-GB" sz="900" dirty="0">
                <a:solidFill>
                  <a:srgbClr val="FF0000"/>
                </a:solidFill>
              </a:rPr>
              <a:t> et al 2009: pg2334/fig1 &amp; pg2334/col3/para2</a:t>
            </a:r>
          </a:p>
          <a:p>
            <a:pPr>
              <a:spcAft>
                <a:spcPts val="625"/>
              </a:spcAft>
            </a:pPr>
            <a:r>
              <a:rPr lang="en-GB" sz="900" dirty="0">
                <a:solidFill>
                  <a:srgbClr val="FF0000"/>
                </a:solidFill>
              </a:rPr>
              <a:t>5. </a:t>
            </a:r>
            <a:r>
              <a:rPr lang="en-GB" sz="900" dirty="0" err="1">
                <a:solidFill>
                  <a:srgbClr val="FF0000"/>
                </a:solidFill>
              </a:rPr>
              <a:t>Nordestgaard</a:t>
            </a:r>
            <a:r>
              <a:rPr lang="en-GB" sz="900" dirty="0">
                <a:solidFill>
                  <a:srgbClr val="FF0000"/>
                </a:solidFill>
              </a:rPr>
              <a:t> et al 2010: pg2845/col2/para1/lines4-9 &amp; pg2846/col2/para4</a:t>
            </a:r>
          </a:p>
        </p:txBody>
      </p:sp>
      <p:cxnSp>
        <p:nvCxnSpPr>
          <p:cNvPr id="19" name="Straight Arrow Connector 18"/>
          <p:cNvCxnSpPr/>
          <p:nvPr/>
        </p:nvCxnSpPr>
        <p:spPr>
          <a:xfrm flipV="1">
            <a:off x="1057416" y="2714982"/>
            <a:ext cx="453179" cy="65817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9882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pPr>
                <a:defRPr/>
              </a:pPr>
              <a:t>40</a:t>
            </a:fld>
            <a:endParaRPr lang="en-US"/>
          </a:p>
        </p:txBody>
      </p:sp>
    </p:spTree>
    <p:extLst>
      <p:ext uri="{BB962C8B-B14F-4D97-AF65-F5344CB8AC3E}">
        <p14:creationId xmlns:p14="http://schemas.microsoft.com/office/powerpoint/2010/main" val="573037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728663"/>
            <a:ext cx="4933950" cy="3702050"/>
          </a:xfrm>
        </p:spPr>
      </p:sp>
      <p:sp>
        <p:nvSpPr>
          <p:cNvPr id="3" name="Notes Placeholder 2"/>
          <p:cNvSpPr>
            <a:spLocks noGrp="1"/>
          </p:cNvSpPr>
          <p:nvPr>
            <p:ph type="body" idx="1"/>
          </p:nvPr>
        </p:nvSpPr>
        <p:spPr/>
        <p:txBody>
          <a:bodyPr/>
          <a:lstStyle/>
          <a:p>
            <a:r>
              <a:rPr lang="en-GB" dirty="0" smtClean="0"/>
              <a:t>Statin</a:t>
            </a:r>
            <a:r>
              <a:rPr lang="en-GB" baseline="0" dirty="0" smtClean="0"/>
              <a:t> intolerance is also a barrier to achieving LDL-C goals. </a:t>
            </a:r>
          </a:p>
          <a:p>
            <a:r>
              <a:rPr lang="en-GB" baseline="0" dirty="0" smtClean="0"/>
              <a:t>A significant proportion of patients display some degree of statin intolerance through muscle pain and other muscle-related symptoms</a:t>
            </a:r>
          </a:p>
        </p:txBody>
      </p:sp>
      <p:sp>
        <p:nvSpPr>
          <p:cNvPr id="4" name="Slide Number Placeholder 3"/>
          <p:cNvSpPr>
            <a:spLocks noGrp="1"/>
          </p:cNvSpPr>
          <p:nvPr>
            <p:ph type="sldNum" sz="quarter" idx="10"/>
          </p:nvPr>
        </p:nvSpPr>
        <p:spPr/>
        <p:txBody>
          <a:bodyPr/>
          <a:lstStyle/>
          <a:p>
            <a:fld id="{C8752C10-3AA1-4EEA-9576-E515054F014E}" type="slidenum">
              <a:rPr lang="en-US" smtClean="0"/>
              <a:pPr/>
              <a:t>41</a:t>
            </a:fld>
            <a:endParaRPr lang="en-US"/>
          </a:p>
        </p:txBody>
      </p:sp>
      <p:sp>
        <p:nvSpPr>
          <p:cNvPr id="5" name="TextBox 4"/>
          <p:cNvSpPr txBox="1"/>
          <p:nvPr/>
        </p:nvSpPr>
        <p:spPr>
          <a:xfrm>
            <a:off x="5704136" y="1375698"/>
            <a:ext cx="1034429" cy="509881"/>
          </a:xfrm>
          <a:prstGeom prst="rect">
            <a:avLst/>
          </a:prstGeom>
          <a:noFill/>
        </p:spPr>
        <p:txBody>
          <a:bodyPr wrap="square" lIns="93470" tIns="46735" rIns="93470" bIns="46735" rtlCol="0">
            <a:spAutoFit/>
          </a:bodyPr>
          <a:lstStyle/>
          <a:p>
            <a:r>
              <a:rPr lang="en-GB" sz="900" dirty="0">
                <a:solidFill>
                  <a:srgbClr val="FF0000"/>
                </a:solidFill>
              </a:rPr>
              <a:t>Ref 1/ </a:t>
            </a:r>
            <a:r>
              <a:rPr lang="en-GB" sz="900" dirty="0" err="1">
                <a:solidFill>
                  <a:srgbClr val="FF0000"/>
                </a:solidFill>
              </a:rPr>
              <a:t>Arca</a:t>
            </a:r>
            <a:r>
              <a:rPr lang="en-GB" sz="900" dirty="0">
                <a:solidFill>
                  <a:srgbClr val="FF0000"/>
                </a:solidFill>
              </a:rPr>
              <a:t> 2011/ pg156/ col2 / para2</a:t>
            </a:r>
          </a:p>
        </p:txBody>
      </p:sp>
      <p:sp>
        <p:nvSpPr>
          <p:cNvPr id="6" name="TextBox 5"/>
          <p:cNvSpPr txBox="1"/>
          <p:nvPr/>
        </p:nvSpPr>
        <p:spPr>
          <a:xfrm>
            <a:off x="5704136" y="1859501"/>
            <a:ext cx="1034429" cy="509881"/>
          </a:xfrm>
          <a:prstGeom prst="rect">
            <a:avLst/>
          </a:prstGeom>
          <a:noFill/>
        </p:spPr>
        <p:txBody>
          <a:bodyPr wrap="square" lIns="93470" tIns="46735" rIns="93470" bIns="46735" rtlCol="0">
            <a:spAutoFit/>
          </a:bodyPr>
          <a:lstStyle/>
          <a:p>
            <a:r>
              <a:rPr lang="en-GB" sz="900" dirty="0">
                <a:solidFill>
                  <a:srgbClr val="FF0000"/>
                </a:solidFill>
              </a:rPr>
              <a:t>Ref 2/ </a:t>
            </a:r>
            <a:r>
              <a:rPr lang="en-GB" sz="900" dirty="0" err="1">
                <a:solidFill>
                  <a:srgbClr val="FF0000"/>
                </a:solidFill>
              </a:rPr>
              <a:t>Karalis</a:t>
            </a:r>
            <a:r>
              <a:rPr lang="en-GB" sz="900" dirty="0">
                <a:solidFill>
                  <a:srgbClr val="FF0000"/>
                </a:solidFill>
              </a:rPr>
              <a:t> 2012/ pg1/ </a:t>
            </a:r>
            <a:r>
              <a:rPr lang="en-GB" sz="900" i="1" dirty="0">
                <a:solidFill>
                  <a:srgbClr val="FF0000"/>
                </a:solidFill>
              </a:rPr>
              <a:t>Background</a:t>
            </a:r>
            <a:endParaRPr lang="en-GB" sz="900" dirty="0">
              <a:solidFill>
                <a:srgbClr val="FF0000"/>
              </a:solidFill>
            </a:endParaRPr>
          </a:p>
        </p:txBody>
      </p:sp>
      <p:sp>
        <p:nvSpPr>
          <p:cNvPr id="7" name="TextBox 6"/>
          <p:cNvSpPr txBox="1"/>
          <p:nvPr/>
        </p:nvSpPr>
        <p:spPr>
          <a:xfrm>
            <a:off x="5704136" y="2913245"/>
            <a:ext cx="1034429" cy="509881"/>
          </a:xfrm>
          <a:prstGeom prst="rect">
            <a:avLst/>
          </a:prstGeom>
          <a:noFill/>
        </p:spPr>
        <p:txBody>
          <a:bodyPr wrap="square" lIns="93470" tIns="46735" rIns="93470" bIns="46735" rtlCol="0">
            <a:spAutoFit/>
          </a:bodyPr>
          <a:lstStyle/>
          <a:p>
            <a:r>
              <a:rPr lang="en-GB" sz="900" dirty="0">
                <a:solidFill>
                  <a:srgbClr val="FF0000"/>
                </a:solidFill>
              </a:rPr>
              <a:t>Ref 4/ </a:t>
            </a:r>
            <a:r>
              <a:rPr lang="en-GB" sz="900" dirty="0" err="1">
                <a:solidFill>
                  <a:srgbClr val="FF0000"/>
                </a:solidFill>
              </a:rPr>
              <a:t>Ridker</a:t>
            </a:r>
            <a:r>
              <a:rPr lang="en-GB" sz="900" dirty="0">
                <a:solidFill>
                  <a:srgbClr val="FF0000"/>
                </a:solidFill>
              </a:rPr>
              <a:t> 2008/ pg2204/table 4</a:t>
            </a:r>
          </a:p>
        </p:txBody>
      </p:sp>
      <p:sp>
        <p:nvSpPr>
          <p:cNvPr id="8" name="TextBox 7"/>
          <p:cNvSpPr txBox="1"/>
          <p:nvPr/>
        </p:nvSpPr>
        <p:spPr>
          <a:xfrm>
            <a:off x="5689359" y="2346782"/>
            <a:ext cx="1034429" cy="509881"/>
          </a:xfrm>
          <a:prstGeom prst="rect">
            <a:avLst/>
          </a:prstGeom>
          <a:noFill/>
        </p:spPr>
        <p:txBody>
          <a:bodyPr wrap="square" lIns="93470" tIns="46735" rIns="93470" bIns="46735" rtlCol="0">
            <a:spAutoFit/>
          </a:bodyPr>
          <a:lstStyle/>
          <a:p>
            <a:r>
              <a:rPr lang="en-GB" sz="900" dirty="0">
                <a:solidFill>
                  <a:srgbClr val="FF0000"/>
                </a:solidFill>
              </a:rPr>
              <a:t>Ref 3/ </a:t>
            </a:r>
            <a:r>
              <a:rPr lang="en-GB" sz="900" dirty="0" err="1">
                <a:solidFill>
                  <a:srgbClr val="FF0000"/>
                </a:solidFill>
              </a:rPr>
              <a:t>Abd</a:t>
            </a:r>
            <a:r>
              <a:rPr lang="en-GB" sz="900" dirty="0">
                <a:solidFill>
                  <a:srgbClr val="FF0000"/>
                </a:solidFill>
              </a:rPr>
              <a:t> 2011/pg374/col2/ para4</a:t>
            </a:r>
          </a:p>
        </p:txBody>
      </p:sp>
      <p:sp>
        <p:nvSpPr>
          <p:cNvPr id="9" name="TextBox 8"/>
          <p:cNvSpPr txBox="1"/>
          <p:nvPr/>
        </p:nvSpPr>
        <p:spPr>
          <a:xfrm>
            <a:off x="5667192" y="3391800"/>
            <a:ext cx="1034429" cy="509881"/>
          </a:xfrm>
          <a:prstGeom prst="rect">
            <a:avLst/>
          </a:prstGeom>
          <a:noFill/>
        </p:spPr>
        <p:txBody>
          <a:bodyPr wrap="square" lIns="93470" tIns="46735" rIns="93470" bIns="46735" rtlCol="0">
            <a:spAutoFit/>
          </a:bodyPr>
          <a:lstStyle/>
          <a:p>
            <a:r>
              <a:rPr lang="en-GB" sz="900" dirty="0">
                <a:solidFill>
                  <a:srgbClr val="FF0000"/>
                </a:solidFill>
              </a:rPr>
              <a:t>Ref 5/Reiner 2011/pg1784/col1/ para2</a:t>
            </a:r>
          </a:p>
        </p:txBody>
      </p:sp>
    </p:spTree>
    <p:extLst>
      <p:ext uri="{BB962C8B-B14F-4D97-AF65-F5344CB8AC3E}">
        <p14:creationId xmlns:p14="http://schemas.microsoft.com/office/powerpoint/2010/main" val="3293375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7925" y="523875"/>
            <a:ext cx="4441825" cy="3332163"/>
          </a:xfrm>
        </p:spPr>
      </p:sp>
      <p:sp>
        <p:nvSpPr>
          <p:cNvPr id="3" name="Notes Placeholder 2"/>
          <p:cNvSpPr>
            <a:spLocks noGrp="1"/>
          </p:cNvSpPr>
          <p:nvPr>
            <p:ph type="body" idx="1"/>
          </p:nvPr>
        </p:nvSpPr>
        <p:spPr/>
        <p:txBody>
          <a:bodyPr/>
          <a:lstStyle/>
          <a:p>
            <a:pPr>
              <a:spcBef>
                <a:spcPts val="413"/>
              </a:spcBef>
            </a:pPr>
            <a:r>
              <a:rPr lang="en-CA" b="1" dirty="0" smtClean="0"/>
              <a:t>Reference:</a:t>
            </a:r>
          </a:p>
          <a:p>
            <a:pPr>
              <a:spcBef>
                <a:spcPts val="413"/>
              </a:spcBef>
            </a:pPr>
            <a:r>
              <a:rPr lang="en-CA" dirty="0" smtClean="0"/>
              <a:t>Mancini GB, et al. Diagnosis, prevention, and management of statin adverse effects and intolerance Canadian Working Group Consensus Update. Can J Cardiol. 2013;29:61553-1568.</a:t>
            </a:r>
          </a:p>
          <a:p>
            <a:endParaRPr lang="en-CA" dirty="0"/>
          </a:p>
          <a:p>
            <a:endParaRPr lang="en-CA" dirty="0"/>
          </a:p>
          <a:p>
            <a:r>
              <a:rPr lang="en-CA" dirty="0"/>
              <a:t> </a:t>
            </a:r>
          </a:p>
          <a:p>
            <a:endParaRPr lang="en-CA" dirty="0"/>
          </a:p>
          <a:p>
            <a:endParaRPr lang="en-CA" dirty="0"/>
          </a:p>
        </p:txBody>
      </p:sp>
      <p:sp>
        <p:nvSpPr>
          <p:cNvPr id="4" name="Slide Number Placeholder 3"/>
          <p:cNvSpPr>
            <a:spLocks noGrp="1"/>
          </p:cNvSpPr>
          <p:nvPr>
            <p:ph type="sldNum" sz="quarter" idx="10"/>
          </p:nvPr>
        </p:nvSpPr>
        <p:spPr/>
        <p:txBody>
          <a:bodyPr/>
          <a:lstStyle/>
          <a:p>
            <a:fld id="{836ED3A5-6F28-4479-BE78-6AC35198EEF9}" type="slidenum">
              <a:rPr lang="en-CA" smtClean="0">
                <a:solidFill>
                  <a:prstClr val="black"/>
                </a:solidFill>
              </a:rPr>
              <a:pPr/>
              <a:t>42</a:t>
            </a:fld>
            <a:endParaRPr lang="en-CA">
              <a:solidFill>
                <a:prstClr val="black"/>
              </a:solidFill>
            </a:endParaRPr>
          </a:p>
        </p:txBody>
      </p:sp>
    </p:spTree>
    <p:extLst>
      <p:ext uri="{BB962C8B-B14F-4D97-AF65-F5344CB8AC3E}">
        <p14:creationId xmlns:p14="http://schemas.microsoft.com/office/powerpoint/2010/main" val="16744015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4294967295"/>
          </p:nvPr>
        </p:nvSpPr>
        <p:spPr bwMode="auto">
          <a:xfrm>
            <a:off x="6046806" y="9309492"/>
            <a:ext cx="750871" cy="5631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336" tIns="47167" rIns="94336" bIns="47167"/>
          <a:lstStyle>
            <a:lvl1pPr>
              <a:defRPr sz="3600" b="1">
                <a:solidFill>
                  <a:schemeClr val="tx2"/>
                </a:solidFill>
                <a:latin typeface="Lucida Bright" charset="0"/>
                <a:ea typeface="MS PGothic" charset="0"/>
                <a:cs typeface="MS PGothic" charset="0"/>
              </a:defRPr>
            </a:lvl1pPr>
            <a:lvl2pPr marL="731999" indent="-281539">
              <a:defRPr sz="3600" b="1">
                <a:solidFill>
                  <a:schemeClr val="tx2"/>
                </a:solidFill>
                <a:latin typeface="Lucida Bright" charset="0"/>
                <a:ea typeface="MS PGothic" charset="0"/>
                <a:cs typeface="MS PGothic" charset="0"/>
              </a:defRPr>
            </a:lvl2pPr>
            <a:lvl3pPr marL="1126154" indent="-225230">
              <a:defRPr sz="3600" b="1">
                <a:solidFill>
                  <a:schemeClr val="tx2"/>
                </a:solidFill>
                <a:latin typeface="Lucida Bright" charset="0"/>
                <a:ea typeface="MS PGothic" charset="0"/>
                <a:cs typeface="MS PGothic" charset="0"/>
              </a:defRPr>
            </a:lvl3pPr>
            <a:lvl4pPr marL="1576615" indent="-225230">
              <a:defRPr sz="3600" b="1">
                <a:solidFill>
                  <a:schemeClr val="tx2"/>
                </a:solidFill>
                <a:latin typeface="Lucida Bright" charset="0"/>
                <a:ea typeface="MS PGothic" charset="0"/>
                <a:cs typeface="MS PGothic" charset="0"/>
              </a:defRPr>
            </a:lvl4pPr>
            <a:lvl5pPr marL="2027077" indent="-225230">
              <a:defRPr sz="3600" b="1">
                <a:solidFill>
                  <a:schemeClr val="tx2"/>
                </a:solidFill>
                <a:latin typeface="Lucida Bright" charset="0"/>
                <a:ea typeface="MS PGothic" charset="0"/>
                <a:cs typeface="MS PGothic" charset="0"/>
              </a:defRPr>
            </a:lvl5pPr>
            <a:lvl6pPr marL="2477538" indent="-225230" eaLnBrk="0" fontAlgn="base" hangingPunct="0">
              <a:lnSpc>
                <a:spcPct val="90000"/>
              </a:lnSpc>
              <a:spcBef>
                <a:spcPct val="0"/>
              </a:spcBef>
              <a:spcAft>
                <a:spcPct val="0"/>
              </a:spcAft>
              <a:defRPr sz="3600" b="1">
                <a:solidFill>
                  <a:schemeClr val="tx2"/>
                </a:solidFill>
                <a:latin typeface="Lucida Bright" charset="0"/>
                <a:ea typeface="MS PGothic" charset="0"/>
                <a:cs typeface="MS PGothic" charset="0"/>
              </a:defRPr>
            </a:lvl6pPr>
            <a:lvl7pPr marL="2928000" indent="-225230" eaLnBrk="0" fontAlgn="base" hangingPunct="0">
              <a:lnSpc>
                <a:spcPct val="90000"/>
              </a:lnSpc>
              <a:spcBef>
                <a:spcPct val="0"/>
              </a:spcBef>
              <a:spcAft>
                <a:spcPct val="0"/>
              </a:spcAft>
              <a:defRPr sz="3600" b="1">
                <a:solidFill>
                  <a:schemeClr val="tx2"/>
                </a:solidFill>
                <a:latin typeface="Lucida Bright" charset="0"/>
                <a:ea typeface="MS PGothic" charset="0"/>
                <a:cs typeface="MS PGothic" charset="0"/>
              </a:defRPr>
            </a:lvl7pPr>
            <a:lvl8pPr marL="3378461" indent="-225230" eaLnBrk="0" fontAlgn="base" hangingPunct="0">
              <a:lnSpc>
                <a:spcPct val="90000"/>
              </a:lnSpc>
              <a:spcBef>
                <a:spcPct val="0"/>
              </a:spcBef>
              <a:spcAft>
                <a:spcPct val="0"/>
              </a:spcAft>
              <a:defRPr sz="3600" b="1">
                <a:solidFill>
                  <a:schemeClr val="tx2"/>
                </a:solidFill>
                <a:latin typeface="Lucida Bright" charset="0"/>
                <a:ea typeface="MS PGothic" charset="0"/>
                <a:cs typeface="MS PGothic" charset="0"/>
              </a:defRPr>
            </a:lvl8pPr>
            <a:lvl9pPr marL="3828923" indent="-225230" eaLnBrk="0" fontAlgn="base" hangingPunct="0">
              <a:lnSpc>
                <a:spcPct val="90000"/>
              </a:lnSpc>
              <a:spcBef>
                <a:spcPct val="0"/>
              </a:spcBef>
              <a:spcAft>
                <a:spcPct val="0"/>
              </a:spcAft>
              <a:defRPr sz="3600" b="1">
                <a:solidFill>
                  <a:schemeClr val="tx2"/>
                </a:solidFill>
                <a:latin typeface="Lucida Bright" charset="0"/>
                <a:ea typeface="MS PGothic" charset="0"/>
                <a:cs typeface="MS PGothic" charset="0"/>
              </a:defRPr>
            </a:lvl9pPr>
          </a:lstStyle>
          <a:p>
            <a:pPr defTabSz="900923">
              <a:lnSpc>
                <a:spcPct val="90000"/>
              </a:lnSpc>
            </a:pPr>
            <a:fld id="{22DCD1CF-B3D3-A94B-A537-ACC65EE3B7E6}" type="slidenum">
              <a:rPr lang="en-US" smtClean="0">
                <a:solidFill>
                  <a:srgbClr val="000000"/>
                </a:solidFill>
              </a:rPr>
              <a:pPr defTabSz="900923">
                <a:lnSpc>
                  <a:spcPct val="90000"/>
                </a:lnSpc>
              </a:pPr>
              <a:t>43</a:t>
            </a:fld>
            <a:endParaRPr lang="en-US" smtClean="0">
              <a:solidFill>
                <a:srgbClr val="000000"/>
              </a:solidFill>
            </a:endParaRPr>
          </a:p>
        </p:txBody>
      </p:sp>
      <p:sp>
        <p:nvSpPr>
          <p:cNvPr id="47106" name="Rectangle 2"/>
          <p:cNvSpPr>
            <a:spLocks noGrp="1" noRot="1" noChangeAspect="1" noChangeArrowheads="1" noTextEdit="1"/>
          </p:cNvSpPr>
          <p:nvPr>
            <p:ph type="sldImg"/>
          </p:nvPr>
        </p:nvSpPr>
        <p:spPr>
          <a:xfrm>
            <a:off x="930275" y="736600"/>
            <a:ext cx="4937125" cy="3703638"/>
          </a:xfrm>
          <a:ln/>
        </p:spPr>
      </p:sp>
      <p:sp>
        <p:nvSpPr>
          <p:cNvPr id="47107" name="Rectangle 3"/>
          <p:cNvSpPr>
            <a:spLocks noGrp="1" noChangeArrowheads="1"/>
          </p:cNvSpPr>
          <p:nvPr>
            <p:ph type="body" idx="1"/>
          </p:nvPr>
        </p:nvSpPr>
        <p:spPr>
          <a:xfrm>
            <a:off x="678589" y="4689843"/>
            <a:ext cx="5440500" cy="444498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dirty="0">
              <a:ea typeface="MS PGothic" charset="0"/>
            </a:endParaRPr>
          </a:p>
        </p:txBody>
      </p:sp>
    </p:spTree>
    <p:extLst>
      <p:ext uri="{BB962C8B-B14F-4D97-AF65-F5344CB8AC3E}">
        <p14:creationId xmlns:p14="http://schemas.microsoft.com/office/powerpoint/2010/main" val="3431665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73866" indent="-297640" eaLnBrk="0" hangingPunct="0">
              <a:defRPr sz="1400">
                <a:solidFill>
                  <a:schemeClr val="tx1"/>
                </a:solidFill>
                <a:latin typeface="Arial" charset="0"/>
                <a:ea typeface="ＭＳ Ｐゴシック" charset="0"/>
              </a:defRPr>
            </a:lvl2pPr>
            <a:lvl3pPr marL="1190563" indent="-238112" eaLnBrk="0" hangingPunct="0">
              <a:defRPr sz="1400">
                <a:solidFill>
                  <a:schemeClr val="tx1"/>
                </a:solidFill>
                <a:latin typeface="Arial" charset="0"/>
                <a:ea typeface="ＭＳ Ｐゴシック" charset="0"/>
              </a:defRPr>
            </a:lvl3pPr>
            <a:lvl4pPr marL="1666789" indent="-238112" eaLnBrk="0" hangingPunct="0">
              <a:defRPr sz="1400">
                <a:solidFill>
                  <a:schemeClr val="tx1"/>
                </a:solidFill>
                <a:latin typeface="Arial" charset="0"/>
                <a:ea typeface="ＭＳ Ｐゴシック" charset="0"/>
              </a:defRPr>
            </a:lvl4pPr>
            <a:lvl5pPr marL="2143014" indent="-238112" eaLnBrk="0" hangingPunct="0">
              <a:defRPr sz="1400">
                <a:solidFill>
                  <a:schemeClr val="tx1"/>
                </a:solidFill>
                <a:latin typeface="Arial" charset="0"/>
                <a:ea typeface="ＭＳ Ｐゴシック" charset="0"/>
              </a:defRPr>
            </a:lvl5pPr>
            <a:lvl6pPr marL="2619239" indent="-238112" eaLnBrk="0" fontAlgn="base" hangingPunct="0">
              <a:spcBef>
                <a:spcPct val="0"/>
              </a:spcBef>
              <a:spcAft>
                <a:spcPct val="0"/>
              </a:spcAft>
              <a:defRPr sz="1400">
                <a:solidFill>
                  <a:schemeClr val="tx1"/>
                </a:solidFill>
                <a:latin typeface="Arial" charset="0"/>
                <a:ea typeface="ＭＳ Ｐゴシック" charset="0"/>
              </a:defRPr>
            </a:lvl6pPr>
            <a:lvl7pPr marL="3095464" indent="-238112" eaLnBrk="0" fontAlgn="base" hangingPunct="0">
              <a:spcBef>
                <a:spcPct val="0"/>
              </a:spcBef>
              <a:spcAft>
                <a:spcPct val="0"/>
              </a:spcAft>
              <a:defRPr sz="1400">
                <a:solidFill>
                  <a:schemeClr val="tx1"/>
                </a:solidFill>
                <a:latin typeface="Arial" charset="0"/>
                <a:ea typeface="ＭＳ Ｐゴシック" charset="0"/>
              </a:defRPr>
            </a:lvl7pPr>
            <a:lvl8pPr marL="3571689" indent="-238112" eaLnBrk="0" fontAlgn="base" hangingPunct="0">
              <a:spcBef>
                <a:spcPct val="0"/>
              </a:spcBef>
              <a:spcAft>
                <a:spcPct val="0"/>
              </a:spcAft>
              <a:defRPr sz="1400">
                <a:solidFill>
                  <a:schemeClr val="tx1"/>
                </a:solidFill>
                <a:latin typeface="Arial" charset="0"/>
                <a:ea typeface="ＭＳ Ｐゴシック" charset="0"/>
              </a:defRPr>
            </a:lvl8pPr>
            <a:lvl9pPr marL="4047915" indent="-238112"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14B26EAE-467D-BD4E-8029-8BEF519A5A6B}" type="slidenum">
              <a:rPr lang="en-US" sz="1300">
                <a:solidFill>
                  <a:prstClr val="black"/>
                </a:solidFill>
              </a:rPr>
              <a:pPr eaLnBrk="1" hangingPunct="1"/>
              <a:t>44</a:t>
            </a:fld>
            <a:endParaRPr lang="en-US" sz="1300">
              <a:solidFill>
                <a:prstClr val="black"/>
              </a:solidFill>
            </a:endParaRPr>
          </a:p>
        </p:txBody>
      </p:sp>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37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CA" dirty="0"/>
              <a:t>The incidence of statin myopathy depends on the clinical definition used, but also on the type of data used to derive the estimate, such as randomized clinical trials (RCTs), cohort studies, or voluntary notifications to regulatory authorities. In RCTs, statin myopathy incidence is approximately 1.5% to 5.0%. This low rate may, however, be related to systematic exclusion of individuals who have a history of statin related intolerance or who develop biochemical abnormalities during the </a:t>
            </a:r>
            <a:r>
              <a:rPr lang="en-CA" dirty="0" err="1"/>
              <a:t>unblinded</a:t>
            </a:r>
            <a:r>
              <a:rPr lang="en-CA" dirty="0"/>
              <a:t>, run-in phase before randomization.</a:t>
            </a:r>
          </a:p>
          <a:p>
            <a:pPr eaLnBrk="1" hangingPunct="1">
              <a:spcBef>
                <a:spcPct val="0"/>
              </a:spcBef>
            </a:pPr>
            <a:endParaRPr lang="en-CA" dirty="0"/>
          </a:p>
          <a:p>
            <a:pPr eaLnBrk="1" hangingPunct="1">
              <a:spcBef>
                <a:spcPct val="0"/>
              </a:spcBef>
            </a:pPr>
            <a:r>
              <a:rPr lang="en-CA" dirty="0"/>
              <a:t>Also, some RCTs defined muscle-related effects by elevated plasma CK levels only. In addition, individuals who have experienced prior statin intolerance would likely not enrol in clinical trials, while enrolled patients might be motivated to minimize reporting of mild statin-related </a:t>
            </a:r>
            <a:r>
              <a:rPr lang="en-CA" dirty="0" err="1"/>
              <a:t>myalgias</a:t>
            </a:r>
            <a:r>
              <a:rPr lang="en-CA" dirty="0"/>
              <a:t>. Furthermore </a:t>
            </a:r>
            <a:r>
              <a:rPr lang="en-US" dirty="0"/>
              <a:t>once corrected for placebo, the incidence of MRSE occurring in clinical trial participants falls even further to 190/100,000 or 0.19%. </a:t>
            </a:r>
            <a:endParaRPr lang="en-CA" dirty="0"/>
          </a:p>
        </p:txBody>
      </p:sp>
    </p:spTree>
    <p:extLst>
      <p:ext uri="{BB962C8B-B14F-4D97-AF65-F5344CB8AC3E}">
        <p14:creationId xmlns:p14="http://schemas.microsoft.com/office/powerpoint/2010/main" val="22335774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1438" eaLnBrk="0" hangingPunct="0">
              <a:defRPr sz="2300">
                <a:solidFill>
                  <a:schemeClr val="tx1"/>
                </a:solidFill>
                <a:latin typeface="Times New Roman" charset="0"/>
                <a:ea typeface="ＭＳ Ｐゴシック" charset="0"/>
              </a:defRPr>
            </a:lvl1pPr>
            <a:lvl2pPr marL="742122" indent="-285432" defTabSz="951438" eaLnBrk="0" hangingPunct="0">
              <a:defRPr sz="2300">
                <a:solidFill>
                  <a:schemeClr val="tx1"/>
                </a:solidFill>
                <a:latin typeface="Times New Roman" charset="0"/>
                <a:ea typeface="ＭＳ Ｐゴシック" charset="0"/>
              </a:defRPr>
            </a:lvl2pPr>
            <a:lvl3pPr marL="1141726" indent="-228345" defTabSz="951438" eaLnBrk="0" hangingPunct="0">
              <a:defRPr sz="2300">
                <a:solidFill>
                  <a:schemeClr val="tx1"/>
                </a:solidFill>
                <a:latin typeface="Times New Roman" charset="0"/>
                <a:ea typeface="ＭＳ Ｐゴシック" charset="0"/>
              </a:defRPr>
            </a:lvl3pPr>
            <a:lvl4pPr marL="1598416" indent="-228345" defTabSz="951438" eaLnBrk="0" hangingPunct="0">
              <a:defRPr sz="2300">
                <a:solidFill>
                  <a:schemeClr val="tx1"/>
                </a:solidFill>
                <a:latin typeface="Times New Roman" charset="0"/>
                <a:ea typeface="ＭＳ Ｐゴシック" charset="0"/>
              </a:defRPr>
            </a:lvl4pPr>
            <a:lvl5pPr marL="2055106" indent="-228345" defTabSz="951438" eaLnBrk="0" hangingPunct="0">
              <a:defRPr sz="2300">
                <a:solidFill>
                  <a:schemeClr val="tx1"/>
                </a:solidFill>
                <a:latin typeface="Times New Roman" charset="0"/>
                <a:ea typeface="ＭＳ Ｐゴシック" charset="0"/>
              </a:defRPr>
            </a:lvl5pPr>
            <a:lvl6pPr marL="2511796" indent="-228345" defTabSz="951438" eaLnBrk="0" fontAlgn="base" hangingPunct="0">
              <a:spcBef>
                <a:spcPct val="0"/>
              </a:spcBef>
              <a:spcAft>
                <a:spcPct val="0"/>
              </a:spcAft>
              <a:defRPr sz="2300">
                <a:solidFill>
                  <a:schemeClr val="tx1"/>
                </a:solidFill>
                <a:latin typeface="Times New Roman" charset="0"/>
                <a:ea typeface="ＭＳ Ｐゴシック" charset="0"/>
              </a:defRPr>
            </a:lvl6pPr>
            <a:lvl7pPr marL="2968486" indent="-228345" defTabSz="951438" eaLnBrk="0" fontAlgn="base" hangingPunct="0">
              <a:spcBef>
                <a:spcPct val="0"/>
              </a:spcBef>
              <a:spcAft>
                <a:spcPct val="0"/>
              </a:spcAft>
              <a:defRPr sz="2300">
                <a:solidFill>
                  <a:schemeClr val="tx1"/>
                </a:solidFill>
                <a:latin typeface="Times New Roman" charset="0"/>
                <a:ea typeface="ＭＳ Ｐゴシック" charset="0"/>
              </a:defRPr>
            </a:lvl7pPr>
            <a:lvl8pPr marL="3425177" indent="-228345" defTabSz="951438" eaLnBrk="0" fontAlgn="base" hangingPunct="0">
              <a:spcBef>
                <a:spcPct val="0"/>
              </a:spcBef>
              <a:spcAft>
                <a:spcPct val="0"/>
              </a:spcAft>
              <a:defRPr sz="2300">
                <a:solidFill>
                  <a:schemeClr val="tx1"/>
                </a:solidFill>
                <a:latin typeface="Times New Roman" charset="0"/>
                <a:ea typeface="ＭＳ Ｐゴシック" charset="0"/>
              </a:defRPr>
            </a:lvl8pPr>
            <a:lvl9pPr marL="3881867" indent="-228345" defTabSz="951438"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fld id="{BF68575B-AEEF-D949-9083-201B6E5F0629}" type="slidenum">
              <a:rPr lang="en-GB" sz="1300">
                <a:solidFill>
                  <a:srgbClr val="000000"/>
                </a:solidFill>
              </a:rPr>
              <a:pPr eaLnBrk="1" hangingPunct="1"/>
              <a:t>45</a:t>
            </a:fld>
            <a:endParaRPr lang="en-GB" sz="1300">
              <a:solidFill>
                <a:srgbClr val="000000"/>
              </a:solidFill>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CA">
              <a:latin typeface="Times New Roman" charset="0"/>
            </a:endParaRPr>
          </a:p>
        </p:txBody>
      </p:sp>
    </p:spTree>
    <p:extLst>
      <p:ext uri="{BB962C8B-B14F-4D97-AF65-F5344CB8AC3E}">
        <p14:creationId xmlns:p14="http://schemas.microsoft.com/office/powerpoint/2010/main" val="1561037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20000"/>
              </a:spcBef>
              <a:buClr>
                <a:srgbClr val="CF8A00"/>
              </a:buClr>
              <a:defRPr/>
            </a:pPr>
            <a:r>
              <a:rPr lang="en-GB" dirty="0"/>
              <a:t>CVD is the number 1 cause of death globally, with a cost $700 (€515) Billion in Europe and USA1,2</a:t>
            </a:r>
          </a:p>
          <a:p>
            <a:pPr>
              <a:spcBef>
                <a:spcPct val="20000"/>
              </a:spcBef>
              <a:buClr>
                <a:srgbClr val="CF8A00"/>
              </a:buClr>
              <a:defRPr/>
            </a:pPr>
            <a:r>
              <a:rPr lang="en-GB" dirty="0"/>
              <a:t>Total costs to the EU economy as a result of CVD was estimated at almost €196 ($267) billion per year1</a:t>
            </a:r>
          </a:p>
          <a:p>
            <a:pPr>
              <a:spcBef>
                <a:spcPct val="20000"/>
              </a:spcBef>
              <a:buClr>
                <a:srgbClr val="CF8A00"/>
              </a:buClr>
              <a:defRPr/>
            </a:pPr>
            <a:r>
              <a:rPr lang="en-GB" dirty="0"/>
              <a:t>Direct medical costs of CVD in the US projected to triple between 2010-2030: from $273 (€200) billion to $818 (€588) billion*2</a:t>
            </a:r>
          </a:p>
          <a:p>
            <a:pPr marL="0" lvl="1">
              <a:spcBef>
                <a:spcPct val="20000"/>
              </a:spcBef>
              <a:buClr>
                <a:srgbClr val="CF8A00"/>
              </a:buClr>
              <a:defRPr/>
            </a:pPr>
            <a:r>
              <a:rPr lang="en-GB" dirty="0"/>
              <a:t> By 2030, total direct and indirect costs of CVD in the US are expected to exceed $1 trillion (€736 billion)*3</a:t>
            </a:r>
          </a:p>
          <a:p>
            <a:pPr>
              <a:spcBef>
                <a:spcPct val="20000"/>
              </a:spcBef>
              <a:buClr>
                <a:srgbClr val="CF8A00"/>
              </a:buClr>
              <a:defRPr/>
            </a:pPr>
            <a:r>
              <a:rPr lang="en-US" dirty="0"/>
              <a:t>Direct costs of CVD in Asia are estimated to exceed $120 (</a:t>
            </a:r>
            <a:r>
              <a:rPr lang="en-GB" dirty="0"/>
              <a:t>€</a:t>
            </a:r>
            <a:r>
              <a:rPr lang="en-US" dirty="0"/>
              <a:t>88) billion per year and are rapidly rising4</a:t>
            </a:r>
          </a:p>
        </p:txBody>
      </p:sp>
      <p:sp>
        <p:nvSpPr>
          <p:cNvPr id="4" name="Slide Number Placeholder 3"/>
          <p:cNvSpPr>
            <a:spLocks noGrp="1"/>
          </p:cNvSpPr>
          <p:nvPr>
            <p:ph type="sldNum" sz="quarter" idx="10"/>
          </p:nvPr>
        </p:nvSpPr>
        <p:spPr/>
        <p:txBody>
          <a:bodyPr/>
          <a:lstStyle/>
          <a:p>
            <a:fld id="{C8752C10-3AA1-4EEA-9576-E515054F014E}" type="slidenum">
              <a:rPr lang="en-US" smtClean="0"/>
              <a:pPr/>
              <a:t>5</a:t>
            </a:fld>
            <a:endParaRPr lang="en-US" dirty="0"/>
          </a:p>
        </p:txBody>
      </p:sp>
      <p:sp>
        <p:nvSpPr>
          <p:cNvPr id="5" name="TextBox 4"/>
          <p:cNvSpPr txBox="1"/>
          <p:nvPr/>
        </p:nvSpPr>
        <p:spPr>
          <a:xfrm>
            <a:off x="5689359" y="1780316"/>
            <a:ext cx="1034429" cy="925380"/>
          </a:xfrm>
          <a:prstGeom prst="rect">
            <a:avLst/>
          </a:prstGeom>
          <a:noFill/>
        </p:spPr>
        <p:txBody>
          <a:bodyPr wrap="square" lIns="93470" tIns="46735" rIns="93470" bIns="46735" rtlCol="0">
            <a:spAutoFit/>
          </a:bodyPr>
          <a:lstStyle/>
          <a:p>
            <a:r>
              <a:rPr lang="en-GB" sz="900" dirty="0">
                <a:solidFill>
                  <a:srgbClr val="FF0000"/>
                </a:solidFill>
              </a:rPr>
              <a:t>Ref 1/Nicholas et al 2012/ pg8/para13-14</a:t>
            </a:r>
          </a:p>
          <a:p>
            <a:endParaRPr lang="en-GB" sz="900" dirty="0">
              <a:solidFill>
                <a:srgbClr val="FF0000"/>
              </a:solidFill>
            </a:endParaRPr>
          </a:p>
          <a:p>
            <a:r>
              <a:rPr lang="en-GB" sz="900" dirty="0">
                <a:solidFill>
                  <a:srgbClr val="FF0000"/>
                </a:solidFill>
              </a:rPr>
              <a:t>Ref 2/Heidenreich et al 2011/pg 935 </a:t>
            </a:r>
          </a:p>
        </p:txBody>
      </p:sp>
      <p:sp>
        <p:nvSpPr>
          <p:cNvPr id="8" name="TextBox 7"/>
          <p:cNvSpPr txBox="1"/>
          <p:nvPr/>
        </p:nvSpPr>
        <p:spPr>
          <a:xfrm>
            <a:off x="5689359" y="2832322"/>
            <a:ext cx="1034429" cy="1063879"/>
          </a:xfrm>
          <a:prstGeom prst="rect">
            <a:avLst/>
          </a:prstGeom>
          <a:noFill/>
        </p:spPr>
        <p:txBody>
          <a:bodyPr wrap="square" lIns="93470" tIns="46735" rIns="93470" bIns="46735" rtlCol="0">
            <a:spAutoFit/>
          </a:bodyPr>
          <a:lstStyle/>
          <a:p>
            <a:r>
              <a:rPr lang="en-GB" sz="900" dirty="0">
                <a:solidFill>
                  <a:srgbClr val="FF0000"/>
                </a:solidFill>
              </a:rPr>
              <a:t>Ref 3/Go et al 2013/ pg e114/ col1/para9</a:t>
            </a:r>
          </a:p>
          <a:p>
            <a:endParaRPr lang="en-GB" sz="900" dirty="0">
              <a:solidFill>
                <a:srgbClr val="FF0000"/>
              </a:solidFill>
            </a:endParaRPr>
          </a:p>
          <a:p>
            <a:r>
              <a:rPr lang="en-GB" sz="900" dirty="0">
                <a:solidFill>
                  <a:srgbClr val="FF0000"/>
                </a:solidFill>
              </a:rPr>
              <a:t>Ref 4/ Asia Pacific Heart Network/pg 3/ para3</a:t>
            </a:r>
          </a:p>
        </p:txBody>
      </p:sp>
    </p:spTree>
    <p:extLst>
      <p:ext uri="{BB962C8B-B14F-4D97-AF65-F5344CB8AC3E}">
        <p14:creationId xmlns:p14="http://schemas.microsoft.com/office/powerpoint/2010/main" val="27271776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7"/>
          <p:cNvSpPr>
            <a:spLocks noGrp="1" noChangeArrowheads="1"/>
          </p:cNvSpPr>
          <p:nvPr>
            <p:ph type="sldNum" sz="quarter" idx="5"/>
          </p:nvPr>
        </p:nvSpPr>
        <p:spPr>
          <a:xfrm>
            <a:off x="3850443" y="9377007"/>
            <a:ext cx="2945659" cy="49397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b="1">
                <a:solidFill>
                  <a:schemeClr val="tx1"/>
                </a:solidFill>
                <a:latin typeface="Arial" charset="0"/>
                <a:ea typeface="MS PGothic" charset="0"/>
                <a:cs typeface="MS PGothic" charset="0"/>
              </a:defRPr>
            </a:lvl1pPr>
            <a:lvl2pPr marL="773866" indent="-297640" eaLnBrk="0" hangingPunct="0">
              <a:defRPr sz="2500" b="1">
                <a:solidFill>
                  <a:schemeClr val="tx1"/>
                </a:solidFill>
                <a:latin typeface="Arial" charset="0"/>
                <a:ea typeface="MS PGothic" charset="0"/>
                <a:cs typeface="MS PGothic" charset="0"/>
              </a:defRPr>
            </a:lvl2pPr>
            <a:lvl3pPr marL="1190563" indent="-238112" eaLnBrk="0" hangingPunct="0">
              <a:defRPr sz="2500" b="1">
                <a:solidFill>
                  <a:schemeClr val="tx1"/>
                </a:solidFill>
                <a:latin typeface="Arial" charset="0"/>
                <a:ea typeface="MS PGothic" charset="0"/>
                <a:cs typeface="MS PGothic" charset="0"/>
              </a:defRPr>
            </a:lvl3pPr>
            <a:lvl4pPr marL="1666789" indent="-238112" eaLnBrk="0" hangingPunct="0">
              <a:defRPr sz="2500" b="1">
                <a:solidFill>
                  <a:schemeClr val="tx1"/>
                </a:solidFill>
                <a:latin typeface="Arial" charset="0"/>
                <a:ea typeface="MS PGothic" charset="0"/>
                <a:cs typeface="MS PGothic" charset="0"/>
              </a:defRPr>
            </a:lvl4pPr>
            <a:lvl5pPr marL="2143014" indent="-238112" eaLnBrk="0" hangingPunct="0">
              <a:defRPr sz="2500" b="1">
                <a:solidFill>
                  <a:schemeClr val="tx1"/>
                </a:solidFill>
                <a:latin typeface="Arial" charset="0"/>
                <a:ea typeface="MS PGothic" charset="0"/>
                <a:cs typeface="MS PGothic" charset="0"/>
              </a:defRPr>
            </a:lvl5pPr>
            <a:lvl6pPr marL="2619239" indent="-238112" eaLnBrk="0" fontAlgn="base" hangingPunct="0">
              <a:spcBef>
                <a:spcPct val="0"/>
              </a:spcBef>
              <a:spcAft>
                <a:spcPct val="0"/>
              </a:spcAft>
              <a:defRPr sz="2500" b="1">
                <a:solidFill>
                  <a:schemeClr val="tx1"/>
                </a:solidFill>
                <a:latin typeface="Arial" charset="0"/>
                <a:ea typeface="MS PGothic" charset="0"/>
                <a:cs typeface="MS PGothic" charset="0"/>
              </a:defRPr>
            </a:lvl6pPr>
            <a:lvl7pPr marL="3095464" indent="-238112" eaLnBrk="0" fontAlgn="base" hangingPunct="0">
              <a:spcBef>
                <a:spcPct val="0"/>
              </a:spcBef>
              <a:spcAft>
                <a:spcPct val="0"/>
              </a:spcAft>
              <a:defRPr sz="2500" b="1">
                <a:solidFill>
                  <a:schemeClr val="tx1"/>
                </a:solidFill>
                <a:latin typeface="Arial" charset="0"/>
                <a:ea typeface="MS PGothic" charset="0"/>
                <a:cs typeface="MS PGothic" charset="0"/>
              </a:defRPr>
            </a:lvl7pPr>
            <a:lvl8pPr marL="3571689" indent="-238112" eaLnBrk="0" fontAlgn="base" hangingPunct="0">
              <a:spcBef>
                <a:spcPct val="0"/>
              </a:spcBef>
              <a:spcAft>
                <a:spcPct val="0"/>
              </a:spcAft>
              <a:defRPr sz="2500" b="1">
                <a:solidFill>
                  <a:schemeClr val="tx1"/>
                </a:solidFill>
                <a:latin typeface="Arial" charset="0"/>
                <a:ea typeface="MS PGothic" charset="0"/>
                <a:cs typeface="MS PGothic" charset="0"/>
              </a:defRPr>
            </a:lvl8pPr>
            <a:lvl9pPr marL="4047915" indent="-238112" eaLnBrk="0" fontAlgn="base" hangingPunct="0">
              <a:spcBef>
                <a:spcPct val="0"/>
              </a:spcBef>
              <a:spcAft>
                <a:spcPct val="0"/>
              </a:spcAft>
              <a:defRPr sz="2500" b="1">
                <a:solidFill>
                  <a:schemeClr val="tx1"/>
                </a:solidFill>
                <a:latin typeface="Arial" charset="0"/>
                <a:ea typeface="MS PGothic" charset="0"/>
                <a:cs typeface="MS PGothic" charset="0"/>
              </a:defRPr>
            </a:lvl9pPr>
          </a:lstStyle>
          <a:p>
            <a:pPr algn="ctr" eaLnBrk="1" hangingPunct="1">
              <a:spcBef>
                <a:spcPct val="15000"/>
              </a:spcBef>
              <a:spcAft>
                <a:spcPct val="20000"/>
              </a:spcAft>
            </a:pPr>
            <a:fld id="{83BEA39E-4DF1-E444-B9B3-030824C40EAB}" type="slidenum">
              <a:rPr lang="en-US" sz="1300" b="0">
                <a:solidFill>
                  <a:srgbClr val="FFFFFF"/>
                </a:solidFill>
                <a:effectLst>
                  <a:outerShdw blurRad="38100" dist="38100" dir="2700000" algn="tl">
                    <a:srgbClr val="000000">
                      <a:alpha val="43137"/>
                    </a:srgbClr>
                  </a:outerShdw>
                </a:effectLst>
              </a:rPr>
              <a:pPr algn="ctr" eaLnBrk="1" hangingPunct="1">
                <a:spcBef>
                  <a:spcPct val="15000"/>
                </a:spcBef>
                <a:spcAft>
                  <a:spcPct val="20000"/>
                </a:spcAft>
              </a:pPr>
              <a:t>46</a:t>
            </a:fld>
            <a:endParaRPr lang="en-US" sz="1300" b="0">
              <a:solidFill>
                <a:srgbClr val="FFFFFF"/>
              </a:solidFill>
              <a:effectLst>
                <a:outerShdw blurRad="38100" dist="38100" dir="2700000" algn="tl">
                  <a:srgbClr val="000000">
                    <a:alpha val="43137"/>
                  </a:srgbClr>
                </a:outerShdw>
              </a:effectLst>
            </a:endParaRPr>
          </a:p>
        </p:txBody>
      </p:sp>
      <p:sp>
        <p:nvSpPr>
          <p:cNvPr id="201730" name="Rectangle 7"/>
          <p:cNvSpPr txBox="1">
            <a:spLocks noGrp="1" noChangeArrowheads="1"/>
          </p:cNvSpPr>
          <p:nvPr/>
        </p:nvSpPr>
        <p:spPr bwMode="auto">
          <a:xfrm>
            <a:off x="3852017" y="9378694"/>
            <a:ext cx="2945659" cy="493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36" tIns="47620" rIns="95236" bIns="47620" anchor="b"/>
          <a:lstStyle>
            <a:lvl1pPr eaLnBrk="0" hangingPunct="0">
              <a:defRPr sz="2400" b="1">
                <a:solidFill>
                  <a:schemeClr val="tx1"/>
                </a:solidFill>
                <a:latin typeface="Arial" charset="0"/>
                <a:ea typeface="MS PGothic" charset="0"/>
                <a:cs typeface="MS PGothic" charset="0"/>
              </a:defRPr>
            </a:lvl1pPr>
            <a:lvl2pPr marL="742950" indent="-285750" eaLnBrk="0" hangingPunct="0">
              <a:defRPr sz="2400" b="1">
                <a:solidFill>
                  <a:schemeClr val="tx1"/>
                </a:solidFill>
                <a:latin typeface="Arial" charset="0"/>
                <a:ea typeface="MS PGothic" charset="0"/>
                <a:cs typeface="MS PGothic" charset="0"/>
              </a:defRPr>
            </a:lvl2pPr>
            <a:lvl3pPr marL="1143000" indent="-228600" eaLnBrk="0" hangingPunct="0">
              <a:defRPr sz="2400" b="1">
                <a:solidFill>
                  <a:schemeClr val="tx1"/>
                </a:solidFill>
                <a:latin typeface="Arial" charset="0"/>
                <a:ea typeface="MS PGothic" charset="0"/>
                <a:cs typeface="MS PGothic" charset="0"/>
              </a:defRPr>
            </a:lvl3pPr>
            <a:lvl4pPr marL="1600200" indent="-228600" eaLnBrk="0" hangingPunct="0">
              <a:defRPr sz="2400" b="1">
                <a:solidFill>
                  <a:schemeClr val="tx1"/>
                </a:solidFill>
                <a:latin typeface="Arial" charset="0"/>
                <a:ea typeface="MS PGothic" charset="0"/>
                <a:cs typeface="MS PGothic" charset="0"/>
              </a:defRPr>
            </a:lvl4pPr>
            <a:lvl5pPr marL="2057400" indent="-228600" eaLnBrk="0" hangingPunct="0">
              <a:defRPr sz="2400" b="1">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sz="2400" b="1">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sz="2400" b="1">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sz="2400" b="1">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sz="2400" b="1">
                <a:solidFill>
                  <a:schemeClr val="tx1"/>
                </a:solidFill>
                <a:latin typeface="Arial" charset="0"/>
                <a:ea typeface="MS PGothic" charset="0"/>
                <a:cs typeface="MS PGothic" charset="0"/>
              </a:defRPr>
            </a:lvl9pPr>
          </a:lstStyle>
          <a:p>
            <a:pPr algn="r" eaLnBrk="1" hangingPunct="1"/>
            <a:fld id="{99DD3E2E-8558-2D48-BD97-337FFD376712}" type="slidenum">
              <a:rPr lang="en-GB" sz="1300" b="0">
                <a:solidFill>
                  <a:srgbClr val="000000"/>
                </a:solidFill>
              </a:rPr>
              <a:pPr algn="r" eaLnBrk="1" hangingPunct="1"/>
              <a:t>46</a:t>
            </a:fld>
            <a:endParaRPr lang="en-GB" sz="1300" b="0">
              <a:solidFill>
                <a:srgbClr val="000000"/>
              </a:solidFill>
            </a:endParaRPr>
          </a:p>
        </p:txBody>
      </p:sp>
      <p:sp>
        <p:nvSpPr>
          <p:cNvPr id="201731" name="Rectangle 2"/>
          <p:cNvSpPr>
            <a:spLocks noGrp="1" noRot="1" noChangeAspect="1" noChangeArrowheads="1" noTextEdit="1"/>
          </p:cNvSpPr>
          <p:nvPr>
            <p:ph type="sldImg"/>
          </p:nvPr>
        </p:nvSpPr>
        <p:spPr>
          <a:xfrm>
            <a:off x="931863" y="738188"/>
            <a:ext cx="4933950" cy="3702050"/>
          </a:xfrm>
          <a:ln/>
        </p:spPr>
      </p:sp>
      <p:sp>
        <p:nvSpPr>
          <p:cNvPr id="201732" name="Rectangle 3"/>
          <p:cNvSpPr>
            <a:spLocks noGrp="1" noChangeArrowheads="1"/>
          </p:cNvSpPr>
          <p:nvPr>
            <p:ph type="body" idx="1"/>
          </p:nvPr>
        </p:nvSpPr>
        <p:spPr>
          <a:xfrm>
            <a:off x="679768" y="4690189"/>
            <a:ext cx="5438140" cy="444404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lIns="95236" tIns="47620" rIns="95236" bIns="47620"/>
          <a:lstStyle/>
          <a:p>
            <a:pPr eaLnBrk="1" hangingPunct="1"/>
            <a:endParaRPr lang="fr-FR">
              <a:ea typeface="MS PGothic" charset="0"/>
              <a:cs typeface="MS PGothic" charset="0"/>
            </a:endParaRPr>
          </a:p>
        </p:txBody>
      </p:sp>
    </p:spTree>
    <p:extLst>
      <p:ext uri="{BB962C8B-B14F-4D97-AF65-F5344CB8AC3E}">
        <p14:creationId xmlns:p14="http://schemas.microsoft.com/office/powerpoint/2010/main" val="20097355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13"/>
              </a:spcBef>
            </a:pPr>
            <a:r>
              <a:rPr lang="en-CA" b="1" dirty="0"/>
              <a:t>References:</a:t>
            </a:r>
          </a:p>
          <a:p>
            <a:pPr eaLnBrk="0" fontAlgn="base" hangingPunct="0">
              <a:spcBef>
                <a:spcPct val="0"/>
              </a:spcBef>
              <a:spcAft>
                <a:spcPct val="0"/>
              </a:spcAft>
            </a:pPr>
            <a:r>
              <a:rPr lang="it-IT" sz="800" b="1" dirty="0" smtClean="0">
                <a:solidFill>
                  <a:prstClr val="white"/>
                </a:solidFill>
                <a:ea typeface="ＭＳ Ｐゴシック" pitchFamily="34" charset="-128"/>
                <a:cs typeface="Arial" pitchFamily="34" charset="0"/>
              </a:rPr>
              <a:t>1. </a:t>
            </a:r>
            <a:r>
              <a:rPr lang="it-IT" sz="800" dirty="0" smtClean="0">
                <a:solidFill>
                  <a:prstClr val="white"/>
                </a:solidFill>
                <a:ea typeface="ＭＳ Ｐゴシック" pitchFamily="34" charset="-128"/>
                <a:cs typeface="Arial" pitchFamily="34" charset="0"/>
              </a:rPr>
              <a:t>Rhainds D, et al. Clin Lipidol 2012;7:621–40. </a:t>
            </a:r>
            <a:r>
              <a:rPr lang="it-IT" sz="800" b="1" dirty="0" smtClean="0">
                <a:solidFill>
                  <a:prstClr val="white"/>
                </a:solidFill>
                <a:ea typeface="ＭＳ Ｐゴシック" pitchFamily="34" charset="-128"/>
                <a:cs typeface="Arial" pitchFamily="34" charset="0"/>
              </a:rPr>
              <a:t>2.</a:t>
            </a:r>
            <a:r>
              <a:rPr lang="it-IT" sz="800" dirty="0" smtClean="0">
                <a:solidFill>
                  <a:prstClr val="white"/>
                </a:solidFill>
                <a:ea typeface="ＭＳ Ｐゴシック" pitchFamily="34" charset="-128"/>
                <a:cs typeface="Arial" pitchFamily="34" charset="0"/>
              </a:rPr>
              <a:t> Lambert G, et al. J Lipid Res. 2012;53:2515–24. </a:t>
            </a:r>
            <a:r>
              <a:rPr lang="it-IT" sz="800" b="1" dirty="0" smtClean="0">
                <a:solidFill>
                  <a:prstClr val="white"/>
                </a:solidFill>
                <a:ea typeface="ＭＳ Ｐゴシック" pitchFamily="34" charset="-128"/>
                <a:cs typeface="Arial" pitchFamily="34" charset="0"/>
              </a:rPr>
              <a:t>3. </a:t>
            </a:r>
            <a:r>
              <a:rPr lang="it-IT" sz="800" dirty="0" smtClean="0">
                <a:solidFill>
                  <a:prstClr val="white"/>
                </a:solidFill>
                <a:ea typeface="ＭＳ Ｐゴシック" pitchFamily="34" charset="-128"/>
                <a:cs typeface="Arial" pitchFamily="34" charset="0"/>
              </a:rPr>
              <a:t>Clinicaltrials.gov. RUTHERFORD-2, NCT01763918. </a:t>
            </a:r>
            <a:r>
              <a:rPr lang="it-IT" sz="800" b="1" dirty="0" smtClean="0">
                <a:solidFill>
                  <a:prstClr val="white"/>
                </a:solidFill>
                <a:ea typeface="ＭＳ Ｐゴシック" pitchFamily="34" charset="-128"/>
                <a:cs typeface="Arial" pitchFamily="34" charset="0"/>
              </a:rPr>
              <a:t>4. </a:t>
            </a:r>
            <a:r>
              <a:rPr lang="it-IT" sz="800" dirty="0" smtClean="0">
                <a:solidFill>
                  <a:prstClr val="white"/>
                </a:solidFill>
                <a:ea typeface="ＭＳ Ｐゴシック" pitchFamily="34" charset="-128"/>
                <a:cs typeface="Arial" pitchFamily="34" charset="0"/>
              </a:rPr>
              <a:t>Clinicaltrials.gov. SPIRE-HR, </a:t>
            </a:r>
            <a:r>
              <a:rPr lang="en-GB" altLang="en-US" sz="800" dirty="0" smtClean="0">
                <a:solidFill>
                  <a:srgbClr val="FFFFFF"/>
                </a:solidFill>
                <a:ea typeface="ＭＳ Ｐゴシック" pitchFamily="34" charset="-128"/>
              </a:rPr>
              <a:t>NCT01968954. </a:t>
            </a:r>
            <a:r>
              <a:rPr lang="it-IT" altLang="en-US" sz="800" b="1" dirty="0" smtClean="0">
                <a:solidFill>
                  <a:prstClr val="white"/>
                </a:solidFill>
                <a:ea typeface="ＭＳ Ｐゴシック" pitchFamily="34" charset="-128"/>
                <a:cs typeface="Arial" pitchFamily="34" charset="0"/>
              </a:rPr>
              <a:t>5</a:t>
            </a:r>
            <a:r>
              <a:rPr lang="it-IT" sz="800" b="1" dirty="0" smtClean="0">
                <a:solidFill>
                  <a:prstClr val="white"/>
                </a:solidFill>
                <a:ea typeface="ＭＳ Ｐゴシック" pitchFamily="34" charset="-128"/>
                <a:cs typeface="Arial" pitchFamily="34" charset="0"/>
              </a:rPr>
              <a:t>.</a:t>
            </a:r>
            <a:r>
              <a:rPr lang="it-IT" sz="800" dirty="0" smtClean="0">
                <a:solidFill>
                  <a:prstClr val="white"/>
                </a:solidFill>
                <a:ea typeface="ＭＳ Ｐゴシック" pitchFamily="34" charset="-128"/>
                <a:cs typeface="Arial" pitchFamily="34" charset="0"/>
              </a:rPr>
              <a:t> Nature Reviews: Drug Discovery. </a:t>
            </a:r>
            <a:r>
              <a:rPr lang="en-GB" sz="800" dirty="0" smtClean="0">
                <a:solidFill>
                  <a:prstClr val="white"/>
                </a:solidFill>
                <a:ea typeface="ＭＳ Ｐゴシック" pitchFamily="34" charset="-128"/>
                <a:cs typeface="Arial" pitchFamily="34" charset="0"/>
              </a:rPr>
              <a:t>Selected PCSK9-targeted agents in development. Available at: </a:t>
            </a:r>
            <a:r>
              <a:rPr lang="en-GB" sz="800" dirty="0" smtClean="0">
                <a:solidFill>
                  <a:prstClr val="white"/>
                </a:solidFill>
                <a:ea typeface="ＭＳ Ｐゴシック" pitchFamily="34" charset="-128"/>
                <a:cs typeface="Arial" pitchFamily="34" charset="0"/>
                <a:hlinkClick r:id="rId3"/>
              </a:rPr>
              <a:t>http://www.nature.com/nrd/journal/v11/n5/fig_tab/nrd3699_T5.html</a:t>
            </a:r>
            <a:r>
              <a:rPr lang="en-GB" sz="800" dirty="0" smtClean="0">
                <a:solidFill>
                  <a:prstClr val="white"/>
                </a:solidFill>
                <a:ea typeface="ＭＳ Ｐゴシック" pitchFamily="34" charset="-128"/>
                <a:cs typeface="Arial" pitchFamily="34" charset="0"/>
              </a:rPr>
              <a:t>. Accessed Feb 2015. </a:t>
            </a:r>
            <a:r>
              <a:rPr lang="en-GB" sz="800" b="1" dirty="0" smtClean="0">
                <a:solidFill>
                  <a:prstClr val="white"/>
                </a:solidFill>
                <a:ea typeface="ＭＳ Ｐゴシック" pitchFamily="34" charset="-128"/>
                <a:cs typeface="Arial" pitchFamily="34" charset="0"/>
              </a:rPr>
              <a:t>6.</a:t>
            </a:r>
            <a:r>
              <a:rPr lang="en-GB" sz="800" dirty="0" smtClean="0">
                <a:solidFill>
                  <a:prstClr val="white"/>
                </a:solidFill>
                <a:ea typeface="ＭＳ Ｐゴシック" pitchFamily="34" charset="-128"/>
                <a:cs typeface="Arial" pitchFamily="34" charset="0"/>
              </a:rPr>
              <a:t> Clinicaltrials.gov. LY3015014, NCT01890967. </a:t>
            </a:r>
            <a:r>
              <a:rPr lang="en-GB" sz="800" b="1" dirty="0" smtClean="0">
                <a:solidFill>
                  <a:prstClr val="white"/>
                </a:solidFill>
                <a:ea typeface="ＭＳ Ｐゴシック" pitchFamily="34" charset="-128"/>
                <a:cs typeface="Arial" pitchFamily="34" charset="0"/>
              </a:rPr>
              <a:t>7.</a:t>
            </a:r>
            <a:r>
              <a:rPr lang="en-GB" sz="800" dirty="0" smtClean="0">
                <a:solidFill>
                  <a:prstClr val="white"/>
                </a:solidFill>
                <a:ea typeface="ＭＳ Ｐゴシック" pitchFamily="34" charset="-128"/>
                <a:cs typeface="Arial" pitchFamily="34" charset="0"/>
              </a:rPr>
              <a:t> </a:t>
            </a:r>
            <a:r>
              <a:rPr lang="it-IT" sz="800" dirty="0" smtClean="0">
                <a:solidFill>
                  <a:prstClr val="white"/>
                </a:solidFill>
                <a:ea typeface="ＭＳ Ｐゴシック" pitchFamily="34" charset="-128"/>
                <a:cs typeface="Arial" pitchFamily="34" charset="0"/>
              </a:rPr>
              <a:t>Stein EA, Swergold GR.  Curr Atheroscler Rep. 2013:15:310.</a:t>
            </a:r>
          </a:p>
          <a:p>
            <a:endParaRPr lang="en-CA" dirty="0"/>
          </a:p>
        </p:txBody>
      </p:sp>
      <p:sp>
        <p:nvSpPr>
          <p:cNvPr id="4" name="Slide Number Placeholder 3"/>
          <p:cNvSpPr>
            <a:spLocks noGrp="1"/>
          </p:cNvSpPr>
          <p:nvPr>
            <p:ph type="sldNum" sz="quarter" idx="10"/>
          </p:nvPr>
        </p:nvSpPr>
        <p:spPr/>
        <p:txBody>
          <a:bodyPr/>
          <a:lstStyle/>
          <a:p>
            <a:fld id="{836ED3A5-6F28-4479-BE78-6AC35198EEF9}" type="slidenum">
              <a:rPr lang="en-CA" smtClean="0">
                <a:solidFill>
                  <a:prstClr val="black"/>
                </a:solidFill>
                <a:latin typeface="Calibri"/>
              </a:rPr>
              <a:pPr/>
              <a:t>48</a:t>
            </a:fld>
            <a:endParaRPr lang="en-CA">
              <a:solidFill>
                <a:prstClr val="black"/>
              </a:solidFill>
              <a:latin typeface="Calibri"/>
            </a:endParaRPr>
          </a:p>
        </p:txBody>
      </p:sp>
    </p:spTree>
    <p:extLst>
      <p:ext uri="{BB962C8B-B14F-4D97-AF65-F5344CB8AC3E}">
        <p14:creationId xmlns:p14="http://schemas.microsoft.com/office/powerpoint/2010/main" val="15875282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0BFEF2D-D213-4409-ABFC-AEA4F78F16BD}" type="slidenum">
              <a:rPr lang="en-US" smtClean="0">
                <a:solidFill>
                  <a:prstClr val="black"/>
                </a:solidFill>
                <a:latin typeface="Calibri"/>
              </a:rPr>
              <a:pPr>
                <a:defRPr/>
              </a:pPr>
              <a:t>49</a:t>
            </a:fld>
            <a:endParaRPr lang="en-US" dirty="0">
              <a:solidFill>
                <a:prstClr val="black"/>
              </a:solidFill>
              <a:latin typeface="Calibri"/>
            </a:endParaRPr>
          </a:p>
        </p:txBody>
      </p:sp>
    </p:spTree>
    <p:extLst>
      <p:ext uri="{BB962C8B-B14F-4D97-AF65-F5344CB8AC3E}">
        <p14:creationId xmlns:p14="http://schemas.microsoft.com/office/powerpoint/2010/main" val="8173452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7925" y="523875"/>
            <a:ext cx="4441825" cy="3332163"/>
          </a:xfrm>
        </p:spPr>
      </p:sp>
      <p:sp>
        <p:nvSpPr>
          <p:cNvPr id="3" name="Notes Placeholder 2"/>
          <p:cNvSpPr>
            <a:spLocks noGrp="1"/>
          </p:cNvSpPr>
          <p:nvPr>
            <p:ph type="body" idx="1"/>
          </p:nvPr>
        </p:nvSpPr>
        <p:spPr/>
        <p:txBody>
          <a:bodyPr/>
          <a:lstStyle/>
          <a:p>
            <a:pPr>
              <a:spcBef>
                <a:spcPts val="413"/>
              </a:spcBef>
              <a:defRPr/>
            </a:pPr>
            <a:r>
              <a:rPr lang="en-CA" b="1" dirty="0"/>
              <a:t>References:</a:t>
            </a:r>
          </a:p>
          <a:p>
            <a:pPr marL="238112" indent="-238112">
              <a:spcBef>
                <a:spcPts val="413"/>
              </a:spcBef>
              <a:buFont typeface="+mj-lt"/>
              <a:buAutoNum type="arabicPeriod"/>
              <a:defRPr/>
            </a:pPr>
            <a:r>
              <a:rPr lang="en-CA" dirty="0" err="1"/>
              <a:t>Shinkai</a:t>
            </a:r>
            <a:r>
              <a:rPr lang="en-CA" dirty="0"/>
              <a:t> H. </a:t>
            </a:r>
            <a:r>
              <a:rPr lang="en-CA" dirty="0" err="1"/>
              <a:t>Cholesteryl</a:t>
            </a:r>
            <a:r>
              <a:rPr lang="en-CA" dirty="0"/>
              <a:t> ester transfer-protein modulator and inhibitors and their potential for the treatment of cardiovascular diseases. </a:t>
            </a:r>
            <a:r>
              <a:rPr lang="en-CA" i="1" dirty="0" err="1"/>
              <a:t>Vasc</a:t>
            </a:r>
            <a:r>
              <a:rPr lang="en-CA" i="1" dirty="0"/>
              <a:t> Health Risk </a:t>
            </a:r>
            <a:r>
              <a:rPr lang="en-CA" i="1" dirty="0" err="1"/>
              <a:t>Manag</a:t>
            </a:r>
            <a:r>
              <a:rPr lang="en-CA" dirty="0"/>
              <a:t>. 2012; 8: 323–331</a:t>
            </a:r>
            <a:r>
              <a:rPr lang="en-CA" dirty="0" smtClean="0"/>
              <a:t>.</a:t>
            </a:r>
          </a:p>
          <a:p>
            <a:pPr marL="238112" indent="-238112">
              <a:spcBef>
                <a:spcPct val="30000"/>
              </a:spcBef>
              <a:buFont typeface="+mj-lt"/>
              <a:buAutoNum type="arabicPeriod"/>
              <a:defRPr/>
            </a:pPr>
            <a:r>
              <a:rPr lang="en-CA" dirty="0" smtClean="0">
                <a:latin typeface="Arial"/>
              </a:rPr>
              <a:t>Cannon </a:t>
            </a:r>
            <a:r>
              <a:rPr lang="en-CA" dirty="0">
                <a:latin typeface="Arial"/>
              </a:rPr>
              <a:t>CP, </a:t>
            </a:r>
            <a:r>
              <a:rPr lang="en-CA" i="1" dirty="0">
                <a:latin typeface="Arial"/>
              </a:rPr>
              <a:t>et al. </a:t>
            </a:r>
            <a:r>
              <a:rPr lang="en-CA" dirty="0">
                <a:latin typeface="Arial"/>
              </a:rPr>
              <a:t>Safety of </a:t>
            </a:r>
            <a:r>
              <a:rPr lang="en-CA" dirty="0" err="1">
                <a:latin typeface="Arial"/>
              </a:rPr>
              <a:t>anacetrapib</a:t>
            </a:r>
            <a:r>
              <a:rPr lang="en-CA" dirty="0">
                <a:latin typeface="Arial"/>
              </a:rPr>
              <a:t> in patients with or at high risk for coronary heart disease.</a:t>
            </a:r>
            <a:r>
              <a:rPr lang="en-CA" i="1" dirty="0">
                <a:latin typeface="Arial"/>
              </a:rPr>
              <a:t> N </a:t>
            </a:r>
            <a:r>
              <a:rPr lang="en-CA" i="1" dirty="0" err="1">
                <a:latin typeface="Arial"/>
              </a:rPr>
              <a:t>Engl</a:t>
            </a:r>
            <a:r>
              <a:rPr lang="en-CA" i="1" dirty="0">
                <a:latin typeface="Arial"/>
              </a:rPr>
              <a:t> J Med. </a:t>
            </a:r>
            <a:r>
              <a:rPr lang="en-CA" dirty="0">
                <a:latin typeface="Arial"/>
              </a:rPr>
              <a:t>2010;363:2406-15</a:t>
            </a:r>
            <a:r>
              <a:rPr lang="en-CA" dirty="0" smtClean="0">
                <a:latin typeface="Arial"/>
              </a:rPr>
              <a:t>.</a:t>
            </a:r>
          </a:p>
          <a:p>
            <a:pPr marL="238112" indent="-238112" defTabSz="952451">
              <a:spcBef>
                <a:spcPct val="30000"/>
              </a:spcBef>
              <a:buFont typeface="+mj-lt"/>
              <a:buAutoNum type="arabicPeriod"/>
              <a:defRPr/>
            </a:pPr>
            <a:r>
              <a:rPr lang="en-CA" dirty="0" err="1" smtClean="0"/>
              <a:t>Gotto</a:t>
            </a:r>
            <a:r>
              <a:rPr lang="en-CA" baseline="0" dirty="0" smtClean="0"/>
              <a:t> AM Jr, et al. Lipids, Safety Parameters, and Drug Concentrations After an Additional 2 Years of Treatment With </a:t>
            </a:r>
            <a:r>
              <a:rPr lang="en-CA" baseline="0" dirty="0" err="1" smtClean="0"/>
              <a:t>Anacetrapib</a:t>
            </a:r>
            <a:r>
              <a:rPr lang="en-CA" baseline="0" dirty="0" smtClean="0"/>
              <a:t> in the DEFINE Study. </a:t>
            </a:r>
            <a:r>
              <a:rPr lang="en-CA" i="1" baseline="0" dirty="0" smtClean="0"/>
              <a:t>J </a:t>
            </a:r>
            <a:r>
              <a:rPr lang="en-CA" i="1" baseline="0" dirty="0" err="1" smtClean="0"/>
              <a:t>Cardiovasc</a:t>
            </a:r>
            <a:r>
              <a:rPr lang="en-CA" i="1" baseline="0" dirty="0" smtClean="0"/>
              <a:t> </a:t>
            </a:r>
            <a:r>
              <a:rPr lang="en-CA" i="1" baseline="0" dirty="0" err="1" smtClean="0"/>
              <a:t>Pharmacol</a:t>
            </a:r>
            <a:r>
              <a:rPr lang="en-CA" i="1" baseline="0" dirty="0" smtClean="0"/>
              <a:t> </a:t>
            </a:r>
            <a:r>
              <a:rPr lang="en-CA" i="1" baseline="0" dirty="0" err="1" smtClean="0"/>
              <a:t>Ther</a:t>
            </a:r>
            <a:r>
              <a:rPr lang="en-CA" baseline="0" dirty="0" smtClean="0"/>
              <a:t>. 2014 Apr 14. </a:t>
            </a:r>
            <a:endParaRPr lang="en-CA" dirty="0" smtClean="0"/>
          </a:p>
          <a:p>
            <a:pPr marL="238112" indent="-238112">
              <a:spcBef>
                <a:spcPct val="30000"/>
              </a:spcBef>
              <a:buFont typeface="+mj-lt"/>
              <a:buAutoNum type="arabicPeriod"/>
              <a:defRPr/>
            </a:pPr>
            <a:r>
              <a:rPr lang="en-CA" dirty="0" smtClean="0">
                <a:latin typeface="Arial"/>
              </a:rPr>
              <a:t>Nicholls  </a:t>
            </a:r>
            <a:r>
              <a:rPr lang="en-CA" dirty="0">
                <a:latin typeface="Arial"/>
              </a:rPr>
              <a:t>SJ, </a:t>
            </a:r>
            <a:r>
              <a:rPr lang="en-CA" i="1" dirty="0">
                <a:latin typeface="Arial"/>
              </a:rPr>
              <a:t>et al. </a:t>
            </a:r>
            <a:r>
              <a:rPr lang="en-CA" dirty="0">
                <a:latin typeface="Arial"/>
              </a:rPr>
              <a:t>Effects of the CETP inhibitor </a:t>
            </a:r>
            <a:r>
              <a:rPr lang="en-CA" dirty="0" err="1">
                <a:latin typeface="Arial"/>
              </a:rPr>
              <a:t>evacetrapib</a:t>
            </a:r>
            <a:r>
              <a:rPr lang="en-CA" dirty="0">
                <a:latin typeface="Arial"/>
              </a:rPr>
              <a:t> administered as </a:t>
            </a:r>
            <a:r>
              <a:rPr lang="en-CA" dirty="0" err="1">
                <a:latin typeface="Arial"/>
              </a:rPr>
              <a:t>monotherapy</a:t>
            </a:r>
            <a:r>
              <a:rPr lang="en-CA" dirty="0">
                <a:latin typeface="Arial"/>
              </a:rPr>
              <a:t> or in combination with statins on HDL and LDL cholesterol A randomized controlled trial. </a:t>
            </a:r>
            <a:r>
              <a:rPr lang="en-CA" i="1" dirty="0">
                <a:latin typeface="Arial"/>
              </a:rPr>
              <a:t>JAMA</a:t>
            </a:r>
            <a:r>
              <a:rPr lang="en-CA" dirty="0">
                <a:latin typeface="Arial"/>
              </a:rPr>
              <a:t>. 2011;306(19):2099-2109.</a:t>
            </a:r>
          </a:p>
          <a:p>
            <a:pPr marL="238112" indent="-238112">
              <a:spcBef>
                <a:spcPct val="30000"/>
              </a:spcBef>
              <a:buFont typeface="+mj-lt"/>
              <a:buAutoNum type="arabicPeriod"/>
              <a:defRPr/>
            </a:pPr>
            <a:r>
              <a:rPr lang="en-CA" dirty="0">
                <a:latin typeface="Arial"/>
              </a:rPr>
              <a:t>Schwartz GG, </a:t>
            </a:r>
            <a:r>
              <a:rPr lang="en-CA" i="1" dirty="0">
                <a:latin typeface="Arial"/>
              </a:rPr>
              <a:t>et al,</a:t>
            </a:r>
            <a:r>
              <a:rPr lang="en-CA" dirty="0">
                <a:latin typeface="Arial"/>
              </a:rPr>
              <a:t> dal-OUTCOMES Investigators. </a:t>
            </a:r>
            <a:r>
              <a:rPr lang="en-CA" dirty="0"/>
              <a:t>Effects of </a:t>
            </a:r>
            <a:r>
              <a:rPr lang="en-CA" dirty="0" err="1"/>
              <a:t>dalcetrapib</a:t>
            </a:r>
            <a:r>
              <a:rPr lang="en-CA" dirty="0"/>
              <a:t> in patients with a recent acute coronary syndrome. </a:t>
            </a:r>
            <a:r>
              <a:rPr lang="en-CA" i="1" dirty="0">
                <a:latin typeface="Arial"/>
              </a:rPr>
              <a:t>N </a:t>
            </a:r>
            <a:r>
              <a:rPr lang="en-CA" i="1" dirty="0" err="1">
                <a:latin typeface="Arial"/>
              </a:rPr>
              <a:t>Engl</a:t>
            </a:r>
            <a:r>
              <a:rPr lang="en-CA" i="1" dirty="0">
                <a:latin typeface="Arial"/>
              </a:rPr>
              <a:t> J Med</a:t>
            </a:r>
            <a:r>
              <a:rPr lang="en-CA" dirty="0">
                <a:latin typeface="Arial"/>
              </a:rPr>
              <a:t>. 2012;367(22):2089-99.</a:t>
            </a:r>
          </a:p>
          <a:p>
            <a:pPr marL="238112" indent="-238112">
              <a:buFont typeface="+mj-lt"/>
              <a:buAutoNum type="arabicPeriod"/>
            </a:pPr>
            <a:endParaRPr lang="en-CA" dirty="0"/>
          </a:p>
          <a:p>
            <a:endParaRPr lang="en-CA" dirty="0"/>
          </a:p>
        </p:txBody>
      </p:sp>
      <p:sp>
        <p:nvSpPr>
          <p:cNvPr id="4" name="Slide Number Placeholder 3"/>
          <p:cNvSpPr>
            <a:spLocks noGrp="1"/>
          </p:cNvSpPr>
          <p:nvPr>
            <p:ph type="sldNum" sz="quarter" idx="10"/>
          </p:nvPr>
        </p:nvSpPr>
        <p:spPr/>
        <p:txBody>
          <a:bodyPr/>
          <a:lstStyle/>
          <a:p>
            <a:fld id="{836ED3A5-6F28-4479-BE78-6AC35198EEF9}" type="slidenum">
              <a:rPr lang="en-CA" smtClean="0">
                <a:solidFill>
                  <a:prstClr val="black"/>
                </a:solidFill>
                <a:latin typeface="Calibri"/>
              </a:rPr>
              <a:pPr/>
              <a:t>50</a:t>
            </a:fld>
            <a:endParaRPr lang="en-CA">
              <a:solidFill>
                <a:prstClr val="black"/>
              </a:solidFill>
              <a:latin typeface="Calibri"/>
            </a:endParaRPr>
          </a:p>
        </p:txBody>
      </p:sp>
    </p:spTree>
    <p:extLst>
      <p:ext uri="{BB962C8B-B14F-4D97-AF65-F5344CB8AC3E}">
        <p14:creationId xmlns:p14="http://schemas.microsoft.com/office/powerpoint/2010/main" val="2311529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1" name="Slide Image Placeholder 1"/>
          <p:cNvSpPr>
            <a:spLocks noGrp="1" noRot="1" noChangeAspect="1" noTextEdit="1"/>
          </p:cNvSpPr>
          <p:nvPr>
            <p:ph type="sldImg"/>
          </p:nvPr>
        </p:nvSpPr>
        <p:spPr>
          <a:xfrm>
            <a:off x="931863" y="739775"/>
            <a:ext cx="4933950" cy="3702050"/>
          </a:xfrm>
          <a:ln/>
        </p:spPr>
      </p:sp>
      <p:sp>
        <p:nvSpPr>
          <p:cNvPr id="619522" name="Notes Placeholder 2"/>
          <p:cNvSpPr>
            <a:spLocks noGrp="1"/>
          </p:cNvSpPr>
          <p:nvPr>
            <p:ph type="body" idx="1"/>
          </p:nvPr>
        </p:nvSpPr>
        <p:spPr>
          <a:xfrm>
            <a:off x="680383" y="4690190"/>
            <a:ext cx="5436909" cy="4442362"/>
          </a:xfrm>
          <a:noFill/>
          <a:ln/>
        </p:spPr>
        <p:txBody>
          <a:bodyPr lIns="95245" tIns="47622" rIns="95245" bIns="47622"/>
          <a:lstStyle/>
          <a:p>
            <a:pPr defTabSz="467346">
              <a:spcBef>
                <a:spcPct val="0"/>
              </a:spcBef>
            </a:pPr>
            <a:endParaRPr lang="en-GB" dirty="0" smtClean="0">
              <a:ea typeface="ＭＳ Ｐゴシック"/>
              <a:cs typeface="ＭＳ Ｐゴシック"/>
            </a:endParaRPr>
          </a:p>
        </p:txBody>
      </p:sp>
      <p:sp>
        <p:nvSpPr>
          <p:cNvPr id="619523" name="Slide Number Placeholder 3"/>
          <p:cNvSpPr txBox="1">
            <a:spLocks noGrp="1"/>
          </p:cNvSpPr>
          <p:nvPr/>
        </p:nvSpPr>
        <p:spPr bwMode="auto">
          <a:xfrm>
            <a:off x="3849862" y="9377007"/>
            <a:ext cx="2946275" cy="493971"/>
          </a:xfrm>
          <a:prstGeom prst="rect">
            <a:avLst/>
          </a:prstGeom>
          <a:noFill/>
          <a:ln w="9525">
            <a:noFill/>
            <a:miter lim="800000"/>
            <a:headEnd/>
            <a:tailEnd/>
          </a:ln>
        </p:spPr>
        <p:txBody>
          <a:bodyPr lIns="95245" tIns="47622" rIns="95245" bIns="47622" anchor="b"/>
          <a:lstStyle/>
          <a:p>
            <a:pPr algn="r" defTabSz="475460"/>
            <a:fld id="{CED6447D-A32F-46AE-894C-142C49B19902}" type="slidenum">
              <a:rPr lang="en-US" sz="1300">
                <a:solidFill>
                  <a:prstClr val="black"/>
                </a:solidFill>
                <a:latin typeface="Calibri" pitchFamily="34" charset="0"/>
                <a:ea typeface="ＭＳ Ｐゴシック"/>
                <a:cs typeface="ＭＳ Ｐゴシック"/>
              </a:rPr>
              <a:pPr algn="r" defTabSz="475460"/>
              <a:t>54</a:t>
            </a:fld>
            <a:endParaRPr lang="en-US" sz="1300">
              <a:solidFill>
                <a:prstClr val="black"/>
              </a:solidFill>
              <a:latin typeface="Calibri" pitchFamily="34" charset="0"/>
              <a:ea typeface="ＭＳ Ｐゴシック"/>
              <a:cs typeface="ＭＳ Ｐゴシック"/>
            </a:endParaRPr>
          </a:p>
        </p:txBody>
      </p:sp>
    </p:spTree>
    <p:extLst>
      <p:ext uri="{BB962C8B-B14F-4D97-AF65-F5344CB8AC3E}">
        <p14:creationId xmlns:p14="http://schemas.microsoft.com/office/powerpoint/2010/main" val="3926411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4294967295"/>
          </p:nvPr>
        </p:nvSpPr>
        <p:spPr bwMode="auto">
          <a:xfrm>
            <a:off x="3851104" y="9377693"/>
            <a:ext cx="2945049" cy="493300"/>
          </a:xfrm>
          <a:prstGeom prst="rect">
            <a:avLst/>
          </a:prstGeom>
          <a:noFill/>
          <a:ln>
            <a:miter lim="800000"/>
            <a:headEnd/>
            <a:tailEnd/>
          </a:ln>
        </p:spPr>
        <p:txBody>
          <a:bodyPr lIns="95235" tIns="47619" rIns="95235" bIns="47619"/>
          <a:lstStyle/>
          <a:p>
            <a:fld id="{3562668A-7FE1-428D-AA7D-A46F250862C7}" type="slidenum">
              <a:rPr lang="fr-FR">
                <a:solidFill>
                  <a:srgbClr val="000000"/>
                </a:solidFill>
              </a:rPr>
              <a:pPr/>
              <a:t>55</a:t>
            </a:fld>
            <a:endParaRPr lang="fr-FR">
              <a:solidFill>
                <a:srgbClr val="000000"/>
              </a:solidFill>
            </a:endParaRPr>
          </a:p>
        </p:txBody>
      </p:sp>
      <p:sp>
        <p:nvSpPr>
          <p:cNvPr id="128003" name="Rectangle 7"/>
          <p:cNvSpPr txBox="1">
            <a:spLocks noGrp="1" noChangeArrowheads="1"/>
          </p:cNvSpPr>
          <p:nvPr/>
        </p:nvSpPr>
        <p:spPr bwMode="auto">
          <a:xfrm>
            <a:off x="3852626" y="9379365"/>
            <a:ext cx="2945049" cy="493299"/>
          </a:xfrm>
          <a:prstGeom prst="rect">
            <a:avLst/>
          </a:prstGeom>
          <a:noFill/>
          <a:ln w="9525">
            <a:noFill/>
            <a:miter lim="800000"/>
            <a:headEnd/>
            <a:tailEnd/>
          </a:ln>
        </p:spPr>
        <p:txBody>
          <a:bodyPr lIns="95235" tIns="47619" rIns="95235" bIns="47619" anchor="b"/>
          <a:lstStyle/>
          <a:p>
            <a:pPr algn="r"/>
            <a:fld id="{FDE33482-EAA2-411B-9BD5-17EEB9EAEFA6}" type="slidenum">
              <a:rPr lang="en-US" sz="2500" b="1">
                <a:solidFill>
                  <a:srgbClr val="000000"/>
                </a:solidFill>
                <a:latin typeface="Times New Roman" charset="0"/>
                <a:ea typeface="ＭＳ Ｐゴシック" charset="0"/>
              </a:rPr>
              <a:pPr algn="r"/>
              <a:t>55</a:t>
            </a:fld>
            <a:endParaRPr lang="en-US" sz="2500" b="1">
              <a:solidFill>
                <a:srgbClr val="000000"/>
              </a:solidFill>
              <a:latin typeface="Times New Roman" charset="0"/>
              <a:ea typeface="ＭＳ Ｐゴシック" charset="0"/>
            </a:endParaRPr>
          </a:p>
        </p:txBody>
      </p:sp>
      <p:sp>
        <p:nvSpPr>
          <p:cNvPr id="128004" name="Rectangle 2"/>
          <p:cNvSpPr>
            <a:spLocks noGrp="1" noRot="1" noChangeAspect="1" noChangeArrowheads="1" noTextEdit="1"/>
          </p:cNvSpPr>
          <p:nvPr>
            <p:ph type="sldImg"/>
          </p:nvPr>
        </p:nvSpPr>
        <p:spPr>
          <a:ln/>
        </p:spPr>
      </p:sp>
      <p:sp>
        <p:nvSpPr>
          <p:cNvPr id="128005" name="Rectangle 3"/>
          <p:cNvSpPr>
            <a:spLocks noGrp="1" noChangeArrowheads="1"/>
          </p:cNvSpPr>
          <p:nvPr>
            <p:ph type="body" idx="1"/>
          </p:nvPr>
        </p:nvSpPr>
        <p:spPr>
          <a:xfrm>
            <a:off x="906054" y="4690519"/>
            <a:ext cx="4985571" cy="4441361"/>
          </a:xfrm>
          <a:noFill/>
          <a:ln w="9525"/>
        </p:spPr>
        <p:txBody>
          <a:bodyPr/>
          <a:lstStyle/>
          <a:p>
            <a:r>
              <a:rPr lang="en-US" dirty="0" smtClean="0">
                <a:ea typeface="ＭＳ Ｐゴシック" pitchFamily="34" charset="-128"/>
                <a:cs typeface="Arial" pitchFamily="34" charset="0"/>
              </a:rPr>
              <a:t>This slide shows the cumulative incidence of a secondary composite end point of cardiovascular events, including death from cardiovascular causes, nonfatal stroke, nonfatal myocardial infarction, coronary-artery bypass grafting (CABG), percutaneous coronary intervention (PCI), revascularization for peripheral atherosclerotic artery disease, and amputation. </a:t>
            </a:r>
          </a:p>
          <a:p>
            <a:r>
              <a:rPr lang="en-US" dirty="0" smtClean="0">
                <a:ea typeface="ＭＳ Ｐゴシック" pitchFamily="34" charset="-128"/>
                <a:cs typeface="Arial" pitchFamily="34" charset="0"/>
              </a:rPr>
              <a:t>A total of 209 cardiovascular events occurred during the 13.3 years of observation. In the intensive-therapy group, the absolute risk reduction was 29%, with a hazard ratio of 0.41 (95% CI, 0.25 to 0.67; P&lt;0.001). There was no evidence of a change in the hazard ratio after the formal intervention study ended (P = 0.20). </a:t>
            </a:r>
            <a:endParaRPr lang="en-CA" dirty="0" smtClean="0">
              <a:ea typeface="ＭＳ Ｐゴシック" pitchFamily="34" charset="-128"/>
              <a:cs typeface="Arial" pitchFamily="34" charset="0"/>
            </a:endParaRPr>
          </a:p>
          <a:p>
            <a:endParaRPr lang="en-CA" dirty="0" smtClean="0">
              <a:ea typeface="ＭＳ Ｐゴシック" pitchFamily="34" charset="-128"/>
              <a:cs typeface="Arial" pitchFamily="34" charset="0"/>
            </a:endParaRPr>
          </a:p>
        </p:txBody>
      </p:sp>
    </p:spTree>
    <p:extLst>
      <p:ext uri="{BB962C8B-B14F-4D97-AF65-F5344CB8AC3E}">
        <p14:creationId xmlns:p14="http://schemas.microsoft.com/office/powerpoint/2010/main" val="732175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19845" indent="-219845">
              <a:buAutoNum type="arabicPeriod"/>
            </a:pPr>
            <a:r>
              <a:rPr lang="en-GB" dirty="0">
                <a:solidFill>
                  <a:srgbClr val="FFFFFF"/>
                </a:solidFill>
              </a:rPr>
              <a:t>Prospective Studies Collaboration. </a:t>
            </a:r>
            <a:r>
              <a:rPr lang="en-GB" i="1" dirty="0">
                <a:solidFill>
                  <a:srgbClr val="FFFFFF"/>
                </a:solidFill>
              </a:rPr>
              <a:t>Lancet. </a:t>
            </a:r>
            <a:r>
              <a:rPr lang="en-GB" dirty="0">
                <a:solidFill>
                  <a:srgbClr val="FFFFFF"/>
                </a:solidFill>
              </a:rPr>
              <a:t>2007;370:1829-1839</a:t>
            </a:r>
          </a:p>
          <a:p>
            <a:r>
              <a:rPr lang="en-GB" dirty="0"/>
              <a:t>This was a meta-analysis that combined 61 prospective observational studies of vascular mortality which recorded both blood pressure and total cholesterol at baseline, to determine the joint relevance of these two risk factors. The studies mostly took place in Europe and North America, and comprised nearly 900,000 healthy adults</a:t>
            </a:r>
          </a:p>
        </p:txBody>
      </p:sp>
      <p:sp>
        <p:nvSpPr>
          <p:cNvPr id="4" name="Slide Number Placeholder 3"/>
          <p:cNvSpPr>
            <a:spLocks noGrp="1"/>
          </p:cNvSpPr>
          <p:nvPr>
            <p:ph type="sldNum" sz="quarter" idx="10"/>
          </p:nvPr>
        </p:nvSpPr>
        <p:spPr/>
        <p:txBody>
          <a:bodyPr/>
          <a:lstStyle/>
          <a:p>
            <a:pPr>
              <a:defRPr/>
            </a:pPr>
            <a:fld id="{F0DA46E6-A181-4FC5-91BF-FF2ED3B41491}" type="slidenum">
              <a:rPr lang="en-US" smtClean="0"/>
              <a:pPr>
                <a:defRPr/>
              </a:pPr>
              <a:t>7</a:t>
            </a:fld>
            <a:endParaRPr lang="en-US" dirty="0"/>
          </a:p>
        </p:txBody>
      </p:sp>
      <p:sp>
        <p:nvSpPr>
          <p:cNvPr id="5" name="TextBox 4"/>
          <p:cNvSpPr txBox="1"/>
          <p:nvPr/>
        </p:nvSpPr>
        <p:spPr>
          <a:xfrm>
            <a:off x="5689359" y="2265857"/>
            <a:ext cx="1034429" cy="925380"/>
          </a:xfrm>
          <a:prstGeom prst="rect">
            <a:avLst/>
          </a:prstGeom>
          <a:noFill/>
        </p:spPr>
        <p:txBody>
          <a:bodyPr wrap="square" lIns="93470" tIns="46735" rIns="93470" bIns="46735" rtlCol="0">
            <a:spAutoFit/>
          </a:bodyPr>
          <a:lstStyle/>
          <a:p>
            <a:r>
              <a:rPr lang="en-GB" sz="900" dirty="0">
                <a:solidFill>
                  <a:srgbClr val="FF0000"/>
                </a:solidFill>
              </a:rPr>
              <a:t>Ref 1/ Prospective studies collaboration 2007/Pg 1831/Fig 1 </a:t>
            </a:r>
          </a:p>
        </p:txBody>
      </p:sp>
      <p:sp>
        <p:nvSpPr>
          <p:cNvPr id="6" name="Right Brace 5"/>
          <p:cNvSpPr/>
          <p:nvPr/>
        </p:nvSpPr>
        <p:spPr>
          <a:xfrm>
            <a:off x="5615471" y="1456622"/>
            <a:ext cx="147776" cy="2346781"/>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3470" tIns="46735" rIns="93470" bIns="46735" rtlCol="0" anchor="ctr"/>
          <a:lstStyle/>
          <a:p>
            <a:pPr algn="ctr"/>
            <a:endParaRPr lang="en-GB" dirty="0"/>
          </a:p>
        </p:txBody>
      </p:sp>
      <p:sp>
        <p:nvSpPr>
          <p:cNvPr id="7" name="TextBox 6"/>
          <p:cNvSpPr txBox="1"/>
          <p:nvPr/>
        </p:nvSpPr>
        <p:spPr>
          <a:xfrm>
            <a:off x="162553" y="1162295"/>
            <a:ext cx="1034429" cy="786880"/>
          </a:xfrm>
          <a:prstGeom prst="rect">
            <a:avLst/>
          </a:prstGeom>
          <a:noFill/>
        </p:spPr>
        <p:txBody>
          <a:bodyPr wrap="square" lIns="93470" tIns="46735" rIns="93470" bIns="46735" rtlCol="0">
            <a:spAutoFit/>
          </a:bodyPr>
          <a:lstStyle/>
          <a:p>
            <a:r>
              <a:rPr lang="en-GB" sz="900" dirty="0">
                <a:solidFill>
                  <a:srgbClr val="FF0000"/>
                </a:solidFill>
              </a:rPr>
              <a:t>Ref 1/Prospective studies collaboration 2007/ pg1829 and pg 1831 </a:t>
            </a:r>
          </a:p>
        </p:txBody>
      </p:sp>
      <p:sp>
        <p:nvSpPr>
          <p:cNvPr id="8" name="TextBox 7"/>
          <p:cNvSpPr txBox="1"/>
          <p:nvPr/>
        </p:nvSpPr>
        <p:spPr>
          <a:xfrm>
            <a:off x="147776" y="1861240"/>
            <a:ext cx="1034429" cy="509881"/>
          </a:xfrm>
          <a:prstGeom prst="rect">
            <a:avLst/>
          </a:prstGeom>
          <a:noFill/>
        </p:spPr>
        <p:txBody>
          <a:bodyPr wrap="square" lIns="93470" tIns="46735" rIns="93470" bIns="46735" rtlCol="0">
            <a:spAutoFit/>
          </a:bodyPr>
          <a:lstStyle/>
          <a:p>
            <a:r>
              <a:rPr lang="en-GB" sz="900" dirty="0">
                <a:solidFill>
                  <a:srgbClr val="FF0000"/>
                </a:solidFill>
              </a:rPr>
              <a:t>Ref 2/ CTT collaboration 2010/pg 1674 </a:t>
            </a:r>
          </a:p>
        </p:txBody>
      </p:sp>
      <p:sp>
        <p:nvSpPr>
          <p:cNvPr id="9" name="TextBox 8"/>
          <p:cNvSpPr txBox="1"/>
          <p:nvPr/>
        </p:nvSpPr>
        <p:spPr>
          <a:xfrm>
            <a:off x="135461" y="2495508"/>
            <a:ext cx="1034429" cy="509881"/>
          </a:xfrm>
          <a:prstGeom prst="rect">
            <a:avLst/>
          </a:prstGeom>
          <a:noFill/>
        </p:spPr>
        <p:txBody>
          <a:bodyPr wrap="square" lIns="93470" tIns="46735" rIns="93470" bIns="46735" rtlCol="0">
            <a:spAutoFit/>
          </a:bodyPr>
          <a:lstStyle/>
          <a:p>
            <a:r>
              <a:rPr lang="en-GB" sz="900" dirty="0">
                <a:solidFill>
                  <a:srgbClr val="FF0000"/>
                </a:solidFill>
              </a:rPr>
              <a:t>Ref 3/ Ridker 2008/ pg2199/ col2/ para2</a:t>
            </a:r>
          </a:p>
        </p:txBody>
      </p:sp>
      <p:sp>
        <p:nvSpPr>
          <p:cNvPr id="10" name="TextBox 9"/>
          <p:cNvSpPr txBox="1"/>
          <p:nvPr/>
        </p:nvSpPr>
        <p:spPr>
          <a:xfrm>
            <a:off x="135461" y="3156015"/>
            <a:ext cx="1034429" cy="509881"/>
          </a:xfrm>
          <a:prstGeom prst="rect">
            <a:avLst/>
          </a:prstGeom>
          <a:noFill/>
        </p:spPr>
        <p:txBody>
          <a:bodyPr wrap="square" lIns="93470" tIns="46735" rIns="93470" bIns="46735" rtlCol="0">
            <a:spAutoFit/>
          </a:bodyPr>
          <a:lstStyle/>
          <a:p>
            <a:r>
              <a:rPr lang="en-GB" sz="900" dirty="0">
                <a:solidFill>
                  <a:srgbClr val="FF0000"/>
                </a:solidFill>
              </a:rPr>
              <a:t>Ref4/NICE FH guidelines 2008/ pg1 </a:t>
            </a:r>
          </a:p>
        </p:txBody>
      </p:sp>
      <p:sp>
        <p:nvSpPr>
          <p:cNvPr id="11" name="TextBox 10"/>
          <p:cNvSpPr txBox="1"/>
          <p:nvPr/>
        </p:nvSpPr>
        <p:spPr>
          <a:xfrm>
            <a:off x="147776" y="3571399"/>
            <a:ext cx="1034429" cy="509881"/>
          </a:xfrm>
          <a:prstGeom prst="rect">
            <a:avLst/>
          </a:prstGeom>
          <a:noFill/>
        </p:spPr>
        <p:txBody>
          <a:bodyPr wrap="square" lIns="93470" tIns="46735" rIns="93470" bIns="46735" rtlCol="0">
            <a:spAutoFit/>
          </a:bodyPr>
          <a:lstStyle/>
          <a:p>
            <a:r>
              <a:rPr lang="en-GB" sz="900" dirty="0">
                <a:solidFill>
                  <a:srgbClr val="FF0000"/>
                </a:solidFill>
              </a:rPr>
              <a:t>Ref5/Stone NJ et al 1974/pg 480/table 4 </a:t>
            </a:r>
          </a:p>
        </p:txBody>
      </p:sp>
    </p:spTree>
    <p:extLst>
      <p:ext uri="{BB962C8B-B14F-4D97-AF65-F5344CB8AC3E}">
        <p14:creationId xmlns:p14="http://schemas.microsoft.com/office/powerpoint/2010/main" val="416184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Rot="1" noChangeAspect="1" noChangeArrowheads="1" noTextEdit="1"/>
          </p:cNvSpPr>
          <p:nvPr>
            <p:ph type="sldImg"/>
          </p:nvPr>
        </p:nvSpPr>
        <p:spPr bwMode="auto">
          <a:xfrm>
            <a:off x="941388" y="747713"/>
            <a:ext cx="4916487" cy="3689350"/>
          </a:xfrm>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91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numCol="1" anchor="t" anchorCtr="0" compatLnSpc="1">
            <a:prstTxWarp prst="textNoShape">
              <a:avLst/>
            </a:prstTxWarp>
          </a:bodyPr>
          <a:lstStyle/>
          <a:p>
            <a:pPr eaLnBrk="1" hangingPunct="1">
              <a:spcBef>
                <a:spcPct val="0"/>
              </a:spcBef>
            </a:pPr>
            <a:r>
              <a:rPr lang="en-US" altLang="en-US" b="1" dirty="0"/>
              <a:t>Purpose</a:t>
            </a:r>
          </a:p>
          <a:p>
            <a:pPr marL="177964" indent="-177964">
              <a:spcBef>
                <a:spcPct val="0"/>
              </a:spcBef>
              <a:buFont typeface="Arial" panose="020B0604020202020204" pitchFamily="34" charset="0"/>
              <a:buChar char="•"/>
            </a:pPr>
            <a:r>
              <a:rPr lang="en-US" altLang="en-US" dirty="0"/>
              <a:t>To </a:t>
            </a:r>
            <a:r>
              <a:rPr lang="en-US" altLang="en-US" dirty="0" smtClean="0"/>
              <a:t>emphasize the association between serum cholesterol and coronary heart disease (CHD).</a:t>
            </a:r>
            <a:endParaRPr lang="en-US" altLang="en-US" dirty="0"/>
          </a:p>
          <a:p>
            <a:pPr marL="177964" indent="-177964">
              <a:spcBef>
                <a:spcPct val="0"/>
              </a:spcBef>
              <a:buFont typeface="Arial" panose="020B0604020202020204" pitchFamily="34" charset="0"/>
              <a:buChar char="•"/>
            </a:pPr>
            <a:endParaRPr lang="en-US" altLang="en-US" dirty="0"/>
          </a:p>
          <a:p>
            <a:pPr eaLnBrk="1" hangingPunct="1">
              <a:spcBef>
                <a:spcPct val="0"/>
              </a:spcBef>
            </a:pPr>
            <a:r>
              <a:rPr lang="en-US" altLang="en-US" b="1" dirty="0"/>
              <a:t>Take-Away</a:t>
            </a:r>
          </a:p>
          <a:p>
            <a:pPr marL="177964" indent="-177964">
              <a:spcBef>
                <a:spcPct val="0"/>
              </a:spcBef>
              <a:buFont typeface="Arial" panose="020B0604020202020204" pitchFamily="34" charset="0"/>
              <a:buChar char="•"/>
            </a:pPr>
            <a:r>
              <a:rPr lang="en-US" altLang="en-US" dirty="0" smtClean="0"/>
              <a:t>In the Multiple Risk Factor Intervention Trial for the Prevention of Coronary Heart Disease (MRFIT), CHD mortality in more that 360,000 men increased progressively above the 20</a:t>
            </a:r>
            <a:r>
              <a:rPr lang="en-US" altLang="en-US" baseline="30000" dirty="0" smtClean="0"/>
              <a:t>th</a:t>
            </a:r>
            <a:r>
              <a:rPr lang="en-US" altLang="en-US" dirty="0" smtClean="0"/>
              <a:t> percentile for serum cholesterol (&gt;181 mg/dL [4.68 mmol/L]).</a:t>
            </a:r>
            <a:endParaRPr lang="en-US" altLang="en-US" dirty="0"/>
          </a:p>
        </p:txBody>
      </p:sp>
      <p:sp>
        <p:nvSpPr>
          <p:cNvPr id="4" name="TextBox 3"/>
          <p:cNvSpPr txBox="1"/>
          <p:nvPr/>
        </p:nvSpPr>
        <p:spPr>
          <a:xfrm>
            <a:off x="73890" y="1550641"/>
            <a:ext cx="1034430" cy="602551"/>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Martin 1986</a:t>
            </a:r>
          </a:p>
          <a:p>
            <a:pPr fontAlgn="base">
              <a:spcBef>
                <a:spcPct val="0"/>
              </a:spcBef>
              <a:spcAft>
                <a:spcPct val="0"/>
              </a:spcAft>
            </a:pPr>
            <a:r>
              <a:rPr lang="en-US" sz="1100" dirty="0">
                <a:solidFill>
                  <a:prstClr val="black"/>
                </a:solidFill>
                <a:latin typeface="Arial" pitchFamily="34" charset="0"/>
                <a:cs typeface="Arial" pitchFamily="34" charset="0"/>
              </a:rPr>
              <a:t>p 934/Fig. 3; col 1/para 2</a:t>
            </a:r>
          </a:p>
        </p:txBody>
      </p:sp>
      <p:sp>
        <p:nvSpPr>
          <p:cNvPr id="5" name="TextBox 4"/>
          <p:cNvSpPr txBox="1"/>
          <p:nvPr/>
        </p:nvSpPr>
        <p:spPr>
          <a:xfrm>
            <a:off x="2" y="6571837"/>
            <a:ext cx="1034430" cy="941106"/>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Martin 1986</a:t>
            </a:r>
          </a:p>
          <a:p>
            <a:pPr fontAlgn="base">
              <a:spcBef>
                <a:spcPct val="0"/>
              </a:spcBef>
              <a:spcAft>
                <a:spcPct val="0"/>
              </a:spcAft>
            </a:pPr>
            <a:r>
              <a:rPr lang="en-US" sz="1100" dirty="0">
                <a:solidFill>
                  <a:prstClr val="black"/>
                </a:solidFill>
                <a:latin typeface="Arial" pitchFamily="34" charset="0"/>
                <a:cs typeface="Arial" pitchFamily="34" charset="0"/>
              </a:rPr>
              <a:t>p 933/col 2 /para 3</a:t>
            </a:r>
          </a:p>
          <a:p>
            <a:pPr fontAlgn="base">
              <a:spcBef>
                <a:spcPct val="0"/>
              </a:spcBef>
              <a:spcAft>
                <a:spcPct val="0"/>
              </a:spcAft>
            </a:pPr>
            <a:r>
              <a:rPr lang="en-US" sz="1100" dirty="0">
                <a:solidFill>
                  <a:prstClr val="black"/>
                </a:solidFill>
                <a:latin typeface="Arial" pitchFamily="34" charset="0"/>
                <a:cs typeface="Arial" pitchFamily="34" charset="0"/>
              </a:rPr>
              <a:t>p 934/Fig. 3; col 1/para 2</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6C9EC0F-451F-4115-A1A8-9BA0BAAFCBA1}" type="slidenum">
              <a:rPr lang="en-US">
                <a:solidFill>
                  <a:prstClr val="black"/>
                </a:solidFill>
              </a:rPr>
              <a:pPr>
                <a:defRPr/>
              </a:pPr>
              <a:t>10</a:t>
            </a:fld>
            <a:endParaRPr lang="en-US" dirty="0">
              <a:solidFill>
                <a:prstClr val="black"/>
              </a:solidFill>
            </a:endParaRPr>
          </a:p>
        </p:txBody>
      </p:sp>
      <p:sp>
        <p:nvSpPr>
          <p:cNvPr id="560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0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Purpose</a:t>
            </a:r>
          </a:p>
          <a:p>
            <a:pPr marL="177964" indent="-177964">
              <a:spcBef>
                <a:spcPct val="0"/>
              </a:spcBef>
              <a:buFont typeface="Arial" panose="020B0604020202020204" pitchFamily="34" charset="0"/>
              <a:buChar char="•"/>
            </a:pPr>
            <a:r>
              <a:rPr lang="en-US" altLang="en-US" dirty="0"/>
              <a:t>To emphasize the association between serum cholesterol and </a:t>
            </a:r>
            <a:r>
              <a:rPr lang="en-US" altLang="en-US" dirty="0" smtClean="0"/>
              <a:t>coronary heart disease (CHD) mortality in different cultural environments.</a:t>
            </a:r>
            <a:endParaRPr lang="en-US" altLang="en-US" dirty="0"/>
          </a:p>
          <a:p>
            <a:pPr marL="177964" indent="-177964">
              <a:spcBef>
                <a:spcPct val="0"/>
              </a:spcBef>
              <a:buFont typeface="Arial" panose="020B0604020202020204" pitchFamily="34" charset="0"/>
              <a:buChar char="•"/>
            </a:pPr>
            <a:endParaRPr lang="en-US" altLang="en-US" dirty="0"/>
          </a:p>
          <a:p>
            <a:pPr eaLnBrk="1" hangingPunct="1">
              <a:spcBef>
                <a:spcPct val="0"/>
              </a:spcBef>
            </a:pPr>
            <a:r>
              <a:rPr lang="en-US" altLang="en-US" b="1" dirty="0"/>
              <a:t>Take-Away</a:t>
            </a:r>
          </a:p>
          <a:p>
            <a:pPr marL="177964" indent="-177964">
              <a:spcBef>
                <a:spcPct val="0"/>
              </a:spcBef>
              <a:buFont typeface="Arial" panose="020B0604020202020204" pitchFamily="34" charset="0"/>
              <a:buChar char="•"/>
            </a:pPr>
            <a:r>
              <a:rPr lang="en-US" altLang="en-US" dirty="0" smtClean="0"/>
              <a:t>In the Seven Countries Study—conducted in the United States, Finland, the Netherlands, Italy, Greece, Croatia, and Serbia—the positive relationship between serum total cholesterol and CHD risk was similar across countries</a:t>
            </a:r>
          </a:p>
          <a:p>
            <a:pPr marL="177964" indent="-177964">
              <a:spcBef>
                <a:spcPct val="0"/>
              </a:spcBef>
              <a:buFont typeface="Arial" panose="020B0604020202020204" pitchFamily="34" charset="0"/>
              <a:buChar char="•"/>
            </a:pPr>
            <a:r>
              <a:rPr lang="en-US" altLang="en-US" dirty="0" smtClean="0"/>
              <a:t>The absolute levels of CHD mortality, however, were vastly different across cultures, indicating that other factors, such as diet, are also important to consider for primary prevention.</a:t>
            </a:r>
          </a:p>
          <a:p>
            <a:pPr marL="177964" indent="-177964">
              <a:spcBef>
                <a:spcPct val="0"/>
              </a:spcBef>
              <a:buFont typeface="Arial" panose="020B0604020202020204" pitchFamily="34" charset="0"/>
              <a:buChar char="•"/>
            </a:pPr>
            <a:endParaRPr lang="en-US" altLang="en-US" dirty="0"/>
          </a:p>
        </p:txBody>
      </p:sp>
      <p:sp>
        <p:nvSpPr>
          <p:cNvPr id="5" name="TextBox 4"/>
          <p:cNvSpPr txBox="1"/>
          <p:nvPr/>
        </p:nvSpPr>
        <p:spPr>
          <a:xfrm>
            <a:off x="1" y="1550643"/>
            <a:ext cx="1182204" cy="602551"/>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Verschuren 1995</a:t>
            </a:r>
          </a:p>
          <a:p>
            <a:pPr fontAlgn="base">
              <a:spcBef>
                <a:spcPct val="0"/>
              </a:spcBef>
              <a:spcAft>
                <a:spcPct val="0"/>
              </a:spcAft>
            </a:pPr>
            <a:r>
              <a:rPr lang="en-US" sz="1100" dirty="0">
                <a:solidFill>
                  <a:prstClr val="black"/>
                </a:solidFill>
                <a:latin typeface="Arial" pitchFamily="34" charset="0"/>
                <a:cs typeface="Arial" pitchFamily="34" charset="0"/>
              </a:rPr>
              <a:t>p 135/Fig.</a:t>
            </a:r>
          </a:p>
        </p:txBody>
      </p:sp>
      <p:sp>
        <p:nvSpPr>
          <p:cNvPr id="8" name="TextBox 7"/>
          <p:cNvSpPr txBox="1"/>
          <p:nvPr/>
        </p:nvSpPr>
        <p:spPr>
          <a:xfrm>
            <a:off x="1" y="6958172"/>
            <a:ext cx="1182204" cy="1448937"/>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Verschuren 1995</a:t>
            </a:r>
          </a:p>
          <a:p>
            <a:pPr fontAlgn="base">
              <a:spcBef>
                <a:spcPct val="0"/>
              </a:spcBef>
              <a:spcAft>
                <a:spcPct val="0"/>
              </a:spcAft>
            </a:pPr>
            <a:r>
              <a:rPr lang="en-US" sz="1100" dirty="0">
                <a:solidFill>
                  <a:prstClr val="black"/>
                </a:solidFill>
                <a:latin typeface="Arial" pitchFamily="34" charset="0"/>
                <a:cs typeface="Arial" pitchFamily="34" charset="0"/>
              </a:rPr>
              <a:t>p 134/col 3/</a:t>
            </a:r>
          </a:p>
          <a:p>
            <a:pPr fontAlgn="base">
              <a:spcBef>
                <a:spcPct val="0"/>
              </a:spcBef>
              <a:spcAft>
                <a:spcPct val="0"/>
              </a:spcAft>
            </a:pPr>
            <a:r>
              <a:rPr lang="en-US" sz="1100" dirty="0">
                <a:solidFill>
                  <a:prstClr val="black"/>
                </a:solidFill>
                <a:latin typeface="Arial" pitchFamily="34" charset="0"/>
                <a:cs typeface="Arial" pitchFamily="34" charset="0"/>
              </a:rPr>
              <a:t>para 3</a:t>
            </a:r>
          </a:p>
          <a:p>
            <a:pPr fontAlgn="base">
              <a:spcBef>
                <a:spcPct val="0"/>
              </a:spcBef>
              <a:spcAft>
                <a:spcPct val="0"/>
              </a:spcAft>
            </a:pPr>
            <a:r>
              <a:rPr lang="en-US" sz="1100" dirty="0">
                <a:solidFill>
                  <a:prstClr val="black"/>
                </a:solidFill>
                <a:latin typeface="Arial" pitchFamily="34" charset="0"/>
                <a:cs typeface="Arial" pitchFamily="34" charset="0"/>
              </a:rPr>
              <a:t>p 135/Fig.</a:t>
            </a:r>
          </a:p>
          <a:p>
            <a:pPr fontAlgn="base">
              <a:spcBef>
                <a:spcPct val="0"/>
              </a:spcBef>
              <a:spcAft>
                <a:spcPct val="0"/>
              </a:spcAft>
            </a:pPr>
            <a:r>
              <a:rPr lang="en-US" sz="1100" dirty="0">
                <a:solidFill>
                  <a:prstClr val="black"/>
                </a:solidFill>
                <a:latin typeface="Arial" pitchFamily="34" charset="0"/>
                <a:cs typeface="Arial" pitchFamily="34" charset="0"/>
              </a:rPr>
              <a:t>p 136/col 2/</a:t>
            </a:r>
          </a:p>
          <a:p>
            <a:pPr fontAlgn="base">
              <a:spcBef>
                <a:spcPct val="0"/>
              </a:spcBef>
              <a:spcAft>
                <a:spcPct val="0"/>
              </a:spcAft>
            </a:pPr>
            <a:r>
              <a:rPr lang="en-US" sz="1100" dirty="0">
                <a:solidFill>
                  <a:prstClr val="black"/>
                </a:solidFill>
                <a:latin typeface="Arial" pitchFamily="34" charset="0"/>
                <a:cs typeface="Arial" pitchFamily="34" charset="0"/>
              </a:rPr>
              <a:t>para 2; col 3/</a:t>
            </a:r>
          </a:p>
          <a:p>
            <a:pPr fontAlgn="base">
              <a:spcBef>
                <a:spcPct val="0"/>
              </a:spcBef>
              <a:spcAft>
                <a:spcPct val="0"/>
              </a:spcAft>
            </a:pPr>
            <a:r>
              <a:rPr lang="en-US" sz="1100" dirty="0">
                <a:solidFill>
                  <a:prstClr val="black"/>
                </a:solidFill>
                <a:latin typeface="Arial" pitchFamily="34" charset="0"/>
                <a:cs typeface="Arial" pitchFamily="34" charset="0"/>
              </a:rPr>
              <a:t>para 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1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Purpose</a:t>
            </a:r>
          </a:p>
          <a:p>
            <a:pPr marL="177964" indent="-177964">
              <a:spcBef>
                <a:spcPct val="0"/>
              </a:spcBef>
              <a:buFont typeface="Arial" panose="020B0604020202020204" pitchFamily="34" charset="0"/>
              <a:buChar char="•"/>
            </a:pPr>
            <a:r>
              <a:rPr lang="en-US" altLang="en-US" dirty="0"/>
              <a:t>To emphasize the association between </a:t>
            </a:r>
            <a:r>
              <a:rPr lang="en-US" altLang="en-US" dirty="0" smtClean="0"/>
              <a:t>low-density lipoprotein cholesterol (LDL-C) and </a:t>
            </a:r>
            <a:r>
              <a:rPr lang="en-US" altLang="en-US" dirty="0"/>
              <a:t>coronary heart disease (CHD) mortality in </a:t>
            </a:r>
            <a:r>
              <a:rPr lang="en-US" altLang="en-US" dirty="0" smtClean="0"/>
              <a:t>men and women.</a:t>
            </a:r>
            <a:endParaRPr lang="en-US" altLang="en-US" dirty="0"/>
          </a:p>
          <a:p>
            <a:pPr marL="177964" indent="-177964">
              <a:spcBef>
                <a:spcPct val="0"/>
              </a:spcBef>
              <a:buFont typeface="Arial" panose="020B0604020202020204" pitchFamily="34" charset="0"/>
              <a:buChar char="•"/>
            </a:pPr>
            <a:endParaRPr lang="en-US" altLang="en-US" dirty="0"/>
          </a:p>
          <a:p>
            <a:pPr eaLnBrk="1" hangingPunct="1">
              <a:spcBef>
                <a:spcPct val="0"/>
              </a:spcBef>
            </a:pPr>
            <a:r>
              <a:rPr lang="en-US" altLang="en-US" b="1" dirty="0"/>
              <a:t>Take-Away</a:t>
            </a:r>
          </a:p>
          <a:p>
            <a:pPr marL="177964" indent="-177964">
              <a:spcBef>
                <a:spcPct val="0"/>
              </a:spcBef>
              <a:buFont typeface="Arial" panose="020B0604020202020204" pitchFamily="34" charset="0"/>
              <a:buChar char="•"/>
            </a:pPr>
            <a:r>
              <a:rPr lang="en-US" altLang="en-US" dirty="0"/>
              <a:t>In the </a:t>
            </a:r>
            <a:r>
              <a:rPr lang="en-US" altLang="en-US" dirty="0" smtClean="0"/>
              <a:t>Atherosclerosis Risk in Communities (ARIC) trial—a population-based study on 15,792 resident 45 to 64 years old from 4 communities in North Carolina, Mississippi, Minnesota, and Maryland—relative CHD risk increased progressively with LDL-C levels.</a:t>
            </a:r>
          </a:p>
          <a:p>
            <a:pPr marL="177964" indent="-177964">
              <a:spcBef>
                <a:spcPct val="0"/>
              </a:spcBef>
              <a:buFont typeface="Arial" panose="020B0604020202020204" pitchFamily="34" charset="0"/>
              <a:buChar char="•"/>
            </a:pPr>
            <a:r>
              <a:rPr lang="en-US" altLang="en-US" dirty="0"/>
              <a:t>Eligible </a:t>
            </a:r>
            <a:r>
              <a:rPr lang="en-US" altLang="en-US" dirty="0" smtClean="0"/>
              <a:t>participants (N=12,339) had </a:t>
            </a:r>
            <a:r>
              <a:rPr lang="en-US" altLang="en-US" dirty="0"/>
              <a:t>no evidence of CHD at baseline (ECG evidence or </a:t>
            </a:r>
            <a:r>
              <a:rPr lang="en-US" altLang="en-US" dirty="0" smtClean="0"/>
              <a:t>history of </a:t>
            </a:r>
            <a:r>
              <a:rPr lang="en-US" altLang="en-US" dirty="0"/>
              <a:t>myocardial infarction, angina, coronary bypass, or angioplasty</a:t>
            </a:r>
            <a:r>
              <a:rPr lang="en-US" altLang="en-US" dirty="0" smtClean="0"/>
              <a:t>), were </a:t>
            </a:r>
            <a:r>
              <a:rPr lang="en-US" altLang="en-US" dirty="0"/>
              <a:t>taking no lipid-lowering medications, and had fasting TG </a:t>
            </a:r>
            <a:r>
              <a:rPr lang="en-US" altLang="en-US" dirty="0" smtClean="0"/>
              <a:t>levels &lt;400 </a:t>
            </a:r>
            <a:r>
              <a:rPr lang="en-US" altLang="en-US" dirty="0"/>
              <a:t>mg/dL.</a:t>
            </a:r>
            <a:endParaRPr lang="en-US" altLang="en-US" dirty="0" smtClean="0"/>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76525" indent="-298663">
              <a:defRPr>
                <a:solidFill>
                  <a:schemeClr val="tx1"/>
                </a:solidFill>
                <a:latin typeface="Arial" charset="0"/>
              </a:defRPr>
            </a:lvl2pPr>
            <a:lvl3pPr marL="1194655" indent="-238931">
              <a:defRPr>
                <a:solidFill>
                  <a:schemeClr val="tx1"/>
                </a:solidFill>
                <a:latin typeface="Arial" charset="0"/>
              </a:defRPr>
            </a:lvl3pPr>
            <a:lvl4pPr marL="1672516" indent="-238931">
              <a:defRPr>
                <a:solidFill>
                  <a:schemeClr val="tx1"/>
                </a:solidFill>
                <a:latin typeface="Arial" charset="0"/>
              </a:defRPr>
            </a:lvl4pPr>
            <a:lvl5pPr marL="2150377" indent="-238931">
              <a:defRPr>
                <a:solidFill>
                  <a:schemeClr val="tx1"/>
                </a:solidFill>
                <a:latin typeface="Arial" charset="0"/>
              </a:defRPr>
            </a:lvl5pPr>
            <a:lvl6pPr marL="2628237" indent="-238931" fontAlgn="base">
              <a:spcBef>
                <a:spcPct val="0"/>
              </a:spcBef>
              <a:spcAft>
                <a:spcPct val="0"/>
              </a:spcAft>
              <a:defRPr>
                <a:solidFill>
                  <a:schemeClr val="tx1"/>
                </a:solidFill>
                <a:latin typeface="Arial" charset="0"/>
              </a:defRPr>
            </a:lvl6pPr>
            <a:lvl7pPr marL="3106098" indent="-238931" fontAlgn="base">
              <a:spcBef>
                <a:spcPct val="0"/>
              </a:spcBef>
              <a:spcAft>
                <a:spcPct val="0"/>
              </a:spcAft>
              <a:defRPr>
                <a:solidFill>
                  <a:schemeClr val="tx1"/>
                </a:solidFill>
                <a:latin typeface="Arial" charset="0"/>
              </a:defRPr>
            </a:lvl7pPr>
            <a:lvl8pPr marL="3583960" indent="-238931" fontAlgn="base">
              <a:spcBef>
                <a:spcPct val="0"/>
              </a:spcBef>
              <a:spcAft>
                <a:spcPct val="0"/>
              </a:spcAft>
              <a:defRPr>
                <a:solidFill>
                  <a:schemeClr val="tx1"/>
                </a:solidFill>
                <a:latin typeface="Arial" charset="0"/>
              </a:defRPr>
            </a:lvl8pPr>
            <a:lvl9pPr marL="4061822" indent="-238931" fontAlgn="base">
              <a:spcBef>
                <a:spcPct val="0"/>
              </a:spcBef>
              <a:spcAft>
                <a:spcPct val="0"/>
              </a:spcAft>
              <a:defRPr>
                <a:solidFill>
                  <a:schemeClr val="tx1"/>
                </a:solidFill>
                <a:latin typeface="Arial" charset="0"/>
              </a:defRPr>
            </a:lvl9pPr>
          </a:lstStyle>
          <a:p>
            <a:pPr>
              <a:defRPr/>
            </a:pPr>
            <a:fld id="{BD511053-8405-42D5-9C21-C38EC434E0BB}" type="slidenum">
              <a:rPr lang="en-US" smtClean="0">
                <a:solidFill>
                  <a:prstClr val="black"/>
                </a:solidFill>
                <a:latin typeface="Calibri" pitchFamily="34" charset="0"/>
              </a:rPr>
              <a:pPr>
                <a:defRPr/>
              </a:pPr>
              <a:t>11</a:t>
            </a:fld>
            <a:endParaRPr lang="en-US" dirty="0" smtClean="0">
              <a:solidFill>
                <a:prstClr val="black"/>
              </a:solidFill>
              <a:latin typeface="Calibri" pitchFamily="34" charset="0"/>
            </a:endParaRPr>
          </a:p>
        </p:txBody>
      </p:sp>
      <p:sp>
        <p:nvSpPr>
          <p:cNvPr id="5" name="TextBox 4"/>
          <p:cNvSpPr txBox="1"/>
          <p:nvPr/>
        </p:nvSpPr>
        <p:spPr>
          <a:xfrm>
            <a:off x="1" y="1759704"/>
            <a:ext cx="1182204" cy="2295322"/>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Sharrett 2001</a:t>
            </a:r>
          </a:p>
          <a:p>
            <a:pPr fontAlgn="base">
              <a:spcBef>
                <a:spcPct val="0"/>
              </a:spcBef>
              <a:spcAft>
                <a:spcPct val="0"/>
              </a:spcAft>
            </a:pPr>
            <a:r>
              <a:rPr lang="en-US" sz="1100" dirty="0">
                <a:solidFill>
                  <a:prstClr val="black"/>
                </a:solidFill>
                <a:latin typeface="Arial" pitchFamily="34" charset="0"/>
                <a:cs typeface="Arial" pitchFamily="34" charset="0"/>
              </a:rPr>
              <a:t>p 1110/Fig. 1 top panels (LDL for men and women)</a:t>
            </a:r>
          </a:p>
          <a:p>
            <a:pPr fontAlgn="base">
              <a:spcBef>
                <a:spcPct val="0"/>
              </a:spcBef>
              <a:spcAft>
                <a:spcPct val="0"/>
              </a:spcAft>
            </a:pPr>
            <a:endParaRPr lang="en-US" sz="1100" dirty="0">
              <a:solidFill>
                <a:prstClr val="black"/>
              </a:solidFill>
              <a:latin typeface="Arial" pitchFamily="34" charset="0"/>
              <a:cs typeface="Arial" pitchFamily="34" charset="0"/>
            </a:endParaRPr>
          </a:p>
          <a:p>
            <a:pPr fontAlgn="base">
              <a:spcBef>
                <a:spcPct val="0"/>
              </a:spcBef>
              <a:spcAft>
                <a:spcPct val="0"/>
              </a:spcAft>
            </a:pPr>
            <a:r>
              <a:rPr lang="en-US" sz="1100" i="1" dirty="0">
                <a:solidFill>
                  <a:prstClr val="black"/>
                </a:solidFill>
                <a:latin typeface="Arial" pitchFamily="34" charset="0"/>
                <a:cs typeface="Arial" pitchFamily="34" charset="0"/>
              </a:rPr>
              <a:t>X-axis units changed from mmol/L to mg/dL (ie, values multiplied by 38.67)</a:t>
            </a:r>
          </a:p>
        </p:txBody>
      </p:sp>
      <p:sp>
        <p:nvSpPr>
          <p:cNvPr id="6" name="TextBox 5"/>
          <p:cNvSpPr txBox="1"/>
          <p:nvPr/>
        </p:nvSpPr>
        <p:spPr>
          <a:xfrm>
            <a:off x="2" y="7144264"/>
            <a:ext cx="1284005" cy="1110383"/>
          </a:xfrm>
          <a:prstGeom prst="rect">
            <a:avLst/>
          </a:prstGeom>
          <a:noFill/>
        </p:spPr>
        <p:txBody>
          <a:bodyPr wrap="square" lIns="93802" tIns="46902" rIns="93802" bIns="46902" rtlCol="0">
            <a:spAutoFit/>
          </a:bodyPr>
          <a:lstStyle/>
          <a:p>
            <a:pPr fontAlgn="base">
              <a:spcBef>
                <a:spcPct val="0"/>
              </a:spcBef>
              <a:spcAft>
                <a:spcPct val="0"/>
              </a:spcAft>
            </a:pPr>
            <a:r>
              <a:rPr lang="en-US" sz="1100" b="1" dirty="0">
                <a:solidFill>
                  <a:prstClr val="black"/>
                </a:solidFill>
                <a:latin typeface="Arial" pitchFamily="34" charset="0"/>
                <a:cs typeface="Arial" pitchFamily="34" charset="0"/>
              </a:rPr>
              <a:t>Sharrett 2001</a:t>
            </a:r>
          </a:p>
          <a:p>
            <a:pPr fontAlgn="base">
              <a:spcBef>
                <a:spcPct val="0"/>
              </a:spcBef>
              <a:spcAft>
                <a:spcPct val="0"/>
              </a:spcAft>
            </a:pPr>
            <a:r>
              <a:rPr lang="en-US" sz="1100" dirty="0">
                <a:solidFill>
                  <a:prstClr val="black"/>
                </a:solidFill>
                <a:latin typeface="Arial" pitchFamily="34" charset="0"/>
                <a:cs typeface="Arial" pitchFamily="34" charset="0"/>
              </a:rPr>
              <a:t>p 1108/col 1/para 2; col 2/para 1 </a:t>
            </a:r>
          </a:p>
          <a:p>
            <a:pPr fontAlgn="base">
              <a:spcBef>
                <a:spcPct val="0"/>
              </a:spcBef>
              <a:spcAft>
                <a:spcPct val="0"/>
              </a:spcAft>
            </a:pPr>
            <a:r>
              <a:rPr lang="en-US" sz="1100" dirty="0">
                <a:solidFill>
                  <a:prstClr val="black"/>
                </a:solidFill>
                <a:latin typeface="Arial" pitchFamily="34" charset="0"/>
                <a:cs typeface="Arial" pitchFamily="34" charset="0"/>
              </a:rPr>
              <a:t>p 1110/Fig. 1 top panels (LDL for men and women)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689515"/>
            <a:ext cx="5438140" cy="4442698"/>
          </a:xfrm>
        </p:spPr>
        <p:txBody>
          <a:bodyPr/>
          <a:lstStyle/>
          <a:p>
            <a:pPr marL="178602" indent="-178602" defTabSz="952543">
              <a:buFont typeface="Arial" panose="020B0604020202020204" pitchFamily="34" charset="0"/>
              <a:buChar char="•"/>
              <a:defRPr/>
            </a:pPr>
            <a:r>
              <a:rPr lang="en-US" dirty="0" smtClean="0"/>
              <a:t>PCSK9 GoF mutations are a rare cause of ADH and more than 20 such mutations have already been found</a:t>
            </a:r>
            <a:r>
              <a:rPr lang="en-US" baseline="30000" dirty="0" smtClean="0"/>
              <a:t>1</a:t>
            </a:r>
            <a:r>
              <a:rPr lang="en-US" dirty="0" smtClean="0"/>
              <a:t> </a:t>
            </a:r>
          </a:p>
          <a:p>
            <a:pPr defTabSz="952543">
              <a:defRPr/>
            </a:pPr>
            <a:endParaRPr lang="en-US" dirty="0" smtClean="0"/>
          </a:p>
          <a:p>
            <a:pPr defTabSz="952543">
              <a:defRPr/>
            </a:pPr>
            <a:r>
              <a:rPr lang="en-US" dirty="0" smtClean="0"/>
              <a:t>   -</a:t>
            </a:r>
            <a:r>
              <a:rPr lang="en-US" baseline="0" dirty="0" smtClean="0"/>
              <a:t> </a:t>
            </a:r>
            <a:r>
              <a:rPr lang="en-US" dirty="0" smtClean="0"/>
              <a:t>Patients with PCSK9 GoF mutations have familial hypercholesterolemia with high levels of LDL-C, tendon xanthomas, premature atherosclerosis with CAD 	and other CV complications</a:t>
            </a:r>
            <a:r>
              <a:rPr lang="en-US" baseline="30000" dirty="0" smtClean="0"/>
              <a:t>1-4</a:t>
            </a:r>
            <a:endParaRPr lang="en-US" dirty="0" smtClean="0"/>
          </a:p>
          <a:p>
            <a:pPr marL="178602" indent="-178602" defTabSz="952543">
              <a:buFont typeface="Arial" panose="020B0604020202020204" pitchFamily="34" charset="0"/>
              <a:buChar char="•"/>
              <a:defRPr/>
            </a:pPr>
            <a:endParaRPr lang="en-US" dirty="0" smtClean="0"/>
          </a:p>
          <a:p>
            <a:pPr marL="178602" indent="-178602" defTabSz="952543">
              <a:buFont typeface="Arial" panose="020B0604020202020204" pitchFamily="34" charset="0"/>
              <a:buChar char="•"/>
              <a:defRPr/>
            </a:pPr>
            <a:r>
              <a:rPr lang="en-GB" dirty="0" smtClean="0"/>
              <a:t>PCSK9 LoF mutations are a rare cause of hypocholesterolemia and low LDL-C levels</a:t>
            </a:r>
            <a:r>
              <a:rPr lang="en-US" sz="1300" baseline="30000" dirty="0">
                <a:solidFill>
                  <a:prstClr val="white"/>
                </a:solidFill>
              </a:rPr>
              <a:t>2</a:t>
            </a:r>
            <a:endParaRPr lang="en-US" sz="1300" baseline="30000" dirty="0"/>
          </a:p>
          <a:p>
            <a:pPr defTabSz="952543">
              <a:defRPr/>
            </a:pPr>
            <a:endParaRPr lang="en-US" sz="1300" baseline="30000" dirty="0"/>
          </a:p>
          <a:p>
            <a:pPr defTabSz="952543">
              <a:defRPr/>
            </a:pPr>
            <a:r>
              <a:rPr lang="en-US" sz="1300" baseline="30000" dirty="0"/>
              <a:t>     -</a:t>
            </a:r>
            <a:r>
              <a:rPr lang="en-US" sz="1300" dirty="0"/>
              <a:t> </a:t>
            </a:r>
            <a:r>
              <a:rPr lang="en-GB" sz="1300" dirty="0"/>
              <a:t>Patients with PCSK9 LoF mutations have low plasma LDL-C levels and a consistent reduction in CAD</a:t>
            </a:r>
            <a:r>
              <a:rPr lang="en-US" sz="1300" baseline="30000" dirty="0"/>
              <a:t>6</a:t>
            </a:r>
          </a:p>
          <a:p>
            <a:pPr defTabSz="952543">
              <a:defRPr/>
            </a:pPr>
            <a:endParaRPr lang="en-GB" sz="1300" dirty="0"/>
          </a:p>
          <a:p>
            <a:pPr defTabSz="952543">
              <a:defRPr/>
            </a:pPr>
            <a:endParaRPr lang="en-US" sz="1300" dirty="0"/>
          </a:p>
          <a:p>
            <a:pPr marL="178602" indent="-178602" defTabSz="952543">
              <a:buFont typeface="Arial" panose="020B0604020202020204" pitchFamily="34" charset="0"/>
              <a:buChar char="•"/>
              <a:defRPr/>
            </a:pPr>
            <a:endParaRPr lang="en-GB" dirty="0" smtClean="0"/>
          </a:p>
          <a:p>
            <a:pPr marL="178602" indent="-178602" defTabSz="952543">
              <a:buFont typeface="Arial" panose="020B0604020202020204" pitchFamily="34" charset="0"/>
              <a:buChar char="•"/>
              <a:defRPr/>
            </a:pPr>
            <a:endParaRPr lang="en-US" dirty="0" smtClean="0"/>
          </a:p>
          <a:p>
            <a:pPr marL="178602" indent="-178602" defTabSz="952543">
              <a:buFont typeface="Arial" panose="020B0604020202020204" pitchFamily="34" charset="0"/>
              <a:buChar char="•"/>
              <a:defRPr/>
            </a:pPr>
            <a:endParaRPr lang="en-US" dirty="0" smtClean="0"/>
          </a:p>
          <a:p>
            <a:pPr marL="178602" indent="-178602">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6498BE32-EE57-4A08-A6BB-F714C0ADCB18}" type="slidenum">
              <a:rPr lang="en-US" smtClean="0"/>
              <a:t>14</a:t>
            </a:fld>
            <a:endParaRPr lang="en-US" dirty="0"/>
          </a:p>
        </p:txBody>
      </p:sp>
      <p:sp>
        <p:nvSpPr>
          <p:cNvPr id="7" name="TextBox 6"/>
          <p:cNvSpPr txBox="1"/>
          <p:nvPr/>
        </p:nvSpPr>
        <p:spPr>
          <a:xfrm>
            <a:off x="54985" y="1238775"/>
            <a:ext cx="941865" cy="511683"/>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1/Tibolla et al 2011/ p836/ col 1</a:t>
            </a:r>
          </a:p>
        </p:txBody>
      </p:sp>
      <p:sp>
        <p:nvSpPr>
          <p:cNvPr id="8" name="Left Brace 7"/>
          <p:cNvSpPr/>
          <p:nvPr/>
        </p:nvSpPr>
        <p:spPr>
          <a:xfrm>
            <a:off x="1029983" y="2194369"/>
            <a:ext cx="178493" cy="246816"/>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solidFill>
                <a:srgbClr val="FF0000"/>
              </a:solidFill>
            </a:endParaRPr>
          </a:p>
        </p:txBody>
      </p:sp>
      <p:sp>
        <p:nvSpPr>
          <p:cNvPr id="9" name="TextBox 8"/>
          <p:cNvSpPr txBox="1"/>
          <p:nvPr/>
        </p:nvSpPr>
        <p:spPr>
          <a:xfrm>
            <a:off x="54986" y="2276312"/>
            <a:ext cx="941865" cy="1989010"/>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1/Tibolla et al 2011/ p838/ col 1</a:t>
            </a:r>
          </a:p>
          <a:p>
            <a:pPr>
              <a:spcAft>
                <a:spcPts val="625"/>
              </a:spcAft>
            </a:pPr>
            <a:r>
              <a:rPr lang="en-GB" sz="900" dirty="0">
                <a:solidFill>
                  <a:srgbClr val="FF0000"/>
                </a:solidFill>
              </a:rPr>
              <a:t>Ref2/ Abifadel 2003/ 155/ col2</a:t>
            </a:r>
          </a:p>
          <a:p>
            <a:pPr>
              <a:spcAft>
                <a:spcPts val="625"/>
              </a:spcAft>
            </a:pPr>
            <a:r>
              <a:rPr lang="en-GB" sz="900" dirty="0">
                <a:solidFill>
                  <a:srgbClr val="FF0000"/>
                </a:solidFill>
              </a:rPr>
              <a:t>Ref 3/ Abifadel 2012/ p398/ discussion </a:t>
            </a:r>
          </a:p>
          <a:p>
            <a:pPr>
              <a:spcAft>
                <a:spcPts val="625"/>
              </a:spcAft>
            </a:pPr>
            <a:r>
              <a:rPr lang="en-GB" sz="900" dirty="0">
                <a:solidFill>
                  <a:srgbClr val="FF0000"/>
                </a:solidFill>
              </a:rPr>
              <a:t>Ref 4/ Norata 2010/ p181 first line of discussion</a:t>
            </a:r>
          </a:p>
        </p:txBody>
      </p:sp>
      <p:sp>
        <p:nvSpPr>
          <p:cNvPr id="10" name="Right Brace 9"/>
          <p:cNvSpPr/>
          <p:nvPr/>
        </p:nvSpPr>
        <p:spPr>
          <a:xfrm>
            <a:off x="5664729" y="2813598"/>
            <a:ext cx="151059" cy="937678"/>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lIns="95254" tIns="47627" rIns="95254" bIns="47627" rtlCol="0" anchor="ctr"/>
          <a:lstStyle/>
          <a:p>
            <a:pPr algn="ctr"/>
            <a:endParaRPr lang="en-GB" dirty="0"/>
          </a:p>
        </p:txBody>
      </p:sp>
      <p:sp>
        <p:nvSpPr>
          <p:cNvPr id="12" name="TextBox 11"/>
          <p:cNvSpPr txBox="1"/>
          <p:nvPr/>
        </p:nvSpPr>
        <p:spPr>
          <a:xfrm>
            <a:off x="5815789" y="2797254"/>
            <a:ext cx="981886" cy="1773566"/>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1/ Tibolla et al. p838/ column 1/ line 14</a:t>
            </a:r>
          </a:p>
          <a:p>
            <a:pPr>
              <a:spcAft>
                <a:spcPts val="625"/>
              </a:spcAft>
            </a:pPr>
            <a:r>
              <a:rPr lang="en-GB" sz="900" dirty="0">
                <a:solidFill>
                  <a:srgbClr val="FF0000"/>
                </a:solidFill>
              </a:rPr>
              <a:t>Ref 5/ Cohen et al 2005/ p162/ col 1/ lines 5 and 25 </a:t>
            </a:r>
          </a:p>
          <a:p>
            <a:pPr>
              <a:spcAft>
                <a:spcPts val="625"/>
              </a:spcAft>
            </a:pPr>
            <a:r>
              <a:rPr lang="en-GB" sz="900" dirty="0">
                <a:solidFill>
                  <a:srgbClr val="FF0000"/>
                </a:solidFill>
              </a:rPr>
              <a:t>Ref 6/ Cohen et al 2006/ p1267/ col 2 lines 5 and 14</a:t>
            </a:r>
          </a:p>
        </p:txBody>
      </p:sp>
      <p:sp>
        <p:nvSpPr>
          <p:cNvPr id="11" name="TextBox 10"/>
          <p:cNvSpPr txBox="1"/>
          <p:nvPr/>
        </p:nvSpPr>
        <p:spPr>
          <a:xfrm>
            <a:off x="151061" y="1777858"/>
            <a:ext cx="941865" cy="650182"/>
          </a:xfrm>
          <a:prstGeom prst="rect">
            <a:avLst/>
          </a:prstGeom>
          <a:noFill/>
        </p:spPr>
        <p:txBody>
          <a:bodyPr wrap="square" lIns="95254" tIns="47627" rIns="95254" bIns="47627" rtlCol="0">
            <a:spAutoFit/>
          </a:bodyPr>
          <a:lstStyle/>
          <a:p>
            <a:pPr>
              <a:spcAft>
                <a:spcPts val="625"/>
              </a:spcAft>
            </a:pPr>
            <a:r>
              <a:rPr lang="en-GB" sz="900" dirty="0">
                <a:solidFill>
                  <a:srgbClr val="FF0000"/>
                </a:solidFill>
              </a:rPr>
              <a:t>Ref 2/ Abifadel et al 2003/ p154/ col 1 and 2 </a:t>
            </a:r>
          </a:p>
        </p:txBody>
      </p:sp>
      <p:cxnSp>
        <p:nvCxnSpPr>
          <p:cNvPr id="23" name="Straight Connector 22"/>
          <p:cNvCxnSpPr>
            <a:endCxn id="11" idx="3"/>
          </p:cNvCxnSpPr>
          <p:nvPr/>
        </p:nvCxnSpPr>
        <p:spPr>
          <a:xfrm flipH="1">
            <a:off x="1092926" y="2027084"/>
            <a:ext cx="266611" cy="7586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906357" y="1604307"/>
            <a:ext cx="319873" cy="1735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8" idx="1"/>
          </p:cNvCxnSpPr>
          <p:nvPr/>
        </p:nvCxnSpPr>
        <p:spPr>
          <a:xfrm flipH="1">
            <a:off x="906358" y="2317776"/>
            <a:ext cx="123626" cy="681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057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b="1" dirty="0"/>
              <a:t>Purpose</a:t>
            </a:r>
          </a:p>
          <a:p>
            <a:pPr marL="177964" indent="-177964">
              <a:spcBef>
                <a:spcPct val="0"/>
              </a:spcBef>
              <a:buFont typeface="Arial" panose="020B0604020202020204" pitchFamily="34" charset="0"/>
              <a:buChar char="•"/>
            </a:pPr>
            <a:r>
              <a:rPr lang="en-US" altLang="en-US" dirty="0"/>
              <a:t>To review the effects of mutations of the gene coding </a:t>
            </a:r>
            <a:r>
              <a:rPr lang="en-US" altLang="en-US" dirty="0" smtClean="0"/>
              <a:t>for proprotein convertase subtilisin/kexin type 9 (PCSK9)</a:t>
            </a:r>
            <a:endParaRPr lang="en-US" altLang="en-US" dirty="0"/>
          </a:p>
          <a:p>
            <a:pPr marL="177964" indent="-177964">
              <a:spcBef>
                <a:spcPct val="0"/>
              </a:spcBef>
              <a:buFont typeface="Arial" panose="020B0604020202020204" pitchFamily="34" charset="0"/>
              <a:buChar char="•"/>
            </a:pPr>
            <a:endParaRPr lang="en-US" altLang="en-US" dirty="0"/>
          </a:p>
          <a:p>
            <a:pPr eaLnBrk="1" hangingPunct="1">
              <a:spcBef>
                <a:spcPct val="0"/>
              </a:spcBef>
            </a:pPr>
            <a:r>
              <a:rPr lang="en-US" altLang="en-US" b="1" dirty="0"/>
              <a:t>Take-Away</a:t>
            </a:r>
          </a:p>
          <a:p>
            <a:pPr marL="177964" indent="-177964">
              <a:spcBef>
                <a:spcPct val="0"/>
              </a:spcBef>
              <a:buFont typeface="Arial" panose="020B0604020202020204" pitchFamily="34" charset="0"/>
              <a:buChar char="•"/>
            </a:pPr>
            <a:r>
              <a:rPr lang="en-US" altLang="en-US" dirty="0" smtClean="0"/>
              <a:t>There are 2 types of PCSK9 mutations: those that result in gain of function and those that result in loss of function</a:t>
            </a:r>
          </a:p>
          <a:p>
            <a:pPr marL="177964" indent="-177964">
              <a:spcBef>
                <a:spcPct val="0"/>
              </a:spcBef>
              <a:buFont typeface="Arial" panose="020B0604020202020204" pitchFamily="34" charset="0"/>
              <a:buChar char="•"/>
            </a:pPr>
            <a:r>
              <a:rPr lang="en-US" altLang="en-US" dirty="0" smtClean="0"/>
              <a:t>For gain-of-function mutations, low-density lipoprotein (LDL) levels are increased, which puts patients at high risk for atherosclerosis and coronary heart disease (CHD), similar to cases of LDL receptor gene mutations</a:t>
            </a:r>
          </a:p>
          <a:p>
            <a:pPr marL="177964" indent="-177964">
              <a:spcBef>
                <a:spcPct val="0"/>
              </a:spcBef>
              <a:buFont typeface="Arial" panose="020B0604020202020204" pitchFamily="34" charset="0"/>
              <a:buChar char="•"/>
            </a:pPr>
            <a:r>
              <a:rPr lang="en-US" altLang="en-US" dirty="0" smtClean="0"/>
              <a:t>Conversely, loss-of-function mutations lead to decreased LDL levels, which confers protection from atherosclerosis and CHD.</a:t>
            </a:r>
          </a:p>
          <a:p>
            <a:pPr marL="177964" indent="-177964">
              <a:spcBef>
                <a:spcPct val="0"/>
              </a:spcBef>
              <a:buFont typeface="Arial" panose="020B0604020202020204" pitchFamily="34" charset="0"/>
              <a:buChar char="•"/>
            </a:pPr>
            <a:r>
              <a:rPr lang="en-US" altLang="en-US" dirty="0" smtClean="0"/>
              <a:t>Note Additional comments</a:t>
            </a:r>
          </a:p>
          <a:p>
            <a:pPr marL="177964" indent="-177964">
              <a:spcBef>
                <a:spcPct val="0"/>
              </a:spcBef>
              <a:buFont typeface="Arial" panose="020B0604020202020204" pitchFamily="34" charset="0"/>
              <a:buChar char="•"/>
            </a:pPr>
            <a:r>
              <a:rPr lang="en-US" altLang="en-US" dirty="0" smtClean="0"/>
              <a:t>Green PCSK9</a:t>
            </a:r>
            <a:r>
              <a:rPr lang="en-US" altLang="en-US" baseline="0" dirty="0" smtClean="0"/>
              <a:t> denotes loss in function</a:t>
            </a:r>
          </a:p>
          <a:p>
            <a:pPr marL="177964" indent="-177964">
              <a:spcBef>
                <a:spcPct val="0"/>
              </a:spcBef>
              <a:buFont typeface="Arial" panose="020B0604020202020204" pitchFamily="34" charset="0"/>
              <a:buChar char="•"/>
            </a:pPr>
            <a:r>
              <a:rPr lang="en-US" altLang="en-US" baseline="0" dirty="0" smtClean="0"/>
              <a:t>Note decrease in LDLR with gain-of-function</a:t>
            </a:r>
          </a:p>
          <a:p>
            <a:pPr marL="177964" indent="-177964">
              <a:spcBef>
                <a:spcPct val="0"/>
              </a:spcBef>
              <a:buFont typeface="Arial" panose="020B0604020202020204" pitchFamily="34" charset="0"/>
              <a:buChar char="•"/>
            </a:pPr>
            <a:r>
              <a:rPr lang="en-US" altLang="en-US" baseline="0" dirty="0" smtClean="0"/>
              <a:t>Note increase in LDLR with loss-of-function</a:t>
            </a:r>
          </a:p>
          <a:p>
            <a:pPr marL="177964" indent="-177964">
              <a:spcBef>
                <a:spcPct val="0"/>
              </a:spcBef>
              <a:buFont typeface="Arial" panose="020B0604020202020204" pitchFamily="34" charset="0"/>
              <a:buChar char="•"/>
            </a:pPr>
            <a:endParaRPr lang="en-US" altLang="en-US" dirty="0"/>
          </a:p>
        </p:txBody>
      </p:sp>
      <p:sp>
        <p:nvSpPr>
          <p:cNvPr id="4" name="Slide Number Placeholder 3"/>
          <p:cNvSpPr>
            <a:spLocks noGrp="1"/>
          </p:cNvSpPr>
          <p:nvPr>
            <p:ph type="sldNum" sz="quarter" idx="10"/>
          </p:nvPr>
        </p:nvSpPr>
        <p:spPr/>
        <p:txBody>
          <a:bodyPr/>
          <a:lstStyle/>
          <a:p>
            <a:pPr>
              <a:defRPr/>
            </a:pPr>
            <a:fld id="{70BFEF2D-D213-4409-ABFC-AEA4F78F16BD}" type="slidenum">
              <a:rPr lang="en-US" smtClean="0">
                <a:solidFill>
                  <a:prstClr val="black"/>
                </a:solidFill>
              </a:rPr>
              <a:pPr>
                <a:defRPr/>
              </a:pPr>
              <a:t>15</a:t>
            </a:fld>
            <a:endParaRPr lang="en-US" dirty="0">
              <a:solidFill>
                <a:prstClr val="black"/>
              </a:solidFill>
            </a:endParaRPr>
          </a:p>
        </p:txBody>
      </p:sp>
      <p:sp>
        <p:nvSpPr>
          <p:cNvPr id="5" name="TextBox 4"/>
          <p:cNvSpPr txBox="1"/>
          <p:nvPr/>
        </p:nvSpPr>
        <p:spPr>
          <a:xfrm>
            <a:off x="2" y="2004061"/>
            <a:ext cx="1034430" cy="941106"/>
          </a:xfrm>
          <a:prstGeom prst="rect">
            <a:avLst/>
          </a:prstGeom>
          <a:noFill/>
        </p:spPr>
        <p:txBody>
          <a:bodyPr wrap="square" lIns="93802" tIns="46902" rIns="93802" bIns="46902" rtlCol="0">
            <a:spAutoFit/>
          </a:bodyPr>
          <a:lstStyle/>
          <a:p>
            <a:r>
              <a:rPr lang="en-US" sz="1100" b="1" dirty="0">
                <a:solidFill>
                  <a:srgbClr val="FF0000"/>
                </a:solidFill>
              </a:rPr>
              <a:t>Catapano 2013</a:t>
            </a:r>
          </a:p>
          <a:p>
            <a:r>
              <a:rPr lang="en-US" sz="1100" dirty="0">
                <a:solidFill>
                  <a:srgbClr val="FF0000"/>
                </a:solidFill>
              </a:rPr>
              <a:t>p 23/Fig. 2A</a:t>
            </a:r>
          </a:p>
          <a:p>
            <a:r>
              <a:rPr lang="en-US" sz="1100" b="1" dirty="0">
                <a:solidFill>
                  <a:srgbClr val="FF0000"/>
                </a:solidFill>
              </a:rPr>
              <a:t>Soufi 2013</a:t>
            </a:r>
            <a:endParaRPr lang="en-US" sz="1100" dirty="0">
              <a:solidFill>
                <a:srgbClr val="FF0000"/>
              </a:solidFill>
            </a:endParaRPr>
          </a:p>
          <a:p>
            <a:r>
              <a:rPr lang="en-US" sz="1100" dirty="0">
                <a:solidFill>
                  <a:srgbClr val="FF0000"/>
                </a:solidFill>
              </a:rPr>
              <a:t>p 4/para 2</a:t>
            </a:r>
          </a:p>
        </p:txBody>
      </p:sp>
      <p:sp>
        <p:nvSpPr>
          <p:cNvPr id="6" name="Left Brace 5"/>
          <p:cNvSpPr/>
          <p:nvPr/>
        </p:nvSpPr>
        <p:spPr>
          <a:xfrm>
            <a:off x="1126794" y="2004061"/>
            <a:ext cx="147776" cy="1547588"/>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3802" tIns="46902" rIns="93802" bIns="46902" rtlCol="0" anchor="ctr"/>
          <a:lstStyle/>
          <a:p>
            <a:pPr algn="ctr"/>
            <a:endParaRPr lang="en-US" dirty="0">
              <a:solidFill>
                <a:prstClr val="black"/>
              </a:solidFill>
            </a:endParaRPr>
          </a:p>
        </p:txBody>
      </p:sp>
      <p:cxnSp>
        <p:nvCxnSpPr>
          <p:cNvPr id="7" name="Straight Connector 6"/>
          <p:cNvCxnSpPr>
            <a:stCxn id="5" idx="3"/>
            <a:endCxn id="6" idx="1"/>
          </p:cNvCxnSpPr>
          <p:nvPr/>
        </p:nvCxnSpPr>
        <p:spPr>
          <a:xfrm>
            <a:off x="1034432" y="2474614"/>
            <a:ext cx="92362" cy="30324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 y="1352445"/>
            <a:ext cx="1034430" cy="433274"/>
          </a:xfrm>
          <a:prstGeom prst="rect">
            <a:avLst/>
          </a:prstGeom>
          <a:noFill/>
        </p:spPr>
        <p:txBody>
          <a:bodyPr wrap="square" lIns="93802" tIns="46902" rIns="93802" bIns="46902" rtlCol="0">
            <a:spAutoFit/>
          </a:bodyPr>
          <a:lstStyle/>
          <a:p>
            <a:r>
              <a:rPr lang="en-US" sz="1100" b="1" dirty="0">
                <a:solidFill>
                  <a:srgbClr val="FF0000"/>
                </a:solidFill>
              </a:rPr>
              <a:t>Soufi 2013</a:t>
            </a:r>
            <a:endParaRPr lang="en-US" sz="1100" dirty="0">
              <a:solidFill>
                <a:srgbClr val="FF0000"/>
              </a:solidFill>
            </a:endParaRPr>
          </a:p>
          <a:p>
            <a:r>
              <a:rPr lang="en-US" sz="1100" dirty="0">
                <a:solidFill>
                  <a:srgbClr val="FF0000"/>
                </a:solidFill>
              </a:rPr>
              <a:t>p 4/para 2</a:t>
            </a:r>
          </a:p>
        </p:txBody>
      </p:sp>
      <p:cxnSp>
        <p:nvCxnSpPr>
          <p:cNvPr id="9" name="Straight Arrow Connector 8"/>
          <p:cNvCxnSpPr>
            <a:stCxn id="8" idx="3"/>
          </p:cNvCxnSpPr>
          <p:nvPr/>
        </p:nvCxnSpPr>
        <p:spPr>
          <a:xfrm flipV="1">
            <a:off x="1034432" y="1566285"/>
            <a:ext cx="886651" cy="279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63250" y="3607900"/>
            <a:ext cx="1034430" cy="602551"/>
          </a:xfrm>
          <a:prstGeom prst="rect">
            <a:avLst/>
          </a:prstGeom>
          <a:noFill/>
        </p:spPr>
        <p:txBody>
          <a:bodyPr wrap="square" lIns="93802" tIns="46902" rIns="93802" bIns="46902" rtlCol="0">
            <a:spAutoFit/>
          </a:bodyPr>
          <a:lstStyle/>
          <a:p>
            <a:r>
              <a:rPr lang="en-US" sz="1100" b="1" dirty="0">
                <a:solidFill>
                  <a:srgbClr val="FF0000"/>
                </a:solidFill>
              </a:rPr>
              <a:t>Soufi 2013</a:t>
            </a:r>
            <a:endParaRPr lang="en-US" sz="1100" dirty="0">
              <a:solidFill>
                <a:srgbClr val="FF0000"/>
              </a:solidFill>
            </a:endParaRPr>
          </a:p>
          <a:p>
            <a:r>
              <a:rPr lang="en-US" sz="1100" dirty="0">
                <a:solidFill>
                  <a:srgbClr val="FF0000"/>
                </a:solidFill>
              </a:rPr>
              <a:t>p 4/para 2</a:t>
            </a:r>
          </a:p>
          <a:p>
            <a:r>
              <a:rPr lang="en-US" sz="1100" dirty="0">
                <a:solidFill>
                  <a:srgbClr val="FF0000"/>
                </a:solidFill>
              </a:rPr>
              <a:t>p 5/para 1</a:t>
            </a:r>
          </a:p>
        </p:txBody>
      </p:sp>
      <p:cxnSp>
        <p:nvCxnSpPr>
          <p:cNvPr id="12" name="Straight Arrow Connector 11"/>
          <p:cNvCxnSpPr>
            <a:stCxn id="11" idx="1"/>
          </p:cNvCxnSpPr>
          <p:nvPr/>
        </p:nvCxnSpPr>
        <p:spPr>
          <a:xfrm flipH="1" flipV="1">
            <a:off x="5467696" y="3794413"/>
            <a:ext cx="295554" cy="114763"/>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1"/>
          </p:cNvCxnSpPr>
          <p:nvPr/>
        </p:nvCxnSpPr>
        <p:spPr>
          <a:xfrm flipH="1" flipV="1">
            <a:off x="4950482" y="1922611"/>
            <a:ext cx="812768" cy="198656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1" idx="1"/>
          </p:cNvCxnSpPr>
          <p:nvPr/>
        </p:nvCxnSpPr>
        <p:spPr>
          <a:xfrm flipH="1" flipV="1">
            <a:off x="5024372" y="1566292"/>
            <a:ext cx="738878" cy="2342884"/>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837139" y="1319546"/>
            <a:ext cx="1034430" cy="1110383"/>
          </a:xfrm>
          <a:prstGeom prst="rect">
            <a:avLst/>
          </a:prstGeom>
          <a:noFill/>
        </p:spPr>
        <p:txBody>
          <a:bodyPr wrap="square" lIns="93802" tIns="46902" rIns="93802" bIns="46902" rtlCol="0">
            <a:spAutoFit/>
          </a:bodyPr>
          <a:lstStyle/>
          <a:p>
            <a:r>
              <a:rPr lang="en-US" sz="1100" b="1" dirty="0">
                <a:solidFill>
                  <a:srgbClr val="FF0000"/>
                </a:solidFill>
              </a:rPr>
              <a:t>Catapano 2013</a:t>
            </a:r>
          </a:p>
          <a:p>
            <a:r>
              <a:rPr lang="en-US" sz="1100" dirty="0">
                <a:solidFill>
                  <a:srgbClr val="FF0000"/>
                </a:solidFill>
              </a:rPr>
              <a:t>p 23/Fig. 2A</a:t>
            </a:r>
          </a:p>
          <a:p>
            <a:r>
              <a:rPr lang="en-US" sz="1100" b="1" dirty="0">
                <a:solidFill>
                  <a:srgbClr val="FF0000"/>
                </a:solidFill>
              </a:rPr>
              <a:t>Soufi 2013</a:t>
            </a:r>
            <a:endParaRPr lang="en-US" sz="1100" dirty="0">
              <a:solidFill>
                <a:srgbClr val="FF0000"/>
              </a:solidFill>
            </a:endParaRPr>
          </a:p>
          <a:p>
            <a:r>
              <a:rPr lang="en-US" sz="1100" dirty="0">
                <a:solidFill>
                  <a:srgbClr val="FF0000"/>
                </a:solidFill>
              </a:rPr>
              <a:t>p 4/para 2</a:t>
            </a:r>
          </a:p>
          <a:p>
            <a:r>
              <a:rPr lang="en-US" sz="1100" dirty="0">
                <a:solidFill>
                  <a:srgbClr val="FF0000"/>
                </a:solidFill>
              </a:rPr>
              <a:t>p 5/para 1</a:t>
            </a:r>
          </a:p>
        </p:txBody>
      </p:sp>
      <p:sp>
        <p:nvSpPr>
          <p:cNvPr id="17" name="Left Brace 16"/>
          <p:cNvSpPr/>
          <p:nvPr/>
        </p:nvSpPr>
        <p:spPr>
          <a:xfrm flipH="1">
            <a:off x="5529273" y="2019332"/>
            <a:ext cx="147776" cy="1547588"/>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lIns="93802" tIns="46902" rIns="93802" bIns="46902" rtlCol="0" anchor="ctr"/>
          <a:lstStyle/>
          <a:p>
            <a:pPr algn="ctr"/>
            <a:endParaRPr lang="en-US" dirty="0">
              <a:solidFill>
                <a:prstClr val="black"/>
              </a:solidFill>
            </a:endParaRPr>
          </a:p>
        </p:txBody>
      </p:sp>
      <p:cxnSp>
        <p:nvCxnSpPr>
          <p:cNvPr id="18" name="Straight Connector 17"/>
          <p:cNvCxnSpPr>
            <a:stCxn id="16" idx="1"/>
            <a:endCxn id="17" idx="1"/>
          </p:cNvCxnSpPr>
          <p:nvPr/>
        </p:nvCxnSpPr>
        <p:spPr>
          <a:xfrm flipH="1">
            <a:off x="5677049" y="1874738"/>
            <a:ext cx="160090" cy="91838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8" idx="3"/>
          </p:cNvCxnSpPr>
          <p:nvPr/>
        </p:nvCxnSpPr>
        <p:spPr>
          <a:xfrm>
            <a:off x="1034432" y="1569082"/>
            <a:ext cx="886651" cy="29329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3"/>
          </p:cNvCxnSpPr>
          <p:nvPr/>
        </p:nvCxnSpPr>
        <p:spPr>
          <a:xfrm>
            <a:off x="1034432" y="1569082"/>
            <a:ext cx="591100" cy="2145472"/>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 y="7226040"/>
            <a:ext cx="1034430" cy="1110383"/>
          </a:xfrm>
          <a:prstGeom prst="rect">
            <a:avLst/>
          </a:prstGeom>
          <a:noFill/>
        </p:spPr>
        <p:txBody>
          <a:bodyPr wrap="square" lIns="93802" tIns="46902" rIns="93802" bIns="46902" rtlCol="0">
            <a:spAutoFit/>
          </a:bodyPr>
          <a:lstStyle/>
          <a:p>
            <a:r>
              <a:rPr lang="en-US" sz="1100" b="1" dirty="0">
                <a:solidFill>
                  <a:prstClr val="black"/>
                </a:solidFill>
              </a:rPr>
              <a:t>Catapano 2013</a:t>
            </a:r>
          </a:p>
          <a:p>
            <a:r>
              <a:rPr lang="en-US" sz="1100" dirty="0">
                <a:solidFill>
                  <a:prstClr val="black"/>
                </a:solidFill>
              </a:rPr>
              <a:t>p 23/Fig. 2A</a:t>
            </a:r>
          </a:p>
          <a:p>
            <a:r>
              <a:rPr lang="en-US" sz="1100" b="1" dirty="0">
                <a:solidFill>
                  <a:prstClr val="black"/>
                </a:solidFill>
              </a:rPr>
              <a:t>Soufi 2013</a:t>
            </a:r>
            <a:endParaRPr lang="en-US" sz="1100" dirty="0">
              <a:solidFill>
                <a:prstClr val="black"/>
              </a:solidFill>
            </a:endParaRPr>
          </a:p>
          <a:p>
            <a:r>
              <a:rPr lang="en-US" sz="1100" dirty="0">
                <a:solidFill>
                  <a:prstClr val="black"/>
                </a:solidFill>
              </a:rPr>
              <a:t>p 4/para 2</a:t>
            </a:r>
          </a:p>
          <a:p>
            <a:r>
              <a:rPr lang="en-US" sz="1100" dirty="0">
                <a:solidFill>
                  <a:prstClr val="black"/>
                </a:solidFill>
              </a:rPr>
              <a:t>p 5/para 1</a:t>
            </a:r>
          </a:p>
        </p:txBody>
      </p:sp>
    </p:spTree>
    <p:extLst>
      <p:ext uri="{BB962C8B-B14F-4D97-AF65-F5344CB8AC3E}">
        <p14:creationId xmlns:p14="http://schemas.microsoft.com/office/powerpoint/2010/main" val="1336734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26" name="Picture 2" descr="C:\Users\LISACH~1\AppData\Local\Temp\notes444A07\revised bumper slide PM.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8232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2980975537"/>
      </p:ext>
    </p:extLst>
  </p:cSld>
  <p:clrMapOvr>
    <a:masterClrMapping/>
  </p:clrMapOvr>
  <p:extLst mod="1">
    <p:ext uri="{DCECCB84-F9BA-43D5-87BE-67443E8EF086}">
      <p15:sldGuideLst xmlns=""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733608160"/>
      </p:ext>
    </p:extLst>
  </p:cSld>
  <p:clrMapOvr>
    <a:masterClrMapping/>
  </p:clrMapOvr>
  <p:extLst mod="1">
    <p:ext uri="{DCECCB84-F9BA-43D5-87BE-67443E8EF086}">
      <p15:sldGuideLst xmlns=""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508259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031422231"/>
      </p:ext>
    </p:extLst>
  </p:cSld>
  <p:clrMapOvr>
    <a:masterClrMapping/>
  </p:clrMapOvr>
  <p:extLst mod="1">
    <p:ext uri="{DCECCB84-F9BA-43D5-87BE-67443E8EF086}">
      <p15:sldGuideLst xmlns=""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551333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flipV="1">
            <a:off x="0" y="0"/>
            <a:ext cx="9144000" cy="1066800"/>
          </a:xfrm>
          <a:prstGeom prst="rect">
            <a:avLst/>
          </a:prstGeom>
          <a:gradFill flip="none" rotWithShape="1">
            <a:gsLst>
              <a:gs pos="0">
                <a:srgbClr val="111D2D"/>
              </a:gs>
              <a:gs pos="100000">
                <a:srgbClr val="144481"/>
              </a:gs>
            </a:gsLst>
            <a:lin ang="16200000" scaled="0"/>
            <a:tileRect/>
          </a:gradFill>
          <a:ln w="3175">
            <a:noFill/>
            <a:miter lim="800000"/>
            <a:headEnd/>
            <a:tailEnd/>
          </a:ln>
          <a:effectLst>
            <a:outerShdw blurRad="63500" dist="38100" algn="ctr" rotWithShape="0">
              <a:srgbClr val="000000">
                <a:alpha val="50000"/>
              </a:srgbClr>
            </a:outerShdw>
          </a:effectLst>
        </p:spPr>
        <p:txBody>
          <a:bodyPr wrap="none" anchor="ctr"/>
          <a:lstStyle/>
          <a:p>
            <a:pPr fontAlgn="base">
              <a:spcBef>
                <a:spcPct val="0"/>
              </a:spcBef>
              <a:spcAft>
                <a:spcPct val="0"/>
              </a:spcAft>
              <a:defRPr/>
            </a:pPr>
            <a:endParaRPr lang="en-US">
              <a:solidFill>
                <a:srgbClr val="000000"/>
              </a:solidFill>
              <a:latin typeface="Constantia" pitchFamily="18" charset="0"/>
              <a:ea typeface="MS PGothic" pitchFamily="34" charset="-128"/>
              <a:cs typeface="Arial" pitchFamily="34" charset="0"/>
            </a:endParaRPr>
          </a:p>
        </p:txBody>
      </p:sp>
      <p:pic>
        <p:nvPicPr>
          <p:cNvPr id="5" name="Picture 8" descr="bar.png"/>
          <p:cNvPicPr>
            <a:picLocks noChangeAspect="1"/>
          </p:cNvPicPr>
          <p:nvPr userDrawn="1"/>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1054100"/>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91BE59"/>
              </a:buClr>
              <a:defRPr/>
            </a:lvl1pPr>
            <a:lvl2pPr>
              <a:buClr>
                <a:srgbClr val="91BE59"/>
              </a:buClr>
              <a:defRPr/>
            </a:lvl2pPr>
            <a:lvl3pPr>
              <a:buClr>
                <a:srgbClr val="91BE59"/>
              </a:buCl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457200" y="213062"/>
            <a:ext cx="8229600" cy="802938"/>
          </a:xfrm>
          <a:prstGeom prst="rect">
            <a:avLst/>
          </a:prstGeom>
        </p:spPr>
        <p:txBody>
          <a:bodyPr vert="horz"/>
          <a:lstStyle>
            <a:lvl1pPr>
              <a:defRPr sz="3400"/>
            </a:lvl1pPr>
          </a:lstStyle>
          <a:p>
            <a:r>
              <a:rPr lang="en-US" dirty="0" smtClean="0"/>
              <a:t>Click to edit Master title style</a:t>
            </a:r>
            <a:endParaRPr lang="en-US" dirty="0"/>
          </a:p>
        </p:txBody>
      </p:sp>
    </p:spTree>
    <p:extLst>
      <p:ext uri="{BB962C8B-B14F-4D97-AF65-F5344CB8AC3E}">
        <p14:creationId xmlns:p14="http://schemas.microsoft.com/office/powerpoint/2010/main" val="2613667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flipV="1">
            <a:off x="0" y="0"/>
            <a:ext cx="9144000" cy="1066800"/>
          </a:xfrm>
          <a:prstGeom prst="rect">
            <a:avLst/>
          </a:prstGeom>
          <a:gradFill flip="none" rotWithShape="1">
            <a:gsLst>
              <a:gs pos="0">
                <a:srgbClr val="111D2D"/>
              </a:gs>
              <a:gs pos="100000">
                <a:srgbClr val="144481"/>
              </a:gs>
            </a:gsLst>
            <a:lin ang="16200000" scaled="0"/>
            <a:tileRect/>
          </a:gradFill>
          <a:ln w="3175">
            <a:noFill/>
            <a:miter lim="800000"/>
            <a:headEnd/>
            <a:tailEnd/>
          </a:ln>
          <a:effectLst>
            <a:outerShdw blurRad="63500" dist="38100" algn="ctr" rotWithShape="0">
              <a:srgbClr val="000000">
                <a:alpha val="50000"/>
              </a:srgbClr>
            </a:outerShdw>
          </a:effectLst>
        </p:spPr>
        <p:txBody>
          <a:bodyPr wrap="none" anchor="ctr"/>
          <a:lstStyle/>
          <a:p>
            <a:pPr fontAlgn="base">
              <a:spcBef>
                <a:spcPct val="0"/>
              </a:spcBef>
              <a:spcAft>
                <a:spcPct val="0"/>
              </a:spcAft>
              <a:defRPr/>
            </a:pPr>
            <a:endParaRPr lang="en-US">
              <a:solidFill>
                <a:srgbClr val="000000"/>
              </a:solidFill>
              <a:latin typeface="Constantia" pitchFamily="18" charset="0"/>
              <a:ea typeface="MS PGothic" pitchFamily="34" charset="-128"/>
              <a:cs typeface="Arial" pitchFamily="34" charset="0"/>
            </a:endParaRPr>
          </a:p>
        </p:txBody>
      </p:sp>
      <p:pic>
        <p:nvPicPr>
          <p:cNvPr id="5" name="Picture 8" descr="bar.png"/>
          <p:cNvPicPr>
            <a:picLocks noChangeAspect="1"/>
          </p:cNvPicPr>
          <p:nvPr userDrawn="1"/>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1054100"/>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91BE59"/>
              </a:buClr>
              <a:defRPr/>
            </a:lvl1pPr>
            <a:lvl2pPr>
              <a:buClr>
                <a:srgbClr val="91BE59"/>
              </a:buClr>
              <a:defRPr/>
            </a:lvl2pPr>
            <a:lvl3pPr>
              <a:buClr>
                <a:srgbClr val="91BE59"/>
              </a:buCl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457200" y="213062"/>
            <a:ext cx="8229600" cy="802938"/>
          </a:xfrm>
          <a:prstGeom prst="rect">
            <a:avLst/>
          </a:prstGeom>
        </p:spPr>
        <p:txBody>
          <a:bodyPr vert="horz"/>
          <a:lstStyle>
            <a:lvl1pPr>
              <a:defRPr sz="3400"/>
            </a:lvl1pPr>
          </a:lstStyle>
          <a:p>
            <a:r>
              <a:rPr lang="en-US" dirty="0" smtClean="0"/>
              <a:t>Click to edit Master title style</a:t>
            </a:r>
            <a:endParaRPr lang="en-US" dirty="0"/>
          </a:p>
        </p:txBody>
      </p:sp>
    </p:spTree>
    <p:extLst>
      <p:ext uri="{BB962C8B-B14F-4D97-AF65-F5344CB8AC3E}">
        <p14:creationId xmlns:p14="http://schemas.microsoft.com/office/powerpoint/2010/main" val="3049968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flipV="1">
            <a:off x="0" y="0"/>
            <a:ext cx="9144000" cy="1066800"/>
          </a:xfrm>
          <a:prstGeom prst="rect">
            <a:avLst/>
          </a:prstGeom>
          <a:gradFill flip="none" rotWithShape="1">
            <a:gsLst>
              <a:gs pos="0">
                <a:srgbClr val="111D2D"/>
              </a:gs>
              <a:gs pos="100000">
                <a:srgbClr val="144481"/>
              </a:gs>
            </a:gsLst>
            <a:lin ang="16200000" scaled="0"/>
            <a:tileRect/>
          </a:gradFill>
          <a:ln w="3175">
            <a:noFill/>
            <a:miter lim="800000"/>
            <a:headEnd/>
            <a:tailEnd/>
          </a:ln>
          <a:effectLst>
            <a:outerShdw blurRad="63500" dist="38100" algn="ctr" rotWithShape="0">
              <a:srgbClr val="000000">
                <a:alpha val="50000"/>
              </a:srgbClr>
            </a:outerShdw>
          </a:effectLst>
        </p:spPr>
        <p:txBody>
          <a:bodyPr wrap="none" anchor="ctr"/>
          <a:lstStyle/>
          <a:p>
            <a:pPr fontAlgn="base">
              <a:spcBef>
                <a:spcPct val="0"/>
              </a:spcBef>
              <a:spcAft>
                <a:spcPct val="0"/>
              </a:spcAft>
              <a:defRPr/>
            </a:pPr>
            <a:endParaRPr lang="en-US">
              <a:solidFill>
                <a:srgbClr val="000000"/>
              </a:solidFill>
              <a:latin typeface="Constantia" pitchFamily="18" charset="0"/>
              <a:ea typeface="MS PGothic" pitchFamily="34" charset="-128"/>
              <a:cs typeface="Arial" pitchFamily="34" charset="0"/>
            </a:endParaRPr>
          </a:p>
        </p:txBody>
      </p:sp>
      <p:pic>
        <p:nvPicPr>
          <p:cNvPr id="5" name="Picture 8" descr="bar.png"/>
          <p:cNvPicPr>
            <a:picLocks noChangeAspect="1"/>
          </p:cNvPicPr>
          <p:nvPr userDrawn="1"/>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1054100"/>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91BE59"/>
              </a:buClr>
              <a:defRPr/>
            </a:lvl1pPr>
            <a:lvl2pPr>
              <a:buClr>
                <a:srgbClr val="91BE59"/>
              </a:buClr>
              <a:defRPr/>
            </a:lvl2pPr>
            <a:lvl3pPr>
              <a:buClr>
                <a:srgbClr val="91BE59"/>
              </a:buCl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457200" y="213062"/>
            <a:ext cx="8229600" cy="802938"/>
          </a:xfrm>
          <a:prstGeom prst="rect">
            <a:avLst/>
          </a:prstGeom>
        </p:spPr>
        <p:txBody>
          <a:bodyPr vert="horz"/>
          <a:lstStyle>
            <a:lvl1pPr>
              <a:defRPr sz="3400"/>
            </a:lvl1pPr>
          </a:lstStyle>
          <a:p>
            <a:r>
              <a:rPr lang="en-US" dirty="0" smtClean="0"/>
              <a:t>Click to edit Master title style</a:t>
            </a:r>
            <a:endParaRPr lang="en-US" dirty="0"/>
          </a:p>
        </p:txBody>
      </p:sp>
    </p:spTree>
    <p:extLst>
      <p:ext uri="{BB962C8B-B14F-4D97-AF65-F5344CB8AC3E}">
        <p14:creationId xmlns:p14="http://schemas.microsoft.com/office/powerpoint/2010/main" val="1320951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flipV="1">
            <a:off x="0" y="0"/>
            <a:ext cx="9144000" cy="1066800"/>
          </a:xfrm>
          <a:prstGeom prst="rect">
            <a:avLst/>
          </a:prstGeom>
          <a:gradFill flip="none" rotWithShape="1">
            <a:gsLst>
              <a:gs pos="0">
                <a:srgbClr val="111D2D"/>
              </a:gs>
              <a:gs pos="100000">
                <a:srgbClr val="144481"/>
              </a:gs>
            </a:gsLst>
            <a:lin ang="16200000" scaled="0"/>
            <a:tileRect/>
          </a:gradFill>
          <a:ln w="3175">
            <a:noFill/>
            <a:miter lim="800000"/>
            <a:headEnd/>
            <a:tailEnd/>
          </a:ln>
          <a:effectLst>
            <a:outerShdw blurRad="63500" dist="38100" algn="ctr" rotWithShape="0">
              <a:srgbClr val="000000">
                <a:alpha val="50000"/>
              </a:srgbClr>
            </a:outerShdw>
          </a:effectLst>
        </p:spPr>
        <p:txBody>
          <a:bodyPr wrap="none" anchor="ctr"/>
          <a:lstStyle/>
          <a:p>
            <a:pPr fontAlgn="base">
              <a:spcBef>
                <a:spcPct val="0"/>
              </a:spcBef>
              <a:spcAft>
                <a:spcPct val="0"/>
              </a:spcAft>
              <a:defRPr/>
            </a:pPr>
            <a:endParaRPr lang="en-US">
              <a:solidFill>
                <a:srgbClr val="000000"/>
              </a:solidFill>
              <a:latin typeface="Constantia" pitchFamily="18" charset="0"/>
              <a:ea typeface="MS PGothic" pitchFamily="34" charset="-128"/>
              <a:cs typeface="Arial" pitchFamily="34" charset="0"/>
            </a:endParaRPr>
          </a:p>
        </p:txBody>
      </p:sp>
      <p:pic>
        <p:nvPicPr>
          <p:cNvPr id="5" name="Picture 8" descr="bar.png"/>
          <p:cNvPicPr>
            <a:picLocks noChangeAspect="1"/>
          </p:cNvPicPr>
          <p:nvPr userDrawn="1"/>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1054100"/>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91BE59"/>
              </a:buClr>
              <a:defRPr/>
            </a:lvl1pPr>
            <a:lvl2pPr>
              <a:buClr>
                <a:srgbClr val="91BE59"/>
              </a:buClr>
              <a:defRPr/>
            </a:lvl2pPr>
            <a:lvl3pPr>
              <a:buClr>
                <a:srgbClr val="91BE59"/>
              </a:buClr>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457200" y="213062"/>
            <a:ext cx="8229600" cy="802938"/>
          </a:xfrm>
          <a:prstGeom prst="rect">
            <a:avLst/>
          </a:prstGeom>
        </p:spPr>
        <p:txBody>
          <a:bodyPr vert="horz"/>
          <a:lstStyle>
            <a:lvl1pPr>
              <a:defRPr sz="3400"/>
            </a:lvl1pPr>
          </a:lstStyle>
          <a:p>
            <a:r>
              <a:rPr lang="en-US" dirty="0" smtClean="0"/>
              <a:t>Click to edit Master title style</a:t>
            </a:r>
            <a:endParaRPr lang="en-US" dirty="0"/>
          </a:p>
        </p:txBody>
      </p:sp>
    </p:spTree>
    <p:extLst>
      <p:ext uri="{BB962C8B-B14F-4D97-AF65-F5344CB8AC3E}">
        <p14:creationId xmlns:p14="http://schemas.microsoft.com/office/powerpoint/2010/main" val="848118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422338863"/>
      </p:ext>
    </p:extLst>
  </p:cSld>
  <p:clrMapOvr>
    <a:masterClrMapping/>
  </p:clrMapOvr>
  <p:extLst mod="1">
    <p:ext uri="{DCECCB84-F9BA-43D5-87BE-67443E8EF086}">
      <p15:sldGuideLst xmlns=""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smtClean="0"/>
              <a:t>Click to edit Master text styles</a:t>
            </a:r>
          </a:p>
        </p:txBody>
      </p:sp>
      <p:sp>
        <p:nvSpPr>
          <p:cNvPr id="5" name="Text Placeholder 7"/>
          <p:cNvSpPr>
            <a:spLocks noGrp="1"/>
          </p:cNvSpPr>
          <p:nvPr>
            <p:ph type="body" sz="quarter" idx="14"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73148524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3811801134"/>
      </p:ext>
    </p:extLst>
  </p:cSld>
  <p:clrMapOvr>
    <a:masterClrMapping/>
  </p:clrMapOvr>
  <p:extLst mod="1">
    <p:ext uri="{DCECCB84-F9BA-43D5-87BE-67443E8EF086}">
      <p15:sldGuideLst xmlns=""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4081193255"/>
      </p:ext>
    </p:extLst>
  </p:cSld>
  <p:clrMapOvr>
    <a:masterClrMapping/>
  </p:clrMapOvr>
  <p:extLst mod="1">
    <p:ext uri="{DCECCB84-F9BA-43D5-87BE-67443E8EF086}">
      <p15:sldGuideLst xmlns=""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238231289"/>
      </p:ext>
    </p:extLst>
  </p:cSld>
  <p:clrMapOvr>
    <a:masterClrMapping/>
  </p:clrMapOvr>
  <p:extLst mod="1">
    <p:ext uri="{DCECCB84-F9BA-43D5-87BE-67443E8EF086}">
      <p15:sldGuideLst xmlns=""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836515273"/>
      </p:ext>
    </p:extLst>
  </p:cSld>
  <p:clrMapOvr>
    <a:masterClrMapping/>
  </p:clrMapOvr>
  <p:extLst mod="1">
    <p:ext uri="{DCECCB84-F9BA-43D5-87BE-67443E8EF086}">
      <p15:sldGuideLst xmlns=""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39978820"/>
      </p:ext>
    </p:extLst>
  </p:cSld>
  <p:clrMapOvr>
    <a:masterClrMapping/>
  </p:clrMapOvr>
  <p:extLst mod="1">
    <p:ext uri="{DCECCB84-F9BA-43D5-87BE-67443E8EF086}">
      <p15:sldGuideLst xmlns=""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7" name="Text Placeholder 7"/>
          <p:cNvSpPr>
            <a:spLocks noGrp="1"/>
          </p:cNvSpPr>
          <p:nvPr>
            <p:ph type="body" sz="quarter" idx="14" hasCustomPrompt="1"/>
          </p:nvPr>
        </p:nvSpPr>
        <p:spPr>
          <a:xfrm>
            <a:off x="7261576" y="6402132"/>
            <a:ext cx="1725151" cy="276999"/>
          </a:xfrm>
        </p:spPr>
        <p:txBody>
          <a:bodyPr wrap="none" anchor="b" anchorCtr="0">
            <a:spAutoFit/>
          </a:bodyPr>
          <a:lstStyle>
            <a:lvl1pPr marL="0" indent="0" algn="r">
              <a:buNone/>
              <a:defRPr sz="12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515848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026" name="Picture 2" descr="C:\Users\LISACH~1\AppData\Local\Temp\notes444A07\revised bumper slide PM.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26472" y="2708920"/>
            <a:ext cx="8210024" cy="1470025"/>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300678425"/>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340768"/>
            <a:ext cx="8507288" cy="4176465"/>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67544" y="5589240"/>
            <a:ext cx="8229600" cy="360040"/>
          </a:xfrm>
          <a:solidFill>
            <a:schemeClr val="bg2"/>
          </a:solidFill>
        </p:spPr>
        <p:txBody>
          <a:bodyPr/>
          <a:lstStyle>
            <a:lvl1pPr marL="0" indent="0" algn="ctr">
              <a:buNone/>
              <a:defRPr sz="1800" b="1">
                <a:solidFill>
                  <a:schemeClr val="bg1"/>
                </a:solidFill>
              </a:defRPr>
            </a:lvl1pPr>
          </a:lstStyle>
          <a:p>
            <a:pPr lvl="0"/>
            <a:r>
              <a:rPr lang="en-US" dirty="0" smtClean="0"/>
              <a:t>Click to edit Master text styles</a:t>
            </a:r>
          </a:p>
        </p:txBody>
      </p:sp>
      <p:sp>
        <p:nvSpPr>
          <p:cNvPr id="5" name="Text Placeholder 4"/>
          <p:cNvSpPr>
            <a:spLocks noGrp="1"/>
          </p:cNvSpPr>
          <p:nvPr>
            <p:ph type="body" sz="quarter" idx="14"/>
          </p:nvPr>
        </p:nvSpPr>
        <p:spPr>
          <a:xfrm>
            <a:off x="107950" y="6021388"/>
            <a:ext cx="8640763" cy="287337"/>
          </a:xfrm>
        </p:spPr>
        <p:txBody>
          <a:bodyPr/>
          <a:lstStyle>
            <a:lvl1pPr marL="0" indent="0">
              <a:buNone/>
              <a:defRPr sz="900"/>
            </a:lvl1pPr>
          </a:lstStyle>
          <a:p>
            <a:pPr lvl="0"/>
            <a:r>
              <a:rPr lang="en-US" dirty="0" smtClean="0"/>
              <a:t>Click to edit Master text styles</a:t>
            </a:r>
          </a:p>
        </p:txBody>
      </p:sp>
    </p:spTree>
    <p:extLst>
      <p:ext uri="{BB962C8B-B14F-4D97-AF65-F5344CB8AC3E}">
        <p14:creationId xmlns:p14="http://schemas.microsoft.com/office/powerpoint/2010/main" val="1373570616"/>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4" name="Picture 2" descr="C:\Users\LISACH~1\AppData\Local\Temp\notes444A07\revised bumper slide PM.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800106" y="3031575"/>
            <a:ext cx="8097710" cy="1041033"/>
          </a:xfrm>
        </p:spPr>
        <p:txBody>
          <a:bodyPr anchor="ctr"/>
          <a:lstStyle>
            <a:lvl1pPr marL="0" indent="0" algn="r">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48095119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9388" y="1535113"/>
            <a:ext cx="4318000"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79388" y="2174875"/>
            <a:ext cx="4318000"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319463"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19463"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1043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4" name="Picture 2" descr="C:\Users\LISACH~1\AppData\Local\Temp\notes444A07\revised bumper slide PM.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idx="1"/>
          </p:nvPr>
        </p:nvSpPr>
        <p:spPr>
          <a:xfrm>
            <a:off x="800106" y="3031575"/>
            <a:ext cx="8097710" cy="1041033"/>
          </a:xfrm>
        </p:spPr>
        <p:txBody>
          <a:bodyPr anchor="ctr"/>
          <a:lstStyle>
            <a:lvl1pPr marL="0" indent="0" algn="r">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778358746"/>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73745974"/>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68869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1026" name="Picture 2" descr="C:\Users\LISACH~1\AppData\Local\Temp\notes444A07\revised bumper slide PM.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102" r="827"/>
          <a:stretch/>
        </p:blipFill>
        <p:spPr bwMode="auto">
          <a:xfrm>
            <a:off x="0" y="1721"/>
            <a:ext cx="9220200" cy="6922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176676"/>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3571462928"/>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44824"/>
            <a:ext cx="8543374" cy="4281339"/>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412776"/>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3123823270"/>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2122424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44824"/>
            <a:ext cx="8543374" cy="4281339"/>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412776"/>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1201214260"/>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44824"/>
            <a:ext cx="8543374" cy="4281339"/>
          </a:xfrm>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412776"/>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2000797288"/>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buClr>
                <a:schemeClr val="bg2"/>
              </a:buClr>
              <a:defRPr sz="1800"/>
            </a:lvl1pPr>
            <a:lvl2pPr>
              <a:defRPr sz="1600"/>
            </a:lvl2pPr>
            <a:lvl3pPr>
              <a:buClr>
                <a:schemeClr val="bg2"/>
              </a:buClr>
              <a:defRPr sz="1400"/>
            </a:lvl3pPr>
            <a:lvl4pPr>
              <a:defRPr sz="1200"/>
            </a:lvl4pPr>
            <a:lvl5pPr>
              <a:buClr>
                <a:schemeClr val="bg2"/>
              </a:buCl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3"/>
          </p:nvPr>
        </p:nvSpPr>
        <p:spPr>
          <a:xfrm>
            <a:off x="457200" y="1547813"/>
            <a:ext cx="8229600" cy="412750"/>
          </a:xfrm>
        </p:spPr>
        <p:txBody>
          <a:bodyPr/>
          <a:lstStyle>
            <a:lvl1pPr marL="0" indent="0">
              <a:buNone/>
              <a:defRPr sz="1800" b="1">
                <a:solidFill>
                  <a:schemeClr val="bg2"/>
                </a:solidFill>
              </a:defRPr>
            </a:lvl1pPr>
          </a:lstStyle>
          <a:p>
            <a:pPr lvl="0"/>
            <a:r>
              <a:rPr lang="en-US" smtClean="0"/>
              <a:t>Click to edit Master text styles</a:t>
            </a:r>
          </a:p>
        </p:txBody>
      </p:sp>
    </p:spTree>
    <p:extLst>
      <p:ext uri="{BB962C8B-B14F-4D97-AF65-F5344CB8AC3E}">
        <p14:creationId xmlns:p14="http://schemas.microsoft.com/office/powerpoint/2010/main" val="116910514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8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7"/>
          <p:cNvSpPr>
            <a:spLocks noGrp="1"/>
          </p:cNvSpPr>
          <p:nvPr>
            <p:ph type="body" sz="quarter" idx="14"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033653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7"/>
          <p:cNvSpPr>
            <a:spLocks noGrp="1"/>
          </p:cNvSpPr>
          <p:nvPr>
            <p:ph type="body" sz="quarter" idx="14"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318561971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 Placeholder 7"/>
          <p:cNvSpPr>
            <a:spLocks noGrp="1"/>
          </p:cNvSpPr>
          <p:nvPr>
            <p:ph type="body" sz="quarter" idx="14"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233236850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2670176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3756295426"/>
      </p:ext>
    </p:extLst>
  </p:cSld>
  <p:clrMapOvr>
    <a:masterClrMapping/>
  </p:clrMapOvr>
  <p:extLst mod="1">
    <p:ext uri="{DCECCB84-F9BA-43D5-87BE-67443E8EF086}">
      <p15:sldGuideLst xmlns=""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7"/>
          <p:cNvSpPr>
            <a:spLocks noGrp="1"/>
          </p:cNvSpPr>
          <p:nvPr>
            <p:ph type="body" sz="quarter" idx="15" hasCustomPrompt="1"/>
          </p:nvPr>
        </p:nvSpPr>
        <p:spPr>
          <a:xfrm>
            <a:off x="0" y="6385868"/>
            <a:ext cx="6568093" cy="230832"/>
          </a:xfrm>
        </p:spPr>
        <p:txBody>
          <a:bodyPr wrap="square" anchor="b" anchorCtr="0">
            <a:sp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smtClean="0"/>
              <a:t>Reference placeholder</a:t>
            </a:r>
            <a:endParaRPr lang="en-GB" dirty="0"/>
          </a:p>
        </p:txBody>
      </p:sp>
    </p:spTree>
    <p:extLst>
      <p:ext uri="{BB962C8B-B14F-4D97-AF65-F5344CB8AC3E}">
        <p14:creationId xmlns:p14="http://schemas.microsoft.com/office/powerpoint/2010/main" val="1739828995"/>
      </p:ext>
    </p:extLst>
  </p:cSld>
  <p:clrMapOvr>
    <a:masterClrMapping/>
  </p:clrMapOvr>
  <p:extLst mod="1">
    <p:ext uri="{DCECCB84-F9BA-43D5-87BE-67443E8EF086}">
      <p15:sldGuideLst xmlns=""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C:\Users\LISACH~1\AppData\Local\Temp\notes444A07\~0156448.png"/>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l="729" b="277"/>
          <a:stretch/>
        </p:blipFill>
        <p:spPr bwMode="auto">
          <a:xfrm>
            <a:off x="-1" y="-13982"/>
            <a:ext cx="9203457" cy="68857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403648" y="274638"/>
            <a:ext cx="7283152"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p:nvSpPr>
        <p:spPr>
          <a:xfrm>
            <a:off x="8893756" y="6668992"/>
            <a:ext cx="309700" cy="215444"/>
          </a:xfrm>
          <a:prstGeom prst="rect">
            <a:avLst/>
          </a:prstGeom>
          <a:noFill/>
        </p:spPr>
        <p:txBody>
          <a:bodyPr wrap="none" rtlCol="0">
            <a:spAutoFit/>
          </a:bodyPr>
          <a:lstStyle/>
          <a:p>
            <a:pPr fontAlgn="base">
              <a:spcBef>
                <a:spcPct val="0"/>
              </a:spcBef>
              <a:spcAft>
                <a:spcPct val="0"/>
              </a:spcAft>
            </a:pPr>
            <a:fld id="{1D6107D5-C83E-4D93-8A3E-6ABFD860C298}" type="slidenum">
              <a:rPr lang="en-US" sz="800">
                <a:solidFill>
                  <a:schemeClr val="tx1"/>
                </a:solidFill>
                <a:latin typeface="Arial" pitchFamily="34" charset="0"/>
                <a:cs typeface="Arial" pitchFamily="34" charset="0"/>
              </a:rPr>
              <a:pPr fontAlgn="base">
                <a:spcBef>
                  <a:spcPct val="0"/>
                </a:spcBef>
                <a:spcAft>
                  <a:spcPct val="0"/>
                </a:spcAft>
              </a:pPr>
              <a:t>‹Nº›</a:t>
            </a:fld>
            <a:endParaRPr lang="en-US" sz="8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046657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91" r:id="rId7"/>
    <p:sldLayoutId id="2147483692" r:id="rId8"/>
    <p:sldLayoutId id="2147483697" r:id="rId9"/>
    <p:sldLayoutId id="2147483698" r:id="rId10"/>
    <p:sldLayoutId id="2147483699" r:id="rId11"/>
    <p:sldLayoutId id="2147483700" r:id="rId12"/>
    <p:sldLayoutId id="2147483723" r:id="rId13"/>
    <p:sldLayoutId id="2147483724" r:id="rId14"/>
    <p:sldLayoutId id="2147483725" r:id="rId15"/>
    <p:sldLayoutId id="2147483726" r:id="rId16"/>
    <p:sldLayoutId id="2147483727" r:id="rId17"/>
    <p:sldLayoutId id="2147483728" r:id="rId18"/>
  </p:sldLayoutIdLst>
  <p:hf hdr="0" ftr="0" dt="0"/>
  <p:txStyles>
    <p:titleStyle>
      <a:lvl1pPr algn="r" defTabSz="914400" rtl="0" eaLnBrk="1" latinLnBrk="0" hangingPunct="1">
        <a:spcBef>
          <a:spcPct val="0"/>
        </a:spcBef>
        <a:buNone/>
        <a:defRPr sz="2000" b="1" kern="1200">
          <a:solidFill>
            <a:schemeClr val="bg1"/>
          </a:solidFill>
          <a:latin typeface="+mj-lt"/>
          <a:ea typeface="+mj-ea"/>
          <a:cs typeface="+mj-cs"/>
        </a:defRPr>
      </a:lvl1pPr>
    </p:titleStyle>
    <p:body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C:\Users\LISACH~1\AppData\Local\Temp\notes444A07\~0156448.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729" b="277"/>
          <a:stretch/>
        </p:blipFill>
        <p:spPr bwMode="auto">
          <a:xfrm>
            <a:off x="-1" y="-13982"/>
            <a:ext cx="9203457" cy="68857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403648" y="274638"/>
            <a:ext cx="7283152"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Box 4"/>
          <p:cNvSpPr txBox="1"/>
          <p:nvPr userDrawn="1"/>
        </p:nvSpPr>
        <p:spPr>
          <a:xfrm>
            <a:off x="8893756" y="6668992"/>
            <a:ext cx="309700" cy="215444"/>
          </a:xfrm>
          <a:prstGeom prst="rect">
            <a:avLst/>
          </a:prstGeom>
          <a:noFill/>
        </p:spPr>
        <p:txBody>
          <a:bodyPr wrap="none" rtlCol="0">
            <a:spAutoFit/>
          </a:bodyPr>
          <a:lstStyle/>
          <a:p>
            <a:pPr fontAlgn="base">
              <a:spcBef>
                <a:spcPct val="0"/>
              </a:spcBef>
              <a:spcAft>
                <a:spcPct val="0"/>
              </a:spcAft>
            </a:pPr>
            <a:fld id="{1D6107D5-C83E-4D93-8A3E-6ABFD860C298}" type="slidenum">
              <a:rPr lang="en-US" sz="800">
                <a:solidFill>
                  <a:schemeClr val="tx1"/>
                </a:solidFill>
                <a:latin typeface="Arial" pitchFamily="34" charset="0"/>
                <a:cs typeface="Arial" pitchFamily="34" charset="0"/>
              </a:rPr>
              <a:pPr fontAlgn="base">
                <a:spcBef>
                  <a:spcPct val="0"/>
                </a:spcBef>
                <a:spcAft>
                  <a:spcPct val="0"/>
                </a:spcAft>
              </a:pPr>
              <a:t>‹Nº›</a:t>
            </a:fld>
            <a:endParaRPr lang="en-US" sz="8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47904217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hf hdr="0" ftr="0" dt="0"/>
  <p:txStyles>
    <p:titleStyle>
      <a:lvl1pPr algn="r" defTabSz="914400" rtl="0" eaLnBrk="1" latinLnBrk="0" hangingPunct="1">
        <a:spcBef>
          <a:spcPct val="0"/>
        </a:spcBef>
        <a:buNone/>
        <a:defRPr sz="2000" b="1" kern="1200">
          <a:solidFill>
            <a:schemeClr val="bg1"/>
          </a:solidFill>
          <a:latin typeface="+mj-lt"/>
          <a:ea typeface="+mj-ea"/>
          <a:cs typeface="+mj-cs"/>
        </a:defRPr>
      </a:lvl1pPr>
    </p:titleStyle>
    <p:body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026" name="Picture 2" descr="C:\Users\LISACH~1\AppData\Local\Temp\notes444A07\~0156448.png"/>
          <p:cNvPicPr>
            <a:picLocks noChangeAspect="1" noChangeArrowheads="1"/>
          </p:cNvPicPr>
          <p:nvPr/>
        </p:nvPicPr>
        <p:blipFill rotWithShape="1">
          <a:blip r:embed="rId15">
            <a:extLst>
              <a:ext uri="{28A0092B-C50C-407E-A947-70E740481C1C}">
                <a14:useLocalDpi xmlns:a14="http://schemas.microsoft.com/office/drawing/2010/main" val="0"/>
              </a:ext>
            </a:extLst>
          </a:blip>
          <a:srcRect l="729" b="277"/>
          <a:stretch/>
        </p:blipFill>
        <p:spPr bwMode="auto">
          <a:xfrm>
            <a:off x="-1" y="-13982"/>
            <a:ext cx="9203457" cy="68857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403648" y="-6200"/>
            <a:ext cx="756084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12776"/>
            <a:ext cx="8543374" cy="4713387"/>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Box 4"/>
          <p:cNvSpPr txBox="1"/>
          <p:nvPr userDrawn="1"/>
        </p:nvSpPr>
        <p:spPr>
          <a:xfrm>
            <a:off x="8893756" y="6668992"/>
            <a:ext cx="309700" cy="215444"/>
          </a:xfrm>
          <a:prstGeom prst="rect">
            <a:avLst/>
          </a:prstGeom>
          <a:noFill/>
        </p:spPr>
        <p:txBody>
          <a:bodyPr wrap="none" rtlCol="0">
            <a:spAutoFit/>
          </a:bodyPr>
          <a:lstStyle/>
          <a:p>
            <a:pPr fontAlgn="base">
              <a:spcBef>
                <a:spcPct val="0"/>
              </a:spcBef>
              <a:spcAft>
                <a:spcPct val="0"/>
              </a:spcAft>
            </a:pPr>
            <a:fld id="{1D6107D5-C83E-4D93-8A3E-6ABFD860C298}" type="slidenum">
              <a:rPr lang="en-US" sz="800">
                <a:solidFill>
                  <a:schemeClr val="tx1"/>
                </a:solidFill>
                <a:latin typeface="Arial" pitchFamily="34" charset="0"/>
                <a:cs typeface="Arial" pitchFamily="34" charset="0"/>
              </a:rPr>
              <a:pPr fontAlgn="base">
                <a:spcBef>
                  <a:spcPct val="0"/>
                </a:spcBef>
                <a:spcAft>
                  <a:spcPct val="0"/>
                </a:spcAft>
              </a:pPr>
              <a:t>‹Nº›</a:t>
            </a:fld>
            <a:endParaRPr lang="en-US" sz="8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5004365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6" r:id="rId6"/>
    <p:sldLayoutId id="2147483737" r:id="rId7"/>
    <p:sldLayoutId id="2147483738" r:id="rId8"/>
    <p:sldLayoutId id="2147483740" r:id="rId9"/>
    <p:sldLayoutId id="2147483741" r:id="rId10"/>
    <p:sldLayoutId id="2147483742" r:id="rId11"/>
    <p:sldLayoutId id="2147483743" r:id="rId12"/>
    <p:sldLayoutId id="2147483744" r:id="rId13"/>
  </p:sldLayoutIdLst>
  <p:hf hdr="0" ftr="0" dt="0"/>
  <p:txStyles>
    <p:titleStyle>
      <a:lvl1pPr algn="r" defTabSz="914400" rtl="0" eaLnBrk="1" latinLnBrk="0" hangingPunct="1">
        <a:spcBef>
          <a:spcPct val="0"/>
        </a:spcBef>
        <a:buNone/>
        <a:defRPr sz="2000" b="1" kern="1200">
          <a:solidFill>
            <a:schemeClr val="bg1"/>
          </a:solidFill>
          <a:latin typeface="+mj-lt"/>
          <a:ea typeface="+mj-ea"/>
          <a:cs typeface="+mj-cs"/>
        </a:defRPr>
      </a:lvl1pPr>
    </p:titleStyle>
    <p:body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ctrTitle" idx="4294967295"/>
          </p:nvPr>
        </p:nvSpPr>
        <p:spPr>
          <a:xfrm>
            <a:off x="1557894" y="2764971"/>
            <a:ext cx="6210795" cy="1470025"/>
          </a:xfrm>
        </p:spPr>
        <p:txBody>
          <a:bodyPr>
            <a:normAutofit/>
          </a:bodyPr>
          <a:lstStyle/>
          <a:p>
            <a:pPr algn="ctr"/>
            <a:r>
              <a:rPr lang="en-US" dirty="0">
                <a:solidFill>
                  <a:prstClr val="white"/>
                </a:solidFill>
              </a:rPr>
              <a:t/>
            </a:r>
            <a:br>
              <a:rPr lang="en-US" dirty="0">
                <a:solidFill>
                  <a:prstClr val="white"/>
                </a:solidFill>
              </a:rPr>
            </a:br>
            <a:r>
              <a:rPr lang="en-US" dirty="0" smtClean="0">
                <a:solidFill>
                  <a:prstClr val="white"/>
                </a:solidFill>
              </a:rPr>
              <a:t>Cardiovascular disease burden </a:t>
            </a:r>
            <a:r>
              <a:rPr lang="en-US" dirty="0">
                <a:solidFill>
                  <a:prstClr val="white"/>
                </a:solidFill>
              </a:rPr>
              <a:t>and </a:t>
            </a:r>
            <a:r>
              <a:rPr lang="en-US" dirty="0" smtClean="0">
                <a:solidFill>
                  <a:prstClr val="white"/>
                </a:solidFill>
              </a:rPr>
              <a:t>remaining unmet needs</a:t>
            </a:r>
            <a:endParaRPr lang="en-US" dirty="0">
              <a:solidFill>
                <a:prstClr val="white"/>
              </a:solidFill>
            </a:endParaRPr>
          </a:p>
        </p:txBody>
      </p:sp>
      <p:sp>
        <p:nvSpPr>
          <p:cNvPr id="3" name="Content Placeholder 2"/>
          <p:cNvSpPr txBox="1">
            <a:spLocks/>
          </p:cNvSpPr>
          <p:nvPr/>
        </p:nvSpPr>
        <p:spPr>
          <a:xfrm>
            <a:off x="914400" y="4382219"/>
            <a:ext cx="8229600" cy="1864714"/>
          </a:xfrm>
          <a:prstGeom prst="rect">
            <a:avLst/>
          </a:prstGeom>
        </p:spPr>
        <p:txBody>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endParaRPr lang="en-GB" sz="1600" dirty="0"/>
          </a:p>
        </p:txBody>
      </p:sp>
      <p:sp>
        <p:nvSpPr>
          <p:cNvPr id="2" name="TextBox 1"/>
          <p:cNvSpPr txBox="1"/>
          <p:nvPr/>
        </p:nvSpPr>
        <p:spPr>
          <a:xfrm>
            <a:off x="2925749" y="6481637"/>
            <a:ext cx="3276600" cy="430887"/>
          </a:xfrm>
          <a:prstGeom prst="rect">
            <a:avLst/>
          </a:prstGeom>
          <a:noFill/>
        </p:spPr>
        <p:txBody>
          <a:bodyPr wrap="square" rtlCol="0">
            <a:spAutoFit/>
          </a:bodyPr>
          <a:lstStyle/>
          <a:p>
            <a:pPr algn="ctr"/>
            <a:r>
              <a:rPr lang="en-GB" sz="1050" dirty="0">
                <a:solidFill>
                  <a:prstClr val="white"/>
                </a:solidFill>
                <a:latin typeface="+mj-lt"/>
                <a:ea typeface="+mj-ea"/>
                <a:cs typeface="+mj-cs"/>
              </a:rPr>
              <a:t>Date of Preparation: </a:t>
            </a:r>
            <a:r>
              <a:rPr lang="en-GB" sz="1050" dirty="0" smtClean="0">
                <a:solidFill>
                  <a:prstClr val="white"/>
                </a:solidFill>
                <a:latin typeface="+mj-lt"/>
                <a:ea typeface="+mj-ea"/>
                <a:cs typeface="+mj-cs"/>
              </a:rPr>
              <a:t>December 2015</a:t>
            </a:r>
            <a:endParaRPr lang="en-GB" sz="1050" dirty="0">
              <a:solidFill>
                <a:prstClr val="white"/>
              </a:solidFill>
              <a:latin typeface="+mj-lt"/>
              <a:ea typeface="+mj-ea"/>
              <a:cs typeface="+mj-cs"/>
            </a:endParaRPr>
          </a:p>
          <a:p>
            <a:pPr algn="ctr"/>
            <a:r>
              <a:rPr lang="en-GB" sz="1050" dirty="0" smtClean="0">
                <a:solidFill>
                  <a:prstClr val="white"/>
                </a:solidFill>
                <a:latin typeface="+mj-lt"/>
                <a:ea typeface="+mj-ea"/>
                <a:cs typeface="+mj-cs"/>
              </a:rPr>
              <a:t>PROES008059</a:t>
            </a:r>
            <a:endParaRPr lang="en-GB" sz="1050" dirty="0">
              <a:solidFill>
                <a:prstClr val="white"/>
              </a:solidFill>
              <a:latin typeface="+mj-lt"/>
              <a:ea typeface="+mj-ea"/>
              <a:cs typeface="+mj-cs"/>
            </a:endParaRPr>
          </a:p>
        </p:txBody>
      </p:sp>
    </p:spTree>
    <p:extLst>
      <p:ext uri="{BB962C8B-B14F-4D97-AF65-F5344CB8AC3E}">
        <p14:creationId xmlns:p14="http://schemas.microsoft.com/office/powerpoint/2010/main" val="251658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Title 6"/>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sz="2400" dirty="0">
                <a:latin typeface="+mn-lt"/>
              </a:rPr>
              <a:t>The Seven Countries </a:t>
            </a:r>
            <a:r>
              <a:rPr lang="en-US" altLang="en-US" sz="2400" dirty="0" smtClean="0">
                <a:latin typeface="+mn-lt"/>
              </a:rPr>
              <a:t>Study:  Relationship of serum cholesterol to mortality</a:t>
            </a:r>
            <a:endParaRPr lang="en-US" altLang="en-US" dirty="0" smtClean="0">
              <a:latin typeface="+mn-lt"/>
            </a:endParaRPr>
          </a:p>
        </p:txBody>
      </p:sp>
      <p:sp>
        <p:nvSpPr>
          <p:cNvPr id="2" name="Text Placeholder 1"/>
          <p:cNvSpPr>
            <a:spLocks noGrp="1"/>
          </p:cNvSpPr>
          <p:nvPr>
            <p:ph type="body" sz="quarter" idx="14"/>
          </p:nvPr>
        </p:nvSpPr>
        <p:spPr>
          <a:xfrm>
            <a:off x="0" y="6400800"/>
            <a:ext cx="6568093" cy="363176"/>
          </a:xfrm>
        </p:spPr>
        <p:txBody>
          <a:bodyPr/>
          <a:lstStyle/>
          <a:p>
            <a:pPr algn="l"/>
            <a:r>
              <a:rPr lang="en-US" altLang="en-US" sz="800" b="1" dirty="0">
                <a:solidFill>
                  <a:srgbClr val="FFFFFF"/>
                </a:solidFill>
                <a:cs typeface="Arial" pitchFamily="34" charset="0"/>
              </a:rPr>
              <a:t>Adapted from </a:t>
            </a:r>
            <a:r>
              <a:rPr lang="en-US" altLang="en-US" sz="800" b="1" dirty="0" smtClean="0">
                <a:solidFill>
                  <a:srgbClr val="FFFFFF"/>
                </a:solidFill>
                <a:cs typeface="Arial" pitchFamily="34" charset="0"/>
              </a:rPr>
              <a:t>1. </a:t>
            </a:r>
            <a:r>
              <a:rPr lang="en-US" altLang="en-US" sz="800" dirty="0" smtClean="0">
                <a:solidFill>
                  <a:srgbClr val="FFFFFF"/>
                </a:solidFill>
                <a:cs typeface="Arial" pitchFamily="34" charset="0"/>
              </a:rPr>
              <a:t>Verschuren WM, </a:t>
            </a:r>
            <a:r>
              <a:rPr lang="en-US" altLang="en-US" sz="800" dirty="0">
                <a:solidFill>
                  <a:srgbClr val="FFFFFF"/>
                </a:solidFill>
                <a:cs typeface="Arial" pitchFamily="34" charset="0"/>
              </a:rPr>
              <a:t>et al. JAMA</a:t>
            </a:r>
            <a:r>
              <a:rPr lang="en-US" altLang="en-US" sz="800" dirty="0" smtClean="0">
                <a:solidFill>
                  <a:srgbClr val="FFFFFF"/>
                </a:solidFill>
                <a:cs typeface="Arial" pitchFamily="34" charset="0"/>
              </a:rPr>
              <a:t>. 1995;274(2</a:t>
            </a:r>
            <a:r>
              <a:rPr lang="en-US" altLang="en-US" sz="800" dirty="0">
                <a:solidFill>
                  <a:srgbClr val="FFFFFF"/>
                </a:solidFill>
                <a:cs typeface="Arial" pitchFamily="34" charset="0"/>
              </a:rPr>
              <a:t>):</a:t>
            </a:r>
            <a:r>
              <a:rPr lang="en-US" altLang="en-US" sz="800" dirty="0" smtClean="0">
                <a:solidFill>
                  <a:srgbClr val="FFFFFF"/>
                </a:solidFill>
                <a:cs typeface="Arial" pitchFamily="34" charset="0"/>
              </a:rPr>
              <a:t>131–6.</a:t>
            </a:r>
          </a:p>
          <a:p>
            <a:pPr algn="l"/>
            <a:r>
              <a:rPr lang="en-US" altLang="en-US" sz="800" dirty="0" smtClean="0">
                <a:solidFill>
                  <a:srgbClr val="FFFFFF"/>
                </a:solidFill>
                <a:cs typeface="Arial" pitchFamily="34" charset="0"/>
              </a:rPr>
              <a:t>CHD, coronary </a:t>
            </a:r>
            <a:r>
              <a:rPr lang="en-US" altLang="en-US" sz="800" dirty="0">
                <a:solidFill>
                  <a:srgbClr val="FFFFFF"/>
                </a:solidFill>
                <a:cs typeface="Arial" pitchFamily="34" charset="0"/>
              </a:rPr>
              <a:t>heart disease</a:t>
            </a:r>
            <a:r>
              <a:rPr lang="en-US" altLang="en-US" sz="800" dirty="0" smtClean="0">
                <a:solidFill>
                  <a:srgbClr val="FFFFFF"/>
                </a:solidFill>
                <a:cs typeface="Arial" pitchFamily="34" charset="0"/>
              </a:rPr>
              <a:t>.</a:t>
            </a:r>
            <a:endParaRPr lang="en-US" altLang="en-US" sz="800" dirty="0">
              <a:solidFill>
                <a:srgbClr val="FFFFFF"/>
              </a:solidFill>
              <a:cs typeface="Arial" pitchFamily="34" charset="0"/>
            </a:endParaRPr>
          </a:p>
        </p:txBody>
      </p:sp>
      <p:pic>
        <p:nvPicPr>
          <p:cNvPr id="35635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 y="1706880"/>
            <a:ext cx="8382000" cy="446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477457" y="1168011"/>
            <a:ext cx="8679243" cy="597064"/>
          </a:xfrm>
          <a:prstGeom prst="rect">
            <a:avLst/>
          </a:prstGeom>
        </p:spPr>
        <p:txBody>
          <a:bodyPr>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CF8A00"/>
              </a:buClr>
            </a:pPr>
            <a:endParaRPr lang="en-GB" sz="1100" dirty="0">
              <a:solidFill>
                <a:prstClr val="white"/>
              </a:solidFill>
            </a:endParaRPr>
          </a:p>
        </p:txBody>
      </p:sp>
      <p:sp>
        <p:nvSpPr>
          <p:cNvPr id="7" name="Content Placeholder 2"/>
          <p:cNvSpPr txBox="1">
            <a:spLocks/>
          </p:cNvSpPr>
          <p:nvPr/>
        </p:nvSpPr>
        <p:spPr>
          <a:xfrm>
            <a:off x="553657" y="1129911"/>
            <a:ext cx="8679243" cy="597064"/>
          </a:xfrm>
          <a:prstGeom prst="rect">
            <a:avLst/>
          </a:prstGeom>
        </p:spPr>
        <p:txBody>
          <a:bodyPr>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CF8A00"/>
              </a:buClr>
            </a:pPr>
            <a:r>
              <a:rPr lang="en-GB" sz="1100" dirty="0" smtClean="0">
                <a:solidFill>
                  <a:prstClr val="white"/>
                </a:solidFill>
              </a:rPr>
              <a:t>This was a 25-year follow-up study of 12,467 men based in seven countries, and across </a:t>
            </a:r>
            <a:r>
              <a:rPr lang="en-GB" sz="1100" dirty="0">
                <a:solidFill>
                  <a:prstClr val="white"/>
                </a:solidFill>
              </a:rPr>
              <a:t>six cohorts</a:t>
            </a:r>
            <a:r>
              <a:rPr lang="en-GB" sz="1100" dirty="0" smtClean="0">
                <a:solidFill>
                  <a:prstClr val="white"/>
                </a:solidFill>
              </a:rPr>
              <a:t>. The principal aim was to determine the relative risk of CHD mortality in relation to cholesterol levels</a:t>
            </a:r>
            <a:endParaRPr lang="en-GB" sz="1100" dirty="0">
              <a:solidFill>
                <a:prstClr val="white"/>
              </a:solidFill>
            </a:endParaRPr>
          </a:p>
        </p:txBody>
      </p:sp>
    </p:spTree>
    <p:extLst>
      <p:ext uri="{BB962C8B-B14F-4D97-AF65-F5344CB8AC3E}">
        <p14:creationId xmlns:p14="http://schemas.microsoft.com/office/powerpoint/2010/main" val="568707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7379" name="Group 1"/>
          <p:cNvGrpSpPr>
            <a:grpSpLocks/>
          </p:cNvGrpSpPr>
          <p:nvPr/>
        </p:nvGrpSpPr>
        <p:grpSpPr bwMode="auto">
          <a:xfrm>
            <a:off x="536575" y="1797049"/>
            <a:ext cx="7921625" cy="4192038"/>
            <a:chOff x="490538" y="1538288"/>
            <a:chExt cx="7921625" cy="4192778"/>
          </a:xfrm>
        </p:grpSpPr>
        <p:sp>
          <p:nvSpPr>
            <p:cNvPr id="357383" name="Line 2"/>
            <p:cNvSpPr>
              <a:spLocks noChangeAspect="1" noChangeShapeType="1"/>
            </p:cNvSpPr>
            <p:nvPr/>
          </p:nvSpPr>
          <p:spPr bwMode="auto">
            <a:xfrm>
              <a:off x="1939925" y="4733925"/>
              <a:ext cx="5924550" cy="1588"/>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84" name="Text Box 4"/>
            <p:cNvSpPr txBox="1">
              <a:spLocks noChangeAspect="1" noChangeArrowheads="1"/>
            </p:cNvSpPr>
            <p:nvPr/>
          </p:nvSpPr>
          <p:spPr bwMode="auto">
            <a:xfrm>
              <a:off x="1468438" y="5073650"/>
              <a:ext cx="984250"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80</a:t>
              </a:r>
            </a:p>
          </p:txBody>
        </p:sp>
        <p:sp>
          <p:nvSpPr>
            <p:cNvPr id="357385" name="Text Box 5"/>
            <p:cNvSpPr txBox="1">
              <a:spLocks noChangeAspect="1" noChangeArrowheads="1"/>
            </p:cNvSpPr>
            <p:nvPr/>
          </p:nvSpPr>
          <p:spPr bwMode="auto">
            <a:xfrm>
              <a:off x="2667000" y="5073650"/>
              <a:ext cx="963613"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100</a:t>
              </a:r>
            </a:p>
          </p:txBody>
        </p:sp>
        <p:sp>
          <p:nvSpPr>
            <p:cNvPr id="357386" name="Text Box 6"/>
            <p:cNvSpPr txBox="1">
              <a:spLocks noChangeAspect="1" noChangeArrowheads="1"/>
            </p:cNvSpPr>
            <p:nvPr/>
          </p:nvSpPr>
          <p:spPr bwMode="auto">
            <a:xfrm>
              <a:off x="3765550" y="5073650"/>
              <a:ext cx="984250"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120</a:t>
              </a:r>
            </a:p>
          </p:txBody>
        </p:sp>
        <p:sp>
          <p:nvSpPr>
            <p:cNvPr id="357387" name="Text Box 7"/>
            <p:cNvSpPr txBox="1">
              <a:spLocks noChangeAspect="1" noChangeArrowheads="1"/>
            </p:cNvSpPr>
            <p:nvPr/>
          </p:nvSpPr>
          <p:spPr bwMode="auto">
            <a:xfrm>
              <a:off x="5003800" y="5073650"/>
              <a:ext cx="1016000"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140</a:t>
              </a:r>
            </a:p>
          </p:txBody>
        </p:sp>
        <p:sp>
          <p:nvSpPr>
            <p:cNvPr id="357388" name="Text Box 8"/>
            <p:cNvSpPr txBox="1">
              <a:spLocks noChangeAspect="1" noChangeArrowheads="1"/>
            </p:cNvSpPr>
            <p:nvPr/>
          </p:nvSpPr>
          <p:spPr bwMode="auto">
            <a:xfrm>
              <a:off x="6149975" y="5073650"/>
              <a:ext cx="1143000"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160</a:t>
              </a:r>
            </a:p>
          </p:txBody>
        </p:sp>
        <p:sp>
          <p:nvSpPr>
            <p:cNvPr id="357389" name="Text Box 9"/>
            <p:cNvSpPr txBox="1">
              <a:spLocks noChangeAspect="1" noChangeArrowheads="1"/>
            </p:cNvSpPr>
            <p:nvPr/>
          </p:nvSpPr>
          <p:spPr bwMode="auto">
            <a:xfrm>
              <a:off x="7372350" y="5073650"/>
              <a:ext cx="1039813"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dirty="0">
                  <a:solidFill>
                    <a:srgbClr val="FFFFFF"/>
                  </a:solidFill>
                  <a:cs typeface="Arial" pitchFamily="34" charset="0"/>
                </a:rPr>
                <a:t>180</a:t>
              </a:r>
            </a:p>
          </p:txBody>
        </p:sp>
        <p:sp>
          <p:nvSpPr>
            <p:cNvPr id="357390" name="Line 10"/>
            <p:cNvSpPr>
              <a:spLocks noChangeAspect="1" noChangeShapeType="1"/>
            </p:cNvSpPr>
            <p:nvPr/>
          </p:nvSpPr>
          <p:spPr bwMode="auto">
            <a:xfrm>
              <a:off x="3122613" y="4743450"/>
              <a:ext cx="1587" cy="635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1" name="Line 11"/>
            <p:cNvSpPr>
              <a:spLocks noChangeAspect="1" noChangeShapeType="1"/>
            </p:cNvSpPr>
            <p:nvPr/>
          </p:nvSpPr>
          <p:spPr bwMode="auto">
            <a:xfrm>
              <a:off x="4302125" y="4743450"/>
              <a:ext cx="1588" cy="635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2" name="Line 12"/>
            <p:cNvSpPr>
              <a:spLocks noChangeAspect="1" noChangeShapeType="1"/>
            </p:cNvSpPr>
            <p:nvPr/>
          </p:nvSpPr>
          <p:spPr bwMode="auto">
            <a:xfrm>
              <a:off x="5483225" y="4743450"/>
              <a:ext cx="1588" cy="635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3" name="Line 13"/>
            <p:cNvSpPr>
              <a:spLocks noChangeAspect="1" noChangeShapeType="1"/>
            </p:cNvSpPr>
            <p:nvPr/>
          </p:nvSpPr>
          <p:spPr bwMode="auto">
            <a:xfrm>
              <a:off x="6657975" y="4743450"/>
              <a:ext cx="1588" cy="635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4" name="Line 14"/>
            <p:cNvSpPr>
              <a:spLocks noChangeAspect="1" noChangeShapeType="1"/>
            </p:cNvSpPr>
            <p:nvPr/>
          </p:nvSpPr>
          <p:spPr bwMode="auto">
            <a:xfrm>
              <a:off x="7856538" y="4737100"/>
              <a:ext cx="1587" cy="635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5" name="Line 15"/>
            <p:cNvSpPr>
              <a:spLocks noChangeAspect="1" noChangeShapeType="1"/>
            </p:cNvSpPr>
            <p:nvPr/>
          </p:nvSpPr>
          <p:spPr bwMode="invGray">
            <a:xfrm flipV="1">
              <a:off x="2198688" y="4176713"/>
              <a:ext cx="1358900" cy="544512"/>
            </a:xfrm>
            <a:prstGeom prst="line">
              <a:avLst/>
            </a:prstGeom>
            <a:noFill/>
            <a:ln w="28575">
              <a:solidFill>
                <a:srgbClr val="F7E40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6" name="Line 16"/>
            <p:cNvSpPr>
              <a:spLocks noChangeAspect="1" noChangeShapeType="1"/>
            </p:cNvSpPr>
            <p:nvPr/>
          </p:nvSpPr>
          <p:spPr bwMode="invGray">
            <a:xfrm>
              <a:off x="3557588" y="4183063"/>
              <a:ext cx="1116012" cy="3175"/>
            </a:xfrm>
            <a:prstGeom prst="line">
              <a:avLst/>
            </a:prstGeom>
            <a:noFill/>
            <a:ln w="28575">
              <a:solidFill>
                <a:srgbClr val="F7E40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7" name="Line 17"/>
            <p:cNvSpPr>
              <a:spLocks noChangeAspect="1" noChangeShapeType="1"/>
            </p:cNvSpPr>
            <p:nvPr/>
          </p:nvSpPr>
          <p:spPr bwMode="invGray">
            <a:xfrm flipV="1">
              <a:off x="4673600" y="3205163"/>
              <a:ext cx="1190625" cy="977900"/>
            </a:xfrm>
            <a:prstGeom prst="line">
              <a:avLst/>
            </a:prstGeom>
            <a:noFill/>
            <a:ln w="28575">
              <a:solidFill>
                <a:srgbClr val="F7E40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8" name="Line 18"/>
            <p:cNvSpPr>
              <a:spLocks noChangeAspect="1" noChangeShapeType="1"/>
            </p:cNvSpPr>
            <p:nvPr/>
          </p:nvSpPr>
          <p:spPr bwMode="invGray">
            <a:xfrm flipV="1">
              <a:off x="5864225" y="2728913"/>
              <a:ext cx="1828800" cy="476250"/>
            </a:xfrm>
            <a:prstGeom prst="line">
              <a:avLst/>
            </a:prstGeom>
            <a:noFill/>
            <a:ln w="28575">
              <a:solidFill>
                <a:srgbClr val="F7E40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399" name="Oval 19"/>
            <p:cNvSpPr>
              <a:spLocks noChangeAspect="1" noChangeArrowheads="1"/>
            </p:cNvSpPr>
            <p:nvPr/>
          </p:nvSpPr>
          <p:spPr bwMode="auto">
            <a:xfrm>
              <a:off x="3492500" y="4100513"/>
              <a:ext cx="142875" cy="136525"/>
            </a:xfrm>
            <a:prstGeom prst="ellipse">
              <a:avLst/>
            </a:prstGeom>
            <a:solidFill>
              <a:srgbClr val="F7E400"/>
            </a:solidFill>
            <a:ln w="9525">
              <a:solidFill>
                <a:srgbClr val="F7E400"/>
              </a:solidFill>
              <a:round/>
              <a:headEnd/>
              <a:tailEnd/>
            </a:ln>
            <a:effectLst>
              <a:outerShdw dist="17961" dir="2700000" algn="ctr" rotWithShape="0">
                <a:srgbClr val="1C265A"/>
              </a:outerShdw>
            </a:effec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00" name="Oval 20"/>
            <p:cNvSpPr>
              <a:spLocks noChangeAspect="1" noChangeArrowheads="1"/>
            </p:cNvSpPr>
            <p:nvPr/>
          </p:nvSpPr>
          <p:spPr bwMode="auto">
            <a:xfrm>
              <a:off x="4622800" y="4100513"/>
              <a:ext cx="142875" cy="136525"/>
            </a:xfrm>
            <a:prstGeom prst="ellipse">
              <a:avLst/>
            </a:prstGeom>
            <a:solidFill>
              <a:srgbClr val="F7E400"/>
            </a:solidFill>
            <a:ln w="9525">
              <a:solidFill>
                <a:srgbClr val="F7E400"/>
              </a:solidFill>
              <a:round/>
              <a:headEnd/>
              <a:tailEnd/>
            </a:ln>
            <a:effectLst>
              <a:outerShdw dist="17961" dir="2700000" algn="ctr" rotWithShape="0">
                <a:srgbClr val="1C265A"/>
              </a:outerShdw>
            </a:effec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01" name="Oval 21"/>
            <p:cNvSpPr>
              <a:spLocks noChangeAspect="1" noChangeArrowheads="1"/>
            </p:cNvSpPr>
            <p:nvPr/>
          </p:nvSpPr>
          <p:spPr bwMode="auto">
            <a:xfrm>
              <a:off x="5830888" y="3111500"/>
              <a:ext cx="144462" cy="138113"/>
            </a:xfrm>
            <a:prstGeom prst="ellipse">
              <a:avLst/>
            </a:prstGeom>
            <a:solidFill>
              <a:srgbClr val="F7E400"/>
            </a:solidFill>
            <a:ln w="9525">
              <a:solidFill>
                <a:srgbClr val="F7E400"/>
              </a:solidFill>
              <a:round/>
              <a:headEnd/>
              <a:tailEnd/>
            </a:ln>
            <a:effectLst>
              <a:outerShdw dist="17961" dir="2700000" algn="ctr" rotWithShape="0">
                <a:srgbClr val="1C265A"/>
              </a:outerShdw>
            </a:effec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02" name="Oval 22"/>
            <p:cNvSpPr>
              <a:spLocks noChangeAspect="1" noChangeArrowheads="1"/>
            </p:cNvSpPr>
            <p:nvPr/>
          </p:nvSpPr>
          <p:spPr bwMode="auto">
            <a:xfrm>
              <a:off x="7694613" y="2644775"/>
              <a:ext cx="144462" cy="138113"/>
            </a:xfrm>
            <a:prstGeom prst="ellipse">
              <a:avLst/>
            </a:prstGeom>
            <a:solidFill>
              <a:srgbClr val="F7E400"/>
            </a:solidFill>
            <a:ln w="9525">
              <a:solidFill>
                <a:srgbClr val="F7E400"/>
              </a:solidFill>
              <a:round/>
              <a:headEnd/>
              <a:tailEnd/>
            </a:ln>
            <a:effectLst>
              <a:outerShdw dist="17961" dir="2700000" algn="ctr" rotWithShape="0">
                <a:srgbClr val="1C265A"/>
              </a:outerShdw>
            </a:effec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03" name="Oval 23"/>
            <p:cNvSpPr>
              <a:spLocks noChangeAspect="1" noChangeArrowheads="1"/>
            </p:cNvSpPr>
            <p:nvPr/>
          </p:nvSpPr>
          <p:spPr bwMode="auto">
            <a:xfrm>
              <a:off x="2132013" y="4632325"/>
              <a:ext cx="144462" cy="138113"/>
            </a:xfrm>
            <a:prstGeom prst="ellipse">
              <a:avLst/>
            </a:prstGeom>
            <a:solidFill>
              <a:srgbClr val="F7E400"/>
            </a:solidFill>
            <a:ln w="9525">
              <a:solidFill>
                <a:srgbClr val="F7E400"/>
              </a:solidFill>
              <a:round/>
              <a:headEnd/>
              <a:tailEnd/>
            </a:ln>
            <a:effectLst/>
            <a:extLs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04" name="Text Box 24"/>
            <p:cNvSpPr txBox="1">
              <a:spLocks noChangeArrowheads="1"/>
            </p:cNvSpPr>
            <p:nvPr/>
          </p:nvSpPr>
          <p:spPr bwMode="auto">
            <a:xfrm>
              <a:off x="2793206" y="5392452"/>
              <a:ext cx="4421187" cy="338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b="1" dirty="0">
                  <a:solidFill>
                    <a:srgbClr val="FFFFFF"/>
                  </a:solidFill>
                  <a:cs typeface="Arial" pitchFamily="34" charset="0"/>
                </a:rPr>
                <a:t>LDL-C (mg/dL)</a:t>
              </a:r>
            </a:p>
          </p:txBody>
        </p:sp>
        <p:sp>
          <p:nvSpPr>
            <p:cNvPr id="357405" name="Line 25"/>
            <p:cNvSpPr>
              <a:spLocks noChangeAspect="1" noChangeShapeType="1"/>
            </p:cNvSpPr>
            <p:nvPr/>
          </p:nvSpPr>
          <p:spPr bwMode="auto">
            <a:xfrm>
              <a:off x="1863725" y="1676400"/>
              <a:ext cx="66675" cy="1588"/>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06" name="Line 26"/>
            <p:cNvSpPr>
              <a:spLocks noChangeAspect="1" noChangeShapeType="1"/>
            </p:cNvSpPr>
            <p:nvPr/>
          </p:nvSpPr>
          <p:spPr bwMode="auto">
            <a:xfrm>
              <a:off x="1863725" y="3511550"/>
              <a:ext cx="66675" cy="1588"/>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07" name="Line 27"/>
            <p:cNvSpPr>
              <a:spLocks noChangeAspect="1" noChangeShapeType="1"/>
            </p:cNvSpPr>
            <p:nvPr/>
          </p:nvSpPr>
          <p:spPr bwMode="auto">
            <a:xfrm>
              <a:off x="1863725" y="4370388"/>
              <a:ext cx="66675" cy="1587"/>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08" name="Line 28"/>
            <p:cNvSpPr>
              <a:spLocks noChangeAspect="1" noChangeShapeType="1"/>
            </p:cNvSpPr>
            <p:nvPr/>
          </p:nvSpPr>
          <p:spPr bwMode="auto">
            <a:xfrm>
              <a:off x="1876425" y="5046663"/>
              <a:ext cx="66675" cy="1587"/>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09" name="Text Box 29"/>
            <p:cNvSpPr txBox="1">
              <a:spLocks noChangeAspect="1" noChangeArrowheads="1"/>
            </p:cNvSpPr>
            <p:nvPr/>
          </p:nvSpPr>
          <p:spPr bwMode="auto">
            <a:xfrm>
              <a:off x="490538" y="1538288"/>
              <a:ext cx="1350962"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r" fontAlgn="base">
                <a:spcBef>
                  <a:spcPct val="50000"/>
                </a:spcBef>
                <a:spcAft>
                  <a:spcPct val="0"/>
                </a:spcAft>
                <a:buClrTx/>
                <a:buSzTx/>
                <a:buFontTx/>
                <a:buNone/>
              </a:pPr>
              <a:r>
                <a:rPr lang="en-US" altLang="en-US" sz="1600" dirty="0">
                  <a:solidFill>
                    <a:srgbClr val="FFFFFF"/>
                  </a:solidFill>
                  <a:cs typeface="Arial" pitchFamily="34" charset="0"/>
                </a:rPr>
                <a:t>4.50</a:t>
              </a:r>
            </a:p>
          </p:txBody>
        </p:sp>
        <p:sp>
          <p:nvSpPr>
            <p:cNvPr id="357410" name="Text Box 30"/>
            <p:cNvSpPr txBox="1">
              <a:spLocks noChangeAspect="1" noChangeArrowheads="1"/>
            </p:cNvSpPr>
            <p:nvPr/>
          </p:nvSpPr>
          <p:spPr bwMode="auto">
            <a:xfrm>
              <a:off x="492125" y="2420938"/>
              <a:ext cx="1349375"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r" fontAlgn="base">
                <a:spcBef>
                  <a:spcPct val="50000"/>
                </a:spcBef>
                <a:spcAft>
                  <a:spcPct val="0"/>
                </a:spcAft>
                <a:buClrTx/>
                <a:buSzTx/>
                <a:buFontTx/>
                <a:buNone/>
              </a:pPr>
              <a:r>
                <a:rPr lang="en-US" altLang="en-US" sz="1600" dirty="0">
                  <a:solidFill>
                    <a:srgbClr val="FFFFFF"/>
                  </a:solidFill>
                  <a:cs typeface="Arial" pitchFamily="34" charset="0"/>
                </a:rPr>
                <a:t>2.85</a:t>
              </a:r>
            </a:p>
          </p:txBody>
        </p:sp>
        <p:sp>
          <p:nvSpPr>
            <p:cNvPr id="357411" name="Text Box 31"/>
            <p:cNvSpPr txBox="1">
              <a:spLocks noChangeAspect="1" noChangeArrowheads="1"/>
            </p:cNvSpPr>
            <p:nvPr/>
          </p:nvSpPr>
          <p:spPr bwMode="auto">
            <a:xfrm>
              <a:off x="490538" y="3314700"/>
              <a:ext cx="1350962"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r" fontAlgn="base">
                <a:spcBef>
                  <a:spcPct val="50000"/>
                </a:spcBef>
                <a:spcAft>
                  <a:spcPct val="0"/>
                </a:spcAft>
                <a:buClrTx/>
                <a:buSzTx/>
                <a:buFontTx/>
                <a:buNone/>
              </a:pPr>
              <a:r>
                <a:rPr lang="en-US" altLang="en-US" sz="1600" dirty="0">
                  <a:solidFill>
                    <a:srgbClr val="FFFFFF"/>
                  </a:solidFill>
                  <a:cs typeface="Arial" pitchFamily="34" charset="0"/>
                </a:rPr>
                <a:t>1.80</a:t>
              </a:r>
            </a:p>
          </p:txBody>
        </p:sp>
        <p:sp>
          <p:nvSpPr>
            <p:cNvPr id="357412" name="Text Box 32"/>
            <p:cNvSpPr txBox="1">
              <a:spLocks noChangeAspect="1" noChangeArrowheads="1"/>
            </p:cNvSpPr>
            <p:nvPr/>
          </p:nvSpPr>
          <p:spPr bwMode="auto">
            <a:xfrm>
              <a:off x="492125" y="4203700"/>
              <a:ext cx="1349375"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r" fontAlgn="base">
                <a:spcBef>
                  <a:spcPct val="50000"/>
                </a:spcBef>
                <a:spcAft>
                  <a:spcPct val="0"/>
                </a:spcAft>
                <a:buClrTx/>
                <a:buSzTx/>
                <a:buFontTx/>
                <a:buNone/>
              </a:pPr>
              <a:r>
                <a:rPr lang="en-US" altLang="en-US" sz="1600" dirty="0">
                  <a:solidFill>
                    <a:srgbClr val="FFFFFF"/>
                  </a:solidFill>
                  <a:cs typeface="Arial" pitchFamily="34" charset="0"/>
                </a:rPr>
                <a:t>1.15</a:t>
              </a:r>
            </a:p>
          </p:txBody>
        </p:sp>
        <p:sp>
          <p:nvSpPr>
            <p:cNvPr id="357413" name="Text Box 33"/>
            <p:cNvSpPr txBox="1">
              <a:spLocks noChangeAspect="1" noChangeArrowheads="1"/>
            </p:cNvSpPr>
            <p:nvPr/>
          </p:nvSpPr>
          <p:spPr bwMode="auto">
            <a:xfrm>
              <a:off x="490538" y="4887913"/>
              <a:ext cx="1350962" cy="336550"/>
            </a:xfrm>
            <a:prstGeom prst="rect">
              <a:avLst/>
            </a:prstGeom>
            <a:noFill/>
            <a:ln>
              <a:noFill/>
            </a:ln>
            <a:effectLst>
              <a:outerShdw dist="17961" dir="2700000" algn="ctr" rotWithShape="0">
                <a:srgbClr val="1C265A"/>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r" fontAlgn="base">
                <a:spcBef>
                  <a:spcPct val="50000"/>
                </a:spcBef>
                <a:spcAft>
                  <a:spcPct val="0"/>
                </a:spcAft>
                <a:buClrTx/>
                <a:buSzTx/>
                <a:buFontTx/>
                <a:buNone/>
              </a:pPr>
              <a:r>
                <a:rPr lang="en-US" altLang="en-US" sz="1600" dirty="0">
                  <a:solidFill>
                    <a:srgbClr val="FFFFFF"/>
                  </a:solidFill>
                  <a:cs typeface="Arial" pitchFamily="34" charset="0"/>
                </a:rPr>
                <a:t>0.75</a:t>
              </a:r>
            </a:p>
          </p:txBody>
        </p:sp>
        <p:sp>
          <p:nvSpPr>
            <p:cNvPr id="357414" name="Line 34"/>
            <p:cNvSpPr>
              <a:spLocks noChangeShapeType="1"/>
            </p:cNvSpPr>
            <p:nvPr/>
          </p:nvSpPr>
          <p:spPr bwMode="auto">
            <a:xfrm flipH="1">
              <a:off x="1938338" y="1674813"/>
              <a:ext cx="1587" cy="3375025"/>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7415" name="Line 35"/>
            <p:cNvSpPr>
              <a:spLocks noChangeAspect="1" noChangeShapeType="1"/>
            </p:cNvSpPr>
            <p:nvPr/>
          </p:nvSpPr>
          <p:spPr bwMode="auto">
            <a:xfrm>
              <a:off x="1862138" y="2590800"/>
              <a:ext cx="66675" cy="1588"/>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1C265A"/>
                    </a:outerShdw>
                  </a:effectLst>
                </a14:hiddenEffects>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16" name="Text Box 36"/>
            <p:cNvSpPr txBox="1">
              <a:spLocks noChangeArrowheads="1"/>
            </p:cNvSpPr>
            <p:nvPr/>
          </p:nvSpPr>
          <p:spPr bwMode="auto">
            <a:xfrm rot="16200000">
              <a:off x="-642290" y="3157329"/>
              <a:ext cx="321468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50000"/>
                </a:spcBef>
                <a:spcAft>
                  <a:spcPct val="0"/>
                </a:spcAft>
                <a:buClrTx/>
                <a:buSzTx/>
                <a:buFontTx/>
                <a:buNone/>
              </a:pPr>
              <a:r>
                <a:rPr lang="en-US" altLang="en-US" sz="1600" b="1" dirty="0">
                  <a:solidFill>
                    <a:srgbClr val="FFFFFF"/>
                  </a:solidFill>
                  <a:cs typeface="Arial" pitchFamily="34" charset="0"/>
                </a:rPr>
                <a:t>Relative </a:t>
              </a:r>
              <a:r>
                <a:rPr lang="en-US" altLang="en-US" sz="1600" b="1" dirty="0" smtClean="0">
                  <a:solidFill>
                    <a:srgbClr val="FFFFFF"/>
                  </a:solidFill>
                  <a:cs typeface="Arial" pitchFamily="34" charset="0"/>
                </a:rPr>
                <a:t>Risk </a:t>
              </a:r>
              <a:r>
                <a:rPr lang="en-US" altLang="en-US" sz="1600" b="1" dirty="0">
                  <a:solidFill>
                    <a:srgbClr val="FFFFFF"/>
                  </a:solidFill>
                  <a:cs typeface="Arial" pitchFamily="34" charset="0"/>
                </a:rPr>
                <a:t>of CHD</a:t>
              </a:r>
            </a:p>
          </p:txBody>
        </p:sp>
        <p:sp>
          <p:nvSpPr>
            <p:cNvPr id="357417" name="Text Box 37"/>
            <p:cNvSpPr txBox="1">
              <a:spLocks noChangeArrowheads="1"/>
            </p:cNvSpPr>
            <p:nvPr/>
          </p:nvSpPr>
          <p:spPr bwMode="auto">
            <a:xfrm>
              <a:off x="5676900" y="2423830"/>
              <a:ext cx="1258888"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eaLnBrk="1" fontAlgn="base" hangingPunct="1">
                <a:spcBef>
                  <a:spcPct val="0"/>
                </a:spcBef>
                <a:spcAft>
                  <a:spcPct val="0"/>
                </a:spcAft>
                <a:buClrTx/>
                <a:buSzTx/>
                <a:buFontTx/>
                <a:buNone/>
              </a:pPr>
              <a:r>
                <a:rPr lang="en-US" altLang="en-US" sz="1600" dirty="0">
                  <a:solidFill>
                    <a:srgbClr val="FFFF00"/>
                  </a:solidFill>
                  <a:cs typeface="Arial" pitchFamily="34" charset="0"/>
                </a:rPr>
                <a:t>Women</a:t>
              </a:r>
            </a:p>
            <a:p>
              <a:pPr eaLnBrk="1" fontAlgn="base" hangingPunct="1">
                <a:spcBef>
                  <a:spcPct val="0"/>
                </a:spcBef>
                <a:spcAft>
                  <a:spcPct val="0"/>
                </a:spcAft>
                <a:buClrTx/>
                <a:buSzTx/>
                <a:buFontTx/>
                <a:buNone/>
              </a:pPr>
              <a:r>
                <a:rPr lang="en-US" altLang="en-US" sz="1600" dirty="0">
                  <a:solidFill>
                    <a:srgbClr val="FFFF00"/>
                  </a:solidFill>
                  <a:cs typeface="Arial" pitchFamily="34" charset="0"/>
                </a:rPr>
                <a:t>n=6907</a:t>
              </a:r>
            </a:p>
          </p:txBody>
        </p:sp>
        <p:sp>
          <p:nvSpPr>
            <p:cNvPr id="357418" name="Line 17"/>
            <p:cNvSpPr>
              <a:spLocks noChangeAspect="1" noChangeShapeType="1"/>
            </p:cNvSpPr>
            <p:nvPr/>
          </p:nvSpPr>
          <p:spPr bwMode="invGray">
            <a:xfrm flipV="1">
              <a:off x="2184400" y="4446588"/>
              <a:ext cx="1481138" cy="295275"/>
            </a:xfrm>
            <a:prstGeom prst="line">
              <a:avLst/>
            </a:prstGeom>
            <a:noFill/>
            <a:ln w="28575">
              <a:solidFill>
                <a:srgbClr val="00B05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19" name="Line 18"/>
            <p:cNvSpPr>
              <a:spLocks noChangeAspect="1" noChangeShapeType="1"/>
            </p:cNvSpPr>
            <p:nvPr/>
          </p:nvSpPr>
          <p:spPr bwMode="invGray">
            <a:xfrm flipV="1">
              <a:off x="3625850" y="4067175"/>
              <a:ext cx="1139825" cy="395288"/>
            </a:xfrm>
            <a:prstGeom prst="line">
              <a:avLst/>
            </a:prstGeom>
            <a:noFill/>
            <a:ln w="28575">
              <a:solidFill>
                <a:srgbClr val="00B05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20" name="Line 19"/>
            <p:cNvSpPr>
              <a:spLocks noChangeAspect="1" noChangeShapeType="1"/>
            </p:cNvSpPr>
            <p:nvPr/>
          </p:nvSpPr>
          <p:spPr bwMode="invGray">
            <a:xfrm flipV="1">
              <a:off x="4799013" y="3644900"/>
              <a:ext cx="1120775" cy="398463"/>
            </a:xfrm>
            <a:prstGeom prst="line">
              <a:avLst/>
            </a:prstGeom>
            <a:noFill/>
            <a:ln w="28575">
              <a:solidFill>
                <a:srgbClr val="00B05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21" name="Line 20"/>
            <p:cNvSpPr>
              <a:spLocks noChangeAspect="1" noChangeShapeType="1"/>
            </p:cNvSpPr>
            <p:nvPr/>
          </p:nvSpPr>
          <p:spPr bwMode="invGray">
            <a:xfrm flipV="1">
              <a:off x="5924550" y="2849563"/>
              <a:ext cx="1563688" cy="793750"/>
            </a:xfrm>
            <a:prstGeom prst="line">
              <a:avLst/>
            </a:prstGeom>
            <a:noFill/>
            <a:ln w="28575">
              <a:solidFill>
                <a:srgbClr val="00B050"/>
              </a:solidFill>
              <a:round/>
              <a:headEnd/>
              <a:tailEnd/>
            </a:ln>
            <a:effectLst>
              <a:outerShdw dist="17961" dir="2700000" algn="ctr" rotWithShape="0">
                <a:srgbClr val="1C265A"/>
              </a:outerShdw>
            </a:effectLst>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srgbClr val="000000"/>
                </a:solidFill>
                <a:cs typeface="Arial" pitchFamily="34" charset="0"/>
              </a:endParaRPr>
            </a:p>
          </p:txBody>
        </p:sp>
        <p:sp>
          <p:nvSpPr>
            <p:cNvPr id="357422" name="Oval 25"/>
            <p:cNvSpPr>
              <a:spLocks noChangeAspect="1" noChangeArrowheads="1"/>
            </p:cNvSpPr>
            <p:nvPr/>
          </p:nvSpPr>
          <p:spPr bwMode="auto">
            <a:xfrm>
              <a:off x="2106613" y="4667250"/>
              <a:ext cx="144462" cy="136525"/>
            </a:xfrm>
            <a:prstGeom prst="ellipse">
              <a:avLst/>
            </a:prstGeom>
            <a:solidFill>
              <a:srgbClr val="00B050"/>
            </a:solidFill>
            <a:ln w="9525">
              <a:solidFill>
                <a:srgbClr val="00B050"/>
              </a:solidFill>
              <a:round/>
              <a:headEnd/>
              <a:tailEnd/>
            </a:ln>
            <a:effectLst>
              <a:outerShdw dist="17961" dir="2700000" algn="ctr" rotWithShape="0">
                <a:srgbClr val="1C265A"/>
              </a:outerShdw>
            </a:effectLst>
          </p:spPr>
          <p:txBody>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23" name="Oval 26"/>
            <p:cNvSpPr>
              <a:spLocks noChangeAspect="1" noChangeArrowheads="1"/>
            </p:cNvSpPr>
            <p:nvPr/>
          </p:nvSpPr>
          <p:spPr bwMode="auto">
            <a:xfrm>
              <a:off x="3592513" y="4370388"/>
              <a:ext cx="144462" cy="134937"/>
            </a:xfrm>
            <a:prstGeom prst="ellipse">
              <a:avLst/>
            </a:prstGeom>
            <a:solidFill>
              <a:srgbClr val="00B050"/>
            </a:solidFill>
            <a:ln w="9525">
              <a:solidFill>
                <a:srgbClr val="00B050"/>
              </a:solidFill>
              <a:round/>
              <a:headEnd/>
              <a:tailEnd/>
            </a:ln>
            <a:effectLst>
              <a:outerShdw dist="17961" dir="2700000" algn="ctr" rotWithShape="0">
                <a:srgbClr val="1C265A"/>
              </a:outerShdw>
            </a:effectLst>
          </p:spPr>
          <p:txBody>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24" name="Oval 27"/>
            <p:cNvSpPr>
              <a:spLocks noChangeAspect="1" noChangeArrowheads="1"/>
            </p:cNvSpPr>
            <p:nvPr/>
          </p:nvSpPr>
          <p:spPr bwMode="auto">
            <a:xfrm>
              <a:off x="4725988" y="3973513"/>
              <a:ext cx="144462" cy="136525"/>
            </a:xfrm>
            <a:prstGeom prst="ellipse">
              <a:avLst/>
            </a:prstGeom>
            <a:solidFill>
              <a:srgbClr val="00B050"/>
            </a:solidFill>
            <a:ln w="9525">
              <a:solidFill>
                <a:srgbClr val="00B050"/>
              </a:solidFill>
              <a:round/>
              <a:headEnd/>
              <a:tailEnd/>
            </a:ln>
            <a:effectLst>
              <a:outerShdw dist="17961" dir="2700000" algn="ctr" rotWithShape="0">
                <a:srgbClr val="1C265A"/>
              </a:outerShdw>
            </a:effectLst>
          </p:spPr>
          <p:txBody>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25" name="Oval 28"/>
            <p:cNvSpPr>
              <a:spLocks noChangeAspect="1" noChangeArrowheads="1"/>
            </p:cNvSpPr>
            <p:nvPr/>
          </p:nvSpPr>
          <p:spPr bwMode="auto">
            <a:xfrm>
              <a:off x="5843588" y="3578225"/>
              <a:ext cx="144462" cy="136525"/>
            </a:xfrm>
            <a:prstGeom prst="ellipse">
              <a:avLst/>
            </a:prstGeom>
            <a:solidFill>
              <a:srgbClr val="00B050"/>
            </a:solidFill>
            <a:ln w="9525">
              <a:solidFill>
                <a:srgbClr val="00B050"/>
              </a:solidFill>
              <a:round/>
              <a:headEnd/>
              <a:tailEnd/>
            </a:ln>
            <a:effectLst>
              <a:outerShdw dist="17961" dir="2700000" algn="ctr" rotWithShape="0">
                <a:srgbClr val="1C265A"/>
              </a:outerShdw>
            </a:effectLst>
          </p:spPr>
          <p:txBody>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26" name="Oval 29"/>
            <p:cNvSpPr>
              <a:spLocks noChangeAspect="1" noChangeArrowheads="1"/>
            </p:cNvSpPr>
            <p:nvPr/>
          </p:nvSpPr>
          <p:spPr bwMode="auto">
            <a:xfrm>
              <a:off x="7408863" y="2787650"/>
              <a:ext cx="144462" cy="134938"/>
            </a:xfrm>
            <a:prstGeom prst="ellipse">
              <a:avLst/>
            </a:prstGeom>
            <a:solidFill>
              <a:srgbClr val="00B050"/>
            </a:solidFill>
            <a:ln w="9525">
              <a:solidFill>
                <a:srgbClr val="00B050"/>
              </a:solidFill>
              <a:round/>
              <a:headEnd/>
              <a:tailEnd/>
            </a:ln>
            <a:effectLst>
              <a:outerShdw dist="17961" dir="2700000" algn="ctr" rotWithShape="0">
                <a:srgbClr val="1C265A"/>
              </a:outerShdw>
            </a:effectLst>
          </p:spPr>
          <p:txBody>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endParaRPr lang="en-US" altLang="en-US" sz="1800" dirty="0">
                <a:solidFill>
                  <a:srgbClr val="000000"/>
                </a:solidFill>
                <a:cs typeface="Arial" pitchFamily="34" charset="0"/>
              </a:endParaRPr>
            </a:p>
          </p:txBody>
        </p:sp>
        <p:sp>
          <p:nvSpPr>
            <p:cNvPr id="357427" name="Text Box 4"/>
            <p:cNvSpPr txBox="1">
              <a:spLocks noChangeArrowheads="1"/>
            </p:cNvSpPr>
            <p:nvPr/>
          </p:nvSpPr>
          <p:spPr bwMode="auto">
            <a:xfrm>
              <a:off x="6573838" y="3319463"/>
              <a:ext cx="11144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eaLnBrk="1" fontAlgn="base" hangingPunct="1">
                <a:spcBef>
                  <a:spcPct val="0"/>
                </a:spcBef>
                <a:spcAft>
                  <a:spcPct val="0"/>
                </a:spcAft>
                <a:buClrTx/>
                <a:buSzTx/>
                <a:buFontTx/>
                <a:buNone/>
              </a:pPr>
              <a:r>
                <a:rPr lang="en-US" altLang="en-US" sz="1600" dirty="0">
                  <a:solidFill>
                    <a:srgbClr val="00B050"/>
                  </a:solidFill>
                  <a:cs typeface="Arial" pitchFamily="34" charset="0"/>
                </a:rPr>
                <a:t>Men</a:t>
              </a:r>
            </a:p>
            <a:p>
              <a:pPr eaLnBrk="1" fontAlgn="base" hangingPunct="1">
                <a:spcBef>
                  <a:spcPct val="0"/>
                </a:spcBef>
                <a:spcAft>
                  <a:spcPct val="0"/>
                </a:spcAft>
                <a:buClrTx/>
                <a:buSzTx/>
                <a:buFontTx/>
                <a:buNone/>
              </a:pPr>
              <a:r>
                <a:rPr lang="en-US" altLang="en-US" sz="1600" dirty="0">
                  <a:solidFill>
                    <a:srgbClr val="00B050"/>
                  </a:solidFill>
                  <a:cs typeface="Arial" pitchFamily="34" charset="0"/>
                </a:rPr>
                <a:t>n=5432</a:t>
              </a:r>
            </a:p>
          </p:txBody>
        </p:sp>
        <p:sp>
          <p:nvSpPr>
            <p:cNvPr id="357428" name="Text Box 37"/>
            <p:cNvSpPr txBox="1">
              <a:spLocks noChangeArrowheads="1"/>
            </p:cNvSpPr>
            <p:nvPr/>
          </p:nvSpPr>
          <p:spPr bwMode="auto">
            <a:xfrm>
              <a:off x="2739496" y="1836738"/>
              <a:ext cx="3224212" cy="52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eaLnBrk="1" fontAlgn="base" hangingPunct="1">
                <a:spcBef>
                  <a:spcPct val="0"/>
                </a:spcBef>
                <a:spcAft>
                  <a:spcPct val="0"/>
                </a:spcAft>
                <a:buClrTx/>
                <a:buSzTx/>
                <a:buFontTx/>
                <a:buNone/>
              </a:pPr>
              <a:r>
                <a:rPr lang="en-US" altLang="en-US" sz="1400" b="1" dirty="0">
                  <a:solidFill>
                    <a:srgbClr val="FFFFFF"/>
                  </a:solidFill>
                  <a:cs typeface="Arial" pitchFamily="34" charset="0"/>
                </a:rPr>
                <a:t>Adjusted for age and race </a:t>
              </a:r>
            </a:p>
            <a:p>
              <a:pPr algn="ctr" eaLnBrk="1" fontAlgn="base" hangingPunct="1">
                <a:spcBef>
                  <a:spcPct val="0"/>
                </a:spcBef>
                <a:spcAft>
                  <a:spcPct val="0"/>
                </a:spcAft>
                <a:buClrTx/>
                <a:buSzTx/>
                <a:buFontTx/>
                <a:buNone/>
              </a:pPr>
              <a:r>
                <a:rPr lang="en-US" altLang="en-US" sz="1400" b="1" dirty="0">
                  <a:solidFill>
                    <a:srgbClr val="FFFFFF"/>
                  </a:solidFill>
                  <a:cs typeface="Arial" pitchFamily="34" charset="0"/>
                </a:rPr>
                <a:t>10-year follow-up</a:t>
              </a:r>
            </a:p>
          </p:txBody>
        </p:sp>
      </p:grpSp>
      <p:sp>
        <p:nvSpPr>
          <p:cNvPr id="357380" name="Rectangle 39"/>
          <p:cNvSpPr>
            <a:spLocks noGrp="1" noChangeArrowheads="1"/>
          </p:cNvSpPr>
          <p:nvPr>
            <p:ph type="title"/>
          </p:nvPr>
        </p:nvSpPr>
        <p:spPr bwMode="auto">
          <a:xfrm>
            <a:off x="1403648" y="274638"/>
            <a:ext cx="7283152" cy="887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sz="2400" dirty="0" smtClean="0">
                <a:latin typeface="+mn-lt"/>
              </a:rPr>
              <a:t>ARIC Study: </a:t>
            </a:r>
            <a:br>
              <a:rPr lang="en-US" altLang="en-US" sz="2400" dirty="0" smtClean="0">
                <a:latin typeface="+mn-lt"/>
              </a:rPr>
            </a:br>
            <a:r>
              <a:rPr lang="en-US" altLang="en-US" dirty="0" smtClean="0">
                <a:latin typeface="+mn-lt"/>
              </a:rPr>
              <a:t>Relationship of LDL-C to CHD in men and women</a:t>
            </a:r>
            <a:endParaRPr lang="en-US" altLang="en-US" sz="2400" dirty="0" smtClean="0">
              <a:latin typeface="+mn-lt"/>
            </a:endParaRPr>
          </a:p>
        </p:txBody>
      </p:sp>
      <p:sp>
        <p:nvSpPr>
          <p:cNvPr id="2" name="Text Placeholder 1"/>
          <p:cNvSpPr>
            <a:spLocks noGrp="1"/>
          </p:cNvSpPr>
          <p:nvPr>
            <p:ph type="body" sz="quarter" idx="14"/>
          </p:nvPr>
        </p:nvSpPr>
        <p:spPr>
          <a:xfrm>
            <a:off x="-48419" y="6418624"/>
            <a:ext cx="6400800" cy="363176"/>
          </a:xfrm>
        </p:spPr>
        <p:txBody>
          <a:bodyPr/>
          <a:lstStyle/>
          <a:p>
            <a:pPr algn="l"/>
            <a:r>
              <a:rPr lang="en-US" altLang="en-US" sz="800" b="1" dirty="0">
                <a:solidFill>
                  <a:srgbClr val="FFFFFF"/>
                </a:solidFill>
                <a:cs typeface="Arial" pitchFamily="34" charset="0"/>
              </a:rPr>
              <a:t>Adapted </a:t>
            </a:r>
            <a:r>
              <a:rPr lang="en-US" altLang="en-US" sz="800" b="1" dirty="0" smtClean="0">
                <a:solidFill>
                  <a:srgbClr val="FFFFFF"/>
                </a:solidFill>
                <a:cs typeface="Arial" pitchFamily="34" charset="0"/>
              </a:rPr>
              <a:t>from 1. </a:t>
            </a:r>
            <a:r>
              <a:rPr lang="en-US" altLang="en-US" sz="800" dirty="0">
                <a:solidFill>
                  <a:srgbClr val="FFFFFF"/>
                </a:solidFill>
                <a:cs typeface="Arial" pitchFamily="34" charset="0"/>
              </a:rPr>
              <a:t>Sharrett </a:t>
            </a:r>
            <a:r>
              <a:rPr lang="en-US" altLang="en-US" sz="800" dirty="0" smtClean="0">
                <a:solidFill>
                  <a:srgbClr val="FFFFFF"/>
                </a:solidFill>
                <a:cs typeface="Arial" pitchFamily="34" charset="0"/>
              </a:rPr>
              <a:t>AR, </a:t>
            </a:r>
            <a:r>
              <a:rPr lang="en-US" altLang="en-US" sz="800" dirty="0">
                <a:solidFill>
                  <a:srgbClr val="FFFFFF"/>
                </a:solidFill>
                <a:cs typeface="Arial" pitchFamily="34" charset="0"/>
              </a:rPr>
              <a:t>et al. Circulation. 2001;104(10):</a:t>
            </a:r>
            <a:r>
              <a:rPr lang="en-US" altLang="en-US" sz="800" dirty="0" smtClean="0">
                <a:solidFill>
                  <a:srgbClr val="FFFFFF"/>
                </a:solidFill>
                <a:cs typeface="Arial" pitchFamily="34" charset="0"/>
              </a:rPr>
              <a:t>1108–13.</a:t>
            </a:r>
          </a:p>
          <a:p>
            <a:pPr algn="l"/>
            <a:r>
              <a:rPr lang="en-US" altLang="en-US" sz="800" dirty="0" smtClean="0">
                <a:solidFill>
                  <a:srgbClr val="FFFFFF"/>
                </a:solidFill>
                <a:cs typeface="Arial" pitchFamily="34" charset="0"/>
              </a:rPr>
              <a:t>ARIC, </a:t>
            </a:r>
            <a:r>
              <a:rPr lang="en-US" altLang="en-US" sz="800" dirty="0">
                <a:solidFill>
                  <a:srgbClr val="FFFFFF"/>
                </a:solidFill>
                <a:cs typeface="Arial" pitchFamily="34" charset="0"/>
              </a:rPr>
              <a:t>Atherosclerosis Risk In Communities; </a:t>
            </a:r>
            <a:r>
              <a:rPr lang="en-US" altLang="en-US" sz="800" dirty="0" smtClean="0">
                <a:solidFill>
                  <a:srgbClr val="FFFFFF"/>
                </a:solidFill>
                <a:cs typeface="Arial" pitchFamily="34" charset="0"/>
              </a:rPr>
              <a:t>CHD, </a:t>
            </a:r>
            <a:r>
              <a:rPr lang="en-US" altLang="en-US" sz="800" dirty="0">
                <a:solidFill>
                  <a:srgbClr val="FFFFFF"/>
                </a:solidFill>
                <a:cs typeface="Arial" pitchFamily="34" charset="0"/>
              </a:rPr>
              <a:t>coronary heart disease; </a:t>
            </a:r>
            <a:r>
              <a:rPr lang="en-US" altLang="en-US" sz="800" dirty="0" smtClean="0">
                <a:solidFill>
                  <a:srgbClr val="FFFFFF"/>
                </a:solidFill>
                <a:cs typeface="Arial" pitchFamily="34" charset="0"/>
              </a:rPr>
              <a:t>LDL-C, </a:t>
            </a:r>
            <a:r>
              <a:rPr lang="en-US" altLang="en-US" sz="800" dirty="0">
                <a:solidFill>
                  <a:srgbClr val="FFFFFF"/>
                </a:solidFill>
                <a:cs typeface="Arial" pitchFamily="34" charset="0"/>
              </a:rPr>
              <a:t>low-density lipoprotein </a:t>
            </a:r>
            <a:r>
              <a:rPr lang="en-US" altLang="en-US" sz="800" dirty="0" smtClean="0">
                <a:solidFill>
                  <a:srgbClr val="FFFFFF"/>
                </a:solidFill>
                <a:cs typeface="Arial" pitchFamily="34" charset="0"/>
              </a:rPr>
              <a:t>cholesterol</a:t>
            </a:r>
            <a:endParaRPr lang="en-US" altLang="en-US" sz="800" dirty="0">
              <a:solidFill>
                <a:srgbClr val="FFFFFF"/>
              </a:solidFill>
              <a:cs typeface="Arial" pitchFamily="34" charset="0"/>
            </a:endParaRPr>
          </a:p>
        </p:txBody>
      </p:sp>
      <p:sp>
        <p:nvSpPr>
          <p:cNvPr id="357378" name="Rectangle 3"/>
          <p:cNvSpPr>
            <a:spLocks noChangeArrowheads="1"/>
          </p:cNvSpPr>
          <p:nvPr/>
        </p:nvSpPr>
        <p:spPr bwMode="auto">
          <a:xfrm>
            <a:off x="0" y="6070599"/>
            <a:ext cx="9144000" cy="29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0488" tIns="44450" rIns="90488" bIns="44450" anchor="t"/>
          <a:lstStyle>
            <a:lvl1pPr marL="342900" indent="-342900"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fontAlgn="base">
              <a:spcBef>
                <a:spcPct val="20000"/>
              </a:spcBef>
              <a:spcAft>
                <a:spcPct val="0"/>
              </a:spcAft>
              <a:buClr>
                <a:srgbClr val="FF8200"/>
              </a:buClr>
              <a:buSzTx/>
              <a:buFontTx/>
              <a:buNone/>
            </a:pPr>
            <a:endParaRPr lang="en-US" altLang="en-US" sz="1100" dirty="0">
              <a:solidFill>
                <a:srgbClr val="FFFFFF"/>
              </a:solidFill>
              <a:latin typeface="+mn-lt"/>
              <a:cs typeface="Arial" pitchFamily="34" charset="0"/>
            </a:endParaRPr>
          </a:p>
        </p:txBody>
      </p:sp>
      <p:sp>
        <p:nvSpPr>
          <p:cNvPr id="5" name="Rectangle 4"/>
          <p:cNvSpPr/>
          <p:nvPr/>
        </p:nvSpPr>
        <p:spPr>
          <a:xfrm>
            <a:off x="1405719" y="1271812"/>
            <a:ext cx="7206018" cy="461665"/>
          </a:xfrm>
          <a:prstGeom prst="rect">
            <a:avLst/>
          </a:prstGeom>
        </p:spPr>
        <p:txBody>
          <a:bodyPr wrap="square">
            <a:spAutoFit/>
          </a:bodyPr>
          <a:lstStyle/>
          <a:p>
            <a:r>
              <a:rPr lang="en-GB" sz="1200" dirty="0">
                <a:solidFill>
                  <a:schemeClr val="bg1"/>
                </a:solidFill>
              </a:rPr>
              <a:t>ARIC was a population-based sampling of 15,792 </a:t>
            </a:r>
            <a:r>
              <a:rPr lang="en-GB" sz="1200" dirty="0" smtClean="0">
                <a:solidFill>
                  <a:schemeClr val="bg1"/>
                </a:solidFill>
              </a:rPr>
              <a:t>residents, 45 </a:t>
            </a:r>
            <a:r>
              <a:rPr lang="en-GB" sz="1200" dirty="0">
                <a:solidFill>
                  <a:schemeClr val="bg1"/>
                </a:solidFill>
              </a:rPr>
              <a:t>to 64 years old from 4 communities in NC, MS, MN, and MD</a:t>
            </a:r>
          </a:p>
        </p:txBody>
      </p:sp>
    </p:spTree>
    <p:extLst>
      <p:ext uri="{BB962C8B-B14F-4D97-AF65-F5344CB8AC3E}">
        <p14:creationId xmlns:p14="http://schemas.microsoft.com/office/powerpoint/2010/main" val="3543151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solidFill>
                  <a:srgbClr val="FF0000"/>
                </a:solidFill>
              </a:rPr>
              <a:t/>
            </a:r>
            <a:br>
              <a:rPr lang="en-US" dirty="0">
                <a:solidFill>
                  <a:srgbClr val="FF0000"/>
                </a:solidFill>
              </a:rPr>
            </a:br>
            <a:r>
              <a:rPr lang="en-GB" dirty="0" smtClean="0">
                <a:solidFill>
                  <a:prstClr val="white"/>
                </a:solidFill>
              </a:rPr>
              <a:t>Low-density lipoprotein cholesterol and its relationship to cardiovascular risk</a:t>
            </a:r>
            <a:endParaRPr lang="en-GB" dirty="0"/>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smtClean="0"/>
              <a:t>Genetic studies – PCSK9 and NPC1L1</a:t>
            </a:r>
            <a:endParaRPr lang="en-GB" sz="1800" b="0" i="1" dirty="0"/>
          </a:p>
        </p:txBody>
      </p:sp>
    </p:spTree>
    <p:extLst>
      <p:ext uri="{BB962C8B-B14F-4D97-AF65-F5344CB8AC3E}">
        <p14:creationId xmlns:p14="http://schemas.microsoft.com/office/powerpoint/2010/main" val="116517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Life-long low LDL-C is associated with significant reductions in cardiovascular </a:t>
            </a:r>
            <a:r>
              <a:rPr lang="en-GB" dirty="0" smtClean="0"/>
              <a:t>risk </a:t>
            </a:r>
            <a:endParaRPr lang="en-GB" dirty="0"/>
          </a:p>
        </p:txBody>
      </p:sp>
      <p:sp>
        <p:nvSpPr>
          <p:cNvPr id="3" name="Content Placeholder 2"/>
          <p:cNvSpPr>
            <a:spLocks noGrp="1"/>
          </p:cNvSpPr>
          <p:nvPr>
            <p:ph idx="1"/>
          </p:nvPr>
        </p:nvSpPr>
        <p:spPr>
          <a:xfrm>
            <a:off x="457200" y="1631092"/>
            <a:ext cx="8229600" cy="4495071"/>
          </a:xfrm>
        </p:spPr>
        <p:txBody>
          <a:bodyPr/>
          <a:lstStyle/>
          <a:p>
            <a:pPr>
              <a:spcBef>
                <a:spcPts val="1000"/>
              </a:spcBef>
            </a:pPr>
            <a:r>
              <a:rPr lang="en-GB" dirty="0" smtClean="0"/>
              <a:t>Modern </a:t>
            </a:r>
            <a:r>
              <a:rPr lang="en-GB" dirty="0"/>
              <a:t>hunter-gatherer populations with life-long LDL-C levels of approximately 50–75 mg/dL </a:t>
            </a:r>
            <a:r>
              <a:rPr lang="en-GB" dirty="0" smtClean="0"/>
              <a:t>(1.3–1.9 mmol/L) show little evidence </a:t>
            </a:r>
            <a:r>
              <a:rPr lang="en-GB" dirty="0"/>
              <a:t>of </a:t>
            </a:r>
            <a:r>
              <a:rPr lang="en-GB" dirty="0" smtClean="0"/>
              <a:t>atherosclerosis</a:t>
            </a:r>
            <a:r>
              <a:rPr lang="en-GB" baseline="30000" dirty="0" smtClean="0"/>
              <a:t>1</a:t>
            </a:r>
            <a:endParaRPr lang="en-US" baseline="30000" dirty="0" smtClean="0"/>
          </a:p>
          <a:p>
            <a:pPr>
              <a:spcBef>
                <a:spcPts val="1000"/>
              </a:spcBef>
            </a:pPr>
            <a:r>
              <a:rPr lang="en-US" dirty="0" smtClean="0"/>
              <a:t>People</a:t>
            </a:r>
            <a:r>
              <a:rPr lang="en-GB" dirty="0" smtClean="0"/>
              <a:t> </a:t>
            </a:r>
            <a:r>
              <a:rPr lang="en-GB" dirty="0"/>
              <a:t>with genetically determined </a:t>
            </a:r>
            <a:r>
              <a:rPr lang="en-GB" dirty="0" smtClean="0"/>
              <a:t>low</a:t>
            </a:r>
            <a:r>
              <a:rPr lang="en-GB" dirty="0" smtClean="0">
                <a:solidFill>
                  <a:srgbClr val="FF0000"/>
                </a:solidFill>
              </a:rPr>
              <a:t> </a:t>
            </a:r>
            <a:r>
              <a:rPr lang="en-GB" dirty="0"/>
              <a:t>levels of LDL-C </a:t>
            </a:r>
            <a:r>
              <a:rPr lang="en-GB" dirty="0" smtClean="0"/>
              <a:t>have shown that </a:t>
            </a:r>
            <a:r>
              <a:rPr lang="en-GB" dirty="0"/>
              <a:t>life-long low LDL-C levels are associated with low CV </a:t>
            </a:r>
            <a:r>
              <a:rPr lang="en-GB" dirty="0" smtClean="0"/>
              <a:t>risk</a:t>
            </a:r>
            <a:r>
              <a:rPr lang="en-GB" baseline="30000" dirty="0" smtClean="0"/>
              <a:t>2,3</a:t>
            </a:r>
            <a:endParaRPr lang="en-US" baseline="30000" dirty="0"/>
          </a:p>
          <a:p>
            <a:pPr>
              <a:spcBef>
                <a:spcPts val="1000"/>
              </a:spcBef>
            </a:pPr>
            <a:r>
              <a:rPr lang="en-US" dirty="0"/>
              <a:t>A </a:t>
            </a:r>
            <a:r>
              <a:rPr lang="en-US" dirty="0" smtClean="0"/>
              <a:t>meta-analysis </a:t>
            </a:r>
            <a:r>
              <a:rPr lang="en-US" dirty="0"/>
              <a:t>of 312,321 subjects showed that long-term exposure to </a:t>
            </a:r>
            <a:r>
              <a:rPr lang="en-US" dirty="0" smtClean="0"/>
              <a:t>naturally low </a:t>
            </a:r>
            <a:r>
              <a:rPr lang="en-US" dirty="0"/>
              <a:t>levels of LDL-C</a:t>
            </a:r>
            <a:r>
              <a:rPr lang="en-US" dirty="0" smtClean="0"/>
              <a:t>, resulting from 9 different polymorphisms in 6 genes, </a:t>
            </a:r>
            <a:r>
              <a:rPr lang="en-US" dirty="0"/>
              <a:t>was associated with a 54.5% reduction in the risk of </a:t>
            </a:r>
            <a:r>
              <a:rPr lang="en-US" dirty="0" smtClean="0"/>
              <a:t>CHD </a:t>
            </a:r>
            <a:r>
              <a:rPr lang="en-US" dirty="0"/>
              <a:t>for each mmol/L lower of </a:t>
            </a:r>
            <a:r>
              <a:rPr lang="en-US" dirty="0" smtClean="0"/>
              <a:t>LDL-C</a:t>
            </a:r>
            <a:r>
              <a:rPr lang="en-US" baseline="30000" dirty="0"/>
              <a:t>2</a:t>
            </a:r>
          </a:p>
          <a:p>
            <a:pPr lvl="1">
              <a:spcBef>
                <a:spcPts val="1000"/>
              </a:spcBef>
            </a:pPr>
            <a:r>
              <a:rPr lang="en-US" dirty="0"/>
              <a:t>The latter study </a:t>
            </a:r>
            <a:r>
              <a:rPr lang="en-US" dirty="0" smtClean="0"/>
              <a:t>suggests </a:t>
            </a:r>
            <a:r>
              <a:rPr lang="en-US" dirty="0"/>
              <a:t>a 3-fold greater reduction in the risk of </a:t>
            </a:r>
            <a:r>
              <a:rPr lang="en-US" dirty="0" smtClean="0"/>
              <a:t>CHD </a:t>
            </a:r>
            <a:r>
              <a:rPr lang="en-US" dirty="0"/>
              <a:t>per unit lower LDL-C  than that observed during treatment with a statin started later in </a:t>
            </a:r>
            <a:r>
              <a:rPr lang="en-US" dirty="0" smtClean="0"/>
              <a:t>life</a:t>
            </a:r>
            <a:r>
              <a:rPr lang="en-US" baseline="30000" dirty="0" smtClean="0"/>
              <a:t>2</a:t>
            </a:r>
          </a:p>
        </p:txBody>
      </p:sp>
      <p:sp>
        <p:nvSpPr>
          <p:cNvPr id="6" name="Text Placeholder 7"/>
          <p:cNvSpPr>
            <a:spLocks noGrp="1"/>
          </p:cNvSpPr>
          <p:nvPr>
            <p:ph type="body" sz="quarter" idx="14"/>
          </p:nvPr>
        </p:nvSpPr>
        <p:spPr>
          <a:xfrm>
            <a:off x="0" y="6381751"/>
            <a:ext cx="6553200"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a:spcBef>
                <a:spcPct val="0"/>
              </a:spcBef>
            </a:pPr>
            <a:r>
              <a:rPr lang="da-DK" sz="800" b="1" dirty="0" smtClean="0">
                <a:solidFill>
                  <a:prstClr val="white"/>
                </a:solidFill>
                <a:cs typeface="Arial" pitchFamily="34" charset="0"/>
              </a:rPr>
              <a:t>1</a:t>
            </a:r>
            <a:r>
              <a:rPr lang="da-DK" sz="800" dirty="0" smtClean="0">
                <a:solidFill>
                  <a:prstClr val="white"/>
                </a:solidFill>
                <a:cs typeface="Arial" pitchFamily="34" charset="0"/>
              </a:rPr>
              <a:t>.</a:t>
            </a:r>
            <a:r>
              <a:rPr lang="en-GB" sz="800" dirty="0" smtClean="0">
                <a:solidFill>
                  <a:srgbClr val="FFFFFF"/>
                </a:solidFill>
              </a:rPr>
              <a:t> O’Keefe </a:t>
            </a:r>
            <a:r>
              <a:rPr lang="en-GB" sz="800" dirty="0">
                <a:solidFill>
                  <a:srgbClr val="FFFFFF"/>
                </a:solidFill>
              </a:rPr>
              <a:t>JH, et </a:t>
            </a:r>
            <a:r>
              <a:rPr lang="en-GB" sz="800" dirty="0" smtClean="0">
                <a:solidFill>
                  <a:srgbClr val="FFFFFF"/>
                </a:solidFill>
              </a:rPr>
              <a:t>al. </a:t>
            </a:r>
            <a:r>
              <a:rPr lang="en-GB" sz="800" dirty="0">
                <a:solidFill>
                  <a:srgbClr val="FFFFFF"/>
                </a:solidFill>
              </a:rPr>
              <a:t>2004;43(11):</a:t>
            </a:r>
            <a:r>
              <a:rPr lang="en-GB" sz="800" dirty="0" smtClean="0">
                <a:solidFill>
                  <a:srgbClr val="FFFFFF"/>
                </a:solidFill>
              </a:rPr>
              <a:t>2142–2146. </a:t>
            </a:r>
            <a:r>
              <a:rPr lang="en-GB" sz="800" b="1" dirty="0">
                <a:solidFill>
                  <a:srgbClr val="FFFFFF"/>
                </a:solidFill>
              </a:rPr>
              <a:t>2. </a:t>
            </a:r>
            <a:r>
              <a:rPr lang="en-GB" sz="800" dirty="0">
                <a:solidFill>
                  <a:srgbClr val="FFFFFF"/>
                </a:solidFill>
              </a:rPr>
              <a:t>Ference BA, et </a:t>
            </a:r>
            <a:r>
              <a:rPr lang="en-GB" sz="800" dirty="0" smtClean="0">
                <a:solidFill>
                  <a:srgbClr val="FFFFFF"/>
                </a:solidFill>
              </a:rPr>
              <a:t>al. </a:t>
            </a:r>
            <a:r>
              <a:rPr lang="en-GB" sz="800" dirty="0">
                <a:solidFill>
                  <a:srgbClr val="FFFFFF"/>
                </a:solidFill>
              </a:rPr>
              <a:t>J Am Coll </a:t>
            </a:r>
            <a:r>
              <a:rPr lang="en-GB" sz="800" dirty="0" smtClean="0">
                <a:solidFill>
                  <a:srgbClr val="FFFFFF"/>
                </a:solidFill>
              </a:rPr>
              <a:t>Cardiol. 2012;60:2631–2639. </a:t>
            </a:r>
            <a:r>
              <a:rPr lang="en-GB" sz="800" b="1" dirty="0" smtClean="0">
                <a:solidFill>
                  <a:srgbClr val="FFFFFF"/>
                </a:solidFill>
              </a:rPr>
              <a:t>3</a:t>
            </a:r>
            <a:r>
              <a:rPr lang="en-GB" sz="800" b="1" dirty="0">
                <a:solidFill>
                  <a:srgbClr val="FFFFFF"/>
                </a:solidFill>
              </a:rPr>
              <a:t>.</a:t>
            </a:r>
            <a:r>
              <a:rPr lang="en-GB" sz="800" dirty="0">
                <a:solidFill>
                  <a:srgbClr val="FFFFFF"/>
                </a:solidFill>
              </a:rPr>
              <a:t> Benn M, et </a:t>
            </a:r>
            <a:r>
              <a:rPr lang="en-GB" sz="800" dirty="0" smtClean="0">
                <a:solidFill>
                  <a:srgbClr val="FFFFFF"/>
                </a:solidFill>
              </a:rPr>
              <a:t>al. </a:t>
            </a:r>
            <a:r>
              <a:rPr lang="en-GB" sz="800" dirty="0">
                <a:solidFill>
                  <a:srgbClr val="FFFFFF"/>
                </a:solidFill>
              </a:rPr>
              <a:t>J Am Coll Cardiol. </a:t>
            </a:r>
            <a:r>
              <a:rPr lang="en-GB" sz="800" dirty="0" smtClean="0">
                <a:solidFill>
                  <a:srgbClr val="FFFFFF"/>
                </a:solidFill>
              </a:rPr>
              <a:t>2010;55:2833–2842</a:t>
            </a:r>
            <a:r>
              <a:rPr lang="en-GB" sz="800" dirty="0">
                <a:solidFill>
                  <a:srgbClr val="FFFFFF"/>
                </a:solidFill>
              </a:rPr>
              <a:t>.</a:t>
            </a:r>
          </a:p>
          <a:p>
            <a:pPr algn="l" fontAlgn="base">
              <a:spcBef>
                <a:spcPct val="0"/>
              </a:spcBef>
              <a:spcAft>
                <a:spcPct val="0"/>
              </a:spcAft>
            </a:pPr>
            <a:r>
              <a:rPr lang="da-DK" sz="800" dirty="0" smtClean="0">
                <a:solidFill>
                  <a:prstClr val="white"/>
                </a:solidFill>
                <a:cs typeface="Arial" pitchFamily="34" charset="0"/>
              </a:rPr>
              <a:t> </a:t>
            </a:r>
            <a:endParaRPr lang="da-DK" sz="800" dirty="0">
              <a:solidFill>
                <a:prstClr val="white"/>
              </a:solidFill>
              <a:cs typeface="Arial" pitchFamily="34" charset="0"/>
            </a:endParaRPr>
          </a:p>
        </p:txBody>
      </p:sp>
    </p:spTree>
    <p:extLst>
      <p:ext uri="{BB962C8B-B14F-4D97-AF65-F5344CB8AC3E}">
        <p14:creationId xmlns:p14="http://schemas.microsoft.com/office/powerpoint/2010/main" val="13707335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43000" y="40944"/>
            <a:ext cx="7696200" cy="1143000"/>
          </a:xfrm>
        </p:spPr>
        <p:txBody>
          <a:bodyPr/>
          <a:lstStyle/>
          <a:p>
            <a:r>
              <a:rPr lang="en-US" dirty="0" smtClean="0"/>
              <a:t>PCSK9 gain-of-function </a:t>
            </a:r>
            <a:r>
              <a:rPr lang="en-US" dirty="0"/>
              <a:t>(GoF</a:t>
            </a:r>
            <a:r>
              <a:rPr lang="en-US" dirty="0" smtClean="0"/>
              <a:t>) and loss-of-function (LoF</a:t>
            </a:r>
            <a:r>
              <a:rPr lang="en-US" dirty="0"/>
              <a:t>) </a:t>
            </a:r>
            <a:r>
              <a:rPr lang="en-US" dirty="0" smtClean="0"/>
              <a:t>mutations and their effect on LDL-C metabolism and CV </a:t>
            </a:r>
            <a:r>
              <a:rPr lang="en-US" dirty="0"/>
              <a:t>r</a:t>
            </a:r>
            <a:r>
              <a:rPr lang="en-US" dirty="0" smtClean="0"/>
              <a:t>isk</a:t>
            </a:r>
            <a:endParaRPr lang="en-US" dirty="0">
              <a:solidFill>
                <a:srgbClr val="FF0000"/>
              </a:solidFill>
            </a:endParaRPr>
          </a:p>
        </p:txBody>
      </p:sp>
      <p:sp>
        <p:nvSpPr>
          <p:cNvPr id="4" name="Content Placeholder 3"/>
          <p:cNvSpPr>
            <a:spLocks noGrp="1"/>
          </p:cNvSpPr>
          <p:nvPr>
            <p:ph idx="1"/>
          </p:nvPr>
        </p:nvSpPr>
        <p:spPr>
          <a:xfrm>
            <a:off x="266700" y="1452473"/>
            <a:ext cx="8763000" cy="4144963"/>
          </a:xfrm>
        </p:spPr>
        <p:txBody>
          <a:bodyPr>
            <a:normAutofit lnSpcReduction="10000"/>
          </a:bodyPr>
          <a:lstStyle/>
          <a:p>
            <a:r>
              <a:rPr lang="en-US" sz="1600" b="1" dirty="0" smtClean="0"/>
              <a:t>PCSK9 GoF mutations are a rare cause of familial hypercholesterolemia (FH)</a:t>
            </a:r>
            <a:r>
              <a:rPr lang="en-US" sz="1600" baseline="30000" dirty="0" smtClean="0"/>
              <a:t>1</a:t>
            </a:r>
            <a:endParaRPr lang="en-US" dirty="0" smtClean="0">
              <a:solidFill>
                <a:prstClr val="white"/>
              </a:solidFill>
            </a:endParaRPr>
          </a:p>
          <a:p>
            <a:pPr lvl="1">
              <a:buClr>
                <a:schemeClr val="bg2"/>
              </a:buClr>
            </a:pPr>
            <a:r>
              <a:rPr lang="en-US" dirty="0" smtClean="0">
                <a:solidFill>
                  <a:prstClr val="white"/>
                </a:solidFill>
              </a:rPr>
              <a:t>PCSK9 GoF mutations first found in 2003 through genotype sequencing of samples taken from the members of </a:t>
            </a:r>
            <a:r>
              <a:rPr lang="en-US" dirty="0" smtClean="0"/>
              <a:t>two</a:t>
            </a:r>
            <a:r>
              <a:rPr lang="en-US" dirty="0" smtClean="0">
                <a:solidFill>
                  <a:srgbClr val="FF0000"/>
                </a:solidFill>
              </a:rPr>
              <a:t> </a:t>
            </a:r>
            <a:r>
              <a:rPr lang="en-US" dirty="0" smtClean="0">
                <a:solidFill>
                  <a:prstClr val="white"/>
                </a:solidFill>
              </a:rPr>
              <a:t>French families </a:t>
            </a:r>
            <a:r>
              <a:rPr lang="en-US" dirty="0" smtClean="0"/>
              <a:t>with FH</a:t>
            </a:r>
            <a:r>
              <a:rPr lang="en-US" baseline="30000" dirty="0" smtClean="0"/>
              <a:t>2</a:t>
            </a:r>
            <a:endParaRPr lang="en-US" dirty="0" smtClean="0"/>
          </a:p>
          <a:p>
            <a:pPr lvl="1">
              <a:buClr>
                <a:schemeClr val="bg2"/>
              </a:buClr>
            </a:pPr>
            <a:r>
              <a:rPr lang="en-US" dirty="0" smtClean="0"/>
              <a:t>Analysis of three genotyping studies and a review article reveals that patients </a:t>
            </a:r>
            <a:r>
              <a:rPr lang="en-US" dirty="0"/>
              <a:t>with </a:t>
            </a:r>
            <a:r>
              <a:rPr lang="en-US" dirty="0" smtClean="0"/>
              <a:t>PCSK9 </a:t>
            </a:r>
            <a:r>
              <a:rPr lang="en-US" dirty="0"/>
              <a:t>GoF </a:t>
            </a:r>
            <a:r>
              <a:rPr lang="en-US" dirty="0" smtClean="0"/>
              <a:t>mutations have high levels of LDL-C, premature atherosclerosis, </a:t>
            </a:r>
            <a:r>
              <a:rPr lang="en-US" dirty="0"/>
              <a:t>c</a:t>
            </a:r>
            <a:r>
              <a:rPr lang="en-US" dirty="0" smtClean="0"/>
              <a:t>oronary artery disease (CAD) and other CV complications</a:t>
            </a:r>
            <a:r>
              <a:rPr lang="en-US" baseline="30000" dirty="0" smtClean="0"/>
              <a:t>1,3,4</a:t>
            </a:r>
          </a:p>
          <a:p>
            <a:pPr marL="0" indent="0">
              <a:buNone/>
            </a:pPr>
            <a:endParaRPr lang="en-US" sz="1600" baseline="30000" dirty="0" smtClean="0"/>
          </a:p>
          <a:p>
            <a:pPr marL="0" indent="0">
              <a:buNone/>
            </a:pPr>
            <a:endParaRPr lang="en-US" sz="1600" baseline="30000" dirty="0" smtClean="0"/>
          </a:p>
          <a:p>
            <a:r>
              <a:rPr lang="en-US" sz="1600" b="1" dirty="0" smtClean="0"/>
              <a:t>In contrast, PCSK9 </a:t>
            </a:r>
            <a:r>
              <a:rPr lang="en-US" sz="1600" b="1" dirty="0"/>
              <a:t>LoF mutations are a rare cause </a:t>
            </a:r>
            <a:r>
              <a:rPr lang="en-US" sz="1600" b="1" dirty="0" smtClean="0"/>
              <a:t>of familial hypobeta-lipoproteinemia (FHBL)</a:t>
            </a:r>
            <a:r>
              <a:rPr lang="en-US" sz="1600" b="1" baseline="30000" dirty="0"/>
              <a:t>4</a:t>
            </a:r>
            <a:endParaRPr lang="en-US" sz="1600" b="1" baseline="30000" dirty="0" smtClean="0"/>
          </a:p>
          <a:p>
            <a:pPr lvl="1">
              <a:buClr>
                <a:schemeClr val="bg2"/>
              </a:buClr>
            </a:pPr>
            <a:r>
              <a:rPr lang="en-US" dirty="0" smtClean="0">
                <a:solidFill>
                  <a:prstClr val="white"/>
                </a:solidFill>
              </a:rPr>
              <a:t>PCSK9 </a:t>
            </a:r>
            <a:r>
              <a:rPr lang="en-US" dirty="0">
                <a:solidFill>
                  <a:prstClr val="white"/>
                </a:solidFill>
              </a:rPr>
              <a:t>LoF mutations first found in </a:t>
            </a:r>
            <a:r>
              <a:rPr lang="en-US" dirty="0" smtClean="0">
                <a:solidFill>
                  <a:prstClr val="white"/>
                </a:solidFill>
              </a:rPr>
              <a:t>2005</a:t>
            </a:r>
            <a:r>
              <a:rPr lang="en-US" dirty="0">
                <a:solidFill>
                  <a:prstClr val="white"/>
                </a:solidFill>
              </a:rPr>
              <a:t> in African </a:t>
            </a:r>
            <a:r>
              <a:rPr lang="en-US" dirty="0" smtClean="0">
                <a:solidFill>
                  <a:prstClr val="white"/>
                </a:solidFill>
              </a:rPr>
              <a:t>Americans with FHBL during genetic sequencing of </a:t>
            </a:r>
            <a:r>
              <a:rPr lang="en-US" dirty="0">
                <a:solidFill>
                  <a:prstClr val="white"/>
                </a:solidFill>
              </a:rPr>
              <a:t>128 </a:t>
            </a:r>
            <a:r>
              <a:rPr lang="en-US" dirty="0" smtClean="0">
                <a:solidFill>
                  <a:prstClr val="white"/>
                </a:solidFill>
              </a:rPr>
              <a:t>individuals with </a:t>
            </a:r>
            <a:r>
              <a:rPr lang="en-US" dirty="0">
                <a:solidFill>
                  <a:prstClr val="white"/>
                </a:solidFill>
              </a:rPr>
              <a:t>low LDL-C </a:t>
            </a:r>
            <a:r>
              <a:rPr lang="en-US" dirty="0" smtClean="0">
                <a:solidFill>
                  <a:prstClr val="white"/>
                </a:solidFill>
              </a:rPr>
              <a:t>from the Dallas Heart study</a:t>
            </a:r>
            <a:r>
              <a:rPr lang="en-US" baseline="30000" dirty="0">
                <a:solidFill>
                  <a:prstClr val="white"/>
                </a:solidFill>
              </a:rPr>
              <a:t>5</a:t>
            </a:r>
            <a:endParaRPr lang="en-US" dirty="0">
              <a:solidFill>
                <a:prstClr val="white"/>
              </a:solidFill>
            </a:endParaRPr>
          </a:p>
          <a:p>
            <a:pPr lvl="1">
              <a:buClr>
                <a:schemeClr val="bg2"/>
              </a:buClr>
            </a:pPr>
            <a:r>
              <a:rPr lang="en-US" dirty="0" smtClean="0"/>
              <a:t>A large prospective study relating the incidence of CAD over 15 years with the presence of PCSK9 LOF mutations, revealed that patients with LoF </a:t>
            </a:r>
            <a:r>
              <a:rPr lang="en-US" dirty="0"/>
              <a:t>mutations have </a:t>
            </a:r>
            <a:r>
              <a:rPr lang="en-US" dirty="0" smtClean="0"/>
              <a:t>low plasma LDL-C levels and a consistent reduction in CAD</a:t>
            </a:r>
            <a:r>
              <a:rPr lang="en-US" baseline="30000" dirty="0">
                <a:solidFill>
                  <a:prstClr val="white"/>
                </a:solidFill>
              </a:rPr>
              <a:t>6</a:t>
            </a:r>
            <a:endParaRPr lang="en-US" dirty="0">
              <a:solidFill>
                <a:prstClr val="white"/>
              </a:solidFill>
            </a:endParaRPr>
          </a:p>
        </p:txBody>
      </p:sp>
      <p:sp>
        <p:nvSpPr>
          <p:cNvPr id="5" name="Text Placeholder 7"/>
          <p:cNvSpPr>
            <a:spLocks noGrp="1"/>
          </p:cNvSpPr>
          <p:nvPr>
            <p:ph type="body" sz="quarter" idx="14"/>
          </p:nvPr>
        </p:nvSpPr>
        <p:spPr>
          <a:xfrm>
            <a:off x="-54590" y="6381751"/>
            <a:ext cx="6677276"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da-DK" sz="800" b="1" dirty="0" smtClean="0">
                <a:solidFill>
                  <a:prstClr val="white"/>
                </a:solidFill>
                <a:cs typeface="Arial" pitchFamily="34" charset="0"/>
              </a:rPr>
              <a:t>1</a:t>
            </a:r>
            <a:r>
              <a:rPr lang="da-DK" sz="800" dirty="0">
                <a:solidFill>
                  <a:prstClr val="white"/>
                </a:solidFill>
                <a:cs typeface="Arial" pitchFamily="34" charset="0"/>
              </a:rPr>
              <a:t>. Abifadel M, et al. Atherosclerosis. </a:t>
            </a:r>
            <a:r>
              <a:rPr lang="da-DK" sz="800" dirty="0" smtClean="0">
                <a:solidFill>
                  <a:prstClr val="white"/>
                </a:solidFill>
                <a:cs typeface="Arial" pitchFamily="34" charset="0"/>
              </a:rPr>
              <a:t>2012;223:394–400. </a:t>
            </a:r>
            <a:r>
              <a:rPr lang="da-DK" sz="800" b="1" dirty="0" smtClean="0">
                <a:solidFill>
                  <a:prstClr val="white"/>
                </a:solidFill>
                <a:cs typeface="Arial" pitchFamily="34" charset="0"/>
              </a:rPr>
              <a:t>2</a:t>
            </a:r>
            <a:r>
              <a:rPr lang="da-DK" sz="800" b="1" dirty="0">
                <a:solidFill>
                  <a:prstClr val="white"/>
                </a:solidFill>
                <a:cs typeface="Arial" pitchFamily="34" charset="0"/>
              </a:rPr>
              <a:t>.</a:t>
            </a:r>
            <a:r>
              <a:rPr lang="da-DK" sz="800" dirty="0">
                <a:solidFill>
                  <a:prstClr val="white"/>
                </a:solidFill>
                <a:cs typeface="Arial" pitchFamily="34" charset="0"/>
              </a:rPr>
              <a:t> Abifadel M, et al. Nat Genet. </a:t>
            </a:r>
            <a:r>
              <a:rPr lang="da-DK" sz="800" dirty="0" smtClean="0">
                <a:solidFill>
                  <a:prstClr val="white"/>
                </a:solidFill>
                <a:cs typeface="Arial" pitchFamily="34" charset="0"/>
              </a:rPr>
              <a:t>2003;34:154</a:t>
            </a:r>
            <a:r>
              <a:rPr lang="da-DK" sz="800" dirty="0">
                <a:solidFill>
                  <a:prstClr val="white"/>
                </a:solidFill>
                <a:cs typeface="Arial" pitchFamily="34" charset="0"/>
              </a:rPr>
              <a:t>–</a:t>
            </a:r>
            <a:r>
              <a:rPr lang="da-DK" sz="800" dirty="0" smtClean="0">
                <a:solidFill>
                  <a:prstClr val="white"/>
                </a:solidFill>
                <a:cs typeface="Arial" pitchFamily="34" charset="0"/>
              </a:rPr>
              <a:t>156</a:t>
            </a:r>
            <a:r>
              <a:rPr lang="da-DK" sz="800" dirty="0">
                <a:solidFill>
                  <a:prstClr val="white"/>
                </a:solidFill>
                <a:cs typeface="Arial" pitchFamily="34" charset="0"/>
              </a:rPr>
              <a:t>. </a:t>
            </a:r>
            <a:r>
              <a:rPr lang="da-DK" sz="800" b="1" dirty="0">
                <a:solidFill>
                  <a:prstClr val="white"/>
                </a:solidFill>
                <a:cs typeface="Arial" pitchFamily="34" charset="0"/>
              </a:rPr>
              <a:t>3. </a:t>
            </a:r>
            <a:r>
              <a:rPr lang="da-DK" sz="800" dirty="0" smtClean="0">
                <a:solidFill>
                  <a:prstClr val="white"/>
                </a:solidFill>
                <a:cs typeface="Arial" pitchFamily="34" charset="0"/>
              </a:rPr>
              <a:t>Norata GD, </a:t>
            </a:r>
            <a:r>
              <a:rPr lang="da-DK" sz="800" dirty="0">
                <a:solidFill>
                  <a:prstClr val="white"/>
                </a:solidFill>
                <a:cs typeface="Arial" pitchFamily="34" charset="0"/>
              </a:rPr>
              <a:t>et </a:t>
            </a:r>
            <a:r>
              <a:rPr lang="da-DK" sz="800" dirty="0" smtClean="0">
                <a:solidFill>
                  <a:prstClr val="white"/>
                </a:solidFill>
                <a:cs typeface="Arial" pitchFamily="34" charset="0"/>
              </a:rPr>
              <a:t>al. </a:t>
            </a:r>
            <a:r>
              <a:rPr lang="da-DK" sz="800" dirty="0">
                <a:solidFill>
                  <a:prstClr val="white"/>
                </a:solidFill>
                <a:cs typeface="Arial" pitchFamily="34" charset="0"/>
              </a:rPr>
              <a:t>Atherosclerosi.s </a:t>
            </a:r>
            <a:r>
              <a:rPr lang="da-DK" sz="800" dirty="0" smtClean="0">
                <a:solidFill>
                  <a:prstClr val="white"/>
                </a:solidFill>
                <a:cs typeface="Arial" pitchFamily="34" charset="0"/>
              </a:rPr>
              <a:t>2010;208:177</a:t>
            </a:r>
            <a:r>
              <a:rPr lang="da-DK" sz="800" dirty="0">
                <a:solidFill>
                  <a:prstClr val="white"/>
                </a:solidFill>
                <a:cs typeface="Arial" pitchFamily="34" charset="0"/>
              </a:rPr>
              <a:t>–</a:t>
            </a:r>
            <a:r>
              <a:rPr lang="da-DK" sz="800" dirty="0" smtClean="0">
                <a:solidFill>
                  <a:prstClr val="white"/>
                </a:solidFill>
                <a:cs typeface="Arial" pitchFamily="34" charset="0"/>
              </a:rPr>
              <a:t>82</a:t>
            </a:r>
            <a:r>
              <a:rPr lang="da-DK" sz="800" dirty="0">
                <a:solidFill>
                  <a:prstClr val="white"/>
                </a:solidFill>
                <a:cs typeface="Arial" pitchFamily="34" charset="0"/>
              </a:rPr>
              <a:t>. </a:t>
            </a:r>
            <a:r>
              <a:rPr lang="da-DK" sz="800" b="1" dirty="0">
                <a:solidFill>
                  <a:prstClr val="white"/>
                </a:solidFill>
                <a:cs typeface="Arial" pitchFamily="34" charset="0"/>
              </a:rPr>
              <a:t>4</a:t>
            </a:r>
            <a:r>
              <a:rPr lang="da-DK" sz="800" dirty="0">
                <a:solidFill>
                  <a:prstClr val="white"/>
                </a:solidFill>
                <a:cs typeface="Arial" pitchFamily="34" charset="0"/>
              </a:rPr>
              <a:t>. Tibolla G et al, Nut Met Cardiovasc Dis. </a:t>
            </a:r>
            <a:r>
              <a:rPr lang="da-DK" sz="800" dirty="0" smtClean="0">
                <a:solidFill>
                  <a:prstClr val="white"/>
                </a:solidFill>
                <a:cs typeface="Arial" pitchFamily="34" charset="0"/>
              </a:rPr>
              <a:t>2011;21:835–843. </a:t>
            </a:r>
            <a:r>
              <a:rPr lang="da-DK" sz="800" b="1" dirty="0">
                <a:solidFill>
                  <a:prstClr val="white"/>
                </a:solidFill>
                <a:cs typeface="Arial" pitchFamily="34" charset="0"/>
              </a:rPr>
              <a:t>5</a:t>
            </a:r>
            <a:r>
              <a:rPr lang="da-DK" sz="800" b="1" dirty="0" smtClean="0">
                <a:solidFill>
                  <a:prstClr val="white"/>
                </a:solidFill>
                <a:cs typeface="Arial" pitchFamily="34" charset="0"/>
              </a:rPr>
              <a:t>. </a:t>
            </a:r>
            <a:r>
              <a:rPr lang="da-DK" sz="800" dirty="0" smtClean="0">
                <a:solidFill>
                  <a:prstClr val="white"/>
                </a:solidFill>
                <a:cs typeface="Arial" pitchFamily="34" charset="0"/>
              </a:rPr>
              <a:t>Cohen </a:t>
            </a:r>
            <a:r>
              <a:rPr lang="da-DK" sz="800" dirty="0">
                <a:solidFill>
                  <a:prstClr val="white"/>
                </a:solidFill>
                <a:cs typeface="Arial" pitchFamily="34" charset="0"/>
              </a:rPr>
              <a:t>J, et </a:t>
            </a:r>
            <a:r>
              <a:rPr lang="da-DK" sz="800" dirty="0" smtClean="0">
                <a:solidFill>
                  <a:prstClr val="white"/>
                </a:solidFill>
                <a:cs typeface="Arial" pitchFamily="34" charset="0"/>
              </a:rPr>
              <a:t>al. </a:t>
            </a:r>
            <a:r>
              <a:rPr lang="da-DK" sz="800" dirty="0">
                <a:solidFill>
                  <a:prstClr val="white"/>
                </a:solidFill>
                <a:cs typeface="Arial" pitchFamily="34" charset="0"/>
              </a:rPr>
              <a:t>Nat Genetics </a:t>
            </a:r>
            <a:r>
              <a:rPr lang="da-DK" sz="800" dirty="0" smtClean="0">
                <a:solidFill>
                  <a:prstClr val="white"/>
                </a:solidFill>
                <a:cs typeface="Arial" pitchFamily="34" charset="0"/>
              </a:rPr>
              <a:t>2005;37:161–165</a:t>
            </a:r>
            <a:r>
              <a:rPr lang="da-DK" sz="800" dirty="0">
                <a:solidFill>
                  <a:prstClr val="white"/>
                </a:solidFill>
                <a:cs typeface="Arial" pitchFamily="34" charset="0"/>
              </a:rPr>
              <a:t>. </a:t>
            </a:r>
            <a:r>
              <a:rPr lang="da-DK" sz="800" b="1" dirty="0">
                <a:solidFill>
                  <a:prstClr val="white"/>
                </a:solidFill>
                <a:cs typeface="Arial" pitchFamily="34" charset="0"/>
              </a:rPr>
              <a:t>6</a:t>
            </a:r>
            <a:r>
              <a:rPr lang="da-DK" sz="800" b="1" dirty="0" smtClean="0">
                <a:solidFill>
                  <a:prstClr val="white"/>
                </a:solidFill>
                <a:cs typeface="Arial" pitchFamily="34" charset="0"/>
              </a:rPr>
              <a:t>. </a:t>
            </a:r>
            <a:r>
              <a:rPr lang="da-DK" sz="800" dirty="0">
                <a:solidFill>
                  <a:prstClr val="white"/>
                </a:solidFill>
                <a:cs typeface="Arial" pitchFamily="34" charset="0"/>
              </a:rPr>
              <a:t>Cohen </a:t>
            </a:r>
            <a:r>
              <a:rPr lang="da-DK" sz="800" dirty="0" smtClean="0">
                <a:solidFill>
                  <a:prstClr val="white"/>
                </a:solidFill>
                <a:cs typeface="Arial" pitchFamily="34" charset="0"/>
              </a:rPr>
              <a:t>J, </a:t>
            </a:r>
            <a:r>
              <a:rPr lang="da-DK" sz="800" dirty="0">
                <a:solidFill>
                  <a:prstClr val="white"/>
                </a:solidFill>
                <a:cs typeface="Arial" pitchFamily="34" charset="0"/>
              </a:rPr>
              <a:t>et </a:t>
            </a:r>
            <a:r>
              <a:rPr lang="da-DK" sz="800" dirty="0" smtClean="0">
                <a:solidFill>
                  <a:prstClr val="white"/>
                </a:solidFill>
                <a:cs typeface="Arial" pitchFamily="34" charset="0"/>
              </a:rPr>
              <a:t>al. </a:t>
            </a:r>
            <a:r>
              <a:rPr lang="da-DK" sz="800" dirty="0">
                <a:solidFill>
                  <a:prstClr val="white"/>
                </a:solidFill>
                <a:cs typeface="Arial" pitchFamily="34" charset="0"/>
              </a:rPr>
              <a:t>New Eng </a:t>
            </a:r>
            <a:r>
              <a:rPr lang="da-DK" sz="800" dirty="0" smtClean="0">
                <a:solidFill>
                  <a:prstClr val="white"/>
                </a:solidFill>
                <a:cs typeface="Arial" pitchFamily="34" charset="0"/>
              </a:rPr>
              <a:t>J </a:t>
            </a:r>
            <a:r>
              <a:rPr lang="da-DK" sz="800" dirty="0">
                <a:solidFill>
                  <a:prstClr val="white"/>
                </a:solidFill>
                <a:cs typeface="Arial" pitchFamily="34" charset="0"/>
              </a:rPr>
              <a:t>Med. </a:t>
            </a:r>
            <a:r>
              <a:rPr lang="da-DK" sz="800" dirty="0" smtClean="0">
                <a:solidFill>
                  <a:prstClr val="white"/>
                </a:solidFill>
                <a:cs typeface="Arial" pitchFamily="34" charset="0"/>
              </a:rPr>
              <a:t>2006;354:1264</a:t>
            </a:r>
            <a:r>
              <a:rPr lang="da-DK" sz="800" dirty="0">
                <a:solidFill>
                  <a:prstClr val="white"/>
                </a:solidFill>
                <a:cs typeface="Arial" pitchFamily="34" charset="0"/>
              </a:rPr>
              <a:t>–</a:t>
            </a:r>
            <a:r>
              <a:rPr lang="da-DK" sz="800" dirty="0" smtClean="0">
                <a:solidFill>
                  <a:prstClr val="white"/>
                </a:solidFill>
                <a:cs typeface="Arial" pitchFamily="34" charset="0"/>
              </a:rPr>
              <a:t>72</a:t>
            </a:r>
            <a:r>
              <a:rPr lang="da-DK" sz="800" dirty="0">
                <a:solidFill>
                  <a:prstClr val="white"/>
                </a:solidFill>
                <a:cs typeface="Arial" pitchFamily="34" charset="0"/>
              </a:rPr>
              <a:t>. </a:t>
            </a:r>
          </a:p>
        </p:txBody>
      </p:sp>
    </p:spTree>
    <p:extLst>
      <p:ext uri="{BB962C8B-B14F-4D97-AF65-F5344CB8AC3E}">
        <p14:creationId xmlns:p14="http://schemas.microsoft.com/office/powerpoint/2010/main" val="88864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402" y="2416315"/>
            <a:ext cx="4334256" cy="2889504"/>
          </a:xfrm>
          <a:prstGeom prst="rect">
            <a:avLst/>
          </a:prstGeom>
        </p:spPr>
      </p:pic>
      <p:sp>
        <p:nvSpPr>
          <p:cNvPr id="361474" name="Title 1"/>
          <p:cNvSpPr>
            <a:spLocks noGrp="1"/>
          </p:cNvSpPr>
          <p:nvPr>
            <p:ph type="title"/>
          </p:nvPr>
        </p:nvSpPr>
        <p:spPr bwMode="auto">
          <a:xfrm>
            <a:off x="1430883" y="290286"/>
            <a:ext cx="728315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smtClean="0"/>
              <a:t>PCSK9 mutations and effect on LDL metabolism</a:t>
            </a:r>
          </a:p>
        </p:txBody>
      </p:sp>
      <p:sp>
        <p:nvSpPr>
          <p:cNvPr id="7" name="Rectangle 3"/>
          <p:cNvSpPr>
            <a:spLocks noChangeArrowheads="1"/>
          </p:cNvSpPr>
          <p:nvPr/>
        </p:nvSpPr>
        <p:spPr bwMode="auto">
          <a:xfrm>
            <a:off x="0" y="5791200"/>
            <a:ext cx="9144000" cy="457200"/>
          </a:xfrm>
          <a:prstGeom prst="rect">
            <a:avLst/>
          </a:prstGeom>
          <a:noFill/>
          <a:ln>
            <a:noFill/>
          </a:ln>
          <a:effectLst>
            <a:outerShdw dist="17961" dir="2700000" algn="ctr" rotWithShape="0">
              <a:srgbClr val="443A5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0488" tIns="44450" rIns="90488" bIns="44450" anchor="t"/>
          <a:lstStyle>
            <a:lvl1pPr marL="342900" indent="-342900"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marL="0">
              <a:spcBef>
                <a:spcPts val="0"/>
              </a:spcBef>
              <a:buClr>
                <a:srgbClr val="FF8200"/>
              </a:buClr>
              <a:buSzTx/>
              <a:buFont typeface="Wingdings" pitchFamily="2" charset="2"/>
              <a:buNone/>
            </a:pPr>
            <a:endParaRPr lang="en-US" sz="1000" dirty="0" smtClean="0">
              <a:latin typeface="+mj-lt"/>
              <a:cs typeface="Arial" charset="0"/>
            </a:endParaRPr>
          </a:p>
        </p:txBody>
      </p:sp>
      <p:sp>
        <p:nvSpPr>
          <p:cNvPr id="8" name="Rectangle 7"/>
          <p:cNvSpPr/>
          <p:nvPr/>
        </p:nvSpPr>
        <p:spPr>
          <a:xfrm>
            <a:off x="245337" y="1753632"/>
            <a:ext cx="4326663" cy="646331"/>
          </a:xfrm>
          <a:prstGeom prst="rect">
            <a:avLst/>
          </a:prstGeom>
          <a:noFill/>
        </p:spPr>
        <p:txBody>
          <a:bodyPr wrap="square">
            <a:spAutoFit/>
          </a:bodyPr>
          <a:lstStyle/>
          <a:p>
            <a:pPr algn="ctr"/>
            <a:r>
              <a:rPr lang="en-US" b="1" dirty="0">
                <a:solidFill>
                  <a:srgbClr val="D89D10"/>
                </a:solidFill>
                <a:latin typeface="+mj-lt"/>
              </a:rPr>
              <a:t>↓</a:t>
            </a:r>
            <a:r>
              <a:rPr lang="en-US" b="1" dirty="0" smtClean="0">
                <a:solidFill>
                  <a:srgbClr val="D89D10"/>
                </a:solidFill>
                <a:latin typeface="+mj-lt"/>
              </a:rPr>
              <a:t>LDL-R </a:t>
            </a:r>
            <a:r>
              <a:rPr lang="en-US" b="1" dirty="0">
                <a:solidFill>
                  <a:srgbClr val="D89D10"/>
                </a:solidFill>
                <a:latin typeface="+mj-lt"/>
              </a:rPr>
              <a:t>levels</a:t>
            </a:r>
          </a:p>
          <a:p>
            <a:pPr algn="ctr"/>
            <a:r>
              <a:rPr lang="en-US" b="1" dirty="0">
                <a:solidFill>
                  <a:schemeClr val="accent3"/>
                </a:solidFill>
                <a:latin typeface="+mj-lt"/>
              </a:rPr>
              <a:t>↓</a:t>
            </a:r>
            <a:r>
              <a:rPr lang="en-US" b="1" dirty="0" smtClean="0">
                <a:solidFill>
                  <a:schemeClr val="accent3"/>
                </a:solidFill>
                <a:latin typeface="+mj-lt"/>
              </a:rPr>
              <a:t>LDL </a:t>
            </a:r>
            <a:r>
              <a:rPr lang="en-US" b="1" dirty="0">
                <a:solidFill>
                  <a:schemeClr val="accent3"/>
                </a:solidFill>
                <a:latin typeface="+mj-lt"/>
              </a:rPr>
              <a:t>clearance</a:t>
            </a:r>
          </a:p>
        </p:txBody>
      </p:sp>
      <p:sp>
        <p:nvSpPr>
          <p:cNvPr id="12" name="Rectangle 11"/>
          <p:cNvSpPr/>
          <p:nvPr/>
        </p:nvSpPr>
        <p:spPr>
          <a:xfrm>
            <a:off x="261401" y="5257800"/>
            <a:ext cx="4272499" cy="738664"/>
          </a:xfrm>
          <a:prstGeom prst="rect">
            <a:avLst/>
          </a:prstGeom>
        </p:spPr>
        <p:txBody>
          <a:bodyPr wrap="square">
            <a:spAutoFit/>
          </a:bodyPr>
          <a:lstStyle/>
          <a:p>
            <a:pPr algn="ctr">
              <a:spcBef>
                <a:spcPts val="0"/>
              </a:spcBef>
              <a:buClr>
                <a:srgbClr val="FF8200"/>
              </a:buClr>
            </a:pPr>
            <a:r>
              <a:rPr lang="en-US" altLang="en-US" sz="2000" b="1" dirty="0">
                <a:solidFill>
                  <a:schemeClr val="accent3"/>
                </a:solidFill>
                <a:latin typeface="+mj-lt"/>
              </a:rPr>
              <a:t>↑LDL</a:t>
            </a:r>
          </a:p>
          <a:p>
            <a:pPr algn="ctr">
              <a:spcBef>
                <a:spcPts val="0"/>
              </a:spcBef>
              <a:buClr>
                <a:srgbClr val="FF8200"/>
              </a:buClr>
            </a:pPr>
            <a:r>
              <a:rPr lang="en-US" altLang="en-US" sz="1100" b="1" dirty="0">
                <a:solidFill>
                  <a:srgbClr val="FFFFFF"/>
                </a:solidFill>
                <a:latin typeface="+mj-lt"/>
              </a:rPr>
              <a:t>High risk for atherosclerosis and </a:t>
            </a:r>
            <a:r>
              <a:rPr lang="en-US" altLang="en-US" sz="1100" b="1" dirty="0" smtClean="0">
                <a:solidFill>
                  <a:srgbClr val="FFFFFF"/>
                </a:solidFill>
                <a:latin typeface="+mj-lt"/>
              </a:rPr>
              <a:t>coronary heart disease (CHD)</a:t>
            </a:r>
            <a:endParaRPr lang="en-US" altLang="en-US" sz="1100" b="1" dirty="0">
              <a:solidFill>
                <a:srgbClr val="FFFFFF"/>
              </a:solidFill>
              <a:latin typeface="+mj-lt"/>
            </a:endParaRPr>
          </a:p>
        </p:txBody>
      </p:sp>
      <p:sp>
        <p:nvSpPr>
          <p:cNvPr id="13" name="Rectangle 12"/>
          <p:cNvSpPr/>
          <p:nvPr/>
        </p:nvSpPr>
        <p:spPr>
          <a:xfrm>
            <a:off x="5027900" y="5257800"/>
            <a:ext cx="3560590" cy="654025"/>
          </a:xfrm>
          <a:prstGeom prst="rect">
            <a:avLst/>
          </a:prstGeom>
        </p:spPr>
        <p:txBody>
          <a:bodyPr wrap="none">
            <a:spAutoFit/>
          </a:bodyPr>
          <a:lstStyle/>
          <a:p>
            <a:pPr algn="ctr">
              <a:spcBef>
                <a:spcPts val="0"/>
              </a:spcBef>
              <a:buClr>
                <a:srgbClr val="FF8200"/>
              </a:buClr>
            </a:pPr>
            <a:r>
              <a:rPr lang="en-US" altLang="en-US" sz="2000" b="1" dirty="0">
                <a:solidFill>
                  <a:schemeClr val="accent4">
                    <a:lumMod val="60000"/>
                    <a:lumOff val="40000"/>
                  </a:schemeClr>
                </a:solidFill>
                <a:latin typeface="+mj-lt"/>
              </a:rPr>
              <a:t>↓LDL</a:t>
            </a:r>
          </a:p>
          <a:p>
            <a:pPr algn="ctr">
              <a:lnSpc>
                <a:spcPct val="150000"/>
              </a:lnSpc>
              <a:spcBef>
                <a:spcPts val="0"/>
              </a:spcBef>
              <a:buClr>
                <a:srgbClr val="FF8200"/>
              </a:buClr>
            </a:pPr>
            <a:r>
              <a:rPr lang="en-US" altLang="en-US" sz="1100" b="1" dirty="0">
                <a:solidFill>
                  <a:srgbClr val="FFFFFF"/>
                </a:solidFill>
                <a:latin typeface="+mj-lt"/>
              </a:rPr>
              <a:t>Protection from atherosclerosis and CHD </a:t>
            </a:r>
          </a:p>
        </p:txBody>
      </p:sp>
      <p:sp>
        <p:nvSpPr>
          <p:cNvPr id="16" name="Rectangle 15"/>
          <p:cNvSpPr/>
          <p:nvPr/>
        </p:nvSpPr>
        <p:spPr>
          <a:xfrm>
            <a:off x="4570931" y="1753632"/>
            <a:ext cx="4326663" cy="646331"/>
          </a:xfrm>
          <a:prstGeom prst="rect">
            <a:avLst/>
          </a:prstGeom>
          <a:noFill/>
        </p:spPr>
        <p:txBody>
          <a:bodyPr wrap="square">
            <a:spAutoFit/>
          </a:bodyPr>
          <a:lstStyle/>
          <a:p>
            <a:pPr algn="ctr"/>
            <a:r>
              <a:rPr lang="en-US" b="1" dirty="0">
                <a:solidFill>
                  <a:schemeClr val="accent4">
                    <a:lumMod val="60000"/>
                    <a:lumOff val="40000"/>
                  </a:schemeClr>
                </a:solidFill>
                <a:latin typeface="+mj-lt"/>
              </a:rPr>
              <a:t>↑</a:t>
            </a:r>
            <a:r>
              <a:rPr lang="en-US" b="1" dirty="0" smtClean="0">
                <a:solidFill>
                  <a:schemeClr val="accent4">
                    <a:lumMod val="60000"/>
                    <a:lumOff val="40000"/>
                  </a:schemeClr>
                </a:solidFill>
                <a:latin typeface="+mj-lt"/>
              </a:rPr>
              <a:t>LDL-R </a:t>
            </a:r>
            <a:r>
              <a:rPr lang="en-US" b="1" dirty="0">
                <a:solidFill>
                  <a:schemeClr val="accent4">
                    <a:lumMod val="60000"/>
                    <a:lumOff val="40000"/>
                  </a:schemeClr>
                </a:solidFill>
                <a:latin typeface="+mj-lt"/>
              </a:rPr>
              <a:t>levels</a:t>
            </a:r>
          </a:p>
          <a:p>
            <a:pPr algn="ctr"/>
            <a:r>
              <a:rPr lang="en-US" b="1" dirty="0">
                <a:solidFill>
                  <a:schemeClr val="accent4">
                    <a:lumMod val="60000"/>
                    <a:lumOff val="40000"/>
                  </a:schemeClr>
                </a:solidFill>
                <a:latin typeface="+mj-lt"/>
              </a:rPr>
              <a:t>↑</a:t>
            </a:r>
            <a:r>
              <a:rPr lang="en-US" b="1" dirty="0" smtClean="0">
                <a:solidFill>
                  <a:schemeClr val="accent4">
                    <a:lumMod val="60000"/>
                    <a:lumOff val="40000"/>
                  </a:schemeClr>
                </a:solidFill>
                <a:latin typeface="+mj-lt"/>
              </a:rPr>
              <a:t>LDL </a:t>
            </a:r>
            <a:r>
              <a:rPr lang="en-US" b="1" dirty="0">
                <a:solidFill>
                  <a:schemeClr val="accent4">
                    <a:lumMod val="60000"/>
                    <a:lumOff val="40000"/>
                  </a:schemeClr>
                </a:solidFill>
                <a:latin typeface="+mj-lt"/>
              </a:rPr>
              <a:t>clearance</a:t>
            </a:r>
          </a:p>
        </p:txBody>
      </p:sp>
      <p:pic>
        <p:nvPicPr>
          <p:cNvPr id="581634" name="Picture 2" descr="C:\Users\jferrari\Desktop\LOSS_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6045" y="2416314"/>
            <a:ext cx="4326557" cy="2884372"/>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95717" y="1295400"/>
            <a:ext cx="4359046" cy="4701064"/>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4">
                  <a:lumMod val="60000"/>
                  <a:lumOff val="40000"/>
                </a:schemeClr>
              </a:solidFill>
              <a:latin typeface="+mj-lt"/>
            </a:endParaRPr>
          </a:p>
        </p:txBody>
      </p:sp>
      <p:sp>
        <p:nvSpPr>
          <p:cNvPr id="2" name="Rectangle 1"/>
          <p:cNvSpPr/>
          <p:nvPr/>
        </p:nvSpPr>
        <p:spPr>
          <a:xfrm>
            <a:off x="4591531" y="1296537"/>
            <a:ext cx="4415158" cy="4699927"/>
          </a:xfrm>
          <a:prstGeom prst="rect">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mj-lt"/>
            </a:endParaRPr>
          </a:p>
        </p:txBody>
      </p:sp>
      <p:sp>
        <p:nvSpPr>
          <p:cNvPr id="19" name="Text Box 47"/>
          <p:cNvSpPr txBox="1">
            <a:spLocks noChangeArrowheads="1"/>
          </p:cNvSpPr>
          <p:nvPr/>
        </p:nvSpPr>
        <p:spPr bwMode="auto">
          <a:xfrm>
            <a:off x="1207665" y="1371600"/>
            <a:ext cx="2412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dirty="0" smtClean="0">
                <a:solidFill>
                  <a:schemeClr val="bg1"/>
                </a:solidFill>
                <a:latin typeface="+mj-lt"/>
              </a:rPr>
              <a:t>Gain of Function</a:t>
            </a:r>
            <a:endParaRPr lang="en-US" b="1" dirty="0">
              <a:solidFill>
                <a:schemeClr val="bg1"/>
              </a:solidFill>
              <a:latin typeface="+mj-lt"/>
            </a:endParaRPr>
          </a:p>
        </p:txBody>
      </p:sp>
      <p:sp>
        <p:nvSpPr>
          <p:cNvPr id="20" name="Text Box 47"/>
          <p:cNvSpPr txBox="1">
            <a:spLocks noChangeArrowheads="1"/>
          </p:cNvSpPr>
          <p:nvPr/>
        </p:nvSpPr>
        <p:spPr bwMode="auto">
          <a:xfrm>
            <a:off x="5565237" y="1371600"/>
            <a:ext cx="2412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dirty="0" smtClean="0">
                <a:solidFill>
                  <a:schemeClr val="bg1"/>
                </a:solidFill>
                <a:latin typeface="+mj-lt"/>
              </a:rPr>
              <a:t>Loss of Function</a:t>
            </a:r>
            <a:endParaRPr lang="en-US" b="1" dirty="0">
              <a:solidFill>
                <a:schemeClr val="bg1"/>
              </a:solidFill>
              <a:latin typeface="+mj-lt"/>
            </a:endParaRPr>
          </a:p>
        </p:txBody>
      </p:sp>
      <p:sp>
        <p:nvSpPr>
          <p:cNvPr id="15" name="Text Placeholder 7"/>
          <p:cNvSpPr>
            <a:spLocks noGrp="1"/>
          </p:cNvSpPr>
          <p:nvPr>
            <p:ph type="body" sz="quarter" idx="14"/>
          </p:nvPr>
        </p:nvSpPr>
        <p:spPr>
          <a:xfrm>
            <a:off x="0" y="6379205"/>
            <a:ext cx="6332539"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US" sz="800" b="1" dirty="0" smtClean="0">
                <a:cs typeface="Arial" charset="0"/>
              </a:rPr>
              <a:t>Adapted from 1.</a:t>
            </a:r>
            <a:r>
              <a:rPr lang="en-US" sz="800" dirty="0" smtClean="0">
                <a:cs typeface="Arial" charset="0"/>
              </a:rPr>
              <a:t> Catapano </a:t>
            </a:r>
            <a:r>
              <a:rPr lang="en-US" sz="800" dirty="0">
                <a:cs typeface="Arial" charset="0"/>
              </a:rPr>
              <a:t>AL and Papadopoulos N. Atherosclerosis. 2013;228(1):</a:t>
            </a:r>
            <a:r>
              <a:rPr lang="en-US" sz="800" dirty="0" smtClean="0">
                <a:cs typeface="Arial" charset="0"/>
              </a:rPr>
              <a:t>18</a:t>
            </a:r>
            <a:r>
              <a:rPr lang="en-US" altLang="en-US" sz="800" dirty="0" smtClean="0"/>
              <a:t>–</a:t>
            </a:r>
            <a:r>
              <a:rPr lang="en-US" sz="800" dirty="0" smtClean="0">
                <a:cs typeface="Arial" charset="0"/>
              </a:rPr>
              <a:t>28. </a:t>
            </a:r>
            <a:r>
              <a:rPr lang="en-US" sz="800" b="1" dirty="0" smtClean="0">
                <a:cs typeface="Arial" charset="0"/>
              </a:rPr>
              <a:t>2. </a:t>
            </a:r>
            <a:r>
              <a:rPr lang="en-US" altLang="en-US" sz="800" dirty="0" smtClean="0"/>
              <a:t>Soufi M, </a:t>
            </a:r>
            <a:r>
              <a:rPr lang="en-US" altLang="en-US" sz="800" dirty="0"/>
              <a:t>et al. Gene. 2013;521(1):</a:t>
            </a:r>
            <a:r>
              <a:rPr lang="en-US" altLang="en-US" sz="800" dirty="0" smtClean="0"/>
              <a:t>200–3</a:t>
            </a:r>
            <a:r>
              <a:rPr lang="da-DK" sz="800" dirty="0" smtClean="0">
                <a:solidFill>
                  <a:prstClr val="white"/>
                </a:solidFill>
                <a:cs typeface="Arial" pitchFamily="34" charset="0"/>
              </a:rPr>
              <a:t>. </a:t>
            </a:r>
          </a:p>
          <a:p>
            <a:pPr algn="l" fontAlgn="base">
              <a:spcBef>
                <a:spcPct val="0"/>
              </a:spcBef>
              <a:spcAft>
                <a:spcPct val="0"/>
              </a:spcAft>
            </a:pPr>
            <a:r>
              <a:rPr lang="en-GB" sz="800" dirty="0">
                <a:solidFill>
                  <a:prstClr val="white"/>
                </a:solidFill>
              </a:rPr>
              <a:t>LDL, Low-density </a:t>
            </a:r>
            <a:r>
              <a:rPr lang="en-GB" sz="800" dirty="0" smtClean="0">
                <a:solidFill>
                  <a:prstClr val="white"/>
                </a:solidFill>
              </a:rPr>
              <a:t>lipoprotein.</a:t>
            </a:r>
            <a:endParaRPr lang="en-GB" sz="800" dirty="0"/>
          </a:p>
          <a:p>
            <a:pPr algn="l" fontAlgn="base">
              <a:spcBef>
                <a:spcPct val="0"/>
              </a:spcBef>
              <a:spcAft>
                <a:spcPct val="0"/>
              </a:spcAft>
            </a:pPr>
            <a:endParaRPr lang="da-DK" sz="800" dirty="0">
              <a:solidFill>
                <a:prstClr val="white"/>
              </a:solidFill>
              <a:cs typeface="Arial" pitchFamily="34" charset="0"/>
            </a:endParaRPr>
          </a:p>
        </p:txBody>
      </p:sp>
    </p:spTree>
    <p:extLst>
      <p:ext uri="{BB962C8B-B14F-4D97-AF65-F5344CB8AC3E}">
        <p14:creationId xmlns:p14="http://schemas.microsoft.com/office/powerpoint/2010/main" val="3007237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79848" y="81888"/>
            <a:ext cx="7359352" cy="1143000"/>
          </a:xfrm>
        </p:spPr>
        <p:txBody>
          <a:bodyPr>
            <a:normAutofit/>
          </a:bodyPr>
          <a:lstStyle/>
          <a:p>
            <a:r>
              <a:rPr lang="en-GB" dirty="0" smtClean="0"/>
              <a:t>PCSK9 LoF mutations provide genetic validation for the potential role of PCSK9 inhibition in </a:t>
            </a:r>
            <a:br>
              <a:rPr lang="en-GB" dirty="0" smtClean="0"/>
            </a:br>
            <a:r>
              <a:rPr lang="en-GB" dirty="0" smtClean="0"/>
              <a:t>LDL-C metabolism and clearance</a:t>
            </a:r>
            <a:endParaRPr lang="en-GB" dirty="0"/>
          </a:p>
        </p:txBody>
      </p:sp>
      <p:sp>
        <p:nvSpPr>
          <p:cNvPr id="2" name="Content Placeholder 1"/>
          <p:cNvSpPr>
            <a:spLocks noGrp="1"/>
          </p:cNvSpPr>
          <p:nvPr>
            <p:ph idx="4294967295"/>
          </p:nvPr>
        </p:nvSpPr>
        <p:spPr>
          <a:xfrm>
            <a:off x="381000" y="1295400"/>
            <a:ext cx="8305800" cy="2133600"/>
          </a:xfrm>
        </p:spPr>
        <p:txBody>
          <a:bodyPr/>
          <a:lstStyle/>
          <a:p>
            <a:r>
              <a:rPr lang="en-GB" b="1" dirty="0"/>
              <a:t>Subjects with </a:t>
            </a:r>
            <a:r>
              <a:rPr lang="en-GB" b="1" dirty="0" smtClean="0"/>
              <a:t>loss-of-function </a:t>
            </a:r>
            <a:r>
              <a:rPr lang="en-GB" b="1" dirty="0"/>
              <a:t>mutations in </a:t>
            </a:r>
            <a:r>
              <a:rPr lang="en-GB" b="1" dirty="0" smtClean="0"/>
              <a:t>PCSK9:</a:t>
            </a:r>
          </a:p>
          <a:p>
            <a:pPr lvl="1"/>
            <a:r>
              <a:rPr lang="en-GB" dirty="0" smtClean="0"/>
              <a:t>Have naturally </a:t>
            </a:r>
            <a:r>
              <a:rPr lang="en-GB" dirty="0"/>
              <a:t>low levels of LDL-C and </a:t>
            </a:r>
            <a:r>
              <a:rPr lang="en-GB" dirty="0" smtClean="0"/>
              <a:t>a reduced prevalence of CV disease (CVD) relative to the general population (based on two large prospective studies looking at the relation between CVD and LoF mutations)</a:t>
            </a:r>
            <a:r>
              <a:rPr lang="en-GB" baseline="30000" dirty="0" smtClean="0"/>
              <a:t>1,2 </a:t>
            </a:r>
            <a:r>
              <a:rPr lang="en-GB" dirty="0" smtClean="0"/>
              <a:t>             </a:t>
            </a:r>
          </a:p>
          <a:p>
            <a:pPr lvl="1"/>
            <a:r>
              <a:rPr lang="en-GB" dirty="0" smtClean="0"/>
              <a:t>These LoF mutations </a:t>
            </a:r>
            <a:r>
              <a:rPr lang="en-GB" dirty="0"/>
              <a:t>are not associated with </a:t>
            </a:r>
            <a:r>
              <a:rPr lang="en-GB" dirty="0" smtClean="0"/>
              <a:t>any detectable clinical abnormalities</a:t>
            </a:r>
            <a:r>
              <a:rPr lang="en-GB" baseline="30000" dirty="0" smtClean="0"/>
              <a:t>1,2</a:t>
            </a:r>
          </a:p>
        </p:txBody>
      </p:sp>
      <p:graphicFrame>
        <p:nvGraphicFramePr>
          <p:cNvPr id="30" name="Table 29"/>
          <p:cNvGraphicFramePr>
            <a:graphicFrameLocks noGrp="1"/>
          </p:cNvGraphicFramePr>
          <p:nvPr>
            <p:extLst>
              <p:ext uri="{D42A27DB-BD31-4B8C-83A1-F6EECF244321}">
                <p14:modId xmlns:p14="http://schemas.microsoft.com/office/powerpoint/2010/main" val="3620671790"/>
              </p:ext>
            </p:extLst>
          </p:nvPr>
        </p:nvGraphicFramePr>
        <p:xfrm>
          <a:off x="533400" y="3590498"/>
          <a:ext cx="8136706" cy="1895902"/>
        </p:xfrm>
        <a:graphic>
          <a:graphicData uri="http://schemas.openxmlformats.org/drawingml/2006/table">
            <a:tbl>
              <a:tblPr firstRow="1" bandRow="1">
                <a:tableStyleId>{F5AB1C69-6EDB-4FF4-983F-18BD219EF322}</a:tableStyleId>
              </a:tblPr>
              <a:tblGrid>
                <a:gridCol w="2199110"/>
                <a:gridCol w="2011992"/>
                <a:gridCol w="2069864"/>
                <a:gridCol w="1855740"/>
              </a:tblGrid>
              <a:tr h="582191">
                <a:tc>
                  <a:txBody>
                    <a:bodyPr/>
                    <a:lstStyle/>
                    <a:p>
                      <a:endParaRPr lang="en-GB" sz="1400" dirty="0">
                        <a:solidFill>
                          <a:schemeClr val="accent6"/>
                        </a:solidFill>
                      </a:endParaRPr>
                    </a:p>
                  </a:txBody>
                  <a:tcPr/>
                </a:tc>
                <a:tc>
                  <a:txBody>
                    <a:bodyPr/>
                    <a:lstStyle/>
                    <a:p>
                      <a:pPr algn="ctr"/>
                      <a:r>
                        <a:rPr lang="en-GB" sz="1400" dirty="0" smtClean="0"/>
                        <a:t>PCSK9 mutation</a:t>
                      </a:r>
                      <a:endParaRPr lang="en-GB" sz="1400" dirty="0" smtClean="0">
                        <a:solidFill>
                          <a:schemeClr val="bg1"/>
                        </a:solidFill>
                      </a:endParaRPr>
                    </a:p>
                  </a:txBody>
                  <a:tcPr anchor="ctr"/>
                </a:tc>
                <a:tc>
                  <a:txBody>
                    <a:bodyPr/>
                    <a:lstStyle/>
                    <a:p>
                      <a:pPr algn="ctr"/>
                      <a:r>
                        <a:rPr lang="en-GB" sz="1400" dirty="0" smtClean="0"/>
                        <a:t>LDL-C reduction</a:t>
                      </a:r>
                    </a:p>
                    <a:p>
                      <a:pPr algn="ctr"/>
                      <a:r>
                        <a:rPr lang="en-GB" sz="1400" dirty="0" smtClean="0"/>
                        <a:t>vs</a:t>
                      </a:r>
                      <a:r>
                        <a:rPr lang="en-GB" sz="1400" baseline="0" dirty="0" smtClean="0"/>
                        <a:t> non-carriers</a:t>
                      </a:r>
                      <a:endParaRPr lang="en-GB" sz="1400" dirty="0">
                        <a:solidFill>
                          <a:schemeClr val="bg1"/>
                        </a:solidFill>
                      </a:endParaRPr>
                    </a:p>
                  </a:txBody>
                  <a:tcPr anchor="ctr"/>
                </a:tc>
                <a:tc>
                  <a:txBody>
                    <a:bodyPr/>
                    <a:lstStyle/>
                    <a:p>
                      <a:pPr algn="ctr"/>
                      <a:r>
                        <a:rPr lang="en-GB" sz="1400" dirty="0" smtClean="0"/>
                        <a:t>CAD reduction</a:t>
                      </a:r>
                    </a:p>
                    <a:p>
                      <a:pPr algn="ctr"/>
                      <a:r>
                        <a:rPr lang="en-GB" sz="1400" dirty="0" smtClean="0"/>
                        <a:t>vs</a:t>
                      </a:r>
                      <a:r>
                        <a:rPr lang="en-GB" sz="1400" baseline="0" dirty="0" smtClean="0"/>
                        <a:t> non-carriers</a:t>
                      </a:r>
                      <a:endParaRPr lang="en-GB" sz="1400" dirty="0">
                        <a:solidFill>
                          <a:schemeClr val="bg1"/>
                        </a:solidFill>
                      </a:endParaRPr>
                    </a:p>
                  </a:txBody>
                  <a:tcPr anchor="ctr"/>
                </a:tc>
              </a:tr>
              <a:tr h="582191">
                <a:tc>
                  <a:txBody>
                    <a:bodyPr/>
                    <a:lstStyle/>
                    <a:p>
                      <a:pPr algn="ctr"/>
                      <a:r>
                        <a:rPr lang="en-GB" sz="1400" dirty="0" smtClean="0"/>
                        <a:t>Benn et al. JACC 2010</a:t>
                      </a:r>
                      <a:r>
                        <a:rPr lang="en-GB" sz="1400" baseline="30000" dirty="0" smtClean="0"/>
                        <a:t>1</a:t>
                      </a:r>
                      <a:endParaRPr lang="en-GB" sz="1400" baseline="30000" dirty="0">
                        <a:solidFill>
                          <a:schemeClr val="bg1"/>
                        </a:solidFill>
                      </a:endParaRPr>
                    </a:p>
                  </a:txBody>
                  <a:tcPr anchor="ctr"/>
                </a:tc>
                <a:tc>
                  <a:txBody>
                    <a:bodyPr/>
                    <a:lstStyle/>
                    <a:p>
                      <a:pPr algn="ctr"/>
                      <a:r>
                        <a:rPr lang="en-GB" sz="1400" dirty="0" smtClean="0"/>
                        <a:t>R46L</a:t>
                      </a:r>
                      <a:endParaRPr lang="en-GB" sz="1400" dirty="0" smtClean="0">
                        <a:solidFill>
                          <a:schemeClr val="bg1"/>
                        </a:solidFill>
                      </a:endParaRPr>
                    </a:p>
                  </a:txBody>
                  <a:tcPr anchor="ctr"/>
                </a:tc>
                <a:tc>
                  <a:txBody>
                    <a:bodyPr/>
                    <a:lstStyle/>
                    <a:p>
                      <a:pPr algn="ctr"/>
                      <a:r>
                        <a:rPr lang="en-GB" sz="1400" dirty="0" smtClean="0"/>
                        <a:t>13%</a:t>
                      </a:r>
                      <a:endParaRPr lang="en-GB" sz="1400" dirty="0" smtClean="0">
                        <a:solidFill>
                          <a:schemeClr val="bg1"/>
                        </a:solidFill>
                      </a:endParaRPr>
                    </a:p>
                  </a:txBody>
                  <a:tcPr anchor="ctr"/>
                </a:tc>
                <a:tc>
                  <a:txBody>
                    <a:bodyPr/>
                    <a:lstStyle/>
                    <a:p>
                      <a:pPr algn="ctr"/>
                      <a:r>
                        <a:rPr lang="en-GB" sz="1400" dirty="0" smtClean="0"/>
                        <a:t>30%</a:t>
                      </a:r>
                      <a:endParaRPr lang="en-GB" sz="1400" dirty="0" smtClean="0">
                        <a:solidFill>
                          <a:schemeClr val="bg1"/>
                        </a:solidFill>
                      </a:endParaRPr>
                    </a:p>
                  </a:txBody>
                  <a:tcPr anchor="ctr"/>
                </a:tc>
              </a:tr>
              <a:tr h="491461">
                <a:tc>
                  <a:txBody>
                    <a:bodyPr/>
                    <a:lstStyle/>
                    <a:p>
                      <a:pPr algn="ctr"/>
                      <a:r>
                        <a:rPr lang="en-GB" sz="1400" dirty="0" smtClean="0"/>
                        <a:t>Cohen</a:t>
                      </a:r>
                      <a:r>
                        <a:rPr lang="en-GB" sz="1400" baseline="0" dirty="0" smtClean="0"/>
                        <a:t> et al. NEJM 2006</a:t>
                      </a:r>
                      <a:r>
                        <a:rPr lang="en-GB" sz="1400" baseline="30000" dirty="0" smtClean="0"/>
                        <a:t>2</a:t>
                      </a:r>
                      <a:endParaRPr lang="en-GB" sz="1400" baseline="30000" dirty="0">
                        <a:solidFill>
                          <a:schemeClr val="bg1"/>
                        </a:solidFill>
                      </a:endParaRPr>
                    </a:p>
                  </a:txBody>
                  <a:tcPr anchor="ctr"/>
                </a:tc>
                <a:tc>
                  <a:txBody>
                    <a:bodyPr/>
                    <a:lstStyle/>
                    <a:p>
                      <a:pPr algn="ctr"/>
                      <a:r>
                        <a:rPr lang="en-GB" sz="1400" dirty="0" smtClean="0"/>
                        <a:t>R46L</a:t>
                      </a:r>
                    </a:p>
                    <a:p>
                      <a:pPr algn="ctr"/>
                      <a:endParaRPr lang="en-GB" sz="1400" dirty="0" smtClean="0"/>
                    </a:p>
                    <a:p>
                      <a:pPr algn="ctr"/>
                      <a:r>
                        <a:rPr lang="en-GB" sz="1400" dirty="0" smtClean="0"/>
                        <a:t>Y142X  or  C679X</a:t>
                      </a:r>
                      <a:endParaRPr lang="en-GB" sz="1400" dirty="0" smtClean="0">
                        <a:solidFill>
                          <a:schemeClr val="bg1"/>
                        </a:solidFill>
                      </a:endParaRPr>
                    </a:p>
                  </a:txBody>
                  <a:tcPr anchor="ctr"/>
                </a:tc>
                <a:tc>
                  <a:txBody>
                    <a:bodyPr/>
                    <a:lstStyle/>
                    <a:p>
                      <a:pPr algn="ctr"/>
                      <a:r>
                        <a:rPr lang="en-GB" sz="1400" dirty="0" smtClean="0"/>
                        <a:t>15%</a:t>
                      </a:r>
                      <a:br>
                        <a:rPr lang="en-GB" sz="1400" dirty="0" smtClean="0"/>
                      </a:br>
                      <a:endParaRPr lang="en-GB" sz="1400" dirty="0" smtClean="0"/>
                    </a:p>
                    <a:p>
                      <a:pPr algn="ctr"/>
                      <a:r>
                        <a:rPr lang="en-GB" sz="1400" dirty="0" smtClean="0"/>
                        <a:t>28%</a:t>
                      </a:r>
                      <a:endParaRPr lang="en-GB" sz="1400" dirty="0" smtClean="0">
                        <a:solidFill>
                          <a:schemeClr val="bg1"/>
                        </a:solidFill>
                      </a:endParaRPr>
                    </a:p>
                  </a:txBody>
                  <a:tcPr anchor="ctr"/>
                </a:tc>
                <a:tc>
                  <a:txBody>
                    <a:bodyPr/>
                    <a:lstStyle/>
                    <a:p>
                      <a:pPr algn="ctr"/>
                      <a:r>
                        <a:rPr lang="en-GB" sz="1400" dirty="0" smtClean="0"/>
                        <a:t>47%</a:t>
                      </a:r>
                      <a:br>
                        <a:rPr lang="en-GB" sz="1400" dirty="0" smtClean="0"/>
                      </a:br>
                      <a:endParaRPr lang="en-GB" sz="1400" dirty="0" smtClean="0"/>
                    </a:p>
                    <a:p>
                      <a:pPr algn="ctr"/>
                      <a:r>
                        <a:rPr lang="en-GB" sz="1400" dirty="0" smtClean="0"/>
                        <a:t>88%</a:t>
                      </a:r>
                      <a:endParaRPr lang="en-GB" sz="1400" dirty="0" smtClean="0">
                        <a:solidFill>
                          <a:schemeClr val="bg1"/>
                        </a:solidFill>
                      </a:endParaRPr>
                    </a:p>
                  </a:txBody>
                  <a:tcPr anchor="ctr"/>
                </a:tc>
              </a:tr>
            </a:tbl>
          </a:graphicData>
        </a:graphic>
      </p:graphicFrame>
      <p:sp>
        <p:nvSpPr>
          <p:cNvPr id="6" name="Text Placeholder 7"/>
          <p:cNvSpPr>
            <a:spLocks noGrp="1"/>
          </p:cNvSpPr>
          <p:nvPr>
            <p:ph type="body" sz="quarter" idx="14"/>
          </p:nvPr>
        </p:nvSpPr>
        <p:spPr>
          <a:xfrm>
            <a:off x="0" y="6381751"/>
            <a:ext cx="6568093"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GB" sz="800" b="1" dirty="0" smtClean="0">
                <a:solidFill>
                  <a:prstClr val="white"/>
                </a:solidFill>
                <a:cs typeface="Arial" pitchFamily="34" charset="0"/>
              </a:rPr>
              <a:t>1. </a:t>
            </a:r>
            <a:r>
              <a:rPr lang="en-GB" sz="800" dirty="0" smtClean="0">
                <a:solidFill>
                  <a:prstClr val="white"/>
                </a:solidFill>
                <a:cs typeface="Arial" pitchFamily="34" charset="0"/>
              </a:rPr>
              <a:t>Benn  </a:t>
            </a:r>
            <a:r>
              <a:rPr lang="en-GB" sz="800" dirty="0">
                <a:solidFill>
                  <a:prstClr val="white"/>
                </a:solidFill>
                <a:cs typeface="Arial" pitchFamily="34" charset="0"/>
              </a:rPr>
              <a:t>M, et al. J Am Coll Cardiol</a:t>
            </a:r>
            <a:r>
              <a:rPr lang="en-GB" sz="800" i="1" dirty="0">
                <a:solidFill>
                  <a:prstClr val="white"/>
                </a:solidFill>
                <a:cs typeface="Arial" pitchFamily="34" charset="0"/>
              </a:rPr>
              <a:t>.</a:t>
            </a:r>
            <a:r>
              <a:rPr lang="en-GB" sz="800" dirty="0">
                <a:solidFill>
                  <a:prstClr val="white"/>
                </a:solidFill>
                <a:cs typeface="Arial" pitchFamily="34" charset="0"/>
              </a:rPr>
              <a:t> 2010; </a:t>
            </a:r>
            <a:r>
              <a:rPr lang="en-GB" sz="800" dirty="0" smtClean="0">
                <a:solidFill>
                  <a:prstClr val="white"/>
                </a:solidFill>
                <a:cs typeface="Arial" pitchFamily="34" charset="0"/>
              </a:rPr>
              <a:t>55:2833–42.  </a:t>
            </a:r>
            <a:r>
              <a:rPr lang="en-GB" sz="800" b="1" dirty="0">
                <a:solidFill>
                  <a:prstClr val="white"/>
                </a:solidFill>
                <a:cs typeface="Arial" pitchFamily="34" charset="0"/>
              </a:rPr>
              <a:t>2</a:t>
            </a:r>
            <a:r>
              <a:rPr lang="en-GB" sz="800" dirty="0">
                <a:solidFill>
                  <a:prstClr val="white"/>
                </a:solidFill>
                <a:cs typeface="Arial" pitchFamily="34" charset="0"/>
              </a:rPr>
              <a:t>. Cohen JC, et al. N Engl J Med</a:t>
            </a:r>
            <a:r>
              <a:rPr lang="en-GB" sz="800" i="1" dirty="0">
                <a:solidFill>
                  <a:prstClr val="white"/>
                </a:solidFill>
                <a:cs typeface="Arial" pitchFamily="34" charset="0"/>
              </a:rPr>
              <a:t>.</a:t>
            </a:r>
            <a:r>
              <a:rPr lang="en-GB" sz="800" dirty="0">
                <a:solidFill>
                  <a:prstClr val="white"/>
                </a:solidFill>
                <a:cs typeface="Arial" pitchFamily="34" charset="0"/>
              </a:rPr>
              <a:t> </a:t>
            </a:r>
            <a:r>
              <a:rPr lang="en-GB" sz="800" dirty="0" smtClean="0">
                <a:solidFill>
                  <a:prstClr val="white"/>
                </a:solidFill>
                <a:cs typeface="Arial" pitchFamily="34" charset="0"/>
              </a:rPr>
              <a:t>2006;354:1264–72. </a:t>
            </a:r>
          </a:p>
          <a:p>
            <a:pPr algn="l" fontAlgn="base">
              <a:spcBef>
                <a:spcPct val="0"/>
              </a:spcBef>
              <a:spcAft>
                <a:spcPct val="0"/>
              </a:spcAft>
            </a:pPr>
            <a:r>
              <a:rPr lang="en-US" altLang="en-US" sz="800" dirty="0">
                <a:solidFill>
                  <a:srgbClr val="FFFFFF"/>
                </a:solidFill>
                <a:cs typeface="Arial" pitchFamily="34" charset="0"/>
              </a:rPr>
              <a:t>CAD, coronary artery disease; </a:t>
            </a:r>
            <a:r>
              <a:rPr lang="en-US" altLang="en-US" sz="800" dirty="0" err="1">
                <a:solidFill>
                  <a:srgbClr val="FFFFFF"/>
                </a:solidFill>
                <a:cs typeface="Arial" pitchFamily="34" charset="0"/>
              </a:rPr>
              <a:t>LoF</a:t>
            </a:r>
            <a:r>
              <a:rPr lang="en-US" altLang="en-US" sz="800" dirty="0">
                <a:solidFill>
                  <a:srgbClr val="FFFFFF"/>
                </a:solidFill>
                <a:cs typeface="Arial" pitchFamily="34" charset="0"/>
              </a:rPr>
              <a:t>, loss-of-function.</a:t>
            </a:r>
            <a:endParaRPr lang="en-GB" sz="800" dirty="0">
              <a:solidFill>
                <a:prstClr val="white"/>
              </a:solidFill>
              <a:cs typeface="Arial" pitchFamily="34" charset="0"/>
            </a:endParaRPr>
          </a:p>
        </p:txBody>
      </p:sp>
    </p:spTree>
    <p:extLst>
      <p:ext uri="{BB962C8B-B14F-4D97-AF65-F5344CB8AC3E}">
        <p14:creationId xmlns:p14="http://schemas.microsoft.com/office/powerpoint/2010/main" val="148712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1556048" y="0"/>
            <a:ext cx="7283152" cy="1143000"/>
          </a:xfrm>
        </p:spPr>
        <p:txBody>
          <a:bodyPr/>
          <a:lstStyle/>
          <a:p>
            <a:r>
              <a:rPr lang="en-GB" dirty="0" smtClean="0"/>
              <a:t>PCSK9 LoF </a:t>
            </a:r>
            <a:r>
              <a:rPr lang="en-GB" dirty="0"/>
              <a:t>m</a:t>
            </a:r>
            <a:r>
              <a:rPr lang="en-GB" dirty="0" smtClean="0"/>
              <a:t>utations are associated with low LDL-C and low prevalence of CAD events</a:t>
            </a:r>
            <a:endParaRPr lang="en-US" baseline="30000" dirty="0" smtClean="0"/>
          </a:p>
        </p:txBody>
      </p:sp>
      <p:sp>
        <p:nvSpPr>
          <p:cNvPr id="2" name="Rectangle 1"/>
          <p:cNvSpPr/>
          <p:nvPr/>
        </p:nvSpPr>
        <p:spPr>
          <a:xfrm>
            <a:off x="4819104" y="5780568"/>
            <a:ext cx="4218571" cy="600164"/>
          </a:xfrm>
          <a:prstGeom prst="rect">
            <a:avLst/>
          </a:prstGeom>
        </p:spPr>
        <p:txBody>
          <a:bodyPr wrap="square">
            <a:spAutoFit/>
          </a:bodyPr>
          <a:lstStyle/>
          <a:p>
            <a:pPr fontAlgn="base">
              <a:spcBef>
                <a:spcPts val="300"/>
              </a:spcBef>
              <a:spcAft>
                <a:spcPct val="0"/>
              </a:spcAft>
            </a:pPr>
            <a:r>
              <a:rPr lang="en-US" sz="700" dirty="0">
                <a:solidFill>
                  <a:prstClr val="white"/>
                </a:solidFill>
                <a:latin typeface="Arial" pitchFamily="34" charset="0"/>
                <a:cs typeface="Arial" pitchFamily="34" charset="0"/>
              </a:rPr>
              <a:t>From The New England Journal of Medicine, </a:t>
            </a:r>
            <a:r>
              <a:rPr lang="en-US" sz="700" dirty="0" smtClean="0">
                <a:solidFill>
                  <a:prstClr val="white"/>
                </a:solidFill>
                <a:latin typeface="Arial" pitchFamily="34" charset="0"/>
                <a:cs typeface="Arial" pitchFamily="34" charset="0"/>
              </a:rPr>
              <a:t>Cohen </a:t>
            </a:r>
            <a:r>
              <a:rPr lang="en-US" sz="700" dirty="0">
                <a:solidFill>
                  <a:prstClr val="white"/>
                </a:solidFill>
                <a:latin typeface="Arial" pitchFamily="34" charset="0"/>
                <a:cs typeface="Arial" pitchFamily="34" charset="0"/>
              </a:rPr>
              <a:t>et al. Sequence Variations in PCSK9, Low LDL, and Protection against Coronary Heart Disease, 354, 1268, 1270. Copyright © 2013 Massachusetts Medical Society. Reprinted with permission from Massachusetts Medical Society.</a:t>
            </a:r>
          </a:p>
          <a:p>
            <a:pPr fontAlgn="base">
              <a:spcBef>
                <a:spcPts val="600"/>
              </a:spcBef>
              <a:spcAft>
                <a:spcPct val="0"/>
              </a:spcAft>
            </a:pPr>
            <a:r>
              <a:rPr lang="en-US" sz="700" dirty="0">
                <a:solidFill>
                  <a:prstClr val="white"/>
                </a:solidFill>
                <a:latin typeface="Arial" pitchFamily="34" charset="0"/>
                <a:cs typeface="Arial" pitchFamily="34" charset="0"/>
              </a:rPr>
              <a:t>*Nonsense mutations include PCSK9</a:t>
            </a:r>
            <a:r>
              <a:rPr lang="en-US" sz="700" baseline="30000" dirty="0">
                <a:solidFill>
                  <a:prstClr val="white"/>
                </a:solidFill>
                <a:latin typeface="Arial" pitchFamily="34" charset="0"/>
                <a:cs typeface="Arial" pitchFamily="34" charset="0"/>
              </a:rPr>
              <a:t>142X</a:t>
            </a:r>
            <a:r>
              <a:rPr lang="en-US" sz="700" dirty="0">
                <a:solidFill>
                  <a:prstClr val="white"/>
                </a:solidFill>
                <a:latin typeface="Arial" pitchFamily="34" charset="0"/>
                <a:cs typeface="Arial" pitchFamily="34" charset="0"/>
              </a:rPr>
              <a:t> </a:t>
            </a:r>
            <a:r>
              <a:rPr lang="en-US" sz="700" dirty="0" smtClean="0">
                <a:solidFill>
                  <a:prstClr val="white"/>
                </a:solidFill>
                <a:latin typeface="Arial" pitchFamily="34" charset="0"/>
                <a:cs typeface="Arial" pitchFamily="34" charset="0"/>
              </a:rPr>
              <a:t>PCSK9</a:t>
            </a:r>
            <a:r>
              <a:rPr lang="en-US" sz="700" baseline="30000" dirty="0" smtClean="0">
                <a:solidFill>
                  <a:prstClr val="white"/>
                </a:solidFill>
                <a:latin typeface="Arial" pitchFamily="34" charset="0"/>
                <a:cs typeface="Arial" pitchFamily="34" charset="0"/>
              </a:rPr>
              <a:t>679X.</a:t>
            </a:r>
            <a:r>
              <a:rPr lang="en-US" sz="700" dirty="0" smtClean="0">
                <a:solidFill>
                  <a:prstClr val="white"/>
                </a:solidFill>
                <a:latin typeface="Arial" pitchFamily="34" charset="0"/>
                <a:cs typeface="Arial" pitchFamily="34" charset="0"/>
              </a:rPr>
              <a:t> PCSK9</a:t>
            </a:r>
            <a:r>
              <a:rPr lang="en-US" sz="700" baseline="30000" dirty="0" smtClean="0">
                <a:solidFill>
                  <a:prstClr val="white"/>
                </a:solidFill>
                <a:latin typeface="Arial" pitchFamily="34" charset="0"/>
                <a:cs typeface="Arial" pitchFamily="34" charset="0"/>
              </a:rPr>
              <a:t>46L</a:t>
            </a:r>
            <a:r>
              <a:rPr lang="en-US" sz="700" dirty="0" smtClean="0">
                <a:solidFill>
                  <a:prstClr val="white"/>
                </a:solidFill>
                <a:latin typeface="Arial" pitchFamily="34" charset="0"/>
                <a:cs typeface="Arial" pitchFamily="34" charset="0"/>
              </a:rPr>
              <a:t> is a substitution mutation.</a:t>
            </a:r>
            <a:endParaRPr lang="en-US" sz="700" baseline="30000" dirty="0">
              <a:solidFill>
                <a:prstClr val="white"/>
              </a:solidFill>
              <a:latin typeface="Arial" pitchFamily="34" charset="0"/>
              <a:cs typeface="Arial" pitchFamily="34" charset="0"/>
            </a:endParaRPr>
          </a:p>
        </p:txBody>
      </p:sp>
      <p:pic>
        <p:nvPicPr>
          <p:cNvPr id="1030" name="Picture 6" descr="Q:\Sanofi-Regeneron\Alirocumab_2014\ACC conference slides\Artwork &amp; Studio\Studio-IN\26-06-14\102231_PPT_GRAPHICS_v01-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721970"/>
            <a:ext cx="6037488" cy="213550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Q:\Sanofi-Regeneron\Alirocumab_2014\ACC conference slides\Artwork &amp; Studio\Studio-IN\26-06-14\102231_PPT_GRAPHICS_v01-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933678"/>
            <a:ext cx="5587515" cy="2238522"/>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1"/>
          <p:cNvSpPr txBox="1">
            <a:spLocks/>
          </p:cNvSpPr>
          <p:nvPr/>
        </p:nvSpPr>
        <p:spPr>
          <a:xfrm>
            <a:off x="228601" y="1143000"/>
            <a:ext cx="8952930" cy="762000"/>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Clr>
                <a:schemeClr val="bg2"/>
              </a:buClr>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200" dirty="0" smtClean="0"/>
              <a:t>This was a large </a:t>
            </a:r>
            <a:r>
              <a:rPr lang="en-GB" sz="1200" dirty="0"/>
              <a:t>prospective study investigating the incidence of CAD over 15 years in the Atherosclerosis Risk in Communities study, </a:t>
            </a:r>
            <a:r>
              <a:rPr lang="en-GB" sz="1200" dirty="0" smtClean="0"/>
              <a:t>in relation to the presence </a:t>
            </a:r>
            <a:r>
              <a:rPr lang="en-GB" sz="1200" dirty="0"/>
              <a:t>of PCSK9 LoF mutations</a:t>
            </a:r>
          </a:p>
        </p:txBody>
      </p:sp>
      <p:pic>
        <p:nvPicPr>
          <p:cNvPr id="1029" name="Picture 5" descr="Q:\Sanofi-Regeneron\Alirocumab_2014\ACC conference slides\Artwork &amp; Studio\Studio-IN\26-06-14\102231_PPT_GRAPHICS_v01-0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416792"/>
            <a:ext cx="3390331" cy="337440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05400" y="5007592"/>
            <a:ext cx="1683332" cy="230832"/>
          </a:xfrm>
          <a:prstGeom prst="rect">
            <a:avLst/>
          </a:prstGeom>
          <a:noFill/>
        </p:spPr>
        <p:txBody>
          <a:bodyPr wrap="square" rtlCol="0">
            <a:spAutoFit/>
          </a:bodyPr>
          <a:lstStyle/>
          <a:p>
            <a:pPr algn="r"/>
            <a:r>
              <a:rPr lang="en-GB" sz="900" dirty="0" smtClean="0">
                <a:solidFill>
                  <a:schemeClr val="bg1"/>
                </a:solidFill>
                <a:latin typeface="Arial" panose="020B0604020202020204" pitchFamily="34" charset="0"/>
                <a:cs typeface="Arial" panose="020B0604020202020204" pitchFamily="34" charset="0"/>
              </a:rPr>
              <a:t>Nonsense mutation:</a:t>
            </a:r>
            <a:endParaRPr lang="en-GB" sz="900"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6305265" y="1836952"/>
            <a:ext cx="2362200" cy="553998"/>
          </a:xfrm>
          <a:prstGeom prst="rect">
            <a:avLst/>
          </a:prstGeom>
          <a:noFill/>
        </p:spPr>
        <p:txBody>
          <a:bodyPr wrap="square" rtlCol="0">
            <a:spAutoFit/>
          </a:bodyPr>
          <a:lstStyle/>
          <a:p>
            <a:pPr algn="ctr"/>
            <a:r>
              <a:rPr lang="en-GB" sz="1000" dirty="0" smtClean="0">
                <a:solidFill>
                  <a:schemeClr val="bg1"/>
                </a:solidFill>
                <a:latin typeface="Arial" panose="020B0604020202020204" pitchFamily="34" charset="0"/>
                <a:cs typeface="Arial" panose="020B0604020202020204" pitchFamily="34" charset="0"/>
              </a:rPr>
              <a:t>The presence of PCSK9 nonsense mutations significantly reduces the </a:t>
            </a:r>
            <a:r>
              <a:rPr lang="en-GB" sz="1000" dirty="0">
                <a:solidFill>
                  <a:schemeClr val="bg1"/>
                </a:solidFill>
                <a:latin typeface="Arial" panose="020B0604020202020204" pitchFamily="34" charset="0"/>
                <a:cs typeface="Arial" panose="020B0604020202020204" pitchFamily="34" charset="0"/>
              </a:rPr>
              <a:t>r</a:t>
            </a:r>
            <a:r>
              <a:rPr lang="en-GB" sz="1000" dirty="0" smtClean="0">
                <a:solidFill>
                  <a:schemeClr val="bg1"/>
                </a:solidFill>
                <a:latin typeface="Arial" panose="020B0604020202020204" pitchFamily="34" charset="0"/>
                <a:cs typeface="Arial" panose="020B0604020202020204" pitchFamily="34" charset="0"/>
              </a:rPr>
              <a:t>isk of coronary heart disease </a:t>
            </a:r>
            <a:endParaRPr lang="en-GB" sz="1000" dirty="0">
              <a:solidFill>
                <a:schemeClr val="bg1"/>
              </a:solidFill>
              <a:latin typeface="Arial" panose="020B0604020202020204" pitchFamily="34" charset="0"/>
              <a:cs typeface="Arial" panose="020B0604020202020204" pitchFamily="34" charset="0"/>
            </a:endParaRPr>
          </a:p>
        </p:txBody>
      </p:sp>
      <p:sp>
        <p:nvSpPr>
          <p:cNvPr id="12" name="Text Placeholder 7"/>
          <p:cNvSpPr>
            <a:spLocks noGrp="1"/>
          </p:cNvSpPr>
          <p:nvPr>
            <p:ph type="body" sz="quarter" idx="14"/>
          </p:nvPr>
        </p:nvSpPr>
        <p:spPr>
          <a:xfrm>
            <a:off x="0" y="6388979"/>
            <a:ext cx="4114798"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da-DK" sz="800" b="1" dirty="0" smtClean="0">
                <a:solidFill>
                  <a:prstClr val="white"/>
                </a:solidFill>
                <a:ea typeface="ＭＳ Ｐゴシック" pitchFamily="34" charset="-128"/>
              </a:rPr>
              <a:t>1. </a:t>
            </a:r>
            <a:r>
              <a:rPr lang="da-DK" sz="800" dirty="0" smtClean="0">
                <a:solidFill>
                  <a:prstClr val="white"/>
                </a:solidFill>
                <a:ea typeface="ＭＳ Ｐゴシック" pitchFamily="34" charset="-128"/>
              </a:rPr>
              <a:t>Cohen </a:t>
            </a:r>
            <a:r>
              <a:rPr lang="da-DK" sz="800" dirty="0">
                <a:solidFill>
                  <a:prstClr val="white"/>
                </a:solidFill>
                <a:ea typeface="ＭＳ Ｐゴシック" pitchFamily="34" charset="-128"/>
              </a:rPr>
              <a:t>JC, et al. N Engl J Med</a:t>
            </a:r>
            <a:r>
              <a:rPr lang="da-DK" sz="800" i="1" dirty="0">
                <a:solidFill>
                  <a:prstClr val="white"/>
                </a:solidFill>
                <a:ea typeface="ＭＳ Ｐゴシック" pitchFamily="34" charset="-128"/>
              </a:rPr>
              <a:t>.</a:t>
            </a:r>
            <a:r>
              <a:rPr lang="da-DK" sz="800" dirty="0">
                <a:solidFill>
                  <a:prstClr val="white"/>
                </a:solidFill>
                <a:ea typeface="ＭＳ Ｐゴシック" pitchFamily="34" charset="-128"/>
              </a:rPr>
              <a:t> </a:t>
            </a:r>
            <a:r>
              <a:rPr lang="da-DK" sz="800" dirty="0" smtClean="0">
                <a:solidFill>
                  <a:prstClr val="white"/>
                </a:solidFill>
                <a:ea typeface="ＭＳ Ｐゴシック" pitchFamily="34" charset="-128"/>
              </a:rPr>
              <a:t>2006;354:1264–72.</a:t>
            </a:r>
          </a:p>
          <a:p>
            <a:pPr algn="l" fontAlgn="base">
              <a:spcBef>
                <a:spcPct val="0"/>
              </a:spcBef>
              <a:spcAft>
                <a:spcPct val="0"/>
              </a:spcAft>
            </a:pPr>
            <a:r>
              <a:rPr lang="en-US" altLang="en-US" sz="800" dirty="0">
                <a:solidFill>
                  <a:srgbClr val="FFFFFF"/>
                </a:solidFill>
                <a:cs typeface="Arial" pitchFamily="34" charset="0"/>
              </a:rPr>
              <a:t>CAD, coronary artery </a:t>
            </a:r>
            <a:r>
              <a:rPr lang="en-US" altLang="en-US" sz="800" dirty="0" smtClean="0">
                <a:solidFill>
                  <a:srgbClr val="FFFFFF"/>
                </a:solidFill>
                <a:cs typeface="Arial" pitchFamily="34" charset="0"/>
              </a:rPr>
              <a:t>disease; LoF, loss-of-function.  </a:t>
            </a:r>
            <a:endParaRPr lang="en-US" sz="800" dirty="0">
              <a:solidFill>
                <a:prstClr val="white"/>
              </a:solidFill>
              <a:ea typeface="ＭＳ Ｐゴシック" pitchFamily="34" charset="-128"/>
            </a:endParaRPr>
          </a:p>
          <a:p>
            <a:pPr algn="l" fontAlgn="base">
              <a:spcBef>
                <a:spcPct val="0"/>
              </a:spcBef>
              <a:spcAft>
                <a:spcPct val="0"/>
              </a:spcAft>
            </a:pPr>
            <a:endParaRPr lang="da-DK" sz="800" dirty="0">
              <a:solidFill>
                <a:prstClr val="white"/>
              </a:solidFill>
              <a:cs typeface="Arial" pitchFamily="34" charset="0"/>
            </a:endParaRPr>
          </a:p>
        </p:txBody>
      </p:sp>
    </p:spTree>
    <p:extLst>
      <p:ext uri="{BB962C8B-B14F-4D97-AF65-F5344CB8AC3E}">
        <p14:creationId xmlns:p14="http://schemas.microsoft.com/office/powerpoint/2010/main" val="111989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03648" y="42622"/>
            <a:ext cx="7283152" cy="1143000"/>
          </a:xfrm>
        </p:spPr>
        <p:txBody>
          <a:bodyPr vert="horz" lIns="91440" tIns="45720" rIns="91440" bIns="45720" rtlCol="0" anchor="ctr">
            <a:normAutofit/>
          </a:bodyPr>
          <a:lstStyle/>
          <a:p>
            <a:r>
              <a:rPr lang="en-CA" dirty="0"/>
              <a:t>Loss-of-function mutations in PCSK9 are associated with lower serum LDL-C and lower incidence of </a:t>
            </a:r>
            <a:r>
              <a:rPr lang="en-CA" dirty="0" smtClean="0"/>
              <a:t>CHD</a:t>
            </a:r>
            <a:endParaRPr lang="en-CA" baseline="30000" dirty="0"/>
          </a:p>
        </p:txBody>
      </p:sp>
      <p:sp>
        <p:nvSpPr>
          <p:cNvPr id="6" name="Rectangle 5"/>
          <p:cNvSpPr/>
          <p:nvPr/>
        </p:nvSpPr>
        <p:spPr>
          <a:xfrm>
            <a:off x="4643706" y="4929192"/>
            <a:ext cx="4104456" cy="830997"/>
          </a:xfrm>
          <a:prstGeom prst="rect">
            <a:avLst/>
          </a:prstGeom>
          <a:ln>
            <a:noFill/>
          </a:ln>
        </p:spPr>
        <p:txBody>
          <a:bodyPr wrap="square">
            <a:spAutoFit/>
          </a:bodyPr>
          <a:lstStyle/>
          <a:p>
            <a:pPr fontAlgn="auto">
              <a:spcBef>
                <a:spcPts val="0"/>
              </a:spcBef>
              <a:spcAft>
                <a:spcPts val="0"/>
              </a:spcAft>
            </a:pPr>
            <a:r>
              <a:rPr lang="en-CA" sz="1200" dirty="0">
                <a:solidFill>
                  <a:schemeClr val="bg1"/>
                </a:solidFill>
                <a:latin typeface="Arial"/>
                <a:cs typeface="+mn-cs"/>
              </a:rPr>
              <a:t>PCSK9 mutations were associated with a 28% reduction in mean LDL-C and an 88% reduction in the lifetime risk of CHD </a:t>
            </a:r>
            <a:r>
              <a:rPr lang="en-CA" sz="1200" dirty="0" smtClean="0">
                <a:solidFill>
                  <a:schemeClr val="bg1"/>
                </a:solidFill>
                <a:latin typeface="Arial"/>
                <a:cs typeface="+mn-cs"/>
              </a:rPr>
              <a:t>(p=0.008 for the reduction; HR=0.11</a:t>
            </a:r>
            <a:r>
              <a:rPr lang="en-CA" sz="1200" dirty="0">
                <a:solidFill>
                  <a:schemeClr val="bg1"/>
                </a:solidFill>
                <a:latin typeface="Arial"/>
                <a:cs typeface="+mn-cs"/>
              </a:rPr>
              <a:t>; 95% </a:t>
            </a:r>
            <a:r>
              <a:rPr lang="en-CA" sz="1200" dirty="0" smtClean="0">
                <a:solidFill>
                  <a:schemeClr val="bg1"/>
                </a:solidFill>
                <a:latin typeface="Arial"/>
                <a:cs typeface="+mn-cs"/>
              </a:rPr>
              <a:t>CI: 0.02, </a:t>
            </a:r>
            <a:r>
              <a:rPr lang="en-CA" sz="1200" dirty="0">
                <a:solidFill>
                  <a:schemeClr val="bg1"/>
                </a:solidFill>
                <a:latin typeface="Arial"/>
                <a:cs typeface="+mn-cs"/>
              </a:rPr>
              <a:t>0.81; </a:t>
            </a:r>
            <a:r>
              <a:rPr lang="en-CA" sz="1200" dirty="0" smtClean="0">
                <a:solidFill>
                  <a:schemeClr val="bg1"/>
                </a:solidFill>
                <a:latin typeface="Arial"/>
                <a:cs typeface="+mn-cs"/>
              </a:rPr>
              <a:t>p=0.03</a:t>
            </a:r>
            <a:r>
              <a:rPr lang="en-CA" sz="1200" dirty="0">
                <a:solidFill>
                  <a:schemeClr val="bg1"/>
                </a:solidFill>
                <a:latin typeface="Arial"/>
                <a:cs typeface="+mn-cs"/>
              </a:rPr>
              <a:t>)</a:t>
            </a:r>
          </a:p>
        </p:txBody>
      </p:sp>
      <p:grpSp>
        <p:nvGrpSpPr>
          <p:cNvPr id="73" name="Group 72"/>
          <p:cNvGrpSpPr/>
          <p:nvPr/>
        </p:nvGrpSpPr>
        <p:grpSpPr>
          <a:xfrm>
            <a:off x="584473" y="1617399"/>
            <a:ext cx="3692600" cy="4124160"/>
            <a:chOff x="603523" y="1509167"/>
            <a:chExt cx="3692600" cy="4793922"/>
          </a:xfrm>
        </p:grpSpPr>
        <p:sp>
          <p:nvSpPr>
            <p:cNvPr id="7" name="Rectangle 7"/>
            <p:cNvSpPr>
              <a:spLocks noChangeArrowheads="1"/>
            </p:cNvSpPr>
            <p:nvPr/>
          </p:nvSpPr>
          <p:spPr bwMode="auto">
            <a:xfrm>
              <a:off x="849763" y="1752605"/>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30</a:t>
              </a:r>
            </a:p>
          </p:txBody>
        </p:sp>
        <p:sp>
          <p:nvSpPr>
            <p:cNvPr id="8" name="Rectangle 7"/>
            <p:cNvSpPr>
              <a:spLocks noChangeArrowheads="1"/>
            </p:cNvSpPr>
            <p:nvPr/>
          </p:nvSpPr>
          <p:spPr bwMode="auto">
            <a:xfrm>
              <a:off x="849763" y="2243995"/>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20</a:t>
              </a:r>
            </a:p>
          </p:txBody>
        </p:sp>
        <p:sp>
          <p:nvSpPr>
            <p:cNvPr id="9" name="Rectangle 7"/>
            <p:cNvSpPr>
              <a:spLocks noChangeArrowheads="1"/>
            </p:cNvSpPr>
            <p:nvPr/>
          </p:nvSpPr>
          <p:spPr bwMode="auto">
            <a:xfrm>
              <a:off x="849763" y="2735384"/>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10</a:t>
              </a:r>
            </a:p>
          </p:txBody>
        </p:sp>
        <p:sp>
          <p:nvSpPr>
            <p:cNvPr id="10" name="Rectangle 7"/>
            <p:cNvSpPr>
              <a:spLocks noChangeArrowheads="1"/>
            </p:cNvSpPr>
            <p:nvPr/>
          </p:nvSpPr>
          <p:spPr bwMode="auto">
            <a:xfrm>
              <a:off x="928309" y="3227320"/>
              <a:ext cx="263214"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0</a:t>
              </a:r>
            </a:p>
          </p:txBody>
        </p:sp>
        <p:sp>
          <p:nvSpPr>
            <p:cNvPr id="11" name="Rectangle 7"/>
            <p:cNvSpPr>
              <a:spLocks noChangeArrowheads="1"/>
            </p:cNvSpPr>
            <p:nvPr/>
          </p:nvSpPr>
          <p:spPr bwMode="auto">
            <a:xfrm rot="16200000">
              <a:off x="156285" y="3588544"/>
              <a:ext cx="1156086"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b="1" dirty="0">
                  <a:solidFill>
                    <a:schemeClr val="bg1"/>
                  </a:solidFill>
                  <a:latin typeface="Arial"/>
                  <a:cs typeface="+mn-cs"/>
                </a:rPr>
                <a:t>Frequency (%)</a:t>
              </a:r>
            </a:p>
          </p:txBody>
        </p:sp>
        <p:sp>
          <p:nvSpPr>
            <p:cNvPr id="12" name="Rectangle 7"/>
            <p:cNvSpPr>
              <a:spLocks noChangeArrowheads="1"/>
            </p:cNvSpPr>
            <p:nvPr/>
          </p:nvSpPr>
          <p:spPr bwMode="auto">
            <a:xfrm>
              <a:off x="1478116"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1.3</a:t>
              </a:r>
            </a:p>
          </p:txBody>
        </p:sp>
        <p:sp>
          <p:nvSpPr>
            <p:cNvPr id="13" name="Rectangle 7"/>
            <p:cNvSpPr>
              <a:spLocks noChangeArrowheads="1"/>
            </p:cNvSpPr>
            <p:nvPr/>
          </p:nvSpPr>
          <p:spPr bwMode="auto">
            <a:xfrm>
              <a:off x="1965671"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2.6</a:t>
              </a:r>
            </a:p>
          </p:txBody>
        </p:sp>
        <p:sp>
          <p:nvSpPr>
            <p:cNvPr id="15" name="Rectangle 7"/>
            <p:cNvSpPr>
              <a:spLocks noChangeArrowheads="1"/>
            </p:cNvSpPr>
            <p:nvPr/>
          </p:nvSpPr>
          <p:spPr bwMode="auto">
            <a:xfrm>
              <a:off x="2940781"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5.2</a:t>
              </a:r>
            </a:p>
          </p:txBody>
        </p:sp>
        <p:sp>
          <p:nvSpPr>
            <p:cNvPr id="16" name="Rectangle 7"/>
            <p:cNvSpPr>
              <a:spLocks noChangeArrowheads="1"/>
            </p:cNvSpPr>
            <p:nvPr/>
          </p:nvSpPr>
          <p:spPr bwMode="auto">
            <a:xfrm>
              <a:off x="3428336"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6.5</a:t>
              </a:r>
            </a:p>
          </p:txBody>
        </p:sp>
        <p:sp>
          <p:nvSpPr>
            <p:cNvPr id="17" name="Rectangle 7"/>
            <p:cNvSpPr>
              <a:spLocks noChangeArrowheads="1"/>
            </p:cNvSpPr>
            <p:nvPr/>
          </p:nvSpPr>
          <p:spPr bwMode="auto">
            <a:xfrm>
              <a:off x="3915891"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7.8</a:t>
              </a:r>
            </a:p>
          </p:txBody>
        </p:sp>
        <p:sp>
          <p:nvSpPr>
            <p:cNvPr id="18" name="Rectangle 7"/>
            <p:cNvSpPr>
              <a:spLocks noChangeArrowheads="1"/>
            </p:cNvSpPr>
            <p:nvPr/>
          </p:nvSpPr>
          <p:spPr bwMode="auto">
            <a:xfrm>
              <a:off x="1093862" y="6041479"/>
              <a:ext cx="2978701"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b="1" dirty="0">
                  <a:solidFill>
                    <a:schemeClr val="bg1"/>
                  </a:solidFill>
                  <a:latin typeface="Arial"/>
                  <a:cs typeface="+mn-cs"/>
                </a:rPr>
                <a:t>Plasma LDL-C in </a:t>
              </a:r>
              <a:r>
                <a:rPr lang="en-CA" sz="1100" b="1" dirty="0" smtClean="0">
                  <a:solidFill>
                    <a:schemeClr val="bg1"/>
                  </a:solidFill>
                  <a:latin typeface="Arial"/>
                  <a:cs typeface="+mn-cs"/>
                </a:rPr>
                <a:t>black subjects </a:t>
              </a:r>
              <a:r>
                <a:rPr lang="en-CA" sz="1100" b="1" dirty="0">
                  <a:solidFill>
                    <a:schemeClr val="bg1"/>
                  </a:solidFill>
                  <a:latin typeface="Arial"/>
                  <a:cs typeface="+mn-cs"/>
                </a:rPr>
                <a:t>(mmol/L)</a:t>
              </a:r>
            </a:p>
          </p:txBody>
        </p:sp>
        <p:sp>
          <p:nvSpPr>
            <p:cNvPr id="19" name="Rectangle 7"/>
            <p:cNvSpPr>
              <a:spLocks noChangeArrowheads="1"/>
            </p:cNvSpPr>
            <p:nvPr/>
          </p:nvSpPr>
          <p:spPr bwMode="auto">
            <a:xfrm>
              <a:off x="1082179" y="3388292"/>
              <a:ext cx="263214"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0</a:t>
              </a:r>
            </a:p>
          </p:txBody>
        </p:sp>
        <p:sp>
          <p:nvSpPr>
            <p:cNvPr id="21" name="Rectangle 20"/>
            <p:cNvSpPr/>
            <p:nvPr/>
          </p:nvSpPr>
          <p:spPr>
            <a:xfrm>
              <a:off x="3027784" y="2876947"/>
              <a:ext cx="148208" cy="470148"/>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2" name="Rectangle 21"/>
            <p:cNvSpPr/>
            <p:nvPr/>
          </p:nvSpPr>
          <p:spPr>
            <a:xfrm>
              <a:off x="3267819" y="3129360"/>
              <a:ext cx="148208" cy="21773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3" name="Rectangle 22"/>
            <p:cNvSpPr/>
            <p:nvPr/>
          </p:nvSpPr>
          <p:spPr>
            <a:xfrm>
              <a:off x="3522510" y="3276998"/>
              <a:ext cx="148208" cy="70096"/>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4" name="Rectangle 23"/>
            <p:cNvSpPr/>
            <p:nvPr/>
          </p:nvSpPr>
          <p:spPr>
            <a:xfrm>
              <a:off x="3771875" y="3301374"/>
              <a:ext cx="148208" cy="45719"/>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5" name="Rectangle 24"/>
            <p:cNvSpPr/>
            <p:nvPr/>
          </p:nvSpPr>
          <p:spPr>
            <a:xfrm>
              <a:off x="2775668" y="2441178"/>
              <a:ext cx="148208" cy="905917"/>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6" name="Rectangle 25"/>
            <p:cNvSpPr/>
            <p:nvPr/>
          </p:nvSpPr>
          <p:spPr>
            <a:xfrm>
              <a:off x="2528691" y="2203054"/>
              <a:ext cx="148208" cy="1144042"/>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7" name="Rectangle 26"/>
            <p:cNvSpPr/>
            <p:nvPr/>
          </p:nvSpPr>
          <p:spPr>
            <a:xfrm>
              <a:off x="2283517" y="2210198"/>
              <a:ext cx="148208" cy="1136898"/>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8" name="Rectangle 27"/>
            <p:cNvSpPr/>
            <p:nvPr/>
          </p:nvSpPr>
          <p:spPr>
            <a:xfrm>
              <a:off x="2036540" y="2684066"/>
              <a:ext cx="148208" cy="663030"/>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29" name="Rectangle 28"/>
            <p:cNvSpPr/>
            <p:nvPr/>
          </p:nvSpPr>
          <p:spPr>
            <a:xfrm>
              <a:off x="1786604" y="3191272"/>
              <a:ext cx="148208" cy="155823"/>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30" name="Rectangle 29"/>
            <p:cNvSpPr/>
            <p:nvPr/>
          </p:nvSpPr>
          <p:spPr>
            <a:xfrm>
              <a:off x="1539627" y="3301376"/>
              <a:ext cx="148208" cy="45719"/>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31" name="Rectangle 7"/>
            <p:cNvSpPr>
              <a:spLocks noChangeArrowheads="1"/>
            </p:cNvSpPr>
            <p:nvPr/>
          </p:nvSpPr>
          <p:spPr bwMode="auto">
            <a:xfrm>
              <a:off x="1401414" y="1562647"/>
              <a:ext cx="944489" cy="430888"/>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CA" sz="1100" dirty="0">
                  <a:solidFill>
                    <a:schemeClr val="bg1"/>
                  </a:solidFill>
                  <a:latin typeface="Arial"/>
                  <a:cs typeface="+mn-cs"/>
                </a:rPr>
                <a:t>No </a:t>
              </a:r>
              <a:r>
                <a:rPr lang="en-CA" sz="1100" dirty="0" smtClean="0">
                  <a:solidFill>
                    <a:schemeClr val="bg1"/>
                  </a:solidFill>
                  <a:latin typeface="Arial"/>
                  <a:cs typeface="+mn-cs"/>
                </a:rPr>
                <a:t>mutation</a:t>
              </a:r>
              <a:r>
                <a:rPr lang="en-CA" sz="1100" dirty="0">
                  <a:solidFill>
                    <a:schemeClr val="bg1"/>
                  </a:solidFill>
                  <a:latin typeface="Arial"/>
                  <a:cs typeface="+mn-cs"/>
                </a:rPr>
                <a:t/>
              </a:r>
              <a:br>
                <a:rPr lang="en-CA" sz="1100" dirty="0">
                  <a:solidFill>
                    <a:schemeClr val="bg1"/>
                  </a:solidFill>
                  <a:latin typeface="Arial"/>
                  <a:cs typeface="+mn-cs"/>
                </a:rPr>
              </a:br>
              <a:r>
                <a:rPr lang="en-CA" sz="1100" dirty="0" smtClean="0">
                  <a:solidFill>
                    <a:schemeClr val="bg1"/>
                  </a:solidFill>
                  <a:latin typeface="Arial"/>
                  <a:cs typeface="+mn-cs"/>
                </a:rPr>
                <a:t>(n=3278</a:t>
              </a:r>
              <a:r>
                <a:rPr lang="en-CA" sz="1100" dirty="0">
                  <a:solidFill>
                    <a:schemeClr val="bg1"/>
                  </a:solidFill>
                  <a:latin typeface="Arial"/>
                  <a:cs typeface="+mn-cs"/>
                </a:rPr>
                <a:t>)</a:t>
              </a:r>
            </a:p>
          </p:txBody>
        </p:sp>
        <p:sp>
          <p:nvSpPr>
            <p:cNvPr id="32" name="Rectangle 7"/>
            <p:cNvSpPr>
              <a:spLocks noChangeArrowheads="1"/>
            </p:cNvSpPr>
            <p:nvPr/>
          </p:nvSpPr>
          <p:spPr bwMode="auto">
            <a:xfrm>
              <a:off x="2864086" y="1648793"/>
              <a:ext cx="1071127" cy="261610"/>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CA" sz="1100" dirty="0">
                  <a:solidFill>
                    <a:schemeClr val="bg1"/>
                  </a:solidFill>
                  <a:latin typeface="Arial"/>
                  <a:cs typeface="+mn-cs"/>
                </a:rPr>
                <a:t>50</a:t>
              </a:r>
              <a:r>
                <a:rPr lang="en-CA" sz="1100" baseline="30000" dirty="0">
                  <a:solidFill>
                    <a:schemeClr val="bg1"/>
                  </a:solidFill>
                  <a:latin typeface="Arial"/>
                  <a:cs typeface="+mn-cs"/>
                </a:rPr>
                <a:t>th</a:t>
              </a:r>
              <a:r>
                <a:rPr lang="en-CA" sz="1100" dirty="0">
                  <a:solidFill>
                    <a:schemeClr val="bg1"/>
                  </a:solidFill>
                  <a:latin typeface="Arial"/>
                  <a:cs typeface="+mn-cs"/>
                </a:rPr>
                <a:t> </a:t>
              </a:r>
              <a:r>
                <a:rPr lang="en-CA" sz="1100" dirty="0" smtClean="0">
                  <a:solidFill>
                    <a:schemeClr val="bg1"/>
                  </a:solidFill>
                  <a:latin typeface="Arial"/>
                  <a:cs typeface="+mn-cs"/>
                </a:rPr>
                <a:t>percentile</a:t>
              </a:r>
              <a:endParaRPr lang="en-CA" sz="1100" dirty="0">
                <a:solidFill>
                  <a:schemeClr val="bg1"/>
                </a:solidFill>
                <a:latin typeface="Arial"/>
                <a:cs typeface="+mn-cs"/>
              </a:endParaRPr>
            </a:p>
          </p:txBody>
        </p:sp>
        <p:cxnSp>
          <p:nvCxnSpPr>
            <p:cNvPr id="33" name="Straight Arrow Connector 32"/>
            <p:cNvCxnSpPr/>
            <p:nvPr/>
          </p:nvCxnSpPr>
          <p:spPr>
            <a:xfrm flipH="1">
              <a:off x="2653655" y="1795962"/>
              <a:ext cx="216024" cy="0"/>
            </a:xfrm>
            <a:prstGeom prst="straightConnector1">
              <a:avLst/>
            </a:prstGeom>
            <a:ln w="15875">
              <a:solidFill>
                <a:schemeClr val="bg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5" name="Rectangle 7"/>
            <p:cNvSpPr>
              <a:spLocks noChangeArrowheads="1"/>
            </p:cNvSpPr>
            <p:nvPr/>
          </p:nvSpPr>
          <p:spPr bwMode="auto">
            <a:xfrm>
              <a:off x="849763" y="4179281"/>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30</a:t>
              </a:r>
            </a:p>
          </p:txBody>
        </p:sp>
        <p:sp>
          <p:nvSpPr>
            <p:cNvPr id="36" name="Rectangle 7"/>
            <p:cNvSpPr>
              <a:spLocks noChangeArrowheads="1"/>
            </p:cNvSpPr>
            <p:nvPr/>
          </p:nvSpPr>
          <p:spPr bwMode="auto">
            <a:xfrm>
              <a:off x="849763" y="4670671"/>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20</a:t>
              </a:r>
            </a:p>
          </p:txBody>
        </p:sp>
        <p:sp>
          <p:nvSpPr>
            <p:cNvPr id="37" name="Rectangle 7"/>
            <p:cNvSpPr>
              <a:spLocks noChangeArrowheads="1"/>
            </p:cNvSpPr>
            <p:nvPr/>
          </p:nvSpPr>
          <p:spPr bwMode="auto">
            <a:xfrm>
              <a:off x="849763" y="5162060"/>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10</a:t>
              </a:r>
            </a:p>
          </p:txBody>
        </p:sp>
        <p:sp>
          <p:nvSpPr>
            <p:cNvPr id="38" name="Rectangle 7"/>
            <p:cNvSpPr>
              <a:spLocks noChangeArrowheads="1"/>
            </p:cNvSpPr>
            <p:nvPr/>
          </p:nvSpPr>
          <p:spPr bwMode="auto">
            <a:xfrm>
              <a:off x="928309" y="5653996"/>
              <a:ext cx="263214"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0</a:t>
              </a:r>
            </a:p>
          </p:txBody>
        </p:sp>
        <p:sp>
          <p:nvSpPr>
            <p:cNvPr id="39" name="Rectangle 7"/>
            <p:cNvSpPr>
              <a:spLocks noChangeArrowheads="1"/>
            </p:cNvSpPr>
            <p:nvPr/>
          </p:nvSpPr>
          <p:spPr bwMode="auto">
            <a:xfrm>
              <a:off x="1478116"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1.3</a:t>
              </a:r>
            </a:p>
          </p:txBody>
        </p:sp>
        <p:sp>
          <p:nvSpPr>
            <p:cNvPr id="40" name="Rectangle 7"/>
            <p:cNvSpPr>
              <a:spLocks noChangeArrowheads="1"/>
            </p:cNvSpPr>
            <p:nvPr/>
          </p:nvSpPr>
          <p:spPr bwMode="auto">
            <a:xfrm>
              <a:off x="1965671"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2.6</a:t>
              </a:r>
            </a:p>
          </p:txBody>
        </p:sp>
        <p:sp>
          <p:nvSpPr>
            <p:cNvPr id="41" name="Rectangle 7"/>
            <p:cNvSpPr>
              <a:spLocks noChangeArrowheads="1"/>
            </p:cNvSpPr>
            <p:nvPr/>
          </p:nvSpPr>
          <p:spPr bwMode="auto">
            <a:xfrm>
              <a:off x="2453226"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3.9</a:t>
              </a:r>
            </a:p>
          </p:txBody>
        </p:sp>
        <p:sp>
          <p:nvSpPr>
            <p:cNvPr id="42" name="Rectangle 7"/>
            <p:cNvSpPr>
              <a:spLocks noChangeArrowheads="1"/>
            </p:cNvSpPr>
            <p:nvPr/>
          </p:nvSpPr>
          <p:spPr bwMode="auto">
            <a:xfrm>
              <a:off x="2940781"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5.2</a:t>
              </a:r>
            </a:p>
          </p:txBody>
        </p:sp>
        <p:sp>
          <p:nvSpPr>
            <p:cNvPr id="43" name="Rectangle 7"/>
            <p:cNvSpPr>
              <a:spLocks noChangeArrowheads="1"/>
            </p:cNvSpPr>
            <p:nvPr/>
          </p:nvSpPr>
          <p:spPr bwMode="auto">
            <a:xfrm>
              <a:off x="3428336"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6.5</a:t>
              </a:r>
            </a:p>
          </p:txBody>
        </p:sp>
        <p:sp>
          <p:nvSpPr>
            <p:cNvPr id="44" name="Rectangle 7"/>
            <p:cNvSpPr>
              <a:spLocks noChangeArrowheads="1"/>
            </p:cNvSpPr>
            <p:nvPr/>
          </p:nvSpPr>
          <p:spPr bwMode="auto">
            <a:xfrm>
              <a:off x="3915891" y="5814968"/>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7.8</a:t>
              </a:r>
            </a:p>
          </p:txBody>
        </p:sp>
        <p:sp>
          <p:nvSpPr>
            <p:cNvPr id="45" name="Rectangle 7"/>
            <p:cNvSpPr>
              <a:spLocks noChangeArrowheads="1"/>
            </p:cNvSpPr>
            <p:nvPr/>
          </p:nvSpPr>
          <p:spPr bwMode="auto">
            <a:xfrm>
              <a:off x="1082179" y="5814968"/>
              <a:ext cx="263214"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0</a:t>
              </a:r>
            </a:p>
          </p:txBody>
        </p:sp>
        <p:sp>
          <p:nvSpPr>
            <p:cNvPr id="47" name="Rectangle 46"/>
            <p:cNvSpPr/>
            <p:nvPr/>
          </p:nvSpPr>
          <p:spPr>
            <a:xfrm>
              <a:off x="3027784" y="5717527"/>
              <a:ext cx="148208" cy="63707"/>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48" name="Rectangle 47"/>
            <p:cNvSpPr/>
            <p:nvPr/>
          </p:nvSpPr>
          <p:spPr>
            <a:xfrm>
              <a:off x="3267819" y="5665142"/>
              <a:ext cx="148208" cy="116092"/>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49" name="Rectangle 48"/>
            <p:cNvSpPr/>
            <p:nvPr/>
          </p:nvSpPr>
          <p:spPr>
            <a:xfrm>
              <a:off x="3771875" y="5665142"/>
              <a:ext cx="148208" cy="116092"/>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0" name="Rectangle 49"/>
            <p:cNvSpPr/>
            <p:nvPr/>
          </p:nvSpPr>
          <p:spPr>
            <a:xfrm>
              <a:off x="2775668" y="5669903"/>
              <a:ext cx="148208" cy="111332"/>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1" name="Rectangle 50"/>
            <p:cNvSpPr/>
            <p:nvPr/>
          </p:nvSpPr>
          <p:spPr>
            <a:xfrm>
              <a:off x="2528691" y="5179366"/>
              <a:ext cx="148208" cy="601870"/>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2" name="Rectangle 51"/>
            <p:cNvSpPr/>
            <p:nvPr/>
          </p:nvSpPr>
          <p:spPr>
            <a:xfrm>
              <a:off x="2283517" y="4745978"/>
              <a:ext cx="148208" cy="1035258"/>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3" name="Rectangle 52"/>
            <p:cNvSpPr/>
            <p:nvPr/>
          </p:nvSpPr>
          <p:spPr>
            <a:xfrm>
              <a:off x="2036540" y="4636441"/>
              <a:ext cx="148208" cy="1144795"/>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4" name="Rectangle 53"/>
            <p:cNvSpPr/>
            <p:nvPr/>
          </p:nvSpPr>
          <p:spPr>
            <a:xfrm>
              <a:off x="1786604" y="4269728"/>
              <a:ext cx="148208" cy="1511507"/>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55" name="Rectangle 54"/>
            <p:cNvSpPr/>
            <p:nvPr/>
          </p:nvSpPr>
          <p:spPr>
            <a:xfrm>
              <a:off x="1539627" y="5603228"/>
              <a:ext cx="148208" cy="178007"/>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cxnSp>
          <p:nvCxnSpPr>
            <p:cNvPr id="56" name="Straight Arrow Connector 55"/>
            <p:cNvCxnSpPr/>
            <p:nvPr/>
          </p:nvCxnSpPr>
          <p:spPr>
            <a:xfrm flipH="1">
              <a:off x="2667372" y="4097263"/>
              <a:ext cx="216024" cy="0"/>
            </a:xfrm>
            <a:prstGeom prst="straightConnector1">
              <a:avLst/>
            </a:prstGeom>
            <a:ln w="158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7"/>
            <p:cNvSpPr>
              <a:spLocks noChangeArrowheads="1"/>
            </p:cNvSpPr>
            <p:nvPr/>
          </p:nvSpPr>
          <p:spPr bwMode="auto">
            <a:xfrm>
              <a:off x="861715" y="3789040"/>
              <a:ext cx="1758816" cy="430887"/>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CA" sz="1100" i="1" dirty="0">
                  <a:solidFill>
                    <a:schemeClr val="bg1"/>
                  </a:solidFill>
                  <a:latin typeface="Arial"/>
                  <a:cs typeface="+mn-cs"/>
                </a:rPr>
                <a:t>PCSK9</a:t>
              </a:r>
              <a:r>
                <a:rPr lang="en-CA" sz="1100" i="1" baseline="30000" dirty="0">
                  <a:solidFill>
                    <a:schemeClr val="bg1"/>
                  </a:solidFill>
                  <a:latin typeface="Arial"/>
                  <a:cs typeface="+mn-cs"/>
                </a:rPr>
                <a:t>142X</a:t>
              </a:r>
              <a:r>
                <a:rPr lang="en-CA" sz="1100" i="1" dirty="0">
                  <a:solidFill>
                    <a:schemeClr val="bg1"/>
                  </a:solidFill>
                  <a:latin typeface="Arial"/>
                  <a:cs typeface="+mn-cs"/>
                </a:rPr>
                <a:t> or PCSK9</a:t>
              </a:r>
              <a:r>
                <a:rPr lang="en-CA" sz="1100" i="1" baseline="30000" dirty="0">
                  <a:solidFill>
                    <a:schemeClr val="bg1"/>
                  </a:solidFill>
                  <a:latin typeface="Arial"/>
                  <a:cs typeface="+mn-cs"/>
                </a:rPr>
                <a:t>679X</a:t>
              </a:r>
            </a:p>
            <a:p>
              <a:pPr algn="ctr" fontAlgn="auto">
                <a:spcBef>
                  <a:spcPts val="0"/>
                </a:spcBef>
                <a:spcAft>
                  <a:spcPts val="0"/>
                </a:spcAft>
                <a:defRPr/>
              </a:pPr>
              <a:r>
                <a:rPr lang="en-CA" sz="1100" dirty="0" smtClean="0">
                  <a:solidFill>
                    <a:schemeClr val="bg1"/>
                  </a:solidFill>
                  <a:latin typeface="Arial"/>
                  <a:cs typeface="+mn-cs"/>
                </a:rPr>
                <a:t>(n=85</a:t>
              </a:r>
              <a:r>
                <a:rPr lang="en-CA" sz="1100" dirty="0">
                  <a:solidFill>
                    <a:schemeClr val="bg1"/>
                  </a:solidFill>
                  <a:latin typeface="Arial"/>
                  <a:cs typeface="+mn-cs"/>
                </a:rPr>
                <a:t>)</a:t>
              </a:r>
              <a:endParaRPr lang="en-CA" sz="1100" baseline="30000" dirty="0">
                <a:solidFill>
                  <a:schemeClr val="bg1"/>
                </a:solidFill>
                <a:latin typeface="Arial"/>
                <a:cs typeface="+mn-cs"/>
              </a:endParaRPr>
            </a:p>
          </p:txBody>
        </p:sp>
        <p:cxnSp>
          <p:nvCxnSpPr>
            <p:cNvPr id="34" name="Straight Connector 33"/>
            <p:cNvCxnSpPr/>
            <p:nvPr/>
          </p:nvCxnSpPr>
          <p:spPr>
            <a:xfrm>
              <a:off x="2591172" y="1509167"/>
              <a:ext cx="0" cy="4392488"/>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Rectangle 7"/>
            <p:cNvSpPr>
              <a:spLocks noChangeArrowheads="1"/>
            </p:cNvSpPr>
            <p:nvPr/>
          </p:nvSpPr>
          <p:spPr bwMode="auto">
            <a:xfrm>
              <a:off x="2453226" y="3388292"/>
              <a:ext cx="380232"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dirty="0">
                  <a:solidFill>
                    <a:schemeClr val="bg1"/>
                  </a:solidFill>
                  <a:latin typeface="Arial"/>
                  <a:cs typeface="+mn-cs"/>
                </a:rPr>
                <a:t>3.9</a:t>
              </a:r>
            </a:p>
          </p:txBody>
        </p:sp>
        <p:grpSp>
          <p:nvGrpSpPr>
            <p:cNvPr id="71" name="Group 70"/>
            <p:cNvGrpSpPr/>
            <p:nvPr/>
          </p:nvGrpSpPr>
          <p:grpSpPr>
            <a:xfrm>
              <a:off x="1153263" y="1877319"/>
              <a:ext cx="3056709" cy="1477969"/>
              <a:chOff x="1153263" y="1877319"/>
              <a:chExt cx="3056709" cy="1477969"/>
            </a:xfrm>
          </p:grpSpPr>
          <p:sp>
            <p:nvSpPr>
              <p:cNvPr id="20" name="Freeform 19"/>
              <p:cNvSpPr/>
              <p:nvPr/>
            </p:nvSpPr>
            <p:spPr>
              <a:xfrm>
                <a:off x="1224176" y="1877319"/>
                <a:ext cx="2985796" cy="1477969"/>
              </a:xfrm>
              <a:custGeom>
                <a:avLst/>
                <a:gdLst>
                  <a:gd name="connsiteX0" fmla="*/ 0 w 3049244"/>
                  <a:gd name="connsiteY0" fmla="*/ 0 h 1477969"/>
                  <a:gd name="connsiteX1" fmla="*/ 0 w 3049244"/>
                  <a:gd name="connsiteY1" fmla="*/ 1477969 h 1477969"/>
                  <a:gd name="connsiteX2" fmla="*/ 3049244 w 3049244"/>
                  <a:gd name="connsiteY2" fmla="*/ 1477969 h 1477969"/>
                </a:gdLst>
                <a:ahLst/>
                <a:cxnLst>
                  <a:cxn ang="0">
                    <a:pos x="connsiteX0" y="connsiteY0"/>
                  </a:cxn>
                  <a:cxn ang="0">
                    <a:pos x="connsiteX1" y="connsiteY1"/>
                  </a:cxn>
                  <a:cxn ang="0">
                    <a:pos x="connsiteX2" y="connsiteY2"/>
                  </a:cxn>
                </a:cxnLst>
                <a:rect l="l" t="t" r="r" b="b"/>
                <a:pathLst>
                  <a:path w="3049244" h="1477969">
                    <a:moveTo>
                      <a:pt x="0" y="0"/>
                    </a:moveTo>
                    <a:lnTo>
                      <a:pt x="0" y="1477969"/>
                    </a:lnTo>
                    <a:lnTo>
                      <a:pt x="3049244" y="1477969"/>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cxnSp>
            <p:nvCxnSpPr>
              <p:cNvPr id="58" name="Straight Connector 57"/>
              <p:cNvCxnSpPr/>
              <p:nvPr/>
            </p:nvCxnSpPr>
            <p:spPr>
              <a:xfrm>
                <a:off x="1153263" y="1884785"/>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p:cNvCxnSpPr/>
              <p:nvPr/>
            </p:nvCxnSpPr>
            <p:spPr>
              <a:xfrm>
                <a:off x="1153263" y="2366244"/>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p:cNvCxnSpPr/>
              <p:nvPr/>
            </p:nvCxnSpPr>
            <p:spPr>
              <a:xfrm>
                <a:off x="1153263" y="2873829"/>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p:cNvCxnSpPr/>
              <p:nvPr/>
            </p:nvCxnSpPr>
            <p:spPr>
              <a:xfrm>
                <a:off x="1153263" y="3355288"/>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89" name="Group 88"/>
            <p:cNvGrpSpPr/>
            <p:nvPr/>
          </p:nvGrpSpPr>
          <p:grpSpPr>
            <a:xfrm>
              <a:off x="1153263" y="4307010"/>
              <a:ext cx="3056709" cy="1477969"/>
              <a:chOff x="1153263" y="1877319"/>
              <a:chExt cx="3056709" cy="1477969"/>
            </a:xfrm>
          </p:grpSpPr>
          <p:sp>
            <p:nvSpPr>
              <p:cNvPr id="90" name="Freeform 89"/>
              <p:cNvSpPr/>
              <p:nvPr/>
            </p:nvSpPr>
            <p:spPr>
              <a:xfrm>
                <a:off x="1224176" y="1877319"/>
                <a:ext cx="2985796" cy="1477969"/>
              </a:xfrm>
              <a:custGeom>
                <a:avLst/>
                <a:gdLst>
                  <a:gd name="connsiteX0" fmla="*/ 0 w 3049244"/>
                  <a:gd name="connsiteY0" fmla="*/ 0 h 1477969"/>
                  <a:gd name="connsiteX1" fmla="*/ 0 w 3049244"/>
                  <a:gd name="connsiteY1" fmla="*/ 1477969 h 1477969"/>
                  <a:gd name="connsiteX2" fmla="*/ 3049244 w 3049244"/>
                  <a:gd name="connsiteY2" fmla="*/ 1477969 h 1477969"/>
                </a:gdLst>
                <a:ahLst/>
                <a:cxnLst>
                  <a:cxn ang="0">
                    <a:pos x="connsiteX0" y="connsiteY0"/>
                  </a:cxn>
                  <a:cxn ang="0">
                    <a:pos x="connsiteX1" y="connsiteY1"/>
                  </a:cxn>
                  <a:cxn ang="0">
                    <a:pos x="connsiteX2" y="connsiteY2"/>
                  </a:cxn>
                </a:cxnLst>
                <a:rect l="l" t="t" r="r" b="b"/>
                <a:pathLst>
                  <a:path w="3049244" h="1477969">
                    <a:moveTo>
                      <a:pt x="0" y="0"/>
                    </a:moveTo>
                    <a:lnTo>
                      <a:pt x="0" y="1477969"/>
                    </a:lnTo>
                    <a:lnTo>
                      <a:pt x="3049244" y="1477969"/>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cxnSp>
            <p:nvCxnSpPr>
              <p:cNvPr id="91" name="Straight Connector 90"/>
              <p:cNvCxnSpPr/>
              <p:nvPr/>
            </p:nvCxnSpPr>
            <p:spPr>
              <a:xfrm>
                <a:off x="1153263" y="1884785"/>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Straight Connector 91"/>
              <p:cNvCxnSpPr/>
              <p:nvPr/>
            </p:nvCxnSpPr>
            <p:spPr>
              <a:xfrm>
                <a:off x="1153263" y="2366244"/>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93" name="Straight Connector 92"/>
              <p:cNvCxnSpPr/>
              <p:nvPr/>
            </p:nvCxnSpPr>
            <p:spPr>
              <a:xfrm>
                <a:off x="1153263" y="2873829"/>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94" name="Straight Connector 93"/>
              <p:cNvCxnSpPr/>
              <p:nvPr/>
            </p:nvCxnSpPr>
            <p:spPr>
              <a:xfrm>
                <a:off x="1153263" y="3355288"/>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72" name="Group 71"/>
          <p:cNvGrpSpPr/>
          <p:nvPr/>
        </p:nvGrpSpPr>
        <p:grpSpPr>
          <a:xfrm>
            <a:off x="4912991" y="1937569"/>
            <a:ext cx="3618532" cy="2857090"/>
            <a:chOff x="4932041" y="1799238"/>
            <a:chExt cx="3618532" cy="3091375"/>
          </a:xfrm>
        </p:grpSpPr>
        <p:sp>
          <p:nvSpPr>
            <p:cNvPr id="59" name="Rectangle 7"/>
            <p:cNvSpPr>
              <a:spLocks noChangeArrowheads="1"/>
            </p:cNvSpPr>
            <p:nvPr/>
          </p:nvSpPr>
          <p:spPr bwMode="auto">
            <a:xfrm>
              <a:off x="5224264" y="1799238"/>
              <a:ext cx="341760"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12</a:t>
              </a:r>
            </a:p>
          </p:txBody>
        </p:sp>
        <p:sp>
          <p:nvSpPr>
            <p:cNvPr id="60" name="Rectangle 7"/>
            <p:cNvSpPr>
              <a:spLocks noChangeArrowheads="1"/>
            </p:cNvSpPr>
            <p:nvPr/>
          </p:nvSpPr>
          <p:spPr bwMode="auto">
            <a:xfrm>
              <a:off x="5302811" y="2615329"/>
              <a:ext cx="263213"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8</a:t>
              </a:r>
            </a:p>
          </p:txBody>
        </p:sp>
        <p:sp>
          <p:nvSpPr>
            <p:cNvPr id="61" name="Rectangle 7"/>
            <p:cNvSpPr>
              <a:spLocks noChangeArrowheads="1"/>
            </p:cNvSpPr>
            <p:nvPr/>
          </p:nvSpPr>
          <p:spPr bwMode="auto">
            <a:xfrm>
              <a:off x="5302811" y="3431420"/>
              <a:ext cx="263213"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4</a:t>
              </a:r>
            </a:p>
          </p:txBody>
        </p:sp>
        <p:sp>
          <p:nvSpPr>
            <p:cNvPr id="62" name="Rectangle 7"/>
            <p:cNvSpPr>
              <a:spLocks noChangeArrowheads="1"/>
            </p:cNvSpPr>
            <p:nvPr/>
          </p:nvSpPr>
          <p:spPr bwMode="auto">
            <a:xfrm>
              <a:off x="5302811" y="4247510"/>
              <a:ext cx="263213"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0</a:t>
              </a:r>
            </a:p>
          </p:txBody>
        </p:sp>
        <p:sp>
          <p:nvSpPr>
            <p:cNvPr id="63" name="Rectangle 7"/>
            <p:cNvSpPr>
              <a:spLocks noChangeArrowheads="1"/>
            </p:cNvSpPr>
            <p:nvPr/>
          </p:nvSpPr>
          <p:spPr bwMode="auto">
            <a:xfrm>
              <a:off x="6349178" y="4367143"/>
              <a:ext cx="365806"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No</a:t>
              </a:r>
            </a:p>
          </p:txBody>
        </p:sp>
        <p:sp>
          <p:nvSpPr>
            <p:cNvPr id="64" name="Rectangle 7"/>
            <p:cNvSpPr>
              <a:spLocks noChangeArrowheads="1"/>
            </p:cNvSpPr>
            <p:nvPr/>
          </p:nvSpPr>
          <p:spPr bwMode="auto">
            <a:xfrm>
              <a:off x="7295661" y="4367143"/>
              <a:ext cx="428322" cy="261610"/>
            </a:xfrm>
            <a:prstGeom prst="rect">
              <a:avLst/>
            </a:prstGeom>
            <a:noFill/>
            <a:ln w="9525">
              <a:noFill/>
              <a:miter lim="800000"/>
              <a:headEnd/>
              <a:tailEnd/>
            </a:ln>
          </p:spPr>
          <p:txBody>
            <a:bodyPr wrap="none">
              <a:spAutoFit/>
            </a:bodyPr>
            <a:lstStyle/>
            <a:p>
              <a:pPr algn="r" fontAlgn="auto">
                <a:spcBef>
                  <a:spcPts val="0"/>
                </a:spcBef>
                <a:spcAft>
                  <a:spcPts val="0"/>
                </a:spcAft>
                <a:defRPr/>
              </a:pPr>
              <a:r>
                <a:rPr lang="en-CA" sz="1100" dirty="0">
                  <a:solidFill>
                    <a:schemeClr val="bg1"/>
                  </a:solidFill>
                  <a:latin typeface="Arial"/>
                  <a:cs typeface="+mn-cs"/>
                </a:rPr>
                <a:t>Yes</a:t>
              </a:r>
            </a:p>
          </p:txBody>
        </p:sp>
        <p:sp>
          <p:nvSpPr>
            <p:cNvPr id="65" name="Rectangle 64"/>
            <p:cNvSpPr/>
            <p:nvPr/>
          </p:nvSpPr>
          <p:spPr>
            <a:xfrm>
              <a:off x="6251299" y="2343304"/>
              <a:ext cx="561975" cy="2019300"/>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66" name="Rectangle 65"/>
            <p:cNvSpPr/>
            <p:nvPr/>
          </p:nvSpPr>
          <p:spPr>
            <a:xfrm>
              <a:off x="7248036" y="4172104"/>
              <a:ext cx="561975" cy="190499"/>
            </a:xfrm>
            <a:prstGeom prst="rect">
              <a:avLst/>
            </a:prstGeom>
            <a:solidFill>
              <a:srgbClr val="92D05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en-US" sz="1800" dirty="0">
                <a:solidFill>
                  <a:schemeClr val="bg1"/>
                </a:solidFill>
                <a:latin typeface="Arial"/>
              </a:endParaRPr>
            </a:p>
          </p:txBody>
        </p:sp>
        <p:sp>
          <p:nvSpPr>
            <p:cNvPr id="67" name="Rectangle 7"/>
            <p:cNvSpPr>
              <a:spLocks noChangeArrowheads="1"/>
            </p:cNvSpPr>
            <p:nvPr/>
          </p:nvSpPr>
          <p:spPr bwMode="auto">
            <a:xfrm>
              <a:off x="6074134" y="4607551"/>
              <a:ext cx="1867819" cy="283062"/>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CA" sz="1100" b="1" i="1" dirty="0">
                  <a:solidFill>
                    <a:schemeClr val="bg1"/>
                  </a:solidFill>
                  <a:latin typeface="Arial"/>
                  <a:cs typeface="+mn-cs"/>
                </a:rPr>
                <a:t>PCSK9</a:t>
              </a:r>
              <a:r>
                <a:rPr lang="en-CA" sz="1100" b="1" i="1" baseline="30000" dirty="0">
                  <a:solidFill>
                    <a:schemeClr val="bg1"/>
                  </a:solidFill>
                  <a:latin typeface="Arial"/>
                  <a:cs typeface="+mn-cs"/>
                </a:rPr>
                <a:t>142X</a:t>
              </a:r>
              <a:r>
                <a:rPr lang="en-CA" sz="1100" b="1" i="1" dirty="0">
                  <a:solidFill>
                    <a:schemeClr val="bg1"/>
                  </a:solidFill>
                  <a:latin typeface="Arial"/>
                  <a:cs typeface="+mn-cs"/>
                </a:rPr>
                <a:t> </a:t>
              </a:r>
              <a:r>
                <a:rPr lang="en-CA" sz="1100" b="1" i="1" dirty="0" smtClean="0">
                  <a:solidFill>
                    <a:schemeClr val="bg1"/>
                  </a:solidFill>
                  <a:latin typeface="Arial"/>
                  <a:cs typeface="+mn-cs"/>
                </a:rPr>
                <a:t> or  PCSK9</a:t>
              </a:r>
              <a:r>
                <a:rPr lang="en-CA" sz="1100" b="1" i="1" baseline="30000" dirty="0" smtClean="0">
                  <a:solidFill>
                    <a:schemeClr val="bg1"/>
                  </a:solidFill>
                  <a:latin typeface="Arial"/>
                  <a:cs typeface="+mn-cs"/>
                </a:rPr>
                <a:t>679X</a:t>
              </a:r>
              <a:endParaRPr lang="en-CA" sz="1100" b="1" i="1" baseline="30000" dirty="0">
                <a:solidFill>
                  <a:schemeClr val="bg1"/>
                </a:solidFill>
                <a:latin typeface="Arial"/>
                <a:cs typeface="+mn-cs"/>
              </a:endParaRPr>
            </a:p>
          </p:txBody>
        </p:sp>
        <p:sp>
          <p:nvSpPr>
            <p:cNvPr id="68" name="Rectangle 7"/>
            <p:cNvSpPr>
              <a:spLocks noChangeArrowheads="1"/>
            </p:cNvSpPr>
            <p:nvPr/>
          </p:nvSpPr>
          <p:spPr bwMode="auto">
            <a:xfrm rot="16200000">
              <a:off x="4688384" y="3005663"/>
              <a:ext cx="748923" cy="261610"/>
            </a:xfrm>
            <a:prstGeom prst="rect">
              <a:avLst/>
            </a:prstGeom>
            <a:noFill/>
            <a:ln w="9525">
              <a:noFill/>
              <a:miter lim="800000"/>
              <a:headEnd/>
              <a:tailEnd/>
            </a:ln>
          </p:spPr>
          <p:txBody>
            <a:bodyPr wrap="none">
              <a:spAutoFit/>
            </a:bodyPr>
            <a:lstStyle/>
            <a:p>
              <a:pPr fontAlgn="auto">
                <a:spcBef>
                  <a:spcPts val="0"/>
                </a:spcBef>
                <a:spcAft>
                  <a:spcPts val="0"/>
                </a:spcAft>
                <a:defRPr/>
              </a:pPr>
              <a:r>
                <a:rPr lang="en-CA" sz="1100" b="1" dirty="0" smtClean="0">
                  <a:solidFill>
                    <a:schemeClr val="bg1"/>
                  </a:solidFill>
                  <a:latin typeface="Arial"/>
                  <a:cs typeface="+mn-cs"/>
                </a:rPr>
                <a:t>CHD (%)</a:t>
              </a:r>
              <a:endParaRPr lang="en-CA" sz="1100" b="1" dirty="0">
                <a:solidFill>
                  <a:schemeClr val="bg1"/>
                </a:solidFill>
                <a:latin typeface="Arial"/>
                <a:cs typeface="+mn-cs"/>
              </a:endParaRPr>
            </a:p>
          </p:txBody>
        </p:sp>
        <p:sp>
          <p:nvSpPr>
            <p:cNvPr id="96" name="Freeform 95"/>
            <p:cNvSpPr/>
            <p:nvPr/>
          </p:nvSpPr>
          <p:spPr>
            <a:xfrm>
              <a:off x="5564777" y="1933304"/>
              <a:ext cx="2985796" cy="2429690"/>
            </a:xfrm>
            <a:custGeom>
              <a:avLst/>
              <a:gdLst>
                <a:gd name="connsiteX0" fmla="*/ 0 w 3049244"/>
                <a:gd name="connsiteY0" fmla="*/ 0 h 1477969"/>
                <a:gd name="connsiteX1" fmla="*/ 0 w 3049244"/>
                <a:gd name="connsiteY1" fmla="*/ 1477969 h 1477969"/>
                <a:gd name="connsiteX2" fmla="*/ 3049244 w 3049244"/>
                <a:gd name="connsiteY2" fmla="*/ 1477969 h 1477969"/>
              </a:gdLst>
              <a:ahLst/>
              <a:cxnLst>
                <a:cxn ang="0">
                  <a:pos x="connsiteX0" y="connsiteY0"/>
                </a:cxn>
                <a:cxn ang="0">
                  <a:pos x="connsiteX1" y="connsiteY1"/>
                </a:cxn>
                <a:cxn ang="0">
                  <a:pos x="connsiteX2" y="connsiteY2"/>
                </a:cxn>
              </a:cxnLst>
              <a:rect l="l" t="t" r="r" b="b"/>
              <a:pathLst>
                <a:path w="3049244" h="1477969">
                  <a:moveTo>
                    <a:pt x="0" y="0"/>
                  </a:moveTo>
                  <a:lnTo>
                    <a:pt x="0" y="1477969"/>
                  </a:lnTo>
                  <a:lnTo>
                    <a:pt x="3049244" y="1477969"/>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cxnSp>
          <p:nvCxnSpPr>
            <p:cNvPr id="97" name="Straight Connector 96"/>
            <p:cNvCxnSpPr/>
            <p:nvPr/>
          </p:nvCxnSpPr>
          <p:spPr>
            <a:xfrm>
              <a:off x="5493864" y="1940768"/>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98" name="Straight Connector 97"/>
            <p:cNvCxnSpPr/>
            <p:nvPr/>
          </p:nvCxnSpPr>
          <p:spPr>
            <a:xfrm>
              <a:off x="5493864" y="2748176"/>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99" name="Straight Connector 98"/>
            <p:cNvCxnSpPr/>
            <p:nvPr/>
          </p:nvCxnSpPr>
          <p:spPr>
            <a:xfrm>
              <a:off x="5493864" y="3555584"/>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0" name="Straight Connector 99"/>
            <p:cNvCxnSpPr/>
            <p:nvPr/>
          </p:nvCxnSpPr>
          <p:spPr>
            <a:xfrm>
              <a:off x="5493864" y="4362993"/>
              <a:ext cx="72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pSp>
      <p:sp>
        <p:nvSpPr>
          <p:cNvPr id="84" name="Text Placeholder 7"/>
          <p:cNvSpPr>
            <a:spLocks noGrp="1"/>
          </p:cNvSpPr>
          <p:nvPr>
            <p:ph type="body" sz="quarter" idx="4294967295"/>
          </p:nvPr>
        </p:nvSpPr>
        <p:spPr>
          <a:xfrm>
            <a:off x="0" y="6381751"/>
            <a:ext cx="6568093" cy="476249"/>
          </a:xfrm>
          <a:prstGeom prst="rect">
            <a:avLst/>
          </a:prstGeo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Cohen </a:t>
            </a:r>
            <a:r>
              <a:rPr lang="da-DK" sz="800" dirty="0">
                <a:solidFill>
                  <a:prstClr val="white"/>
                </a:solidFill>
                <a:cs typeface="Arial" pitchFamily="34" charset="0"/>
              </a:rPr>
              <a:t>JC, et al. N Engl J Med </a:t>
            </a:r>
            <a:r>
              <a:rPr lang="da-DK" sz="800" dirty="0" smtClean="0">
                <a:solidFill>
                  <a:prstClr val="white"/>
                </a:solidFill>
                <a:cs typeface="Arial" pitchFamily="34" charset="0"/>
              </a:rPr>
              <a:t>2006;354:1264–72.</a:t>
            </a:r>
          </a:p>
          <a:p>
            <a:pPr algn="l" fontAlgn="base">
              <a:spcBef>
                <a:spcPct val="0"/>
              </a:spcBef>
              <a:spcAft>
                <a:spcPct val="0"/>
              </a:spcAft>
            </a:pPr>
            <a:r>
              <a:rPr lang="da-DK" sz="800" dirty="0">
                <a:solidFill>
                  <a:prstClr val="white"/>
                </a:solidFill>
                <a:cs typeface="Arial" pitchFamily="34" charset="0"/>
              </a:rPr>
              <a:t>CHD, coronary heart disease</a:t>
            </a:r>
            <a:r>
              <a:rPr lang="da-DK" sz="800" dirty="0" smtClean="0">
                <a:solidFill>
                  <a:prstClr val="white"/>
                </a:solidFill>
                <a:cs typeface="Arial" pitchFamily="34" charset="0"/>
              </a:rPr>
              <a:t>.</a:t>
            </a:r>
          </a:p>
        </p:txBody>
      </p:sp>
      <p:sp>
        <p:nvSpPr>
          <p:cNvPr id="85" name="Content Placeholder 1"/>
          <p:cNvSpPr txBox="1">
            <a:spLocks/>
          </p:cNvSpPr>
          <p:nvPr/>
        </p:nvSpPr>
        <p:spPr>
          <a:xfrm>
            <a:off x="715277" y="1102056"/>
            <a:ext cx="8466253" cy="453788"/>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Clr>
                <a:schemeClr val="bg2"/>
              </a:buClr>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200" dirty="0" smtClean="0"/>
              <a:t>This was a large </a:t>
            </a:r>
            <a:r>
              <a:rPr lang="en-GB" sz="1200" dirty="0"/>
              <a:t>prospective study investigating the incidence of CAD over 15 years in the Atherosclerosis Risk in Communities study, </a:t>
            </a:r>
            <a:r>
              <a:rPr lang="en-GB" sz="1200" dirty="0" smtClean="0"/>
              <a:t>in relation to the presence </a:t>
            </a:r>
            <a:r>
              <a:rPr lang="en-GB" sz="1200" dirty="0"/>
              <a:t>of PCSK9 LoF mutations</a:t>
            </a:r>
          </a:p>
        </p:txBody>
      </p:sp>
    </p:spTree>
    <p:extLst>
      <p:ext uri="{BB962C8B-B14F-4D97-AF65-F5344CB8AC3E}">
        <p14:creationId xmlns:p14="http://schemas.microsoft.com/office/powerpoint/2010/main" val="421006246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0422" y="141594"/>
            <a:ext cx="7283152" cy="1143000"/>
          </a:xfrm>
        </p:spPr>
        <p:txBody>
          <a:bodyPr/>
          <a:lstStyle/>
          <a:p>
            <a:r>
              <a:rPr lang="en-GB" dirty="0"/>
              <a:t>Inactivating mutations of the NPC1L1 gene is associated with lower LDL-C </a:t>
            </a:r>
            <a:r>
              <a:rPr lang="en-GB" dirty="0" smtClean="0"/>
              <a:t>levels</a:t>
            </a:r>
            <a:r>
              <a:rPr lang="en-GB" baseline="30000" dirty="0" smtClean="0"/>
              <a:t>1</a:t>
            </a:r>
            <a:endParaRPr lang="en-GB" baseline="30000" dirty="0"/>
          </a:p>
        </p:txBody>
      </p:sp>
      <p:grpSp>
        <p:nvGrpSpPr>
          <p:cNvPr id="121" name="Group 120"/>
          <p:cNvGrpSpPr/>
          <p:nvPr/>
        </p:nvGrpSpPr>
        <p:grpSpPr>
          <a:xfrm>
            <a:off x="533979" y="1859351"/>
            <a:ext cx="8058149" cy="4068917"/>
            <a:chOff x="95251" y="1443667"/>
            <a:chExt cx="8058149" cy="4615600"/>
          </a:xfrm>
        </p:grpSpPr>
        <p:grpSp>
          <p:nvGrpSpPr>
            <p:cNvPr id="15" name="Group 14"/>
            <p:cNvGrpSpPr/>
            <p:nvPr/>
          </p:nvGrpSpPr>
          <p:grpSpPr>
            <a:xfrm>
              <a:off x="4339878" y="2708455"/>
              <a:ext cx="2424460" cy="1848951"/>
              <a:chOff x="4481333" y="2383631"/>
              <a:chExt cx="2333524" cy="1954642"/>
            </a:xfrm>
            <a:solidFill>
              <a:schemeClr val="bg2"/>
            </a:solidFill>
          </p:grpSpPr>
          <p:cxnSp>
            <p:nvCxnSpPr>
              <p:cNvPr id="35" name="Straight Connector 34"/>
              <p:cNvCxnSpPr/>
              <p:nvPr/>
            </p:nvCxnSpPr>
            <p:spPr>
              <a:xfrm>
                <a:off x="4481333" y="2383631"/>
                <a:ext cx="1561907" cy="0"/>
              </a:xfrm>
              <a:prstGeom prst="line">
                <a:avLst/>
              </a:prstGeom>
              <a:grpFill/>
              <a:ln w="19050">
                <a:solidFill>
                  <a:schemeClr val="bg1"/>
                </a:solidFill>
                <a:head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992004" y="2647949"/>
                <a:ext cx="1628802" cy="1"/>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174595" y="4337082"/>
                <a:ext cx="1640262" cy="1191"/>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938526" y="3058843"/>
                <a:ext cx="1395600" cy="0"/>
              </a:xfrm>
              <a:prstGeom prst="straightConnector1">
                <a:avLst/>
              </a:prstGeom>
              <a:grpFill/>
              <a:ln w="1905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a:off x="5891006" y="2371792"/>
              <a:ext cx="0" cy="3141474"/>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4330283" y="5438758"/>
              <a:ext cx="244630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335115" y="5438758"/>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542851" y="5438758"/>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741133" y="2266041"/>
              <a:ext cx="364267" cy="2434000"/>
            </a:xfrm>
            <a:prstGeom prst="rect">
              <a:avLst/>
            </a:prstGeom>
            <a:noFill/>
          </p:spPr>
          <p:txBody>
            <a:bodyPr wrap="none" rtlCol="0">
              <a:spAutoFit/>
            </a:bodyPr>
            <a:lstStyle/>
            <a:p>
              <a:pPr algn="r">
                <a:spcAft>
                  <a:spcPts val="1100"/>
                </a:spcAft>
              </a:pPr>
              <a:endParaRPr lang="en-GB" sz="1100" dirty="0" smtClean="0">
                <a:solidFill>
                  <a:schemeClr val="bg1"/>
                </a:solidFill>
              </a:endParaRPr>
            </a:p>
            <a:p>
              <a:pPr algn="r">
                <a:spcAft>
                  <a:spcPts val="1100"/>
                </a:spcAft>
              </a:pPr>
              <a:r>
                <a:rPr lang="en-GB" sz="1100" dirty="0" smtClean="0">
                  <a:solidFill>
                    <a:schemeClr val="bg1"/>
                  </a:solidFill>
                </a:rPr>
                <a:t>11</a:t>
              </a:r>
            </a:p>
            <a:p>
              <a:pPr algn="r">
                <a:spcAft>
                  <a:spcPts val="1100"/>
                </a:spcAft>
              </a:pPr>
              <a:r>
                <a:rPr lang="en-GB" sz="1100" dirty="0" smtClean="0">
                  <a:solidFill>
                    <a:schemeClr val="bg1"/>
                  </a:solidFill>
                </a:rPr>
                <a:t>10</a:t>
              </a:r>
            </a:p>
            <a:p>
              <a:pPr algn="r">
                <a:spcAft>
                  <a:spcPts val="1100"/>
                </a:spcAft>
              </a:pPr>
              <a:r>
                <a:rPr lang="en-GB" sz="1100" dirty="0" smtClean="0">
                  <a:solidFill>
                    <a:schemeClr val="bg1"/>
                  </a:solidFill>
                </a:rPr>
                <a:t>11</a:t>
              </a:r>
            </a:p>
            <a:p>
              <a:pPr algn="r">
                <a:spcAft>
                  <a:spcPts val="1100"/>
                </a:spcAft>
              </a:pPr>
              <a:endParaRPr lang="en-GB" sz="1100" dirty="0" smtClean="0">
                <a:solidFill>
                  <a:schemeClr val="bg1"/>
                </a:solidFill>
              </a:endParaRPr>
            </a:p>
            <a:p>
              <a:pPr algn="r">
                <a:spcAft>
                  <a:spcPts val="1100"/>
                </a:spcAft>
              </a:pPr>
              <a:endParaRPr lang="en-GB" sz="1100" dirty="0" smtClean="0">
                <a:solidFill>
                  <a:schemeClr val="bg1"/>
                </a:solidFill>
              </a:endParaRPr>
            </a:p>
            <a:p>
              <a:pPr algn="r">
                <a:spcAft>
                  <a:spcPts val="1100"/>
                </a:spcAft>
              </a:pPr>
              <a:r>
                <a:rPr lang="en-GB" sz="1100" dirty="0" smtClean="0">
                  <a:solidFill>
                    <a:schemeClr val="bg1"/>
                  </a:solidFill>
                </a:rPr>
                <a:t>7</a:t>
              </a:r>
            </a:p>
            <a:p>
              <a:pPr algn="r">
                <a:spcAft>
                  <a:spcPts val="1100"/>
                </a:spcAft>
              </a:pPr>
              <a:r>
                <a:rPr lang="en-GB" sz="1100" dirty="0" smtClean="0">
                  <a:solidFill>
                    <a:schemeClr val="bg1"/>
                  </a:solidFill>
                </a:rPr>
                <a:t>8</a:t>
              </a:r>
            </a:p>
          </p:txBody>
        </p:sp>
        <p:sp>
          <p:nvSpPr>
            <p:cNvPr id="22" name="TextBox 21"/>
            <p:cNvSpPr txBox="1"/>
            <p:nvPr/>
          </p:nvSpPr>
          <p:spPr>
            <a:xfrm>
              <a:off x="6715031" y="2261554"/>
              <a:ext cx="1269898" cy="3365024"/>
            </a:xfrm>
            <a:prstGeom prst="rect">
              <a:avLst/>
            </a:prstGeom>
            <a:noFill/>
          </p:spPr>
          <p:txBody>
            <a:bodyPr wrap="none" rtlCol="0">
              <a:spAutoFit/>
            </a:bodyPr>
            <a:lstStyle/>
            <a:p>
              <a:pPr algn="ctr">
                <a:spcAft>
                  <a:spcPts val="1100"/>
                </a:spcAft>
              </a:pPr>
              <a:endParaRPr lang="en-GB" sz="1100" dirty="0" smtClean="0">
                <a:solidFill>
                  <a:schemeClr val="bg1"/>
                </a:solidFill>
              </a:endParaRPr>
            </a:p>
            <a:p>
              <a:pPr algn="ctr">
                <a:spcAft>
                  <a:spcPts val="1100"/>
                </a:spcAft>
              </a:pPr>
              <a:r>
                <a:rPr lang="en-GB" sz="1100" dirty="0" smtClean="0">
                  <a:solidFill>
                    <a:schemeClr val="bg1"/>
                  </a:solidFill>
                </a:rPr>
                <a:t>-24 (-50 to 2)</a:t>
              </a:r>
              <a:endParaRPr lang="en-GB" sz="1100" dirty="0">
                <a:solidFill>
                  <a:schemeClr val="bg1"/>
                </a:solidFill>
              </a:endParaRPr>
            </a:p>
            <a:p>
              <a:pPr algn="ctr">
                <a:spcAft>
                  <a:spcPts val="1100"/>
                </a:spcAft>
              </a:pPr>
              <a:r>
                <a:rPr lang="en-GB" sz="1100" dirty="0" smtClean="0">
                  <a:solidFill>
                    <a:schemeClr val="bg1"/>
                  </a:solidFill>
                </a:rPr>
                <a:t>-6 (-30 to 18)</a:t>
              </a:r>
              <a:endParaRPr lang="en-GB" sz="1100" dirty="0">
                <a:solidFill>
                  <a:schemeClr val="bg1"/>
                </a:solidFill>
              </a:endParaRPr>
            </a:p>
            <a:p>
              <a:pPr algn="ctr">
                <a:spcAft>
                  <a:spcPts val="1100"/>
                </a:spcAft>
              </a:pPr>
              <a:r>
                <a:rPr lang="en-GB" sz="1100" dirty="0" smtClean="0">
                  <a:solidFill>
                    <a:schemeClr val="bg1"/>
                  </a:solidFill>
                </a:rPr>
                <a:t>-11 (-33 to 10)</a:t>
              </a:r>
              <a:endParaRPr lang="en-GB" sz="1100" dirty="0">
                <a:solidFill>
                  <a:schemeClr val="bg1"/>
                </a:solidFill>
              </a:endParaRPr>
            </a:p>
            <a:p>
              <a:pPr algn="ctr">
                <a:spcAft>
                  <a:spcPts val="1100"/>
                </a:spcAft>
              </a:pPr>
              <a:r>
                <a:rPr lang="en-GB" sz="1100" dirty="0" smtClean="0">
                  <a:solidFill>
                    <a:schemeClr val="bg1"/>
                  </a:solidFill>
                </a:rPr>
                <a:t>-13 (-27 to 1)</a:t>
              </a:r>
              <a:endParaRPr lang="en-GB" sz="1100" dirty="0">
                <a:solidFill>
                  <a:schemeClr val="bg1"/>
                </a:solidFill>
              </a:endParaRPr>
            </a:p>
            <a:p>
              <a:pPr algn="ctr">
                <a:spcAft>
                  <a:spcPts val="1100"/>
                </a:spcAft>
              </a:pPr>
              <a:endParaRPr lang="en-GB" sz="1100" dirty="0" smtClean="0">
                <a:solidFill>
                  <a:schemeClr val="bg1"/>
                </a:solidFill>
              </a:endParaRPr>
            </a:p>
            <a:p>
              <a:pPr algn="ctr">
                <a:spcAft>
                  <a:spcPts val="1100"/>
                </a:spcAft>
              </a:pPr>
              <a:r>
                <a:rPr lang="en-GB" sz="1100" dirty="0" smtClean="0">
                  <a:solidFill>
                    <a:schemeClr val="bg1"/>
                  </a:solidFill>
                </a:rPr>
                <a:t>-22 (-53 to 10)</a:t>
              </a:r>
              <a:endParaRPr lang="en-GB" sz="1100" dirty="0">
                <a:solidFill>
                  <a:schemeClr val="bg1"/>
                </a:solidFill>
              </a:endParaRPr>
            </a:p>
            <a:p>
              <a:pPr algn="ctr">
                <a:spcAft>
                  <a:spcPts val="1100"/>
                </a:spcAft>
              </a:pPr>
              <a:r>
                <a:rPr lang="en-GB" sz="1100" dirty="0" smtClean="0">
                  <a:solidFill>
                    <a:schemeClr val="bg1"/>
                  </a:solidFill>
                </a:rPr>
                <a:t>-2 (-29 to 25)</a:t>
              </a:r>
              <a:endParaRPr lang="en-GB" sz="1100" dirty="0">
                <a:solidFill>
                  <a:schemeClr val="bg1"/>
                </a:solidFill>
              </a:endParaRPr>
            </a:p>
            <a:p>
              <a:pPr algn="ctr">
                <a:spcAft>
                  <a:spcPts val="1100"/>
                </a:spcAft>
              </a:pPr>
              <a:r>
                <a:rPr lang="en-GB" sz="1100" dirty="0" smtClean="0">
                  <a:solidFill>
                    <a:schemeClr val="bg1"/>
                  </a:solidFill>
                </a:rPr>
                <a:t>-10 (-31 to 10)</a:t>
              </a:r>
            </a:p>
            <a:p>
              <a:pPr algn="ctr">
                <a:spcAft>
                  <a:spcPts val="1100"/>
                </a:spcAft>
              </a:pPr>
              <a:r>
                <a:rPr lang="en-GB" sz="1100" dirty="0" smtClean="0">
                  <a:solidFill>
                    <a:schemeClr val="bg1"/>
                  </a:solidFill>
                </a:rPr>
                <a:t>-12 (-23 to -1)</a:t>
              </a:r>
              <a:endParaRPr lang="en-GB" sz="1100" dirty="0">
                <a:solidFill>
                  <a:schemeClr val="bg1"/>
                </a:solidFill>
              </a:endParaRPr>
            </a:p>
            <a:p>
              <a:pPr algn="ctr">
                <a:spcAft>
                  <a:spcPts val="1100"/>
                </a:spcAft>
              </a:pPr>
              <a:endParaRPr lang="en-GB" sz="1100" dirty="0">
                <a:solidFill>
                  <a:schemeClr val="bg1"/>
                </a:solidFill>
              </a:endParaRPr>
            </a:p>
          </p:txBody>
        </p:sp>
        <p:sp>
          <p:nvSpPr>
            <p:cNvPr id="23" name="TextBox 22"/>
            <p:cNvSpPr txBox="1"/>
            <p:nvPr/>
          </p:nvSpPr>
          <p:spPr>
            <a:xfrm>
              <a:off x="2458950" y="2266848"/>
              <a:ext cx="691856" cy="2434000"/>
            </a:xfrm>
            <a:prstGeom prst="rect">
              <a:avLst/>
            </a:prstGeom>
            <a:noFill/>
          </p:spPr>
          <p:txBody>
            <a:bodyPr wrap="square" rtlCol="0">
              <a:spAutoFit/>
            </a:bodyPr>
            <a:lstStyle/>
            <a:p>
              <a:pPr>
                <a:spcAft>
                  <a:spcPts val="1100"/>
                </a:spcAft>
              </a:pPr>
              <a:endParaRPr lang="en-GB" sz="1100" dirty="0" smtClean="0">
                <a:solidFill>
                  <a:schemeClr val="bg1"/>
                </a:solidFill>
              </a:endParaRPr>
            </a:p>
            <a:p>
              <a:pPr algn="r">
                <a:spcAft>
                  <a:spcPts val="1100"/>
                </a:spcAft>
              </a:pPr>
              <a:r>
                <a:rPr lang="en-GB" sz="1100" dirty="0" smtClean="0">
                  <a:solidFill>
                    <a:schemeClr val="bg1"/>
                  </a:solidFill>
                </a:rPr>
                <a:t>4,586</a:t>
              </a:r>
            </a:p>
            <a:p>
              <a:pPr algn="r">
                <a:spcAft>
                  <a:spcPts val="1100"/>
                </a:spcAft>
              </a:pPr>
              <a:r>
                <a:rPr lang="en-GB" sz="1100" dirty="0" smtClean="0">
                  <a:solidFill>
                    <a:schemeClr val="bg1"/>
                  </a:solidFill>
                </a:rPr>
                <a:t>10,754</a:t>
              </a:r>
            </a:p>
            <a:p>
              <a:pPr algn="r">
                <a:spcAft>
                  <a:spcPts val="1100"/>
                </a:spcAft>
              </a:pPr>
              <a:r>
                <a:rPr lang="en-GB" sz="1100" dirty="0" smtClean="0">
                  <a:solidFill>
                    <a:schemeClr val="bg1"/>
                  </a:solidFill>
                </a:rPr>
                <a:t>22,515</a:t>
              </a:r>
            </a:p>
            <a:p>
              <a:pPr>
                <a:spcAft>
                  <a:spcPts val="1100"/>
                </a:spcAft>
              </a:pPr>
              <a:endParaRPr lang="en-GB" sz="1100" dirty="0" smtClean="0">
                <a:solidFill>
                  <a:schemeClr val="bg1"/>
                </a:solidFill>
              </a:endParaRPr>
            </a:p>
            <a:p>
              <a:pPr>
                <a:spcAft>
                  <a:spcPts val="1100"/>
                </a:spcAft>
              </a:pPr>
              <a:endParaRPr lang="en-GB" sz="1100" dirty="0" smtClean="0">
                <a:solidFill>
                  <a:schemeClr val="bg1"/>
                </a:solidFill>
              </a:endParaRPr>
            </a:p>
            <a:p>
              <a:pPr algn="r">
                <a:spcAft>
                  <a:spcPts val="1100"/>
                </a:spcAft>
              </a:pPr>
              <a:r>
                <a:rPr lang="en-GB" sz="1100" dirty="0" smtClean="0">
                  <a:solidFill>
                    <a:schemeClr val="bg1"/>
                  </a:solidFill>
                </a:rPr>
                <a:t>2,287</a:t>
              </a:r>
            </a:p>
            <a:p>
              <a:pPr algn="r">
                <a:spcAft>
                  <a:spcPts val="1100"/>
                </a:spcAft>
              </a:pPr>
              <a:r>
                <a:rPr lang="en-GB" sz="1100" dirty="0" smtClean="0">
                  <a:solidFill>
                    <a:schemeClr val="bg1"/>
                  </a:solidFill>
                </a:rPr>
                <a:t>2,671</a:t>
              </a:r>
            </a:p>
          </p:txBody>
        </p:sp>
        <p:sp>
          <p:nvSpPr>
            <p:cNvPr id="24" name="TextBox 23"/>
            <p:cNvSpPr txBox="1"/>
            <p:nvPr/>
          </p:nvSpPr>
          <p:spPr>
            <a:xfrm>
              <a:off x="95251" y="2266041"/>
              <a:ext cx="2343150" cy="3054682"/>
            </a:xfrm>
            <a:prstGeom prst="rect">
              <a:avLst/>
            </a:prstGeom>
            <a:noFill/>
          </p:spPr>
          <p:txBody>
            <a:bodyPr wrap="square" rtlCol="0">
              <a:spAutoFit/>
            </a:bodyPr>
            <a:lstStyle/>
            <a:p>
              <a:pPr>
                <a:spcAft>
                  <a:spcPts val="1100"/>
                </a:spcAft>
              </a:pPr>
              <a:r>
                <a:rPr lang="en-GB" sz="1100" b="1" dirty="0" smtClean="0">
                  <a:solidFill>
                    <a:schemeClr val="bg1"/>
                  </a:solidFill>
                </a:rPr>
                <a:t>European ancestry</a:t>
              </a:r>
            </a:p>
            <a:p>
              <a:pPr marL="180000" lvl="1">
                <a:spcAft>
                  <a:spcPts val="1100"/>
                </a:spcAft>
              </a:pPr>
              <a:r>
                <a:rPr lang="en-GB" sz="1100" dirty="0" smtClean="0">
                  <a:solidFill>
                    <a:schemeClr val="bg1"/>
                  </a:solidFill>
                </a:rPr>
                <a:t>CHD-free controls</a:t>
              </a:r>
              <a:endParaRPr lang="en-GB" sz="1100" dirty="0">
                <a:solidFill>
                  <a:schemeClr val="bg1"/>
                </a:solidFill>
              </a:endParaRPr>
            </a:p>
            <a:p>
              <a:pPr marL="180000" lvl="1">
                <a:spcAft>
                  <a:spcPts val="1100"/>
                </a:spcAft>
              </a:pPr>
              <a:r>
                <a:rPr lang="en-GB" sz="1100" dirty="0" smtClean="0">
                  <a:solidFill>
                    <a:schemeClr val="bg1"/>
                  </a:solidFill>
                </a:rPr>
                <a:t>ARIC</a:t>
              </a:r>
            </a:p>
            <a:p>
              <a:pPr marL="180000" lvl="1">
                <a:spcAft>
                  <a:spcPts val="1100"/>
                </a:spcAft>
              </a:pPr>
              <a:r>
                <a:rPr lang="en-GB" sz="1100" dirty="0" smtClean="0">
                  <a:solidFill>
                    <a:schemeClr val="bg1"/>
                  </a:solidFill>
                </a:rPr>
                <a:t>WGHS</a:t>
              </a:r>
            </a:p>
            <a:p>
              <a:pPr marL="180000" lvl="1">
                <a:spcAft>
                  <a:spcPts val="1100"/>
                </a:spcAft>
              </a:pPr>
              <a:r>
                <a:rPr lang="en-GB" sz="1100" dirty="0" smtClean="0">
                  <a:solidFill>
                    <a:schemeClr val="bg1"/>
                  </a:solidFill>
                </a:rPr>
                <a:t>Subgroup total</a:t>
              </a:r>
              <a:endParaRPr lang="en-GB" sz="1100" dirty="0">
                <a:solidFill>
                  <a:schemeClr val="bg1"/>
                </a:solidFill>
              </a:endParaRPr>
            </a:p>
            <a:p>
              <a:pPr>
                <a:spcAft>
                  <a:spcPts val="1100"/>
                </a:spcAft>
              </a:pPr>
              <a:r>
                <a:rPr lang="en-GB" sz="1100" b="1" dirty="0" smtClean="0">
                  <a:solidFill>
                    <a:schemeClr val="bg1"/>
                  </a:solidFill>
                </a:rPr>
                <a:t>African ancestry</a:t>
              </a:r>
            </a:p>
            <a:p>
              <a:pPr marL="180000" lvl="1">
                <a:spcAft>
                  <a:spcPts val="1100"/>
                </a:spcAft>
              </a:pPr>
              <a:r>
                <a:rPr lang="en-GB" sz="1100" dirty="0">
                  <a:solidFill>
                    <a:prstClr val="white"/>
                  </a:solidFill>
                </a:rPr>
                <a:t>CHD-free </a:t>
              </a:r>
              <a:r>
                <a:rPr lang="en-GB" sz="1100" dirty="0" smtClean="0">
                  <a:solidFill>
                    <a:prstClr val="white"/>
                  </a:solidFill>
                </a:rPr>
                <a:t>controls and JHS</a:t>
              </a:r>
            </a:p>
            <a:p>
              <a:pPr marL="180000" lvl="1">
                <a:spcAft>
                  <a:spcPts val="1100"/>
                </a:spcAft>
              </a:pPr>
              <a:r>
                <a:rPr lang="en-GB" sz="1100" dirty="0" smtClean="0">
                  <a:solidFill>
                    <a:prstClr val="white"/>
                  </a:solidFill>
                </a:rPr>
                <a:t>ARIC</a:t>
              </a:r>
            </a:p>
            <a:p>
              <a:pPr marL="180000" lvl="1">
                <a:spcAft>
                  <a:spcPts val="1100"/>
                </a:spcAft>
              </a:pPr>
              <a:r>
                <a:rPr lang="en-GB" sz="1100" dirty="0" smtClean="0">
                  <a:solidFill>
                    <a:prstClr val="white"/>
                  </a:solidFill>
                </a:rPr>
                <a:t>Subgroup total</a:t>
              </a:r>
            </a:p>
            <a:p>
              <a:pPr lvl="0">
                <a:spcAft>
                  <a:spcPts val="1100"/>
                </a:spcAft>
              </a:pPr>
              <a:r>
                <a:rPr lang="en-GB" sz="1100" b="1" dirty="0" smtClean="0">
                  <a:solidFill>
                    <a:prstClr val="white"/>
                  </a:solidFill>
                </a:rPr>
                <a:t>All participants</a:t>
              </a:r>
              <a:endParaRPr lang="en-GB" sz="1100" b="1" dirty="0" smtClean="0">
                <a:solidFill>
                  <a:schemeClr val="bg1"/>
                </a:solidFill>
              </a:endParaRPr>
            </a:p>
          </p:txBody>
        </p:sp>
        <p:sp>
          <p:nvSpPr>
            <p:cNvPr id="25" name="TextBox 24"/>
            <p:cNvSpPr txBox="1"/>
            <p:nvPr/>
          </p:nvSpPr>
          <p:spPr>
            <a:xfrm>
              <a:off x="4192077" y="5771236"/>
              <a:ext cx="2761806" cy="288031"/>
            </a:xfrm>
            <a:prstGeom prst="rect">
              <a:avLst/>
            </a:prstGeom>
            <a:noFill/>
          </p:spPr>
          <p:txBody>
            <a:bodyPr wrap="square" rtlCol="0">
              <a:spAutoFit/>
            </a:bodyPr>
            <a:lstStyle/>
            <a:p>
              <a:pPr algn="ctr">
                <a:spcAft>
                  <a:spcPts val="1100"/>
                </a:spcAft>
              </a:pPr>
              <a:r>
                <a:rPr lang="en-GB" sz="1050" dirty="0" smtClean="0">
                  <a:solidFill>
                    <a:schemeClr val="bg1"/>
                  </a:solidFill>
                </a:rPr>
                <a:t>Mean difference in LDL-C (mg/dL)</a:t>
              </a:r>
              <a:endParaRPr lang="en-GB" sz="1050" dirty="0">
                <a:solidFill>
                  <a:schemeClr val="bg1"/>
                </a:solidFill>
              </a:endParaRPr>
            </a:p>
          </p:txBody>
        </p:sp>
        <p:sp>
          <p:nvSpPr>
            <p:cNvPr id="26" name="TextBox 25"/>
            <p:cNvSpPr txBox="1"/>
            <p:nvPr/>
          </p:nvSpPr>
          <p:spPr>
            <a:xfrm>
              <a:off x="4117771" y="5518345"/>
              <a:ext cx="415499" cy="253916"/>
            </a:xfrm>
            <a:prstGeom prst="rect">
              <a:avLst/>
            </a:prstGeom>
            <a:noFill/>
          </p:spPr>
          <p:txBody>
            <a:bodyPr wrap="none" rtlCol="0">
              <a:spAutoFit/>
            </a:bodyPr>
            <a:lstStyle/>
            <a:p>
              <a:pPr algn="ctr">
                <a:spcAft>
                  <a:spcPts val="1100"/>
                </a:spcAft>
              </a:pPr>
              <a:r>
                <a:rPr lang="en-GB" sz="1050" dirty="0" smtClean="0">
                  <a:solidFill>
                    <a:schemeClr val="bg1"/>
                  </a:solidFill>
                </a:rPr>
                <a:t>-45</a:t>
              </a:r>
              <a:endParaRPr lang="en-GB" sz="1050" dirty="0">
                <a:solidFill>
                  <a:schemeClr val="bg1"/>
                </a:solidFill>
              </a:endParaRPr>
            </a:p>
          </p:txBody>
        </p:sp>
        <p:sp>
          <p:nvSpPr>
            <p:cNvPr id="27" name="TextBox 26"/>
            <p:cNvSpPr txBox="1"/>
            <p:nvPr/>
          </p:nvSpPr>
          <p:spPr>
            <a:xfrm>
              <a:off x="6599299" y="5518434"/>
              <a:ext cx="354584" cy="253916"/>
            </a:xfrm>
            <a:prstGeom prst="rect">
              <a:avLst/>
            </a:prstGeom>
            <a:noFill/>
          </p:spPr>
          <p:txBody>
            <a:bodyPr wrap="none" rtlCol="0">
              <a:spAutoFit/>
            </a:bodyPr>
            <a:lstStyle/>
            <a:p>
              <a:pPr algn="ctr">
                <a:spcAft>
                  <a:spcPts val="1100"/>
                </a:spcAft>
              </a:pPr>
              <a:r>
                <a:rPr lang="en-GB" sz="1050" dirty="0" smtClean="0">
                  <a:solidFill>
                    <a:schemeClr val="bg1"/>
                  </a:solidFill>
                </a:rPr>
                <a:t>25</a:t>
              </a:r>
              <a:endParaRPr lang="en-GB" sz="1050" dirty="0">
                <a:solidFill>
                  <a:schemeClr val="bg1"/>
                </a:solidFill>
              </a:endParaRPr>
            </a:p>
          </p:txBody>
        </p:sp>
        <p:sp>
          <p:nvSpPr>
            <p:cNvPr id="28" name="TextBox 27"/>
            <p:cNvSpPr txBox="1"/>
            <p:nvPr/>
          </p:nvSpPr>
          <p:spPr>
            <a:xfrm>
              <a:off x="5299785" y="5517320"/>
              <a:ext cx="415499" cy="253916"/>
            </a:xfrm>
            <a:prstGeom prst="rect">
              <a:avLst/>
            </a:prstGeom>
            <a:noFill/>
          </p:spPr>
          <p:txBody>
            <a:bodyPr wrap="none" rtlCol="0">
              <a:spAutoFit/>
            </a:bodyPr>
            <a:lstStyle/>
            <a:p>
              <a:pPr algn="ctr">
                <a:spcAft>
                  <a:spcPts val="1100"/>
                </a:spcAft>
              </a:pPr>
              <a:r>
                <a:rPr lang="en-GB" sz="1050" dirty="0" smtClean="0">
                  <a:solidFill>
                    <a:schemeClr val="bg1"/>
                  </a:solidFill>
                </a:rPr>
                <a:t>-10</a:t>
              </a:r>
              <a:endParaRPr lang="en-GB" sz="1050" dirty="0">
                <a:solidFill>
                  <a:schemeClr val="bg1"/>
                </a:solidFill>
              </a:endParaRPr>
            </a:p>
          </p:txBody>
        </p:sp>
        <p:sp>
          <p:nvSpPr>
            <p:cNvPr id="29" name="TextBox 28"/>
            <p:cNvSpPr txBox="1"/>
            <p:nvPr/>
          </p:nvSpPr>
          <p:spPr>
            <a:xfrm>
              <a:off x="6286313" y="5517320"/>
              <a:ext cx="184730" cy="253916"/>
            </a:xfrm>
            <a:prstGeom prst="rect">
              <a:avLst/>
            </a:prstGeom>
            <a:noFill/>
          </p:spPr>
          <p:txBody>
            <a:bodyPr wrap="none" rtlCol="0">
              <a:spAutoFit/>
            </a:bodyPr>
            <a:lstStyle/>
            <a:p>
              <a:pPr algn="ctr">
                <a:spcAft>
                  <a:spcPts val="1100"/>
                </a:spcAft>
              </a:pPr>
              <a:endParaRPr lang="en-GB" sz="1050" dirty="0">
                <a:solidFill>
                  <a:schemeClr val="bg1"/>
                </a:solidFill>
              </a:endParaRPr>
            </a:p>
          </p:txBody>
        </p:sp>
        <p:sp>
          <p:nvSpPr>
            <p:cNvPr id="30" name="TextBox 29"/>
            <p:cNvSpPr txBox="1"/>
            <p:nvPr/>
          </p:nvSpPr>
          <p:spPr>
            <a:xfrm>
              <a:off x="255494" y="1724699"/>
              <a:ext cx="1055358" cy="261610"/>
            </a:xfrm>
            <a:prstGeom prst="rect">
              <a:avLst/>
            </a:prstGeom>
            <a:noFill/>
          </p:spPr>
          <p:txBody>
            <a:bodyPr wrap="square" rtlCol="0">
              <a:spAutoFit/>
            </a:bodyPr>
            <a:lstStyle/>
            <a:p>
              <a:pPr algn="ctr">
                <a:spcAft>
                  <a:spcPts val="1100"/>
                </a:spcAft>
              </a:pPr>
              <a:r>
                <a:rPr lang="en-GB" sz="1100" b="1" dirty="0" smtClean="0">
                  <a:solidFill>
                    <a:schemeClr val="bg1"/>
                  </a:solidFill>
                </a:rPr>
                <a:t>Subgroup</a:t>
              </a:r>
              <a:endParaRPr lang="en-GB" sz="1100" b="1" dirty="0">
                <a:solidFill>
                  <a:schemeClr val="bg1"/>
                </a:solidFill>
              </a:endParaRPr>
            </a:p>
          </p:txBody>
        </p:sp>
        <p:sp>
          <p:nvSpPr>
            <p:cNvPr id="31" name="TextBox 30"/>
            <p:cNvSpPr txBox="1"/>
            <p:nvPr/>
          </p:nvSpPr>
          <p:spPr>
            <a:xfrm>
              <a:off x="2199213" y="1490611"/>
              <a:ext cx="2334057" cy="261610"/>
            </a:xfrm>
            <a:prstGeom prst="rect">
              <a:avLst/>
            </a:prstGeom>
            <a:noFill/>
          </p:spPr>
          <p:txBody>
            <a:bodyPr wrap="square" rtlCol="0">
              <a:spAutoFit/>
            </a:bodyPr>
            <a:lstStyle/>
            <a:p>
              <a:pPr algn="ctr">
                <a:spcAft>
                  <a:spcPts val="1100"/>
                </a:spcAft>
              </a:pPr>
              <a:r>
                <a:rPr lang="en-GB" sz="1100" b="1" dirty="0" smtClean="0">
                  <a:solidFill>
                    <a:schemeClr val="bg1"/>
                  </a:solidFill>
                </a:rPr>
                <a:t>Number of participants</a:t>
              </a:r>
              <a:endParaRPr lang="en-GB" sz="1100" b="1" dirty="0">
                <a:solidFill>
                  <a:schemeClr val="bg1"/>
                </a:solidFill>
              </a:endParaRPr>
            </a:p>
          </p:txBody>
        </p:sp>
        <p:sp>
          <p:nvSpPr>
            <p:cNvPr id="33" name="TextBox 32"/>
            <p:cNvSpPr txBox="1"/>
            <p:nvPr/>
          </p:nvSpPr>
          <p:spPr>
            <a:xfrm>
              <a:off x="6634911" y="1443667"/>
              <a:ext cx="1518489" cy="600164"/>
            </a:xfrm>
            <a:prstGeom prst="rect">
              <a:avLst/>
            </a:prstGeom>
            <a:noFill/>
          </p:spPr>
          <p:txBody>
            <a:bodyPr wrap="square" rtlCol="0">
              <a:spAutoFit/>
            </a:bodyPr>
            <a:lstStyle/>
            <a:p>
              <a:pPr algn="ctr">
                <a:spcAft>
                  <a:spcPts val="1100"/>
                </a:spcAft>
              </a:pPr>
              <a:r>
                <a:rPr lang="en-GB" sz="1100" b="1" dirty="0" smtClean="0">
                  <a:solidFill>
                    <a:schemeClr val="bg1"/>
                  </a:solidFill>
                </a:rPr>
                <a:t>Estimated difference in LDL-C (95% CI)</a:t>
              </a:r>
              <a:endParaRPr lang="en-GB" sz="1100" b="1" dirty="0">
                <a:solidFill>
                  <a:schemeClr val="bg1"/>
                </a:solidFill>
              </a:endParaRPr>
            </a:p>
          </p:txBody>
        </p:sp>
        <p:cxnSp>
          <p:nvCxnSpPr>
            <p:cNvPr id="44" name="Straight Connector 43"/>
            <p:cNvCxnSpPr/>
            <p:nvPr/>
          </p:nvCxnSpPr>
          <p:spPr>
            <a:xfrm flipV="1">
              <a:off x="295836" y="2135568"/>
              <a:ext cx="3896241" cy="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693482" y="2135568"/>
              <a:ext cx="14177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285632" y="1752221"/>
              <a:ext cx="1056586" cy="261610"/>
            </a:xfrm>
            <a:prstGeom prst="rect">
              <a:avLst/>
            </a:prstGeom>
            <a:noFill/>
          </p:spPr>
          <p:txBody>
            <a:bodyPr wrap="square" rtlCol="0">
              <a:spAutoFit/>
            </a:bodyPr>
            <a:lstStyle/>
            <a:p>
              <a:pPr algn="ctr">
                <a:spcAft>
                  <a:spcPts val="1100"/>
                </a:spcAft>
              </a:pPr>
              <a:r>
                <a:rPr lang="en-GB" sz="1100" b="1" dirty="0" smtClean="0">
                  <a:solidFill>
                    <a:schemeClr val="bg1"/>
                  </a:solidFill>
                </a:rPr>
                <a:t>Total</a:t>
              </a:r>
              <a:endParaRPr lang="en-GB" sz="1100" b="1" dirty="0">
                <a:solidFill>
                  <a:schemeClr val="bg1"/>
                </a:solidFill>
              </a:endParaRPr>
            </a:p>
          </p:txBody>
        </p:sp>
        <p:sp>
          <p:nvSpPr>
            <p:cNvPr id="47" name="TextBox 46"/>
            <p:cNvSpPr txBox="1"/>
            <p:nvPr/>
          </p:nvSpPr>
          <p:spPr>
            <a:xfrm>
              <a:off x="3395785" y="1752221"/>
              <a:ext cx="1056586" cy="261610"/>
            </a:xfrm>
            <a:prstGeom prst="rect">
              <a:avLst/>
            </a:prstGeom>
            <a:noFill/>
          </p:spPr>
          <p:txBody>
            <a:bodyPr wrap="square" rtlCol="0">
              <a:spAutoFit/>
            </a:bodyPr>
            <a:lstStyle/>
            <a:p>
              <a:pPr algn="ctr">
                <a:spcAft>
                  <a:spcPts val="1100"/>
                </a:spcAft>
              </a:pPr>
              <a:r>
                <a:rPr lang="en-GB" sz="1100" b="1" dirty="0" smtClean="0">
                  <a:solidFill>
                    <a:schemeClr val="bg1"/>
                  </a:solidFill>
                </a:rPr>
                <a:t>Carriers</a:t>
              </a:r>
              <a:endParaRPr lang="en-GB" sz="1100" b="1" dirty="0">
                <a:solidFill>
                  <a:schemeClr val="bg1"/>
                </a:solidFill>
              </a:endParaRPr>
            </a:p>
          </p:txBody>
        </p:sp>
        <p:cxnSp>
          <p:nvCxnSpPr>
            <p:cNvPr id="52" name="Straight Connector 51"/>
            <p:cNvCxnSpPr/>
            <p:nvPr/>
          </p:nvCxnSpPr>
          <p:spPr>
            <a:xfrm>
              <a:off x="6767065" y="5432496"/>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255833" y="5432496"/>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022850" y="5438846"/>
              <a:ext cx="0" cy="79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978900" y="2647954"/>
              <a:ext cx="111528" cy="121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9" name="Rectangle 8"/>
            <p:cNvSpPr/>
            <p:nvPr/>
          </p:nvSpPr>
          <p:spPr>
            <a:xfrm>
              <a:off x="5629250" y="2891440"/>
              <a:ext cx="130421" cy="1340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0" name="Rectangle 109"/>
            <p:cNvSpPr/>
            <p:nvPr/>
          </p:nvSpPr>
          <p:spPr>
            <a:xfrm>
              <a:off x="5466145" y="3273411"/>
              <a:ext cx="143464" cy="147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1" name="Diamond 110"/>
            <p:cNvSpPr/>
            <p:nvPr/>
          </p:nvSpPr>
          <p:spPr>
            <a:xfrm>
              <a:off x="4978900" y="3539768"/>
              <a:ext cx="947027" cy="111840"/>
            </a:xfrm>
            <a:prstGeom prst="diamond">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2" name="Straight Connector 111"/>
            <p:cNvCxnSpPr/>
            <p:nvPr/>
          </p:nvCxnSpPr>
          <p:spPr>
            <a:xfrm>
              <a:off x="4344642" y="4240710"/>
              <a:ext cx="1911191" cy="0"/>
            </a:xfrm>
            <a:prstGeom prst="line">
              <a:avLst/>
            </a:prstGeom>
            <a:solidFill>
              <a:schemeClr val="bg2"/>
            </a:solidFill>
            <a:ln w="19050">
              <a:solidFill>
                <a:schemeClr val="bg1"/>
              </a:solidFill>
              <a:headEnd type="triangle"/>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5143543" y="4206865"/>
              <a:ext cx="83793" cy="909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3" name="Rectangle 12"/>
            <p:cNvSpPr/>
            <p:nvPr/>
          </p:nvSpPr>
          <p:spPr>
            <a:xfrm>
              <a:off x="5809509" y="4518144"/>
              <a:ext cx="80124" cy="746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9" name="Diamond 118"/>
            <p:cNvSpPr/>
            <p:nvPr/>
          </p:nvSpPr>
          <p:spPr>
            <a:xfrm>
              <a:off x="4870450" y="4792306"/>
              <a:ext cx="1385383" cy="111840"/>
            </a:xfrm>
            <a:prstGeom prst="diamond">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0" name="Diamond 119"/>
            <p:cNvSpPr/>
            <p:nvPr/>
          </p:nvSpPr>
          <p:spPr>
            <a:xfrm>
              <a:off x="5053860" y="5082818"/>
              <a:ext cx="872068" cy="111840"/>
            </a:xfrm>
            <a:prstGeom prst="diamond">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2" name="Text Placeholder 7"/>
          <p:cNvSpPr>
            <a:spLocks noGrp="1"/>
          </p:cNvSpPr>
          <p:nvPr>
            <p:ph type="body" sz="quarter" idx="14"/>
          </p:nvPr>
        </p:nvSpPr>
        <p:spPr>
          <a:xfrm>
            <a:off x="0" y="6381751"/>
            <a:ext cx="6568093" cy="476249"/>
          </a:xfrm>
        </p:spPr>
        <p:txBody>
          <a:bodyPr wrap="square" anchor="t" anchorCtr="0">
            <a:normAutofit fontScale="92500"/>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GB" sz="800" b="1" dirty="0" smtClean="0">
                <a:solidFill>
                  <a:prstClr val="white"/>
                </a:solidFill>
                <a:cs typeface="Arial" pitchFamily="34" charset="0"/>
              </a:rPr>
              <a:t>1. </a:t>
            </a:r>
            <a:r>
              <a:rPr lang="en-GB" sz="800" dirty="0" smtClean="0">
                <a:solidFill>
                  <a:prstClr val="white"/>
                </a:solidFill>
                <a:cs typeface="Arial" pitchFamily="34" charset="0"/>
              </a:rPr>
              <a:t>The </a:t>
            </a:r>
            <a:r>
              <a:rPr lang="en-GB" sz="800" dirty="0">
                <a:solidFill>
                  <a:prstClr val="white"/>
                </a:solidFill>
                <a:cs typeface="Arial" pitchFamily="34" charset="0"/>
              </a:rPr>
              <a:t>Myocardial Infarction Genetics Consortium Investigators. N Engl J Med </a:t>
            </a:r>
            <a:r>
              <a:rPr lang="en-GB" sz="800" dirty="0" smtClean="0">
                <a:solidFill>
                  <a:prstClr val="white"/>
                </a:solidFill>
                <a:cs typeface="Arial" pitchFamily="34" charset="0"/>
              </a:rPr>
              <a:t>2014;371(22):2072–82.</a:t>
            </a:r>
          </a:p>
          <a:p>
            <a:pPr algn="l" fontAlgn="base">
              <a:spcBef>
                <a:spcPct val="0"/>
              </a:spcBef>
              <a:spcAft>
                <a:spcPct val="0"/>
              </a:spcAft>
            </a:pPr>
            <a:r>
              <a:rPr lang="en-GB" sz="800" dirty="0"/>
              <a:t>ARIC, Atherosclerosis Risk in Communities study; </a:t>
            </a:r>
            <a:r>
              <a:rPr lang="en-GB" sz="800" dirty="0" smtClean="0"/>
              <a:t>CHD, </a:t>
            </a:r>
            <a:r>
              <a:rPr lang="en-GB" sz="800" dirty="0"/>
              <a:t>Coronary heart disease</a:t>
            </a:r>
            <a:r>
              <a:rPr lang="en-GB" sz="800" dirty="0" smtClean="0"/>
              <a:t>; </a:t>
            </a:r>
            <a:r>
              <a:rPr lang="en-GB" sz="800" dirty="0">
                <a:solidFill>
                  <a:prstClr val="white"/>
                </a:solidFill>
                <a:cs typeface="Arial" pitchFamily="34" charset="0"/>
              </a:rPr>
              <a:t>NPC1L1, </a:t>
            </a:r>
            <a:r>
              <a:rPr lang="en-GB" sz="800" dirty="0" err="1">
                <a:solidFill>
                  <a:prstClr val="white"/>
                </a:solidFill>
                <a:cs typeface="Arial" pitchFamily="34" charset="0"/>
              </a:rPr>
              <a:t>Niemann</a:t>
            </a:r>
            <a:r>
              <a:rPr lang="en-GB" sz="800" dirty="0">
                <a:solidFill>
                  <a:prstClr val="white"/>
                </a:solidFill>
                <a:cs typeface="Arial" pitchFamily="34" charset="0"/>
              </a:rPr>
              <a:t>-Pick C1-Like </a:t>
            </a:r>
            <a:r>
              <a:rPr lang="en-GB" sz="800" dirty="0" smtClean="0">
                <a:solidFill>
                  <a:prstClr val="white"/>
                </a:solidFill>
                <a:cs typeface="Arial" pitchFamily="34" charset="0"/>
              </a:rPr>
              <a:t>1; </a:t>
            </a:r>
            <a:r>
              <a:rPr lang="en-GB" sz="800" dirty="0" smtClean="0"/>
              <a:t>JHS</a:t>
            </a:r>
            <a:r>
              <a:rPr lang="en-GB" sz="800" dirty="0"/>
              <a:t>, Jackson Heart Study;</a:t>
            </a:r>
          </a:p>
          <a:p>
            <a:pPr algn="l" fontAlgn="base">
              <a:spcBef>
                <a:spcPct val="0"/>
              </a:spcBef>
              <a:spcAft>
                <a:spcPct val="0"/>
              </a:spcAft>
            </a:pPr>
            <a:r>
              <a:rPr lang="en-GB" sz="800" dirty="0" smtClean="0"/>
              <a:t>WGHS, </a:t>
            </a:r>
            <a:r>
              <a:rPr lang="en-GB" sz="800" dirty="0"/>
              <a:t>Women’s Genome Health </a:t>
            </a:r>
            <a:r>
              <a:rPr lang="en-GB" sz="800" dirty="0" smtClean="0"/>
              <a:t>Study. </a:t>
            </a:r>
          </a:p>
        </p:txBody>
      </p:sp>
      <p:sp>
        <p:nvSpPr>
          <p:cNvPr id="43" name="Content Placeholder 1"/>
          <p:cNvSpPr txBox="1">
            <a:spLocks/>
          </p:cNvSpPr>
          <p:nvPr/>
        </p:nvSpPr>
        <p:spPr>
          <a:xfrm>
            <a:off x="615967" y="1284594"/>
            <a:ext cx="8466253" cy="453788"/>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Clr>
                <a:schemeClr val="bg2"/>
              </a:buClr>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200" dirty="0"/>
              <a:t>This was </a:t>
            </a:r>
            <a:r>
              <a:rPr lang="en-GB" sz="1200" dirty="0" smtClean="0"/>
              <a:t>a sequencing/genotyping </a:t>
            </a:r>
            <a:r>
              <a:rPr lang="en-GB" sz="1200" dirty="0"/>
              <a:t>cohort study of 113,094 people with or without CHD </a:t>
            </a:r>
            <a:r>
              <a:rPr lang="en-GB" sz="1200" dirty="0" smtClean="0"/>
              <a:t>disease, to identify inactivating </a:t>
            </a:r>
            <a:r>
              <a:rPr lang="en-GB" sz="1200" dirty="0"/>
              <a:t>mutations of the NPC1L1 </a:t>
            </a:r>
            <a:r>
              <a:rPr lang="en-GB" sz="1200" dirty="0" smtClean="0"/>
              <a:t>gene and its relationship to CHD risk</a:t>
            </a:r>
            <a:endParaRPr lang="en-GB" sz="1200" dirty="0"/>
          </a:p>
        </p:txBody>
      </p:sp>
    </p:spTree>
    <p:extLst>
      <p:ext uri="{BB962C8B-B14F-4D97-AF65-F5344CB8AC3E}">
        <p14:creationId xmlns:p14="http://schemas.microsoft.com/office/powerpoint/2010/main" val="3792957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smtClean="0"/>
              <a:t>Contents</a:t>
            </a:r>
            <a:endParaRPr lang="en-GB" sz="2000" dirty="0"/>
          </a:p>
        </p:txBody>
      </p:sp>
      <p:sp>
        <p:nvSpPr>
          <p:cNvPr id="3" name="Content Placeholder 2"/>
          <p:cNvSpPr>
            <a:spLocks noGrp="1"/>
          </p:cNvSpPr>
          <p:nvPr>
            <p:ph idx="1"/>
          </p:nvPr>
        </p:nvSpPr>
        <p:spPr/>
        <p:txBody>
          <a:bodyPr/>
          <a:lstStyle/>
          <a:p>
            <a:r>
              <a:rPr lang="en-GB" dirty="0" smtClean="0"/>
              <a:t>Burden of disease</a:t>
            </a:r>
          </a:p>
          <a:p>
            <a:r>
              <a:rPr lang="en-GB" dirty="0" smtClean="0"/>
              <a:t>Causal relationship between LDL-C and CV risk</a:t>
            </a:r>
          </a:p>
          <a:p>
            <a:pPr lvl="1"/>
            <a:r>
              <a:rPr lang="en-GB" dirty="0" smtClean="0"/>
              <a:t>Large epidemiological </a:t>
            </a:r>
            <a:r>
              <a:rPr lang="en-GB" dirty="0"/>
              <a:t>studies</a:t>
            </a:r>
          </a:p>
          <a:p>
            <a:pPr lvl="1"/>
            <a:r>
              <a:rPr lang="en-GB" dirty="0" smtClean="0"/>
              <a:t>Genetic studies – PCSK9, </a:t>
            </a:r>
            <a:r>
              <a:rPr lang="en-GB" dirty="0"/>
              <a:t>Niemann-Pick </a:t>
            </a:r>
            <a:r>
              <a:rPr lang="en-GB" dirty="0" smtClean="0"/>
              <a:t>C1-Like 1</a:t>
            </a:r>
            <a:endParaRPr lang="en-GB" b="1" dirty="0" smtClean="0">
              <a:solidFill>
                <a:srgbClr val="FF0000"/>
              </a:solidFill>
            </a:endParaRPr>
          </a:p>
          <a:p>
            <a:pPr lvl="1"/>
            <a:r>
              <a:rPr lang="en-GB" dirty="0" smtClean="0"/>
              <a:t>Large statin studies</a:t>
            </a:r>
          </a:p>
          <a:p>
            <a:pPr lvl="1"/>
            <a:r>
              <a:rPr lang="en-GB" dirty="0" smtClean="0"/>
              <a:t>IMPROVE-IT study</a:t>
            </a:r>
          </a:p>
          <a:p>
            <a:r>
              <a:rPr lang="en-GB" dirty="0"/>
              <a:t>Unmet </a:t>
            </a:r>
            <a:r>
              <a:rPr lang="en-GB" dirty="0" smtClean="0"/>
              <a:t>needs</a:t>
            </a:r>
          </a:p>
          <a:p>
            <a:pPr lvl="1"/>
            <a:r>
              <a:rPr lang="en-GB" dirty="0"/>
              <a:t>Persistent CV risk due to poorly controlled LDL-C despite </a:t>
            </a:r>
            <a:r>
              <a:rPr lang="en-GB" dirty="0" smtClean="0"/>
              <a:t>standard </a:t>
            </a:r>
            <a:r>
              <a:rPr lang="en-GB" dirty="0"/>
              <a:t>of </a:t>
            </a:r>
            <a:r>
              <a:rPr lang="en-GB" dirty="0" smtClean="0"/>
              <a:t>care therapy</a:t>
            </a:r>
            <a:endParaRPr lang="en-GB" dirty="0"/>
          </a:p>
          <a:p>
            <a:pPr lvl="1"/>
            <a:r>
              <a:rPr lang="en-GB" dirty="0"/>
              <a:t>Difficulties achieving LDL-C goals with current standard of </a:t>
            </a:r>
            <a:r>
              <a:rPr lang="en-GB" dirty="0" smtClean="0"/>
              <a:t>care</a:t>
            </a:r>
          </a:p>
          <a:p>
            <a:r>
              <a:rPr lang="en-GB" dirty="0" smtClean="0"/>
              <a:t>Diabetes</a:t>
            </a:r>
          </a:p>
          <a:p>
            <a:endParaRPr lang="en-GB" dirty="0" smtClean="0"/>
          </a:p>
          <a:p>
            <a:endParaRPr lang="en-GB" dirty="0"/>
          </a:p>
        </p:txBody>
      </p:sp>
    </p:spTree>
    <p:extLst>
      <p:ext uri="{BB962C8B-B14F-4D97-AF65-F5344CB8AC3E}">
        <p14:creationId xmlns:p14="http://schemas.microsoft.com/office/powerpoint/2010/main" val="36425461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6413" y="233695"/>
            <a:ext cx="7922950" cy="1143000"/>
          </a:xfrm>
        </p:spPr>
        <p:txBody>
          <a:bodyPr/>
          <a:lstStyle/>
          <a:p>
            <a:r>
              <a:rPr lang="en-GB" dirty="0" smtClean="0"/>
              <a:t>Inactivating mutations of the</a:t>
            </a:r>
            <a:r>
              <a:rPr lang="en-GB" dirty="0"/>
              <a:t> </a:t>
            </a:r>
            <a:r>
              <a:rPr lang="en-GB" dirty="0" smtClean="0"/>
              <a:t>NPC1L1 gene are associated with lower CHD risk </a:t>
            </a:r>
            <a:endParaRPr lang="en-GB" dirty="0"/>
          </a:p>
        </p:txBody>
      </p:sp>
      <p:sp>
        <p:nvSpPr>
          <p:cNvPr id="3" name="Content Placeholder 2"/>
          <p:cNvSpPr>
            <a:spLocks noGrp="1"/>
          </p:cNvSpPr>
          <p:nvPr>
            <p:ph idx="1"/>
          </p:nvPr>
        </p:nvSpPr>
        <p:spPr>
          <a:xfrm>
            <a:off x="457200" y="1705232"/>
            <a:ext cx="8229600" cy="4420931"/>
          </a:xfrm>
        </p:spPr>
        <p:txBody>
          <a:bodyPr/>
          <a:lstStyle/>
          <a:p>
            <a:pPr>
              <a:spcBef>
                <a:spcPts val="1000"/>
              </a:spcBef>
            </a:pPr>
            <a:r>
              <a:rPr lang="en-GB" dirty="0" smtClean="0"/>
              <a:t>A sequencing/genotyping cohort study of 113,094 people with or without CHD identified inactivating mutations of the NPC1L1 gene</a:t>
            </a:r>
          </a:p>
          <a:p>
            <a:pPr>
              <a:spcBef>
                <a:spcPts val="1000"/>
              </a:spcBef>
            </a:pPr>
            <a:r>
              <a:rPr lang="en-GB" dirty="0" smtClean="0"/>
              <a:t>Carriers of the 15 different inactivating mutations had, </a:t>
            </a:r>
            <a:r>
              <a:rPr lang="en-GB" dirty="0"/>
              <a:t>on </a:t>
            </a:r>
            <a:r>
              <a:rPr lang="en-GB" dirty="0" smtClean="0"/>
              <a:t>average, </a:t>
            </a:r>
            <a:r>
              <a:rPr lang="en-GB" dirty="0"/>
              <a:t>a </a:t>
            </a:r>
            <a:r>
              <a:rPr lang="en-GB" dirty="0" smtClean="0"/>
              <a:t>53% reduction in CHD risk compared with non-carriers (OR=0.47; 95% CI: 0.25–0.87; p=0.008) </a:t>
            </a:r>
          </a:p>
          <a:p>
            <a:pPr>
              <a:spcBef>
                <a:spcPts val="1000"/>
              </a:spcBef>
            </a:pPr>
            <a:r>
              <a:rPr lang="en-GB" dirty="0" smtClean="0"/>
              <a:t>Carriers of NPC1L1 mutations also had significantly lower levels of:</a:t>
            </a:r>
          </a:p>
          <a:p>
            <a:pPr lvl="1">
              <a:spcBef>
                <a:spcPts val="1000"/>
              </a:spcBef>
            </a:pPr>
            <a:r>
              <a:rPr lang="en-GB" dirty="0"/>
              <a:t>Total cholesterol (mean adjusted difference, </a:t>
            </a:r>
            <a:r>
              <a:rPr lang="en-GB" dirty="0" smtClean="0"/>
              <a:t>-13 mg/dL [-0.34 mmol/L]; p=0.03</a:t>
            </a:r>
            <a:r>
              <a:rPr lang="en-GB" dirty="0"/>
              <a:t>)</a:t>
            </a:r>
          </a:p>
          <a:p>
            <a:pPr lvl="1">
              <a:spcBef>
                <a:spcPts val="1000"/>
              </a:spcBef>
            </a:pPr>
            <a:r>
              <a:rPr lang="en-GB" dirty="0" smtClean="0"/>
              <a:t>LDL-C </a:t>
            </a:r>
            <a:r>
              <a:rPr lang="en-GB" dirty="0"/>
              <a:t>(mean adjusted difference, </a:t>
            </a:r>
            <a:r>
              <a:rPr lang="en-GB" dirty="0" smtClean="0"/>
              <a:t>-12 mg/dL [-0.31 mmol/L]; p=0.04</a:t>
            </a:r>
            <a:r>
              <a:rPr lang="en-GB" dirty="0"/>
              <a:t>)</a:t>
            </a:r>
          </a:p>
        </p:txBody>
      </p:sp>
      <p:sp>
        <p:nvSpPr>
          <p:cNvPr id="6" name="TextBox 5"/>
          <p:cNvSpPr txBox="1"/>
          <p:nvPr/>
        </p:nvSpPr>
        <p:spPr>
          <a:xfrm>
            <a:off x="-1" y="6381750"/>
            <a:ext cx="6553201" cy="338554"/>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en-GB" sz="800" dirty="0" smtClean="0">
                <a:solidFill>
                  <a:prstClr val="white"/>
                </a:solidFill>
                <a:cs typeface="Arial" pitchFamily="34" charset="0"/>
              </a:rPr>
              <a:t>The </a:t>
            </a:r>
            <a:r>
              <a:rPr lang="en-GB" sz="800" dirty="0">
                <a:solidFill>
                  <a:prstClr val="white"/>
                </a:solidFill>
                <a:cs typeface="Arial" pitchFamily="34" charset="0"/>
              </a:rPr>
              <a:t>Myocardial Infarction Genetics Consortium Investigators. N Engl J Med </a:t>
            </a:r>
            <a:r>
              <a:rPr lang="en-GB" sz="800" dirty="0" smtClean="0">
                <a:solidFill>
                  <a:prstClr val="white"/>
                </a:solidFill>
                <a:cs typeface="Arial" pitchFamily="34" charset="0"/>
              </a:rPr>
              <a:t>2014;371(22):2072–82.</a:t>
            </a:r>
          </a:p>
          <a:p>
            <a:pPr fontAlgn="base">
              <a:spcBef>
                <a:spcPct val="0"/>
              </a:spcBef>
              <a:spcAft>
                <a:spcPct val="0"/>
              </a:spcAft>
            </a:pPr>
            <a:r>
              <a:rPr lang="da-DK" sz="800" dirty="0">
                <a:solidFill>
                  <a:prstClr val="white"/>
                </a:solidFill>
                <a:cs typeface="Arial" pitchFamily="34" charset="0"/>
              </a:rPr>
              <a:t>CHD, coronary heart </a:t>
            </a:r>
            <a:r>
              <a:rPr lang="da-DK" sz="800" dirty="0" smtClean="0">
                <a:solidFill>
                  <a:prstClr val="white"/>
                </a:solidFill>
                <a:cs typeface="Arial" pitchFamily="34" charset="0"/>
              </a:rPr>
              <a:t>disease; </a:t>
            </a:r>
            <a:r>
              <a:rPr lang="en-GB" sz="800" dirty="0">
                <a:solidFill>
                  <a:prstClr val="white"/>
                </a:solidFill>
                <a:cs typeface="Arial" pitchFamily="34" charset="0"/>
              </a:rPr>
              <a:t>NPC1L1, </a:t>
            </a:r>
            <a:r>
              <a:rPr lang="en-GB" sz="800" dirty="0" err="1">
                <a:solidFill>
                  <a:prstClr val="white"/>
                </a:solidFill>
                <a:cs typeface="Arial" pitchFamily="34" charset="0"/>
              </a:rPr>
              <a:t>Niemann</a:t>
            </a:r>
            <a:r>
              <a:rPr lang="en-GB" sz="800" dirty="0">
                <a:solidFill>
                  <a:prstClr val="white"/>
                </a:solidFill>
                <a:cs typeface="Arial" pitchFamily="34" charset="0"/>
              </a:rPr>
              <a:t>-Pick C1-Like </a:t>
            </a:r>
            <a:r>
              <a:rPr lang="en-GB" sz="800" dirty="0" smtClean="0">
                <a:solidFill>
                  <a:prstClr val="white"/>
                </a:solidFill>
                <a:cs typeface="Arial" pitchFamily="34" charset="0"/>
              </a:rPr>
              <a:t>1.</a:t>
            </a:r>
            <a:endParaRPr lang="da-DK" sz="800" dirty="0">
              <a:solidFill>
                <a:prstClr val="white"/>
              </a:solidFill>
              <a:cs typeface="Arial" pitchFamily="34" charset="0"/>
            </a:endParaRPr>
          </a:p>
        </p:txBody>
      </p:sp>
    </p:spTree>
    <p:extLst>
      <p:ext uri="{BB962C8B-B14F-4D97-AF65-F5344CB8AC3E}">
        <p14:creationId xmlns:p14="http://schemas.microsoft.com/office/powerpoint/2010/main" val="4080689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4624"/>
            <a:ext cx="7283152" cy="1143000"/>
          </a:xfrm>
        </p:spPr>
        <p:txBody>
          <a:bodyPr/>
          <a:lstStyle/>
          <a:p>
            <a:r>
              <a:rPr lang="en-GB" dirty="0" smtClean="0"/>
              <a:t>Life-long low LDL-C reduces CHD risk</a:t>
            </a:r>
            <a:endParaRPr lang="en-GB" dirty="0"/>
          </a:p>
        </p:txBody>
      </p:sp>
      <p:sp>
        <p:nvSpPr>
          <p:cNvPr id="4" name="Text Placeholder 3"/>
          <p:cNvSpPr>
            <a:spLocks noGrp="1"/>
          </p:cNvSpPr>
          <p:nvPr>
            <p:ph type="body" sz="quarter" idx="13"/>
          </p:nvPr>
        </p:nvSpPr>
        <p:spPr>
          <a:xfrm>
            <a:off x="467544" y="5589240"/>
            <a:ext cx="8229600" cy="576064"/>
          </a:xfrm>
          <a:solidFill>
            <a:schemeClr val="bg2"/>
          </a:solidFill>
        </p:spPr>
        <p:txBody>
          <a:bodyPr/>
          <a:lstStyle/>
          <a:p>
            <a:pPr algn="ctr"/>
            <a:r>
              <a:rPr lang="en-GB" sz="1400" dirty="0" smtClean="0">
                <a:solidFill>
                  <a:schemeClr val="bg1"/>
                </a:solidFill>
              </a:rPr>
              <a:t>Life-long exposure to low LDL-C due to single nucleotide polymorphisms (SNPs) reduces the risk of CHD by 54.5</a:t>
            </a:r>
            <a:r>
              <a:rPr lang="en-GB" sz="1400" dirty="0">
                <a:solidFill>
                  <a:schemeClr val="bg1"/>
                </a:solidFill>
              </a:rPr>
              <a:t>% </a:t>
            </a:r>
            <a:r>
              <a:rPr lang="en-GB" sz="1400" dirty="0" smtClean="0">
                <a:solidFill>
                  <a:schemeClr val="bg1"/>
                </a:solidFill>
              </a:rPr>
              <a:t>for </a:t>
            </a:r>
            <a:r>
              <a:rPr lang="en-GB" sz="1400" dirty="0">
                <a:solidFill>
                  <a:schemeClr val="bg1"/>
                </a:solidFill>
              </a:rPr>
              <a:t>each mmol/L lower of </a:t>
            </a:r>
            <a:r>
              <a:rPr lang="en-GB" sz="1400" dirty="0" smtClean="0">
                <a:solidFill>
                  <a:schemeClr val="bg1"/>
                </a:solidFill>
              </a:rPr>
              <a:t>LDL-C</a:t>
            </a:r>
            <a:r>
              <a:rPr lang="en-GB" sz="1400" baseline="30000" dirty="0" smtClean="0">
                <a:solidFill>
                  <a:schemeClr val="bg1"/>
                </a:solidFill>
              </a:rPr>
              <a:t>1</a:t>
            </a:r>
            <a:endParaRPr lang="en-GB" sz="1400" dirty="0">
              <a:solidFill>
                <a:schemeClr val="bg1"/>
              </a:solidFill>
            </a:endParaRPr>
          </a:p>
        </p:txBody>
      </p:sp>
      <p:sp>
        <p:nvSpPr>
          <p:cNvPr id="8" name="Text Placeholder 7"/>
          <p:cNvSpPr>
            <a:spLocks noGrp="1"/>
          </p:cNvSpPr>
          <p:nvPr>
            <p:ph type="body" sz="quarter" idx="14"/>
          </p:nvPr>
        </p:nvSpPr>
        <p:spPr>
          <a:xfrm>
            <a:off x="0" y="6136004"/>
            <a:ext cx="9232900" cy="245746"/>
          </a:xfrm>
        </p:spPr>
        <p:txBody>
          <a:bodyPr/>
          <a:lstStyle/>
          <a:p>
            <a:r>
              <a:rPr lang="en-GB" dirty="0" smtClean="0"/>
              <a:t>CHD = coronary </a:t>
            </a:r>
            <a:r>
              <a:rPr lang="en-GB" dirty="0"/>
              <a:t>heart </a:t>
            </a:r>
            <a:r>
              <a:rPr lang="en-GB" dirty="0" smtClean="0"/>
              <a:t>disease</a:t>
            </a:r>
            <a:endParaRPr lang="en-GB" dirty="0"/>
          </a:p>
        </p:txBody>
      </p:sp>
      <p:grpSp>
        <p:nvGrpSpPr>
          <p:cNvPr id="6" name="Group 5"/>
          <p:cNvGrpSpPr/>
          <p:nvPr/>
        </p:nvGrpSpPr>
        <p:grpSpPr>
          <a:xfrm>
            <a:off x="971600" y="1657460"/>
            <a:ext cx="7139668" cy="3859771"/>
            <a:chOff x="731493" y="1272562"/>
            <a:chExt cx="7379775" cy="4080404"/>
          </a:xfrm>
        </p:grpSpPr>
        <p:sp>
          <p:nvSpPr>
            <p:cNvPr id="7" name="Rectangle 6"/>
            <p:cNvSpPr/>
            <p:nvPr/>
          </p:nvSpPr>
          <p:spPr>
            <a:xfrm>
              <a:off x="5586413" y="1950244"/>
              <a:ext cx="200025" cy="2047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9" name="Rectangle 8"/>
            <p:cNvSpPr/>
            <p:nvPr/>
          </p:nvSpPr>
          <p:spPr>
            <a:xfrm>
              <a:off x="5610225" y="2302669"/>
              <a:ext cx="157163" cy="1547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0" name="Rectangle 9"/>
            <p:cNvSpPr/>
            <p:nvPr/>
          </p:nvSpPr>
          <p:spPr>
            <a:xfrm>
              <a:off x="5926931" y="2514600"/>
              <a:ext cx="269082" cy="2762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 name="Rectangle 10"/>
            <p:cNvSpPr/>
            <p:nvPr/>
          </p:nvSpPr>
          <p:spPr>
            <a:xfrm>
              <a:off x="5569744" y="3276107"/>
              <a:ext cx="97630" cy="976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2" name="Rectangle 11"/>
            <p:cNvSpPr/>
            <p:nvPr/>
          </p:nvSpPr>
          <p:spPr>
            <a:xfrm>
              <a:off x="5681663" y="3635297"/>
              <a:ext cx="121444" cy="11906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3" name="Rectangle 12"/>
            <p:cNvSpPr/>
            <p:nvPr/>
          </p:nvSpPr>
          <p:spPr>
            <a:xfrm>
              <a:off x="6007894" y="3935031"/>
              <a:ext cx="121443" cy="1238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4" name="Rectangle 13"/>
            <p:cNvSpPr/>
            <p:nvPr/>
          </p:nvSpPr>
          <p:spPr>
            <a:xfrm>
              <a:off x="5965030" y="4234689"/>
              <a:ext cx="200025" cy="204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5" name="Rectangle 14"/>
            <p:cNvSpPr/>
            <p:nvPr/>
          </p:nvSpPr>
          <p:spPr>
            <a:xfrm>
              <a:off x="5495926" y="4620149"/>
              <a:ext cx="133350" cy="1238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nvGrpSpPr>
            <p:cNvPr id="16" name="Group 15"/>
            <p:cNvGrpSpPr/>
            <p:nvPr/>
          </p:nvGrpSpPr>
          <p:grpSpPr>
            <a:xfrm>
              <a:off x="4212431" y="2052637"/>
              <a:ext cx="2121694" cy="2620651"/>
              <a:chOff x="4212431" y="2052637"/>
              <a:chExt cx="2121694" cy="2620651"/>
            </a:xfrm>
            <a:solidFill>
              <a:schemeClr val="bg2"/>
            </a:solidFill>
          </p:grpSpPr>
          <p:cxnSp>
            <p:nvCxnSpPr>
              <p:cNvPr id="35" name="Straight Connector 34"/>
              <p:cNvCxnSpPr/>
              <p:nvPr/>
            </p:nvCxnSpPr>
            <p:spPr>
              <a:xfrm>
                <a:off x="5569744" y="2052637"/>
                <a:ext cx="23812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569744" y="2383631"/>
                <a:ext cx="23812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953125" y="2647950"/>
                <a:ext cx="21907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353050" y="3325937"/>
                <a:ext cx="519113"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519738" y="3697210"/>
                <a:ext cx="433387"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807869" y="3992182"/>
                <a:ext cx="526256"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953125" y="4339465"/>
                <a:ext cx="219075" cy="0"/>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381625" y="4670907"/>
                <a:ext cx="354806" cy="2381"/>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212431" y="3066861"/>
                <a:ext cx="1197769" cy="2382"/>
              </a:xfrm>
              <a:prstGeom prst="straightConnector1">
                <a:avLst/>
              </a:prstGeom>
              <a:grpFill/>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526756" y="3030876"/>
                <a:ext cx="75078" cy="75079"/>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cxnSp>
          <p:nvCxnSpPr>
            <p:cNvPr id="17" name="Straight Connector 16"/>
            <p:cNvCxnSpPr/>
            <p:nvPr/>
          </p:nvCxnSpPr>
          <p:spPr>
            <a:xfrm>
              <a:off x="6443663" y="1778000"/>
              <a:ext cx="0" cy="33210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783109" y="5014913"/>
              <a:ext cx="34237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476750" y="5014913"/>
              <a:ext cx="0" cy="8413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91125" y="5014913"/>
              <a:ext cx="0" cy="8413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807869" y="5014913"/>
              <a:ext cx="0" cy="8413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190925" y="1915927"/>
              <a:ext cx="774571" cy="2744341"/>
            </a:xfrm>
            <a:prstGeom prst="rect">
              <a:avLst/>
            </a:prstGeom>
            <a:noFill/>
          </p:spPr>
          <p:txBody>
            <a:bodyPr wrap="none" rtlCol="0">
              <a:spAutoFit/>
            </a:bodyPr>
            <a:lstStyle/>
            <a:p>
              <a:pPr algn="ctr">
                <a:spcAft>
                  <a:spcPts val="1100"/>
                </a:spcAft>
              </a:pPr>
              <a:r>
                <a:rPr lang="en-GB" sz="1100" dirty="0" smtClean="0">
                  <a:solidFill>
                    <a:schemeClr val="bg1"/>
                  </a:solidFill>
                </a:rPr>
                <a:t>141,565</a:t>
              </a:r>
            </a:p>
            <a:p>
              <a:pPr algn="ctr">
                <a:spcAft>
                  <a:spcPts val="1100"/>
                </a:spcAft>
              </a:pPr>
              <a:r>
                <a:rPr lang="en-GB" sz="1100" dirty="0" smtClean="0">
                  <a:solidFill>
                    <a:schemeClr val="bg1"/>
                  </a:solidFill>
                </a:rPr>
                <a:t>111,900</a:t>
              </a:r>
            </a:p>
            <a:p>
              <a:pPr algn="ctr">
                <a:spcAft>
                  <a:spcPts val="1100"/>
                </a:spcAft>
              </a:pPr>
              <a:r>
                <a:rPr lang="en-GB" sz="1100" dirty="0" smtClean="0">
                  <a:solidFill>
                    <a:schemeClr val="bg1"/>
                  </a:solidFill>
                </a:rPr>
                <a:t>186,582</a:t>
              </a:r>
            </a:p>
            <a:p>
              <a:pPr algn="ctr">
                <a:spcAft>
                  <a:spcPts val="1100"/>
                </a:spcAft>
              </a:pPr>
              <a:r>
                <a:rPr lang="en-GB" sz="1100" dirty="0" smtClean="0">
                  <a:solidFill>
                    <a:schemeClr val="bg1"/>
                  </a:solidFill>
                </a:rPr>
                <a:t>127,651</a:t>
              </a:r>
            </a:p>
            <a:p>
              <a:pPr algn="ctr">
                <a:spcAft>
                  <a:spcPts val="1100"/>
                </a:spcAft>
              </a:pPr>
              <a:r>
                <a:rPr lang="en-GB" sz="1100" dirty="0" smtClean="0">
                  <a:solidFill>
                    <a:schemeClr val="bg1"/>
                  </a:solidFill>
                </a:rPr>
                <a:t>77,041</a:t>
              </a:r>
            </a:p>
            <a:p>
              <a:pPr algn="ctr">
                <a:spcAft>
                  <a:spcPts val="1100"/>
                </a:spcAft>
              </a:pPr>
              <a:r>
                <a:rPr lang="en-GB" sz="1100" dirty="0" smtClean="0">
                  <a:solidFill>
                    <a:schemeClr val="bg1"/>
                  </a:solidFill>
                </a:rPr>
                <a:t>82,880</a:t>
              </a:r>
            </a:p>
            <a:p>
              <a:pPr algn="ctr">
                <a:spcAft>
                  <a:spcPts val="1100"/>
                </a:spcAft>
              </a:pPr>
              <a:r>
                <a:rPr lang="en-GB" sz="1100" dirty="0" smtClean="0">
                  <a:solidFill>
                    <a:schemeClr val="bg1"/>
                  </a:solidFill>
                </a:rPr>
                <a:t>49,160</a:t>
              </a:r>
            </a:p>
            <a:p>
              <a:pPr algn="ctr">
                <a:spcAft>
                  <a:spcPts val="1100"/>
                </a:spcAft>
              </a:pPr>
              <a:r>
                <a:rPr lang="en-GB" sz="1100" dirty="0" smtClean="0">
                  <a:solidFill>
                    <a:schemeClr val="bg1"/>
                  </a:solidFill>
                </a:rPr>
                <a:t>118,842</a:t>
              </a:r>
            </a:p>
            <a:p>
              <a:pPr algn="ctr">
                <a:spcAft>
                  <a:spcPts val="1100"/>
                </a:spcAft>
              </a:pPr>
              <a:r>
                <a:rPr lang="en-GB" sz="1100" dirty="0" smtClean="0">
                  <a:solidFill>
                    <a:schemeClr val="bg1"/>
                  </a:solidFill>
                </a:rPr>
                <a:t>75,487</a:t>
              </a:r>
              <a:endParaRPr lang="en-GB" sz="1100" dirty="0">
                <a:solidFill>
                  <a:schemeClr val="bg1"/>
                </a:solidFill>
              </a:endParaRPr>
            </a:p>
          </p:txBody>
        </p:sp>
        <p:sp>
          <p:nvSpPr>
            <p:cNvPr id="23" name="TextBox 22"/>
            <p:cNvSpPr txBox="1"/>
            <p:nvPr/>
          </p:nvSpPr>
          <p:spPr>
            <a:xfrm>
              <a:off x="6645802" y="1911184"/>
              <a:ext cx="1465466" cy="3054682"/>
            </a:xfrm>
            <a:prstGeom prst="rect">
              <a:avLst/>
            </a:prstGeom>
            <a:noFill/>
          </p:spPr>
          <p:txBody>
            <a:bodyPr wrap="none" rtlCol="0">
              <a:spAutoFit/>
            </a:bodyPr>
            <a:lstStyle/>
            <a:p>
              <a:pPr algn="ctr">
                <a:spcAft>
                  <a:spcPts val="1100"/>
                </a:spcAft>
              </a:pPr>
              <a:r>
                <a:rPr lang="en-GB" sz="1100" dirty="0">
                  <a:solidFill>
                    <a:schemeClr val="bg1"/>
                  </a:solidFill>
                </a:rPr>
                <a:t>0.88 (0.86—0.90</a:t>
              </a:r>
              <a:r>
                <a:rPr lang="en-GB" sz="1100" dirty="0" smtClean="0">
                  <a:solidFill>
                    <a:schemeClr val="bg1"/>
                  </a:solidFill>
                </a:rPr>
                <a:t>)</a:t>
              </a:r>
            </a:p>
            <a:p>
              <a:pPr algn="ctr">
                <a:spcAft>
                  <a:spcPts val="1100"/>
                </a:spcAft>
              </a:pPr>
              <a:r>
                <a:rPr lang="en-GB" sz="1100" dirty="0">
                  <a:solidFill>
                    <a:schemeClr val="bg1"/>
                  </a:solidFill>
                </a:rPr>
                <a:t>0.86 (0.86—0.91)</a:t>
              </a:r>
            </a:p>
            <a:p>
              <a:pPr algn="ctr">
                <a:spcAft>
                  <a:spcPts val="1100"/>
                </a:spcAft>
              </a:pPr>
              <a:r>
                <a:rPr lang="en-GB" sz="1100" dirty="0">
                  <a:solidFill>
                    <a:schemeClr val="bg1"/>
                  </a:solidFill>
                </a:rPr>
                <a:t>0.94 (0.92—0.96)</a:t>
              </a:r>
            </a:p>
            <a:p>
              <a:pPr algn="ctr">
                <a:spcAft>
                  <a:spcPts val="1100"/>
                </a:spcAft>
              </a:pPr>
              <a:r>
                <a:rPr lang="en-GB" sz="1100" dirty="0">
                  <a:solidFill>
                    <a:schemeClr val="bg1"/>
                  </a:solidFill>
                </a:rPr>
                <a:t>0.72 (0.62—0.84)</a:t>
              </a:r>
            </a:p>
            <a:p>
              <a:pPr algn="ctr">
                <a:spcAft>
                  <a:spcPts val="1100"/>
                </a:spcAft>
              </a:pPr>
              <a:r>
                <a:rPr lang="en-GB" sz="1100" dirty="0">
                  <a:solidFill>
                    <a:schemeClr val="bg1"/>
                  </a:solidFill>
                </a:rPr>
                <a:t>0.87 (0.83—0.92)</a:t>
              </a:r>
            </a:p>
            <a:p>
              <a:pPr algn="ctr">
                <a:spcAft>
                  <a:spcPts val="1100"/>
                </a:spcAft>
              </a:pPr>
              <a:r>
                <a:rPr lang="en-GB" sz="1100" dirty="0">
                  <a:solidFill>
                    <a:schemeClr val="bg1"/>
                  </a:solidFill>
                </a:rPr>
                <a:t>0.89 (0.86—0.93)</a:t>
              </a:r>
            </a:p>
            <a:p>
              <a:pPr algn="ctr">
                <a:spcAft>
                  <a:spcPts val="1100"/>
                </a:spcAft>
              </a:pPr>
              <a:r>
                <a:rPr lang="en-GB" sz="1100" dirty="0">
                  <a:solidFill>
                    <a:schemeClr val="bg1"/>
                  </a:solidFill>
                </a:rPr>
                <a:t>0.94 (0.90—0.98)</a:t>
              </a:r>
            </a:p>
            <a:p>
              <a:pPr algn="ctr">
                <a:spcAft>
                  <a:spcPts val="1100"/>
                </a:spcAft>
              </a:pPr>
              <a:r>
                <a:rPr lang="en-GB" sz="1100" dirty="0">
                  <a:solidFill>
                    <a:schemeClr val="bg1"/>
                  </a:solidFill>
                </a:rPr>
                <a:t>0.94 (0.92—0.96)</a:t>
              </a:r>
            </a:p>
            <a:p>
              <a:pPr algn="ctr">
                <a:spcAft>
                  <a:spcPts val="1100"/>
                </a:spcAft>
              </a:pPr>
              <a:r>
                <a:rPr lang="en-GB" sz="1100" dirty="0">
                  <a:solidFill>
                    <a:schemeClr val="bg1"/>
                  </a:solidFill>
                </a:rPr>
                <a:t>0.86 (0.83—0.89)</a:t>
              </a:r>
            </a:p>
            <a:p>
              <a:pPr algn="ctr">
                <a:spcAft>
                  <a:spcPts val="1100"/>
                </a:spcAft>
              </a:pPr>
              <a:endParaRPr lang="en-GB" sz="1100" dirty="0">
                <a:solidFill>
                  <a:schemeClr val="bg1"/>
                </a:solidFill>
              </a:endParaRPr>
            </a:p>
          </p:txBody>
        </p:sp>
        <p:sp>
          <p:nvSpPr>
            <p:cNvPr id="24" name="TextBox 23"/>
            <p:cNvSpPr txBox="1"/>
            <p:nvPr/>
          </p:nvSpPr>
          <p:spPr>
            <a:xfrm>
              <a:off x="1798180" y="1911184"/>
              <a:ext cx="1037463" cy="2744341"/>
            </a:xfrm>
            <a:prstGeom prst="rect">
              <a:avLst/>
            </a:prstGeom>
            <a:noFill/>
          </p:spPr>
          <p:txBody>
            <a:bodyPr wrap="none" rtlCol="0">
              <a:spAutoFit/>
            </a:bodyPr>
            <a:lstStyle/>
            <a:p>
              <a:pPr>
                <a:spcAft>
                  <a:spcPts val="1100"/>
                </a:spcAft>
              </a:pPr>
              <a:r>
                <a:rPr lang="en-GB" sz="1100" dirty="0" smtClean="0">
                  <a:solidFill>
                    <a:schemeClr val="bg1"/>
                  </a:solidFill>
                </a:rPr>
                <a:t>rs599839</a:t>
              </a:r>
            </a:p>
            <a:p>
              <a:pPr>
                <a:spcAft>
                  <a:spcPts val="1100"/>
                </a:spcAft>
              </a:pPr>
              <a:r>
                <a:rPr lang="en-GB" sz="1100" dirty="0" smtClean="0">
                  <a:solidFill>
                    <a:schemeClr val="bg1"/>
                  </a:solidFill>
                </a:rPr>
                <a:t>rs646776</a:t>
              </a:r>
            </a:p>
            <a:p>
              <a:pPr>
                <a:spcAft>
                  <a:spcPts val="1100"/>
                </a:spcAft>
              </a:pPr>
              <a:r>
                <a:rPr lang="en-GB" sz="1100" dirty="0" smtClean="0">
                  <a:solidFill>
                    <a:schemeClr val="bg1"/>
                  </a:solidFill>
                </a:rPr>
                <a:t>rs11206510</a:t>
              </a:r>
            </a:p>
            <a:p>
              <a:pPr>
                <a:spcAft>
                  <a:spcPts val="1100"/>
                </a:spcAft>
              </a:pPr>
              <a:r>
                <a:rPr lang="en-GB" sz="1100" dirty="0" smtClean="0">
                  <a:solidFill>
                    <a:schemeClr val="bg1"/>
                  </a:solidFill>
                </a:rPr>
                <a:t>rs11591147</a:t>
              </a:r>
            </a:p>
            <a:p>
              <a:pPr>
                <a:spcAft>
                  <a:spcPts val="1100"/>
                </a:spcAft>
              </a:pPr>
              <a:r>
                <a:rPr lang="en-GB" sz="1100" dirty="0" smtClean="0">
                  <a:solidFill>
                    <a:schemeClr val="bg1"/>
                  </a:solidFill>
                </a:rPr>
                <a:t>rs65111720</a:t>
              </a:r>
            </a:p>
            <a:p>
              <a:pPr>
                <a:spcAft>
                  <a:spcPts val="1100"/>
                </a:spcAft>
              </a:pPr>
              <a:r>
                <a:rPr lang="en-GB" sz="1100" dirty="0" smtClean="0">
                  <a:solidFill>
                    <a:schemeClr val="bg1"/>
                  </a:solidFill>
                </a:rPr>
                <a:t>rs2228671</a:t>
              </a:r>
            </a:p>
            <a:p>
              <a:pPr>
                <a:spcAft>
                  <a:spcPts val="1100"/>
                </a:spcAft>
              </a:pPr>
              <a:r>
                <a:rPr lang="en-GB" sz="1100" dirty="0" smtClean="0">
                  <a:solidFill>
                    <a:schemeClr val="bg1"/>
                  </a:solidFill>
                </a:rPr>
                <a:t>rs12916</a:t>
              </a:r>
            </a:p>
            <a:p>
              <a:pPr>
                <a:spcAft>
                  <a:spcPts val="1100"/>
                </a:spcAft>
              </a:pPr>
              <a:r>
                <a:rPr lang="en-GB" sz="1100" dirty="0" smtClean="0">
                  <a:solidFill>
                    <a:schemeClr val="bg1"/>
                  </a:solidFill>
                </a:rPr>
                <a:t>rs4299376</a:t>
              </a:r>
            </a:p>
            <a:p>
              <a:pPr>
                <a:spcAft>
                  <a:spcPts val="1100"/>
                </a:spcAft>
              </a:pPr>
              <a:r>
                <a:rPr lang="en-GB" sz="1100" dirty="0" smtClean="0">
                  <a:solidFill>
                    <a:schemeClr val="bg1"/>
                  </a:solidFill>
                </a:rPr>
                <a:t>rs4420638</a:t>
              </a:r>
              <a:endParaRPr lang="en-GB" sz="1100" dirty="0">
                <a:solidFill>
                  <a:schemeClr val="bg1"/>
                </a:solidFill>
              </a:endParaRPr>
            </a:p>
          </p:txBody>
        </p:sp>
        <p:sp>
          <p:nvSpPr>
            <p:cNvPr id="25" name="TextBox 24"/>
            <p:cNvSpPr txBox="1"/>
            <p:nvPr/>
          </p:nvSpPr>
          <p:spPr>
            <a:xfrm>
              <a:off x="745951" y="1915927"/>
              <a:ext cx="713657" cy="2744341"/>
            </a:xfrm>
            <a:prstGeom prst="rect">
              <a:avLst/>
            </a:prstGeom>
            <a:noFill/>
          </p:spPr>
          <p:txBody>
            <a:bodyPr wrap="none" rtlCol="0">
              <a:spAutoFit/>
            </a:bodyPr>
            <a:lstStyle/>
            <a:p>
              <a:pPr>
                <a:spcAft>
                  <a:spcPts val="1100"/>
                </a:spcAft>
              </a:pPr>
              <a:r>
                <a:rPr lang="en-GB" sz="1100" dirty="0" smtClean="0">
                  <a:solidFill>
                    <a:schemeClr val="bg1"/>
                  </a:solidFill>
                </a:rPr>
                <a:t>SORT1</a:t>
              </a:r>
            </a:p>
            <a:p>
              <a:pPr>
                <a:spcAft>
                  <a:spcPts val="1100"/>
                </a:spcAft>
              </a:pPr>
              <a:endParaRPr lang="en-GB" sz="1100" dirty="0">
                <a:solidFill>
                  <a:schemeClr val="bg1"/>
                </a:solidFill>
              </a:endParaRPr>
            </a:p>
            <a:p>
              <a:pPr>
                <a:spcAft>
                  <a:spcPts val="1100"/>
                </a:spcAft>
              </a:pPr>
              <a:r>
                <a:rPr lang="en-GB" sz="1100" dirty="0" smtClean="0">
                  <a:solidFill>
                    <a:schemeClr val="bg1"/>
                  </a:solidFill>
                </a:rPr>
                <a:t>PCSK9</a:t>
              </a:r>
            </a:p>
            <a:p>
              <a:pPr>
                <a:spcAft>
                  <a:spcPts val="1100"/>
                </a:spcAft>
              </a:pPr>
              <a:endParaRPr lang="en-GB" sz="1100" dirty="0">
                <a:solidFill>
                  <a:schemeClr val="bg1"/>
                </a:solidFill>
              </a:endParaRPr>
            </a:p>
            <a:p>
              <a:pPr>
                <a:spcAft>
                  <a:spcPts val="1100"/>
                </a:spcAft>
              </a:pPr>
              <a:r>
                <a:rPr lang="en-GB" sz="1100" dirty="0" smtClean="0">
                  <a:solidFill>
                    <a:schemeClr val="bg1"/>
                  </a:solidFill>
                </a:rPr>
                <a:t>LDLR</a:t>
              </a:r>
            </a:p>
            <a:p>
              <a:pPr>
                <a:spcAft>
                  <a:spcPts val="1100"/>
                </a:spcAft>
              </a:pPr>
              <a:endParaRPr lang="en-GB" sz="1100" dirty="0">
                <a:solidFill>
                  <a:schemeClr val="bg1"/>
                </a:solidFill>
              </a:endParaRPr>
            </a:p>
            <a:p>
              <a:pPr>
                <a:spcAft>
                  <a:spcPts val="1100"/>
                </a:spcAft>
              </a:pPr>
              <a:r>
                <a:rPr lang="en-GB" sz="1100" dirty="0" smtClean="0">
                  <a:solidFill>
                    <a:schemeClr val="bg1"/>
                  </a:solidFill>
                </a:rPr>
                <a:t>HMGCR</a:t>
              </a:r>
            </a:p>
            <a:p>
              <a:pPr>
                <a:spcAft>
                  <a:spcPts val="1100"/>
                </a:spcAft>
              </a:pPr>
              <a:r>
                <a:rPr lang="en-GB" sz="1100" dirty="0" smtClean="0">
                  <a:solidFill>
                    <a:schemeClr val="bg1"/>
                  </a:solidFill>
                </a:rPr>
                <a:t>ABCG8</a:t>
              </a:r>
            </a:p>
            <a:p>
              <a:pPr>
                <a:spcAft>
                  <a:spcPts val="1100"/>
                </a:spcAft>
              </a:pPr>
              <a:r>
                <a:rPr lang="en-GB" sz="1100" dirty="0" smtClean="0">
                  <a:solidFill>
                    <a:schemeClr val="bg1"/>
                  </a:solidFill>
                </a:rPr>
                <a:t>APOE</a:t>
              </a:r>
              <a:endParaRPr lang="en-GB" sz="1100" dirty="0">
                <a:solidFill>
                  <a:schemeClr val="bg1"/>
                </a:solidFill>
              </a:endParaRPr>
            </a:p>
          </p:txBody>
        </p:sp>
        <p:sp>
          <p:nvSpPr>
            <p:cNvPr id="26" name="TextBox 25"/>
            <p:cNvSpPr txBox="1"/>
            <p:nvPr/>
          </p:nvSpPr>
          <p:spPr>
            <a:xfrm>
              <a:off x="1168120" y="4907245"/>
              <a:ext cx="2220480" cy="253916"/>
            </a:xfrm>
            <a:prstGeom prst="rect">
              <a:avLst/>
            </a:prstGeom>
            <a:noFill/>
          </p:spPr>
          <p:txBody>
            <a:bodyPr wrap="none" rtlCol="0">
              <a:spAutoFit/>
            </a:bodyPr>
            <a:lstStyle/>
            <a:p>
              <a:pPr>
                <a:spcAft>
                  <a:spcPts val="1100"/>
                </a:spcAft>
              </a:pPr>
              <a:r>
                <a:rPr lang="en-GB" sz="1050" dirty="0" smtClean="0">
                  <a:solidFill>
                    <a:schemeClr val="bg1"/>
                  </a:solidFill>
                </a:rPr>
                <a:t>(l-squared = 91.8%, p&lt;0.001</a:t>
              </a:r>
              <a:endParaRPr lang="en-GB" sz="1050" dirty="0">
                <a:solidFill>
                  <a:schemeClr val="bg1"/>
                </a:solidFill>
              </a:endParaRPr>
            </a:p>
          </p:txBody>
        </p:sp>
        <p:sp>
          <p:nvSpPr>
            <p:cNvPr id="27" name="TextBox 26"/>
            <p:cNvSpPr txBox="1"/>
            <p:nvPr/>
          </p:nvSpPr>
          <p:spPr>
            <a:xfrm>
              <a:off x="4222898" y="5099050"/>
              <a:ext cx="489236" cy="253916"/>
            </a:xfrm>
            <a:prstGeom prst="rect">
              <a:avLst/>
            </a:prstGeom>
            <a:noFill/>
          </p:spPr>
          <p:txBody>
            <a:bodyPr wrap="none" rtlCol="0">
              <a:spAutoFit/>
            </a:bodyPr>
            <a:lstStyle/>
            <a:p>
              <a:pPr algn="ctr">
                <a:spcAft>
                  <a:spcPts val="1100"/>
                </a:spcAft>
              </a:pPr>
              <a:r>
                <a:rPr lang="en-GB" sz="1050" dirty="0" smtClean="0">
                  <a:solidFill>
                    <a:schemeClr val="bg1"/>
                  </a:solidFill>
                </a:rPr>
                <a:t>0.70</a:t>
              </a:r>
              <a:endParaRPr lang="en-GB" sz="1050" dirty="0">
                <a:solidFill>
                  <a:schemeClr val="bg1"/>
                </a:solidFill>
              </a:endParaRPr>
            </a:p>
          </p:txBody>
        </p:sp>
        <p:sp>
          <p:nvSpPr>
            <p:cNvPr id="28" name="TextBox 27"/>
            <p:cNvSpPr txBox="1"/>
            <p:nvPr/>
          </p:nvSpPr>
          <p:spPr>
            <a:xfrm>
              <a:off x="4940014" y="5097966"/>
              <a:ext cx="489236" cy="253916"/>
            </a:xfrm>
            <a:prstGeom prst="rect">
              <a:avLst/>
            </a:prstGeom>
            <a:noFill/>
          </p:spPr>
          <p:txBody>
            <a:bodyPr wrap="none" rtlCol="0">
              <a:spAutoFit/>
            </a:bodyPr>
            <a:lstStyle/>
            <a:p>
              <a:pPr algn="ctr">
                <a:spcAft>
                  <a:spcPts val="1100"/>
                </a:spcAft>
              </a:pPr>
              <a:r>
                <a:rPr lang="en-GB" sz="1050" dirty="0" smtClean="0">
                  <a:solidFill>
                    <a:schemeClr val="bg1"/>
                  </a:solidFill>
                </a:rPr>
                <a:t>0.80</a:t>
              </a:r>
              <a:endParaRPr lang="en-GB" sz="1050" dirty="0">
                <a:solidFill>
                  <a:schemeClr val="bg1"/>
                </a:solidFill>
              </a:endParaRPr>
            </a:p>
          </p:txBody>
        </p:sp>
        <p:sp>
          <p:nvSpPr>
            <p:cNvPr id="29" name="TextBox 28"/>
            <p:cNvSpPr txBox="1"/>
            <p:nvPr/>
          </p:nvSpPr>
          <p:spPr>
            <a:xfrm>
              <a:off x="5529263" y="5097966"/>
              <a:ext cx="489236" cy="253916"/>
            </a:xfrm>
            <a:prstGeom prst="rect">
              <a:avLst/>
            </a:prstGeom>
            <a:noFill/>
          </p:spPr>
          <p:txBody>
            <a:bodyPr wrap="none" rtlCol="0">
              <a:spAutoFit/>
            </a:bodyPr>
            <a:lstStyle/>
            <a:p>
              <a:pPr algn="ctr">
                <a:spcAft>
                  <a:spcPts val="1100"/>
                </a:spcAft>
              </a:pPr>
              <a:r>
                <a:rPr lang="en-GB" sz="1050" dirty="0" smtClean="0">
                  <a:solidFill>
                    <a:schemeClr val="bg1"/>
                  </a:solidFill>
                </a:rPr>
                <a:t>0.90</a:t>
              </a:r>
              <a:endParaRPr lang="en-GB" sz="1050" dirty="0">
                <a:solidFill>
                  <a:schemeClr val="bg1"/>
                </a:solidFill>
              </a:endParaRPr>
            </a:p>
          </p:txBody>
        </p:sp>
        <p:sp>
          <p:nvSpPr>
            <p:cNvPr id="30" name="TextBox 29"/>
            <p:cNvSpPr txBox="1"/>
            <p:nvPr/>
          </p:nvSpPr>
          <p:spPr>
            <a:xfrm>
              <a:off x="6241524" y="5097966"/>
              <a:ext cx="404278" cy="253916"/>
            </a:xfrm>
            <a:prstGeom prst="rect">
              <a:avLst/>
            </a:prstGeom>
            <a:noFill/>
          </p:spPr>
          <p:txBody>
            <a:bodyPr wrap="none" rtlCol="0">
              <a:spAutoFit/>
            </a:bodyPr>
            <a:lstStyle/>
            <a:p>
              <a:pPr algn="ctr">
                <a:spcAft>
                  <a:spcPts val="1100"/>
                </a:spcAft>
              </a:pPr>
              <a:r>
                <a:rPr lang="en-GB" sz="1050" dirty="0" smtClean="0">
                  <a:solidFill>
                    <a:schemeClr val="bg1"/>
                  </a:solidFill>
                </a:rPr>
                <a:t>1.0</a:t>
              </a:r>
              <a:endParaRPr lang="en-GB" sz="1050" dirty="0">
                <a:solidFill>
                  <a:schemeClr val="bg1"/>
                </a:solidFill>
              </a:endParaRPr>
            </a:p>
          </p:txBody>
        </p:sp>
        <p:sp>
          <p:nvSpPr>
            <p:cNvPr id="31" name="TextBox 30"/>
            <p:cNvSpPr txBox="1"/>
            <p:nvPr/>
          </p:nvSpPr>
          <p:spPr>
            <a:xfrm>
              <a:off x="731493" y="1272562"/>
              <a:ext cx="873255" cy="455517"/>
            </a:xfrm>
            <a:prstGeom prst="rect">
              <a:avLst/>
            </a:prstGeom>
            <a:noFill/>
          </p:spPr>
          <p:txBody>
            <a:bodyPr wrap="square" rtlCol="0">
              <a:spAutoFit/>
            </a:bodyPr>
            <a:lstStyle/>
            <a:p>
              <a:pPr>
                <a:spcAft>
                  <a:spcPts val="1100"/>
                </a:spcAft>
              </a:pPr>
              <a:r>
                <a:rPr lang="en-GB" sz="1100" b="1" dirty="0" smtClean="0">
                  <a:solidFill>
                    <a:schemeClr val="bg1"/>
                  </a:solidFill>
                </a:rPr>
                <a:t>Nearby gene</a:t>
              </a:r>
              <a:endParaRPr lang="en-GB" sz="1100" b="1" dirty="0">
                <a:solidFill>
                  <a:schemeClr val="bg1"/>
                </a:solidFill>
              </a:endParaRPr>
            </a:p>
          </p:txBody>
        </p:sp>
        <p:sp>
          <p:nvSpPr>
            <p:cNvPr id="32" name="TextBox 31"/>
            <p:cNvSpPr txBox="1"/>
            <p:nvPr/>
          </p:nvSpPr>
          <p:spPr>
            <a:xfrm>
              <a:off x="1811103" y="1447029"/>
              <a:ext cx="873255" cy="261610"/>
            </a:xfrm>
            <a:prstGeom prst="rect">
              <a:avLst/>
            </a:prstGeom>
            <a:noFill/>
          </p:spPr>
          <p:txBody>
            <a:bodyPr wrap="square" rtlCol="0">
              <a:spAutoFit/>
            </a:bodyPr>
            <a:lstStyle/>
            <a:p>
              <a:pPr>
                <a:spcAft>
                  <a:spcPts val="1100"/>
                </a:spcAft>
              </a:pPr>
              <a:r>
                <a:rPr lang="en-GB" sz="1100" b="1" dirty="0" smtClean="0">
                  <a:solidFill>
                    <a:schemeClr val="bg1"/>
                  </a:solidFill>
                </a:rPr>
                <a:t>SNP</a:t>
              </a:r>
              <a:endParaRPr lang="en-GB" sz="1100" b="1" dirty="0">
                <a:solidFill>
                  <a:schemeClr val="bg1"/>
                </a:solidFill>
              </a:endParaRPr>
            </a:p>
          </p:txBody>
        </p:sp>
        <p:sp>
          <p:nvSpPr>
            <p:cNvPr id="33" name="TextBox 32"/>
            <p:cNvSpPr txBox="1"/>
            <p:nvPr/>
          </p:nvSpPr>
          <p:spPr>
            <a:xfrm>
              <a:off x="3187020" y="1277752"/>
              <a:ext cx="873255" cy="455517"/>
            </a:xfrm>
            <a:prstGeom prst="rect">
              <a:avLst/>
            </a:prstGeom>
            <a:noFill/>
          </p:spPr>
          <p:txBody>
            <a:bodyPr wrap="square" rtlCol="0">
              <a:spAutoFit/>
            </a:bodyPr>
            <a:lstStyle/>
            <a:p>
              <a:pPr>
                <a:spcAft>
                  <a:spcPts val="1100"/>
                </a:spcAft>
              </a:pPr>
              <a:r>
                <a:rPr lang="en-GB" sz="1100" b="1" dirty="0" smtClean="0">
                  <a:solidFill>
                    <a:schemeClr val="bg1"/>
                  </a:solidFill>
                </a:rPr>
                <a:t>Sample Size (n)</a:t>
              </a:r>
              <a:endParaRPr lang="en-GB" sz="1100" b="1" dirty="0">
                <a:solidFill>
                  <a:schemeClr val="bg1"/>
                </a:solidFill>
              </a:endParaRPr>
            </a:p>
          </p:txBody>
        </p:sp>
        <p:sp>
          <p:nvSpPr>
            <p:cNvPr id="34" name="TextBox 33"/>
            <p:cNvSpPr txBox="1"/>
            <p:nvPr/>
          </p:nvSpPr>
          <p:spPr>
            <a:xfrm>
              <a:off x="6761914" y="1449653"/>
              <a:ext cx="1312336" cy="261610"/>
            </a:xfrm>
            <a:prstGeom prst="rect">
              <a:avLst/>
            </a:prstGeom>
            <a:noFill/>
          </p:spPr>
          <p:txBody>
            <a:bodyPr wrap="square" rtlCol="0">
              <a:spAutoFit/>
            </a:bodyPr>
            <a:lstStyle/>
            <a:p>
              <a:pPr>
                <a:spcAft>
                  <a:spcPts val="1100"/>
                </a:spcAft>
              </a:pPr>
              <a:r>
                <a:rPr lang="en-GB" sz="1100" b="1" dirty="0" smtClean="0">
                  <a:solidFill>
                    <a:schemeClr val="bg1"/>
                  </a:solidFill>
                </a:rPr>
                <a:t>OR (95% CI)</a:t>
              </a:r>
              <a:endParaRPr lang="en-GB" sz="1100" b="1" dirty="0">
                <a:solidFill>
                  <a:schemeClr val="bg1"/>
                </a:solidFill>
              </a:endParaRPr>
            </a:p>
          </p:txBody>
        </p:sp>
      </p:grpSp>
      <p:sp>
        <p:nvSpPr>
          <p:cNvPr id="3" name="TextBox 2"/>
          <p:cNvSpPr txBox="1"/>
          <p:nvPr/>
        </p:nvSpPr>
        <p:spPr>
          <a:xfrm>
            <a:off x="827584" y="992341"/>
            <a:ext cx="8064896" cy="492443"/>
          </a:xfrm>
          <a:prstGeom prst="rect">
            <a:avLst/>
          </a:prstGeom>
          <a:noFill/>
        </p:spPr>
        <p:txBody>
          <a:bodyPr wrap="square" rtlCol="0">
            <a:spAutoFit/>
          </a:bodyPr>
          <a:lstStyle/>
          <a:p>
            <a:r>
              <a:rPr lang="en-GB" sz="1300" dirty="0">
                <a:solidFill>
                  <a:schemeClr val="bg1"/>
                </a:solidFill>
              </a:rPr>
              <a:t>A meta-analysis of 312,321 subjects </a:t>
            </a:r>
            <a:r>
              <a:rPr lang="en-GB" sz="1300" dirty="0" smtClean="0">
                <a:solidFill>
                  <a:schemeClr val="bg1"/>
                </a:solidFill>
              </a:rPr>
              <a:t>with long-term exposure to </a:t>
            </a:r>
            <a:r>
              <a:rPr lang="en-GB" sz="1300" dirty="0">
                <a:solidFill>
                  <a:schemeClr val="bg1"/>
                </a:solidFill>
              </a:rPr>
              <a:t>naturally low levels of LDL-C, resulting from 9 different polymorphisms in 6 </a:t>
            </a:r>
            <a:r>
              <a:rPr lang="en-GB" sz="1300" dirty="0" smtClean="0">
                <a:solidFill>
                  <a:schemeClr val="bg1"/>
                </a:solidFill>
              </a:rPr>
              <a:t>genes</a:t>
            </a:r>
            <a:endParaRPr lang="en-GB" sz="1300" dirty="0">
              <a:solidFill>
                <a:schemeClr val="bg1"/>
              </a:solidFill>
            </a:endParaRPr>
          </a:p>
        </p:txBody>
      </p:sp>
      <p:cxnSp>
        <p:nvCxnSpPr>
          <p:cNvPr id="45" name="Straight Connector 44"/>
          <p:cNvCxnSpPr/>
          <p:nvPr/>
        </p:nvCxnSpPr>
        <p:spPr>
          <a:xfrm>
            <a:off x="971600" y="2135568"/>
            <a:ext cx="322047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693482" y="2135568"/>
            <a:ext cx="141778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0" y="6381750"/>
            <a:ext cx="6572250" cy="338554"/>
          </a:xfrm>
          <a:prstGeom prst="rect">
            <a:avLst/>
          </a:prstGeom>
          <a:noFill/>
        </p:spPr>
        <p:txBody>
          <a:bodyPr wrap="square" rtlCol="0">
            <a:spAutoFit/>
          </a:bodyPr>
          <a:lstStyle/>
          <a:p>
            <a:r>
              <a:rPr lang="en-GB" sz="800" b="1" dirty="0" smtClean="0">
                <a:solidFill>
                  <a:schemeClr val="bg1"/>
                </a:solidFill>
              </a:rPr>
              <a:t>1. </a:t>
            </a:r>
            <a:r>
              <a:rPr lang="en-GB" sz="800" dirty="0" smtClean="0">
                <a:solidFill>
                  <a:schemeClr val="bg1"/>
                </a:solidFill>
              </a:rPr>
              <a:t>Ference </a:t>
            </a:r>
            <a:r>
              <a:rPr lang="en-GB" sz="800" dirty="0">
                <a:solidFill>
                  <a:schemeClr val="bg1"/>
                </a:solidFill>
              </a:rPr>
              <a:t>BA, et al. J Am Coll Cardiol. </a:t>
            </a:r>
            <a:r>
              <a:rPr lang="en-GB" sz="800" dirty="0" smtClean="0">
                <a:solidFill>
                  <a:schemeClr val="bg1"/>
                </a:solidFill>
              </a:rPr>
              <a:t>2012;60:2631–9.</a:t>
            </a:r>
          </a:p>
          <a:p>
            <a:r>
              <a:rPr lang="da-DK" sz="800" dirty="0">
                <a:solidFill>
                  <a:prstClr val="white"/>
                </a:solidFill>
                <a:cs typeface="Arial" pitchFamily="34" charset="0"/>
              </a:rPr>
              <a:t>CHD, coronary heart disease</a:t>
            </a:r>
            <a:r>
              <a:rPr lang="da-DK" sz="800" dirty="0" smtClean="0">
                <a:solidFill>
                  <a:prstClr val="white"/>
                </a:solidFill>
                <a:cs typeface="Arial" pitchFamily="34" charset="0"/>
              </a:rPr>
              <a:t>.</a:t>
            </a:r>
            <a:endParaRPr lang="da-DK" sz="800" dirty="0">
              <a:solidFill>
                <a:prstClr val="white"/>
              </a:solidFill>
              <a:cs typeface="Arial" pitchFamily="34" charset="0"/>
            </a:endParaRPr>
          </a:p>
        </p:txBody>
      </p:sp>
    </p:spTree>
    <p:extLst>
      <p:ext uri="{BB962C8B-B14F-4D97-AF65-F5344CB8AC3E}">
        <p14:creationId xmlns:p14="http://schemas.microsoft.com/office/powerpoint/2010/main" val="1871500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solidFill>
                  <a:srgbClr val="FF0000"/>
                </a:solidFill>
              </a:rPr>
              <a:t/>
            </a:r>
            <a:br>
              <a:rPr lang="en-US" dirty="0">
                <a:solidFill>
                  <a:srgbClr val="FF0000"/>
                </a:solidFill>
              </a:rPr>
            </a:br>
            <a:r>
              <a:rPr lang="en-GB" dirty="0" smtClean="0">
                <a:solidFill>
                  <a:prstClr val="white"/>
                </a:solidFill>
              </a:rPr>
              <a:t>Low-density lipoprotein cholesterol and its relationship to cardiovascular risk</a:t>
            </a:r>
            <a:endParaRPr lang="en-GB" dirty="0"/>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smtClean="0"/>
              <a:t>Large statin and ezetimibe studies</a:t>
            </a:r>
            <a:endParaRPr lang="en-GB" sz="1800" b="0" i="1" dirty="0"/>
          </a:p>
        </p:txBody>
      </p:sp>
    </p:spTree>
    <p:extLst>
      <p:ext uri="{BB962C8B-B14F-4D97-AF65-F5344CB8AC3E}">
        <p14:creationId xmlns:p14="http://schemas.microsoft.com/office/powerpoint/2010/main" val="2220705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Statin trials have also demonstrated that lowering LDL-C reduces CV risk </a:t>
            </a:r>
            <a:endParaRPr lang="en-GB" dirty="0"/>
          </a:p>
        </p:txBody>
      </p:sp>
      <p:sp>
        <p:nvSpPr>
          <p:cNvPr id="3" name="Content Placeholder 2"/>
          <p:cNvSpPr>
            <a:spLocks noGrp="1"/>
          </p:cNvSpPr>
          <p:nvPr>
            <p:ph idx="1"/>
          </p:nvPr>
        </p:nvSpPr>
        <p:spPr>
          <a:xfrm>
            <a:off x="457199" y="1628801"/>
            <a:ext cx="8444753" cy="3888431"/>
          </a:xfrm>
        </p:spPr>
        <p:txBody>
          <a:bodyPr>
            <a:normAutofit fontScale="92500" lnSpcReduction="10000"/>
          </a:bodyPr>
          <a:lstStyle/>
          <a:p>
            <a:r>
              <a:rPr lang="en-GB" dirty="0" smtClean="0"/>
              <a:t>In addition to large epidemiological and genetic studies, the </a:t>
            </a:r>
            <a:r>
              <a:rPr lang="en-GB" dirty="0" smtClean="0">
                <a:solidFill>
                  <a:prstClr val="white"/>
                </a:solidFill>
              </a:rPr>
              <a:t>relationship between</a:t>
            </a:r>
            <a:r>
              <a:rPr lang="en-GB" dirty="0"/>
              <a:t> LDL-C</a:t>
            </a:r>
            <a:r>
              <a:rPr lang="en-GB" dirty="0" smtClean="0">
                <a:solidFill>
                  <a:prstClr val="white"/>
                </a:solidFill>
              </a:rPr>
              <a:t> and CV risk is supported by large statin studies</a:t>
            </a:r>
            <a:endParaRPr lang="en-GB" dirty="0"/>
          </a:p>
          <a:p>
            <a:pPr marL="0" indent="0">
              <a:buNone/>
            </a:pPr>
            <a:endParaRPr lang="en-GB" dirty="0"/>
          </a:p>
          <a:p>
            <a:r>
              <a:rPr lang="en-GB" dirty="0" smtClean="0"/>
              <a:t>The degree of LDL-C reduction is strongly associated with </a:t>
            </a:r>
            <a:r>
              <a:rPr lang="en-GB" sz="1700" dirty="0"/>
              <a:t>reduced risk of CV events</a:t>
            </a:r>
            <a:r>
              <a:rPr lang="en-GB" baseline="30000" dirty="0" smtClean="0"/>
              <a:t>1–6</a:t>
            </a:r>
            <a:endParaRPr lang="en-GB" dirty="0" smtClean="0"/>
          </a:p>
          <a:p>
            <a:pPr lvl="1"/>
            <a:r>
              <a:rPr lang="en-GB" dirty="0" smtClean="0"/>
              <a:t>Lowering </a:t>
            </a:r>
            <a:r>
              <a:rPr lang="en-GB" dirty="0"/>
              <a:t>LDL-C levels </a:t>
            </a:r>
            <a:r>
              <a:rPr lang="en-GB" dirty="0" smtClean="0"/>
              <a:t>with statins in </a:t>
            </a:r>
            <a:r>
              <a:rPr lang="en-GB" dirty="0"/>
              <a:t>patients with (secondary prevention) or without (primary prevention) prior CV events has been shown to significantly improve CV </a:t>
            </a:r>
            <a:r>
              <a:rPr lang="en-GB" dirty="0" smtClean="0"/>
              <a:t>outcomes </a:t>
            </a:r>
            <a:endParaRPr lang="en-GB" dirty="0"/>
          </a:p>
          <a:p>
            <a:pPr lvl="1"/>
            <a:r>
              <a:rPr lang="en-GB" dirty="0" smtClean="0"/>
              <a:t>A lower limit of LDL-C below which there is a definite safety problem and/or no further benefit has not yet </a:t>
            </a:r>
            <a:r>
              <a:rPr lang="en-GB" dirty="0"/>
              <a:t>been </a:t>
            </a:r>
            <a:r>
              <a:rPr lang="en-GB" dirty="0" smtClean="0"/>
              <a:t>determined</a:t>
            </a:r>
            <a:r>
              <a:rPr lang="en-GB" baseline="30000" dirty="0" smtClean="0"/>
              <a:t>2</a:t>
            </a:r>
            <a:endParaRPr lang="en-GB" dirty="0" smtClean="0"/>
          </a:p>
          <a:p>
            <a:pPr lvl="1"/>
            <a:r>
              <a:rPr lang="en-GB" dirty="0" smtClean="0"/>
              <a:t>Clinical </a:t>
            </a:r>
            <a:r>
              <a:rPr lang="en-GB" dirty="0"/>
              <a:t>trials with statins have shown increased benefit of reducing LDL-C to low levels (&lt;50 </a:t>
            </a:r>
            <a:r>
              <a:rPr lang="en-GB" dirty="0" smtClean="0"/>
              <a:t>mg/dL)</a:t>
            </a:r>
            <a:r>
              <a:rPr lang="en-GB" baseline="30000" dirty="0" smtClean="0"/>
              <a:t>4,5</a:t>
            </a:r>
            <a:endParaRPr lang="en-GB" dirty="0"/>
          </a:p>
          <a:p>
            <a:endParaRPr lang="en-GB" dirty="0" smtClean="0"/>
          </a:p>
          <a:p>
            <a:r>
              <a:rPr lang="en-GB" dirty="0" smtClean="0"/>
              <a:t>Lowering </a:t>
            </a:r>
            <a:r>
              <a:rPr lang="en-GB" dirty="0"/>
              <a:t>LDL-C to </a:t>
            </a:r>
            <a:r>
              <a:rPr lang="en-GB" sz="1700" dirty="0"/>
              <a:t>&lt;70 mg/dL </a:t>
            </a:r>
            <a:r>
              <a:rPr lang="en-GB" dirty="0"/>
              <a:t>has been recommended as an </a:t>
            </a:r>
            <a:r>
              <a:rPr lang="en-GB" sz="1700" dirty="0"/>
              <a:t>optional target for high-risk </a:t>
            </a:r>
            <a:r>
              <a:rPr lang="en-GB" dirty="0"/>
              <a:t>patients in the latest </a:t>
            </a:r>
            <a:r>
              <a:rPr lang="en-GB" dirty="0" smtClean="0"/>
              <a:t>European guidelines</a:t>
            </a:r>
            <a:r>
              <a:rPr lang="en-GB" baseline="30000" dirty="0" smtClean="0"/>
              <a:t>7</a:t>
            </a:r>
            <a:endParaRPr lang="en-GB" dirty="0"/>
          </a:p>
        </p:txBody>
      </p:sp>
      <p:sp>
        <p:nvSpPr>
          <p:cNvPr id="7" name="Text Placeholder 7"/>
          <p:cNvSpPr>
            <a:spLocks noGrp="1"/>
          </p:cNvSpPr>
          <p:nvPr>
            <p:ph type="body" sz="quarter" idx="14"/>
          </p:nvPr>
        </p:nvSpPr>
        <p:spPr>
          <a:xfrm>
            <a:off x="0" y="6381751"/>
            <a:ext cx="6568093"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defTabSz="457200" fontAlgn="base">
              <a:spcBef>
                <a:spcPct val="0"/>
              </a:spcBef>
              <a:spcAft>
                <a:spcPct val="0"/>
              </a:spcAft>
            </a:pPr>
            <a:r>
              <a:rPr lang="en-GB" sz="700" b="1" dirty="0"/>
              <a:t>1.</a:t>
            </a:r>
            <a:r>
              <a:rPr lang="en-GB" sz="700" dirty="0"/>
              <a:t> LaRosa JC, et al. Am J Cardiol. </a:t>
            </a:r>
            <a:r>
              <a:rPr lang="en-GB" sz="700" dirty="0" smtClean="0"/>
              <a:t>2012;111:1221–9</a:t>
            </a:r>
            <a:r>
              <a:rPr lang="en-GB" sz="700" dirty="0"/>
              <a:t>. </a:t>
            </a:r>
            <a:r>
              <a:rPr lang="en-GB" sz="700" b="1" dirty="0"/>
              <a:t>2. </a:t>
            </a:r>
            <a:r>
              <a:rPr lang="en-GB" sz="700" dirty="0"/>
              <a:t>O’Keefe </a:t>
            </a:r>
            <a:r>
              <a:rPr lang="en-GB" sz="700" dirty="0" smtClean="0"/>
              <a:t>JH, </a:t>
            </a:r>
            <a:r>
              <a:rPr lang="en-GB" sz="700" dirty="0"/>
              <a:t>et al. J Am Coll Cardiol. 2004;43(11):</a:t>
            </a:r>
            <a:r>
              <a:rPr lang="en-GB" sz="700" dirty="0" smtClean="0"/>
              <a:t>2142–6</a:t>
            </a:r>
            <a:r>
              <a:rPr lang="en-GB" sz="700" dirty="0"/>
              <a:t>.</a:t>
            </a:r>
            <a:r>
              <a:rPr lang="en-GB" sz="700" b="1" dirty="0"/>
              <a:t> </a:t>
            </a:r>
            <a:r>
              <a:rPr lang="fr-FR" sz="700" b="1" dirty="0"/>
              <a:t>3.</a:t>
            </a:r>
            <a:r>
              <a:rPr lang="fr-FR" sz="700" dirty="0"/>
              <a:t> </a:t>
            </a:r>
            <a:r>
              <a:rPr lang="en-GB" sz="700" dirty="0"/>
              <a:t>Ference BA, et al. J Am Coll Cardiol. </a:t>
            </a:r>
            <a:r>
              <a:rPr lang="en-GB" sz="700" dirty="0" smtClean="0"/>
              <a:t>2012;60:2631–9</a:t>
            </a:r>
            <a:r>
              <a:rPr lang="en-GB" sz="700" dirty="0"/>
              <a:t>. </a:t>
            </a:r>
            <a:r>
              <a:rPr lang="en-GB" sz="700" b="1" dirty="0"/>
              <a:t>4.</a:t>
            </a:r>
            <a:r>
              <a:rPr lang="en-GB" sz="700" dirty="0"/>
              <a:t> Cholesterol Treatment Trialists’ (CTT) </a:t>
            </a:r>
            <a:r>
              <a:rPr lang="en-GB" sz="700" dirty="0" smtClean="0"/>
              <a:t>Collaboration</a:t>
            </a:r>
            <a:r>
              <a:rPr lang="en-GB" sz="700" dirty="0"/>
              <a:t>.</a:t>
            </a:r>
            <a:r>
              <a:rPr lang="en-GB" sz="700" dirty="0" smtClean="0"/>
              <a:t> Lancet. 2010;376:1670–81</a:t>
            </a:r>
            <a:r>
              <a:rPr lang="en-GB" sz="700" dirty="0"/>
              <a:t>. </a:t>
            </a:r>
            <a:r>
              <a:rPr lang="en-GB" sz="700" b="1" dirty="0"/>
              <a:t>5.</a:t>
            </a:r>
            <a:r>
              <a:rPr lang="en-GB" sz="700" dirty="0"/>
              <a:t> Hsia J, et al. </a:t>
            </a:r>
            <a:r>
              <a:rPr lang="en-GB" sz="700" dirty="0" smtClean="0"/>
              <a:t>JACC.  </a:t>
            </a:r>
            <a:r>
              <a:rPr lang="en-GB" sz="700" dirty="0"/>
              <a:t>2011;56(16):</a:t>
            </a:r>
            <a:r>
              <a:rPr lang="en-GB" sz="700" dirty="0" smtClean="0"/>
              <a:t>1666–75</a:t>
            </a:r>
            <a:r>
              <a:rPr lang="en-GB" sz="700" dirty="0"/>
              <a:t>. </a:t>
            </a:r>
            <a:r>
              <a:rPr lang="en-GB" sz="700" b="1" dirty="0"/>
              <a:t>6. </a:t>
            </a:r>
            <a:r>
              <a:rPr lang="en-GB" sz="700" dirty="0"/>
              <a:t>Cholesterol Treatment </a:t>
            </a:r>
            <a:r>
              <a:rPr lang="en-GB" sz="700" dirty="0" smtClean="0"/>
              <a:t>Trialists’ </a:t>
            </a:r>
            <a:r>
              <a:rPr lang="en-GB" sz="700" dirty="0"/>
              <a:t>(CTT) Collaboration. </a:t>
            </a:r>
            <a:r>
              <a:rPr lang="fr-FR" sz="700" dirty="0"/>
              <a:t>Lancet. </a:t>
            </a:r>
            <a:r>
              <a:rPr lang="en-GB" sz="700" dirty="0" smtClean="0"/>
              <a:t>2012;380:581–90</a:t>
            </a:r>
            <a:r>
              <a:rPr lang="fr-FR" sz="700" dirty="0"/>
              <a:t>. </a:t>
            </a:r>
            <a:r>
              <a:rPr lang="fr-FR" sz="700" b="1" dirty="0"/>
              <a:t>7. </a:t>
            </a:r>
            <a:r>
              <a:rPr lang="en-GB" sz="700" dirty="0">
                <a:ea typeface="MS PGothic" pitchFamily="34" charset="-128"/>
                <a:cs typeface="Arial" charset="0"/>
              </a:rPr>
              <a:t>Reiner Z, et al. Eur Heart J. </a:t>
            </a:r>
            <a:r>
              <a:rPr lang="en-GB" sz="700" dirty="0" smtClean="0">
                <a:ea typeface="MS PGothic" pitchFamily="34" charset="-128"/>
                <a:cs typeface="Arial" charset="0"/>
              </a:rPr>
              <a:t>2011;32:1769</a:t>
            </a:r>
            <a:r>
              <a:rPr lang="en-GB" sz="700" dirty="0" smtClean="0"/>
              <a:t>–</a:t>
            </a:r>
            <a:r>
              <a:rPr lang="en-GB" sz="700" dirty="0" smtClean="0">
                <a:ea typeface="MS PGothic" pitchFamily="34" charset="-128"/>
                <a:cs typeface="Arial" charset="0"/>
              </a:rPr>
              <a:t>818.</a:t>
            </a:r>
            <a:endParaRPr lang="en-GB" sz="700" dirty="0">
              <a:ea typeface="MS PGothic" pitchFamily="34" charset="-128"/>
              <a:cs typeface="Arial" charset="0"/>
            </a:endParaRPr>
          </a:p>
        </p:txBody>
      </p:sp>
    </p:spTree>
    <p:extLst>
      <p:ext uri="{BB962C8B-B14F-4D97-AF65-F5344CB8AC3E}">
        <p14:creationId xmlns:p14="http://schemas.microsoft.com/office/powerpoint/2010/main" val="1650134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Oval 308"/>
          <p:cNvSpPr/>
          <p:nvPr/>
        </p:nvSpPr>
        <p:spPr bwMode="auto">
          <a:xfrm>
            <a:off x="4439998" y="4502398"/>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1104805" y="0"/>
            <a:ext cx="7734395" cy="1143000"/>
          </a:xfrm>
        </p:spPr>
        <p:txBody>
          <a:bodyPr/>
          <a:lstStyle/>
          <a:p>
            <a:r>
              <a:rPr lang="en-GB" dirty="0" smtClean="0"/>
              <a:t>Lowering LDL-C levels in patients with or </a:t>
            </a:r>
            <a:br>
              <a:rPr lang="en-GB" dirty="0" smtClean="0"/>
            </a:br>
            <a:r>
              <a:rPr lang="en-GB" dirty="0" smtClean="0"/>
              <a:t>without prior CV events has been shown </a:t>
            </a:r>
            <a:br>
              <a:rPr lang="en-GB" dirty="0" smtClean="0"/>
            </a:br>
            <a:r>
              <a:rPr lang="en-GB" dirty="0" smtClean="0"/>
              <a:t>to significantly improve CV outcomes</a:t>
            </a:r>
            <a:endParaRPr lang="en-GB" dirty="0"/>
          </a:p>
        </p:txBody>
      </p:sp>
      <p:sp>
        <p:nvSpPr>
          <p:cNvPr id="108" name="Freeform 107"/>
          <p:cNvSpPr>
            <a:spLocks/>
          </p:cNvSpPr>
          <p:nvPr/>
        </p:nvSpPr>
        <p:spPr bwMode="auto">
          <a:xfrm>
            <a:off x="1068147" y="1778000"/>
            <a:ext cx="5549134" cy="3242379"/>
          </a:xfrm>
          <a:custGeom>
            <a:avLst/>
            <a:gdLst>
              <a:gd name="T0" fmla="*/ 0 w 3660"/>
              <a:gd name="T1" fmla="*/ 0 h 2127"/>
              <a:gd name="T2" fmla="*/ 0 w 3660"/>
              <a:gd name="T3" fmla="*/ 2147483647 h 2127"/>
              <a:gd name="T4" fmla="*/ 2147483647 w 3660"/>
              <a:gd name="T5" fmla="*/ 2147483647 h 2127"/>
              <a:gd name="T6" fmla="*/ 0 60000 65536"/>
              <a:gd name="T7" fmla="*/ 0 60000 65536"/>
              <a:gd name="T8" fmla="*/ 0 60000 65536"/>
            </a:gdLst>
            <a:ahLst/>
            <a:cxnLst>
              <a:cxn ang="T6">
                <a:pos x="T0" y="T1"/>
              </a:cxn>
              <a:cxn ang="T7">
                <a:pos x="T2" y="T3"/>
              </a:cxn>
              <a:cxn ang="T8">
                <a:pos x="T4" y="T5"/>
              </a:cxn>
            </a:cxnLst>
            <a:rect l="0" t="0" r="r" b="b"/>
            <a:pathLst>
              <a:path w="3660" h="2127">
                <a:moveTo>
                  <a:pt x="0" y="0"/>
                </a:moveTo>
                <a:lnTo>
                  <a:pt x="0" y="2127"/>
                </a:lnTo>
                <a:lnTo>
                  <a:pt x="3660" y="2127"/>
                </a:lnTo>
              </a:path>
            </a:pathLst>
          </a:custGeom>
          <a:noFill/>
          <a:ln w="19050" cap="flat" cmpd="sng">
            <a:solidFill>
              <a:schemeClr val="bg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dirty="0">
              <a:solidFill>
                <a:prstClr val="white"/>
              </a:solidFill>
              <a:latin typeface="Arial" panose="020B0604020202020204" pitchFamily="34" charset="0"/>
              <a:cs typeface="Arial" pitchFamily="34" charset="0"/>
            </a:endParaRPr>
          </a:p>
        </p:txBody>
      </p:sp>
      <p:sp>
        <p:nvSpPr>
          <p:cNvPr id="109" name="Text Box 45"/>
          <p:cNvSpPr txBox="1">
            <a:spLocks noChangeArrowheads="1"/>
          </p:cNvSpPr>
          <p:nvPr/>
        </p:nvSpPr>
        <p:spPr bwMode="auto">
          <a:xfrm>
            <a:off x="603562" y="2195685"/>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a:solidFill>
                  <a:prstClr val="white"/>
                </a:solidFill>
                <a:latin typeface="Verdana"/>
                <a:ea typeface="MS PGothic" pitchFamily="34" charset="-128"/>
              </a:rPr>
              <a:t>25</a:t>
            </a:r>
          </a:p>
        </p:txBody>
      </p:sp>
      <p:sp>
        <p:nvSpPr>
          <p:cNvPr id="111" name="Text Box 46"/>
          <p:cNvSpPr txBox="1">
            <a:spLocks noChangeArrowheads="1"/>
          </p:cNvSpPr>
          <p:nvPr/>
        </p:nvSpPr>
        <p:spPr bwMode="auto">
          <a:xfrm>
            <a:off x="620815" y="2707463"/>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a:solidFill>
                  <a:prstClr val="white"/>
                </a:solidFill>
                <a:latin typeface="Verdana"/>
                <a:ea typeface="MS PGothic" pitchFamily="34" charset="-128"/>
              </a:rPr>
              <a:t>20</a:t>
            </a:r>
          </a:p>
        </p:txBody>
      </p:sp>
      <p:sp>
        <p:nvSpPr>
          <p:cNvPr id="113" name="Text Box 47"/>
          <p:cNvSpPr txBox="1">
            <a:spLocks noChangeArrowheads="1"/>
          </p:cNvSpPr>
          <p:nvPr/>
        </p:nvSpPr>
        <p:spPr bwMode="auto">
          <a:xfrm>
            <a:off x="620815" y="3201342"/>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a:solidFill>
                  <a:prstClr val="white"/>
                </a:solidFill>
                <a:latin typeface="Verdana"/>
                <a:ea typeface="MS PGothic" pitchFamily="34" charset="-128"/>
              </a:rPr>
              <a:t>15</a:t>
            </a:r>
          </a:p>
        </p:txBody>
      </p:sp>
      <p:sp>
        <p:nvSpPr>
          <p:cNvPr id="115" name="Text Box 48"/>
          <p:cNvSpPr txBox="1">
            <a:spLocks noChangeArrowheads="1"/>
          </p:cNvSpPr>
          <p:nvPr/>
        </p:nvSpPr>
        <p:spPr bwMode="auto">
          <a:xfrm>
            <a:off x="620815" y="3750096"/>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a:solidFill>
                  <a:prstClr val="white"/>
                </a:solidFill>
                <a:latin typeface="Verdana"/>
                <a:ea typeface="MS PGothic" pitchFamily="34" charset="-128"/>
              </a:rPr>
              <a:t>10</a:t>
            </a:r>
          </a:p>
        </p:txBody>
      </p:sp>
      <p:sp>
        <p:nvSpPr>
          <p:cNvPr id="116" name="Text Box 49"/>
          <p:cNvSpPr txBox="1">
            <a:spLocks noChangeArrowheads="1"/>
          </p:cNvSpPr>
          <p:nvPr/>
        </p:nvSpPr>
        <p:spPr bwMode="auto">
          <a:xfrm>
            <a:off x="711193" y="4280948"/>
            <a:ext cx="2824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a:solidFill>
                  <a:prstClr val="white"/>
                </a:solidFill>
                <a:latin typeface="Verdana"/>
                <a:ea typeface="MS PGothic" pitchFamily="34" charset="-128"/>
              </a:rPr>
              <a:t>5</a:t>
            </a:r>
          </a:p>
        </p:txBody>
      </p:sp>
      <p:sp>
        <p:nvSpPr>
          <p:cNvPr id="122" name="Text Box 11"/>
          <p:cNvSpPr txBox="1">
            <a:spLocks noChangeArrowheads="1"/>
          </p:cNvSpPr>
          <p:nvPr/>
        </p:nvSpPr>
        <p:spPr bwMode="auto">
          <a:xfrm>
            <a:off x="1437705" y="5092581"/>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60</a:t>
            </a:r>
            <a:endParaRPr lang="en-US" altLang="en-US" dirty="0">
              <a:solidFill>
                <a:prstClr val="white"/>
              </a:solidFill>
              <a:latin typeface="Verdana"/>
              <a:ea typeface="MS PGothic" pitchFamily="34" charset="-128"/>
            </a:endParaRPr>
          </a:p>
        </p:txBody>
      </p:sp>
      <p:sp>
        <p:nvSpPr>
          <p:cNvPr id="123" name="Text Box 12"/>
          <p:cNvSpPr txBox="1">
            <a:spLocks noChangeArrowheads="1"/>
          </p:cNvSpPr>
          <p:nvPr/>
        </p:nvSpPr>
        <p:spPr bwMode="auto">
          <a:xfrm>
            <a:off x="2642127"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100</a:t>
            </a:r>
            <a:endParaRPr lang="en-US" altLang="en-US" dirty="0">
              <a:solidFill>
                <a:prstClr val="white"/>
              </a:solidFill>
              <a:latin typeface="Verdana"/>
              <a:ea typeface="MS PGothic" pitchFamily="34" charset="-128"/>
            </a:endParaRPr>
          </a:p>
        </p:txBody>
      </p:sp>
      <p:sp>
        <p:nvSpPr>
          <p:cNvPr id="124" name="Text Box 13"/>
          <p:cNvSpPr txBox="1">
            <a:spLocks noChangeArrowheads="1"/>
          </p:cNvSpPr>
          <p:nvPr/>
        </p:nvSpPr>
        <p:spPr bwMode="auto">
          <a:xfrm>
            <a:off x="3329662"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120</a:t>
            </a:r>
            <a:endParaRPr lang="en-US" altLang="en-US" dirty="0">
              <a:solidFill>
                <a:prstClr val="white"/>
              </a:solidFill>
              <a:latin typeface="Verdana"/>
              <a:ea typeface="MS PGothic" pitchFamily="34" charset="-128"/>
            </a:endParaRPr>
          </a:p>
        </p:txBody>
      </p:sp>
      <p:sp>
        <p:nvSpPr>
          <p:cNvPr id="125" name="Text Box 14"/>
          <p:cNvSpPr txBox="1">
            <a:spLocks noChangeArrowheads="1"/>
          </p:cNvSpPr>
          <p:nvPr/>
        </p:nvSpPr>
        <p:spPr bwMode="auto">
          <a:xfrm>
            <a:off x="4017196"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140</a:t>
            </a:r>
            <a:endParaRPr lang="en-US" altLang="en-US" dirty="0">
              <a:solidFill>
                <a:prstClr val="white"/>
              </a:solidFill>
              <a:latin typeface="Verdana"/>
              <a:ea typeface="MS PGothic" pitchFamily="34" charset="-128"/>
            </a:endParaRPr>
          </a:p>
        </p:txBody>
      </p:sp>
      <p:sp>
        <p:nvSpPr>
          <p:cNvPr id="126" name="Text Box 15"/>
          <p:cNvSpPr txBox="1">
            <a:spLocks noChangeArrowheads="1"/>
          </p:cNvSpPr>
          <p:nvPr/>
        </p:nvSpPr>
        <p:spPr bwMode="auto">
          <a:xfrm>
            <a:off x="4704729"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160</a:t>
            </a:r>
            <a:endParaRPr lang="en-US" altLang="en-US" dirty="0">
              <a:solidFill>
                <a:prstClr val="white"/>
              </a:solidFill>
              <a:latin typeface="Verdana"/>
              <a:ea typeface="MS PGothic" pitchFamily="34" charset="-128"/>
            </a:endParaRPr>
          </a:p>
        </p:txBody>
      </p:sp>
      <p:sp>
        <p:nvSpPr>
          <p:cNvPr id="132" name="Text Box 16"/>
          <p:cNvSpPr txBox="1">
            <a:spLocks noChangeArrowheads="1"/>
          </p:cNvSpPr>
          <p:nvPr/>
        </p:nvSpPr>
        <p:spPr bwMode="auto">
          <a:xfrm>
            <a:off x="5392263"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180</a:t>
            </a:r>
            <a:endParaRPr lang="en-US" altLang="en-US" dirty="0">
              <a:solidFill>
                <a:prstClr val="white"/>
              </a:solidFill>
              <a:latin typeface="Verdana"/>
              <a:ea typeface="MS PGothic" pitchFamily="34" charset="-128"/>
            </a:endParaRPr>
          </a:p>
        </p:txBody>
      </p:sp>
      <p:sp>
        <p:nvSpPr>
          <p:cNvPr id="133" name="Text Box 17"/>
          <p:cNvSpPr txBox="1">
            <a:spLocks noChangeArrowheads="1"/>
          </p:cNvSpPr>
          <p:nvPr/>
        </p:nvSpPr>
        <p:spPr bwMode="auto">
          <a:xfrm>
            <a:off x="2052401" y="5092581"/>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80</a:t>
            </a:r>
            <a:endParaRPr lang="en-US" altLang="en-US" dirty="0">
              <a:solidFill>
                <a:prstClr val="white"/>
              </a:solidFill>
              <a:latin typeface="Verdana"/>
              <a:ea typeface="MS PGothic" pitchFamily="34" charset="-128"/>
            </a:endParaRPr>
          </a:p>
        </p:txBody>
      </p:sp>
      <p:sp>
        <p:nvSpPr>
          <p:cNvPr id="134" name="Text Box 18"/>
          <p:cNvSpPr txBox="1">
            <a:spLocks noChangeArrowheads="1"/>
          </p:cNvSpPr>
          <p:nvPr/>
        </p:nvSpPr>
        <p:spPr bwMode="auto">
          <a:xfrm>
            <a:off x="5954792" y="5092581"/>
            <a:ext cx="47801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eaLnBrk="1" hangingPunct="1"/>
            <a:r>
              <a:rPr lang="en-US" altLang="en-US" dirty="0" smtClean="0">
                <a:solidFill>
                  <a:prstClr val="white"/>
                </a:solidFill>
                <a:latin typeface="Verdana"/>
                <a:ea typeface="MS PGothic" pitchFamily="34" charset="-128"/>
              </a:rPr>
              <a:t>200</a:t>
            </a:r>
            <a:endParaRPr lang="en-US" altLang="en-US" dirty="0">
              <a:solidFill>
                <a:prstClr val="white"/>
              </a:solidFill>
              <a:latin typeface="Verdana"/>
              <a:ea typeface="MS PGothic" pitchFamily="34" charset="-128"/>
            </a:endParaRPr>
          </a:p>
        </p:txBody>
      </p:sp>
      <p:sp>
        <p:nvSpPr>
          <p:cNvPr id="135" name="Text Box 19"/>
          <p:cNvSpPr txBox="1">
            <a:spLocks noChangeArrowheads="1"/>
          </p:cNvSpPr>
          <p:nvPr/>
        </p:nvSpPr>
        <p:spPr bwMode="auto">
          <a:xfrm rot="16200000">
            <a:off x="-935250" y="3516304"/>
            <a:ext cx="28367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a:r>
              <a:rPr lang="en-US" b="1" dirty="0" smtClean="0">
                <a:solidFill>
                  <a:srgbClr val="FFFFFF"/>
                </a:solidFill>
                <a:latin typeface="Verdana"/>
              </a:rPr>
              <a:t>Event Rate</a:t>
            </a:r>
            <a:r>
              <a:rPr lang="en-US" b="1" dirty="0">
                <a:solidFill>
                  <a:srgbClr val="FFFFFF"/>
                </a:solidFill>
                <a:latin typeface="Verdana"/>
              </a:rPr>
              <a:t> </a:t>
            </a:r>
            <a:r>
              <a:rPr lang="en-US" b="1" dirty="0" smtClean="0">
                <a:solidFill>
                  <a:srgbClr val="FFFFFF"/>
                </a:solidFill>
                <a:latin typeface="Verdana"/>
              </a:rPr>
              <a:t>(%)</a:t>
            </a:r>
            <a:endParaRPr lang="en-US" b="1" dirty="0">
              <a:solidFill>
                <a:srgbClr val="FFFFFF"/>
              </a:solidFill>
              <a:latin typeface="Verdana"/>
            </a:endParaRPr>
          </a:p>
        </p:txBody>
      </p:sp>
      <p:sp>
        <p:nvSpPr>
          <p:cNvPr id="136" name="Text Box 34"/>
          <p:cNvSpPr txBox="1">
            <a:spLocks noChangeArrowheads="1"/>
          </p:cNvSpPr>
          <p:nvPr/>
        </p:nvSpPr>
        <p:spPr bwMode="auto">
          <a:xfrm>
            <a:off x="2979926" y="5364486"/>
            <a:ext cx="233108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ctr"/>
            <a:r>
              <a:rPr lang="en-US" b="1" dirty="0">
                <a:solidFill>
                  <a:prstClr val="white"/>
                </a:solidFill>
                <a:latin typeface="Verdana"/>
              </a:rPr>
              <a:t>LDL-C </a:t>
            </a:r>
            <a:r>
              <a:rPr lang="en-US" b="1" dirty="0" smtClean="0">
                <a:solidFill>
                  <a:prstClr val="white"/>
                </a:solidFill>
                <a:latin typeface="Verdana"/>
              </a:rPr>
              <a:t>Achieved</a:t>
            </a:r>
            <a:r>
              <a:rPr lang="en-US" b="1" dirty="0">
                <a:solidFill>
                  <a:prstClr val="white"/>
                </a:solidFill>
                <a:latin typeface="Verdana"/>
              </a:rPr>
              <a:t> (</a:t>
            </a:r>
            <a:r>
              <a:rPr lang="en-US" b="1" dirty="0" smtClean="0">
                <a:solidFill>
                  <a:prstClr val="white"/>
                </a:solidFill>
                <a:latin typeface="Verdana"/>
              </a:rPr>
              <a:t>mg/dL</a:t>
            </a:r>
            <a:r>
              <a:rPr lang="en-US" b="1" dirty="0">
                <a:solidFill>
                  <a:prstClr val="white"/>
                </a:solidFill>
                <a:latin typeface="Verdana"/>
              </a:rPr>
              <a:t>)</a:t>
            </a:r>
          </a:p>
        </p:txBody>
      </p:sp>
      <p:sp>
        <p:nvSpPr>
          <p:cNvPr id="137" name="Text Box 45"/>
          <p:cNvSpPr txBox="1">
            <a:spLocks noChangeArrowheads="1"/>
          </p:cNvSpPr>
          <p:nvPr/>
        </p:nvSpPr>
        <p:spPr bwMode="auto">
          <a:xfrm>
            <a:off x="620569" y="1671810"/>
            <a:ext cx="3802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r>
              <a:rPr lang="en-US" altLang="en-US" dirty="0" smtClean="0">
                <a:solidFill>
                  <a:prstClr val="white"/>
                </a:solidFill>
                <a:latin typeface="Verdana"/>
                <a:ea typeface="MS PGothic" pitchFamily="34" charset="-128"/>
              </a:rPr>
              <a:t>30</a:t>
            </a:r>
            <a:endParaRPr lang="en-US" altLang="en-US" dirty="0">
              <a:solidFill>
                <a:prstClr val="white"/>
              </a:solidFill>
              <a:latin typeface="Verdana"/>
              <a:ea typeface="MS PGothic" pitchFamily="34" charset="-128"/>
            </a:endParaRPr>
          </a:p>
        </p:txBody>
      </p:sp>
      <p:cxnSp>
        <p:nvCxnSpPr>
          <p:cNvPr id="138" name="Straight Connector 137"/>
          <p:cNvCxnSpPr/>
          <p:nvPr/>
        </p:nvCxnSpPr>
        <p:spPr>
          <a:xfrm>
            <a:off x="1626304" y="5024879"/>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2235940" y="5024867"/>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2886622" y="5024867"/>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3566614" y="5024867"/>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4270042" y="5024855"/>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4955884" y="5024843"/>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630014" y="5030705"/>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204490" y="5018981"/>
            <a:ext cx="0" cy="380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982630" y="4431793"/>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981424" y="2847404"/>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976599" y="2335626"/>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981424" y="1782836"/>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bwMode="auto">
          <a:xfrm flipV="1">
            <a:off x="1700600" y="2674282"/>
            <a:ext cx="4010892" cy="1406214"/>
          </a:xfrm>
          <a:prstGeom prst="line">
            <a:avLst/>
          </a:prstGeom>
          <a:solidFill>
            <a:srgbClr val="3366FF"/>
          </a:solidFill>
          <a:ln w="38100" cap="flat" cmpd="sng" algn="ctr">
            <a:solidFill>
              <a:srgbClr val="94CE55"/>
            </a:solidFill>
            <a:prstDash val="solid"/>
            <a:round/>
            <a:headEnd type="none" w="med" len="med"/>
            <a:tailEnd type="none" w="med" len="med"/>
          </a:ln>
          <a:effectLst>
            <a:outerShdw blurRad="50800" dist="38100" dir="2700000" algn="tl" rotWithShape="0">
              <a:prstClr val="black">
                <a:alpha val="40000"/>
              </a:prstClr>
            </a:outerShdw>
          </a:effectLst>
          <a:extLst/>
        </p:spPr>
      </p:cxnSp>
      <p:cxnSp>
        <p:nvCxnSpPr>
          <p:cNvPr id="151" name="Straight Connector 150"/>
          <p:cNvCxnSpPr/>
          <p:nvPr/>
        </p:nvCxnSpPr>
        <p:spPr bwMode="auto">
          <a:xfrm flipV="1">
            <a:off x="1659905" y="4270882"/>
            <a:ext cx="4247611" cy="385530"/>
          </a:xfrm>
          <a:prstGeom prst="line">
            <a:avLst/>
          </a:prstGeom>
          <a:solidFill>
            <a:srgbClr val="3366FF"/>
          </a:solidFill>
          <a:ln w="38100" cap="flat" cmpd="sng" algn="ctr">
            <a:solidFill>
              <a:schemeClr val="accent5"/>
            </a:solidFill>
            <a:prstDash val="solid"/>
            <a:round/>
            <a:headEnd type="none" w="med" len="med"/>
            <a:tailEnd type="none" w="med" len="med"/>
          </a:ln>
          <a:effectLst>
            <a:outerShdw blurRad="50800" dist="38100" dir="2700000" algn="tl" rotWithShape="0">
              <a:prstClr val="black">
                <a:alpha val="40000"/>
              </a:prstClr>
            </a:outerShdw>
          </a:effectLst>
          <a:extLst/>
        </p:spPr>
      </p:cxnSp>
      <p:sp>
        <p:nvSpPr>
          <p:cNvPr id="152" name="TextBox 151"/>
          <p:cNvSpPr txBox="1"/>
          <p:nvPr/>
        </p:nvSpPr>
        <p:spPr>
          <a:xfrm>
            <a:off x="4927349" y="1828800"/>
            <a:ext cx="270476" cy="276999"/>
          </a:xfrm>
          <a:prstGeom prst="rect">
            <a:avLst/>
          </a:prstGeom>
          <a:noFill/>
        </p:spPr>
        <p:txBody>
          <a:bodyPr wrap="square" rtlCol="0">
            <a:spAutoFit/>
          </a:bodyPr>
          <a:lstStyle/>
          <a:p>
            <a:pPr algn="ctr"/>
            <a:r>
              <a:rPr lang="en-US" sz="1200" b="1" dirty="0">
                <a:solidFill>
                  <a:srgbClr val="FFFFFF"/>
                </a:solidFill>
                <a:latin typeface="Arial" panose="020B0604020202020204" pitchFamily="34" charset="0"/>
                <a:cs typeface="Arial" panose="020B0604020202020204" pitchFamily="34" charset="0"/>
              </a:rPr>
              <a:t>1</a:t>
            </a:r>
          </a:p>
        </p:txBody>
      </p:sp>
      <p:sp>
        <p:nvSpPr>
          <p:cNvPr id="156" name="TextBox 155"/>
          <p:cNvSpPr txBox="1"/>
          <p:nvPr/>
        </p:nvSpPr>
        <p:spPr>
          <a:xfrm>
            <a:off x="3449547" y="3203916"/>
            <a:ext cx="398553" cy="276999"/>
          </a:xfrm>
          <a:prstGeom prst="rect">
            <a:avLst/>
          </a:prstGeom>
          <a:noFill/>
        </p:spPr>
        <p:txBody>
          <a:bodyPr wrap="square" rtlCol="0">
            <a:spAutoFit/>
          </a:bodyPr>
          <a:lstStyle/>
          <a:p>
            <a:r>
              <a:rPr lang="en-US" sz="1200" b="1" dirty="0" smtClean="0">
                <a:solidFill>
                  <a:srgbClr val="FFFFFF"/>
                </a:solidFill>
                <a:latin typeface="Arial" panose="020B0604020202020204" pitchFamily="34" charset="0"/>
                <a:cs typeface="Arial" panose="020B0604020202020204" pitchFamily="34" charset="0"/>
              </a:rPr>
              <a:t>3</a:t>
            </a:r>
            <a:endParaRPr lang="en-US" sz="1200" b="1" dirty="0">
              <a:solidFill>
                <a:srgbClr val="FFFFFF"/>
              </a:solidFill>
              <a:latin typeface="Arial" panose="020B0604020202020204" pitchFamily="34" charset="0"/>
              <a:cs typeface="Arial" panose="020B0604020202020204" pitchFamily="34" charset="0"/>
            </a:endParaRPr>
          </a:p>
        </p:txBody>
      </p:sp>
      <p:sp>
        <p:nvSpPr>
          <p:cNvPr id="158" name="TextBox 157"/>
          <p:cNvSpPr txBox="1"/>
          <p:nvPr/>
        </p:nvSpPr>
        <p:spPr>
          <a:xfrm>
            <a:off x="4422328" y="3188035"/>
            <a:ext cx="398553" cy="276999"/>
          </a:xfrm>
          <a:prstGeom prst="rect">
            <a:avLst/>
          </a:prstGeom>
          <a:noFill/>
        </p:spPr>
        <p:txBody>
          <a:bodyPr wrap="square" rtlCol="0">
            <a:spAutoFit/>
          </a:bodyPr>
          <a:lstStyle/>
          <a:p>
            <a:r>
              <a:rPr lang="en-US" sz="1200" b="1" dirty="0">
                <a:solidFill>
                  <a:srgbClr val="FFFFFF"/>
                </a:solidFill>
                <a:latin typeface="Arial" panose="020B0604020202020204" pitchFamily="34" charset="0"/>
                <a:cs typeface="Arial" panose="020B0604020202020204" pitchFamily="34" charset="0"/>
              </a:rPr>
              <a:t>4</a:t>
            </a:r>
          </a:p>
        </p:txBody>
      </p:sp>
      <p:sp>
        <p:nvSpPr>
          <p:cNvPr id="159" name="TextBox 158"/>
          <p:cNvSpPr txBox="1"/>
          <p:nvPr/>
        </p:nvSpPr>
        <p:spPr>
          <a:xfrm>
            <a:off x="3951348" y="3030291"/>
            <a:ext cx="239652" cy="276999"/>
          </a:xfrm>
          <a:prstGeom prst="rect">
            <a:avLst/>
          </a:prstGeom>
          <a:noFill/>
        </p:spPr>
        <p:txBody>
          <a:bodyPr wrap="square" rtlCol="0">
            <a:spAutoFit/>
          </a:bodyPr>
          <a:lstStyle/>
          <a:p>
            <a:pPr algn="ctr"/>
            <a:r>
              <a:rPr lang="en-US" sz="1200" b="1" dirty="0">
                <a:solidFill>
                  <a:srgbClr val="FFFFFF"/>
                </a:solidFill>
                <a:latin typeface="Arial" panose="020B0604020202020204" pitchFamily="34" charset="0"/>
                <a:cs typeface="Arial" panose="020B0604020202020204" pitchFamily="34" charset="0"/>
              </a:rPr>
              <a:t>5</a:t>
            </a:r>
          </a:p>
        </p:txBody>
      </p:sp>
      <p:sp>
        <p:nvSpPr>
          <p:cNvPr id="162" name="TextBox 161"/>
          <p:cNvSpPr txBox="1"/>
          <p:nvPr/>
        </p:nvSpPr>
        <p:spPr>
          <a:xfrm>
            <a:off x="3800475" y="3643950"/>
            <a:ext cx="398553" cy="276999"/>
          </a:xfrm>
          <a:prstGeom prst="rect">
            <a:avLst/>
          </a:prstGeom>
          <a:noFill/>
        </p:spPr>
        <p:txBody>
          <a:bodyPr wrap="square" rtlCol="0">
            <a:spAutoFit/>
          </a:bodyPr>
          <a:lstStyle/>
          <a:p>
            <a:r>
              <a:rPr lang="en-US" sz="1200" b="1" dirty="0" smtClean="0">
                <a:solidFill>
                  <a:srgbClr val="FFFFFF"/>
                </a:solidFill>
                <a:latin typeface="Arial" panose="020B0604020202020204" pitchFamily="34" charset="0"/>
                <a:cs typeface="Arial" panose="020B0604020202020204" pitchFamily="34" charset="0"/>
              </a:rPr>
              <a:t>6</a:t>
            </a:r>
            <a:endParaRPr lang="en-US" sz="1200" b="1" dirty="0">
              <a:solidFill>
                <a:srgbClr val="FFFFFF"/>
              </a:solidFill>
              <a:latin typeface="Arial" panose="020B0604020202020204" pitchFamily="34" charset="0"/>
              <a:cs typeface="Arial" panose="020B0604020202020204" pitchFamily="34" charset="0"/>
            </a:endParaRPr>
          </a:p>
        </p:txBody>
      </p:sp>
      <p:sp>
        <p:nvSpPr>
          <p:cNvPr id="166" name="TextBox 165"/>
          <p:cNvSpPr txBox="1"/>
          <p:nvPr/>
        </p:nvSpPr>
        <p:spPr>
          <a:xfrm>
            <a:off x="4316322" y="3552384"/>
            <a:ext cx="398553" cy="276999"/>
          </a:xfrm>
          <a:prstGeom prst="rect">
            <a:avLst/>
          </a:prstGeom>
          <a:noFill/>
        </p:spPr>
        <p:txBody>
          <a:bodyPr wrap="square" rtlCol="0">
            <a:spAutoFit/>
          </a:bodyPr>
          <a:lstStyle/>
          <a:p>
            <a:r>
              <a:rPr lang="en-US" sz="1200" b="1" dirty="0" smtClean="0">
                <a:solidFill>
                  <a:srgbClr val="FFFFFF"/>
                </a:solidFill>
                <a:latin typeface="Arial" panose="020B0604020202020204" pitchFamily="34" charset="0"/>
                <a:cs typeface="Arial" panose="020B0604020202020204" pitchFamily="34" charset="0"/>
              </a:rPr>
              <a:t>8</a:t>
            </a:r>
            <a:endParaRPr lang="en-US" sz="1200" b="1" dirty="0">
              <a:solidFill>
                <a:srgbClr val="FFFFFF"/>
              </a:solidFill>
              <a:latin typeface="Arial" panose="020B0604020202020204" pitchFamily="34" charset="0"/>
              <a:cs typeface="Arial" panose="020B0604020202020204" pitchFamily="34" charset="0"/>
            </a:endParaRPr>
          </a:p>
        </p:txBody>
      </p:sp>
      <p:sp>
        <p:nvSpPr>
          <p:cNvPr id="168" name="TextBox 167"/>
          <p:cNvSpPr txBox="1"/>
          <p:nvPr/>
        </p:nvSpPr>
        <p:spPr>
          <a:xfrm>
            <a:off x="2647950" y="4032792"/>
            <a:ext cx="230885" cy="276999"/>
          </a:xfrm>
          <a:prstGeom prst="rect">
            <a:avLst/>
          </a:prstGeom>
          <a:noFill/>
        </p:spPr>
        <p:txBody>
          <a:bodyPr wrap="square" rtlCol="0">
            <a:spAutoFit/>
          </a:bodyPr>
          <a:lstStyle/>
          <a:p>
            <a:pPr algn="ctr"/>
            <a:r>
              <a:rPr lang="en-US" sz="1200" b="1" dirty="0">
                <a:solidFill>
                  <a:srgbClr val="FFFFFF"/>
                </a:solidFill>
                <a:latin typeface="Arial" panose="020B0604020202020204" pitchFamily="34" charset="0"/>
                <a:cs typeface="Arial" panose="020B0604020202020204" pitchFamily="34" charset="0"/>
              </a:rPr>
              <a:t>9</a:t>
            </a:r>
          </a:p>
        </p:txBody>
      </p:sp>
      <p:sp>
        <p:nvSpPr>
          <p:cNvPr id="174" name="TextBox 173"/>
          <p:cNvSpPr txBox="1"/>
          <p:nvPr/>
        </p:nvSpPr>
        <p:spPr>
          <a:xfrm>
            <a:off x="5762625" y="4142548"/>
            <a:ext cx="291613" cy="184666"/>
          </a:xfrm>
          <a:prstGeom prst="rect">
            <a:avLst/>
          </a:prstGeom>
          <a:noFill/>
        </p:spPr>
        <p:txBody>
          <a:bodyPr wrap="square" lIns="0" tIns="0" rIns="0" bIns="0" rtlCol="0">
            <a:spAutoFit/>
          </a:bodyPr>
          <a:lstStyle/>
          <a:p>
            <a:pPr algn="ctr"/>
            <a:r>
              <a:rPr lang="en-US" sz="1200" b="1" dirty="0" smtClean="0">
                <a:solidFill>
                  <a:srgbClr val="FFFFFF"/>
                </a:solidFill>
                <a:latin typeface="Arial" panose="020B0604020202020204" pitchFamily="34" charset="0"/>
                <a:cs typeface="Arial" panose="020B0604020202020204" pitchFamily="34" charset="0"/>
              </a:rPr>
              <a:t>1</a:t>
            </a:r>
            <a:endParaRPr lang="en-US" sz="1200" b="1" dirty="0">
              <a:solidFill>
                <a:srgbClr val="FFFFFF"/>
              </a:solidFill>
              <a:latin typeface="Arial" panose="020B0604020202020204" pitchFamily="34" charset="0"/>
              <a:cs typeface="Arial" panose="020B0604020202020204" pitchFamily="34" charset="0"/>
            </a:endParaRPr>
          </a:p>
        </p:txBody>
      </p:sp>
      <p:sp>
        <p:nvSpPr>
          <p:cNvPr id="176" name="TextBox 175"/>
          <p:cNvSpPr txBox="1"/>
          <p:nvPr/>
        </p:nvSpPr>
        <p:spPr>
          <a:xfrm>
            <a:off x="4404212" y="4266295"/>
            <a:ext cx="291613" cy="184666"/>
          </a:xfrm>
          <a:prstGeom prst="rect">
            <a:avLst/>
          </a:prstGeom>
          <a:noFill/>
        </p:spPr>
        <p:txBody>
          <a:bodyPr wrap="square" lIns="0" tIns="0" rIns="0" bIns="0" rtlCol="0">
            <a:spAutoFit/>
          </a:bodyPr>
          <a:lstStyle/>
          <a:p>
            <a:pPr algn="ctr"/>
            <a:r>
              <a:rPr lang="en-US" sz="1200" b="1" dirty="0">
                <a:solidFill>
                  <a:srgbClr val="FFFFFF"/>
                </a:solidFill>
                <a:latin typeface="Arial" panose="020B0604020202020204" pitchFamily="34" charset="0"/>
                <a:cs typeface="Arial" panose="020B0604020202020204" pitchFamily="34" charset="0"/>
              </a:rPr>
              <a:t>2</a:t>
            </a:r>
          </a:p>
        </p:txBody>
      </p:sp>
      <p:sp>
        <p:nvSpPr>
          <p:cNvPr id="183" name="TextBox 182"/>
          <p:cNvSpPr txBox="1"/>
          <p:nvPr/>
        </p:nvSpPr>
        <p:spPr>
          <a:xfrm>
            <a:off x="3571875" y="4000500"/>
            <a:ext cx="291613" cy="184666"/>
          </a:xfrm>
          <a:prstGeom prst="rect">
            <a:avLst/>
          </a:prstGeom>
          <a:noFill/>
        </p:spPr>
        <p:txBody>
          <a:bodyPr wrap="square" lIns="0" tIns="0" rIns="0" bIns="0" rtlCol="0">
            <a:spAutoFit/>
          </a:bodyPr>
          <a:lstStyle/>
          <a:p>
            <a:pPr algn="ctr"/>
            <a:r>
              <a:rPr lang="en-US" sz="1200" b="1" dirty="0">
                <a:solidFill>
                  <a:srgbClr val="FFFFFF"/>
                </a:solidFill>
                <a:latin typeface="Arial" panose="020B0604020202020204" pitchFamily="34" charset="0"/>
                <a:cs typeface="Arial" panose="020B0604020202020204" pitchFamily="34" charset="0"/>
              </a:rPr>
              <a:t>4</a:t>
            </a:r>
          </a:p>
        </p:txBody>
      </p:sp>
      <p:sp>
        <p:nvSpPr>
          <p:cNvPr id="259" name="TextBox 258"/>
          <p:cNvSpPr txBox="1"/>
          <p:nvPr/>
        </p:nvSpPr>
        <p:spPr>
          <a:xfrm>
            <a:off x="3051662" y="4425434"/>
            <a:ext cx="291613" cy="184666"/>
          </a:xfrm>
          <a:prstGeom prst="rect">
            <a:avLst/>
          </a:prstGeom>
          <a:noFill/>
        </p:spPr>
        <p:txBody>
          <a:bodyPr wrap="square" lIns="0" tIns="0" rIns="0" bIns="0" rtlCol="0">
            <a:spAutoFit/>
          </a:bodyPr>
          <a:lstStyle/>
          <a:p>
            <a:pPr algn="ctr"/>
            <a:r>
              <a:rPr lang="en-US" sz="1200" b="1" dirty="0" smtClean="0">
                <a:solidFill>
                  <a:srgbClr val="FFFFFF"/>
                </a:solidFill>
                <a:latin typeface="Arial" panose="020B0604020202020204" pitchFamily="34" charset="0"/>
                <a:cs typeface="Arial" panose="020B0604020202020204" pitchFamily="34" charset="0"/>
              </a:rPr>
              <a:t>7</a:t>
            </a:r>
            <a:endParaRPr lang="en-US" sz="1200" b="1" dirty="0">
              <a:solidFill>
                <a:srgbClr val="FFFFFF"/>
              </a:solidFill>
              <a:latin typeface="Arial" panose="020B0604020202020204" pitchFamily="34" charset="0"/>
              <a:cs typeface="Arial" panose="020B0604020202020204" pitchFamily="34" charset="0"/>
            </a:endParaRPr>
          </a:p>
        </p:txBody>
      </p:sp>
      <p:cxnSp>
        <p:nvCxnSpPr>
          <p:cNvPr id="260" name="Straight Connector 259"/>
          <p:cNvCxnSpPr/>
          <p:nvPr/>
        </p:nvCxnSpPr>
        <p:spPr>
          <a:xfrm>
            <a:off x="982630" y="3884645"/>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2" name="Oval 261"/>
          <p:cNvSpPr/>
          <p:nvPr/>
        </p:nvSpPr>
        <p:spPr bwMode="auto">
          <a:xfrm>
            <a:off x="2647950" y="3763901"/>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3" name="Oval 262"/>
          <p:cNvSpPr/>
          <p:nvPr/>
        </p:nvSpPr>
        <p:spPr bwMode="auto">
          <a:xfrm>
            <a:off x="3243287" y="3643867"/>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4" name="Rectangle 263"/>
          <p:cNvSpPr/>
          <p:nvPr/>
        </p:nvSpPr>
        <p:spPr bwMode="auto">
          <a:xfrm>
            <a:off x="2775618" y="3804703"/>
            <a:ext cx="144000" cy="144000"/>
          </a:xfrm>
          <a:prstGeom prst="rect">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5" name="Oval 264"/>
          <p:cNvSpPr/>
          <p:nvPr/>
        </p:nvSpPr>
        <p:spPr bwMode="auto">
          <a:xfrm>
            <a:off x="1629424" y="4203792"/>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6" name="Oval 265"/>
          <p:cNvSpPr/>
          <p:nvPr/>
        </p:nvSpPr>
        <p:spPr bwMode="auto">
          <a:xfrm>
            <a:off x="2114721" y="4018362"/>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7" name="Oval 266"/>
          <p:cNvSpPr/>
          <p:nvPr/>
        </p:nvSpPr>
        <p:spPr bwMode="auto">
          <a:xfrm>
            <a:off x="2246643" y="4039934"/>
            <a:ext cx="162000" cy="162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8" name="Oval 267"/>
          <p:cNvSpPr/>
          <p:nvPr/>
        </p:nvSpPr>
        <p:spPr bwMode="auto">
          <a:xfrm>
            <a:off x="2227593" y="3942225"/>
            <a:ext cx="162000" cy="162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69" name="Oval 268"/>
          <p:cNvSpPr/>
          <p:nvPr/>
        </p:nvSpPr>
        <p:spPr bwMode="auto">
          <a:xfrm>
            <a:off x="2866716" y="4136660"/>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0" name="Oval 269"/>
          <p:cNvSpPr/>
          <p:nvPr/>
        </p:nvSpPr>
        <p:spPr bwMode="auto">
          <a:xfrm>
            <a:off x="3861446" y="3707564"/>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1" name="Oval 270"/>
          <p:cNvSpPr/>
          <p:nvPr/>
        </p:nvSpPr>
        <p:spPr bwMode="auto">
          <a:xfrm>
            <a:off x="4376777" y="3616842"/>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2" name="Oval 271"/>
          <p:cNvSpPr/>
          <p:nvPr/>
        </p:nvSpPr>
        <p:spPr bwMode="auto">
          <a:xfrm>
            <a:off x="4120855" y="3456492"/>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3" name="Oval 272"/>
          <p:cNvSpPr/>
          <p:nvPr/>
        </p:nvSpPr>
        <p:spPr bwMode="auto">
          <a:xfrm>
            <a:off x="4477815" y="3258878"/>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4" name="Oval 273"/>
          <p:cNvSpPr/>
          <p:nvPr/>
        </p:nvSpPr>
        <p:spPr bwMode="auto">
          <a:xfrm>
            <a:off x="1675155" y="3513791"/>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5" name="Oval 274"/>
          <p:cNvSpPr/>
          <p:nvPr/>
        </p:nvSpPr>
        <p:spPr bwMode="auto">
          <a:xfrm>
            <a:off x="1962615" y="3381432"/>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6" name="Oval 275"/>
          <p:cNvSpPr/>
          <p:nvPr/>
        </p:nvSpPr>
        <p:spPr bwMode="auto">
          <a:xfrm>
            <a:off x="3505064" y="3258878"/>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7" name="Oval 276"/>
          <p:cNvSpPr/>
          <p:nvPr/>
        </p:nvSpPr>
        <p:spPr bwMode="auto">
          <a:xfrm>
            <a:off x="2993219" y="2879995"/>
            <a:ext cx="144000" cy="144000"/>
          </a:xfrm>
          <a:prstGeom prst="ellipse">
            <a:avLst/>
          </a:prstGeom>
          <a:solidFill>
            <a:srgbClr val="94CE55"/>
          </a:solidFill>
          <a:ln>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8" name="Oval 277"/>
          <p:cNvSpPr/>
          <p:nvPr/>
        </p:nvSpPr>
        <p:spPr bwMode="auto">
          <a:xfrm>
            <a:off x="3994269" y="3099740"/>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79" name="Oval 278"/>
          <p:cNvSpPr/>
          <p:nvPr/>
        </p:nvSpPr>
        <p:spPr bwMode="auto">
          <a:xfrm>
            <a:off x="5735749" y="2539297"/>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0" name="Oval 279"/>
          <p:cNvSpPr/>
          <p:nvPr/>
        </p:nvSpPr>
        <p:spPr bwMode="auto">
          <a:xfrm>
            <a:off x="4987396" y="1906200"/>
            <a:ext cx="151200" cy="151200"/>
          </a:xfrm>
          <a:prstGeom prst="ellipse">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1" name="Oval 280"/>
          <p:cNvSpPr/>
          <p:nvPr/>
        </p:nvSpPr>
        <p:spPr bwMode="auto">
          <a:xfrm>
            <a:off x="3646317" y="4015083"/>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2" name="Oval 281"/>
          <p:cNvSpPr/>
          <p:nvPr/>
        </p:nvSpPr>
        <p:spPr bwMode="auto">
          <a:xfrm>
            <a:off x="1988029" y="4358398"/>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3" name="Oval 282"/>
          <p:cNvSpPr/>
          <p:nvPr/>
        </p:nvSpPr>
        <p:spPr bwMode="auto">
          <a:xfrm>
            <a:off x="1591538" y="4890751"/>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200" b="1" dirty="0" smtClean="0">
              <a:solidFill>
                <a:prstClr val="white"/>
              </a:solidFill>
              <a:cs typeface="Arial" panose="020B0604020202020204" pitchFamily="34" charset="0"/>
            </a:endParaRPr>
          </a:p>
        </p:txBody>
      </p:sp>
      <p:sp>
        <p:nvSpPr>
          <p:cNvPr id="284" name="Oval 283"/>
          <p:cNvSpPr/>
          <p:nvPr/>
        </p:nvSpPr>
        <p:spPr bwMode="auto">
          <a:xfrm>
            <a:off x="2115989" y="4486182"/>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5" name="Oval 284"/>
          <p:cNvSpPr/>
          <p:nvPr/>
        </p:nvSpPr>
        <p:spPr bwMode="auto">
          <a:xfrm>
            <a:off x="2635935" y="4617500"/>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6" name="Oval 285"/>
          <p:cNvSpPr/>
          <p:nvPr/>
        </p:nvSpPr>
        <p:spPr bwMode="auto">
          <a:xfrm>
            <a:off x="3122542" y="4442018"/>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7" name="Oval 286"/>
          <p:cNvSpPr/>
          <p:nvPr/>
        </p:nvSpPr>
        <p:spPr bwMode="auto">
          <a:xfrm>
            <a:off x="2992783" y="4794163"/>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8" name="Oval 287"/>
          <p:cNvSpPr/>
          <p:nvPr/>
        </p:nvSpPr>
        <p:spPr bwMode="auto">
          <a:xfrm>
            <a:off x="3415124" y="4456149"/>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89" name="Oval 288"/>
          <p:cNvSpPr/>
          <p:nvPr/>
        </p:nvSpPr>
        <p:spPr bwMode="auto">
          <a:xfrm>
            <a:off x="3771350" y="4636936"/>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0" name="Oval 289"/>
          <p:cNvSpPr/>
          <p:nvPr/>
        </p:nvSpPr>
        <p:spPr bwMode="auto">
          <a:xfrm>
            <a:off x="3858758" y="4466748"/>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1" name="Oval 290"/>
          <p:cNvSpPr/>
          <p:nvPr/>
        </p:nvSpPr>
        <p:spPr bwMode="auto">
          <a:xfrm>
            <a:off x="4475127" y="4283023"/>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2" name="Oval 291"/>
          <p:cNvSpPr/>
          <p:nvPr/>
        </p:nvSpPr>
        <p:spPr bwMode="auto">
          <a:xfrm>
            <a:off x="4534718" y="4554158"/>
            <a:ext cx="144000" cy="144000"/>
          </a:xfrm>
          <a:prstGeom prst="ellipse">
            <a:avLst/>
          </a:prstGeom>
          <a:solidFill>
            <a:schemeClr val="accent5"/>
          </a:solidFill>
          <a:ln w="952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3" name="Rectangle 292"/>
          <p:cNvSpPr/>
          <p:nvPr/>
        </p:nvSpPr>
        <p:spPr bwMode="auto">
          <a:xfrm>
            <a:off x="2978778" y="3857361"/>
            <a:ext cx="144000" cy="144000"/>
          </a:xfrm>
          <a:prstGeom prst="rect">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4" name="Rectangle 293"/>
          <p:cNvSpPr/>
          <p:nvPr/>
        </p:nvSpPr>
        <p:spPr bwMode="auto">
          <a:xfrm>
            <a:off x="2117143" y="3317037"/>
            <a:ext cx="144000" cy="144000"/>
          </a:xfrm>
          <a:prstGeom prst="rect">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5" name="Rectangle 294"/>
          <p:cNvSpPr/>
          <p:nvPr/>
        </p:nvSpPr>
        <p:spPr bwMode="auto">
          <a:xfrm>
            <a:off x="2694450" y="4091664"/>
            <a:ext cx="144000" cy="144000"/>
          </a:xfrm>
          <a:prstGeom prst="rect">
            <a:avLst/>
          </a:prstGeom>
          <a:noFill/>
          <a:ln w="14605">
            <a:solidFill>
              <a:srgbClr val="94CE55"/>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sp>
        <p:nvSpPr>
          <p:cNvPr id="296" name="Oval 295"/>
          <p:cNvSpPr/>
          <p:nvPr/>
        </p:nvSpPr>
        <p:spPr bwMode="auto">
          <a:xfrm>
            <a:off x="5839149" y="4163684"/>
            <a:ext cx="151200" cy="151200"/>
          </a:xfrm>
          <a:prstGeom prst="ellipse">
            <a:avLst/>
          </a:prstGeom>
          <a:noFill/>
          <a:ln w="14605">
            <a:solidFill>
              <a:srgbClr val="BE07F3"/>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600" b="1" dirty="0" smtClean="0">
              <a:solidFill>
                <a:prstClr val="white"/>
              </a:solidFill>
              <a:latin typeface="Arial" panose="020B0604020202020204" pitchFamily="34" charset="0"/>
              <a:cs typeface="Arial" panose="020B0604020202020204" pitchFamily="34" charset="0"/>
            </a:endParaRPr>
          </a:p>
        </p:txBody>
      </p:sp>
      <p:grpSp>
        <p:nvGrpSpPr>
          <p:cNvPr id="5" name="Group 4"/>
          <p:cNvGrpSpPr/>
          <p:nvPr/>
        </p:nvGrpSpPr>
        <p:grpSpPr>
          <a:xfrm>
            <a:off x="1375567" y="2060821"/>
            <a:ext cx="2668380" cy="573830"/>
            <a:chOff x="5975881" y="1624671"/>
            <a:chExt cx="2668380" cy="573830"/>
          </a:xfrm>
        </p:grpSpPr>
        <p:sp>
          <p:nvSpPr>
            <p:cNvPr id="297" name="Oval 296"/>
            <p:cNvSpPr/>
            <p:nvPr/>
          </p:nvSpPr>
          <p:spPr bwMode="auto">
            <a:xfrm>
              <a:off x="5977505" y="1650609"/>
              <a:ext cx="119317" cy="117416"/>
            </a:xfrm>
            <a:prstGeom prst="ellipse">
              <a:avLst/>
            </a:prstGeom>
            <a:solidFill>
              <a:schemeClr val="bg1"/>
            </a:solidFill>
            <a:ln>
              <a:no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000" b="1" dirty="0" smtClean="0">
                <a:solidFill>
                  <a:prstClr val="white"/>
                </a:solidFill>
                <a:latin typeface="Arial" panose="020B0604020202020204" pitchFamily="34" charset="0"/>
                <a:cs typeface="Arial" panose="020B0604020202020204" pitchFamily="34" charset="0"/>
              </a:endParaRPr>
            </a:p>
          </p:txBody>
        </p:sp>
        <p:sp>
          <p:nvSpPr>
            <p:cNvPr id="298" name="TextBox 297"/>
            <p:cNvSpPr txBox="1"/>
            <p:nvPr/>
          </p:nvSpPr>
          <p:spPr>
            <a:xfrm>
              <a:off x="6204284" y="1624671"/>
              <a:ext cx="1400881" cy="153888"/>
            </a:xfrm>
            <a:prstGeom prst="rect">
              <a:avLst/>
            </a:prstGeom>
            <a:noFill/>
          </p:spPr>
          <p:txBody>
            <a:bodyPr wrap="square" lIns="0" tIns="0" rIns="0" bIns="0" rtlCol="0">
              <a:spAutoFit/>
            </a:bodyPr>
            <a:lstStyle/>
            <a:p>
              <a:r>
                <a:rPr lang="en-US" sz="1000" b="1" dirty="0" smtClean="0">
                  <a:solidFill>
                    <a:prstClr val="white"/>
                  </a:solidFill>
                  <a:cs typeface="Arial" panose="020B0604020202020204" pitchFamily="34" charset="0"/>
                </a:rPr>
                <a:t>Treatment Arm</a:t>
              </a:r>
              <a:endParaRPr lang="en-US" sz="1000" b="1" dirty="0">
                <a:solidFill>
                  <a:prstClr val="white"/>
                </a:solidFill>
                <a:cs typeface="Arial" panose="020B0604020202020204" pitchFamily="34" charset="0"/>
              </a:endParaRPr>
            </a:p>
          </p:txBody>
        </p:sp>
        <p:sp>
          <p:nvSpPr>
            <p:cNvPr id="299" name="Oval 298"/>
            <p:cNvSpPr/>
            <p:nvPr/>
          </p:nvSpPr>
          <p:spPr bwMode="auto">
            <a:xfrm>
              <a:off x="5977505" y="1853436"/>
              <a:ext cx="119317" cy="117416"/>
            </a:xfrm>
            <a:prstGeom prst="ellipse">
              <a:avLst/>
            </a:prstGeom>
            <a:noFill/>
            <a:ln w="12700">
              <a:solidFill>
                <a:schemeClr val="bg1"/>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000" b="1" dirty="0" smtClean="0">
                <a:solidFill>
                  <a:prstClr val="white"/>
                </a:solidFill>
                <a:latin typeface="Arial" panose="020B0604020202020204" pitchFamily="34" charset="0"/>
                <a:cs typeface="Arial" panose="020B0604020202020204" pitchFamily="34" charset="0"/>
              </a:endParaRPr>
            </a:p>
          </p:txBody>
        </p:sp>
        <p:sp>
          <p:nvSpPr>
            <p:cNvPr id="300" name="TextBox 299"/>
            <p:cNvSpPr txBox="1"/>
            <p:nvPr/>
          </p:nvSpPr>
          <p:spPr>
            <a:xfrm>
              <a:off x="6213316" y="1827498"/>
              <a:ext cx="1803726" cy="153888"/>
            </a:xfrm>
            <a:prstGeom prst="rect">
              <a:avLst/>
            </a:prstGeom>
            <a:noFill/>
          </p:spPr>
          <p:txBody>
            <a:bodyPr wrap="square" lIns="0" tIns="0" rIns="0" bIns="0" rtlCol="0">
              <a:spAutoFit/>
            </a:bodyPr>
            <a:lstStyle/>
            <a:p>
              <a:r>
                <a:rPr lang="en-US" sz="1000" b="1" dirty="0" smtClean="0">
                  <a:solidFill>
                    <a:prstClr val="white"/>
                  </a:solidFill>
                  <a:cs typeface="Arial" panose="020B0604020202020204" pitchFamily="34" charset="0"/>
                </a:rPr>
                <a:t>Control Arm (Placebo)</a:t>
              </a:r>
              <a:endParaRPr lang="en-US" sz="1000" b="1" dirty="0">
                <a:solidFill>
                  <a:prstClr val="white"/>
                </a:solidFill>
                <a:cs typeface="Arial" panose="020B0604020202020204" pitchFamily="34" charset="0"/>
              </a:endParaRPr>
            </a:p>
          </p:txBody>
        </p:sp>
        <p:sp>
          <p:nvSpPr>
            <p:cNvPr id="301" name="Rectangle 300"/>
            <p:cNvSpPr/>
            <p:nvPr/>
          </p:nvSpPr>
          <p:spPr bwMode="auto">
            <a:xfrm>
              <a:off x="5975881" y="2057541"/>
              <a:ext cx="122565" cy="114861"/>
            </a:xfrm>
            <a:prstGeom prst="rect">
              <a:avLst/>
            </a:prstGeom>
            <a:noFill/>
            <a:ln w="12700">
              <a:solidFill>
                <a:schemeClr val="bg1"/>
              </a:solidFill>
            </a:ln>
            <a:effectLst/>
            <a:extLst/>
          </p:spPr>
          <p:txBody>
            <a:bodyPr vert="horz" wrap="square" lIns="90488" tIns="44450" rIns="90488" bIns="44450" numCol="1" rtlCol="0" anchor="t" anchorCtr="0" compatLnSpc="1">
              <a:prstTxWarp prst="textNoShape">
                <a:avLst/>
              </a:prstTxWarp>
            </a:bodyPr>
            <a:lstStyle/>
            <a:p>
              <a:pPr algn="r" eaLnBrk="0" fontAlgn="base" hangingPunct="0">
                <a:spcBef>
                  <a:spcPct val="0"/>
                </a:spcBef>
                <a:spcAft>
                  <a:spcPct val="0"/>
                </a:spcAft>
              </a:pPr>
              <a:endParaRPr lang="en-US" sz="1000" b="1" dirty="0" smtClean="0">
                <a:solidFill>
                  <a:prstClr val="white"/>
                </a:solidFill>
                <a:latin typeface="Arial" panose="020B0604020202020204" pitchFamily="34" charset="0"/>
                <a:cs typeface="Arial" panose="020B0604020202020204" pitchFamily="34" charset="0"/>
              </a:endParaRPr>
            </a:p>
          </p:txBody>
        </p:sp>
        <p:sp>
          <p:nvSpPr>
            <p:cNvPr id="302" name="TextBox 301"/>
            <p:cNvSpPr txBox="1"/>
            <p:nvPr/>
          </p:nvSpPr>
          <p:spPr>
            <a:xfrm>
              <a:off x="6204491" y="2044613"/>
              <a:ext cx="2439770" cy="153888"/>
            </a:xfrm>
            <a:prstGeom prst="rect">
              <a:avLst/>
            </a:prstGeom>
            <a:noFill/>
          </p:spPr>
          <p:txBody>
            <a:bodyPr wrap="square" lIns="0" tIns="0" rIns="0" bIns="0" rtlCol="0">
              <a:spAutoFit/>
            </a:bodyPr>
            <a:lstStyle/>
            <a:p>
              <a:r>
                <a:rPr lang="en-US" sz="1000" b="1" dirty="0" smtClean="0">
                  <a:solidFill>
                    <a:prstClr val="white"/>
                  </a:solidFill>
                  <a:cs typeface="Arial" panose="020B0604020202020204" pitchFamily="34" charset="0"/>
                </a:rPr>
                <a:t>Control Arm (Active Comparator)</a:t>
              </a:r>
              <a:endParaRPr lang="en-US" sz="1000" b="1" dirty="0">
                <a:solidFill>
                  <a:prstClr val="white"/>
                </a:solidFill>
                <a:cs typeface="Arial" panose="020B0604020202020204" pitchFamily="34" charset="0"/>
              </a:endParaRPr>
            </a:p>
          </p:txBody>
        </p:sp>
      </p:grpSp>
      <p:sp>
        <p:nvSpPr>
          <p:cNvPr id="303" name="TextBox 302"/>
          <p:cNvSpPr txBox="1"/>
          <p:nvPr/>
        </p:nvSpPr>
        <p:spPr>
          <a:xfrm>
            <a:off x="6832872" y="1788764"/>
            <a:ext cx="2338638" cy="2206310"/>
          </a:xfrm>
          <a:prstGeom prst="rect">
            <a:avLst/>
          </a:prstGeom>
          <a:noFill/>
        </p:spPr>
        <p:txBody>
          <a:bodyPr wrap="square" rtlCol="0">
            <a:spAutoFit/>
          </a:bodyPr>
          <a:lstStyle/>
          <a:p>
            <a:pPr>
              <a:lnSpc>
                <a:spcPct val="114000"/>
              </a:lnSpc>
            </a:pPr>
            <a:r>
              <a:rPr lang="en-US" sz="1050" b="1" dirty="0" smtClean="0">
                <a:solidFill>
                  <a:srgbClr val="94CE55"/>
                </a:solidFill>
                <a:cs typeface="Arial" panose="020B0604020202020204" pitchFamily="34" charset="0"/>
              </a:rPr>
              <a:t>Secondary Prevention</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POSCH (1990)</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4S (1994)</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CARE (1996)</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LIPID (1998)</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MIRACL (2001)</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HPS (2002)</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A to Z (2004)</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ALLIANCE (2004)</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PROVE-IT (2004)</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IDEAL (2005)</a:t>
            </a:r>
          </a:p>
          <a:p>
            <a:pPr marL="546100" indent="-320675">
              <a:lnSpc>
                <a:spcPct val="114000"/>
              </a:lnSpc>
              <a:buFont typeface="+mj-lt"/>
              <a:buAutoNum type="arabicPeriod"/>
              <a:tabLst>
                <a:tab pos="546100" algn="l"/>
              </a:tabLst>
            </a:pPr>
            <a:r>
              <a:rPr lang="en-US" sz="1000" b="1" dirty="0" smtClean="0">
                <a:solidFill>
                  <a:srgbClr val="94CE55"/>
                </a:solidFill>
                <a:cs typeface="Arial" panose="020B0604020202020204" pitchFamily="34" charset="0"/>
              </a:rPr>
              <a:t>TNT (2005)</a:t>
            </a:r>
            <a:endParaRPr lang="en-US" sz="1200" b="1" dirty="0" smtClean="0">
              <a:solidFill>
                <a:srgbClr val="94CE55"/>
              </a:solidFill>
              <a:cs typeface="Arial" panose="020B0604020202020204" pitchFamily="34" charset="0"/>
            </a:endParaRPr>
          </a:p>
        </p:txBody>
      </p:sp>
      <p:sp>
        <p:nvSpPr>
          <p:cNvPr id="304" name="TextBox 303"/>
          <p:cNvSpPr txBox="1"/>
          <p:nvPr/>
        </p:nvSpPr>
        <p:spPr>
          <a:xfrm>
            <a:off x="6831811" y="3918678"/>
            <a:ext cx="2253971" cy="1741374"/>
          </a:xfrm>
          <a:prstGeom prst="rect">
            <a:avLst/>
          </a:prstGeom>
          <a:noFill/>
        </p:spPr>
        <p:txBody>
          <a:bodyPr wrap="square" rtlCol="0">
            <a:spAutoFit/>
          </a:bodyPr>
          <a:lstStyle/>
          <a:p>
            <a:pPr>
              <a:lnSpc>
                <a:spcPct val="114000"/>
              </a:lnSpc>
            </a:pPr>
            <a:r>
              <a:rPr lang="en-US" sz="1050" b="1" dirty="0" smtClean="0">
                <a:solidFill>
                  <a:srgbClr val="BE07F3"/>
                </a:solidFill>
                <a:cs typeface="Arial" panose="020B0604020202020204" pitchFamily="34" charset="0"/>
              </a:rPr>
              <a:t>Primary Prevention</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WOSCOPS (1995)</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AFCAPS (1998)</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ASCOT (2003)</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CARDS (2004)</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MEGA (2006)</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JUPITER (2008)</a:t>
            </a:r>
          </a:p>
          <a:p>
            <a:pPr marL="546100" indent="-320675">
              <a:lnSpc>
                <a:spcPct val="114000"/>
              </a:lnSpc>
              <a:buFont typeface="+mj-lt"/>
              <a:buAutoNum type="arabicPeriod"/>
            </a:pPr>
            <a:r>
              <a:rPr lang="en-US" sz="1000" b="1" dirty="0" smtClean="0">
                <a:solidFill>
                  <a:srgbClr val="BE07F3"/>
                </a:solidFill>
                <a:cs typeface="Arial" panose="020B0604020202020204" pitchFamily="34" charset="0"/>
              </a:rPr>
              <a:t>SHARP (2011)</a:t>
            </a:r>
          </a:p>
          <a:p>
            <a:pPr marL="342900" indent="-342900">
              <a:lnSpc>
                <a:spcPct val="114000"/>
              </a:lnSpc>
              <a:buFontTx/>
              <a:buAutoNum type="arabicPeriod"/>
            </a:pPr>
            <a:endParaRPr lang="en-US" sz="1200" b="1" dirty="0">
              <a:solidFill>
                <a:srgbClr val="BE07F3"/>
              </a:solidFill>
              <a:cs typeface="Arial" panose="020B0604020202020204" pitchFamily="34" charset="0"/>
            </a:endParaRPr>
          </a:p>
        </p:txBody>
      </p:sp>
      <p:cxnSp>
        <p:nvCxnSpPr>
          <p:cNvPr id="305" name="Straight Connector 304"/>
          <p:cNvCxnSpPr/>
          <p:nvPr/>
        </p:nvCxnSpPr>
        <p:spPr>
          <a:xfrm flipH="1">
            <a:off x="1198044" y="4956885"/>
            <a:ext cx="133514" cy="1099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p:nvCxnSpPr>
        <p:spPr>
          <a:xfrm flipH="1">
            <a:off x="1242053" y="4981664"/>
            <a:ext cx="133514" cy="1099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1610088" y="3448050"/>
            <a:ext cx="269949"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5</a:t>
            </a:r>
          </a:p>
        </p:txBody>
      </p:sp>
      <p:sp>
        <p:nvSpPr>
          <p:cNvPr id="164" name="TextBox 163"/>
          <p:cNvSpPr txBox="1"/>
          <p:nvPr/>
        </p:nvSpPr>
        <p:spPr>
          <a:xfrm>
            <a:off x="1919634" y="3323451"/>
            <a:ext cx="249058"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7</a:t>
            </a:r>
          </a:p>
        </p:txBody>
      </p:sp>
      <p:sp>
        <p:nvSpPr>
          <p:cNvPr id="170" name="TextBox 169"/>
          <p:cNvSpPr txBox="1"/>
          <p:nvPr/>
        </p:nvSpPr>
        <p:spPr>
          <a:xfrm>
            <a:off x="2751639" y="3790950"/>
            <a:ext cx="291613" cy="184666"/>
          </a:xfrm>
          <a:prstGeom prst="rect">
            <a:avLst/>
          </a:prstGeom>
          <a:noFill/>
        </p:spPr>
        <p:txBody>
          <a:bodyPr wrap="square" lIns="0" tIns="0" rIns="0" bIns="0" rtlCol="0">
            <a:spAutoFit/>
          </a:bodyPr>
          <a:lstStyle/>
          <a:p>
            <a:r>
              <a:rPr lang="en-US" sz="1200" b="1" dirty="0" smtClean="0">
                <a:solidFill>
                  <a:srgbClr val="FFFFFF"/>
                </a:solidFill>
                <a:latin typeface="Arial" panose="020B0604020202020204" pitchFamily="34" charset="0"/>
                <a:cs typeface="Arial" panose="020B0604020202020204" pitchFamily="34" charset="0"/>
              </a:rPr>
              <a:t>10</a:t>
            </a:r>
            <a:endParaRPr lang="en-US" sz="1200" b="1" dirty="0">
              <a:solidFill>
                <a:srgbClr val="FFFFFF"/>
              </a:solidFill>
              <a:latin typeface="Arial" panose="020B0604020202020204" pitchFamily="34" charset="0"/>
              <a:cs typeface="Arial" panose="020B0604020202020204" pitchFamily="34" charset="0"/>
            </a:endParaRPr>
          </a:p>
        </p:txBody>
      </p:sp>
      <p:sp>
        <p:nvSpPr>
          <p:cNvPr id="157" name="TextBox 156"/>
          <p:cNvSpPr txBox="1"/>
          <p:nvPr/>
        </p:nvSpPr>
        <p:spPr>
          <a:xfrm>
            <a:off x="2612595" y="3693782"/>
            <a:ext cx="216330" cy="276999"/>
          </a:xfrm>
          <a:prstGeom prst="rect">
            <a:avLst/>
          </a:prstGeom>
          <a:noFill/>
        </p:spPr>
        <p:txBody>
          <a:bodyPr wrap="square" rtlCol="0">
            <a:spAutoFit/>
          </a:bodyPr>
          <a:lstStyle/>
          <a:p>
            <a:pPr algn="ctr"/>
            <a:r>
              <a:rPr lang="en-US" sz="1200" b="1" dirty="0" smtClean="0">
                <a:solidFill>
                  <a:sysClr val="windowText" lastClr="000000"/>
                </a:solidFill>
                <a:latin typeface="Arial" panose="020B0604020202020204" pitchFamily="34" charset="0"/>
                <a:cs typeface="Arial" panose="020B0604020202020204" pitchFamily="34" charset="0"/>
              </a:rPr>
              <a:t>3</a:t>
            </a:r>
            <a:endParaRPr lang="en-US" sz="1200" b="1" dirty="0">
              <a:solidFill>
                <a:sysClr val="windowText" lastClr="000000"/>
              </a:solidFill>
              <a:latin typeface="Arial" panose="020B0604020202020204" pitchFamily="34" charset="0"/>
              <a:cs typeface="Arial" panose="020B0604020202020204" pitchFamily="34" charset="0"/>
            </a:endParaRPr>
          </a:p>
        </p:txBody>
      </p:sp>
      <p:sp>
        <p:nvSpPr>
          <p:cNvPr id="153" name="TextBox 152"/>
          <p:cNvSpPr txBox="1"/>
          <p:nvPr/>
        </p:nvSpPr>
        <p:spPr>
          <a:xfrm>
            <a:off x="2922204" y="2809101"/>
            <a:ext cx="296803" cy="276999"/>
          </a:xfrm>
          <a:prstGeom prst="rect">
            <a:avLst/>
          </a:prstGeom>
          <a:noFill/>
        </p:spPr>
        <p:txBody>
          <a:bodyPr wrap="square" rtlCol="0">
            <a:spAutoFit/>
          </a:bodyPr>
          <a:lstStyle/>
          <a:p>
            <a:pPr algn="ctr"/>
            <a:r>
              <a:rPr lang="en-US" sz="1200" b="1" dirty="0">
                <a:solidFill>
                  <a:sysClr val="windowText" lastClr="000000"/>
                </a:solidFill>
                <a:latin typeface="Arial" panose="020B0604020202020204" pitchFamily="34" charset="0"/>
                <a:cs typeface="Arial" panose="020B0604020202020204" pitchFamily="34" charset="0"/>
              </a:rPr>
              <a:t>1</a:t>
            </a:r>
          </a:p>
        </p:txBody>
      </p:sp>
      <p:sp>
        <p:nvSpPr>
          <p:cNvPr id="163" name="TextBox 162"/>
          <p:cNvSpPr txBox="1"/>
          <p:nvPr/>
        </p:nvSpPr>
        <p:spPr>
          <a:xfrm>
            <a:off x="2073275" y="3253601"/>
            <a:ext cx="248857" cy="276999"/>
          </a:xfrm>
          <a:prstGeom prst="rect">
            <a:avLst/>
          </a:prstGeom>
          <a:noFill/>
        </p:spPr>
        <p:txBody>
          <a:bodyPr wrap="square" rtlCol="0">
            <a:spAutoFit/>
          </a:bodyPr>
          <a:lstStyle/>
          <a:p>
            <a:pPr algn="ctr"/>
            <a:r>
              <a:rPr lang="en-US" sz="1200" b="1" dirty="0">
                <a:solidFill>
                  <a:srgbClr val="FFFFFF"/>
                </a:solidFill>
                <a:latin typeface="Arial" panose="020B0604020202020204" pitchFamily="34" charset="0"/>
                <a:cs typeface="Arial" panose="020B0604020202020204" pitchFamily="34" charset="0"/>
              </a:rPr>
              <a:t>7</a:t>
            </a:r>
          </a:p>
        </p:txBody>
      </p:sp>
      <p:sp>
        <p:nvSpPr>
          <p:cNvPr id="261" name="TextBox 260"/>
          <p:cNvSpPr txBox="1"/>
          <p:nvPr/>
        </p:nvSpPr>
        <p:spPr>
          <a:xfrm>
            <a:off x="3219450" y="3583226"/>
            <a:ext cx="200332" cy="276999"/>
          </a:xfrm>
          <a:prstGeom prst="rect">
            <a:avLst/>
          </a:prstGeom>
          <a:noFill/>
        </p:spPr>
        <p:txBody>
          <a:bodyPr wrap="square" rtlCol="0">
            <a:spAutoFit/>
          </a:bodyPr>
          <a:lstStyle/>
          <a:p>
            <a:pPr algn="ctr"/>
            <a:r>
              <a:rPr lang="en-US" sz="1200" b="1" dirty="0">
                <a:solidFill>
                  <a:prstClr val="black"/>
                </a:solidFill>
                <a:latin typeface="Arial" panose="020B0604020202020204" pitchFamily="34" charset="0"/>
                <a:cs typeface="Arial" panose="020B0604020202020204" pitchFamily="34" charset="0"/>
              </a:rPr>
              <a:t>4</a:t>
            </a:r>
          </a:p>
        </p:txBody>
      </p:sp>
      <p:sp>
        <p:nvSpPr>
          <p:cNvPr id="155" name="TextBox 154"/>
          <p:cNvSpPr txBox="1"/>
          <p:nvPr/>
        </p:nvSpPr>
        <p:spPr>
          <a:xfrm>
            <a:off x="4057650" y="3391430"/>
            <a:ext cx="398553" cy="276999"/>
          </a:xfrm>
          <a:prstGeom prst="rect">
            <a:avLst/>
          </a:prstGeom>
          <a:noFill/>
        </p:spPr>
        <p:txBody>
          <a:bodyPr wrap="square" rtlCol="0">
            <a:spAutoFit/>
          </a:bodyPr>
          <a:lstStyle/>
          <a:p>
            <a:r>
              <a:rPr lang="en-US" sz="1200" b="1" dirty="0" smtClean="0">
                <a:solidFill>
                  <a:sysClr val="windowText" lastClr="000000"/>
                </a:solidFill>
                <a:latin typeface="Arial" panose="020B0604020202020204" pitchFamily="34" charset="0"/>
                <a:cs typeface="Arial" panose="020B0604020202020204" pitchFamily="34" charset="0"/>
              </a:rPr>
              <a:t>2</a:t>
            </a:r>
            <a:endParaRPr lang="en-US" sz="1200" b="1" dirty="0">
              <a:solidFill>
                <a:sysClr val="windowText" lastClr="000000"/>
              </a:solidFill>
              <a:latin typeface="Arial" panose="020B0604020202020204" pitchFamily="34" charset="0"/>
              <a:cs typeface="Arial" panose="020B0604020202020204" pitchFamily="34" charset="0"/>
            </a:endParaRPr>
          </a:p>
        </p:txBody>
      </p:sp>
      <p:sp>
        <p:nvSpPr>
          <p:cNvPr id="178" name="TextBox 177"/>
          <p:cNvSpPr txBox="1"/>
          <p:nvPr/>
        </p:nvSpPr>
        <p:spPr>
          <a:xfrm>
            <a:off x="3781425" y="4444254"/>
            <a:ext cx="291613" cy="184666"/>
          </a:xfrm>
          <a:prstGeom prst="rect">
            <a:avLst/>
          </a:prstGeom>
          <a:noFill/>
        </p:spPr>
        <p:txBody>
          <a:bodyPr wrap="square" lIns="0" tIns="0" rIns="0" bIns="0" rtlCol="0">
            <a:spAutoFit/>
          </a:bodyPr>
          <a:lstStyle/>
          <a:p>
            <a:pPr algn="ctr"/>
            <a:r>
              <a:rPr lang="en-US" sz="1200" b="1" dirty="0" smtClean="0">
                <a:solidFill>
                  <a:srgbClr val="FFFFFF"/>
                </a:solidFill>
                <a:latin typeface="Arial" panose="020B0604020202020204" pitchFamily="34" charset="0"/>
                <a:cs typeface="Arial" panose="020B0604020202020204" pitchFamily="34" charset="0"/>
              </a:rPr>
              <a:t>3</a:t>
            </a:r>
            <a:endParaRPr lang="en-US" sz="1200" b="1" dirty="0">
              <a:solidFill>
                <a:srgbClr val="FFFFFF"/>
              </a:solidFill>
              <a:latin typeface="Arial" panose="020B0604020202020204" pitchFamily="34" charset="0"/>
              <a:cs typeface="Arial" panose="020B0604020202020204" pitchFamily="34" charset="0"/>
            </a:endParaRPr>
          </a:p>
        </p:txBody>
      </p:sp>
      <p:sp>
        <p:nvSpPr>
          <p:cNvPr id="172" name="TextBox 171"/>
          <p:cNvSpPr txBox="1"/>
          <p:nvPr/>
        </p:nvSpPr>
        <p:spPr>
          <a:xfrm>
            <a:off x="2971800" y="3834148"/>
            <a:ext cx="247650" cy="184666"/>
          </a:xfrm>
          <a:prstGeom prst="rect">
            <a:avLst/>
          </a:prstGeom>
          <a:noFill/>
        </p:spPr>
        <p:txBody>
          <a:bodyPr wrap="square" lIns="0" tIns="0" rIns="0" bIns="0" rtlCol="0">
            <a:spAutoFit/>
          </a:bodyPr>
          <a:lstStyle/>
          <a:p>
            <a:r>
              <a:rPr lang="en-US" sz="1200" b="1" dirty="0" smtClean="0">
                <a:solidFill>
                  <a:srgbClr val="FFFFFF"/>
                </a:solidFill>
                <a:latin typeface="Arial" panose="020B0604020202020204" pitchFamily="34" charset="0"/>
                <a:cs typeface="Arial" panose="020B0604020202020204" pitchFamily="34" charset="0"/>
              </a:rPr>
              <a:t>11</a:t>
            </a:r>
            <a:endParaRPr lang="en-US" sz="1200" b="1" dirty="0">
              <a:solidFill>
                <a:srgbClr val="FFFFFF"/>
              </a:solidFill>
              <a:latin typeface="Arial" panose="020B0604020202020204" pitchFamily="34" charset="0"/>
              <a:cs typeface="Arial" panose="020B0604020202020204" pitchFamily="34" charset="0"/>
            </a:endParaRPr>
          </a:p>
        </p:txBody>
      </p:sp>
      <p:sp>
        <p:nvSpPr>
          <p:cNvPr id="154" name="TextBox 153"/>
          <p:cNvSpPr txBox="1"/>
          <p:nvPr/>
        </p:nvSpPr>
        <p:spPr>
          <a:xfrm>
            <a:off x="5667375" y="2473281"/>
            <a:ext cx="278622" cy="276999"/>
          </a:xfrm>
          <a:prstGeom prst="rect">
            <a:avLst/>
          </a:prstGeom>
          <a:noFill/>
        </p:spPr>
        <p:txBody>
          <a:bodyPr wrap="square" rtlCol="0">
            <a:spAutoFit/>
          </a:bodyPr>
          <a:lstStyle/>
          <a:p>
            <a:pPr algn="ctr"/>
            <a:r>
              <a:rPr lang="en-US" sz="1200" b="1" dirty="0" smtClean="0">
                <a:solidFill>
                  <a:srgbClr val="FFFFFF"/>
                </a:solidFill>
                <a:latin typeface="Arial" panose="020B0604020202020204" pitchFamily="34" charset="0"/>
                <a:cs typeface="Arial" panose="020B0604020202020204" pitchFamily="34" charset="0"/>
              </a:rPr>
              <a:t>2</a:t>
            </a:r>
            <a:endParaRPr lang="en-US" sz="1200" b="1" dirty="0">
              <a:solidFill>
                <a:srgbClr val="FFFFFF"/>
              </a:solidFill>
              <a:latin typeface="Arial" panose="020B0604020202020204" pitchFamily="34" charset="0"/>
              <a:cs typeface="Arial" panose="020B0604020202020204" pitchFamily="34" charset="0"/>
            </a:endParaRPr>
          </a:p>
        </p:txBody>
      </p:sp>
      <p:sp>
        <p:nvSpPr>
          <p:cNvPr id="167" name="TextBox 166"/>
          <p:cNvSpPr txBox="1"/>
          <p:nvPr/>
        </p:nvSpPr>
        <p:spPr>
          <a:xfrm>
            <a:off x="1578051" y="4133076"/>
            <a:ext cx="260274" cy="276999"/>
          </a:xfrm>
          <a:prstGeom prst="rect">
            <a:avLst/>
          </a:prstGeom>
          <a:noFill/>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9</a:t>
            </a:r>
          </a:p>
        </p:txBody>
      </p:sp>
      <p:sp>
        <p:nvSpPr>
          <p:cNvPr id="256" name="TextBox 255"/>
          <p:cNvSpPr txBox="1"/>
          <p:nvPr/>
        </p:nvSpPr>
        <p:spPr>
          <a:xfrm>
            <a:off x="1518137" y="4864475"/>
            <a:ext cx="291613" cy="184666"/>
          </a:xfrm>
          <a:prstGeom prst="rect">
            <a:avLst/>
          </a:prstGeom>
          <a:noFill/>
        </p:spPr>
        <p:txBody>
          <a:bodyPr wrap="square" lIns="0" tIns="0" rIns="0" bIns="0" rtlCol="0">
            <a:spAutoFit/>
          </a:bodyPr>
          <a:lstStyle/>
          <a:p>
            <a:pPr algn="ctr"/>
            <a:r>
              <a:rPr lang="en-US" sz="1200" b="1" dirty="0">
                <a:solidFill>
                  <a:prstClr val="black"/>
                </a:solidFill>
                <a:cs typeface="Arial" panose="020B0604020202020204" pitchFamily="34" charset="0"/>
              </a:rPr>
              <a:t>6</a:t>
            </a:r>
          </a:p>
        </p:txBody>
      </p:sp>
      <p:sp>
        <p:nvSpPr>
          <p:cNvPr id="180" name="TextBox 179"/>
          <p:cNvSpPr txBox="1"/>
          <p:nvPr/>
        </p:nvSpPr>
        <p:spPr>
          <a:xfrm>
            <a:off x="1903453" y="4357115"/>
            <a:ext cx="291613" cy="184666"/>
          </a:xfrm>
          <a:prstGeom prst="rect">
            <a:avLst/>
          </a:prstGeom>
          <a:noFill/>
        </p:spPr>
        <p:txBody>
          <a:bodyPr wrap="square" lIns="0" tIns="0" rIns="0" bIns="0" rtlCol="0">
            <a:spAutoFit/>
          </a:bodyPr>
          <a:lstStyle/>
          <a:p>
            <a:pPr algn="ctr"/>
            <a:r>
              <a:rPr lang="en-US" sz="1200" b="1" dirty="0">
                <a:solidFill>
                  <a:prstClr val="black"/>
                </a:solidFill>
                <a:latin typeface="Arial" panose="020B0604020202020204" pitchFamily="34" charset="0"/>
                <a:cs typeface="Arial" panose="020B0604020202020204" pitchFamily="34" charset="0"/>
              </a:rPr>
              <a:t>4</a:t>
            </a:r>
          </a:p>
        </p:txBody>
      </p:sp>
      <p:sp>
        <p:nvSpPr>
          <p:cNvPr id="258" name="TextBox 257"/>
          <p:cNvSpPr txBox="1"/>
          <p:nvPr/>
        </p:nvSpPr>
        <p:spPr>
          <a:xfrm>
            <a:off x="2047875" y="4473059"/>
            <a:ext cx="291613" cy="184666"/>
          </a:xfrm>
          <a:prstGeom prst="rect">
            <a:avLst/>
          </a:prstGeom>
          <a:noFill/>
        </p:spPr>
        <p:txBody>
          <a:bodyPr wrap="square" lIns="0" tIns="0" rIns="0" bIns="0" rtlCol="0">
            <a:spAutoFit/>
          </a:bodyPr>
          <a:lstStyle/>
          <a:p>
            <a:pPr algn="ctr"/>
            <a:r>
              <a:rPr lang="en-US" sz="1200" b="1" dirty="0" smtClean="0">
                <a:solidFill>
                  <a:prstClr val="black"/>
                </a:solidFill>
                <a:latin typeface="Arial" panose="020B0604020202020204" pitchFamily="34" charset="0"/>
                <a:cs typeface="Arial" panose="020B0604020202020204" pitchFamily="34" charset="0"/>
              </a:rPr>
              <a:t>7</a:t>
            </a:r>
            <a:endParaRPr lang="en-US" sz="1200" b="1" dirty="0">
              <a:solidFill>
                <a:prstClr val="black"/>
              </a:solidFill>
              <a:latin typeface="Arial" panose="020B0604020202020204" pitchFamily="34" charset="0"/>
              <a:cs typeface="Arial" panose="020B0604020202020204" pitchFamily="34" charset="0"/>
            </a:endParaRPr>
          </a:p>
        </p:txBody>
      </p:sp>
      <p:sp>
        <p:nvSpPr>
          <p:cNvPr id="177" name="TextBox 176"/>
          <p:cNvSpPr txBox="1"/>
          <p:nvPr/>
        </p:nvSpPr>
        <p:spPr>
          <a:xfrm>
            <a:off x="2562225" y="4605670"/>
            <a:ext cx="291613" cy="184666"/>
          </a:xfrm>
          <a:prstGeom prst="rect">
            <a:avLst/>
          </a:prstGeom>
          <a:noFill/>
        </p:spPr>
        <p:txBody>
          <a:bodyPr wrap="square" lIns="0" tIns="0" rIns="0" bIns="0" rtlCol="0">
            <a:spAutoFit/>
          </a:bodyPr>
          <a:lstStyle/>
          <a:p>
            <a:pPr algn="ctr"/>
            <a:r>
              <a:rPr lang="en-US" sz="1200" b="1" dirty="0" smtClean="0">
                <a:solidFill>
                  <a:prstClr val="black"/>
                </a:solidFill>
                <a:latin typeface="Arial" panose="020B0604020202020204" pitchFamily="34" charset="0"/>
                <a:cs typeface="Arial" panose="020B0604020202020204" pitchFamily="34" charset="0"/>
              </a:rPr>
              <a:t>3</a:t>
            </a:r>
            <a:endParaRPr lang="en-US" sz="1200" b="1" dirty="0">
              <a:solidFill>
                <a:prstClr val="black"/>
              </a:solidFill>
              <a:latin typeface="Arial" panose="020B0604020202020204" pitchFamily="34" charset="0"/>
              <a:cs typeface="Arial" panose="020B0604020202020204" pitchFamily="34" charset="0"/>
            </a:endParaRPr>
          </a:p>
        </p:txBody>
      </p:sp>
      <p:sp>
        <p:nvSpPr>
          <p:cNvPr id="257" name="TextBox 256"/>
          <p:cNvSpPr txBox="1"/>
          <p:nvPr/>
        </p:nvSpPr>
        <p:spPr>
          <a:xfrm>
            <a:off x="2914650" y="4767725"/>
            <a:ext cx="291613" cy="184666"/>
          </a:xfrm>
          <a:prstGeom prst="rect">
            <a:avLst/>
          </a:prstGeom>
          <a:noFill/>
        </p:spPr>
        <p:txBody>
          <a:bodyPr wrap="square" lIns="0" tIns="0" rIns="0" bIns="0" rtlCol="0">
            <a:spAutoFit/>
          </a:bodyPr>
          <a:lstStyle/>
          <a:p>
            <a:pPr algn="ctr"/>
            <a:r>
              <a:rPr lang="en-US" sz="1200" b="1" dirty="0">
                <a:solidFill>
                  <a:srgbClr val="FFFFFF"/>
                </a:solidFill>
                <a:latin typeface="Arial" panose="020B0604020202020204" pitchFamily="34" charset="0"/>
                <a:cs typeface="Arial" panose="020B0604020202020204" pitchFamily="34" charset="0"/>
              </a:rPr>
              <a:t>6</a:t>
            </a:r>
          </a:p>
        </p:txBody>
      </p:sp>
      <p:sp>
        <p:nvSpPr>
          <p:cNvPr id="243" name="TextBox 242"/>
          <p:cNvSpPr txBox="1"/>
          <p:nvPr/>
        </p:nvSpPr>
        <p:spPr>
          <a:xfrm>
            <a:off x="3699362" y="4615934"/>
            <a:ext cx="291613" cy="184666"/>
          </a:xfrm>
          <a:prstGeom prst="rect">
            <a:avLst/>
          </a:prstGeom>
          <a:noFill/>
        </p:spPr>
        <p:txBody>
          <a:bodyPr wrap="square" lIns="0" tIns="0" rIns="0" bIns="0" rtlCol="0">
            <a:spAutoFit/>
          </a:bodyPr>
          <a:lstStyle/>
          <a:p>
            <a:pPr algn="ctr"/>
            <a:r>
              <a:rPr lang="en-US" sz="1200" b="1" dirty="0" smtClean="0">
                <a:solidFill>
                  <a:prstClr val="black"/>
                </a:solidFill>
                <a:latin typeface="Arial" panose="020B0604020202020204" pitchFamily="34" charset="0"/>
                <a:cs typeface="Arial" panose="020B0604020202020204" pitchFamily="34" charset="0"/>
              </a:rPr>
              <a:t>5</a:t>
            </a:r>
            <a:endParaRPr lang="en-US" sz="1200" b="1" dirty="0">
              <a:solidFill>
                <a:prstClr val="black"/>
              </a:solidFill>
              <a:latin typeface="Arial" panose="020B0604020202020204" pitchFamily="34" charset="0"/>
              <a:cs typeface="Arial" panose="020B0604020202020204" pitchFamily="34" charset="0"/>
            </a:endParaRPr>
          </a:p>
        </p:txBody>
      </p:sp>
      <p:sp>
        <p:nvSpPr>
          <p:cNvPr id="175" name="TextBox 174"/>
          <p:cNvSpPr txBox="1"/>
          <p:nvPr/>
        </p:nvSpPr>
        <p:spPr>
          <a:xfrm>
            <a:off x="3343275" y="4438001"/>
            <a:ext cx="291613" cy="184666"/>
          </a:xfrm>
          <a:prstGeom prst="rect">
            <a:avLst/>
          </a:prstGeom>
          <a:noFill/>
        </p:spPr>
        <p:txBody>
          <a:bodyPr wrap="square" lIns="0" tIns="0" rIns="0" bIns="0" rtlCol="0">
            <a:spAutoFit/>
          </a:bodyPr>
          <a:lstStyle/>
          <a:p>
            <a:pPr algn="ctr"/>
            <a:r>
              <a:rPr lang="en-US" sz="1200" b="1" dirty="0">
                <a:solidFill>
                  <a:prstClr val="black"/>
                </a:solidFill>
                <a:latin typeface="Arial" panose="020B0604020202020204" pitchFamily="34" charset="0"/>
                <a:cs typeface="Arial" panose="020B0604020202020204" pitchFamily="34" charset="0"/>
              </a:rPr>
              <a:t>2</a:t>
            </a:r>
          </a:p>
        </p:txBody>
      </p:sp>
      <p:sp>
        <p:nvSpPr>
          <p:cNvPr id="165" name="TextBox 164"/>
          <p:cNvSpPr txBox="1"/>
          <p:nvPr/>
        </p:nvSpPr>
        <p:spPr>
          <a:xfrm>
            <a:off x="2857500" y="4067175"/>
            <a:ext cx="185213" cy="276999"/>
          </a:xfrm>
          <a:prstGeom prst="rect">
            <a:avLst/>
          </a:prstGeom>
          <a:noFill/>
        </p:spPr>
        <p:txBody>
          <a:bodyPr wrap="square" rtlCol="0">
            <a:spAutoFit/>
          </a:bodyPr>
          <a:lstStyle/>
          <a:p>
            <a:pPr algn="ctr"/>
            <a:r>
              <a:rPr lang="en-US" sz="1200" b="1" dirty="0" smtClean="0">
                <a:solidFill>
                  <a:prstClr val="black"/>
                </a:solidFill>
                <a:latin typeface="Arial" panose="020B0604020202020204" pitchFamily="34" charset="0"/>
                <a:cs typeface="Arial" panose="020B0604020202020204" pitchFamily="34" charset="0"/>
              </a:rPr>
              <a:t>8</a:t>
            </a:r>
            <a:endParaRPr lang="en-US" sz="1200" b="1" dirty="0">
              <a:solidFill>
                <a:prstClr val="black"/>
              </a:solidFill>
              <a:latin typeface="Arial" panose="020B0604020202020204" pitchFamily="34" charset="0"/>
              <a:cs typeface="Arial" panose="020B0604020202020204" pitchFamily="34" charset="0"/>
            </a:endParaRPr>
          </a:p>
        </p:txBody>
      </p:sp>
      <p:sp>
        <p:nvSpPr>
          <p:cNvPr id="161" name="TextBox 160"/>
          <p:cNvSpPr txBox="1"/>
          <p:nvPr/>
        </p:nvSpPr>
        <p:spPr>
          <a:xfrm>
            <a:off x="2040066" y="3952985"/>
            <a:ext cx="221077" cy="276999"/>
          </a:xfrm>
          <a:prstGeom prst="rect">
            <a:avLst/>
          </a:prstGeom>
          <a:noFill/>
        </p:spPr>
        <p:txBody>
          <a:bodyPr wrap="square" rtlCol="0">
            <a:spAutoFit/>
          </a:bodyPr>
          <a:lstStyle/>
          <a:p>
            <a:r>
              <a:rPr lang="en-US" sz="1200" b="1" dirty="0" smtClean="0">
                <a:solidFill>
                  <a:prstClr val="black"/>
                </a:solidFill>
                <a:latin typeface="Arial" panose="020B0604020202020204" pitchFamily="34" charset="0"/>
                <a:cs typeface="Arial" panose="020B0604020202020204" pitchFamily="34" charset="0"/>
              </a:rPr>
              <a:t>6</a:t>
            </a:r>
            <a:endParaRPr lang="en-US" sz="1200" b="1" dirty="0">
              <a:solidFill>
                <a:prstClr val="black"/>
              </a:solidFill>
              <a:latin typeface="Arial" panose="020B0604020202020204" pitchFamily="34" charset="0"/>
              <a:cs typeface="Arial" panose="020B0604020202020204" pitchFamily="34" charset="0"/>
            </a:endParaRPr>
          </a:p>
        </p:txBody>
      </p:sp>
      <p:sp>
        <p:nvSpPr>
          <p:cNvPr id="169" name="TextBox 168"/>
          <p:cNvSpPr txBox="1"/>
          <p:nvPr/>
        </p:nvSpPr>
        <p:spPr>
          <a:xfrm>
            <a:off x="2219325" y="3935432"/>
            <a:ext cx="291613" cy="184666"/>
          </a:xfrm>
          <a:prstGeom prst="rect">
            <a:avLst/>
          </a:prstGeom>
          <a:noFill/>
        </p:spPr>
        <p:txBody>
          <a:bodyPr wrap="square" lIns="0" tIns="0" rIns="0" bIns="0" rtlCol="0">
            <a:spAutoFit/>
          </a:bodyPr>
          <a:lstStyle/>
          <a:p>
            <a:r>
              <a:rPr lang="en-US" sz="1200" b="1" dirty="0" smtClean="0">
                <a:solidFill>
                  <a:prstClr val="black"/>
                </a:solidFill>
                <a:latin typeface="Arial" panose="020B0604020202020204" pitchFamily="34" charset="0"/>
                <a:cs typeface="Arial" panose="020B0604020202020204" pitchFamily="34" charset="0"/>
              </a:rPr>
              <a:t>10</a:t>
            </a:r>
            <a:endParaRPr lang="en-US" sz="1200" b="1" dirty="0">
              <a:solidFill>
                <a:prstClr val="black"/>
              </a:solidFill>
              <a:latin typeface="Arial" panose="020B0604020202020204" pitchFamily="34" charset="0"/>
              <a:cs typeface="Arial" panose="020B0604020202020204" pitchFamily="34" charset="0"/>
            </a:endParaRPr>
          </a:p>
        </p:txBody>
      </p:sp>
      <p:sp>
        <p:nvSpPr>
          <p:cNvPr id="171" name="TextBox 170"/>
          <p:cNvSpPr txBox="1"/>
          <p:nvPr/>
        </p:nvSpPr>
        <p:spPr>
          <a:xfrm>
            <a:off x="2250464" y="4048348"/>
            <a:ext cx="291613" cy="184666"/>
          </a:xfrm>
          <a:prstGeom prst="rect">
            <a:avLst/>
          </a:prstGeom>
          <a:noFill/>
        </p:spPr>
        <p:txBody>
          <a:bodyPr wrap="square" lIns="0" tIns="0" rIns="0" bIns="0" rtlCol="0">
            <a:spAutoFit/>
          </a:bodyPr>
          <a:lstStyle/>
          <a:p>
            <a:r>
              <a:rPr lang="en-US" sz="1200" b="1" dirty="0" smtClean="0">
                <a:solidFill>
                  <a:prstClr val="black"/>
                </a:solidFill>
                <a:latin typeface="Arial" panose="020B0604020202020204" pitchFamily="34" charset="0"/>
                <a:cs typeface="Arial" panose="020B0604020202020204" pitchFamily="34" charset="0"/>
              </a:rPr>
              <a:t>11</a:t>
            </a:r>
            <a:endParaRPr lang="en-US" sz="1200" b="1" dirty="0">
              <a:solidFill>
                <a:prstClr val="black"/>
              </a:solidFill>
              <a:latin typeface="Arial" panose="020B0604020202020204" pitchFamily="34" charset="0"/>
              <a:cs typeface="Arial" panose="020B0604020202020204" pitchFamily="34" charset="0"/>
            </a:endParaRPr>
          </a:p>
        </p:txBody>
      </p:sp>
      <p:sp>
        <p:nvSpPr>
          <p:cNvPr id="173" name="TextBox 172"/>
          <p:cNvSpPr txBox="1"/>
          <p:nvPr/>
        </p:nvSpPr>
        <p:spPr>
          <a:xfrm>
            <a:off x="4456602" y="4533825"/>
            <a:ext cx="291613" cy="184666"/>
          </a:xfrm>
          <a:prstGeom prst="rect">
            <a:avLst/>
          </a:prstGeom>
          <a:noFill/>
        </p:spPr>
        <p:txBody>
          <a:bodyPr wrap="square" lIns="0" tIns="0" rIns="0" bIns="0" rtlCol="0">
            <a:spAutoFit/>
          </a:bodyPr>
          <a:lstStyle/>
          <a:p>
            <a:pPr algn="ctr"/>
            <a:r>
              <a:rPr lang="en-US" sz="1200" b="1" dirty="0" smtClean="0">
                <a:solidFill>
                  <a:prstClr val="black"/>
                </a:solidFill>
                <a:latin typeface="Arial" panose="020B0604020202020204" pitchFamily="34" charset="0"/>
                <a:cs typeface="Arial" panose="020B0604020202020204" pitchFamily="34" charset="0"/>
              </a:rPr>
              <a:t>1</a:t>
            </a:r>
            <a:endParaRPr lang="en-US" sz="1200" b="1" dirty="0">
              <a:solidFill>
                <a:prstClr val="black"/>
              </a:solidFill>
              <a:latin typeface="Arial" panose="020B0604020202020204" pitchFamily="34" charset="0"/>
              <a:cs typeface="Arial" panose="020B0604020202020204" pitchFamily="34" charset="0"/>
            </a:endParaRPr>
          </a:p>
        </p:txBody>
      </p:sp>
      <p:sp>
        <p:nvSpPr>
          <p:cNvPr id="245" name="TextBox 244"/>
          <p:cNvSpPr txBox="1"/>
          <p:nvPr/>
        </p:nvSpPr>
        <p:spPr>
          <a:xfrm>
            <a:off x="4349723" y="4483887"/>
            <a:ext cx="291613" cy="184666"/>
          </a:xfrm>
          <a:prstGeom prst="rect">
            <a:avLst/>
          </a:prstGeom>
          <a:noFill/>
        </p:spPr>
        <p:txBody>
          <a:bodyPr wrap="square" lIns="0" tIns="0" rIns="0" bIns="0" rtlCol="0">
            <a:spAutoFit/>
          </a:bodyPr>
          <a:lstStyle/>
          <a:p>
            <a:pPr algn="ctr"/>
            <a:r>
              <a:rPr lang="en-US" sz="1200" b="1" dirty="0" smtClean="0">
                <a:solidFill>
                  <a:srgbClr val="FFFFFF"/>
                </a:solidFill>
                <a:latin typeface="Arial" panose="020B0604020202020204" pitchFamily="34" charset="0"/>
                <a:cs typeface="Arial" panose="020B0604020202020204" pitchFamily="34" charset="0"/>
              </a:rPr>
              <a:t>5</a:t>
            </a:r>
            <a:endParaRPr lang="en-US" sz="1200" b="1" dirty="0">
              <a:solidFill>
                <a:srgbClr val="FFFFFF"/>
              </a:solidFill>
              <a:latin typeface="Arial" panose="020B0604020202020204" pitchFamily="34" charset="0"/>
              <a:cs typeface="Arial" panose="020B0604020202020204" pitchFamily="34" charset="0"/>
            </a:endParaRPr>
          </a:p>
        </p:txBody>
      </p:sp>
      <p:cxnSp>
        <p:nvCxnSpPr>
          <p:cNvPr id="121" name="Straight Arrow Connector 120"/>
          <p:cNvCxnSpPr>
            <a:endCxn id="272" idx="6"/>
          </p:cNvCxnSpPr>
          <p:nvPr/>
        </p:nvCxnSpPr>
        <p:spPr>
          <a:xfrm flipH="1">
            <a:off x="4264855" y="2667000"/>
            <a:ext cx="1526345" cy="861492"/>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endCxn id="157" idx="3"/>
          </p:cNvCxnSpPr>
          <p:nvPr/>
        </p:nvCxnSpPr>
        <p:spPr>
          <a:xfrm flipH="1">
            <a:off x="2828925" y="3352800"/>
            <a:ext cx="752476" cy="479482"/>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a:stCxn id="174" idx="2"/>
            <a:endCxn id="245" idx="3"/>
          </p:cNvCxnSpPr>
          <p:nvPr/>
        </p:nvCxnSpPr>
        <p:spPr>
          <a:xfrm flipH="1">
            <a:off x="4641336" y="4327214"/>
            <a:ext cx="1267096" cy="249006"/>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27" name="Text Placeholder 68"/>
          <p:cNvSpPr>
            <a:spLocks noGrp="1"/>
          </p:cNvSpPr>
          <p:nvPr>
            <p:ph type="body" sz="quarter" idx="13"/>
          </p:nvPr>
        </p:nvSpPr>
        <p:spPr>
          <a:xfrm>
            <a:off x="2738499" y="1662499"/>
            <a:ext cx="2014518" cy="295620"/>
          </a:xfrm>
        </p:spPr>
        <p:txBody>
          <a:bodyPr/>
          <a:lstStyle/>
          <a:p>
            <a:r>
              <a:rPr lang="en-GB" sz="1200" dirty="0" smtClean="0">
                <a:solidFill>
                  <a:schemeClr val="bg1"/>
                </a:solidFill>
              </a:rPr>
              <a:t>LDL-C vs CV events</a:t>
            </a:r>
          </a:p>
          <a:p>
            <a:endParaRPr lang="en-GB" sz="1200" dirty="0"/>
          </a:p>
        </p:txBody>
      </p:sp>
      <p:cxnSp>
        <p:nvCxnSpPr>
          <p:cNvPr id="128" name="Straight Connector 127"/>
          <p:cNvCxnSpPr/>
          <p:nvPr/>
        </p:nvCxnSpPr>
        <p:spPr>
          <a:xfrm>
            <a:off x="987774" y="3349054"/>
            <a:ext cx="855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0" name="Content Placeholder 2"/>
          <p:cNvSpPr>
            <a:spLocks noGrp="1"/>
          </p:cNvSpPr>
          <p:nvPr>
            <p:ph idx="1"/>
          </p:nvPr>
        </p:nvSpPr>
        <p:spPr>
          <a:xfrm>
            <a:off x="440265" y="1155701"/>
            <a:ext cx="8679243" cy="597064"/>
          </a:xfrm>
        </p:spPr>
        <p:txBody>
          <a:bodyPr>
            <a:noAutofit/>
          </a:bodyPr>
          <a:lstStyle/>
          <a:p>
            <a:pPr lvl="0">
              <a:spcBef>
                <a:spcPts val="0"/>
              </a:spcBef>
              <a:buClr>
                <a:srgbClr val="CF8A00"/>
              </a:buClr>
            </a:pPr>
            <a:r>
              <a:rPr lang="en-GB" sz="1100" dirty="0" smtClean="0"/>
              <a:t>From a meta-analysis  of randomized controlled trials of statins used in primary (N=7) and secondary (N=11) prevention, produced by the NIH/ACC/AHA Task Force</a:t>
            </a:r>
            <a:r>
              <a:rPr lang="en-GB" sz="1100" baseline="30000" dirty="0" smtClean="0"/>
              <a:t>1</a:t>
            </a:r>
            <a:endParaRPr lang="en-GB" sz="1100" dirty="0"/>
          </a:p>
        </p:txBody>
      </p:sp>
      <p:sp>
        <p:nvSpPr>
          <p:cNvPr id="179" name="Rectangle 178"/>
          <p:cNvSpPr/>
          <p:nvPr/>
        </p:nvSpPr>
        <p:spPr>
          <a:xfrm>
            <a:off x="325198" y="5660052"/>
            <a:ext cx="8675926" cy="504916"/>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solidFill>
                  <a:prstClr val="white"/>
                </a:solidFill>
              </a:rPr>
              <a:t>Lowering LDL-C levels </a:t>
            </a:r>
            <a:r>
              <a:rPr lang="en-GB" sz="1400" b="1" dirty="0" smtClean="0">
                <a:solidFill>
                  <a:prstClr val="white"/>
                </a:solidFill>
              </a:rPr>
              <a:t>in </a:t>
            </a:r>
            <a:r>
              <a:rPr lang="en-GB" sz="1400" b="1" dirty="0">
                <a:solidFill>
                  <a:prstClr val="white"/>
                </a:solidFill>
              </a:rPr>
              <a:t>patients with (secondary prevention) or without (primary prevention) prior CV events has been shown to significantly improve CV outcomes</a:t>
            </a:r>
          </a:p>
        </p:txBody>
      </p:sp>
      <p:sp>
        <p:nvSpPr>
          <p:cNvPr id="181" name="Text Placeholder 7"/>
          <p:cNvSpPr>
            <a:spLocks noGrp="1"/>
          </p:cNvSpPr>
          <p:nvPr>
            <p:ph type="body" sz="quarter" idx="14"/>
          </p:nvPr>
        </p:nvSpPr>
        <p:spPr>
          <a:xfrm>
            <a:off x="0" y="6381751"/>
            <a:ext cx="6568093" cy="476249"/>
          </a:xfrm>
        </p:spPr>
        <p:txBody>
          <a:bodyPr wrap="square" anchor="t" anchorCtr="0">
            <a:norm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da-DK" sz="800" b="1" dirty="0" smtClean="0">
                <a:solidFill>
                  <a:prstClr val="white"/>
                </a:solidFill>
                <a:cs typeface="Arial" pitchFamily="34" charset="0"/>
              </a:rPr>
              <a:t>Adapted from 1</a:t>
            </a:r>
            <a:r>
              <a:rPr lang="da-DK" sz="800" dirty="0">
                <a:solidFill>
                  <a:prstClr val="white"/>
                </a:solidFill>
                <a:cs typeface="Arial" pitchFamily="34" charset="0"/>
              </a:rPr>
              <a:t>. </a:t>
            </a:r>
            <a:r>
              <a:rPr lang="en-GB" sz="800" dirty="0">
                <a:solidFill>
                  <a:prstClr val="white"/>
                </a:solidFill>
                <a:cs typeface="Arial" pitchFamily="34" charset="0"/>
              </a:rPr>
              <a:t>Raymond C, et al. Clev Clin J </a:t>
            </a:r>
            <a:r>
              <a:rPr lang="en-GB" sz="800" dirty="0" smtClean="0">
                <a:solidFill>
                  <a:prstClr val="white"/>
                </a:solidFill>
                <a:cs typeface="Arial" pitchFamily="34" charset="0"/>
              </a:rPr>
              <a:t>Med. 2014;81:11</a:t>
            </a:r>
            <a:r>
              <a:rPr lang="en-GB" sz="800" dirty="0" smtClean="0"/>
              <a:t>–</a:t>
            </a:r>
            <a:r>
              <a:rPr lang="en-GB" sz="800" dirty="0" smtClean="0">
                <a:solidFill>
                  <a:prstClr val="white"/>
                </a:solidFill>
                <a:cs typeface="Arial" pitchFamily="34" charset="0"/>
              </a:rPr>
              <a:t>19</a:t>
            </a:r>
            <a:r>
              <a:rPr lang="en-GB" sz="800" dirty="0">
                <a:solidFill>
                  <a:prstClr val="white"/>
                </a:solidFill>
                <a:cs typeface="Arial" pitchFamily="34" charset="0"/>
              </a:rPr>
              <a:t>.</a:t>
            </a:r>
            <a:endParaRPr lang="da-DK" sz="800" dirty="0">
              <a:solidFill>
                <a:prstClr val="white"/>
              </a:solidFill>
              <a:cs typeface="Arial" pitchFamily="34" charset="0"/>
            </a:endParaRPr>
          </a:p>
        </p:txBody>
      </p:sp>
    </p:spTree>
    <p:extLst>
      <p:ext uri="{BB962C8B-B14F-4D97-AF65-F5344CB8AC3E}">
        <p14:creationId xmlns:p14="http://schemas.microsoft.com/office/powerpoint/2010/main" val="335711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right)">
                                      <p:cBhvr>
                                        <p:cTn id="7" dur="500"/>
                                        <p:tgtEl>
                                          <p:spTgt spid="1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29"/>
                                        </p:tgtEl>
                                        <p:attrNameLst>
                                          <p:attrName>style.visibility</p:attrName>
                                        </p:attrNameLst>
                                      </p:cBhvr>
                                      <p:to>
                                        <p:strVal val="visible"/>
                                      </p:to>
                                    </p:set>
                                    <p:animEffect transition="in" filter="wipe(right)">
                                      <p:cBhvr>
                                        <p:cTn id="12" dur="500"/>
                                        <p:tgtEl>
                                          <p:spTgt spid="1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31"/>
                                        </p:tgtEl>
                                        <p:attrNameLst>
                                          <p:attrName>style.visibility</p:attrName>
                                        </p:attrNameLst>
                                      </p:cBhvr>
                                      <p:to>
                                        <p:strVal val="visible"/>
                                      </p:to>
                                    </p:set>
                                    <p:animEffect transition="in" filter="wipe(right)">
                                      <p:cBhvr>
                                        <p:cTn id="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88430" y="0"/>
            <a:ext cx="6850769" cy="1143000"/>
          </a:xfrm>
        </p:spPr>
        <p:txBody>
          <a:bodyPr/>
          <a:lstStyle/>
          <a:p>
            <a:r>
              <a:rPr lang="en-GB" dirty="0" smtClean="0"/>
              <a:t>There </a:t>
            </a:r>
            <a:r>
              <a:rPr lang="en-GB" dirty="0"/>
              <a:t>i</a:t>
            </a:r>
            <a:r>
              <a:rPr lang="en-GB" dirty="0" smtClean="0"/>
              <a:t>s a linear relationship between reduction in major CV events</a:t>
            </a:r>
            <a:r>
              <a:rPr lang="en-GB" dirty="0"/>
              <a:t> </a:t>
            </a:r>
            <a:r>
              <a:rPr lang="en-GB" dirty="0" smtClean="0"/>
              <a:t>and LDL-C reduction in statin trials</a:t>
            </a:r>
            <a:endParaRPr lang="en-GB" dirty="0"/>
          </a:p>
        </p:txBody>
      </p:sp>
      <p:sp>
        <p:nvSpPr>
          <p:cNvPr id="69" name="Text Placeholder 68"/>
          <p:cNvSpPr>
            <a:spLocks noGrp="1"/>
          </p:cNvSpPr>
          <p:nvPr>
            <p:ph type="body" sz="quarter" idx="13"/>
          </p:nvPr>
        </p:nvSpPr>
        <p:spPr>
          <a:xfrm>
            <a:off x="2950781" y="1531883"/>
            <a:ext cx="3591093" cy="412750"/>
          </a:xfrm>
        </p:spPr>
        <p:txBody>
          <a:bodyPr/>
          <a:lstStyle/>
          <a:p>
            <a:pPr algn="ctr"/>
            <a:r>
              <a:rPr lang="en-GB" sz="1200" dirty="0" smtClean="0">
                <a:solidFill>
                  <a:schemeClr val="bg1"/>
                </a:solidFill>
              </a:rPr>
              <a:t>LDL-C vs. major CV events</a:t>
            </a:r>
          </a:p>
        </p:txBody>
      </p:sp>
      <p:sp>
        <p:nvSpPr>
          <p:cNvPr id="65" name="Rectangle 64"/>
          <p:cNvSpPr/>
          <p:nvPr/>
        </p:nvSpPr>
        <p:spPr>
          <a:xfrm>
            <a:off x="7239000" y="4736618"/>
            <a:ext cx="1581553" cy="584775"/>
          </a:xfrm>
          <a:prstGeom prst="rect">
            <a:avLst/>
          </a:prstGeom>
        </p:spPr>
        <p:txBody>
          <a:bodyPr wrap="square">
            <a:spAutoFit/>
          </a:bodyPr>
          <a:lstStyle/>
          <a:p>
            <a:pPr fontAlgn="base">
              <a:spcBef>
                <a:spcPct val="0"/>
              </a:spcBef>
              <a:spcAft>
                <a:spcPct val="0"/>
              </a:spcAft>
            </a:pPr>
            <a:r>
              <a:rPr lang="en-GB" sz="800" b="1" dirty="0" smtClean="0">
                <a:solidFill>
                  <a:prstClr val="white"/>
                </a:solidFill>
                <a:latin typeface="Arial" pitchFamily="34" charset="0"/>
                <a:cs typeface="Arial" pitchFamily="34" charset="0"/>
              </a:rPr>
              <a:t>Adapted from CTT Collaborators, Efficacy and safety of cholesterol-lowering treatment</a:t>
            </a:r>
            <a:endParaRPr lang="en-GB" sz="800" dirty="0">
              <a:solidFill>
                <a:prstClr val="white"/>
              </a:solidFill>
              <a:latin typeface="Arial" pitchFamily="34" charset="0"/>
              <a:cs typeface="Arial" pitchFamily="34" charset="0"/>
            </a:endParaRPr>
          </a:p>
        </p:txBody>
      </p:sp>
      <p:grpSp>
        <p:nvGrpSpPr>
          <p:cNvPr id="2" name="Group 1"/>
          <p:cNvGrpSpPr/>
          <p:nvPr/>
        </p:nvGrpSpPr>
        <p:grpSpPr>
          <a:xfrm>
            <a:off x="1813034" y="1600200"/>
            <a:ext cx="5252802" cy="3733801"/>
            <a:chOff x="1660244" y="1258854"/>
            <a:chExt cx="5647656" cy="4046580"/>
          </a:xfrm>
        </p:grpSpPr>
        <p:sp>
          <p:nvSpPr>
            <p:cNvPr id="5" name="Text Box 5"/>
            <p:cNvSpPr txBox="1">
              <a:spLocks noChangeArrowheads="1"/>
            </p:cNvSpPr>
            <p:nvPr/>
          </p:nvSpPr>
          <p:spPr bwMode="auto">
            <a:xfrm rot="16200000">
              <a:off x="410791" y="2910225"/>
              <a:ext cx="2976544" cy="47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Proportional reduction in CV event rate (SE)</a:t>
              </a:r>
            </a:p>
          </p:txBody>
        </p:sp>
        <p:sp>
          <p:nvSpPr>
            <p:cNvPr id="6" name="Line 8"/>
            <p:cNvSpPr>
              <a:spLocks noChangeShapeType="1"/>
            </p:cNvSpPr>
            <p:nvPr/>
          </p:nvSpPr>
          <p:spPr bwMode="auto">
            <a:xfrm>
              <a:off x="4610466" y="2647810"/>
              <a:ext cx="0" cy="65618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7" name="Line 9"/>
            <p:cNvSpPr>
              <a:spLocks noChangeShapeType="1"/>
            </p:cNvSpPr>
            <p:nvPr/>
          </p:nvSpPr>
          <p:spPr bwMode="auto">
            <a:xfrm flipV="1">
              <a:off x="2837059" y="1369919"/>
              <a:ext cx="0" cy="3564307"/>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8" name="Line 10"/>
            <p:cNvSpPr>
              <a:spLocks noChangeShapeType="1"/>
            </p:cNvSpPr>
            <p:nvPr/>
          </p:nvSpPr>
          <p:spPr bwMode="auto">
            <a:xfrm>
              <a:off x="2837059" y="4346984"/>
              <a:ext cx="3468632"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9" name="Line 11"/>
            <p:cNvSpPr>
              <a:spLocks noChangeShapeType="1"/>
            </p:cNvSpPr>
            <p:nvPr/>
          </p:nvSpPr>
          <p:spPr bwMode="auto">
            <a:xfrm>
              <a:off x="2724126" y="1369919"/>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0" name="Line 12"/>
            <p:cNvSpPr>
              <a:spLocks noChangeShapeType="1"/>
            </p:cNvSpPr>
            <p:nvPr/>
          </p:nvSpPr>
          <p:spPr bwMode="auto">
            <a:xfrm>
              <a:off x="2724126" y="1968651"/>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1" name="Line 13"/>
            <p:cNvSpPr>
              <a:spLocks noChangeShapeType="1"/>
            </p:cNvSpPr>
            <p:nvPr/>
          </p:nvSpPr>
          <p:spPr bwMode="auto">
            <a:xfrm>
              <a:off x="2724126" y="2568660"/>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2" name="Line 14"/>
            <p:cNvSpPr>
              <a:spLocks noChangeShapeType="1"/>
            </p:cNvSpPr>
            <p:nvPr/>
          </p:nvSpPr>
          <p:spPr bwMode="auto">
            <a:xfrm>
              <a:off x="2724126" y="3158455"/>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3" name="Line 15"/>
            <p:cNvSpPr>
              <a:spLocks noChangeShapeType="1"/>
            </p:cNvSpPr>
            <p:nvPr/>
          </p:nvSpPr>
          <p:spPr bwMode="auto">
            <a:xfrm>
              <a:off x="2724126" y="3746975"/>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4" name="Line 16"/>
            <p:cNvSpPr>
              <a:spLocks noChangeShapeType="1"/>
            </p:cNvSpPr>
            <p:nvPr/>
          </p:nvSpPr>
          <p:spPr bwMode="auto">
            <a:xfrm>
              <a:off x="2724126" y="4943162"/>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5" name="Line 17"/>
            <p:cNvSpPr>
              <a:spLocks noChangeShapeType="1"/>
            </p:cNvSpPr>
            <p:nvPr/>
          </p:nvSpPr>
          <p:spPr bwMode="auto">
            <a:xfrm>
              <a:off x="2734054" y="4346984"/>
              <a:ext cx="112933"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6" name="Line 18"/>
            <p:cNvSpPr>
              <a:spLocks noChangeShapeType="1"/>
            </p:cNvSpPr>
            <p:nvPr/>
          </p:nvSpPr>
          <p:spPr bwMode="auto">
            <a:xfrm>
              <a:off x="4558344" y="4326558"/>
              <a:ext cx="0" cy="11617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7" name="Line 19"/>
            <p:cNvSpPr>
              <a:spLocks noChangeShapeType="1"/>
            </p:cNvSpPr>
            <p:nvPr/>
          </p:nvSpPr>
          <p:spPr bwMode="auto">
            <a:xfrm>
              <a:off x="3704527" y="4336771"/>
              <a:ext cx="0" cy="11617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8" name="Line 20"/>
            <p:cNvSpPr>
              <a:spLocks noChangeShapeType="1"/>
            </p:cNvSpPr>
            <p:nvPr/>
          </p:nvSpPr>
          <p:spPr bwMode="auto">
            <a:xfrm>
              <a:off x="5422089" y="4336771"/>
              <a:ext cx="0" cy="11617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19" name="Line 21"/>
            <p:cNvSpPr>
              <a:spLocks noChangeShapeType="1"/>
            </p:cNvSpPr>
            <p:nvPr/>
          </p:nvSpPr>
          <p:spPr bwMode="auto">
            <a:xfrm>
              <a:off x="6297004" y="4336771"/>
              <a:ext cx="0" cy="11617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20" name="Line 22"/>
            <p:cNvSpPr>
              <a:spLocks noChangeShapeType="1"/>
            </p:cNvSpPr>
            <p:nvPr/>
          </p:nvSpPr>
          <p:spPr bwMode="auto">
            <a:xfrm flipV="1">
              <a:off x="2823407" y="1798862"/>
              <a:ext cx="3505863" cy="2545569"/>
            </a:xfrm>
            <a:prstGeom prst="line">
              <a:avLst/>
            </a:prstGeom>
            <a:noFill/>
            <a:ln w="28575">
              <a:solidFill>
                <a:schemeClr val="accent4">
                  <a:lumMod val="60000"/>
                  <a:lumOff val="40000"/>
                </a:schemeClr>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21" name="Line 23"/>
            <p:cNvSpPr>
              <a:spLocks noChangeShapeType="1"/>
            </p:cNvSpPr>
            <p:nvPr/>
          </p:nvSpPr>
          <p:spPr bwMode="auto">
            <a:xfrm>
              <a:off x="2833336" y="3088242"/>
              <a:ext cx="1752311" cy="0"/>
            </a:xfrm>
            <a:prstGeom prst="line">
              <a:avLst/>
            </a:prstGeom>
            <a:noFill/>
            <a:ln w="28575">
              <a:solidFill>
                <a:schemeClr val="accent3">
                  <a:lumMod val="60000"/>
                  <a:lumOff val="40000"/>
                </a:schemeClr>
              </a:solidFill>
              <a:prstDash val="dash"/>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FFFF00"/>
                </a:solidFill>
                <a:latin typeface="+mj-lt"/>
                <a:cs typeface="Arial" pitchFamily="34" charset="0"/>
              </a:endParaRPr>
            </a:p>
          </p:txBody>
        </p:sp>
        <p:sp>
          <p:nvSpPr>
            <p:cNvPr id="22" name="Line 24"/>
            <p:cNvSpPr>
              <a:spLocks noChangeShapeType="1"/>
            </p:cNvSpPr>
            <p:nvPr/>
          </p:nvSpPr>
          <p:spPr bwMode="auto">
            <a:xfrm>
              <a:off x="4565790" y="2996326"/>
              <a:ext cx="0" cy="1369807"/>
            </a:xfrm>
            <a:prstGeom prst="line">
              <a:avLst/>
            </a:prstGeom>
            <a:noFill/>
            <a:ln w="28575">
              <a:solidFill>
                <a:schemeClr val="accent3">
                  <a:lumMod val="60000"/>
                  <a:lumOff val="40000"/>
                </a:schemeClr>
              </a:solidFill>
              <a:prstDash val="dash"/>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FFFF00"/>
                </a:solidFill>
                <a:latin typeface="+mj-lt"/>
                <a:cs typeface="Arial" pitchFamily="34" charset="0"/>
              </a:endParaRPr>
            </a:p>
          </p:txBody>
        </p:sp>
        <p:sp>
          <p:nvSpPr>
            <p:cNvPr id="23" name="Text Box 25"/>
            <p:cNvSpPr txBox="1">
              <a:spLocks noChangeArrowheads="1"/>
            </p:cNvSpPr>
            <p:nvPr/>
          </p:nvSpPr>
          <p:spPr bwMode="auto">
            <a:xfrm>
              <a:off x="2248281" y="1258854"/>
              <a:ext cx="545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50%</a:t>
              </a:r>
            </a:p>
          </p:txBody>
        </p:sp>
        <p:sp>
          <p:nvSpPr>
            <p:cNvPr id="24" name="Text Box 26"/>
            <p:cNvSpPr txBox="1">
              <a:spLocks noChangeArrowheads="1"/>
            </p:cNvSpPr>
            <p:nvPr/>
          </p:nvSpPr>
          <p:spPr bwMode="auto">
            <a:xfrm>
              <a:off x="2227184" y="1852480"/>
              <a:ext cx="545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40%</a:t>
              </a:r>
            </a:p>
          </p:txBody>
        </p:sp>
        <p:sp>
          <p:nvSpPr>
            <p:cNvPr id="25" name="Text Box 27"/>
            <p:cNvSpPr txBox="1">
              <a:spLocks noChangeArrowheads="1"/>
            </p:cNvSpPr>
            <p:nvPr/>
          </p:nvSpPr>
          <p:spPr bwMode="auto">
            <a:xfrm>
              <a:off x="2227185" y="2446105"/>
              <a:ext cx="545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30%</a:t>
              </a:r>
            </a:p>
          </p:txBody>
        </p:sp>
        <p:sp>
          <p:nvSpPr>
            <p:cNvPr id="26" name="Text Box 28"/>
            <p:cNvSpPr txBox="1">
              <a:spLocks noChangeArrowheads="1"/>
            </p:cNvSpPr>
            <p:nvPr/>
          </p:nvSpPr>
          <p:spPr bwMode="auto">
            <a:xfrm>
              <a:off x="2274344" y="3032071"/>
              <a:ext cx="545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20%</a:t>
              </a:r>
            </a:p>
          </p:txBody>
        </p:sp>
        <p:sp>
          <p:nvSpPr>
            <p:cNvPr id="27" name="Text Box 29"/>
            <p:cNvSpPr txBox="1">
              <a:spLocks noChangeArrowheads="1"/>
            </p:cNvSpPr>
            <p:nvPr/>
          </p:nvSpPr>
          <p:spPr bwMode="auto">
            <a:xfrm>
              <a:off x="2235870" y="3615484"/>
              <a:ext cx="545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10%</a:t>
              </a:r>
            </a:p>
          </p:txBody>
        </p:sp>
        <p:sp>
          <p:nvSpPr>
            <p:cNvPr id="28" name="Text Box 30"/>
            <p:cNvSpPr txBox="1">
              <a:spLocks noChangeArrowheads="1"/>
            </p:cNvSpPr>
            <p:nvPr/>
          </p:nvSpPr>
          <p:spPr bwMode="auto">
            <a:xfrm>
              <a:off x="2327451" y="4209109"/>
              <a:ext cx="4475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0%</a:t>
              </a:r>
            </a:p>
          </p:txBody>
        </p:sp>
        <p:sp>
          <p:nvSpPr>
            <p:cNvPr id="29" name="Text Box 31"/>
            <p:cNvSpPr txBox="1">
              <a:spLocks noChangeArrowheads="1"/>
            </p:cNvSpPr>
            <p:nvPr/>
          </p:nvSpPr>
          <p:spPr bwMode="auto">
            <a:xfrm>
              <a:off x="2169063" y="4815500"/>
              <a:ext cx="6158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200" u="none" dirty="0" smtClean="0">
                  <a:solidFill>
                    <a:srgbClr val="FFFFFF"/>
                  </a:solidFill>
                  <a:latin typeface="+mj-lt"/>
                  <a:cs typeface="Arial" pitchFamily="34" charset="0"/>
                </a:rPr>
                <a:t>-10%</a:t>
              </a:r>
            </a:p>
          </p:txBody>
        </p:sp>
        <p:sp>
          <p:nvSpPr>
            <p:cNvPr id="30" name="Text Box 32"/>
            <p:cNvSpPr txBox="1">
              <a:spLocks noChangeArrowheads="1"/>
            </p:cNvSpPr>
            <p:nvPr/>
          </p:nvSpPr>
          <p:spPr bwMode="auto">
            <a:xfrm>
              <a:off x="3469604" y="4421027"/>
              <a:ext cx="4363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0.5</a:t>
              </a:r>
            </a:p>
          </p:txBody>
        </p:sp>
        <p:sp>
          <p:nvSpPr>
            <p:cNvPr id="31" name="Text Box 33"/>
            <p:cNvSpPr txBox="1">
              <a:spLocks noChangeArrowheads="1"/>
            </p:cNvSpPr>
            <p:nvPr/>
          </p:nvSpPr>
          <p:spPr bwMode="auto">
            <a:xfrm>
              <a:off x="4352585" y="4414781"/>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chemeClr val="accent3">
                      <a:lumMod val="60000"/>
                      <a:lumOff val="40000"/>
                    </a:schemeClr>
                  </a:solidFill>
                  <a:latin typeface="+mj-lt"/>
                  <a:cs typeface="Arial" pitchFamily="34" charset="0"/>
                </a:rPr>
                <a:t>1.0</a:t>
              </a:r>
            </a:p>
          </p:txBody>
        </p:sp>
        <p:sp>
          <p:nvSpPr>
            <p:cNvPr id="32" name="Text Box 34"/>
            <p:cNvSpPr txBox="1">
              <a:spLocks noChangeArrowheads="1"/>
            </p:cNvSpPr>
            <p:nvPr/>
          </p:nvSpPr>
          <p:spPr bwMode="auto">
            <a:xfrm>
              <a:off x="5213228" y="4410815"/>
              <a:ext cx="4363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1.5</a:t>
              </a:r>
            </a:p>
          </p:txBody>
        </p:sp>
        <p:sp>
          <p:nvSpPr>
            <p:cNvPr id="33" name="Text Box 35"/>
            <p:cNvSpPr txBox="1">
              <a:spLocks noChangeArrowheads="1"/>
            </p:cNvSpPr>
            <p:nvPr/>
          </p:nvSpPr>
          <p:spPr bwMode="auto">
            <a:xfrm>
              <a:off x="6074491" y="4410815"/>
              <a:ext cx="4363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2.0</a:t>
              </a:r>
            </a:p>
          </p:txBody>
        </p:sp>
        <p:sp>
          <p:nvSpPr>
            <p:cNvPr id="34" name="Line 36"/>
            <p:cNvSpPr>
              <a:spLocks noChangeShapeType="1"/>
            </p:cNvSpPr>
            <p:nvPr/>
          </p:nvSpPr>
          <p:spPr bwMode="auto">
            <a:xfrm>
              <a:off x="3422817" y="3214627"/>
              <a:ext cx="6205" cy="98044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35" name="Line 37"/>
            <p:cNvSpPr>
              <a:spLocks noChangeShapeType="1"/>
            </p:cNvSpPr>
            <p:nvPr/>
          </p:nvSpPr>
          <p:spPr bwMode="auto">
            <a:xfrm>
              <a:off x="3752927" y="3660165"/>
              <a:ext cx="0" cy="543838"/>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36" name="Line 38"/>
            <p:cNvSpPr>
              <a:spLocks noChangeShapeType="1"/>
            </p:cNvSpPr>
            <p:nvPr/>
          </p:nvSpPr>
          <p:spPr bwMode="auto">
            <a:xfrm>
              <a:off x="4286562" y="3140583"/>
              <a:ext cx="0" cy="1231933"/>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37" name="Line 39"/>
            <p:cNvSpPr>
              <a:spLocks noChangeShapeType="1"/>
            </p:cNvSpPr>
            <p:nvPr/>
          </p:nvSpPr>
          <p:spPr bwMode="auto">
            <a:xfrm>
              <a:off x="4456581" y="2140994"/>
              <a:ext cx="0" cy="935758"/>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38" name="Line 40"/>
            <p:cNvSpPr>
              <a:spLocks noChangeShapeType="1"/>
            </p:cNvSpPr>
            <p:nvPr/>
          </p:nvSpPr>
          <p:spPr bwMode="auto">
            <a:xfrm>
              <a:off x="4419350" y="2518872"/>
              <a:ext cx="0" cy="982993"/>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39" name="Line 41"/>
            <p:cNvSpPr>
              <a:spLocks noChangeShapeType="1"/>
            </p:cNvSpPr>
            <p:nvPr/>
          </p:nvSpPr>
          <p:spPr bwMode="auto">
            <a:xfrm flipH="1" flipV="1">
              <a:off x="4629082" y="3213350"/>
              <a:ext cx="6205" cy="68554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40" name="Line 42"/>
            <p:cNvSpPr>
              <a:spLocks noChangeShapeType="1"/>
            </p:cNvSpPr>
            <p:nvPr/>
          </p:nvSpPr>
          <p:spPr bwMode="auto">
            <a:xfrm>
              <a:off x="4688651" y="2192059"/>
              <a:ext cx="0" cy="1448957"/>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41" name="Line 43"/>
            <p:cNvSpPr>
              <a:spLocks noChangeShapeType="1"/>
            </p:cNvSpPr>
            <p:nvPr/>
          </p:nvSpPr>
          <p:spPr bwMode="auto">
            <a:xfrm>
              <a:off x="4804065" y="1662264"/>
              <a:ext cx="0" cy="107235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42" name="Line 44"/>
            <p:cNvSpPr>
              <a:spLocks noChangeShapeType="1"/>
            </p:cNvSpPr>
            <p:nvPr/>
          </p:nvSpPr>
          <p:spPr bwMode="auto">
            <a:xfrm flipH="1">
              <a:off x="5054749" y="2601852"/>
              <a:ext cx="6205" cy="293621"/>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43" name="Line 45"/>
            <p:cNvSpPr>
              <a:spLocks noChangeShapeType="1"/>
            </p:cNvSpPr>
            <p:nvPr/>
          </p:nvSpPr>
          <p:spPr bwMode="auto">
            <a:xfrm>
              <a:off x="5906084" y="2105249"/>
              <a:ext cx="0" cy="432772"/>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400" u="sng" dirty="0">
                <a:solidFill>
                  <a:srgbClr val="000000"/>
                </a:solidFill>
                <a:latin typeface="+mj-lt"/>
                <a:cs typeface="Arial" pitchFamily="34" charset="0"/>
              </a:endParaRPr>
            </a:p>
          </p:txBody>
        </p:sp>
        <p:sp>
          <p:nvSpPr>
            <p:cNvPr id="44" name="Rectangle 46"/>
            <p:cNvSpPr>
              <a:spLocks noChangeArrowheads="1"/>
            </p:cNvSpPr>
            <p:nvPr/>
          </p:nvSpPr>
          <p:spPr bwMode="auto">
            <a:xfrm>
              <a:off x="5831623" y="2245677"/>
              <a:ext cx="136511" cy="140428"/>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45" name="Rectangle 47"/>
            <p:cNvSpPr>
              <a:spLocks noChangeArrowheads="1"/>
            </p:cNvSpPr>
            <p:nvPr/>
          </p:nvSpPr>
          <p:spPr bwMode="auto">
            <a:xfrm>
              <a:off x="4956710" y="2646534"/>
              <a:ext cx="214695" cy="206812"/>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46" name="Rectangle 48"/>
            <p:cNvSpPr>
              <a:spLocks noChangeArrowheads="1"/>
            </p:cNvSpPr>
            <p:nvPr/>
          </p:nvSpPr>
          <p:spPr bwMode="auto">
            <a:xfrm>
              <a:off x="3716937" y="3888679"/>
              <a:ext cx="94317" cy="100853"/>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47" name="Rectangle 49"/>
            <p:cNvSpPr>
              <a:spLocks noChangeArrowheads="1"/>
            </p:cNvSpPr>
            <p:nvPr/>
          </p:nvSpPr>
          <p:spPr bwMode="auto">
            <a:xfrm>
              <a:off x="4419350" y="2572490"/>
              <a:ext cx="69497" cy="7149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48" name="Rectangle 50"/>
            <p:cNvSpPr>
              <a:spLocks noChangeArrowheads="1"/>
            </p:cNvSpPr>
            <p:nvPr/>
          </p:nvSpPr>
          <p:spPr bwMode="auto">
            <a:xfrm>
              <a:off x="4650179" y="2615895"/>
              <a:ext cx="69497" cy="7149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49" name="Rectangle 51"/>
            <p:cNvSpPr>
              <a:spLocks noChangeArrowheads="1"/>
            </p:cNvSpPr>
            <p:nvPr/>
          </p:nvSpPr>
          <p:spPr bwMode="auto">
            <a:xfrm>
              <a:off x="4647697" y="2511212"/>
              <a:ext cx="80666" cy="68937"/>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0" name="Rectangle 52"/>
            <p:cNvSpPr>
              <a:spLocks noChangeArrowheads="1"/>
            </p:cNvSpPr>
            <p:nvPr/>
          </p:nvSpPr>
          <p:spPr bwMode="auto">
            <a:xfrm flipV="1">
              <a:off x="4779244" y="2158867"/>
              <a:ext cx="42194" cy="66384"/>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1" name="Rectangle 53"/>
            <p:cNvSpPr>
              <a:spLocks noChangeArrowheads="1"/>
            </p:cNvSpPr>
            <p:nvPr/>
          </p:nvSpPr>
          <p:spPr bwMode="auto">
            <a:xfrm>
              <a:off x="4255537" y="3725272"/>
              <a:ext cx="58328" cy="7149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2" name="Rectangle 54"/>
            <p:cNvSpPr>
              <a:spLocks noChangeArrowheads="1"/>
            </p:cNvSpPr>
            <p:nvPr/>
          </p:nvSpPr>
          <p:spPr bwMode="auto">
            <a:xfrm>
              <a:off x="4536006" y="3047390"/>
              <a:ext cx="147681" cy="15447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3" name="Rectangle 55"/>
            <p:cNvSpPr>
              <a:spLocks noChangeArrowheads="1"/>
            </p:cNvSpPr>
            <p:nvPr/>
          </p:nvSpPr>
          <p:spPr bwMode="auto">
            <a:xfrm>
              <a:off x="4576959" y="3504418"/>
              <a:ext cx="114173" cy="7149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4" name="Rectangle 56"/>
            <p:cNvSpPr>
              <a:spLocks noChangeArrowheads="1"/>
            </p:cNvSpPr>
            <p:nvPr/>
          </p:nvSpPr>
          <p:spPr bwMode="auto">
            <a:xfrm>
              <a:off x="4663830" y="2903133"/>
              <a:ext cx="49641" cy="52342"/>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5" name="Rectangle 57"/>
            <p:cNvSpPr>
              <a:spLocks noChangeArrowheads="1"/>
            </p:cNvSpPr>
            <p:nvPr/>
          </p:nvSpPr>
          <p:spPr bwMode="auto">
            <a:xfrm flipV="1">
              <a:off x="4375915" y="2981007"/>
              <a:ext cx="78183" cy="47234"/>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6" name="Rectangle 58"/>
            <p:cNvSpPr>
              <a:spLocks noChangeArrowheads="1"/>
            </p:cNvSpPr>
            <p:nvPr/>
          </p:nvSpPr>
          <p:spPr bwMode="auto">
            <a:xfrm>
              <a:off x="3386827" y="3685698"/>
              <a:ext cx="81907" cy="71490"/>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7" name="Rectangle 59"/>
            <p:cNvSpPr>
              <a:spLocks noChangeArrowheads="1"/>
            </p:cNvSpPr>
            <p:nvPr/>
          </p:nvSpPr>
          <p:spPr bwMode="auto">
            <a:xfrm>
              <a:off x="4562067" y="2891644"/>
              <a:ext cx="99281" cy="105959"/>
            </a:xfrm>
            <a:prstGeom prst="rect">
              <a:avLst/>
            </a:prstGeom>
            <a:solidFill>
              <a:schemeClr val="bg1"/>
            </a:solidFill>
            <a:ln w="12700" algn="ctr">
              <a:solidFill>
                <a:schemeClr val="bg1"/>
              </a:solidFill>
              <a:miter lim="800000"/>
              <a:headEnd/>
              <a:tailEnd/>
            </a:ln>
          </p:spPr>
          <p:txBody>
            <a:bodyPr wrap="none" anchor="ctr"/>
            <a:lstStyle/>
            <a:p>
              <a:pPr algn="ctr" fontAlgn="base">
                <a:spcBef>
                  <a:spcPct val="0"/>
                </a:spcBef>
                <a:spcAft>
                  <a:spcPct val="0"/>
                </a:spcAft>
              </a:pPr>
              <a:endParaRPr lang="en-GB" sz="2000" dirty="0">
                <a:solidFill>
                  <a:srgbClr val="000000"/>
                </a:solidFill>
                <a:latin typeface="+mj-lt"/>
                <a:cs typeface="Arial" pitchFamily="34" charset="0"/>
              </a:endParaRPr>
            </a:p>
          </p:txBody>
        </p:sp>
        <p:sp>
          <p:nvSpPr>
            <p:cNvPr id="58" name="Text Box 60"/>
            <p:cNvSpPr txBox="1">
              <a:spLocks noChangeArrowheads="1"/>
            </p:cNvSpPr>
            <p:nvPr/>
          </p:nvSpPr>
          <p:spPr bwMode="auto">
            <a:xfrm>
              <a:off x="3230096" y="5028435"/>
              <a:ext cx="26564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b="1" u="none" dirty="0" smtClean="0">
                  <a:solidFill>
                    <a:srgbClr val="FFFFFF"/>
                  </a:solidFill>
                  <a:latin typeface="+mj-lt"/>
                  <a:cs typeface="Arial" pitchFamily="34" charset="0"/>
                </a:rPr>
                <a:t>Reduction in LDL cholesterol</a:t>
              </a:r>
            </a:p>
          </p:txBody>
        </p:sp>
        <p:sp>
          <p:nvSpPr>
            <p:cNvPr id="59" name="Text Box 61"/>
            <p:cNvSpPr txBox="1">
              <a:spLocks noChangeArrowheads="1"/>
            </p:cNvSpPr>
            <p:nvPr/>
          </p:nvSpPr>
          <p:spPr bwMode="auto">
            <a:xfrm>
              <a:off x="2928404" y="2742255"/>
              <a:ext cx="627232" cy="321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r" eaLnBrk="1" fontAlgn="base" hangingPunct="1">
                <a:spcBef>
                  <a:spcPct val="0"/>
                </a:spcBef>
                <a:spcAft>
                  <a:spcPct val="0"/>
                </a:spcAft>
              </a:pPr>
              <a:r>
                <a:rPr lang="en-GB" sz="1400" u="none" dirty="0" smtClean="0">
                  <a:solidFill>
                    <a:schemeClr val="accent3">
                      <a:lumMod val="60000"/>
                      <a:lumOff val="40000"/>
                    </a:schemeClr>
                  </a:solidFill>
                  <a:latin typeface="+mj-lt"/>
                  <a:cs typeface="Arial" pitchFamily="34" charset="0"/>
                </a:rPr>
                <a:t>21%</a:t>
              </a:r>
            </a:p>
          </p:txBody>
        </p:sp>
        <p:sp>
          <p:nvSpPr>
            <p:cNvPr id="61" name="TextBox 60"/>
            <p:cNvSpPr txBox="1"/>
            <p:nvPr/>
          </p:nvSpPr>
          <p:spPr>
            <a:xfrm>
              <a:off x="4365986" y="4795726"/>
              <a:ext cx="487718" cy="276999"/>
            </a:xfrm>
            <a:prstGeom prst="rect">
              <a:avLst/>
            </a:prstGeom>
            <a:noFill/>
          </p:spPr>
          <p:txBody>
            <a:bodyPr wrap="square" rtlCol="0">
              <a:spAutoFit/>
            </a:bodyPr>
            <a:lstStyle/>
            <a:p>
              <a:pPr fontAlgn="base">
                <a:spcBef>
                  <a:spcPct val="0"/>
                </a:spcBef>
                <a:spcAft>
                  <a:spcPct val="0"/>
                </a:spcAft>
              </a:pPr>
              <a:r>
                <a:rPr lang="en-GB" sz="1200" dirty="0">
                  <a:solidFill>
                    <a:schemeClr val="accent3">
                      <a:lumMod val="60000"/>
                      <a:lumOff val="40000"/>
                    </a:schemeClr>
                  </a:solidFill>
                  <a:latin typeface="+mj-lt"/>
                  <a:cs typeface="Arial" pitchFamily="34" charset="0"/>
                </a:rPr>
                <a:t>39</a:t>
              </a:r>
            </a:p>
          </p:txBody>
        </p:sp>
        <p:sp>
          <p:nvSpPr>
            <p:cNvPr id="62" name="Rectangle 61"/>
            <p:cNvSpPr/>
            <p:nvPr/>
          </p:nvSpPr>
          <p:spPr>
            <a:xfrm>
              <a:off x="6406691" y="4389868"/>
              <a:ext cx="901209" cy="276999"/>
            </a:xfrm>
            <a:prstGeom prst="rect">
              <a:avLst/>
            </a:prstGeom>
          </p:spPr>
          <p:txBody>
            <a:bodyPr wrap="none">
              <a:spAutoFit/>
            </a:bodyPr>
            <a:lstStyle/>
            <a:p>
              <a:pPr algn="ctr" fontAlgn="base">
                <a:spcBef>
                  <a:spcPct val="0"/>
                </a:spcBef>
                <a:spcAft>
                  <a:spcPct val="0"/>
                </a:spcAft>
              </a:pPr>
              <a:r>
                <a:rPr lang="en-GB" sz="1100" dirty="0" smtClean="0">
                  <a:solidFill>
                    <a:srgbClr val="FFFFFF"/>
                  </a:solidFill>
                  <a:latin typeface="+mj-lt"/>
                  <a:cs typeface="Arial" pitchFamily="34" charset="0"/>
                </a:rPr>
                <a:t>(</a:t>
              </a:r>
              <a:r>
                <a:rPr lang="en-GB" sz="1200" dirty="0" smtClean="0">
                  <a:solidFill>
                    <a:srgbClr val="FFFFFF"/>
                  </a:solidFill>
                  <a:latin typeface="+mj-lt"/>
                  <a:cs typeface="Arial" pitchFamily="34" charset="0"/>
                </a:rPr>
                <a:t>mmol/L</a:t>
              </a:r>
              <a:r>
                <a:rPr lang="en-GB" sz="1100" dirty="0" smtClean="0">
                  <a:solidFill>
                    <a:srgbClr val="FFFFFF"/>
                  </a:solidFill>
                  <a:latin typeface="+mj-lt"/>
                  <a:cs typeface="Arial" pitchFamily="34" charset="0"/>
                </a:rPr>
                <a:t>)</a:t>
              </a:r>
              <a:endParaRPr lang="en-GB" sz="1100" dirty="0">
                <a:solidFill>
                  <a:srgbClr val="FFFFFF"/>
                </a:solidFill>
                <a:latin typeface="+mj-lt"/>
                <a:cs typeface="Arial" pitchFamily="34" charset="0"/>
              </a:endParaRPr>
            </a:p>
          </p:txBody>
        </p:sp>
        <p:sp>
          <p:nvSpPr>
            <p:cNvPr id="63" name="Rectangle 62"/>
            <p:cNvSpPr/>
            <p:nvPr/>
          </p:nvSpPr>
          <p:spPr>
            <a:xfrm>
              <a:off x="6342768" y="4767942"/>
              <a:ext cx="884501" cy="300203"/>
            </a:xfrm>
            <a:prstGeom prst="rect">
              <a:avLst/>
            </a:prstGeom>
          </p:spPr>
          <p:txBody>
            <a:bodyPr wrap="none">
              <a:spAutoFit/>
            </a:bodyPr>
            <a:lstStyle/>
            <a:p>
              <a:pPr algn="ctr" fontAlgn="base">
                <a:spcBef>
                  <a:spcPct val="0"/>
                </a:spcBef>
                <a:spcAft>
                  <a:spcPct val="0"/>
                </a:spcAft>
              </a:pPr>
              <a:r>
                <a:rPr lang="en-GB" sz="1200" dirty="0" smtClean="0">
                  <a:solidFill>
                    <a:srgbClr val="FFFFFF"/>
                  </a:solidFill>
                  <a:latin typeface="+mj-lt"/>
                  <a:cs typeface="Arial" pitchFamily="34" charset="0"/>
                </a:rPr>
                <a:t>(mg/dL)</a:t>
              </a:r>
              <a:endParaRPr lang="en-GB" sz="1200" dirty="0">
                <a:solidFill>
                  <a:srgbClr val="FFFFFF"/>
                </a:solidFill>
                <a:latin typeface="+mj-lt"/>
                <a:cs typeface="Arial" pitchFamily="34" charset="0"/>
              </a:endParaRPr>
            </a:p>
          </p:txBody>
        </p:sp>
        <p:sp>
          <p:nvSpPr>
            <p:cNvPr id="66" name="TextBox 65"/>
            <p:cNvSpPr txBox="1"/>
            <p:nvPr/>
          </p:nvSpPr>
          <p:spPr>
            <a:xfrm>
              <a:off x="5268598" y="4795724"/>
              <a:ext cx="487718" cy="276999"/>
            </a:xfrm>
            <a:prstGeom prst="rect">
              <a:avLst/>
            </a:prstGeom>
            <a:noFill/>
          </p:spPr>
          <p:txBody>
            <a:bodyPr wrap="square" rtlCol="0">
              <a:spAutoFit/>
            </a:bodyPr>
            <a:lstStyle/>
            <a:p>
              <a:pPr fontAlgn="base">
                <a:spcBef>
                  <a:spcPct val="0"/>
                </a:spcBef>
                <a:spcAft>
                  <a:spcPct val="0"/>
                </a:spcAft>
              </a:pPr>
              <a:r>
                <a:rPr lang="en-GB" sz="1200" dirty="0">
                  <a:solidFill>
                    <a:prstClr val="white"/>
                  </a:solidFill>
                  <a:latin typeface="+mj-lt"/>
                  <a:cs typeface="Arial" pitchFamily="34" charset="0"/>
                </a:rPr>
                <a:t>58</a:t>
              </a:r>
            </a:p>
          </p:txBody>
        </p:sp>
        <p:sp>
          <p:nvSpPr>
            <p:cNvPr id="67" name="Text Box 35"/>
            <p:cNvSpPr txBox="1">
              <a:spLocks noChangeArrowheads="1"/>
            </p:cNvSpPr>
            <p:nvPr/>
          </p:nvSpPr>
          <p:spPr bwMode="auto">
            <a:xfrm>
              <a:off x="6106887" y="4795725"/>
              <a:ext cx="3802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77</a:t>
              </a:r>
            </a:p>
          </p:txBody>
        </p:sp>
        <p:sp>
          <p:nvSpPr>
            <p:cNvPr id="68" name="Text Box 32"/>
            <p:cNvSpPr txBox="1">
              <a:spLocks noChangeArrowheads="1"/>
            </p:cNvSpPr>
            <p:nvPr/>
          </p:nvSpPr>
          <p:spPr bwMode="auto">
            <a:xfrm>
              <a:off x="3519375" y="4795727"/>
              <a:ext cx="3802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3200" u="sng">
                  <a:solidFill>
                    <a:schemeClr val="tx1"/>
                  </a:solidFill>
                  <a:latin typeface="Times New Roman" pitchFamily="18" charset="0"/>
                </a:defRPr>
              </a:lvl1pPr>
              <a:lvl2pPr marL="742950" indent="-285750" eaLnBrk="0" hangingPunct="0">
                <a:defRPr sz="3200" u="sng">
                  <a:solidFill>
                    <a:schemeClr val="tx1"/>
                  </a:solidFill>
                  <a:latin typeface="Times New Roman" pitchFamily="18" charset="0"/>
                </a:defRPr>
              </a:lvl2pPr>
              <a:lvl3pPr marL="1143000" indent="-228600" eaLnBrk="0" hangingPunct="0">
                <a:defRPr sz="3200" u="sng">
                  <a:solidFill>
                    <a:schemeClr val="tx1"/>
                  </a:solidFill>
                  <a:latin typeface="Times New Roman" pitchFamily="18" charset="0"/>
                </a:defRPr>
              </a:lvl3pPr>
              <a:lvl4pPr marL="1600200" indent="-228600" eaLnBrk="0" hangingPunct="0">
                <a:defRPr sz="3200" u="sng">
                  <a:solidFill>
                    <a:schemeClr val="tx1"/>
                  </a:solidFill>
                  <a:latin typeface="Times New Roman" pitchFamily="18" charset="0"/>
                </a:defRPr>
              </a:lvl4pPr>
              <a:lvl5pPr marL="2057400" indent="-228600" eaLnBrk="0" hangingPunct="0">
                <a:defRPr sz="3200" u="sng">
                  <a:solidFill>
                    <a:schemeClr val="tx1"/>
                  </a:solidFill>
                  <a:latin typeface="Times New Roman" pitchFamily="18" charset="0"/>
                </a:defRPr>
              </a:lvl5pPr>
              <a:lvl6pPr marL="2514600" indent="-228600" eaLnBrk="0" fontAlgn="base" hangingPunct="0">
                <a:spcBef>
                  <a:spcPct val="0"/>
                </a:spcBef>
                <a:spcAft>
                  <a:spcPct val="0"/>
                </a:spcAft>
                <a:defRPr sz="3200" u="sng">
                  <a:solidFill>
                    <a:schemeClr val="tx1"/>
                  </a:solidFill>
                  <a:latin typeface="Times New Roman" pitchFamily="18" charset="0"/>
                </a:defRPr>
              </a:lvl6pPr>
              <a:lvl7pPr marL="2971800" indent="-228600" eaLnBrk="0" fontAlgn="base" hangingPunct="0">
                <a:spcBef>
                  <a:spcPct val="0"/>
                </a:spcBef>
                <a:spcAft>
                  <a:spcPct val="0"/>
                </a:spcAft>
                <a:defRPr sz="3200" u="sng">
                  <a:solidFill>
                    <a:schemeClr val="tx1"/>
                  </a:solidFill>
                  <a:latin typeface="Times New Roman" pitchFamily="18" charset="0"/>
                </a:defRPr>
              </a:lvl7pPr>
              <a:lvl8pPr marL="3429000" indent="-228600" eaLnBrk="0" fontAlgn="base" hangingPunct="0">
                <a:spcBef>
                  <a:spcPct val="0"/>
                </a:spcBef>
                <a:spcAft>
                  <a:spcPct val="0"/>
                </a:spcAft>
                <a:defRPr sz="3200" u="sng">
                  <a:solidFill>
                    <a:schemeClr val="tx1"/>
                  </a:solidFill>
                  <a:latin typeface="Times New Roman" pitchFamily="18" charset="0"/>
                </a:defRPr>
              </a:lvl8pPr>
              <a:lvl9pPr marL="3886200" indent="-228600" eaLnBrk="0" fontAlgn="base" hangingPunct="0">
                <a:spcBef>
                  <a:spcPct val="0"/>
                </a:spcBef>
                <a:spcAft>
                  <a:spcPct val="0"/>
                </a:spcAft>
                <a:defRPr sz="3200" u="sng">
                  <a:solidFill>
                    <a:schemeClr val="tx1"/>
                  </a:solidFill>
                  <a:latin typeface="Times New Roman" pitchFamily="18" charset="0"/>
                </a:defRPr>
              </a:lvl9pPr>
            </a:lstStyle>
            <a:p>
              <a:pPr algn="ctr" eaLnBrk="1" fontAlgn="base" hangingPunct="1">
                <a:spcBef>
                  <a:spcPct val="0"/>
                </a:spcBef>
                <a:spcAft>
                  <a:spcPct val="0"/>
                </a:spcAft>
              </a:pPr>
              <a:r>
                <a:rPr lang="en-GB" sz="1200" u="none" dirty="0" smtClean="0">
                  <a:solidFill>
                    <a:srgbClr val="FFFFFF"/>
                  </a:solidFill>
                  <a:latin typeface="+mj-lt"/>
                  <a:cs typeface="Arial" pitchFamily="34" charset="0"/>
                </a:rPr>
                <a:t>19</a:t>
              </a:r>
            </a:p>
          </p:txBody>
        </p:sp>
      </p:grpSp>
      <p:sp>
        <p:nvSpPr>
          <p:cNvPr id="75" name="Rounded Rectangle 74"/>
          <p:cNvSpPr/>
          <p:nvPr/>
        </p:nvSpPr>
        <p:spPr bwMode="auto">
          <a:xfrm>
            <a:off x="152400" y="5486400"/>
            <a:ext cx="8915400" cy="762000"/>
          </a:xfrm>
          <a:prstGeom prst="roundRect">
            <a:avLst>
              <a:gd name="adj" fmla="val 0"/>
            </a:avLst>
          </a:prstGeom>
          <a:solidFill>
            <a:schemeClr val="bg2"/>
          </a:solidFill>
          <a:ln w="2857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GB" sz="1100" b="1" dirty="0" smtClean="0">
                <a:solidFill>
                  <a:prstClr val="white"/>
                </a:solidFill>
                <a:latin typeface="+mj-lt"/>
                <a:cs typeface="Arial" pitchFamily="34" charset="0"/>
              </a:rPr>
              <a:t>A later meta-analysis of 26 RCTs involving 170,000 participants demonstrated that with every </a:t>
            </a:r>
            <a:r>
              <a:rPr lang="en-GB" sz="1100" b="1" dirty="0">
                <a:solidFill>
                  <a:prstClr val="white"/>
                </a:solidFill>
                <a:latin typeface="+mj-lt"/>
                <a:cs typeface="Arial" pitchFamily="34" charset="0"/>
              </a:rPr>
              <a:t>1 mmol/L (39 </a:t>
            </a:r>
            <a:r>
              <a:rPr lang="en-GB" sz="1100" b="1" dirty="0" smtClean="0">
                <a:solidFill>
                  <a:prstClr val="white"/>
                </a:solidFill>
                <a:latin typeface="+mj-lt"/>
                <a:cs typeface="Arial" pitchFamily="34" charset="0"/>
              </a:rPr>
              <a:t>mg/dL) </a:t>
            </a:r>
            <a:r>
              <a:rPr lang="en-GB" sz="1100" b="1" dirty="0">
                <a:solidFill>
                  <a:prstClr val="white"/>
                </a:solidFill>
                <a:latin typeface="+mj-lt"/>
                <a:cs typeface="Arial" pitchFamily="34" charset="0"/>
              </a:rPr>
              <a:t>reduction in </a:t>
            </a:r>
            <a:r>
              <a:rPr lang="en-GB" sz="1100" b="1" dirty="0" smtClean="0">
                <a:solidFill>
                  <a:prstClr val="white"/>
                </a:solidFill>
                <a:latin typeface="+mj-lt"/>
                <a:cs typeface="Arial" pitchFamily="34" charset="0"/>
              </a:rPr>
              <a:t>LDL-C, </a:t>
            </a:r>
            <a:r>
              <a:rPr lang="en-GB" sz="1100" b="1" dirty="0">
                <a:solidFill>
                  <a:prstClr val="white"/>
                </a:solidFill>
                <a:latin typeface="+mj-lt"/>
                <a:cs typeface="Arial" pitchFamily="34" charset="0"/>
              </a:rPr>
              <a:t>statins produce </a:t>
            </a:r>
            <a:r>
              <a:rPr lang="en-GB" sz="1100" b="1" dirty="0" smtClean="0">
                <a:solidFill>
                  <a:prstClr val="white"/>
                </a:solidFill>
                <a:latin typeface="+mj-lt"/>
                <a:cs typeface="Arial" pitchFamily="34" charset="0"/>
              </a:rPr>
              <a:t>a relative </a:t>
            </a:r>
            <a:r>
              <a:rPr lang="en-GB" sz="1100" b="1" dirty="0">
                <a:solidFill>
                  <a:prstClr val="white"/>
                </a:solidFill>
                <a:latin typeface="+mj-lt"/>
                <a:cs typeface="Arial" pitchFamily="34" charset="0"/>
              </a:rPr>
              <a:t>risk reduction in major CV events of </a:t>
            </a:r>
            <a:r>
              <a:rPr lang="en-GB" sz="1100" b="1" dirty="0" smtClean="0">
                <a:solidFill>
                  <a:prstClr val="white"/>
                </a:solidFill>
                <a:latin typeface="+mj-lt"/>
                <a:cs typeface="Arial" pitchFamily="34" charset="0"/>
              </a:rPr>
              <a:t>22% </a:t>
            </a:r>
            <a:r>
              <a:rPr lang="en-GB" sz="1100" b="1" dirty="0">
                <a:solidFill>
                  <a:prstClr val="white"/>
                </a:solidFill>
                <a:latin typeface="+mj-lt"/>
                <a:cs typeface="Arial" pitchFamily="34" charset="0"/>
              </a:rPr>
              <a:t>at 1 </a:t>
            </a:r>
            <a:r>
              <a:rPr lang="en-GB" sz="1100" b="1" dirty="0" smtClean="0">
                <a:solidFill>
                  <a:prstClr val="white"/>
                </a:solidFill>
                <a:latin typeface="+mj-lt"/>
                <a:cs typeface="Arial" pitchFamily="34" charset="0"/>
              </a:rPr>
              <a:t>year (standard statin dose vs. control)</a:t>
            </a:r>
            <a:r>
              <a:rPr lang="en-GB" sz="1400" b="1" baseline="30000" dirty="0">
                <a:solidFill>
                  <a:prstClr val="white"/>
                </a:solidFill>
                <a:ea typeface="+mj-ea"/>
                <a:cs typeface="+mj-cs"/>
              </a:rPr>
              <a:t>2</a:t>
            </a:r>
            <a:endParaRPr lang="en-GB" sz="1050" b="1" dirty="0">
              <a:solidFill>
                <a:prstClr val="white"/>
              </a:solidFill>
              <a:latin typeface="+mj-lt"/>
              <a:cs typeface="Arial" pitchFamily="34" charset="0"/>
            </a:endParaRPr>
          </a:p>
        </p:txBody>
      </p:sp>
      <p:sp>
        <p:nvSpPr>
          <p:cNvPr id="72" name="Text Placeholder 7"/>
          <p:cNvSpPr>
            <a:spLocks noGrp="1"/>
          </p:cNvSpPr>
          <p:nvPr>
            <p:ph type="body" sz="quarter" idx="14"/>
          </p:nvPr>
        </p:nvSpPr>
        <p:spPr>
          <a:xfrm>
            <a:off x="0" y="6381751"/>
            <a:ext cx="6568093"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GB" sz="800" b="1" dirty="0">
                <a:solidFill>
                  <a:prstClr val="white"/>
                </a:solidFill>
                <a:cs typeface="Arial" pitchFamily="34" charset="0"/>
              </a:rPr>
              <a:t>1. </a:t>
            </a:r>
            <a:r>
              <a:rPr lang="en-GB" sz="800" dirty="0">
                <a:solidFill>
                  <a:prstClr val="white"/>
                </a:solidFill>
                <a:cs typeface="Arial" pitchFamily="34" charset="0"/>
              </a:rPr>
              <a:t>Cholesterol Treatment Trialists’ (CTT) </a:t>
            </a:r>
            <a:r>
              <a:rPr lang="en-GB" sz="800" dirty="0" smtClean="0">
                <a:solidFill>
                  <a:prstClr val="white"/>
                </a:solidFill>
                <a:cs typeface="Arial" pitchFamily="34" charset="0"/>
              </a:rPr>
              <a:t>Collaboration. </a:t>
            </a:r>
            <a:r>
              <a:rPr lang="en-GB" sz="800" dirty="0">
                <a:solidFill>
                  <a:prstClr val="white"/>
                </a:solidFill>
                <a:cs typeface="Arial" pitchFamily="34" charset="0"/>
              </a:rPr>
              <a:t>Lancet. </a:t>
            </a:r>
            <a:r>
              <a:rPr lang="en-GB" sz="800" dirty="0" smtClean="0">
                <a:solidFill>
                  <a:prstClr val="white"/>
                </a:solidFill>
                <a:cs typeface="Arial" pitchFamily="34" charset="0"/>
              </a:rPr>
              <a:t>2005;366:1267–78. </a:t>
            </a:r>
            <a:r>
              <a:rPr lang="en-GB" sz="800" b="1" dirty="0" smtClean="0">
                <a:solidFill>
                  <a:prstClr val="white"/>
                </a:solidFill>
                <a:cs typeface="Arial" pitchFamily="34" charset="0"/>
              </a:rPr>
              <a:t>2. </a:t>
            </a:r>
            <a:r>
              <a:rPr lang="en-GB" sz="800" dirty="0" smtClean="0">
                <a:solidFill>
                  <a:prstClr val="white"/>
                </a:solidFill>
                <a:cs typeface="Arial" pitchFamily="34" charset="0"/>
              </a:rPr>
              <a:t>Cholesterol </a:t>
            </a:r>
            <a:r>
              <a:rPr lang="en-GB" sz="800" dirty="0">
                <a:solidFill>
                  <a:prstClr val="white"/>
                </a:solidFill>
                <a:cs typeface="Arial" pitchFamily="34" charset="0"/>
              </a:rPr>
              <a:t>Treatment Trialists’ (CTT) </a:t>
            </a:r>
            <a:r>
              <a:rPr lang="en-GB" sz="800" dirty="0" smtClean="0">
                <a:solidFill>
                  <a:prstClr val="white"/>
                </a:solidFill>
                <a:cs typeface="Arial" pitchFamily="34" charset="0"/>
              </a:rPr>
              <a:t>Collaboration. Lancet.</a:t>
            </a:r>
            <a:r>
              <a:rPr lang="en-GB" sz="800" i="1" dirty="0" smtClean="0">
                <a:solidFill>
                  <a:prstClr val="white"/>
                </a:solidFill>
                <a:cs typeface="Arial" pitchFamily="34" charset="0"/>
              </a:rPr>
              <a:t> </a:t>
            </a:r>
            <a:r>
              <a:rPr lang="en-GB" sz="800" dirty="0" smtClean="0">
                <a:solidFill>
                  <a:prstClr val="white"/>
                </a:solidFill>
                <a:cs typeface="Arial" pitchFamily="34" charset="0"/>
              </a:rPr>
              <a:t>2010;376:1670–81.</a:t>
            </a:r>
            <a:endParaRPr lang="en-GB" sz="800" dirty="0">
              <a:solidFill>
                <a:prstClr val="white"/>
              </a:solidFill>
              <a:cs typeface="Arial" pitchFamily="34" charset="0"/>
            </a:endParaRPr>
          </a:p>
        </p:txBody>
      </p:sp>
      <p:sp>
        <p:nvSpPr>
          <p:cNvPr id="73" name="Content Placeholder 2"/>
          <p:cNvSpPr txBox="1">
            <a:spLocks/>
          </p:cNvSpPr>
          <p:nvPr/>
        </p:nvSpPr>
        <p:spPr>
          <a:xfrm>
            <a:off x="492620" y="1079336"/>
            <a:ext cx="8679243" cy="597064"/>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CF8A00"/>
              </a:buClr>
            </a:pPr>
            <a:r>
              <a:rPr lang="en-GB" sz="1100" dirty="0" smtClean="0"/>
              <a:t>A meta-analysis of data from 14 randomized controlled trials (RCT) of statins including 90,056 participants. Weighted estimates were obtained of effects on different clinical outcomes per 1.0 mmol/L reduction in LDL-C</a:t>
            </a:r>
            <a:r>
              <a:rPr lang="en-GB" sz="1100" baseline="30000" dirty="0" smtClean="0"/>
              <a:t>1</a:t>
            </a:r>
            <a:endParaRPr lang="en-GB" sz="1100" dirty="0"/>
          </a:p>
        </p:txBody>
      </p:sp>
    </p:spTree>
    <p:extLst>
      <p:ext uri="{BB962C8B-B14F-4D97-AF65-F5344CB8AC3E}">
        <p14:creationId xmlns:p14="http://schemas.microsoft.com/office/powerpoint/2010/main" val="140230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419101" y="5343624"/>
            <a:ext cx="8496299" cy="771425"/>
          </a:xfrm>
          <a:prstGeom prst="roundRect">
            <a:avLst>
              <a:gd name="adj" fmla="val 0"/>
            </a:avLst>
          </a:prstGeom>
          <a:solidFill>
            <a:schemeClr val="bg2"/>
          </a:solidFill>
          <a:ln w="2857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en-GB" sz="1400" b="1" dirty="0">
              <a:solidFill>
                <a:prstClr val="white"/>
              </a:solidFill>
              <a:latin typeface="+mj-lt"/>
              <a:cs typeface="Arial" pitchFamily="34" charset="0"/>
            </a:endParaRPr>
          </a:p>
        </p:txBody>
      </p:sp>
      <p:sp>
        <p:nvSpPr>
          <p:cNvPr id="120834" name="Title 2"/>
          <p:cNvSpPr>
            <a:spLocks noGrp="1"/>
          </p:cNvSpPr>
          <p:nvPr>
            <p:ph type="title"/>
          </p:nvPr>
        </p:nvSpPr>
        <p:spPr>
          <a:xfrm>
            <a:off x="1403648" y="206398"/>
            <a:ext cx="7511752" cy="967308"/>
          </a:xfrm>
        </p:spPr>
        <p:txBody>
          <a:bodyPr>
            <a:noAutofit/>
          </a:bodyPr>
          <a:lstStyle/>
          <a:p>
            <a:r>
              <a:rPr lang="en-GB" dirty="0" smtClean="0"/>
              <a:t>Effect of statins in reducing LDL-C and CV events: The CTT meta-analysis</a:t>
            </a:r>
            <a:endParaRPr lang="en-GB" baseline="30000" dirty="0"/>
          </a:p>
        </p:txBody>
      </p:sp>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bwMode="black">
          <a:xfrm>
            <a:off x="1219200" y="1219201"/>
            <a:ext cx="6768604" cy="3963418"/>
          </a:xfrm>
          <a:prstGeom prst="rect">
            <a:avLst/>
          </a:prstGeom>
        </p:spPr>
      </p:pic>
      <p:sp>
        <p:nvSpPr>
          <p:cNvPr id="2" name="Rectangle 1"/>
          <p:cNvSpPr/>
          <p:nvPr/>
        </p:nvSpPr>
        <p:spPr>
          <a:xfrm>
            <a:off x="419101" y="5343624"/>
            <a:ext cx="8562974" cy="771425"/>
          </a:xfrm>
          <a:prstGeom prst="rect">
            <a:avLst/>
          </a:prstGeom>
        </p:spPr>
        <p:txBody>
          <a:bodyPr wrap="square" lIns="0" tIns="36000" rIns="0" bIns="36000" anchor="ctr" anchorCtr="0">
            <a:noAutofit/>
          </a:bodyPr>
          <a:lstStyle/>
          <a:p>
            <a:pPr algn="ctr" fontAlgn="base">
              <a:spcBef>
                <a:spcPct val="0"/>
              </a:spcBef>
              <a:spcAft>
                <a:spcPct val="0"/>
              </a:spcAft>
            </a:pPr>
            <a:r>
              <a:rPr lang="en-GB" sz="1250" b="1" dirty="0">
                <a:solidFill>
                  <a:prstClr val="white"/>
                </a:solidFill>
                <a:latin typeface="+mj-lt"/>
                <a:cs typeface="Arial" pitchFamily="34" charset="0"/>
              </a:rPr>
              <a:t>With every 1 mmol/L (39 mg/dL) reduction in LDL-C, statins produce an approximate </a:t>
            </a:r>
            <a:br>
              <a:rPr lang="en-GB" sz="1250" b="1" dirty="0">
                <a:solidFill>
                  <a:prstClr val="white"/>
                </a:solidFill>
                <a:latin typeface="+mj-lt"/>
                <a:cs typeface="Arial" pitchFamily="34" charset="0"/>
              </a:rPr>
            </a:br>
            <a:r>
              <a:rPr lang="en-GB" sz="1250" b="1" dirty="0">
                <a:solidFill>
                  <a:prstClr val="white"/>
                </a:solidFill>
                <a:latin typeface="+mj-lt"/>
                <a:cs typeface="Arial" pitchFamily="34" charset="0"/>
              </a:rPr>
              <a:t>relative risk reduction in major CV events of 22% at 1 year (standard statin dose vs. control) </a:t>
            </a:r>
          </a:p>
        </p:txBody>
      </p:sp>
      <p:sp>
        <p:nvSpPr>
          <p:cNvPr id="9" name="Text Placeholder 7"/>
          <p:cNvSpPr>
            <a:spLocks noGrp="1"/>
          </p:cNvSpPr>
          <p:nvPr>
            <p:ph type="body" sz="quarter" idx="14"/>
          </p:nvPr>
        </p:nvSpPr>
        <p:spPr>
          <a:xfrm>
            <a:off x="0" y="6381751"/>
            <a:ext cx="6568093"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GB" sz="800" b="1" dirty="0" smtClean="0">
                <a:solidFill>
                  <a:prstClr val="white"/>
                </a:solidFill>
                <a:cs typeface="Arial" pitchFamily="34" charset="0"/>
              </a:rPr>
              <a:t>Adapted from 1</a:t>
            </a:r>
            <a:r>
              <a:rPr lang="en-GB" sz="800" b="1" dirty="0">
                <a:solidFill>
                  <a:prstClr val="white"/>
                </a:solidFill>
                <a:cs typeface="Arial" pitchFamily="34" charset="0"/>
              </a:rPr>
              <a:t>. </a:t>
            </a:r>
            <a:r>
              <a:rPr lang="en-GB" sz="800" dirty="0">
                <a:solidFill>
                  <a:prstClr val="white"/>
                </a:solidFill>
                <a:cs typeface="Arial" pitchFamily="34" charset="0"/>
              </a:rPr>
              <a:t>Cholesterol Treatment Trialists’ (CTT) </a:t>
            </a:r>
            <a:r>
              <a:rPr lang="en-GB" sz="800" dirty="0" smtClean="0">
                <a:solidFill>
                  <a:prstClr val="white"/>
                </a:solidFill>
                <a:cs typeface="Arial" pitchFamily="34" charset="0"/>
              </a:rPr>
              <a:t>Collaboration. Lancet.</a:t>
            </a:r>
            <a:r>
              <a:rPr lang="en-GB" sz="800" i="1" dirty="0" smtClean="0">
                <a:solidFill>
                  <a:prstClr val="white"/>
                </a:solidFill>
                <a:cs typeface="Arial" pitchFamily="34" charset="0"/>
              </a:rPr>
              <a:t> </a:t>
            </a:r>
            <a:r>
              <a:rPr lang="en-GB" sz="800" dirty="0" smtClean="0">
                <a:solidFill>
                  <a:prstClr val="white"/>
                </a:solidFill>
                <a:cs typeface="Arial" pitchFamily="34" charset="0"/>
              </a:rPr>
              <a:t>2010;376:1670–81.</a:t>
            </a:r>
            <a:endParaRPr lang="en-GB" sz="800" dirty="0">
              <a:solidFill>
                <a:prstClr val="white"/>
              </a:solidFill>
              <a:cs typeface="Arial" pitchFamily="34" charset="0"/>
            </a:endParaRPr>
          </a:p>
        </p:txBody>
      </p:sp>
    </p:spTree>
    <p:extLst>
      <p:ext uri="{BB962C8B-B14F-4D97-AF65-F5344CB8AC3E}">
        <p14:creationId xmlns:p14="http://schemas.microsoft.com/office/powerpoint/2010/main" val="2614091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302" y="-1128"/>
            <a:ext cx="7283152" cy="1143000"/>
          </a:xfrm>
        </p:spPr>
        <p:txBody>
          <a:bodyPr/>
          <a:lstStyle/>
          <a:p>
            <a:r>
              <a:rPr lang="en-GB" dirty="0" smtClean="0"/>
              <a:t>Very low levels of atherogenic lipoproteins and the risk for cardiovascular events</a:t>
            </a:r>
            <a:endParaRPr lang="en-GB" baseline="30000" dirty="0"/>
          </a:p>
        </p:txBody>
      </p:sp>
      <p:grpSp>
        <p:nvGrpSpPr>
          <p:cNvPr id="5" name="Group 4"/>
          <p:cNvGrpSpPr/>
          <p:nvPr/>
        </p:nvGrpSpPr>
        <p:grpSpPr>
          <a:xfrm>
            <a:off x="630215" y="1573058"/>
            <a:ext cx="6829451" cy="3802239"/>
            <a:chOff x="630215" y="967032"/>
            <a:chExt cx="6829451" cy="3802239"/>
          </a:xfrm>
        </p:grpSpPr>
        <p:cxnSp>
          <p:nvCxnSpPr>
            <p:cNvPr id="112" name="Straight Connector 111"/>
            <p:cNvCxnSpPr/>
            <p:nvPr/>
          </p:nvCxnSpPr>
          <p:spPr>
            <a:xfrm>
              <a:off x="1525589" y="110141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1592046" y="3842537"/>
              <a:ext cx="427285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524176" y="178646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524176" y="2476292"/>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524176" y="315939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532115" y="3842537"/>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762509" y="110141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765858" y="1732895"/>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765858" y="2476292"/>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765858" y="3159398"/>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2097685" y="3842537"/>
              <a:ext cx="0" cy="7366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2499527"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908062" y="3839996"/>
              <a:ext cx="0" cy="76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316594"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721777" y="3839996"/>
              <a:ext cx="0" cy="76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4130310" y="3839996"/>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532146" y="3838074"/>
              <a:ext cx="0" cy="7812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4940678" y="3840609"/>
              <a:ext cx="0" cy="1473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5352566" y="3837791"/>
              <a:ext cx="0" cy="7841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4" name="Freeform 133"/>
            <p:cNvSpPr/>
            <p:nvPr/>
          </p:nvSpPr>
          <p:spPr>
            <a:xfrm>
              <a:off x="1756127" y="1257155"/>
              <a:ext cx="3917902" cy="2545692"/>
            </a:xfrm>
            <a:custGeom>
              <a:avLst/>
              <a:gdLst>
                <a:gd name="connsiteX0" fmla="*/ 0 w 1390650"/>
                <a:gd name="connsiteY0" fmla="*/ 902493 h 991946"/>
                <a:gd name="connsiteX1" fmla="*/ 388144 w 1390650"/>
                <a:gd name="connsiteY1" fmla="*/ 0 h 991946"/>
                <a:gd name="connsiteX2" fmla="*/ 807244 w 1390650"/>
                <a:gd name="connsiteY2" fmla="*/ 904875 h 991946"/>
                <a:gd name="connsiteX3" fmla="*/ 1390650 w 1390650"/>
                <a:gd name="connsiteY3" fmla="*/ 904875 h 991946"/>
                <a:gd name="connsiteX0" fmla="*/ 0 w 1390650"/>
                <a:gd name="connsiteY0" fmla="*/ 903099 h 992552"/>
                <a:gd name="connsiteX1" fmla="*/ 152400 w 1390650"/>
                <a:gd name="connsiteY1" fmla="*/ 767368 h 992552"/>
                <a:gd name="connsiteX2" fmla="*/ 388144 w 1390650"/>
                <a:gd name="connsiteY2" fmla="*/ 606 h 992552"/>
                <a:gd name="connsiteX3" fmla="*/ 807244 w 1390650"/>
                <a:gd name="connsiteY3" fmla="*/ 905481 h 992552"/>
                <a:gd name="connsiteX4" fmla="*/ 1390650 w 1390650"/>
                <a:gd name="connsiteY4" fmla="*/ 905481 h 992552"/>
                <a:gd name="connsiteX0" fmla="*/ 0 w 1390650"/>
                <a:gd name="connsiteY0" fmla="*/ 903067 h 992520"/>
                <a:gd name="connsiteX1" fmla="*/ 152400 w 1390650"/>
                <a:gd name="connsiteY1" fmla="*/ 767336 h 992520"/>
                <a:gd name="connsiteX2" fmla="*/ 388144 w 1390650"/>
                <a:gd name="connsiteY2" fmla="*/ 574 h 992520"/>
                <a:gd name="connsiteX3" fmla="*/ 807244 w 1390650"/>
                <a:gd name="connsiteY3" fmla="*/ 905449 h 992520"/>
                <a:gd name="connsiteX4" fmla="*/ 1390650 w 1390650"/>
                <a:gd name="connsiteY4" fmla="*/ 905449 h 992520"/>
                <a:gd name="connsiteX0" fmla="*/ 0 w 1390650"/>
                <a:gd name="connsiteY0" fmla="*/ 902828 h 973404"/>
                <a:gd name="connsiteX1" fmla="*/ 152400 w 1390650"/>
                <a:gd name="connsiteY1" fmla="*/ 767097 h 973404"/>
                <a:gd name="connsiteX2" fmla="*/ 388144 w 1390650"/>
                <a:gd name="connsiteY2" fmla="*/ 335 h 973404"/>
                <a:gd name="connsiteX3" fmla="*/ 719138 w 1390650"/>
                <a:gd name="connsiteY3" fmla="*/ 871872 h 973404"/>
                <a:gd name="connsiteX4" fmla="*/ 1390650 w 1390650"/>
                <a:gd name="connsiteY4" fmla="*/ 905210 h 973404"/>
                <a:gd name="connsiteX0" fmla="*/ 0 w 1390650"/>
                <a:gd name="connsiteY0" fmla="*/ 902828 h 962845"/>
                <a:gd name="connsiteX1" fmla="*/ 152400 w 1390650"/>
                <a:gd name="connsiteY1" fmla="*/ 767097 h 962845"/>
                <a:gd name="connsiteX2" fmla="*/ 388144 w 1390650"/>
                <a:gd name="connsiteY2" fmla="*/ 335 h 962845"/>
                <a:gd name="connsiteX3" fmla="*/ 719138 w 1390650"/>
                <a:gd name="connsiteY3" fmla="*/ 871872 h 962845"/>
                <a:gd name="connsiteX4" fmla="*/ 1390650 w 1390650"/>
                <a:gd name="connsiteY4" fmla="*/ 905210 h 962845"/>
                <a:gd name="connsiteX0" fmla="*/ 0 w 1390650"/>
                <a:gd name="connsiteY0" fmla="*/ 902828 h 947255"/>
                <a:gd name="connsiteX1" fmla="*/ 152400 w 1390650"/>
                <a:gd name="connsiteY1" fmla="*/ 767097 h 947255"/>
                <a:gd name="connsiteX2" fmla="*/ 388144 w 1390650"/>
                <a:gd name="connsiteY2" fmla="*/ 335 h 947255"/>
                <a:gd name="connsiteX3" fmla="*/ 719138 w 1390650"/>
                <a:gd name="connsiteY3" fmla="*/ 871872 h 947255"/>
                <a:gd name="connsiteX4" fmla="*/ 845344 w 1390650"/>
                <a:gd name="connsiteY4" fmla="*/ 905211 h 947255"/>
                <a:gd name="connsiteX5" fmla="*/ 1390650 w 1390650"/>
                <a:gd name="connsiteY5" fmla="*/ 905210 h 947255"/>
                <a:gd name="connsiteX0" fmla="*/ 0 w 1390650"/>
                <a:gd name="connsiteY0" fmla="*/ 902828 h 947147"/>
                <a:gd name="connsiteX1" fmla="*/ 152400 w 1390650"/>
                <a:gd name="connsiteY1" fmla="*/ 767097 h 947147"/>
                <a:gd name="connsiteX2" fmla="*/ 388144 w 1390650"/>
                <a:gd name="connsiteY2" fmla="*/ 335 h 947147"/>
                <a:gd name="connsiteX3" fmla="*/ 719138 w 1390650"/>
                <a:gd name="connsiteY3" fmla="*/ 871872 h 947147"/>
                <a:gd name="connsiteX4" fmla="*/ 845344 w 1390650"/>
                <a:gd name="connsiteY4" fmla="*/ 905211 h 947147"/>
                <a:gd name="connsiteX5" fmla="*/ 1140619 w 1390650"/>
                <a:gd name="connsiteY5" fmla="*/ 912354 h 947147"/>
                <a:gd name="connsiteX6" fmla="*/ 1390650 w 1390650"/>
                <a:gd name="connsiteY6" fmla="*/ 905210 h 947147"/>
                <a:gd name="connsiteX0" fmla="*/ 0 w 1393032"/>
                <a:gd name="connsiteY0" fmla="*/ 902828 h 947147"/>
                <a:gd name="connsiteX1" fmla="*/ 152400 w 1393032"/>
                <a:gd name="connsiteY1" fmla="*/ 767097 h 947147"/>
                <a:gd name="connsiteX2" fmla="*/ 388144 w 1393032"/>
                <a:gd name="connsiteY2" fmla="*/ 335 h 947147"/>
                <a:gd name="connsiteX3" fmla="*/ 719138 w 1393032"/>
                <a:gd name="connsiteY3" fmla="*/ 871872 h 947147"/>
                <a:gd name="connsiteX4" fmla="*/ 845344 w 1393032"/>
                <a:gd name="connsiteY4" fmla="*/ 905211 h 947147"/>
                <a:gd name="connsiteX5" fmla="*/ 1140619 w 1393032"/>
                <a:gd name="connsiteY5" fmla="*/ 912354 h 947147"/>
                <a:gd name="connsiteX6" fmla="*/ 1393032 w 1393032"/>
                <a:gd name="connsiteY6" fmla="*/ 912353 h 947147"/>
                <a:gd name="connsiteX0" fmla="*/ 0 w 1393032"/>
                <a:gd name="connsiteY0" fmla="*/ 902828 h 933670"/>
                <a:gd name="connsiteX1" fmla="*/ 152400 w 1393032"/>
                <a:gd name="connsiteY1" fmla="*/ 767097 h 933670"/>
                <a:gd name="connsiteX2" fmla="*/ 388144 w 1393032"/>
                <a:gd name="connsiteY2" fmla="*/ 335 h 933670"/>
                <a:gd name="connsiteX3" fmla="*/ 719138 w 1393032"/>
                <a:gd name="connsiteY3" fmla="*/ 871872 h 933670"/>
                <a:gd name="connsiteX4" fmla="*/ 845344 w 1393032"/>
                <a:gd name="connsiteY4" fmla="*/ 905211 h 933670"/>
                <a:gd name="connsiteX5" fmla="*/ 1140619 w 1393032"/>
                <a:gd name="connsiteY5" fmla="*/ 912354 h 933670"/>
                <a:gd name="connsiteX6" fmla="*/ 1393032 w 1393032"/>
                <a:gd name="connsiteY6" fmla="*/ 912353 h 933670"/>
                <a:gd name="connsiteX0" fmla="*/ 0 w 1393032"/>
                <a:gd name="connsiteY0" fmla="*/ 902828 h 944456"/>
                <a:gd name="connsiteX1" fmla="*/ 152400 w 1393032"/>
                <a:gd name="connsiteY1" fmla="*/ 767097 h 944456"/>
                <a:gd name="connsiteX2" fmla="*/ 388144 w 1393032"/>
                <a:gd name="connsiteY2" fmla="*/ 335 h 944456"/>
                <a:gd name="connsiteX3" fmla="*/ 719138 w 1393032"/>
                <a:gd name="connsiteY3" fmla="*/ 871872 h 944456"/>
                <a:gd name="connsiteX4" fmla="*/ 773906 w 1393032"/>
                <a:gd name="connsiteY4" fmla="*/ 898067 h 944456"/>
                <a:gd name="connsiteX5" fmla="*/ 845344 w 1393032"/>
                <a:gd name="connsiteY5" fmla="*/ 905211 h 944456"/>
                <a:gd name="connsiteX6" fmla="*/ 1140619 w 1393032"/>
                <a:gd name="connsiteY6" fmla="*/ 912354 h 944456"/>
                <a:gd name="connsiteX7" fmla="*/ 1393032 w 1393032"/>
                <a:gd name="connsiteY7" fmla="*/ 912353 h 944456"/>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44456"/>
                <a:gd name="connsiteX1" fmla="*/ 152400 w 1393032"/>
                <a:gd name="connsiteY1" fmla="*/ 767097 h 944456"/>
                <a:gd name="connsiteX2" fmla="*/ 388144 w 1393032"/>
                <a:gd name="connsiteY2" fmla="*/ 335 h 944456"/>
                <a:gd name="connsiteX3" fmla="*/ 719138 w 1393032"/>
                <a:gd name="connsiteY3" fmla="*/ 871872 h 944456"/>
                <a:gd name="connsiteX4" fmla="*/ 773906 w 1393032"/>
                <a:gd name="connsiteY4" fmla="*/ 898067 h 944456"/>
                <a:gd name="connsiteX5" fmla="*/ 845344 w 1393032"/>
                <a:gd name="connsiteY5" fmla="*/ 905211 h 944456"/>
                <a:gd name="connsiteX6" fmla="*/ 1140619 w 1393032"/>
                <a:gd name="connsiteY6" fmla="*/ 912354 h 944456"/>
                <a:gd name="connsiteX7" fmla="*/ 1393032 w 1393032"/>
                <a:gd name="connsiteY7" fmla="*/ 912353 h 944456"/>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12354"/>
                <a:gd name="connsiteX1" fmla="*/ 152400 w 1393032"/>
                <a:gd name="connsiteY1" fmla="*/ 767097 h 912354"/>
                <a:gd name="connsiteX2" fmla="*/ 388144 w 1393032"/>
                <a:gd name="connsiteY2" fmla="*/ 335 h 912354"/>
                <a:gd name="connsiteX3" fmla="*/ 719138 w 1393032"/>
                <a:gd name="connsiteY3" fmla="*/ 871872 h 912354"/>
                <a:gd name="connsiteX4" fmla="*/ 773906 w 1393032"/>
                <a:gd name="connsiteY4" fmla="*/ 898067 h 912354"/>
                <a:gd name="connsiteX5" fmla="*/ 845344 w 1393032"/>
                <a:gd name="connsiteY5" fmla="*/ 905211 h 912354"/>
                <a:gd name="connsiteX6" fmla="*/ 1140619 w 1393032"/>
                <a:gd name="connsiteY6" fmla="*/ 912354 h 912354"/>
                <a:gd name="connsiteX7" fmla="*/ 1393032 w 1393032"/>
                <a:gd name="connsiteY7" fmla="*/ 912353 h 912354"/>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816768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5375"/>
                <a:gd name="connsiteX1" fmla="*/ 152400 w 1393032"/>
                <a:gd name="connsiteY1" fmla="*/ 767097 h 945375"/>
                <a:gd name="connsiteX2" fmla="*/ 388144 w 1393032"/>
                <a:gd name="connsiteY2" fmla="*/ 335 h 945375"/>
                <a:gd name="connsiteX3" fmla="*/ 719138 w 1393032"/>
                <a:gd name="connsiteY3" fmla="*/ 871872 h 945375"/>
                <a:gd name="connsiteX4" fmla="*/ 788193 w 1393032"/>
                <a:gd name="connsiteY4" fmla="*/ 900448 h 945375"/>
                <a:gd name="connsiteX5" fmla="*/ 845344 w 1393032"/>
                <a:gd name="connsiteY5" fmla="*/ 905211 h 945375"/>
                <a:gd name="connsiteX6" fmla="*/ 1140619 w 1393032"/>
                <a:gd name="connsiteY6" fmla="*/ 912354 h 945375"/>
                <a:gd name="connsiteX7" fmla="*/ 1393032 w 1393032"/>
                <a:gd name="connsiteY7" fmla="*/ 912353 h 945375"/>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28 h 946932"/>
                <a:gd name="connsiteX1" fmla="*/ 152400 w 1393032"/>
                <a:gd name="connsiteY1" fmla="*/ 767097 h 946932"/>
                <a:gd name="connsiteX2" fmla="*/ 388144 w 1393032"/>
                <a:gd name="connsiteY2" fmla="*/ 335 h 946932"/>
                <a:gd name="connsiteX3" fmla="*/ 719138 w 1393032"/>
                <a:gd name="connsiteY3" fmla="*/ 871872 h 946932"/>
                <a:gd name="connsiteX4" fmla="*/ 845344 w 1393032"/>
                <a:gd name="connsiteY4" fmla="*/ 905211 h 946932"/>
                <a:gd name="connsiteX5" fmla="*/ 1140619 w 1393032"/>
                <a:gd name="connsiteY5" fmla="*/ 912354 h 946932"/>
                <a:gd name="connsiteX6" fmla="*/ 1393032 w 1393032"/>
                <a:gd name="connsiteY6" fmla="*/ 912353 h 946932"/>
                <a:gd name="connsiteX0" fmla="*/ 0 w 1393032"/>
                <a:gd name="connsiteY0" fmla="*/ 902838 h 946942"/>
                <a:gd name="connsiteX1" fmla="*/ 152400 w 1393032"/>
                <a:gd name="connsiteY1" fmla="*/ 767107 h 946942"/>
                <a:gd name="connsiteX2" fmla="*/ 388144 w 1393032"/>
                <a:gd name="connsiteY2" fmla="*/ 345 h 946942"/>
                <a:gd name="connsiteX3" fmla="*/ 719138 w 1393032"/>
                <a:gd name="connsiteY3" fmla="*/ 871882 h 946942"/>
                <a:gd name="connsiteX4" fmla="*/ 845344 w 1393032"/>
                <a:gd name="connsiteY4" fmla="*/ 905221 h 946942"/>
                <a:gd name="connsiteX5" fmla="*/ 1140619 w 1393032"/>
                <a:gd name="connsiteY5" fmla="*/ 912364 h 946942"/>
                <a:gd name="connsiteX6" fmla="*/ 1393032 w 1393032"/>
                <a:gd name="connsiteY6" fmla="*/ 912363 h 946942"/>
                <a:gd name="connsiteX0" fmla="*/ 0 w 1393032"/>
                <a:gd name="connsiteY0" fmla="*/ 914164 h 958268"/>
                <a:gd name="connsiteX1" fmla="*/ 152400 w 1393032"/>
                <a:gd name="connsiteY1" fmla="*/ 778433 h 958268"/>
                <a:gd name="connsiteX2" fmla="*/ 247650 w 1393032"/>
                <a:gd name="connsiteY2" fmla="*/ 406958 h 958268"/>
                <a:gd name="connsiteX3" fmla="*/ 388144 w 1393032"/>
                <a:gd name="connsiteY3" fmla="*/ 11671 h 958268"/>
                <a:gd name="connsiteX4" fmla="*/ 719138 w 1393032"/>
                <a:gd name="connsiteY4" fmla="*/ 883208 h 958268"/>
                <a:gd name="connsiteX5" fmla="*/ 845344 w 1393032"/>
                <a:gd name="connsiteY5" fmla="*/ 916547 h 958268"/>
                <a:gd name="connsiteX6" fmla="*/ 1140619 w 1393032"/>
                <a:gd name="connsiteY6" fmla="*/ 923690 h 958268"/>
                <a:gd name="connsiteX7" fmla="*/ 1393032 w 1393032"/>
                <a:gd name="connsiteY7" fmla="*/ 923689 h 958268"/>
                <a:gd name="connsiteX0" fmla="*/ 0 w 1393032"/>
                <a:gd name="connsiteY0" fmla="*/ 914164 h 958268"/>
                <a:gd name="connsiteX1" fmla="*/ 152400 w 1393032"/>
                <a:gd name="connsiteY1" fmla="*/ 778433 h 958268"/>
                <a:gd name="connsiteX2" fmla="*/ 247650 w 1393032"/>
                <a:gd name="connsiteY2" fmla="*/ 406958 h 958268"/>
                <a:gd name="connsiteX3" fmla="*/ 388144 w 1393032"/>
                <a:gd name="connsiteY3" fmla="*/ 11671 h 958268"/>
                <a:gd name="connsiteX4" fmla="*/ 719138 w 1393032"/>
                <a:gd name="connsiteY4" fmla="*/ 883208 h 958268"/>
                <a:gd name="connsiteX5" fmla="*/ 845344 w 1393032"/>
                <a:gd name="connsiteY5" fmla="*/ 916547 h 958268"/>
                <a:gd name="connsiteX6" fmla="*/ 1140619 w 1393032"/>
                <a:gd name="connsiteY6" fmla="*/ 923690 h 958268"/>
                <a:gd name="connsiteX7" fmla="*/ 1393032 w 1393032"/>
                <a:gd name="connsiteY7" fmla="*/ 923689 h 958268"/>
                <a:gd name="connsiteX0" fmla="*/ 0 w 1393032"/>
                <a:gd name="connsiteY0" fmla="*/ 913839 h 957943"/>
                <a:gd name="connsiteX1" fmla="*/ 152400 w 1393032"/>
                <a:gd name="connsiteY1" fmla="*/ 778108 h 957943"/>
                <a:gd name="connsiteX2" fmla="*/ 269081 w 1393032"/>
                <a:gd name="connsiteY2" fmla="*/ 411395 h 957943"/>
                <a:gd name="connsiteX3" fmla="*/ 388144 w 1393032"/>
                <a:gd name="connsiteY3" fmla="*/ 11346 h 957943"/>
                <a:gd name="connsiteX4" fmla="*/ 719138 w 1393032"/>
                <a:gd name="connsiteY4" fmla="*/ 882883 h 957943"/>
                <a:gd name="connsiteX5" fmla="*/ 845344 w 1393032"/>
                <a:gd name="connsiteY5" fmla="*/ 916222 h 957943"/>
                <a:gd name="connsiteX6" fmla="*/ 1140619 w 1393032"/>
                <a:gd name="connsiteY6" fmla="*/ 923365 h 957943"/>
                <a:gd name="connsiteX7" fmla="*/ 1393032 w 1393032"/>
                <a:gd name="connsiteY7" fmla="*/ 923364 h 957943"/>
                <a:gd name="connsiteX0" fmla="*/ 0 w 1393032"/>
                <a:gd name="connsiteY0" fmla="*/ 913839 h 957943"/>
                <a:gd name="connsiteX1" fmla="*/ 152400 w 1393032"/>
                <a:gd name="connsiteY1" fmla="*/ 778108 h 957943"/>
                <a:gd name="connsiteX2" fmla="*/ 269081 w 1393032"/>
                <a:gd name="connsiteY2" fmla="*/ 411395 h 957943"/>
                <a:gd name="connsiteX3" fmla="*/ 388144 w 1393032"/>
                <a:gd name="connsiteY3" fmla="*/ 11346 h 957943"/>
                <a:gd name="connsiteX4" fmla="*/ 719138 w 1393032"/>
                <a:gd name="connsiteY4" fmla="*/ 882883 h 957943"/>
                <a:gd name="connsiteX5" fmla="*/ 845344 w 1393032"/>
                <a:gd name="connsiteY5" fmla="*/ 916222 h 957943"/>
                <a:gd name="connsiteX6" fmla="*/ 1140619 w 1393032"/>
                <a:gd name="connsiteY6" fmla="*/ 923365 h 957943"/>
                <a:gd name="connsiteX7" fmla="*/ 1393032 w 1393032"/>
                <a:gd name="connsiteY7" fmla="*/ 923364 h 957943"/>
                <a:gd name="connsiteX0" fmla="*/ 0 w 1393032"/>
                <a:gd name="connsiteY0" fmla="*/ 892924 h 935466"/>
                <a:gd name="connsiteX1" fmla="*/ 152400 w 1393032"/>
                <a:gd name="connsiteY1" fmla="*/ 757193 h 935466"/>
                <a:gd name="connsiteX2" fmla="*/ 269081 w 1393032"/>
                <a:gd name="connsiteY2" fmla="*/ 390480 h 935466"/>
                <a:gd name="connsiteX3" fmla="*/ 416719 w 1393032"/>
                <a:gd name="connsiteY3" fmla="*/ 11862 h 935466"/>
                <a:gd name="connsiteX4" fmla="*/ 719138 w 1393032"/>
                <a:gd name="connsiteY4" fmla="*/ 861968 h 935466"/>
                <a:gd name="connsiteX5" fmla="*/ 845344 w 1393032"/>
                <a:gd name="connsiteY5" fmla="*/ 895307 h 935466"/>
                <a:gd name="connsiteX6" fmla="*/ 1140619 w 1393032"/>
                <a:gd name="connsiteY6" fmla="*/ 902450 h 935466"/>
                <a:gd name="connsiteX7" fmla="*/ 1393032 w 1393032"/>
                <a:gd name="connsiteY7" fmla="*/ 902449 h 935466"/>
                <a:gd name="connsiteX0" fmla="*/ 0 w 1393032"/>
                <a:gd name="connsiteY0" fmla="*/ 897566 h 940455"/>
                <a:gd name="connsiteX1" fmla="*/ 152400 w 1393032"/>
                <a:gd name="connsiteY1" fmla="*/ 761835 h 940455"/>
                <a:gd name="connsiteX2" fmla="*/ 269081 w 1393032"/>
                <a:gd name="connsiteY2" fmla="*/ 395122 h 940455"/>
                <a:gd name="connsiteX3" fmla="*/ 409575 w 1393032"/>
                <a:gd name="connsiteY3" fmla="*/ 11742 h 940455"/>
                <a:gd name="connsiteX4" fmla="*/ 719138 w 1393032"/>
                <a:gd name="connsiteY4" fmla="*/ 866610 h 940455"/>
                <a:gd name="connsiteX5" fmla="*/ 845344 w 1393032"/>
                <a:gd name="connsiteY5" fmla="*/ 899949 h 940455"/>
                <a:gd name="connsiteX6" fmla="*/ 1140619 w 1393032"/>
                <a:gd name="connsiteY6" fmla="*/ 907092 h 940455"/>
                <a:gd name="connsiteX7" fmla="*/ 1393032 w 1393032"/>
                <a:gd name="connsiteY7" fmla="*/ 907091 h 940455"/>
                <a:gd name="connsiteX0" fmla="*/ 0 w 1393032"/>
                <a:gd name="connsiteY0" fmla="*/ 897912 h 940801"/>
                <a:gd name="connsiteX1" fmla="*/ 152400 w 1393032"/>
                <a:gd name="connsiteY1" fmla="*/ 762181 h 940801"/>
                <a:gd name="connsiteX2" fmla="*/ 269081 w 1393032"/>
                <a:gd name="connsiteY2" fmla="*/ 395468 h 940801"/>
                <a:gd name="connsiteX3" fmla="*/ 409575 w 1393032"/>
                <a:gd name="connsiteY3" fmla="*/ 12088 h 940801"/>
                <a:gd name="connsiteX4" fmla="*/ 719138 w 1393032"/>
                <a:gd name="connsiteY4" fmla="*/ 866956 h 940801"/>
                <a:gd name="connsiteX5" fmla="*/ 845344 w 1393032"/>
                <a:gd name="connsiteY5" fmla="*/ 900295 h 940801"/>
                <a:gd name="connsiteX6" fmla="*/ 1140619 w 1393032"/>
                <a:gd name="connsiteY6" fmla="*/ 907438 h 940801"/>
                <a:gd name="connsiteX7" fmla="*/ 1393032 w 1393032"/>
                <a:gd name="connsiteY7" fmla="*/ 907437 h 940801"/>
                <a:gd name="connsiteX0" fmla="*/ 0 w 1393032"/>
                <a:gd name="connsiteY0" fmla="*/ 897912 h 940801"/>
                <a:gd name="connsiteX1" fmla="*/ 76200 w 1393032"/>
                <a:gd name="connsiteY1" fmla="*/ 866955 h 940801"/>
                <a:gd name="connsiteX2" fmla="*/ 152400 w 1393032"/>
                <a:gd name="connsiteY2" fmla="*/ 762181 h 940801"/>
                <a:gd name="connsiteX3" fmla="*/ 269081 w 1393032"/>
                <a:gd name="connsiteY3" fmla="*/ 395468 h 940801"/>
                <a:gd name="connsiteX4" fmla="*/ 409575 w 1393032"/>
                <a:gd name="connsiteY4" fmla="*/ 12088 h 940801"/>
                <a:gd name="connsiteX5" fmla="*/ 719138 w 1393032"/>
                <a:gd name="connsiteY5" fmla="*/ 866956 h 940801"/>
                <a:gd name="connsiteX6" fmla="*/ 845344 w 1393032"/>
                <a:gd name="connsiteY6" fmla="*/ 900295 h 940801"/>
                <a:gd name="connsiteX7" fmla="*/ 1140619 w 1393032"/>
                <a:gd name="connsiteY7" fmla="*/ 907438 h 940801"/>
                <a:gd name="connsiteX8" fmla="*/ 1393032 w 1393032"/>
                <a:gd name="connsiteY8" fmla="*/ 907437 h 940801"/>
                <a:gd name="connsiteX0" fmla="*/ 0 w 1393032"/>
                <a:gd name="connsiteY0" fmla="*/ 897467 h 940356"/>
                <a:gd name="connsiteX1" fmla="*/ 76200 w 1393032"/>
                <a:gd name="connsiteY1" fmla="*/ 866510 h 940356"/>
                <a:gd name="connsiteX2" fmla="*/ 169069 w 1393032"/>
                <a:gd name="connsiteY2" fmla="*/ 740305 h 940356"/>
                <a:gd name="connsiteX3" fmla="*/ 269081 w 1393032"/>
                <a:gd name="connsiteY3" fmla="*/ 395023 h 940356"/>
                <a:gd name="connsiteX4" fmla="*/ 409575 w 1393032"/>
                <a:gd name="connsiteY4" fmla="*/ 11643 h 940356"/>
                <a:gd name="connsiteX5" fmla="*/ 719138 w 1393032"/>
                <a:gd name="connsiteY5" fmla="*/ 866511 h 940356"/>
                <a:gd name="connsiteX6" fmla="*/ 845344 w 1393032"/>
                <a:gd name="connsiteY6" fmla="*/ 899850 h 940356"/>
                <a:gd name="connsiteX7" fmla="*/ 1140619 w 1393032"/>
                <a:gd name="connsiteY7" fmla="*/ 906993 h 940356"/>
                <a:gd name="connsiteX8" fmla="*/ 1393032 w 1393032"/>
                <a:gd name="connsiteY8" fmla="*/ 906992 h 940356"/>
                <a:gd name="connsiteX0" fmla="*/ 0 w 1393032"/>
                <a:gd name="connsiteY0" fmla="*/ 897467 h 940356"/>
                <a:gd name="connsiteX1" fmla="*/ 76200 w 1393032"/>
                <a:gd name="connsiteY1" fmla="*/ 866510 h 940356"/>
                <a:gd name="connsiteX2" fmla="*/ 169069 w 1393032"/>
                <a:gd name="connsiteY2" fmla="*/ 740305 h 940356"/>
                <a:gd name="connsiteX3" fmla="*/ 269081 w 1393032"/>
                <a:gd name="connsiteY3" fmla="*/ 395023 h 940356"/>
                <a:gd name="connsiteX4" fmla="*/ 409575 w 1393032"/>
                <a:gd name="connsiteY4" fmla="*/ 11643 h 940356"/>
                <a:gd name="connsiteX5" fmla="*/ 719138 w 1393032"/>
                <a:gd name="connsiteY5" fmla="*/ 866511 h 940356"/>
                <a:gd name="connsiteX6" fmla="*/ 845344 w 1393032"/>
                <a:gd name="connsiteY6" fmla="*/ 899850 h 940356"/>
                <a:gd name="connsiteX7" fmla="*/ 1140619 w 1393032"/>
                <a:gd name="connsiteY7" fmla="*/ 906993 h 940356"/>
                <a:gd name="connsiteX8" fmla="*/ 1393032 w 1393032"/>
                <a:gd name="connsiteY8" fmla="*/ 906992 h 940356"/>
                <a:gd name="connsiteX0" fmla="*/ 0 w 1393032"/>
                <a:gd name="connsiteY0" fmla="*/ 897600 h 940489"/>
                <a:gd name="connsiteX1" fmla="*/ 76200 w 1393032"/>
                <a:gd name="connsiteY1" fmla="*/ 866643 h 940489"/>
                <a:gd name="connsiteX2" fmla="*/ 169069 w 1393032"/>
                <a:gd name="connsiteY2" fmla="*/ 740438 h 940489"/>
                <a:gd name="connsiteX3" fmla="*/ 269081 w 1393032"/>
                <a:gd name="connsiteY3" fmla="*/ 395156 h 940489"/>
                <a:gd name="connsiteX4" fmla="*/ 409575 w 1393032"/>
                <a:gd name="connsiteY4" fmla="*/ 11776 h 940489"/>
                <a:gd name="connsiteX5" fmla="*/ 719138 w 1393032"/>
                <a:gd name="connsiteY5" fmla="*/ 866644 h 940489"/>
                <a:gd name="connsiteX6" fmla="*/ 845344 w 1393032"/>
                <a:gd name="connsiteY6" fmla="*/ 899983 h 940489"/>
                <a:gd name="connsiteX7" fmla="*/ 1140619 w 1393032"/>
                <a:gd name="connsiteY7" fmla="*/ 907126 h 940489"/>
                <a:gd name="connsiteX8" fmla="*/ 1393032 w 1393032"/>
                <a:gd name="connsiteY8" fmla="*/ 907125 h 940489"/>
                <a:gd name="connsiteX0" fmla="*/ 0 w 1393032"/>
                <a:gd name="connsiteY0" fmla="*/ 897770 h 940659"/>
                <a:gd name="connsiteX1" fmla="*/ 76200 w 1393032"/>
                <a:gd name="connsiteY1" fmla="*/ 866813 h 940659"/>
                <a:gd name="connsiteX2" fmla="*/ 169069 w 1393032"/>
                <a:gd name="connsiteY2" fmla="*/ 740608 h 940659"/>
                <a:gd name="connsiteX3" fmla="*/ 264318 w 1393032"/>
                <a:gd name="connsiteY3" fmla="*/ 392944 h 940659"/>
                <a:gd name="connsiteX4" fmla="*/ 409575 w 1393032"/>
                <a:gd name="connsiteY4" fmla="*/ 11946 h 940659"/>
                <a:gd name="connsiteX5" fmla="*/ 719138 w 1393032"/>
                <a:gd name="connsiteY5" fmla="*/ 866814 h 940659"/>
                <a:gd name="connsiteX6" fmla="*/ 845344 w 1393032"/>
                <a:gd name="connsiteY6" fmla="*/ 900153 h 940659"/>
                <a:gd name="connsiteX7" fmla="*/ 1140619 w 1393032"/>
                <a:gd name="connsiteY7" fmla="*/ 907296 h 940659"/>
                <a:gd name="connsiteX8" fmla="*/ 1393032 w 1393032"/>
                <a:gd name="connsiteY8" fmla="*/ 907295 h 940659"/>
                <a:gd name="connsiteX0" fmla="*/ 0 w 1393032"/>
                <a:gd name="connsiteY0" fmla="*/ 887537 h 897063"/>
                <a:gd name="connsiteX1" fmla="*/ 76200 w 1393032"/>
                <a:gd name="connsiteY1" fmla="*/ 856580 h 897063"/>
                <a:gd name="connsiteX2" fmla="*/ 169069 w 1393032"/>
                <a:gd name="connsiteY2" fmla="*/ 730375 h 897063"/>
                <a:gd name="connsiteX3" fmla="*/ 264318 w 1393032"/>
                <a:gd name="connsiteY3" fmla="*/ 382711 h 897063"/>
                <a:gd name="connsiteX4" fmla="*/ 409575 w 1393032"/>
                <a:gd name="connsiteY4" fmla="*/ 1713 h 897063"/>
                <a:gd name="connsiteX5" fmla="*/ 573881 w 1393032"/>
                <a:gd name="connsiteY5" fmla="*/ 539874 h 897063"/>
                <a:gd name="connsiteX6" fmla="*/ 719138 w 1393032"/>
                <a:gd name="connsiteY6" fmla="*/ 856581 h 897063"/>
                <a:gd name="connsiteX7" fmla="*/ 845344 w 1393032"/>
                <a:gd name="connsiteY7" fmla="*/ 889920 h 897063"/>
                <a:gd name="connsiteX8" fmla="*/ 1140619 w 1393032"/>
                <a:gd name="connsiteY8" fmla="*/ 897063 h 897063"/>
                <a:gd name="connsiteX9" fmla="*/ 1393032 w 1393032"/>
                <a:gd name="connsiteY9" fmla="*/ 897062 h 897063"/>
                <a:gd name="connsiteX0" fmla="*/ 0 w 1393032"/>
                <a:gd name="connsiteY0" fmla="*/ 887537 h 897063"/>
                <a:gd name="connsiteX1" fmla="*/ 76200 w 1393032"/>
                <a:gd name="connsiteY1" fmla="*/ 856580 h 897063"/>
                <a:gd name="connsiteX2" fmla="*/ 169069 w 1393032"/>
                <a:gd name="connsiteY2" fmla="*/ 730375 h 897063"/>
                <a:gd name="connsiteX3" fmla="*/ 264318 w 1393032"/>
                <a:gd name="connsiteY3" fmla="*/ 382711 h 897063"/>
                <a:gd name="connsiteX4" fmla="*/ 409575 w 1393032"/>
                <a:gd name="connsiteY4" fmla="*/ 1713 h 897063"/>
                <a:gd name="connsiteX5" fmla="*/ 573881 w 1393032"/>
                <a:gd name="connsiteY5" fmla="*/ 539874 h 897063"/>
                <a:gd name="connsiteX6" fmla="*/ 719138 w 1393032"/>
                <a:gd name="connsiteY6" fmla="*/ 856581 h 897063"/>
                <a:gd name="connsiteX7" fmla="*/ 845344 w 1393032"/>
                <a:gd name="connsiteY7" fmla="*/ 889920 h 897063"/>
                <a:gd name="connsiteX8" fmla="*/ 1140619 w 1393032"/>
                <a:gd name="connsiteY8" fmla="*/ 897063 h 897063"/>
                <a:gd name="connsiteX9" fmla="*/ 1393032 w 1393032"/>
                <a:gd name="connsiteY9" fmla="*/ 897062 h 897063"/>
                <a:gd name="connsiteX0" fmla="*/ 0 w 1393032"/>
                <a:gd name="connsiteY0" fmla="*/ 899363 h 908889"/>
                <a:gd name="connsiteX1" fmla="*/ 76200 w 1393032"/>
                <a:gd name="connsiteY1" fmla="*/ 868406 h 908889"/>
                <a:gd name="connsiteX2" fmla="*/ 169069 w 1393032"/>
                <a:gd name="connsiteY2" fmla="*/ 742201 h 908889"/>
                <a:gd name="connsiteX3" fmla="*/ 264318 w 1393032"/>
                <a:gd name="connsiteY3" fmla="*/ 394537 h 908889"/>
                <a:gd name="connsiteX4" fmla="*/ 400050 w 1393032"/>
                <a:gd name="connsiteY4" fmla="*/ 1633 h 908889"/>
                <a:gd name="connsiteX5" fmla="*/ 573881 w 1393032"/>
                <a:gd name="connsiteY5" fmla="*/ 551700 h 908889"/>
                <a:gd name="connsiteX6" fmla="*/ 719138 w 1393032"/>
                <a:gd name="connsiteY6" fmla="*/ 868407 h 908889"/>
                <a:gd name="connsiteX7" fmla="*/ 845344 w 1393032"/>
                <a:gd name="connsiteY7" fmla="*/ 901746 h 908889"/>
                <a:gd name="connsiteX8" fmla="*/ 1140619 w 1393032"/>
                <a:gd name="connsiteY8" fmla="*/ 908889 h 908889"/>
                <a:gd name="connsiteX9" fmla="*/ 1393032 w 1393032"/>
                <a:gd name="connsiteY9" fmla="*/ 908888 h 908889"/>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231 h 908757"/>
                <a:gd name="connsiteX1" fmla="*/ 76200 w 1393032"/>
                <a:gd name="connsiteY1" fmla="*/ 868274 h 908757"/>
                <a:gd name="connsiteX2" fmla="*/ 169069 w 1393032"/>
                <a:gd name="connsiteY2" fmla="*/ 742069 h 908757"/>
                <a:gd name="connsiteX3" fmla="*/ 228600 w 1393032"/>
                <a:gd name="connsiteY3" fmla="*/ 570618 h 908757"/>
                <a:gd name="connsiteX4" fmla="*/ 264318 w 1393032"/>
                <a:gd name="connsiteY4" fmla="*/ 394405 h 908757"/>
                <a:gd name="connsiteX5" fmla="*/ 400050 w 1393032"/>
                <a:gd name="connsiteY5" fmla="*/ 1501 h 908757"/>
                <a:gd name="connsiteX6" fmla="*/ 573881 w 1393032"/>
                <a:gd name="connsiteY6" fmla="*/ 551568 h 908757"/>
                <a:gd name="connsiteX7" fmla="*/ 719138 w 1393032"/>
                <a:gd name="connsiteY7" fmla="*/ 868275 h 908757"/>
                <a:gd name="connsiteX8" fmla="*/ 845344 w 1393032"/>
                <a:gd name="connsiteY8" fmla="*/ 901614 h 908757"/>
                <a:gd name="connsiteX9" fmla="*/ 1140619 w 1393032"/>
                <a:gd name="connsiteY9" fmla="*/ 908757 h 908757"/>
                <a:gd name="connsiteX10" fmla="*/ 1393032 w 1393032"/>
                <a:gd name="connsiteY10" fmla="*/ 908756 h 908757"/>
                <a:gd name="connsiteX0" fmla="*/ 0 w 1393032"/>
                <a:gd name="connsiteY0" fmla="*/ 899162 h 908688"/>
                <a:gd name="connsiteX1" fmla="*/ 76200 w 1393032"/>
                <a:gd name="connsiteY1" fmla="*/ 868205 h 908688"/>
                <a:gd name="connsiteX2" fmla="*/ 169069 w 1393032"/>
                <a:gd name="connsiteY2" fmla="*/ 742000 h 908688"/>
                <a:gd name="connsiteX3" fmla="*/ 228600 w 1393032"/>
                <a:gd name="connsiteY3" fmla="*/ 570549 h 908688"/>
                <a:gd name="connsiteX4" fmla="*/ 250031 w 1393032"/>
                <a:gd name="connsiteY4" fmla="*/ 470536 h 908688"/>
                <a:gd name="connsiteX5" fmla="*/ 264318 w 1393032"/>
                <a:gd name="connsiteY5" fmla="*/ 394336 h 908688"/>
                <a:gd name="connsiteX6" fmla="*/ 400050 w 1393032"/>
                <a:gd name="connsiteY6" fmla="*/ 1432 h 908688"/>
                <a:gd name="connsiteX7" fmla="*/ 573881 w 1393032"/>
                <a:gd name="connsiteY7" fmla="*/ 551499 h 908688"/>
                <a:gd name="connsiteX8" fmla="*/ 719138 w 1393032"/>
                <a:gd name="connsiteY8" fmla="*/ 868206 h 908688"/>
                <a:gd name="connsiteX9" fmla="*/ 845344 w 1393032"/>
                <a:gd name="connsiteY9" fmla="*/ 901545 h 908688"/>
                <a:gd name="connsiteX10" fmla="*/ 1140619 w 1393032"/>
                <a:gd name="connsiteY10" fmla="*/ 908688 h 908688"/>
                <a:gd name="connsiteX11" fmla="*/ 1393032 w 1393032"/>
                <a:gd name="connsiteY11" fmla="*/ 908687 h 908688"/>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10825"/>
                <a:gd name="connsiteX1" fmla="*/ 76200 w 1393032"/>
                <a:gd name="connsiteY1" fmla="*/ 869236 h 910825"/>
                <a:gd name="connsiteX2" fmla="*/ 169069 w 1393032"/>
                <a:gd name="connsiteY2" fmla="*/ 743031 h 910825"/>
                <a:gd name="connsiteX3" fmla="*/ 228600 w 1393032"/>
                <a:gd name="connsiteY3" fmla="*/ 571580 h 910825"/>
                <a:gd name="connsiteX4" fmla="*/ 250031 w 1393032"/>
                <a:gd name="connsiteY4" fmla="*/ 471567 h 910825"/>
                <a:gd name="connsiteX5" fmla="*/ 264318 w 1393032"/>
                <a:gd name="connsiteY5" fmla="*/ 395367 h 910825"/>
                <a:gd name="connsiteX6" fmla="*/ 400050 w 1393032"/>
                <a:gd name="connsiteY6" fmla="*/ 2463 h 910825"/>
                <a:gd name="connsiteX7" fmla="*/ 573881 w 1393032"/>
                <a:gd name="connsiteY7" fmla="*/ 552530 h 910825"/>
                <a:gd name="connsiteX8" fmla="*/ 719138 w 1393032"/>
                <a:gd name="connsiteY8" fmla="*/ 869237 h 910825"/>
                <a:gd name="connsiteX9" fmla="*/ 845344 w 1393032"/>
                <a:gd name="connsiteY9" fmla="*/ 902576 h 910825"/>
                <a:gd name="connsiteX10" fmla="*/ 1140619 w 1393032"/>
                <a:gd name="connsiteY10" fmla="*/ 909719 h 910825"/>
                <a:gd name="connsiteX11" fmla="*/ 1393032 w 1393032"/>
                <a:gd name="connsiteY11" fmla="*/ 909718 h 910825"/>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9"/>
                <a:gd name="connsiteX1" fmla="*/ 76200 w 1393032"/>
                <a:gd name="connsiteY1" fmla="*/ 869236 h 909719"/>
                <a:gd name="connsiteX2" fmla="*/ 169069 w 1393032"/>
                <a:gd name="connsiteY2" fmla="*/ 743031 h 909719"/>
                <a:gd name="connsiteX3" fmla="*/ 228600 w 1393032"/>
                <a:gd name="connsiteY3" fmla="*/ 571580 h 909719"/>
                <a:gd name="connsiteX4" fmla="*/ 250031 w 1393032"/>
                <a:gd name="connsiteY4" fmla="*/ 471567 h 909719"/>
                <a:gd name="connsiteX5" fmla="*/ 264318 w 1393032"/>
                <a:gd name="connsiteY5" fmla="*/ 395367 h 909719"/>
                <a:gd name="connsiteX6" fmla="*/ 400050 w 1393032"/>
                <a:gd name="connsiteY6" fmla="*/ 2463 h 909719"/>
                <a:gd name="connsiteX7" fmla="*/ 573881 w 1393032"/>
                <a:gd name="connsiteY7" fmla="*/ 552530 h 909719"/>
                <a:gd name="connsiteX8" fmla="*/ 719138 w 1393032"/>
                <a:gd name="connsiteY8" fmla="*/ 869237 h 909719"/>
                <a:gd name="connsiteX9" fmla="*/ 845344 w 1393032"/>
                <a:gd name="connsiteY9" fmla="*/ 902576 h 909719"/>
                <a:gd name="connsiteX10" fmla="*/ 1140619 w 1393032"/>
                <a:gd name="connsiteY10" fmla="*/ 909719 h 909719"/>
                <a:gd name="connsiteX11" fmla="*/ 1393032 w 1393032"/>
                <a:gd name="connsiteY11" fmla="*/ 909718 h 909719"/>
                <a:gd name="connsiteX0" fmla="*/ 0 w 1393032"/>
                <a:gd name="connsiteY0" fmla="*/ 900193 h 909718"/>
                <a:gd name="connsiteX1" fmla="*/ 76200 w 1393032"/>
                <a:gd name="connsiteY1" fmla="*/ 869236 h 909718"/>
                <a:gd name="connsiteX2" fmla="*/ 169069 w 1393032"/>
                <a:gd name="connsiteY2" fmla="*/ 743031 h 909718"/>
                <a:gd name="connsiteX3" fmla="*/ 228600 w 1393032"/>
                <a:gd name="connsiteY3" fmla="*/ 571580 h 909718"/>
                <a:gd name="connsiteX4" fmla="*/ 250031 w 1393032"/>
                <a:gd name="connsiteY4" fmla="*/ 471567 h 909718"/>
                <a:gd name="connsiteX5" fmla="*/ 264318 w 1393032"/>
                <a:gd name="connsiteY5" fmla="*/ 395367 h 909718"/>
                <a:gd name="connsiteX6" fmla="*/ 400050 w 1393032"/>
                <a:gd name="connsiteY6" fmla="*/ 2463 h 909718"/>
                <a:gd name="connsiteX7" fmla="*/ 573881 w 1393032"/>
                <a:gd name="connsiteY7" fmla="*/ 552530 h 909718"/>
                <a:gd name="connsiteX8" fmla="*/ 719138 w 1393032"/>
                <a:gd name="connsiteY8" fmla="*/ 869237 h 909718"/>
                <a:gd name="connsiteX9" fmla="*/ 845344 w 1393032"/>
                <a:gd name="connsiteY9" fmla="*/ 902576 h 909718"/>
                <a:gd name="connsiteX10" fmla="*/ 1143000 w 1393032"/>
                <a:gd name="connsiteY10" fmla="*/ 902576 h 909718"/>
                <a:gd name="connsiteX11" fmla="*/ 1393032 w 1393032"/>
                <a:gd name="connsiteY11" fmla="*/ 909718 h 909718"/>
                <a:gd name="connsiteX0" fmla="*/ 0 w 1393032"/>
                <a:gd name="connsiteY0" fmla="*/ 900193 h 905135"/>
                <a:gd name="connsiteX1" fmla="*/ 76200 w 1393032"/>
                <a:gd name="connsiteY1" fmla="*/ 869236 h 905135"/>
                <a:gd name="connsiteX2" fmla="*/ 169069 w 1393032"/>
                <a:gd name="connsiteY2" fmla="*/ 743031 h 905135"/>
                <a:gd name="connsiteX3" fmla="*/ 228600 w 1393032"/>
                <a:gd name="connsiteY3" fmla="*/ 571580 h 905135"/>
                <a:gd name="connsiteX4" fmla="*/ 250031 w 1393032"/>
                <a:gd name="connsiteY4" fmla="*/ 471567 h 905135"/>
                <a:gd name="connsiteX5" fmla="*/ 264318 w 1393032"/>
                <a:gd name="connsiteY5" fmla="*/ 395367 h 905135"/>
                <a:gd name="connsiteX6" fmla="*/ 400050 w 1393032"/>
                <a:gd name="connsiteY6" fmla="*/ 2463 h 905135"/>
                <a:gd name="connsiteX7" fmla="*/ 573881 w 1393032"/>
                <a:gd name="connsiteY7" fmla="*/ 552530 h 905135"/>
                <a:gd name="connsiteX8" fmla="*/ 719138 w 1393032"/>
                <a:gd name="connsiteY8" fmla="*/ 869237 h 905135"/>
                <a:gd name="connsiteX9" fmla="*/ 845344 w 1393032"/>
                <a:gd name="connsiteY9" fmla="*/ 902576 h 905135"/>
                <a:gd name="connsiteX10" fmla="*/ 1143000 w 1393032"/>
                <a:gd name="connsiteY10" fmla="*/ 902576 h 905135"/>
                <a:gd name="connsiteX11" fmla="*/ 1393032 w 1393032"/>
                <a:gd name="connsiteY11" fmla="*/ 900193 h 905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3032" h="905135">
                  <a:moveTo>
                    <a:pt x="0" y="900193"/>
                  </a:moveTo>
                  <a:cubicBezTo>
                    <a:pt x="11509" y="892652"/>
                    <a:pt x="50800" y="891858"/>
                    <a:pt x="76200" y="869236"/>
                  </a:cubicBezTo>
                  <a:cubicBezTo>
                    <a:pt x="101600" y="846614"/>
                    <a:pt x="143669" y="792640"/>
                    <a:pt x="169069" y="743031"/>
                  </a:cubicBezTo>
                  <a:cubicBezTo>
                    <a:pt x="194469" y="693422"/>
                    <a:pt x="215106" y="616824"/>
                    <a:pt x="228600" y="571580"/>
                  </a:cubicBezTo>
                  <a:cubicBezTo>
                    <a:pt x="242094" y="526336"/>
                    <a:pt x="244078" y="500936"/>
                    <a:pt x="250031" y="471567"/>
                  </a:cubicBezTo>
                  <a:cubicBezTo>
                    <a:pt x="255984" y="442198"/>
                    <a:pt x="249864" y="476169"/>
                    <a:pt x="264318" y="395367"/>
                  </a:cubicBezTo>
                  <a:cubicBezTo>
                    <a:pt x="305990" y="162401"/>
                    <a:pt x="348456" y="-23731"/>
                    <a:pt x="400050" y="2463"/>
                  </a:cubicBezTo>
                  <a:cubicBezTo>
                    <a:pt x="451644" y="28657"/>
                    <a:pt x="532539" y="404245"/>
                    <a:pt x="573881" y="552530"/>
                  </a:cubicBezTo>
                  <a:cubicBezTo>
                    <a:pt x="669924" y="897017"/>
                    <a:pt x="711994" y="860901"/>
                    <a:pt x="719138" y="869237"/>
                  </a:cubicBezTo>
                  <a:cubicBezTo>
                    <a:pt x="726282" y="877573"/>
                    <a:pt x="774700" y="897020"/>
                    <a:pt x="845344" y="902576"/>
                  </a:cubicBezTo>
                  <a:cubicBezTo>
                    <a:pt x="915988" y="908132"/>
                    <a:pt x="1051719" y="902973"/>
                    <a:pt x="1143000" y="902576"/>
                  </a:cubicBezTo>
                  <a:lnTo>
                    <a:pt x="1393032" y="900193"/>
                  </a:ln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latin typeface="+mj-lt"/>
              </a:endParaRPr>
            </a:p>
          </p:txBody>
        </p:sp>
        <p:cxnSp>
          <p:nvCxnSpPr>
            <p:cNvPr id="135" name="Straight Connector 134"/>
            <p:cNvCxnSpPr/>
            <p:nvPr/>
          </p:nvCxnSpPr>
          <p:spPr>
            <a:xfrm flipV="1">
              <a:off x="2178055" y="1163620"/>
              <a:ext cx="2672207" cy="1553765"/>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8" name="TextBox 3"/>
            <p:cNvSpPr txBox="1">
              <a:spLocks noChangeArrowheads="1"/>
            </p:cNvSpPr>
            <p:nvPr/>
          </p:nvSpPr>
          <p:spPr bwMode="auto">
            <a:xfrm rot="16200000">
              <a:off x="-478564" y="2300072"/>
              <a:ext cx="25253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smtClean="0">
                  <a:solidFill>
                    <a:schemeClr val="bg1"/>
                  </a:solidFill>
                  <a:latin typeface="+mj-lt"/>
                </a:rPr>
                <a:t>Hazard ratio</a:t>
              </a:r>
            </a:p>
          </p:txBody>
        </p:sp>
        <p:sp>
          <p:nvSpPr>
            <p:cNvPr id="139" name="TextBox 3"/>
            <p:cNvSpPr txBox="1">
              <a:spLocks noChangeArrowheads="1"/>
            </p:cNvSpPr>
            <p:nvPr/>
          </p:nvSpPr>
          <p:spPr bwMode="auto">
            <a:xfrm>
              <a:off x="2144770" y="4461494"/>
              <a:ext cx="3621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smtClean="0">
                  <a:solidFill>
                    <a:schemeClr val="bg1"/>
                  </a:solidFill>
                  <a:latin typeface="+mj-lt"/>
                </a:rPr>
                <a:t>LDL-C</a:t>
              </a:r>
            </a:p>
          </p:txBody>
        </p:sp>
        <p:sp>
          <p:nvSpPr>
            <p:cNvPr id="140" name="TextBox 3"/>
            <p:cNvSpPr txBox="1">
              <a:spLocks noChangeArrowheads="1"/>
            </p:cNvSpPr>
            <p:nvPr/>
          </p:nvSpPr>
          <p:spPr bwMode="auto">
            <a:xfrm rot="16200000">
              <a:off x="5271986" y="2319993"/>
              <a:ext cx="23245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smtClean="0">
                  <a:solidFill>
                    <a:schemeClr val="bg1"/>
                  </a:solidFill>
                  <a:latin typeface="+mj-lt"/>
                </a:rPr>
                <a:t>Percent (%)</a:t>
              </a:r>
            </a:p>
          </p:txBody>
        </p:sp>
        <p:sp>
          <p:nvSpPr>
            <p:cNvPr id="141" name="TextBox 5"/>
            <p:cNvSpPr txBox="1">
              <a:spLocks noChangeArrowheads="1"/>
            </p:cNvSpPr>
            <p:nvPr/>
          </p:nvSpPr>
          <p:spPr bwMode="auto">
            <a:xfrm>
              <a:off x="979600" y="967032"/>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1.00</a:t>
              </a:r>
            </a:p>
          </p:txBody>
        </p:sp>
        <p:sp>
          <p:nvSpPr>
            <p:cNvPr id="142" name="TextBox 22"/>
            <p:cNvSpPr txBox="1">
              <a:spLocks noChangeArrowheads="1"/>
            </p:cNvSpPr>
            <p:nvPr/>
          </p:nvSpPr>
          <p:spPr bwMode="auto">
            <a:xfrm>
              <a:off x="2309411" y="3964168"/>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50</a:t>
              </a:r>
            </a:p>
          </p:txBody>
        </p:sp>
        <p:sp>
          <p:nvSpPr>
            <p:cNvPr id="143" name="TextBox 5"/>
            <p:cNvSpPr txBox="1">
              <a:spLocks noChangeArrowheads="1"/>
            </p:cNvSpPr>
            <p:nvPr/>
          </p:nvSpPr>
          <p:spPr bwMode="auto">
            <a:xfrm>
              <a:off x="979599" y="1650971"/>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0.75</a:t>
              </a:r>
            </a:p>
          </p:txBody>
        </p:sp>
        <p:sp>
          <p:nvSpPr>
            <p:cNvPr id="144" name="TextBox 5"/>
            <p:cNvSpPr txBox="1">
              <a:spLocks noChangeArrowheads="1"/>
            </p:cNvSpPr>
            <p:nvPr/>
          </p:nvSpPr>
          <p:spPr bwMode="auto">
            <a:xfrm>
              <a:off x="979598" y="2332762"/>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0.50</a:t>
              </a:r>
            </a:p>
          </p:txBody>
        </p:sp>
        <p:sp>
          <p:nvSpPr>
            <p:cNvPr id="145" name="TextBox 5"/>
            <p:cNvSpPr txBox="1">
              <a:spLocks noChangeArrowheads="1"/>
            </p:cNvSpPr>
            <p:nvPr/>
          </p:nvSpPr>
          <p:spPr bwMode="auto">
            <a:xfrm>
              <a:off x="980357" y="3018696"/>
              <a:ext cx="5341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0.25</a:t>
              </a:r>
            </a:p>
          </p:txBody>
        </p:sp>
        <p:sp>
          <p:nvSpPr>
            <p:cNvPr id="146" name="TextBox 5"/>
            <p:cNvSpPr txBox="1">
              <a:spLocks noChangeArrowheads="1"/>
            </p:cNvSpPr>
            <p:nvPr/>
          </p:nvSpPr>
          <p:spPr bwMode="auto">
            <a:xfrm>
              <a:off x="1232029" y="3697372"/>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a:t>
              </a:r>
            </a:p>
          </p:txBody>
        </p:sp>
        <p:sp>
          <p:nvSpPr>
            <p:cNvPr id="148" name="TextBox 22"/>
            <p:cNvSpPr txBox="1">
              <a:spLocks noChangeArrowheads="1"/>
            </p:cNvSpPr>
            <p:nvPr/>
          </p:nvSpPr>
          <p:spPr bwMode="auto">
            <a:xfrm>
              <a:off x="1546904" y="3960967"/>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0</a:t>
              </a:r>
            </a:p>
          </p:txBody>
        </p:sp>
        <p:sp>
          <p:nvSpPr>
            <p:cNvPr id="150" name="TextBox 22"/>
            <p:cNvSpPr txBox="1">
              <a:spLocks noChangeArrowheads="1"/>
            </p:cNvSpPr>
            <p:nvPr/>
          </p:nvSpPr>
          <p:spPr bwMode="auto">
            <a:xfrm>
              <a:off x="3077586" y="3960813"/>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100</a:t>
              </a:r>
            </a:p>
          </p:txBody>
        </p:sp>
        <p:sp>
          <p:nvSpPr>
            <p:cNvPr id="151" name="TextBox 22"/>
            <p:cNvSpPr txBox="1">
              <a:spLocks noChangeArrowheads="1"/>
            </p:cNvSpPr>
            <p:nvPr/>
          </p:nvSpPr>
          <p:spPr bwMode="auto">
            <a:xfrm>
              <a:off x="3891302" y="3964559"/>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150</a:t>
              </a:r>
            </a:p>
          </p:txBody>
        </p:sp>
        <p:sp>
          <p:nvSpPr>
            <p:cNvPr id="152" name="TextBox 22"/>
            <p:cNvSpPr txBox="1">
              <a:spLocks noChangeArrowheads="1"/>
            </p:cNvSpPr>
            <p:nvPr/>
          </p:nvSpPr>
          <p:spPr bwMode="auto">
            <a:xfrm>
              <a:off x="4701670" y="3964767"/>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200</a:t>
              </a:r>
            </a:p>
          </p:txBody>
        </p:sp>
        <p:sp>
          <p:nvSpPr>
            <p:cNvPr id="153" name="TextBox 22"/>
            <p:cNvSpPr txBox="1">
              <a:spLocks noChangeArrowheads="1"/>
            </p:cNvSpPr>
            <p:nvPr/>
          </p:nvSpPr>
          <p:spPr bwMode="auto">
            <a:xfrm>
              <a:off x="5529090" y="3964613"/>
              <a:ext cx="478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250</a:t>
              </a:r>
            </a:p>
          </p:txBody>
        </p:sp>
        <p:sp>
          <p:nvSpPr>
            <p:cNvPr id="154" name="TextBox 5"/>
            <p:cNvSpPr txBox="1">
              <a:spLocks noChangeArrowheads="1"/>
            </p:cNvSpPr>
            <p:nvPr/>
          </p:nvSpPr>
          <p:spPr bwMode="auto">
            <a:xfrm>
              <a:off x="5897248" y="3028221"/>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smtClean="0">
                  <a:solidFill>
                    <a:schemeClr val="bg1"/>
                  </a:solidFill>
                  <a:latin typeface="+mj-lt"/>
                </a:rPr>
                <a:t>10</a:t>
              </a:r>
            </a:p>
          </p:txBody>
        </p:sp>
        <p:sp>
          <p:nvSpPr>
            <p:cNvPr id="155" name="TextBox 5"/>
            <p:cNvSpPr txBox="1">
              <a:spLocks noChangeArrowheads="1"/>
            </p:cNvSpPr>
            <p:nvPr/>
          </p:nvSpPr>
          <p:spPr bwMode="auto">
            <a:xfrm>
              <a:off x="5897248" y="2335590"/>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smtClean="0">
                  <a:solidFill>
                    <a:schemeClr val="bg1"/>
                  </a:solidFill>
                  <a:latin typeface="+mj-lt"/>
                </a:rPr>
                <a:t>20</a:t>
              </a:r>
            </a:p>
          </p:txBody>
        </p:sp>
        <p:sp>
          <p:nvSpPr>
            <p:cNvPr id="156" name="TextBox 5"/>
            <p:cNvSpPr txBox="1">
              <a:spLocks noChangeArrowheads="1"/>
            </p:cNvSpPr>
            <p:nvPr/>
          </p:nvSpPr>
          <p:spPr bwMode="auto">
            <a:xfrm>
              <a:off x="5897248" y="1592193"/>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a:solidFill>
                    <a:schemeClr val="bg1"/>
                  </a:solidFill>
                  <a:latin typeface="+mj-lt"/>
                </a:rPr>
                <a:t>3</a:t>
              </a:r>
              <a:r>
                <a:rPr lang="en-GB" sz="1200" dirty="0" smtClean="0">
                  <a:solidFill>
                    <a:schemeClr val="bg1"/>
                  </a:solidFill>
                  <a:latin typeface="+mj-lt"/>
                </a:rPr>
                <a:t>0</a:t>
              </a:r>
            </a:p>
          </p:txBody>
        </p:sp>
        <p:sp>
          <p:nvSpPr>
            <p:cNvPr id="157" name="TextBox 5"/>
            <p:cNvSpPr txBox="1">
              <a:spLocks noChangeArrowheads="1"/>
            </p:cNvSpPr>
            <p:nvPr/>
          </p:nvSpPr>
          <p:spPr bwMode="auto">
            <a:xfrm>
              <a:off x="5897248" y="970241"/>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dirty="0" smtClean="0">
                  <a:solidFill>
                    <a:schemeClr val="bg1"/>
                  </a:solidFill>
                  <a:latin typeface="+mj-lt"/>
                </a:rPr>
                <a:t>40</a:t>
              </a:r>
            </a:p>
          </p:txBody>
        </p:sp>
        <p:sp>
          <p:nvSpPr>
            <p:cNvPr id="158" name="TextBox 5"/>
            <p:cNvSpPr txBox="1">
              <a:spLocks noChangeArrowheads="1"/>
            </p:cNvSpPr>
            <p:nvPr/>
          </p:nvSpPr>
          <p:spPr bwMode="auto">
            <a:xfrm>
              <a:off x="5917464" y="3688934"/>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a:t>
              </a:r>
            </a:p>
          </p:txBody>
        </p:sp>
        <p:cxnSp>
          <p:nvCxnSpPr>
            <p:cNvPr id="111" name="Straight Connector 110"/>
            <p:cNvCxnSpPr/>
            <p:nvPr/>
          </p:nvCxnSpPr>
          <p:spPr>
            <a:xfrm flipV="1">
              <a:off x="1689158" y="1089958"/>
              <a:ext cx="0" cy="278606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689158" y="3831084"/>
              <a:ext cx="0" cy="1473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5767792" y="1089958"/>
              <a:ext cx="0" cy="278606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765858" y="3842537"/>
              <a:ext cx="1674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5768098" y="3832885"/>
              <a:ext cx="0" cy="1473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59" name="TextBox 3"/>
            <p:cNvSpPr txBox="1">
              <a:spLocks noChangeArrowheads="1"/>
            </p:cNvSpPr>
            <p:nvPr/>
          </p:nvSpPr>
          <p:spPr bwMode="auto">
            <a:xfrm>
              <a:off x="6008224" y="3965180"/>
              <a:ext cx="131809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b="1" dirty="0" smtClean="0">
                  <a:solidFill>
                    <a:schemeClr val="bg1"/>
                  </a:solidFill>
                  <a:latin typeface="+mj-lt"/>
                </a:rPr>
                <a:t>(mg/dL)</a:t>
              </a:r>
            </a:p>
          </p:txBody>
        </p:sp>
        <p:sp>
          <p:nvSpPr>
            <p:cNvPr id="160" name="TextBox 22"/>
            <p:cNvSpPr txBox="1">
              <a:spLocks noChangeArrowheads="1"/>
            </p:cNvSpPr>
            <p:nvPr/>
          </p:nvSpPr>
          <p:spPr bwMode="auto">
            <a:xfrm>
              <a:off x="2268820" y="4224953"/>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1.3</a:t>
              </a:r>
            </a:p>
          </p:txBody>
        </p:sp>
        <p:sp>
          <p:nvSpPr>
            <p:cNvPr id="161" name="TextBox 22"/>
            <p:cNvSpPr txBox="1">
              <a:spLocks noChangeArrowheads="1"/>
            </p:cNvSpPr>
            <p:nvPr/>
          </p:nvSpPr>
          <p:spPr bwMode="auto">
            <a:xfrm>
              <a:off x="3085888" y="4221598"/>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2.6</a:t>
              </a:r>
            </a:p>
          </p:txBody>
        </p:sp>
        <p:sp>
          <p:nvSpPr>
            <p:cNvPr id="162" name="TextBox 22"/>
            <p:cNvSpPr txBox="1">
              <a:spLocks noChangeArrowheads="1"/>
            </p:cNvSpPr>
            <p:nvPr/>
          </p:nvSpPr>
          <p:spPr bwMode="auto">
            <a:xfrm>
              <a:off x="3899604" y="4225344"/>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3.9</a:t>
              </a:r>
            </a:p>
          </p:txBody>
        </p:sp>
        <p:sp>
          <p:nvSpPr>
            <p:cNvPr id="163" name="TextBox 22"/>
            <p:cNvSpPr txBox="1">
              <a:spLocks noChangeArrowheads="1"/>
            </p:cNvSpPr>
            <p:nvPr/>
          </p:nvSpPr>
          <p:spPr bwMode="auto">
            <a:xfrm>
              <a:off x="4709972" y="422555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5.2</a:t>
              </a:r>
            </a:p>
          </p:txBody>
        </p:sp>
        <p:sp>
          <p:nvSpPr>
            <p:cNvPr id="164" name="TextBox 22"/>
            <p:cNvSpPr txBox="1">
              <a:spLocks noChangeArrowheads="1"/>
            </p:cNvSpPr>
            <p:nvPr/>
          </p:nvSpPr>
          <p:spPr bwMode="auto">
            <a:xfrm>
              <a:off x="5537392" y="4225398"/>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6.5</a:t>
              </a:r>
            </a:p>
          </p:txBody>
        </p:sp>
        <p:sp>
          <p:nvSpPr>
            <p:cNvPr id="165" name="TextBox 3"/>
            <p:cNvSpPr txBox="1">
              <a:spLocks noChangeArrowheads="1"/>
            </p:cNvSpPr>
            <p:nvPr/>
          </p:nvSpPr>
          <p:spPr bwMode="auto">
            <a:xfrm>
              <a:off x="6008224" y="4221598"/>
              <a:ext cx="1451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200" b="1" dirty="0" smtClean="0">
                  <a:solidFill>
                    <a:schemeClr val="bg1"/>
                  </a:solidFill>
                  <a:latin typeface="+mj-lt"/>
                </a:rPr>
                <a:t>(mmol/L)</a:t>
              </a:r>
            </a:p>
          </p:txBody>
        </p:sp>
        <p:cxnSp>
          <p:nvCxnSpPr>
            <p:cNvPr id="65" name="Straight Connector 64"/>
            <p:cNvCxnSpPr/>
            <p:nvPr/>
          </p:nvCxnSpPr>
          <p:spPr>
            <a:xfrm>
              <a:off x="2178222" y="3770833"/>
              <a:ext cx="0" cy="20353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69" name="TextBox 22"/>
            <p:cNvSpPr txBox="1">
              <a:spLocks noChangeArrowheads="1"/>
            </p:cNvSpPr>
            <p:nvPr/>
          </p:nvSpPr>
          <p:spPr bwMode="auto">
            <a:xfrm>
              <a:off x="1975329" y="396573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b="1" dirty="0" smtClean="0">
                  <a:solidFill>
                    <a:schemeClr val="accent3"/>
                  </a:solidFill>
                  <a:latin typeface="+mj-lt"/>
                </a:rPr>
                <a:t>30</a:t>
              </a:r>
            </a:p>
          </p:txBody>
        </p:sp>
      </p:grpSp>
      <p:grpSp>
        <p:nvGrpSpPr>
          <p:cNvPr id="6" name="Group 5"/>
          <p:cNvGrpSpPr/>
          <p:nvPr/>
        </p:nvGrpSpPr>
        <p:grpSpPr>
          <a:xfrm>
            <a:off x="7100185" y="1701545"/>
            <a:ext cx="2190739" cy="1535354"/>
            <a:chOff x="7100185" y="1701545"/>
            <a:chExt cx="2190739" cy="1535354"/>
          </a:xfrm>
        </p:grpSpPr>
        <p:sp>
          <p:nvSpPr>
            <p:cNvPr id="58" name="TextBox 57"/>
            <p:cNvSpPr txBox="1"/>
            <p:nvPr/>
          </p:nvSpPr>
          <p:spPr>
            <a:xfrm>
              <a:off x="7440615" y="2713679"/>
              <a:ext cx="1850309"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smtClean="0">
                  <a:solidFill>
                    <a:schemeClr val="bg1"/>
                  </a:solidFill>
                  <a:latin typeface="+mj-lt"/>
                </a:rPr>
                <a:t>Risk of major CV events</a:t>
              </a:r>
              <a:endParaRPr lang="en-GB" sz="1400" dirty="0">
                <a:solidFill>
                  <a:schemeClr val="bg1"/>
                </a:solidFill>
                <a:latin typeface="+mj-lt"/>
              </a:endParaRPr>
            </a:p>
          </p:txBody>
        </p:sp>
        <p:sp>
          <p:nvSpPr>
            <p:cNvPr id="59" name="TextBox 58"/>
            <p:cNvSpPr txBox="1"/>
            <p:nvPr/>
          </p:nvSpPr>
          <p:spPr>
            <a:xfrm>
              <a:off x="7440615" y="1701545"/>
              <a:ext cx="1703385" cy="95410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smtClean="0">
                  <a:solidFill>
                    <a:schemeClr val="bg1"/>
                  </a:solidFill>
                  <a:latin typeface="+mj-lt"/>
                </a:rPr>
                <a:t>Distribution of achieved on-statin LDL-C levels</a:t>
              </a:r>
              <a:endParaRPr lang="en-GB" sz="1400" dirty="0">
                <a:solidFill>
                  <a:schemeClr val="bg1"/>
                </a:solidFill>
                <a:latin typeface="+mj-lt"/>
              </a:endParaRPr>
            </a:p>
          </p:txBody>
        </p:sp>
        <p:cxnSp>
          <p:nvCxnSpPr>
            <p:cNvPr id="60" name="Straight Connector 59"/>
            <p:cNvCxnSpPr/>
            <p:nvPr/>
          </p:nvCxnSpPr>
          <p:spPr>
            <a:xfrm>
              <a:off x="7100185" y="2166540"/>
              <a:ext cx="326869"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7100185" y="2969516"/>
              <a:ext cx="326869"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784102" y="5386388"/>
            <a:ext cx="7581667" cy="652462"/>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t>Patients who achieve very low LDL-C levels </a:t>
            </a:r>
            <a:r>
              <a:rPr lang="en-GB" sz="1400" b="1" dirty="0" smtClean="0"/>
              <a:t>(&lt;50 mg/dL) have </a:t>
            </a:r>
            <a:r>
              <a:rPr lang="en-GB" sz="1400" b="1" dirty="0"/>
              <a:t>a lower risk for major cardiovascular events than those achieving moderately low levels</a:t>
            </a:r>
            <a:r>
              <a:rPr lang="en-GB" sz="1400" b="1" baseline="30000" dirty="0"/>
              <a:t>1</a:t>
            </a:r>
            <a:endParaRPr lang="en-GB" sz="1400" b="1" dirty="0"/>
          </a:p>
        </p:txBody>
      </p:sp>
      <p:sp>
        <p:nvSpPr>
          <p:cNvPr id="3" name="Rectangle 2"/>
          <p:cNvSpPr/>
          <p:nvPr/>
        </p:nvSpPr>
        <p:spPr>
          <a:xfrm>
            <a:off x="584209" y="1065065"/>
            <a:ext cx="8559792" cy="430887"/>
          </a:xfrm>
          <a:prstGeom prst="rect">
            <a:avLst/>
          </a:prstGeom>
        </p:spPr>
        <p:txBody>
          <a:bodyPr wrap="square">
            <a:spAutoFit/>
          </a:bodyPr>
          <a:lstStyle/>
          <a:p>
            <a:pPr marL="171450" indent="-171450">
              <a:buClr>
                <a:schemeClr val="bg2"/>
              </a:buClr>
              <a:buFont typeface="Arial" panose="020B0604020202020204" pitchFamily="34" charset="0"/>
              <a:buChar char="•"/>
            </a:pPr>
            <a:r>
              <a:rPr lang="en-GB" sz="1100" dirty="0" smtClean="0">
                <a:solidFill>
                  <a:schemeClr val="bg1"/>
                </a:solidFill>
              </a:rPr>
              <a:t>A meta-analysis including individual </a:t>
            </a:r>
            <a:r>
              <a:rPr lang="en-GB" sz="1100" dirty="0">
                <a:solidFill>
                  <a:schemeClr val="bg1"/>
                </a:solidFill>
              </a:rPr>
              <a:t>patient data </a:t>
            </a:r>
            <a:r>
              <a:rPr lang="en-GB" sz="1100" dirty="0" smtClean="0">
                <a:solidFill>
                  <a:schemeClr val="bg1"/>
                </a:solidFill>
              </a:rPr>
              <a:t>(N=38,153) from </a:t>
            </a:r>
            <a:r>
              <a:rPr lang="en-GB" sz="1100" dirty="0">
                <a:solidFill>
                  <a:schemeClr val="bg1"/>
                </a:solidFill>
              </a:rPr>
              <a:t>8 </a:t>
            </a:r>
            <a:r>
              <a:rPr lang="en-GB" sz="1100" dirty="0" smtClean="0">
                <a:solidFill>
                  <a:schemeClr val="bg1"/>
                </a:solidFill>
              </a:rPr>
              <a:t>randomized </a:t>
            </a:r>
            <a:r>
              <a:rPr lang="en-GB" sz="1100" dirty="0">
                <a:solidFill>
                  <a:schemeClr val="bg1"/>
                </a:solidFill>
              </a:rPr>
              <a:t>controlled statin </a:t>
            </a:r>
            <a:r>
              <a:rPr lang="en-GB" sz="1100" dirty="0" smtClean="0">
                <a:solidFill>
                  <a:schemeClr val="bg1"/>
                </a:solidFill>
              </a:rPr>
              <a:t>trials – conventional lipids and apolipoproteins were determined for each participant at baseline and at 1-year follow-up</a:t>
            </a:r>
            <a:endParaRPr lang="en-GB" sz="1100" dirty="0">
              <a:solidFill>
                <a:schemeClr val="bg1"/>
              </a:solidFill>
            </a:endParaRPr>
          </a:p>
        </p:txBody>
      </p:sp>
      <p:sp>
        <p:nvSpPr>
          <p:cNvPr id="66" name="Text Placeholder 7"/>
          <p:cNvSpPr>
            <a:spLocks noGrp="1"/>
          </p:cNvSpPr>
          <p:nvPr>
            <p:ph type="body" sz="quarter" idx="14"/>
          </p:nvPr>
        </p:nvSpPr>
        <p:spPr>
          <a:xfrm>
            <a:off x="0" y="6381751"/>
            <a:ext cx="6568093"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en-GB" sz="800" b="1" dirty="0">
                <a:solidFill>
                  <a:prstClr val="white"/>
                </a:solidFill>
                <a:cs typeface="Arial" pitchFamily="34" charset="0"/>
              </a:rPr>
              <a:t>1. </a:t>
            </a:r>
            <a:r>
              <a:rPr lang="en-GB" sz="800" dirty="0">
                <a:solidFill>
                  <a:srgbClr val="FFFFFF"/>
                </a:solidFill>
                <a:cs typeface="Arial" pitchFamily="34" charset="0"/>
              </a:rPr>
              <a:t>Boekholdt </a:t>
            </a:r>
            <a:r>
              <a:rPr lang="en-GB" sz="800" dirty="0" smtClean="0">
                <a:solidFill>
                  <a:srgbClr val="FFFFFF"/>
                </a:solidFill>
                <a:cs typeface="Arial" pitchFamily="34" charset="0"/>
              </a:rPr>
              <a:t> SM</a:t>
            </a:r>
            <a:r>
              <a:rPr lang="en-GB" sz="800" dirty="0">
                <a:solidFill>
                  <a:srgbClr val="FFFFFF"/>
                </a:solidFill>
                <a:cs typeface="Arial" pitchFamily="34" charset="0"/>
              </a:rPr>
              <a:t>, et al. J Am Coll </a:t>
            </a:r>
            <a:r>
              <a:rPr lang="en-GB" sz="800" dirty="0" smtClean="0">
                <a:solidFill>
                  <a:srgbClr val="FFFFFF"/>
                </a:solidFill>
                <a:cs typeface="Arial" pitchFamily="34" charset="0"/>
              </a:rPr>
              <a:t>Cardiol.</a:t>
            </a:r>
            <a:r>
              <a:rPr lang="en-GB" sz="800" i="1" dirty="0" smtClean="0">
                <a:solidFill>
                  <a:srgbClr val="FFFFFF"/>
                </a:solidFill>
                <a:cs typeface="Arial" pitchFamily="34" charset="0"/>
              </a:rPr>
              <a:t> </a:t>
            </a:r>
            <a:r>
              <a:rPr lang="en-GB" sz="800" dirty="0" smtClean="0">
                <a:solidFill>
                  <a:srgbClr val="FFFFFF"/>
                </a:solidFill>
                <a:cs typeface="Arial" pitchFamily="34" charset="0"/>
              </a:rPr>
              <a:t>2014;64:485–94.</a:t>
            </a:r>
            <a:endParaRPr lang="en-GB" sz="800" dirty="0">
              <a:solidFill>
                <a:prstClr val="white"/>
              </a:solidFill>
              <a:cs typeface="Arial" pitchFamily="34" charset="0"/>
            </a:endParaRPr>
          </a:p>
        </p:txBody>
      </p:sp>
    </p:spTree>
    <p:extLst>
      <p:ext uri="{BB962C8B-B14F-4D97-AF65-F5344CB8AC3E}">
        <p14:creationId xmlns:p14="http://schemas.microsoft.com/office/powerpoint/2010/main" val="399104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2892" y="0"/>
            <a:ext cx="7283152" cy="1143000"/>
          </a:xfrm>
        </p:spPr>
        <p:txBody>
          <a:bodyPr/>
          <a:lstStyle/>
          <a:p>
            <a:r>
              <a:rPr lang="en-GB" dirty="0" smtClean="0"/>
              <a:t>Effect of </a:t>
            </a:r>
            <a:r>
              <a:rPr lang="en-GB" dirty="0"/>
              <a:t>the addition of ezetimibe to statin therapy in reducing CV </a:t>
            </a:r>
            <a:r>
              <a:rPr lang="en-GB" dirty="0" smtClean="0"/>
              <a:t>risk:</a:t>
            </a:r>
            <a:r>
              <a:rPr lang="en-GB" dirty="0"/>
              <a:t/>
            </a:r>
            <a:br>
              <a:rPr lang="en-GB" dirty="0"/>
            </a:br>
            <a:r>
              <a:rPr lang="en-GB" dirty="0"/>
              <a:t>IMPROVE-IT </a:t>
            </a:r>
            <a:r>
              <a:rPr lang="en-GB" dirty="0" smtClean="0"/>
              <a:t>study design</a:t>
            </a:r>
            <a:endParaRPr lang="en-GB" dirty="0"/>
          </a:p>
        </p:txBody>
      </p:sp>
      <p:sp>
        <p:nvSpPr>
          <p:cNvPr id="26" name="TextBox 25"/>
          <p:cNvSpPr txBox="1"/>
          <p:nvPr/>
        </p:nvSpPr>
        <p:spPr>
          <a:xfrm>
            <a:off x="1392892" y="1295400"/>
            <a:ext cx="6358215" cy="553998"/>
          </a:xfrm>
          <a:prstGeom prst="rect">
            <a:avLst/>
          </a:prstGeom>
          <a:noFill/>
        </p:spPr>
        <p:txBody>
          <a:bodyPr wrap="none" rtlCol="0">
            <a:spAutoFit/>
          </a:bodyPr>
          <a:lstStyle/>
          <a:p>
            <a:pPr algn="ctr" defTabSz="457200"/>
            <a:r>
              <a:rPr lang="en-US" sz="1600" b="1" dirty="0">
                <a:solidFill>
                  <a:srgbClr val="FFFFFF"/>
                </a:solidFill>
                <a:ea typeface="ＭＳ Ｐゴシック"/>
                <a:cs typeface="Arial"/>
              </a:rPr>
              <a:t>Patients </a:t>
            </a:r>
            <a:r>
              <a:rPr lang="en-US" sz="1600" b="1" dirty="0" smtClean="0">
                <a:solidFill>
                  <a:srgbClr val="FFFFFF"/>
                </a:solidFill>
                <a:ea typeface="ＭＳ Ｐゴシック"/>
                <a:cs typeface="Arial"/>
              </a:rPr>
              <a:t>stabilized </a:t>
            </a:r>
            <a:r>
              <a:rPr lang="en-US" sz="1600" b="1" dirty="0">
                <a:solidFill>
                  <a:srgbClr val="FFFFFF"/>
                </a:solidFill>
                <a:ea typeface="ＭＳ Ｐゴシック"/>
                <a:cs typeface="Arial"/>
              </a:rPr>
              <a:t>post ACS ≤ 10 days:</a:t>
            </a:r>
          </a:p>
          <a:p>
            <a:pPr algn="ctr" defTabSz="457200"/>
            <a:r>
              <a:rPr lang="en-US" sz="1400" dirty="0">
                <a:solidFill>
                  <a:srgbClr val="FFFFFF"/>
                </a:solidFill>
                <a:ea typeface="ＭＳ Ｐゴシック"/>
                <a:cs typeface="Arial"/>
              </a:rPr>
              <a:t>LDL-C </a:t>
            </a:r>
            <a:r>
              <a:rPr lang="en-US" sz="1400" dirty="0" smtClean="0">
                <a:solidFill>
                  <a:srgbClr val="FFFFFF"/>
                </a:solidFill>
                <a:ea typeface="ＭＳ Ｐゴシック"/>
                <a:cs typeface="Arial"/>
              </a:rPr>
              <a:t>50–125*mg/dL </a:t>
            </a:r>
            <a:r>
              <a:rPr lang="en-US" sz="1400" dirty="0">
                <a:solidFill>
                  <a:srgbClr val="FFFFFF"/>
                </a:solidFill>
                <a:ea typeface="ＭＳ Ｐゴシック"/>
                <a:cs typeface="Arial"/>
              </a:rPr>
              <a:t>(or </a:t>
            </a:r>
            <a:r>
              <a:rPr lang="en-US" sz="1400" dirty="0" smtClean="0">
                <a:solidFill>
                  <a:srgbClr val="FFFFFF"/>
                </a:solidFill>
                <a:ea typeface="ＭＳ Ｐゴシック"/>
                <a:cs typeface="Arial"/>
              </a:rPr>
              <a:t>50–100</a:t>
            </a:r>
            <a:r>
              <a:rPr lang="en-US" sz="1400" dirty="0">
                <a:solidFill>
                  <a:srgbClr val="FFFFFF"/>
                </a:solidFill>
                <a:ea typeface="ＭＳ Ｐゴシック"/>
                <a:cs typeface="Arial"/>
              </a:rPr>
              <a:t>**mg/dL if prior </a:t>
            </a:r>
            <a:r>
              <a:rPr lang="en-US" sz="1400" dirty="0" smtClean="0">
                <a:solidFill>
                  <a:srgbClr val="FFFFFF"/>
                </a:solidFill>
                <a:ea typeface="ＭＳ Ｐゴシック"/>
                <a:cs typeface="Arial"/>
              </a:rPr>
              <a:t>lipid-lowering Rx</a:t>
            </a:r>
            <a:r>
              <a:rPr lang="en-US" sz="1400" dirty="0">
                <a:solidFill>
                  <a:srgbClr val="FFFFFF"/>
                </a:solidFill>
                <a:ea typeface="ＭＳ Ｐゴシック"/>
                <a:cs typeface="Arial"/>
              </a:rPr>
              <a:t>)</a:t>
            </a:r>
          </a:p>
        </p:txBody>
      </p:sp>
      <p:sp>
        <p:nvSpPr>
          <p:cNvPr id="27" name="TextBox 26"/>
          <p:cNvSpPr txBox="1"/>
          <p:nvPr/>
        </p:nvSpPr>
        <p:spPr>
          <a:xfrm>
            <a:off x="2047032" y="2222343"/>
            <a:ext cx="5049937" cy="393954"/>
          </a:xfrm>
          <a:prstGeom prst="rect">
            <a:avLst/>
          </a:prstGeom>
          <a:solidFill>
            <a:schemeClr val="bg1"/>
          </a:solidFill>
          <a:ln w="25400" cap="flat" cmpd="sng" algn="ctr">
            <a:noFill/>
            <a:prstDash val="solid"/>
          </a:ln>
          <a:effectLst/>
        </p:spPr>
        <p:txBody>
          <a:bodyPr wrap="square" tIns="64008" bIns="82296"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ea typeface="ＭＳ Ｐゴシック"/>
                <a:cs typeface="Arial"/>
              </a:rPr>
              <a:t>Standard Medical &amp; Interventional Therapy </a:t>
            </a:r>
          </a:p>
        </p:txBody>
      </p:sp>
      <p:grpSp>
        <p:nvGrpSpPr>
          <p:cNvPr id="28" name="Group 27"/>
          <p:cNvGrpSpPr/>
          <p:nvPr/>
        </p:nvGrpSpPr>
        <p:grpSpPr>
          <a:xfrm>
            <a:off x="319757" y="2951778"/>
            <a:ext cx="8504486" cy="838200"/>
            <a:chOff x="310974" y="2999264"/>
            <a:chExt cx="8504486" cy="838200"/>
          </a:xfrm>
        </p:grpSpPr>
        <p:sp>
          <p:nvSpPr>
            <p:cNvPr id="29" name="Rounded Rectangle 28"/>
            <p:cNvSpPr/>
            <p:nvPr/>
          </p:nvSpPr>
          <p:spPr>
            <a:xfrm>
              <a:off x="5386460" y="2999264"/>
              <a:ext cx="3429000" cy="838200"/>
            </a:xfrm>
            <a:prstGeom prst="roundRect">
              <a:avLst>
                <a:gd name="adj" fmla="val 0"/>
              </a:avLst>
            </a:prstGeom>
            <a:solidFill>
              <a:schemeClr val="bg2"/>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smtClean="0">
                  <a:ln>
                    <a:noFill/>
                  </a:ln>
                  <a:solidFill>
                    <a:srgbClr val="000000"/>
                  </a:solidFill>
                  <a:effectLst/>
                  <a:uLnTx/>
                  <a:uFillTx/>
                  <a:ea typeface="ＭＳ Ｐゴシック"/>
                  <a:cs typeface="Arial"/>
                </a:rPr>
                <a:t>Ezetimibe / Simvastatin </a:t>
              </a:r>
              <a:br>
                <a:rPr kumimoji="0" lang="en-US" b="1" i="0" u="none" strike="noStrike" kern="0" cap="none" spc="0" normalizeH="0" baseline="0" noProof="0" dirty="0" smtClean="0">
                  <a:ln>
                    <a:noFill/>
                  </a:ln>
                  <a:solidFill>
                    <a:srgbClr val="000000"/>
                  </a:solidFill>
                  <a:effectLst/>
                  <a:uLnTx/>
                  <a:uFillTx/>
                  <a:ea typeface="ＭＳ Ｐゴシック"/>
                  <a:cs typeface="Arial"/>
                </a:rPr>
              </a:br>
              <a:r>
                <a:rPr kumimoji="0" lang="en-US" b="1" i="0" u="none" strike="noStrike" kern="0" cap="none" spc="0" normalizeH="0" baseline="0" noProof="0" dirty="0" smtClean="0">
                  <a:ln>
                    <a:noFill/>
                  </a:ln>
                  <a:solidFill>
                    <a:srgbClr val="000000"/>
                  </a:solidFill>
                  <a:effectLst/>
                  <a:uLnTx/>
                  <a:uFillTx/>
                  <a:ea typeface="ＭＳ Ｐゴシック"/>
                  <a:cs typeface="Arial"/>
                </a:rPr>
                <a:t>10 / 40 mg</a:t>
              </a:r>
            </a:p>
            <a:p>
              <a:pPr algn="ctr" defTabSz="457200">
                <a:defRPr/>
              </a:pPr>
              <a:r>
                <a:rPr lang="en-US" sz="1400" kern="0" dirty="0">
                  <a:solidFill>
                    <a:srgbClr val="000000"/>
                  </a:solidFill>
                  <a:ea typeface="ＭＳ Ｐゴシック"/>
                  <a:cs typeface="Arial"/>
                </a:rPr>
                <a:t>(</a:t>
              </a:r>
              <a:r>
                <a:rPr lang="en-US" sz="1400" kern="0" dirty="0" smtClean="0">
                  <a:solidFill>
                    <a:srgbClr val="000000"/>
                  </a:solidFill>
                  <a:ea typeface="ＭＳ Ｐゴシック"/>
                  <a:cs typeface="Arial"/>
                </a:rPr>
                <a:t>N=9067)</a:t>
              </a:r>
              <a:endParaRPr lang="en-US" sz="1400" kern="0" dirty="0">
                <a:solidFill>
                  <a:srgbClr val="000000"/>
                </a:solidFill>
                <a:ea typeface="ＭＳ Ｐゴシック"/>
                <a:cs typeface="Arial"/>
              </a:endParaRPr>
            </a:p>
          </p:txBody>
        </p:sp>
        <p:sp>
          <p:nvSpPr>
            <p:cNvPr id="30" name="Rounded Rectangle 29"/>
            <p:cNvSpPr/>
            <p:nvPr/>
          </p:nvSpPr>
          <p:spPr>
            <a:xfrm>
              <a:off x="310974" y="2999264"/>
              <a:ext cx="3480099" cy="838200"/>
            </a:xfrm>
            <a:prstGeom prst="roundRect">
              <a:avLst>
                <a:gd name="adj" fmla="val 0"/>
              </a:avLst>
            </a:prstGeom>
            <a:solidFill>
              <a:srgbClr val="92D050"/>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smtClean="0">
                  <a:ln>
                    <a:noFill/>
                  </a:ln>
                  <a:solidFill>
                    <a:srgbClr val="000000"/>
                  </a:solidFill>
                  <a:effectLst/>
                  <a:uLnTx/>
                  <a:uFillTx/>
                  <a:ea typeface="ＭＳ Ｐゴシック"/>
                  <a:cs typeface="Arial"/>
                </a:rPr>
                <a:t>Simvastatin </a:t>
              </a:r>
              <a:br>
                <a:rPr kumimoji="0" lang="en-US" b="1" i="0" u="none" strike="noStrike" kern="0" cap="none" spc="0" normalizeH="0" baseline="0" noProof="0" dirty="0" smtClean="0">
                  <a:ln>
                    <a:noFill/>
                  </a:ln>
                  <a:solidFill>
                    <a:srgbClr val="000000"/>
                  </a:solidFill>
                  <a:effectLst/>
                  <a:uLnTx/>
                  <a:uFillTx/>
                  <a:ea typeface="ＭＳ Ｐゴシック"/>
                  <a:cs typeface="Arial"/>
                </a:rPr>
              </a:br>
              <a:r>
                <a:rPr kumimoji="0" lang="en-US" b="1" i="0" u="none" strike="noStrike" kern="0" cap="none" spc="0" normalizeH="0" baseline="0" noProof="0" dirty="0" smtClean="0">
                  <a:ln>
                    <a:noFill/>
                  </a:ln>
                  <a:solidFill>
                    <a:srgbClr val="000000"/>
                  </a:solidFill>
                  <a:effectLst/>
                  <a:uLnTx/>
                  <a:uFillTx/>
                  <a:ea typeface="ＭＳ Ｐゴシック"/>
                  <a:cs typeface="Arial"/>
                </a:rPr>
                <a:t>40 mg</a:t>
              </a:r>
            </a:p>
            <a:p>
              <a:pPr algn="ctr" defTabSz="457200">
                <a:defRPr/>
              </a:pPr>
              <a:r>
                <a:rPr lang="en-US" sz="1400" kern="0" dirty="0">
                  <a:solidFill>
                    <a:srgbClr val="000000"/>
                  </a:solidFill>
                  <a:ea typeface="ＭＳ Ｐゴシック"/>
                  <a:cs typeface="Arial"/>
                </a:rPr>
                <a:t>(N=9077)</a:t>
              </a:r>
            </a:p>
          </p:txBody>
        </p:sp>
      </p:grpSp>
      <p:sp>
        <p:nvSpPr>
          <p:cNvPr id="31" name="TextBox 30"/>
          <p:cNvSpPr txBox="1"/>
          <p:nvPr/>
        </p:nvSpPr>
        <p:spPr>
          <a:xfrm>
            <a:off x="2252133" y="4069378"/>
            <a:ext cx="4639734" cy="393954"/>
          </a:xfrm>
          <a:prstGeom prst="rect">
            <a:avLst/>
          </a:prstGeom>
          <a:solidFill>
            <a:schemeClr val="bg1"/>
          </a:solidFill>
          <a:ln w="25400" cap="flat" cmpd="sng" algn="ctr">
            <a:noFill/>
            <a:prstDash val="solid"/>
          </a:ln>
          <a:effectLst/>
        </p:spPr>
        <p:txBody>
          <a:bodyPr wrap="square" tIns="64008" bIns="82296" rtlCol="0">
            <a:spAutoFit/>
          </a:bodyPr>
          <a:lstStyle>
            <a:defPPr>
              <a:defRPr lang="en-US"/>
            </a:defPPr>
            <a:lvl1pPr algn="ctr">
              <a:defRPr sz="2000">
                <a:solidFill>
                  <a:schemeClr val="bg2"/>
                </a:solidFill>
                <a:latin typeface="Arial"/>
                <a:cs typeface="Aria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mn-lt"/>
                <a:ea typeface="ＭＳ Ｐゴシック"/>
                <a:cs typeface="Arial"/>
              </a:rPr>
              <a:t>Follow-up </a:t>
            </a:r>
            <a:r>
              <a:rPr kumimoji="0" lang="en-US" sz="1600" b="0" i="0" u="none" strike="noStrike" kern="0" cap="none" spc="0" normalizeH="0" baseline="0" noProof="0" dirty="0" smtClean="0">
                <a:ln>
                  <a:noFill/>
                </a:ln>
                <a:solidFill>
                  <a:srgbClr val="000000"/>
                </a:solidFill>
                <a:effectLst/>
                <a:uLnTx/>
                <a:uFillTx/>
                <a:latin typeface="+mn-lt"/>
                <a:ea typeface="ＭＳ Ｐゴシック"/>
                <a:cs typeface="Arial"/>
              </a:rPr>
              <a:t>visit Day 30</a:t>
            </a:r>
            <a:r>
              <a:rPr kumimoji="0" lang="en-US" sz="1600" b="0" i="0" u="none" strike="noStrike" kern="0" cap="none" spc="0" normalizeH="0" baseline="0" noProof="0" dirty="0">
                <a:ln>
                  <a:noFill/>
                </a:ln>
                <a:solidFill>
                  <a:srgbClr val="000000"/>
                </a:solidFill>
                <a:effectLst/>
                <a:uLnTx/>
                <a:uFillTx/>
                <a:latin typeface="+mn-lt"/>
                <a:ea typeface="ＭＳ Ｐゴシック"/>
                <a:cs typeface="Arial"/>
              </a:rPr>
              <a:t>, every 4 months </a:t>
            </a:r>
          </a:p>
        </p:txBody>
      </p:sp>
      <p:sp>
        <p:nvSpPr>
          <p:cNvPr id="32" name="TextBox 31"/>
          <p:cNvSpPr txBox="1"/>
          <p:nvPr/>
        </p:nvSpPr>
        <p:spPr>
          <a:xfrm>
            <a:off x="829337" y="4876800"/>
            <a:ext cx="7485326" cy="393954"/>
          </a:xfrm>
          <a:prstGeom prst="rect">
            <a:avLst/>
          </a:prstGeom>
          <a:solidFill>
            <a:schemeClr val="bg1"/>
          </a:solidFill>
          <a:ln w="25400" cap="flat" cmpd="sng" algn="ctr">
            <a:noFill/>
            <a:prstDash val="solid"/>
          </a:ln>
          <a:effectLst/>
        </p:spPr>
        <p:txBody>
          <a:bodyPr wrap="square" tIns="64008" bIns="82296" rtlCol="0">
            <a:spAutoFit/>
          </a:bodyPr>
          <a:lstStyle>
            <a:defPPr>
              <a:defRPr lang="en-US"/>
            </a:defPPr>
            <a:lvl1pPr algn="ctr">
              <a:defRPr sz="2000">
                <a:solidFill>
                  <a:schemeClr val="bg2"/>
                </a:solidFill>
                <a:latin typeface="Arial"/>
                <a:cs typeface="Aria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00"/>
                </a:solidFill>
                <a:effectLst/>
                <a:uLnTx/>
                <a:uFillTx/>
                <a:latin typeface="+mn-lt"/>
                <a:ea typeface="ＭＳ Ｐゴシック"/>
                <a:cs typeface="Arial"/>
              </a:rPr>
              <a:t>Duration:</a:t>
            </a:r>
            <a:r>
              <a:rPr kumimoji="0" lang="en-US" sz="1600" b="0" i="0" u="none" strike="noStrike" kern="0" cap="none" spc="0" normalizeH="0" baseline="0" noProof="0" dirty="0">
                <a:ln>
                  <a:noFill/>
                </a:ln>
                <a:solidFill>
                  <a:srgbClr val="000000"/>
                </a:solidFill>
                <a:effectLst/>
                <a:uLnTx/>
                <a:uFillTx/>
                <a:latin typeface="+mn-lt"/>
                <a:ea typeface="ＭＳ Ｐゴシック"/>
                <a:cs typeface="Arial"/>
              </a:rPr>
              <a:t> Minimum </a:t>
            </a:r>
            <a:r>
              <a:rPr kumimoji="0" lang="en-US" sz="1600" b="0" i="0" u="none" strike="noStrike" kern="0" cap="none" spc="0" normalizeH="0" baseline="0" noProof="0" dirty="0" smtClean="0">
                <a:ln>
                  <a:noFill/>
                </a:ln>
                <a:solidFill>
                  <a:srgbClr val="000000"/>
                </a:solidFill>
                <a:effectLst/>
                <a:uLnTx/>
                <a:uFillTx/>
                <a:latin typeface="+mn-lt"/>
                <a:ea typeface="ＭＳ Ｐゴシック"/>
                <a:cs typeface="Arial"/>
              </a:rPr>
              <a:t>2½-</a:t>
            </a:r>
            <a:r>
              <a:rPr kumimoji="0" lang="en-US" sz="1600" b="0" i="0" u="none" strike="noStrike" kern="0" cap="none" spc="0" normalizeH="0" baseline="0" noProof="0" dirty="0">
                <a:ln>
                  <a:noFill/>
                </a:ln>
                <a:solidFill>
                  <a:srgbClr val="000000"/>
                </a:solidFill>
                <a:effectLst/>
                <a:uLnTx/>
                <a:uFillTx/>
                <a:latin typeface="+mn-lt"/>
                <a:ea typeface="ＭＳ Ｐゴシック"/>
                <a:cs typeface="Arial"/>
              </a:rPr>
              <a:t>year follow-up </a:t>
            </a:r>
            <a:r>
              <a:rPr kumimoji="0" lang="en-US" sz="1600" b="1" i="0" u="none" strike="noStrike" kern="0" cap="none" spc="0" normalizeH="0" baseline="0" noProof="0" dirty="0">
                <a:ln>
                  <a:noFill/>
                </a:ln>
                <a:solidFill>
                  <a:srgbClr val="000000"/>
                </a:solidFill>
                <a:effectLst/>
                <a:uLnTx/>
                <a:uFillTx/>
                <a:latin typeface="+mn-lt"/>
                <a:ea typeface="ＭＳ Ｐゴシック"/>
                <a:cs typeface="Arial"/>
              </a:rPr>
              <a:t>(at least 5250 events)</a:t>
            </a:r>
          </a:p>
        </p:txBody>
      </p:sp>
      <p:sp>
        <p:nvSpPr>
          <p:cNvPr id="33" name="TextBox 32"/>
          <p:cNvSpPr txBox="1"/>
          <p:nvPr/>
        </p:nvSpPr>
        <p:spPr>
          <a:xfrm>
            <a:off x="840048" y="5549900"/>
            <a:ext cx="7463903" cy="584775"/>
          </a:xfrm>
          <a:prstGeom prst="rect">
            <a:avLst/>
          </a:prstGeom>
          <a:noFill/>
        </p:spPr>
        <p:txBody>
          <a:bodyPr wrap="none" rtlCol="0">
            <a:spAutoFit/>
          </a:bodyPr>
          <a:lstStyle/>
          <a:p>
            <a:pPr algn="ctr" defTabSz="457200"/>
            <a:r>
              <a:rPr lang="en-US" sz="1600" b="1" dirty="0">
                <a:solidFill>
                  <a:srgbClr val="FFFFFF"/>
                </a:solidFill>
                <a:ea typeface="ＭＳ Ｐゴシック"/>
                <a:cs typeface="Arial"/>
              </a:rPr>
              <a:t>Primary Endpoint:</a:t>
            </a:r>
            <a:r>
              <a:rPr lang="en-US" sz="1600" dirty="0">
                <a:solidFill>
                  <a:srgbClr val="FFFFFF"/>
                </a:solidFill>
                <a:ea typeface="ＭＳ Ｐゴシック"/>
                <a:cs typeface="Arial"/>
              </a:rPr>
              <a:t> CV death, MI, hospital admission for UA,</a:t>
            </a:r>
          </a:p>
          <a:p>
            <a:pPr algn="ctr" defTabSz="457200"/>
            <a:r>
              <a:rPr lang="en-US" sz="1600" dirty="0" smtClean="0">
                <a:solidFill>
                  <a:srgbClr val="FFFFFF"/>
                </a:solidFill>
                <a:ea typeface="ＭＳ Ｐゴシック"/>
                <a:cs typeface="Arial"/>
              </a:rPr>
              <a:t>coronary revascularization (≥ </a:t>
            </a:r>
            <a:r>
              <a:rPr lang="en-US" sz="1600" dirty="0">
                <a:solidFill>
                  <a:srgbClr val="FFFFFF"/>
                </a:solidFill>
                <a:ea typeface="ＭＳ Ｐゴシック"/>
                <a:cs typeface="Arial"/>
              </a:rPr>
              <a:t>30 days after </a:t>
            </a:r>
            <a:r>
              <a:rPr lang="en-US" sz="1600" dirty="0" smtClean="0">
                <a:solidFill>
                  <a:srgbClr val="FFFFFF"/>
                </a:solidFill>
                <a:ea typeface="ＭＳ Ｐゴシック"/>
                <a:cs typeface="Arial"/>
              </a:rPr>
              <a:t>randomization</a:t>
            </a:r>
            <a:r>
              <a:rPr lang="en-US" sz="1600" dirty="0">
                <a:solidFill>
                  <a:srgbClr val="FFFFFF"/>
                </a:solidFill>
                <a:ea typeface="ＭＳ Ｐゴシック"/>
                <a:cs typeface="Arial"/>
              </a:rPr>
              <a:t>), or stroke </a:t>
            </a:r>
          </a:p>
        </p:txBody>
      </p:sp>
      <p:sp>
        <p:nvSpPr>
          <p:cNvPr id="34" name="TextBox 33"/>
          <p:cNvSpPr txBox="1"/>
          <p:nvPr/>
        </p:nvSpPr>
        <p:spPr>
          <a:xfrm>
            <a:off x="319757" y="2308364"/>
            <a:ext cx="1013098" cy="215444"/>
          </a:xfrm>
          <a:prstGeom prst="rect">
            <a:avLst/>
          </a:prstGeom>
          <a:noFill/>
        </p:spPr>
        <p:txBody>
          <a:bodyPr wrap="none" lIns="0" tIns="0" rIns="0" bIns="0" rtlCol="0">
            <a:spAutoFit/>
          </a:bodyPr>
          <a:lstStyle/>
          <a:p>
            <a:pPr defTabSz="457200"/>
            <a:r>
              <a:rPr lang="en-US" sz="1400" b="1" dirty="0">
                <a:solidFill>
                  <a:schemeClr val="bg1"/>
                </a:solidFill>
                <a:ea typeface="ＭＳ Ｐゴシック"/>
                <a:cs typeface="Arial"/>
              </a:rPr>
              <a:t>N=18,144</a:t>
            </a:r>
          </a:p>
        </p:txBody>
      </p:sp>
      <p:sp>
        <p:nvSpPr>
          <p:cNvPr id="35" name="TextBox 34"/>
          <p:cNvSpPr txBox="1"/>
          <p:nvPr/>
        </p:nvSpPr>
        <p:spPr>
          <a:xfrm>
            <a:off x="3655605" y="3070796"/>
            <a:ext cx="1828800" cy="600164"/>
          </a:xfrm>
          <a:prstGeom prst="rect">
            <a:avLst/>
          </a:prstGeom>
          <a:noFill/>
        </p:spPr>
        <p:txBody>
          <a:bodyPr wrap="square" rtlCol="0">
            <a:spAutoFit/>
          </a:bodyPr>
          <a:lstStyle/>
          <a:p>
            <a:pPr algn="ctr" defTabSz="457200"/>
            <a:r>
              <a:rPr lang="en-US" sz="1100" dirty="0">
                <a:solidFill>
                  <a:schemeClr val="bg1"/>
                </a:solidFill>
                <a:ea typeface="ＭＳ Ｐゴシック"/>
                <a:cs typeface="Arial"/>
              </a:rPr>
              <a:t>Uptitrated to </a:t>
            </a:r>
            <a:br>
              <a:rPr lang="en-US" sz="1100" dirty="0">
                <a:solidFill>
                  <a:schemeClr val="bg1"/>
                </a:solidFill>
                <a:ea typeface="ＭＳ Ｐゴシック"/>
                <a:cs typeface="Arial"/>
              </a:rPr>
            </a:br>
            <a:r>
              <a:rPr lang="en-US" sz="1100" dirty="0">
                <a:solidFill>
                  <a:schemeClr val="bg1"/>
                </a:solidFill>
                <a:ea typeface="ＭＳ Ｐゴシック"/>
                <a:cs typeface="Arial"/>
              </a:rPr>
              <a:t>s</a:t>
            </a:r>
            <a:r>
              <a:rPr lang="en-US" sz="1100" dirty="0" smtClean="0">
                <a:solidFill>
                  <a:schemeClr val="bg1"/>
                </a:solidFill>
                <a:ea typeface="ＭＳ Ｐゴシック"/>
                <a:cs typeface="Arial"/>
              </a:rPr>
              <a:t>imvastatin </a:t>
            </a:r>
            <a:r>
              <a:rPr lang="en-US" sz="1100" dirty="0">
                <a:solidFill>
                  <a:schemeClr val="bg1"/>
                </a:solidFill>
                <a:ea typeface="ＭＳ Ｐゴシック"/>
                <a:cs typeface="Arial"/>
              </a:rPr>
              <a:t>80 mg </a:t>
            </a:r>
            <a:br>
              <a:rPr lang="en-US" sz="1100" dirty="0">
                <a:solidFill>
                  <a:schemeClr val="bg1"/>
                </a:solidFill>
                <a:ea typeface="ＭＳ Ｐゴシック"/>
                <a:cs typeface="Arial"/>
              </a:rPr>
            </a:br>
            <a:r>
              <a:rPr lang="en-US" sz="1100" dirty="0">
                <a:solidFill>
                  <a:schemeClr val="bg1"/>
                </a:solidFill>
                <a:ea typeface="ＭＳ Ｐゴシック"/>
                <a:cs typeface="Arial"/>
              </a:rPr>
              <a:t>if LDL-C &gt; </a:t>
            </a:r>
            <a:r>
              <a:rPr lang="en-US" sz="1100" dirty="0" smtClean="0">
                <a:solidFill>
                  <a:schemeClr val="bg1"/>
                </a:solidFill>
                <a:ea typeface="ＭＳ Ｐゴシック"/>
                <a:cs typeface="Arial"/>
              </a:rPr>
              <a:t>79 mg/dL</a:t>
            </a:r>
            <a:endParaRPr lang="en-US" sz="1100" dirty="0">
              <a:solidFill>
                <a:schemeClr val="bg1"/>
              </a:solidFill>
              <a:ea typeface="ＭＳ Ｐゴシック"/>
              <a:cs typeface="Arial"/>
            </a:endParaRPr>
          </a:p>
        </p:txBody>
      </p:sp>
      <p:grpSp>
        <p:nvGrpSpPr>
          <p:cNvPr id="37" name="Group 36"/>
          <p:cNvGrpSpPr/>
          <p:nvPr/>
        </p:nvGrpSpPr>
        <p:grpSpPr>
          <a:xfrm>
            <a:off x="2971800" y="2683014"/>
            <a:ext cx="3200400" cy="222250"/>
            <a:chOff x="2971800" y="2717800"/>
            <a:chExt cx="3200400" cy="304800"/>
          </a:xfrm>
        </p:grpSpPr>
        <p:cxnSp>
          <p:nvCxnSpPr>
            <p:cNvPr id="38" name="Straight Arrow Connector 37"/>
            <p:cNvCxnSpPr/>
            <p:nvPr/>
          </p:nvCxnSpPr>
          <p:spPr bwMode="auto">
            <a:xfrm>
              <a:off x="6172200" y="2717800"/>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9" name="Straight Arrow Connector 38"/>
            <p:cNvCxnSpPr/>
            <p:nvPr/>
          </p:nvCxnSpPr>
          <p:spPr bwMode="auto">
            <a:xfrm>
              <a:off x="2971800" y="2717800"/>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40" name="Group 39"/>
          <p:cNvGrpSpPr/>
          <p:nvPr/>
        </p:nvGrpSpPr>
        <p:grpSpPr>
          <a:xfrm>
            <a:off x="2971800" y="3798141"/>
            <a:ext cx="3200400" cy="226787"/>
            <a:chOff x="2971800" y="3888013"/>
            <a:chExt cx="3200400" cy="304800"/>
          </a:xfrm>
        </p:grpSpPr>
        <p:cxnSp>
          <p:nvCxnSpPr>
            <p:cNvPr id="41" name="Straight Arrow Connector 40"/>
            <p:cNvCxnSpPr/>
            <p:nvPr/>
          </p:nvCxnSpPr>
          <p:spPr bwMode="auto">
            <a:xfrm>
              <a:off x="6172200" y="3888013"/>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2" name="Straight Arrow Connector 41"/>
            <p:cNvCxnSpPr/>
            <p:nvPr/>
          </p:nvCxnSpPr>
          <p:spPr bwMode="auto">
            <a:xfrm>
              <a:off x="2971800" y="3888013"/>
              <a:ext cx="0" cy="3048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43" name="Straight Arrow Connector 42"/>
          <p:cNvCxnSpPr/>
          <p:nvPr/>
        </p:nvCxnSpPr>
        <p:spPr bwMode="auto">
          <a:xfrm>
            <a:off x="4572000" y="4526578"/>
            <a:ext cx="0" cy="312122"/>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Arrow Connector 43"/>
          <p:cNvCxnSpPr/>
          <p:nvPr/>
        </p:nvCxnSpPr>
        <p:spPr bwMode="auto">
          <a:xfrm>
            <a:off x="4571999" y="5334000"/>
            <a:ext cx="2" cy="228600"/>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5" name="Straight Arrow Connector 44"/>
          <p:cNvCxnSpPr/>
          <p:nvPr/>
        </p:nvCxnSpPr>
        <p:spPr bwMode="auto">
          <a:xfrm>
            <a:off x="4570005" y="1943100"/>
            <a:ext cx="3991" cy="247493"/>
          </a:xfrm>
          <a:prstGeom prst="straightConnector1">
            <a:avLst/>
          </a:prstGeom>
          <a:solidFill>
            <a:srgbClr val="110F3C"/>
          </a:solidFill>
          <a:ln w="28575" cap="flat" cmpd="sng" algn="ctr">
            <a:solidFill>
              <a:srgbClr val="DADADA"/>
            </a:solidFill>
            <a:prstDash val="solid"/>
            <a:round/>
            <a:headEnd type="none" w="med" len="med"/>
            <a:tailEnd type="triangle" w="lg"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6" name="TextBox 45"/>
          <p:cNvSpPr txBox="1"/>
          <p:nvPr/>
        </p:nvSpPr>
        <p:spPr>
          <a:xfrm>
            <a:off x="7094282" y="4242669"/>
            <a:ext cx="1729961" cy="430887"/>
          </a:xfrm>
          <a:prstGeom prst="rect">
            <a:avLst/>
          </a:prstGeom>
          <a:noFill/>
        </p:spPr>
        <p:txBody>
          <a:bodyPr wrap="none" rtlCol="0">
            <a:spAutoFit/>
          </a:bodyPr>
          <a:lstStyle/>
          <a:p>
            <a:pPr algn="ctr" defTabSz="457200"/>
            <a:r>
              <a:rPr lang="en-US" sz="1100" dirty="0" smtClean="0">
                <a:solidFill>
                  <a:schemeClr val="bg1"/>
                </a:solidFill>
                <a:ea typeface="ＭＳ Ｐゴシック"/>
              </a:rPr>
              <a:t>90% power to detect </a:t>
            </a:r>
          </a:p>
          <a:p>
            <a:pPr algn="ctr" defTabSz="457200"/>
            <a:r>
              <a:rPr lang="en-US" sz="1100" dirty="0" smtClean="0">
                <a:solidFill>
                  <a:schemeClr val="bg1"/>
                </a:solidFill>
                <a:ea typeface="ＭＳ Ｐゴシック"/>
              </a:rPr>
              <a:t>~9% difference</a:t>
            </a:r>
            <a:endParaRPr lang="en-US" sz="1100" dirty="0">
              <a:solidFill>
                <a:schemeClr val="bg1"/>
              </a:solidFill>
              <a:ea typeface="ＭＳ Ｐゴシック"/>
            </a:endParaRPr>
          </a:p>
        </p:txBody>
      </p:sp>
      <p:sp>
        <p:nvSpPr>
          <p:cNvPr id="50" name="TextBox 46"/>
          <p:cNvSpPr txBox="1"/>
          <p:nvPr/>
        </p:nvSpPr>
        <p:spPr>
          <a:xfrm>
            <a:off x="27709" y="6400800"/>
            <a:ext cx="6550925" cy="526733"/>
          </a:xfrm>
          <a:prstGeom prst="rect">
            <a:avLst/>
          </a:prstGeom>
          <a:noFill/>
        </p:spPr>
        <p:txBody>
          <a:bodyPr wrap="none" lIns="0" tIns="0" rIns="0" bIns="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da-DK" sz="800" b="1" dirty="0" smtClean="0">
                <a:solidFill>
                  <a:prstClr val="white"/>
                </a:solidFill>
                <a:cs typeface="Arial" pitchFamily="34" charset="0"/>
              </a:rPr>
              <a:t>1. </a:t>
            </a:r>
            <a:r>
              <a:rPr lang="da-DK" sz="800" dirty="0" smtClean="0">
                <a:solidFill>
                  <a:prstClr val="white"/>
                </a:solidFill>
                <a:cs typeface="Arial" pitchFamily="34" charset="0"/>
              </a:rPr>
              <a:t>Cannon CP,  </a:t>
            </a:r>
            <a:r>
              <a:rPr lang="da-DK" sz="800" dirty="0">
                <a:solidFill>
                  <a:prstClr val="white"/>
                </a:solidFill>
                <a:cs typeface="Arial" pitchFamily="34" charset="0"/>
              </a:rPr>
              <a:t>et al. American Heart Association Scientific Sessions, Session LBCT.02  November 17, 2014, </a:t>
            </a:r>
            <a:r>
              <a:rPr lang="da-DK" sz="800" dirty="0" smtClean="0">
                <a:solidFill>
                  <a:prstClr val="white"/>
                </a:solidFill>
                <a:cs typeface="Arial" pitchFamily="34" charset="0"/>
              </a:rPr>
              <a:t>Chicago. </a:t>
            </a:r>
            <a:endParaRPr lang="da-DK" sz="800" dirty="0">
              <a:solidFill>
                <a:prstClr val="white"/>
              </a:solidFill>
              <a:cs typeface="Arial" pitchFamily="34" charset="0"/>
            </a:endParaRPr>
          </a:p>
          <a:p>
            <a:pPr fontAlgn="base">
              <a:spcBef>
                <a:spcPct val="0"/>
              </a:spcBef>
              <a:spcAft>
                <a:spcPct val="0"/>
              </a:spcAft>
            </a:pPr>
            <a:r>
              <a:rPr lang="da-DK" sz="800" dirty="0" smtClean="0">
                <a:solidFill>
                  <a:prstClr val="white"/>
                </a:solidFill>
                <a:cs typeface="Arial" pitchFamily="34" charset="0"/>
              </a:rPr>
              <a:t>*3.2mM **</a:t>
            </a:r>
            <a:r>
              <a:rPr lang="da-DK" sz="800" dirty="0">
                <a:solidFill>
                  <a:prstClr val="white"/>
                </a:solidFill>
                <a:cs typeface="Arial" pitchFamily="34" charset="0"/>
              </a:rPr>
              <a:t>2.6mM</a:t>
            </a:r>
            <a:r>
              <a:rPr lang="en-GB" sz="800" dirty="0" smtClean="0">
                <a:solidFill>
                  <a:prstClr val="white"/>
                </a:solidFill>
                <a:cs typeface="Arial" pitchFamily="34" charset="0"/>
              </a:rPr>
              <a:t> </a:t>
            </a:r>
          </a:p>
          <a:p>
            <a:pPr fontAlgn="base">
              <a:spcBef>
                <a:spcPct val="0"/>
              </a:spcBef>
              <a:spcAft>
                <a:spcPct val="0"/>
              </a:spcAft>
            </a:pPr>
            <a:r>
              <a:rPr lang="en-GB" sz="800" dirty="0" smtClean="0">
                <a:solidFill>
                  <a:prstClr val="white"/>
                </a:solidFill>
                <a:cs typeface="Arial" pitchFamily="34" charset="0"/>
              </a:rPr>
              <a:t>ACS, acute coronary syndrome; CV, cardiovascular; MI, myocardial infarction; UA, unstable angina</a:t>
            </a:r>
            <a:endParaRPr lang="da-DK" sz="800" dirty="0">
              <a:solidFill>
                <a:prstClr val="white"/>
              </a:solidFill>
              <a:cs typeface="Arial" pitchFamily="34" charset="0"/>
            </a:endParaRPr>
          </a:p>
        </p:txBody>
      </p:sp>
    </p:spTree>
    <p:extLst>
      <p:ext uri="{BB962C8B-B14F-4D97-AF65-F5344CB8AC3E}">
        <p14:creationId xmlns:p14="http://schemas.microsoft.com/office/powerpoint/2010/main" val="3410710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42622"/>
            <a:ext cx="7283152" cy="1143000"/>
          </a:xfrm>
        </p:spPr>
        <p:txBody>
          <a:bodyPr/>
          <a:lstStyle/>
          <a:p>
            <a:r>
              <a:rPr lang="en-GB" dirty="0" smtClean="0"/>
              <a:t>IMPROVE-IT: Mean </a:t>
            </a:r>
            <a:r>
              <a:rPr lang="en-GB" dirty="0"/>
              <a:t>LDL-C at 1 </a:t>
            </a:r>
            <a:r>
              <a:rPr lang="en-GB" dirty="0" smtClean="0"/>
              <a:t>year, ITT and OT</a:t>
            </a:r>
            <a:endParaRPr lang="en-GB" dirty="0"/>
          </a:p>
        </p:txBody>
      </p:sp>
      <p:sp>
        <p:nvSpPr>
          <p:cNvPr id="16" name="TextBox 15"/>
          <p:cNvSpPr txBox="1"/>
          <p:nvPr/>
        </p:nvSpPr>
        <p:spPr>
          <a:xfrm>
            <a:off x="0" y="6381750"/>
            <a:ext cx="6572250" cy="338554"/>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 </a:t>
            </a:r>
            <a:r>
              <a:rPr lang="da-DK" sz="800" dirty="0" smtClean="0">
                <a:solidFill>
                  <a:prstClr val="white"/>
                </a:solidFill>
                <a:cs typeface="Arial" pitchFamily="34" charset="0"/>
              </a:rPr>
              <a:t>Cannon </a:t>
            </a:r>
            <a:r>
              <a:rPr lang="da-DK" sz="800" dirty="0">
                <a:solidFill>
                  <a:prstClr val="white"/>
                </a:solidFill>
                <a:cs typeface="Arial" pitchFamily="34" charset="0"/>
              </a:rPr>
              <a:t>CP,  et al. American Heart Association Scientific Sessions, Session LBCT.02  November 17, 2014, Chicago</a:t>
            </a:r>
            <a:r>
              <a:rPr lang="da-DK" sz="800" dirty="0" smtClean="0">
                <a:solidFill>
                  <a:prstClr val="white"/>
                </a:solidFill>
                <a:cs typeface="Arial" pitchFamily="34" charset="0"/>
              </a:rPr>
              <a:t>.</a:t>
            </a:r>
          </a:p>
          <a:p>
            <a:pPr fontAlgn="base">
              <a:spcBef>
                <a:spcPct val="0"/>
              </a:spcBef>
              <a:spcAft>
                <a:spcPct val="0"/>
              </a:spcAft>
            </a:pPr>
            <a:r>
              <a:rPr lang="da-DK" sz="800" dirty="0" smtClean="0">
                <a:solidFill>
                  <a:prstClr val="white"/>
                </a:solidFill>
                <a:cs typeface="Arial" pitchFamily="34" charset="0"/>
              </a:rPr>
              <a:t>ITT, intent to treat; OT, on-treatment. </a:t>
            </a:r>
            <a:endParaRPr lang="da-DK" sz="800" dirty="0">
              <a:solidFill>
                <a:prstClr val="white"/>
              </a:solidFill>
              <a:cs typeface="Arial" pitchFamily="34" charset="0"/>
            </a:endParaRPr>
          </a:p>
        </p:txBody>
      </p:sp>
      <p:grpSp>
        <p:nvGrpSpPr>
          <p:cNvPr id="199" name="Group 198"/>
          <p:cNvGrpSpPr/>
          <p:nvPr/>
        </p:nvGrpSpPr>
        <p:grpSpPr>
          <a:xfrm>
            <a:off x="755828" y="1022414"/>
            <a:ext cx="8107201" cy="4999487"/>
            <a:chOff x="755828" y="1213486"/>
            <a:chExt cx="8107201" cy="4999487"/>
          </a:xfrm>
        </p:grpSpPr>
        <p:grpSp>
          <p:nvGrpSpPr>
            <p:cNvPr id="196" name="Group 195"/>
            <p:cNvGrpSpPr/>
            <p:nvPr/>
          </p:nvGrpSpPr>
          <p:grpSpPr>
            <a:xfrm>
              <a:off x="1940719" y="1733550"/>
              <a:ext cx="6145212" cy="2946092"/>
              <a:chOff x="1940719" y="1733550"/>
              <a:chExt cx="6145212" cy="2946092"/>
            </a:xfrm>
          </p:grpSpPr>
          <p:cxnSp>
            <p:nvCxnSpPr>
              <p:cNvPr id="63" name="Straight Connector 62"/>
              <p:cNvCxnSpPr/>
              <p:nvPr/>
            </p:nvCxnSpPr>
            <p:spPr>
              <a:xfrm flipV="1">
                <a:off x="2559844" y="4454526"/>
                <a:ext cx="140493" cy="215591"/>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2700337" y="4429125"/>
                <a:ext cx="273844" cy="2540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971800" y="4429125"/>
                <a:ext cx="444500" cy="2540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3416300" y="4429125"/>
                <a:ext cx="575866" cy="2540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992166" y="4429125"/>
                <a:ext cx="1560909" cy="5080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553075" y="4479925"/>
                <a:ext cx="698500" cy="3810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251575" y="4518025"/>
                <a:ext cx="1146175" cy="0"/>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394575" y="4518025"/>
                <a:ext cx="691356" cy="161617"/>
              </a:xfrm>
              <a:prstGeom prst="line">
                <a:avLst/>
              </a:prstGeom>
              <a:ln w="254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940719" y="1733550"/>
                <a:ext cx="505199" cy="803705"/>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2438400" y="2514600"/>
                <a:ext cx="121444" cy="2155517"/>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2559844" y="4376738"/>
                <a:ext cx="138112" cy="293379"/>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2690813" y="4350543"/>
                <a:ext cx="273844" cy="33338"/>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2962274" y="4350543"/>
                <a:ext cx="457200" cy="59531"/>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3416300" y="4343400"/>
                <a:ext cx="531813" cy="66674"/>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3948113" y="4321400"/>
                <a:ext cx="1404937" cy="22000"/>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5353050" y="4173032"/>
                <a:ext cx="2044700" cy="148368"/>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395369" y="4173032"/>
                <a:ext cx="679450" cy="17968"/>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grpSp>
        <p:sp>
          <p:nvSpPr>
            <p:cNvPr id="6" name="object 3"/>
            <p:cNvSpPr>
              <a:spLocks noChangeAspect="1"/>
            </p:cNvSpPr>
            <p:nvPr/>
          </p:nvSpPr>
          <p:spPr>
            <a:xfrm>
              <a:off x="2737027" y="1360805"/>
              <a:ext cx="5756454" cy="1341120"/>
            </a:xfrm>
            <a:custGeom>
              <a:avLst/>
              <a:gdLst/>
              <a:ahLst/>
              <a:cxnLst/>
              <a:rect l="l" t="t" r="r" b="b"/>
              <a:pathLst>
                <a:path w="5996305" h="1397000">
                  <a:moveTo>
                    <a:pt x="0" y="1397000"/>
                  </a:moveTo>
                  <a:lnTo>
                    <a:pt x="5996178" y="1397000"/>
                  </a:lnTo>
                  <a:lnTo>
                    <a:pt x="5996178" y="0"/>
                  </a:lnTo>
                  <a:lnTo>
                    <a:pt x="0" y="0"/>
                  </a:lnTo>
                  <a:lnTo>
                    <a:pt x="0" y="1397000"/>
                  </a:lnTo>
                  <a:close/>
                </a:path>
              </a:pathLst>
            </a:custGeom>
            <a:noFill/>
          </p:spPr>
          <p:txBody>
            <a:bodyPr wrap="square" lIns="0" tIns="0" rIns="0" bIns="0" rtlCol="0"/>
            <a:lstStyle/>
            <a:p>
              <a:endParaRPr sz="1400" dirty="0">
                <a:solidFill>
                  <a:prstClr val="black"/>
                </a:solidFill>
              </a:endParaRPr>
            </a:p>
          </p:txBody>
        </p:sp>
        <p:sp>
          <p:nvSpPr>
            <p:cNvPr id="7" name="object 11"/>
            <p:cNvSpPr txBox="1">
              <a:spLocks noChangeAspect="1"/>
            </p:cNvSpPr>
            <p:nvPr/>
          </p:nvSpPr>
          <p:spPr>
            <a:xfrm>
              <a:off x="2559844" y="1924329"/>
              <a:ext cx="3258265" cy="782001"/>
            </a:xfrm>
            <a:prstGeom prst="rect">
              <a:avLst/>
            </a:prstGeom>
          </p:spPr>
          <p:txBody>
            <a:bodyPr vert="horz" wrap="square" lIns="0" tIns="0" rIns="0" bIns="0" rtlCol="0">
              <a:normAutofit/>
            </a:bodyPr>
            <a:lstStyle/>
            <a:p>
              <a:pPr indent="245745">
                <a:lnSpc>
                  <a:spcPct val="125000"/>
                </a:lnSpc>
              </a:pPr>
              <a:r>
                <a:rPr sz="1400" b="1" dirty="0" smtClean="0">
                  <a:solidFill>
                    <a:srgbClr val="92D050"/>
                  </a:solidFill>
                  <a:latin typeface="Arial"/>
                  <a:cs typeface="Arial"/>
                </a:rPr>
                <a:t>Si</a:t>
              </a:r>
              <a:r>
                <a:rPr sz="1400" b="1" spc="-10" dirty="0" smtClean="0">
                  <a:solidFill>
                    <a:srgbClr val="92D050"/>
                  </a:solidFill>
                  <a:latin typeface="Arial"/>
                  <a:cs typeface="Arial"/>
                </a:rPr>
                <a:t>m</a:t>
              </a:r>
              <a:r>
                <a:rPr sz="1400" b="1" spc="-20" dirty="0" smtClean="0">
                  <a:solidFill>
                    <a:srgbClr val="92D050"/>
                  </a:solidFill>
                  <a:latin typeface="Arial"/>
                  <a:cs typeface="Arial"/>
                </a:rPr>
                <a:t>v</a:t>
              </a:r>
              <a:r>
                <a:rPr sz="1400" b="1" dirty="0" smtClean="0">
                  <a:solidFill>
                    <a:srgbClr val="92D050"/>
                  </a:solidFill>
                  <a:latin typeface="Arial"/>
                  <a:cs typeface="Arial"/>
                </a:rPr>
                <a:t>a</a:t>
              </a:r>
              <a:r>
                <a:rPr lang="en-GB" sz="1400" b="1" dirty="0" smtClean="0">
                  <a:solidFill>
                    <a:srgbClr val="92D050"/>
                  </a:solidFill>
                  <a:latin typeface="Arial"/>
                  <a:cs typeface="Arial"/>
                </a:rPr>
                <a:t> OT</a:t>
              </a:r>
              <a:r>
                <a:rPr lang="en-GB" sz="1400" b="1" spc="15" dirty="0" smtClean="0">
                  <a:solidFill>
                    <a:srgbClr val="92D050"/>
                  </a:solidFill>
                  <a:latin typeface="Arial"/>
                  <a:cs typeface="Arial"/>
                </a:rPr>
                <a:t>:</a:t>
              </a:r>
              <a:r>
                <a:rPr sz="1400" b="1" spc="-50" dirty="0" smtClean="0">
                  <a:solidFill>
                    <a:srgbClr val="92D050"/>
                  </a:solidFill>
                  <a:latin typeface="Arial"/>
                  <a:cs typeface="Arial"/>
                </a:rPr>
                <a:t> </a:t>
              </a:r>
              <a:r>
                <a:rPr sz="1400" b="1" dirty="0" smtClean="0">
                  <a:solidFill>
                    <a:srgbClr val="92D050"/>
                  </a:solidFill>
                  <a:latin typeface="Arial"/>
                  <a:cs typeface="Arial"/>
                </a:rPr>
                <a:t>L</a:t>
              </a:r>
              <a:r>
                <a:rPr sz="1400" b="1" spc="-10" dirty="0" smtClean="0">
                  <a:solidFill>
                    <a:srgbClr val="92D050"/>
                  </a:solidFill>
                  <a:latin typeface="Arial"/>
                  <a:cs typeface="Arial"/>
                </a:rPr>
                <a:t>D</a:t>
              </a:r>
              <a:r>
                <a:rPr sz="1400" b="1" dirty="0" smtClean="0">
                  <a:solidFill>
                    <a:srgbClr val="92D050"/>
                  </a:solidFill>
                  <a:latin typeface="Arial"/>
                  <a:cs typeface="Arial"/>
                </a:rPr>
                <a:t>L</a:t>
              </a:r>
              <a:r>
                <a:rPr lang="en-GB" sz="1400" b="1" dirty="0" smtClean="0">
                  <a:solidFill>
                    <a:srgbClr val="92D050"/>
                  </a:solidFill>
                  <a:latin typeface="Arial"/>
                  <a:cs typeface="Arial"/>
                </a:rPr>
                <a:t>-</a:t>
              </a:r>
              <a:r>
                <a:rPr sz="1400" b="1" dirty="0" smtClean="0">
                  <a:solidFill>
                    <a:srgbClr val="92D050"/>
                  </a:solidFill>
                  <a:latin typeface="Arial"/>
                  <a:cs typeface="Arial"/>
                </a:rPr>
                <a:t>C</a:t>
              </a:r>
              <a:r>
                <a:rPr sz="1400" b="1" spc="-5" dirty="0" smtClean="0">
                  <a:solidFill>
                    <a:srgbClr val="92D050"/>
                  </a:solidFill>
                  <a:latin typeface="Arial"/>
                  <a:cs typeface="Arial"/>
                </a:rPr>
                <a:t> </a:t>
              </a:r>
              <a:r>
                <a:rPr sz="1400" b="1" dirty="0">
                  <a:solidFill>
                    <a:srgbClr val="92D050"/>
                  </a:solidFill>
                  <a:latin typeface="Arial"/>
                  <a:cs typeface="Arial"/>
                </a:rPr>
                <a:t>69.5</a:t>
              </a:r>
              <a:r>
                <a:rPr sz="1400" b="1" spc="-30" dirty="0">
                  <a:solidFill>
                    <a:srgbClr val="92D050"/>
                  </a:solidFill>
                  <a:latin typeface="Arial"/>
                  <a:cs typeface="Arial"/>
                </a:rPr>
                <a:t> </a:t>
              </a:r>
              <a:r>
                <a:rPr sz="1400" b="1" spc="-10" dirty="0">
                  <a:solidFill>
                    <a:srgbClr val="92D050"/>
                  </a:solidFill>
                  <a:latin typeface="Arial"/>
                  <a:cs typeface="Arial"/>
                </a:rPr>
                <a:t>m</a:t>
              </a:r>
              <a:r>
                <a:rPr sz="1400" b="1" dirty="0">
                  <a:solidFill>
                    <a:srgbClr val="92D050"/>
                  </a:solidFill>
                  <a:latin typeface="Arial"/>
                  <a:cs typeface="Arial"/>
                </a:rPr>
                <a:t>g/dL </a:t>
              </a:r>
              <a:endParaRPr lang="en-GB" sz="1400" b="1" dirty="0" smtClean="0">
                <a:solidFill>
                  <a:srgbClr val="92D050"/>
                </a:solidFill>
                <a:latin typeface="Arial"/>
                <a:cs typeface="Arial"/>
              </a:endParaRPr>
            </a:p>
            <a:p>
              <a:pPr indent="245745">
                <a:lnSpc>
                  <a:spcPct val="125000"/>
                </a:lnSpc>
              </a:pPr>
              <a:r>
                <a:rPr sz="1400" b="1" dirty="0" smtClean="0">
                  <a:solidFill>
                    <a:schemeClr val="bg2"/>
                  </a:solidFill>
                  <a:latin typeface="Arial"/>
                  <a:cs typeface="Arial"/>
                </a:rPr>
                <a:t>E</a:t>
              </a:r>
              <a:r>
                <a:rPr sz="1400" b="1" spc="-10" dirty="0" smtClean="0">
                  <a:solidFill>
                    <a:schemeClr val="bg2"/>
                  </a:solidFill>
                  <a:latin typeface="Arial"/>
                  <a:cs typeface="Arial"/>
                </a:rPr>
                <a:t>Z</a:t>
              </a:r>
              <a:r>
                <a:rPr lang="en-GB" sz="1400" b="1" dirty="0" smtClean="0">
                  <a:solidFill>
                    <a:schemeClr val="bg2"/>
                  </a:solidFill>
                  <a:latin typeface="Arial"/>
                  <a:cs typeface="Arial"/>
                </a:rPr>
                <a:t>E+</a:t>
              </a:r>
              <a:r>
                <a:rPr sz="1400" b="1" dirty="0" smtClean="0">
                  <a:solidFill>
                    <a:schemeClr val="bg2"/>
                  </a:solidFill>
                  <a:latin typeface="Arial"/>
                  <a:cs typeface="Arial"/>
                </a:rPr>
                <a:t>Si</a:t>
              </a:r>
              <a:r>
                <a:rPr sz="1400" b="1" spc="-10" dirty="0" smtClean="0">
                  <a:solidFill>
                    <a:schemeClr val="bg2"/>
                  </a:solidFill>
                  <a:latin typeface="Arial"/>
                  <a:cs typeface="Arial"/>
                </a:rPr>
                <a:t>m</a:t>
              </a:r>
              <a:r>
                <a:rPr sz="1400" b="1" spc="-20" dirty="0" smtClean="0">
                  <a:solidFill>
                    <a:schemeClr val="bg2"/>
                  </a:solidFill>
                  <a:latin typeface="Arial"/>
                  <a:cs typeface="Arial"/>
                </a:rPr>
                <a:t>v</a:t>
              </a:r>
              <a:r>
                <a:rPr sz="1400" b="1" dirty="0" smtClean="0">
                  <a:solidFill>
                    <a:schemeClr val="bg2"/>
                  </a:solidFill>
                  <a:latin typeface="Arial"/>
                  <a:cs typeface="Arial"/>
                </a:rPr>
                <a:t>a</a:t>
              </a:r>
              <a:r>
                <a:rPr lang="en-GB" sz="1400" b="1" dirty="0" smtClean="0">
                  <a:solidFill>
                    <a:schemeClr val="bg2"/>
                  </a:solidFill>
                  <a:latin typeface="Arial"/>
                  <a:cs typeface="Arial"/>
                </a:rPr>
                <a:t> OT</a:t>
              </a:r>
              <a:r>
                <a:rPr lang="en-GB" sz="1400" b="1" spc="-10" dirty="0" smtClean="0">
                  <a:solidFill>
                    <a:schemeClr val="bg2"/>
                  </a:solidFill>
                  <a:latin typeface="Arial"/>
                  <a:cs typeface="Arial"/>
                </a:rPr>
                <a:t>: </a:t>
              </a:r>
              <a:r>
                <a:rPr sz="1400" b="1" dirty="0" smtClean="0">
                  <a:solidFill>
                    <a:schemeClr val="bg2"/>
                  </a:solidFill>
                  <a:latin typeface="Arial"/>
                  <a:cs typeface="Arial"/>
                </a:rPr>
                <a:t>L</a:t>
              </a:r>
              <a:r>
                <a:rPr sz="1400" b="1" spc="-10" dirty="0" smtClean="0">
                  <a:solidFill>
                    <a:schemeClr val="bg2"/>
                  </a:solidFill>
                  <a:latin typeface="Arial"/>
                  <a:cs typeface="Arial"/>
                </a:rPr>
                <a:t>D</a:t>
              </a:r>
              <a:r>
                <a:rPr sz="1400" b="1" dirty="0" smtClean="0">
                  <a:solidFill>
                    <a:schemeClr val="bg2"/>
                  </a:solidFill>
                  <a:latin typeface="Arial"/>
                  <a:cs typeface="Arial"/>
                </a:rPr>
                <a:t>L</a:t>
              </a:r>
              <a:r>
                <a:rPr lang="en-GB" sz="1400" b="1" dirty="0" smtClean="0">
                  <a:solidFill>
                    <a:schemeClr val="bg2"/>
                  </a:solidFill>
                  <a:latin typeface="Arial"/>
                  <a:cs typeface="Arial"/>
                </a:rPr>
                <a:t>-</a:t>
              </a:r>
              <a:r>
                <a:rPr sz="1400" b="1" dirty="0" smtClean="0">
                  <a:solidFill>
                    <a:schemeClr val="bg2"/>
                  </a:solidFill>
                  <a:latin typeface="Arial"/>
                  <a:cs typeface="Arial"/>
                </a:rPr>
                <a:t>C</a:t>
              </a:r>
              <a:r>
                <a:rPr sz="1400" b="1" spc="-15" dirty="0" smtClean="0">
                  <a:solidFill>
                    <a:schemeClr val="bg2"/>
                  </a:solidFill>
                  <a:latin typeface="Arial"/>
                  <a:cs typeface="Arial"/>
                </a:rPr>
                <a:t> </a:t>
              </a:r>
              <a:r>
                <a:rPr sz="1400" b="1" dirty="0">
                  <a:solidFill>
                    <a:schemeClr val="bg2"/>
                  </a:solidFill>
                  <a:latin typeface="Arial"/>
                  <a:cs typeface="Arial"/>
                </a:rPr>
                <a:t>52.5</a:t>
              </a:r>
              <a:r>
                <a:rPr sz="1400" b="1" spc="-20" dirty="0">
                  <a:solidFill>
                    <a:schemeClr val="bg2"/>
                  </a:solidFill>
                  <a:latin typeface="Arial"/>
                  <a:cs typeface="Arial"/>
                </a:rPr>
                <a:t> </a:t>
              </a:r>
              <a:r>
                <a:rPr sz="1400" b="1" spc="-10" dirty="0">
                  <a:solidFill>
                    <a:schemeClr val="bg2"/>
                  </a:solidFill>
                  <a:latin typeface="Arial"/>
                  <a:cs typeface="Arial"/>
                </a:rPr>
                <a:t>m</a:t>
              </a:r>
              <a:r>
                <a:rPr sz="1400" b="1" dirty="0">
                  <a:solidFill>
                    <a:schemeClr val="bg2"/>
                  </a:solidFill>
                  <a:latin typeface="Arial"/>
                  <a:cs typeface="Arial"/>
                </a:rPr>
                <a:t>g/dL</a:t>
              </a:r>
            </a:p>
          </p:txBody>
        </p:sp>
        <p:sp>
          <p:nvSpPr>
            <p:cNvPr id="8" name="object 12"/>
            <p:cNvSpPr txBox="1">
              <a:spLocks noChangeAspect="1"/>
            </p:cNvSpPr>
            <p:nvPr/>
          </p:nvSpPr>
          <p:spPr>
            <a:xfrm>
              <a:off x="5581633" y="1923714"/>
              <a:ext cx="3281396" cy="782001"/>
            </a:xfrm>
            <a:prstGeom prst="rect">
              <a:avLst/>
            </a:prstGeom>
          </p:spPr>
          <p:txBody>
            <a:bodyPr vert="horz" wrap="square" lIns="0" tIns="0" rIns="0" bIns="0" rtlCol="0">
              <a:normAutofit/>
            </a:bodyPr>
            <a:lstStyle/>
            <a:p>
              <a:pPr indent="245110">
                <a:lnSpc>
                  <a:spcPct val="125000"/>
                </a:lnSpc>
              </a:pPr>
              <a:r>
                <a:rPr sz="1400" b="1" dirty="0">
                  <a:solidFill>
                    <a:srgbClr val="92D050"/>
                  </a:solidFill>
                  <a:latin typeface="Arial"/>
                  <a:cs typeface="Arial"/>
                </a:rPr>
                <a:t>Si</a:t>
              </a:r>
              <a:r>
                <a:rPr sz="1400" b="1" spc="-10" dirty="0">
                  <a:solidFill>
                    <a:srgbClr val="92D050"/>
                  </a:solidFill>
                  <a:latin typeface="Arial"/>
                  <a:cs typeface="Arial"/>
                </a:rPr>
                <a:t>m</a:t>
              </a:r>
              <a:r>
                <a:rPr sz="1400" b="1" spc="-20" dirty="0">
                  <a:solidFill>
                    <a:srgbClr val="92D050"/>
                  </a:solidFill>
                  <a:latin typeface="Arial"/>
                  <a:cs typeface="Arial"/>
                </a:rPr>
                <a:t>v</a:t>
              </a:r>
              <a:r>
                <a:rPr sz="1400" b="1" dirty="0">
                  <a:solidFill>
                    <a:srgbClr val="92D050"/>
                  </a:solidFill>
                  <a:latin typeface="Arial"/>
                  <a:cs typeface="Arial"/>
                </a:rPr>
                <a:t>a</a:t>
              </a:r>
              <a:r>
                <a:rPr sz="1400" b="1" spc="15" dirty="0">
                  <a:solidFill>
                    <a:srgbClr val="92D050"/>
                  </a:solidFill>
                  <a:latin typeface="Arial"/>
                  <a:cs typeface="Arial"/>
                </a:rPr>
                <a:t> </a:t>
              </a:r>
              <a:r>
                <a:rPr sz="1400" b="1" dirty="0">
                  <a:solidFill>
                    <a:srgbClr val="92D050"/>
                  </a:solidFill>
                  <a:latin typeface="Arial"/>
                  <a:cs typeface="Arial"/>
                </a:rPr>
                <a:t>I</a:t>
              </a:r>
              <a:r>
                <a:rPr sz="1400" b="1" spc="-10" dirty="0">
                  <a:solidFill>
                    <a:srgbClr val="92D050"/>
                  </a:solidFill>
                  <a:latin typeface="Arial"/>
                  <a:cs typeface="Arial"/>
                </a:rPr>
                <a:t>T</a:t>
              </a:r>
              <a:r>
                <a:rPr sz="1400" b="1" dirty="0">
                  <a:solidFill>
                    <a:srgbClr val="92D050"/>
                  </a:solidFill>
                  <a:latin typeface="Arial"/>
                  <a:cs typeface="Arial"/>
                </a:rPr>
                <a:t>T</a:t>
              </a:r>
              <a:r>
                <a:rPr sz="1400" b="1" spc="-50" dirty="0">
                  <a:solidFill>
                    <a:srgbClr val="92D050"/>
                  </a:solidFill>
                  <a:latin typeface="Arial"/>
                  <a:cs typeface="Arial"/>
                </a:rPr>
                <a:t> </a:t>
              </a:r>
              <a:r>
                <a:rPr lang="en-GB" sz="1400" b="1" spc="-50" dirty="0" smtClean="0">
                  <a:solidFill>
                    <a:srgbClr val="92D050"/>
                  </a:solidFill>
                  <a:latin typeface="Arial"/>
                  <a:cs typeface="Arial"/>
                </a:rPr>
                <a:t>: </a:t>
              </a:r>
              <a:r>
                <a:rPr sz="1400" b="1" dirty="0" smtClean="0">
                  <a:solidFill>
                    <a:srgbClr val="92D050"/>
                  </a:solidFill>
                  <a:latin typeface="Arial"/>
                  <a:cs typeface="Arial"/>
                </a:rPr>
                <a:t>L</a:t>
              </a:r>
              <a:r>
                <a:rPr sz="1400" b="1" spc="-10" dirty="0" smtClean="0">
                  <a:solidFill>
                    <a:srgbClr val="92D050"/>
                  </a:solidFill>
                  <a:latin typeface="Arial"/>
                  <a:cs typeface="Arial"/>
                </a:rPr>
                <a:t>D</a:t>
              </a:r>
              <a:r>
                <a:rPr sz="1400" b="1" dirty="0" smtClean="0">
                  <a:solidFill>
                    <a:srgbClr val="92D050"/>
                  </a:solidFill>
                  <a:latin typeface="Arial"/>
                  <a:cs typeface="Arial"/>
                </a:rPr>
                <a:t>L</a:t>
              </a:r>
              <a:r>
                <a:rPr lang="en-GB" sz="1400" b="1" dirty="0" smtClean="0">
                  <a:solidFill>
                    <a:srgbClr val="92D050"/>
                  </a:solidFill>
                  <a:latin typeface="Arial"/>
                  <a:cs typeface="Arial"/>
                </a:rPr>
                <a:t>-</a:t>
              </a:r>
              <a:r>
                <a:rPr sz="1400" b="1" dirty="0" smtClean="0">
                  <a:solidFill>
                    <a:srgbClr val="92D050"/>
                  </a:solidFill>
                  <a:latin typeface="Arial"/>
                  <a:cs typeface="Arial"/>
                </a:rPr>
                <a:t>C</a:t>
              </a:r>
              <a:r>
                <a:rPr sz="1400" b="1" spc="-15" dirty="0" smtClean="0">
                  <a:solidFill>
                    <a:srgbClr val="92D050"/>
                  </a:solidFill>
                  <a:latin typeface="Arial"/>
                  <a:cs typeface="Arial"/>
                </a:rPr>
                <a:t> </a:t>
              </a:r>
              <a:r>
                <a:rPr sz="1400" b="1" dirty="0">
                  <a:solidFill>
                    <a:srgbClr val="92D050"/>
                  </a:solidFill>
                  <a:latin typeface="Arial"/>
                  <a:cs typeface="Arial"/>
                </a:rPr>
                <a:t>69.9</a:t>
              </a:r>
              <a:r>
                <a:rPr sz="1400" b="1" spc="-30" dirty="0">
                  <a:solidFill>
                    <a:srgbClr val="92D050"/>
                  </a:solidFill>
                  <a:latin typeface="Arial"/>
                  <a:cs typeface="Arial"/>
                </a:rPr>
                <a:t> </a:t>
              </a:r>
              <a:r>
                <a:rPr sz="1400" b="1" spc="-10" dirty="0">
                  <a:solidFill>
                    <a:srgbClr val="92D050"/>
                  </a:solidFill>
                  <a:latin typeface="Arial"/>
                  <a:cs typeface="Arial"/>
                </a:rPr>
                <a:t>m</a:t>
              </a:r>
              <a:r>
                <a:rPr sz="1400" b="1" dirty="0">
                  <a:solidFill>
                    <a:srgbClr val="92D050"/>
                  </a:solidFill>
                  <a:latin typeface="Arial"/>
                  <a:cs typeface="Arial"/>
                </a:rPr>
                <a:t>g/dL </a:t>
              </a:r>
              <a:endParaRPr lang="en-GB" sz="1400" b="1" dirty="0" smtClean="0">
                <a:solidFill>
                  <a:srgbClr val="92D050"/>
                </a:solidFill>
                <a:latin typeface="Arial"/>
                <a:cs typeface="Arial"/>
              </a:endParaRPr>
            </a:p>
            <a:p>
              <a:pPr indent="245110">
                <a:lnSpc>
                  <a:spcPct val="125000"/>
                </a:lnSpc>
              </a:pPr>
              <a:r>
                <a:rPr sz="1400" b="1" dirty="0" smtClean="0">
                  <a:solidFill>
                    <a:schemeClr val="bg2"/>
                  </a:solidFill>
                  <a:latin typeface="Arial"/>
                  <a:cs typeface="Arial"/>
                </a:rPr>
                <a:t>E</a:t>
              </a:r>
              <a:r>
                <a:rPr sz="1400" b="1" spc="-10" dirty="0" smtClean="0">
                  <a:solidFill>
                    <a:schemeClr val="bg2"/>
                  </a:solidFill>
                  <a:latin typeface="Arial"/>
                  <a:cs typeface="Arial"/>
                </a:rPr>
                <a:t>Z</a:t>
              </a:r>
              <a:r>
                <a:rPr lang="en-GB" sz="1400" b="1" dirty="0" smtClean="0">
                  <a:solidFill>
                    <a:schemeClr val="bg2"/>
                  </a:solidFill>
                  <a:latin typeface="Arial"/>
                  <a:cs typeface="Arial"/>
                </a:rPr>
                <a:t>E+</a:t>
              </a:r>
              <a:r>
                <a:rPr sz="1400" b="1" dirty="0" smtClean="0">
                  <a:solidFill>
                    <a:schemeClr val="bg2"/>
                  </a:solidFill>
                  <a:latin typeface="Arial"/>
                  <a:cs typeface="Arial"/>
                </a:rPr>
                <a:t>Si</a:t>
              </a:r>
              <a:r>
                <a:rPr sz="1400" b="1" spc="-10" dirty="0" smtClean="0">
                  <a:solidFill>
                    <a:schemeClr val="bg2"/>
                  </a:solidFill>
                  <a:latin typeface="Arial"/>
                  <a:cs typeface="Arial"/>
                </a:rPr>
                <a:t>m</a:t>
              </a:r>
              <a:r>
                <a:rPr sz="1400" b="1" spc="-20" dirty="0" smtClean="0">
                  <a:solidFill>
                    <a:schemeClr val="bg2"/>
                  </a:solidFill>
                  <a:latin typeface="Arial"/>
                  <a:cs typeface="Arial"/>
                </a:rPr>
                <a:t>v</a:t>
              </a:r>
              <a:r>
                <a:rPr sz="1400" b="1" dirty="0" smtClean="0">
                  <a:solidFill>
                    <a:schemeClr val="bg2"/>
                  </a:solidFill>
                  <a:latin typeface="Arial"/>
                  <a:cs typeface="Arial"/>
                </a:rPr>
                <a:t>a</a:t>
              </a:r>
              <a:r>
                <a:rPr sz="1400" b="1" spc="-10" dirty="0" smtClean="0">
                  <a:solidFill>
                    <a:schemeClr val="bg2"/>
                  </a:solidFill>
                  <a:latin typeface="Arial"/>
                  <a:cs typeface="Arial"/>
                </a:rPr>
                <a:t> </a:t>
              </a:r>
              <a:r>
                <a:rPr sz="1400" b="1" dirty="0" smtClean="0">
                  <a:solidFill>
                    <a:schemeClr val="bg2"/>
                  </a:solidFill>
                  <a:latin typeface="Arial"/>
                  <a:cs typeface="Arial"/>
                </a:rPr>
                <a:t>I</a:t>
              </a:r>
              <a:r>
                <a:rPr sz="1400" b="1" spc="-10" dirty="0" smtClean="0">
                  <a:solidFill>
                    <a:schemeClr val="bg2"/>
                  </a:solidFill>
                  <a:latin typeface="Arial"/>
                  <a:cs typeface="Arial"/>
                </a:rPr>
                <a:t>T</a:t>
              </a:r>
              <a:r>
                <a:rPr sz="1400" b="1" dirty="0" smtClean="0">
                  <a:solidFill>
                    <a:schemeClr val="bg2"/>
                  </a:solidFill>
                  <a:latin typeface="Arial"/>
                  <a:cs typeface="Arial"/>
                </a:rPr>
                <a:t>T</a:t>
              </a:r>
              <a:r>
                <a:rPr lang="en-GB" sz="1400" b="1" dirty="0" smtClean="0">
                  <a:solidFill>
                    <a:schemeClr val="bg2"/>
                  </a:solidFill>
                  <a:latin typeface="Arial"/>
                  <a:cs typeface="Arial"/>
                </a:rPr>
                <a:t>:</a:t>
              </a:r>
              <a:r>
                <a:rPr sz="1400" b="1" spc="-35" dirty="0" smtClean="0">
                  <a:solidFill>
                    <a:schemeClr val="bg2"/>
                  </a:solidFill>
                  <a:latin typeface="Arial"/>
                  <a:cs typeface="Arial"/>
                </a:rPr>
                <a:t> </a:t>
              </a:r>
              <a:r>
                <a:rPr sz="1400" b="1" dirty="0" smtClean="0">
                  <a:solidFill>
                    <a:schemeClr val="bg2"/>
                  </a:solidFill>
                  <a:latin typeface="Arial"/>
                  <a:cs typeface="Arial"/>
                </a:rPr>
                <a:t>L</a:t>
              </a:r>
              <a:r>
                <a:rPr sz="1400" b="1" spc="-10" dirty="0" smtClean="0">
                  <a:solidFill>
                    <a:schemeClr val="bg2"/>
                  </a:solidFill>
                  <a:latin typeface="Arial"/>
                  <a:cs typeface="Arial"/>
                </a:rPr>
                <a:t>D</a:t>
              </a:r>
              <a:r>
                <a:rPr sz="1400" b="1" dirty="0" smtClean="0">
                  <a:solidFill>
                    <a:schemeClr val="bg2"/>
                  </a:solidFill>
                  <a:latin typeface="Arial"/>
                  <a:cs typeface="Arial"/>
                </a:rPr>
                <a:t>L</a:t>
              </a:r>
              <a:r>
                <a:rPr lang="en-GB" sz="1400" b="1" dirty="0" smtClean="0">
                  <a:solidFill>
                    <a:schemeClr val="bg2"/>
                  </a:solidFill>
                  <a:latin typeface="Arial"/>
                  <a:cs typeface="Arial"/>
                </a:rPr>
                <a:t>-</a:t>
              </a:r>
              <a:r>
                <a:rPr sz="1400" b="1" dirty="0" smtClean="0">
                  <a:solidFill>
                    <a:schemeClr val="bg2"/>
                  </a:solidFill>
                  <a:latin typeface="Arial"/>
                  <a:cs typeface="Arial"/>
                </a:rPr>
                <a:t>C</a:t>
              </a:r>
              <a:r>
                <a:rPr sz="1400" b="1" spc="-15" dirty="0" smtClean="0">
                  <a:solidFill>
                    <a:schemeClr val="bg2"/>
                  </a:solidFill>
                  <a:latin typeface="Arial"/>
                  <a:cs typeface="Arial"/>
                </a:rPr>
                <a:t> </a:t>
              </a:r>
              <a:r>
                <a:rPr sz="1400" b="1" dirty="0">
                  <a:solidFill>
                    <a:schemeClr val="bg2"/>
                  </a:solidFill>
                  <a:latin typeface="Arial"/>
                  <a:cs typeface="Arial"/>
                </a:rPr>
                <a:t>53.2</a:t>
              </a:r>
              <a:r>
                <a:rPr sz="1400" b="1" spc="-30" dirty="0">
                  <a:solidFill>
                    <a:schemeClr val="bg2"/>
                  </a:solidFill>
                  <a:latin typeface="Arial"/>
                  <a:cs typeface="Arial"/>
                </a:rPr>
                <a:t> </a:t>
              </a:r>
              <a:r>
                <a:rPr sz="1400" b="1" spc="-10" dirty="0">
                  <a:solidFill>
                    <a:schemeClr val="bg2"/>
                  </a:solidFill>
                  <a:latin typeface="Arial"/>
                  <a:cs typeface="Arial"/>
                </a:rPr>
                <a:t>m</a:t>
              </a:r>
              <a:r>
                <a:rPr sz="1400" b="1" dirty="0">
                  <a:solidFill>
                    <a:schemeClr val="bg2"/>
                  </a:solidFill>
                  <a:latin typeface="Arial"/>
                  <a:cs typeface="Arial"/>
                </a:rPr>
                <a:t>g/dL</a:t>
              </a:r>
            </a:p>
          </p:txBody>
        </p:sp>
        <p:sp>
          <p:nvSpPr>
            <p:cNvPr id="9" name="object 13"/>
            <p:cNvSpPr txBox="1">
              <a:spLocks noChangeAspect="1"/>
            </p:cNvSpPr>
            <p:nvPr/>
          </p:nvSpPr>
          <p:spPr>
            <a:xfrm>
              <a:off x="3921543" y="1504002"/>
              <a:ext cx="2780411" cy="243656"/>
            </a:xfrm>
            <a:prstGeom prst="rect">
              <a:avLst/>
            </a:prstGeom>
          </p:spPr>
          <p:txBody>
            <a:bodyPr vert="horz" wrap="square" lIns="0" tIns="0" rIns="0" bIns="0" rtlCol="0">
              <a:spAutoFit/>
            </a:bodyPr>
            <a:lstStyle/>
            <a:p>
              <a:pPr algn="ctr">
                <a:lnSpc>
                  <a:spcPts val="1905"/>
                </a:lnSpc>
              </a:pPr>
              <a:r>
                <a:rPr sz="1400" b="1" spc="-15" dirty="0" smtClean="0">
                  <a:solidFill>
                    <a:srgbClr val="FFFFFF"/>
                  </a:solidFill>
                  <a:latin typeface="Arial"/>
                  <a:cs typeface="Arial"/>
                </a:rPr>
                <a:t>LD</a:t>
              </a:r>
              <a:r>
                <a:rPr sz="1400" b="1" spc="-20" dirty="0" smtClean="0">
                  <a:solidFill>
                    <a:srgbClr val="FFFFFF"/>
                  </a:solidFill>
                  <a:latin typeface="Arial"/>
                  <a:cs typeface="Arial"/>
                </a:rPr>
                <a:t>L</a:t>
              </a:r>
              <a:r>
                <a:rPr lang="en-GB" sz="1400" b="1" spc="-20" dirty="0" smtClean="0">
                  <a:solidFill>
                    <a:srgbClr val="FFFFFF"/>
                  </a:solidFill>
                  <a:latin typeface="Arial"/>
                  <a:cs typeface="Arial"/>
                </a:rPr>
                <a:t>-</a:t>
              </a:r>
              <a:r>
                <a:rPr sz="1400" b="1" spc="-15" dirty="0" smtClean="0">
                  <a:solidFill>
                    <a:srgbClr val="FFFFFF"/>
                  </a:solidFill>
                  <a:latin typeface="Arial"/>
                  <a:cs typeface="Arial"/>
                </a:rPr>
                <a:t>C</a:t>
              </a:r>
              <a:r>
                <a:rPr sz="1400" b="1" spc="10" dirty="0" smtClean="0">
                  <a:solidFill>
                    <a:srgbClr val="FFFFFF"/>
                  </a:solidFill>
                  <a:latin typeface="Arial"/>
                  <a:cs typeface="Arial"/>
                </a:rPr>
                <a:t> </a:t>
              </a:r>
              <a:r>
                <a:rPr sz="1400" b="1" spc="-50" dirty="0">
                  <a:solidFill>
                    <a:srgbClr val="FFFFFF"/>
                  </a:solidFill>
                  <a:latin typeface="Arial"/>
                  <a:cs typeface="Arial"/>
                </a:rPr>
                <a:t>v</a:t>
              </a:r>
              <a:r>
                <a:rPr sz="1400" b="1" spc="-10" dirty="0">
                  <a:solidFill>
                    <a:srgbClr val="FFFFFF"/>
                  </a:solidFill>
                  <a:latin typeface="Arial"/>
                  <a:cs typeface="Arial"/>
                </a:rPr>
                <a:t>alues</a:t>
              </a:r>
              <a:r>
                <a:rPr sz="1400" b="1" spc="45" dirty="0">
                  <a:solidFill>
                    <a:srgbClr val="FFFFFF"/>
                  </a:solidFill>
                  <a:latin typeface="Arial"/>
                  <a:cs typeface="Arial"/>
                </a:rPr>
                <a:t> </a:t>
              </a:r>
              <a:r>
                <a:rPr sz="1400" b="1" spc="-10" dirty="0">
                  <a:solidFill>
                    <a:srgbClr val="FFFFFF"/>
                  </a:solidFill>
                  <a:latin typeface="Arial"/>
                  <a:cs typeface="Arial"/>
                </a:rPr>
                <a:t>at</a:t>
              </a:r>
              <a:r>
                <a:rPr sz="1400" b="1" spc="5" dirty="0">
                  <a:solidFill>
                    <a:srgbClr val="FFFFFF"/>
                  </a:solidFill>
                  <a:latin typeface="Arial"/>
                  <a:cs typeface="Arial"/>
                </a:rPr>
                <a:t> </a:t>
              </a:r>
              <a:r>
                <a:rPr sz="1400" b="1" spc="-10" dirty="0">
                  <a:solidFill>
                    <a:srgbClr val="FFFFFF"/>
                  </a:solidFill>
                  <a:latin typeface="Arial"/>
                  <a:cs typeface="Arial"/>
                </a:rPr>
                <a:t>1</a:t>
              </a:r>
              <a:r>
                <a:rPr sz="1400" b="1" spc="-5" dirty="0">
                  <a:solidFill>
                    <a:srgbClr val="FFFFFF"/>
                  </a:solidFill>
                  <a:latin typeface="Arial"/>
                  <a:cs typeface="Arial"/>
                </a:rPr>
                <a:t> </a:t>
              </a:r>
              <a:r>
                <a:rPr sz="1400" b="1" spc="-50" dirty="0">
                  <a:solidFill>
                    <a:srgbClr val="FFFFFF"/>
                  </a:solidFill>
                  <a:latin typeface="Arial"/>
                  <a:cs typeface="Arial"/>
                </a:rPr>
                <a:t>y</a:t>
              </a:r>
              <a:r>
                <a:rPr sz="1400" b="1" spc="-10" dirty="0">
                  <a:solidFill>
                    <a:srgbClr val="FFFFFF"/>
                  </a:solidFill>
                  <a:latin typeface="Arial"/>
                  <a:cs typeface="Arial"/>
                </a:rPr>
                <a:t>ear</a:t>
              </a:r>
              <a:endParaRPr sz="1400" b="1" dirty="0">
                <a:solidFill>
                  <a:prstClr val="black"/>
                </a:solidFill>
                <a:latin typeface="Arial"/>
                <a:cs typeface="Arial"/>
              </a:endParaRPr>
            </a:p>
          </p:txBody>
        </p:sp>
        <p:sp>
          <p:nvSpPr>
            <p:cNvPr id="11" name="object 15"/>
            <p:cNvSpPr txBox="1">
              <a:spLocks noChangeAspect="1"/>
            </p:cNvSpPr>
            <p:nvPr/>
          </p:nvSpPr>
          <p:spPr>
            <a:xfrm>
              <a:off x="8217333" y="4136734"/>
              <a:ext cx="316381" cy="184666"/>
            </a:xfrm>
            <a:prstGeom prst="rect">
              <a:avLst/>
            </a:prstGeom>
          </p:spPr>
          <p:txBody>
            <a:bodyPr vert="horz" wrap="square" lIns="0" tIns="0" rIns="0" bIns="0" rtlCol="0">
              <a:spAutoFit/>
            </a:bodyPr>
            <a:lstStyle/>
            <a:p>
              <a:pPr marL="12700"/>
              <a:r>
                <a:rPr sz="1200" spc="-10" dirty="0">
                  <a:solidFill>
                    <a:schemeClr val="bg1"/>
                  </a:solidFill>
                  <a:cs typeface="Arial"/>
                </a:rPr>
                <a:t>ITT</a:t>
              </a:r>
              <a:endParaRPr sz="1200" dirty="0">
                <a:solidFill>
                  <a:schemeClr val="bg1"/>
                </a:solidFill>
                <a:cs typeface="Arial"/>
              </a:endParaRPr>
            </a:p>
          </p:txBody>
        </p:sp>
        <p:sp>
          <p:nvSpPr>
            <p:cNvPr id="12" name="object 16"/>
            <p:cNvSpPr txBox="1">
              <a:spLocks noChangeAspect="1"/>
            </p:cNvSpPr>
            <p:nvPr/>
          </p:nvSpPr>
          <p:spPr>
            <a:xfrm>
              <a:off x="8214258" y="4577784"/>
              <a:ext cx="293826" cy="184666"/>
            </a:xfrm>
            <a:prstGeom prst="rect">
              <a:avLst/>
            </a:prstGeom>
          </p:spPr>
          <p:txBody>
            <a:bodyPr vert="horz" wrap="square" lIns="0" tIns="0" rIns="0" bIns="0" rtlCol="0">
              <a:spAutoFit/>
            </a:bodyPr>
            <a:lstStyle/>
            <a:p>
              <a:pPr marL="12700"/>
              <a:r>
                <a:rPr sz="1200" spc="-25" dirty="0">
                  <a:solidFill>
                    <a:schemeClr val="bg1"/>
                  </a:solidFill>
                  <a:cs typeface="Arial"/>
                </a:rPr>
                <a:t>OT</a:t>
              </a:r>
              <a:endParaRPr sz="1200" dirty="0">
                <a:solidFill>
                  <a:schemeClr val="bg1"/>
                </a:solidFill>
                <a:cs typeface="Arial"/>
              </a:endParaRPr>
            </a:p>
          </p:txBody>
        </p:sp>
        <p:sp>
          <p:nvSpPr>
            <p:cNvPr id="13" name="object 17"/>
            <p:cNvSpPr txBox="1">
              <a:spLocks noChangeAspect="1"/>
            </p:cNvSpPr>
            <p:nvPr/>
          </p:nvSpPr>
          <p:spPr>
            <a:xfrm>
              <a:off x="3089020" y="2499112"/>
              <a:ext cx="2036064" cy="243656"/>
            </a:xfrm>
            <a:prstGeom prst="rect">
              <a:avLst/>
            </a:prstGeom>
          </p:spPr>
          <p:txBody>
            <a:bodyPr vert="horz" wrap="square" lIns="0" tIns="0" rIns="0" bIns="0" rtlCol="0">
              <a:spAutoFit/>
            </a:bodyPr>
            <a:lstStyle/>
            <a:p>
              <a:pPr algn="ctr">
                <a:lnSpc>
                  <a:spcPts val="1905"/>
                </a:lnSpc>
              </a:pPr>
              <a:r>
                <a:rPr sz="1200" b="1" spc="-25" dirty="0" smtClean="0">
                  <a:solidFill>
                    <a:srgbClr val="FFFFFF"/>
                  </a:solidFill>
                  <a:cs typeface="Arial"/>
                </a:rPr>
                <a:t>O</a:t>
              </a:r>
              <a:r>
                <a:rPr sz="1200" b="1" spc="-10" dirty="0" smtClean="0">
                  <a:solidFill>
                    <a:srgbClr val="FFFFFF"/>
                  </a:solidFill>
                  <a:cs typeface="Arial"/>
                </a:rPr>
                <a:t>T</a:t>
              </a:r>
              <a:r>
                <a:rPr lang="en-GB" sz="1200" b="1" spc="-10" dirty="0" smtClean="0">
                  <a:solidFill>
                    <a:srgbClr val="FFFFFF"/>
                  </a:solidFill>
                  <a:cs typeface="Arial"/>
                </a:rPr>
                <a:t>:</a:t>
              </a:r>
              <a:r>
                <a:rPr sz="1200" b="1" spc="20" dirty="0" smtClean="0">
                  <a:solidFill>
                    <a:srgbClr val="FFFFFF"/>
                  </a:solidFill>
                  <a:cs typeface="Arial"/>
                </a:rPr>
                <a:t> </a:t>
              </a:r>
              <a:r>
                <a:rPr lang="el-GR" sz="1200" b="1" i="1" spc="-5" dirty="0">
                  <a:solidFill>
                    <a:srgbClr val="FFFFFF"/>
                  </a:solidFill>
                  <a:cs typeface="Arial"/>
                </a:rPr>
                <a:t>Δ</a:t>
              </a:r>
              <a:r>
                <a:rPr sz="1200" b="1" spc="-15" dirty="0" smtClean="0">
                  <a:solidFill>
                    <a:srgbClr val="FFFFFF"/>
                  </a:solidFill>
                  <a:cs typeface="Arial"/>
                </a:rPr>
                <a:t>LD</a:t>
              </a:r>
              <a:r>
                <a:rPr sz="1200" b="1" spc="-20" dirty="0" smtClean="0">
                  <a:solidFill>
                    <a:srgbClr val="FFFFFF"/>
                  </a:solidFill>
                  <a:cs typeface="Arial"/>
                </a:rPr>
                <a:t>L</a:t>
              </a:r>
              <a:r>
                <a:rPr sz="1200" b="1" spc="-15" dirty="0" smtClean="0">
                  <a:solidFill>
                    <a:srgbClr val="FFFFFF"/>
                  </a:solidFill>
                  <a:cs typeface="Arial"/>
                </a:rPr>
                <a:t>C</a:t>
              </a:r>
              <a:r>
                <a:rPr sz="1200" b="1" spc="-5" dirty="0" smtClean="0">
                  <a:solidFill>
                    <a:srgbClr val="FFFFFF"/>
                  </a:solidFill>
                  <a:cs typeface="Arial"/>
                </a:rPr>
                <a:t> </a:t>
              </a:r>
              <a:r>
                <a:rPr sz="1200" b="1" spc="-10" dirty="0">
                  <a:solidFill>
                    <a:srgbClr val="FFFFFF"/>
                  </a:solidFill>
                  <a:cs typeface="Arial"/>
                </a:rPr>
                <a:t>17.0</a:t>
              </a:r>
              <a:r>
                <a:rPr sz="1200" b="1" spc="10" dirty="0">
                  <a:solidFill>
                    <a:srgbClr val="FFFFFF"/>
                  </a:solidFill>
                  <a:cs typeface="Arial"/>
                </a:rPr>
                <a:t> </a:t>
              </a:r>
              <a:r>
                <a:rPr sz="1200" b="1" spc="-15" dirty="0">
                  <a:solidFill>
                    <a:srgbClr val="FFFFFF"/>
                  </a:solidFill>
                  <a:cs typeface="Arial"/>
                </a:rPr>
                <a:t>m</a:t>
              </a:r>
              <a:r>
                <a:rPr sz="1200" b="1" spc="-20" dirty="0">
                  <a:solidFill>
                    <a:srgbClr val="FFFFFF"/>
                  </a:solidFill>
                  <a:cs typeface="Arial"/>
                </a:rPr>
                <a:t>g</a:t>
              </a:r>
              <a:r>
                <a:rPr sz="1200" b="1" spc="-10" dirty="0">
                  <a:solidFill>
                    <a:srgbClr val="FFFFFF"/>
                  </a:solidFill>
                  <a:cs typeface="Arial"/>
                </a:rPr>
                <a:t>/dL</a:t>
              </a:r>
              <a:endParaRPr sz="1200" dirty="0">
                <a:solidFill>
                  <a:prstClr val="black"/>
                </a:solidFill>
                <a:cs typeface="Arial"/>
              </a:endParaRPr>
            </a:p>
          </p:txBody>
        </p:sp>
        <p:sp>
          <p:nvSpPr>
            <p:cNvPr id="14" name="object 18"/>
            <p:cNvSpPr txBox="1">
              <a:spLocks noChangeAspect="1"/>
            </p:cNvSpPr>
            <p:nvPr/>
          </p:nvSpPr>
          <p:spPr>
            <a:xfrm>
              <a:off x="6122414" y="2492647"/>
              <a:ext cx="2056181" cy="243656"/>
            </a:xfrm>
            <a:prstGeom prst="rect">
              <a:avLst/>
            </a:prstGeom>
          </p:spPr>
          <p:txBody>
            <a:bodyPr vert="horz" wrap="square" lIns="0" tIns="0" rIns="0" bIns="0" rtlCol="0">
              <a:spAutoFit/>
            </a:bodyPr>
            <a:lstStyle/>
            <a:p>
              <a:pPr algn="ctr">
                <a:lnSpc>
                  <a:spcPts val="1905"/>
                </a:lnSpc>
              </a:pPr>
              <a:r>
                <a:rPr sz="1200" b="1" spc="-10" dirty="0" smtClean="0">
                  <a:solidFill>
                    <a:srgbClr val="FFFFFF"/>
                  </a:solidFill>
                  <a:cs typeface="Arial"/>
                </a:rPr>
                <a:t>ITT</a:t>
              </a:r>
              <a:r>
                <a:rPr lang="en-GB" sz="1200" b="1" spc="-10" dirty="0" smtClean="0">
                  <a:solidFill>
                    <a:srgbClr val="FFFFFF"/>
                  </a:solidFill>
                  <a:cs typeface="Arial"/>
                </a:rPr>
                <a:t>:</a:t>
              </a:r>
              <a:r>
                <a:rPr sz="1200" b="1" spc="5" dirty="0" smtClean="0">
                  <a:solidFill>
                    <a:srgbClr val="FFFFFF"/>
                  </a:solidFill>
                  <a:cs typeface="Arial"/>
                </a:rPr>
                <a:t> </a:t>
              </a:r>
              <a:r>
                <a:rPr lang="el-GR" sz="1200" b="1" i="1" spc="-5" dirty="0" smtClean="0">
                  <a:solidFill>
                    <a:srgbClr val="FFFFFF"/>
                  </a:solidFill>
                  <a:cs typeface="Arial"/>
                </a:rPr>
                <a:t>Δ</a:t>
              </a:r>
              <a:r>
                <a:rPr sz="1200" b="1" spc="-15" dirty="0" smtClean="0">
                  <a:solidFill>
                    <a:srgbClr val="FFFFFF"/>
                  </a:solidFill>
                  <a:cs typeface="Arial"/>
                </a:rPr>
                <a:t>LD</a:t>
              </a:r>
              <a:r>
                <a:rPr sz="1200" b="1" spc="-20" dirty="0" smtClean="0">
                  <a:solidFill>
                    <a:srgbClr val="FFFFFF"/>
                  </a:solidFill>
                  <a:cs typeface="Arial"/>
                </a:rPr>
                <a:t>L</a:t>
              </a:r>
              <a:r>
                <a:rPr sz="1200" b="1" spc="-15" dirty="0" smtClean="0">
                  <a:solidFill>
                    <a:srgbClr val="FFFFFF"/>
                  </a:solidFill>
                  <a:cs typeface="Arial"/>
                </a:rPr>
                <a:t>C</a:t>
              </a:r>
              <a:r>
                <a:rPr sz="1200" b="1" spc="-5" dirty="0" smtClean="0">
                  <a:solidFill>
                    <a:srgbClr val="FFFFFF"/>
                  </a:solidFill>
                  <a:cs typeface="Arial"/>
                </a:rPr>
                <a:t> </a:t>
              </a:r>
              <a:r>
                <a:rPr sz="1200" b="1" spc="-10" dirty="0">
                  <a:solidFill>
                    <a:srgbClr val="FFFFFF"/>
                  </a:solidFill>
                  <a:cs typeface="Arial"/>
                </a:rPr>
                <a:t>16.7</a:t>
              </a:r>
              <a:r>
                <a:rPr sz="1200" b="1" spc="10" dirty="0">
                  <a:solidFill>
                    <a:srgbClr val="FFFFFF"/>
                  </a:solidFill>
                  <a:cs typeface="Arial"/>
                </a:rPr>
                <a:t> </a:t>
              </a:r>
              <a:r>
                <a:rPr sz="1200" b="1" spc="-15" dirty="0">
                  <a:solidFill>
                    <a:srgbClr val="FFFFFF"/>
                  </a:solidFill>
                  <a:cs typeface="Arial"/>
                </a:rPr>
                <a:t>m</a:t>
              </a:r>
              <a:r>
                <a:rPr sz="1200" b="1" spc="-20" dirty="0">
                  <a:solidFill>
                    <a:srgbClr val="FFFFFF"/>
                  </a:solidFill>
                  <a:cs typeface="Arial"/>
                </a:rPr>
                <a:t>g</a:t>
              </a:r>
              <a:r>
                <a:rPr sz="1200" b="1" spc="-10" dirty="0">
                  <a:solidFill>
                    <a:srgbClr val="FFFFFF"/>
                  </a:solidFill>
                  <a:cs typeface="Arial"/>
                </a:rPr>
                <a:t>/dL</a:t>
              </a:r>
              <a:endParaRPr sz="1200" dirty="0">
                <a:solidFill>
                  <a:prstClr val="black"/>
                </a:solidFill>
                <a:cs typeface="Arial"/>
              </a:endParaRPr>
            </a:p>
          </p:txBody>
        </p:sp>
        <p:grpSp>
          <p:nvGrpSpPr>
            <p:cNvPr id="197" name="Group 196"/>
            <p:cNvGrpSpPr/>
            <p:nvPr/>
          </p:nvGrpSpPr>
          <p:grpSpPr>
            <a:xfrm>
              <a:off x="1940719" y="1733550"/>
              <a:ext cx="6148387" cy="1828800"/>
              <a:chOff x="1940719" y="1733550"/>
              <a:chExt cx="6148387" cy="1828800"/>
            </a:xfrm>
          </p:grpSpPr>
          <p:cxnSp>
            <p:nvCxnSpPr>
              <p:cNvPr id="17" name="Straight Connector 16"/>
              <p:cNvCxnSpPr/>
              <p:nvPr/>
            </p:nvCxnSpPr>
            <p:spPr>
              <a:xfrm>
                <a:off x="1940719" y="1733550"/>
                <a:ext cx="502444" cy="803705"/>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443163" y="2537255"/>
                <a:ext cx="135731" cy="917939"/>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2578894" y="3209926"/>
                <a:ext cx="121443" cy="217883"/>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693194" y="3219451"/>
                <a:ext cx="264318" cy="9525"/>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945606" y="3226595"/>
                <a:ext cx="442913" cy="128587"/>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371850" y="3334941"/>
                <a:ext cx="476250" cy="19845"/>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824288" y="3334941"/>
                <a:ext cx="771525" cy="0"/>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593432" y="3334941"/>
                <a:ext cx="714374" cy="41672"/>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5288756" y="3334941"/>
                <a:ext cx="716757" cy="41672"/>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992911" y="3332560"/>
                <a:ext cx="936527" cy="2381"/>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905625" y="3332560"/>
                <a:ext cx="628650" cy="22622"/>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515225" y="3328591"/>
                <a:ext cx="573881" cy="20836"/>
              </a:xfrm>
              <a:prstGeom prst="line">
                <a:avLst/>
              </a:prstGeom>
              <a:ln w="254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2578894" y="3254379"/>
                <a:ext cx="119062" cy="200815"/>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97956" y="3254375"/>
                <a:ext cx="273844" cy="22225"/>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969419" y="3276600"/>
                <a:ext cx="416719" cy="100013"/>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371850" y="3376613"/>
                <a:ext cx="1223963" cy="23812"/>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595813" y="3400425"/>
                <a:ext cx="957262" cy="54769"/>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553075" y="3455194"/>
                <a:ext cx="2536031" cy="107156"/>
              </a:xfrm>
              <a:prstGeom prst="line">
                <a:avLst/>
              </a:prstGeom>
              <a:ln w="25400">
                <a:solidFill>
                  <a:srgbClr val="92D050"/>
                </a:solidFill>
                <a:prstDash val="dash"/>
              </a:ln>
            </p:spPr>
            <p:style>
              <a:lnRef idx="1">
                <a:schemeClr val="accent1"/>
              </a:lnRef>
              <a:fillRef idx="0">
                <a:schemeClr val="accent1"/>
              </a:fillRef>
              <a:effectRef idx="0">
                <a:schemeClr val="accent1"/>
              </a:effectRef>
              <a:fontRef idx="minor">
                <a:schemeClr val="tx1"/>
              </a:fontRef>
            </p:style>
          </p:cxnSp>
        </p:grpSp>
        <p:cxnSp>
          <p:nvCxnSpPr>
            <p:cNvPr id="102" name="Straight Connector 101"/>
            <p:cNvCxnSpPr/>
            <p:nvPr/>
          </p:nvCxnSpPr>
          <p:spPr>
            <a:xfrm>
              <a:off x="1666876" y="1335405"/>
              <a:ext cx="0" cy="3922395"/>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1546225" y="1322705"/>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549400" y="1976755"/>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1546225" y="2630805"/>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549399" y="3285649"/>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546224" y="3939699"/>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549400" y="4598833"/>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546223" y="5251450"/>
              <a:ext cx="120651"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1925479" y="5251450"/>
              <a:ext cx="6237879" cy="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1925479"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2443163" y="5251450"/>
              <a:ext cx="0" cy="61595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695575"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160394" y="525780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860959" y="525780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4557713"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278500"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5992911"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6687979"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7376954"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8094345" y="5251450"/>
              <a:ext cx="0" cy="97790"/>
            </a:xfrm>
            <a:prstGeom prst="line">
              <a:avLst/>
            </a:prstGeom>
            <a:ln w="2222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136" name="object 15"/>
            <p:cNvSpPr txBox="1">
              <a:spLocks noChangeAspect="1"/>
            </p:cNvSpPr>
            <p:nvPr/>
          </p:nvSpPr>
          <p:spPr>
            <a:xfrm>
              <a:off x="8281338" y="3228083"/>
              <a:ext cx="316381" cy="184666"/>
            </a:xfrm>
            <a:prstGeom prst="rect">
              <a:avLst/>
            </a:prstGeom>
          </p:spPr>
          <p:txBody>
            <a:bodyPr vert="horz" wrap="square" lIns="0" tIns="0" rIns="0" bIns="0" rtlCol="0">
              <a:spAutoFit/>
            </a:bodyPr>
            <a:lstStyle/>
            <a:p>
              <a:pPr marL="12700"/>
              <a:r>
                <a:rPr sz="1200" spc="-10" dirty="0">
                  <a:solidFill>
                    <a:schemeClr val="bg1"/>
                  </a:solidFill>
                  <a:cs typeface="Arial"/>
                </a:rPr>
                <a:t>ITT</a:t>
              </a:r>
              <a:endParaRPr sz="1200" dirty="0">
                <a:solidFill>
                  <a:schemeClr val="bg1"/>
                </a:solidFill>
                <a:cs typeface="Arial"/>
              </a:endParaRPr>
            </a:p>
          </p:txBody>
        </p:sp>
        <p:sp>
          <p:nvSpPr>
            <p:cNvPr id="137" name="object 16"/>
            <p:cNvSpPr txBox="1">
              <a:spLocks noChangeAspect="1"/>
            </p:cNvSpPr>
            <p:nvPr/>
          </p:nvSpPr>
          <p:spPr>
            <a:xfrm>
              <a:off x="8323983" y="3463393"/>
              <a:ext cx="293826" cy="184666"/>
            </a:xfrm>
            <a:prstGeom prst="rect">
              <a:avLst/>
            </a:prstGeom>
          </p:spPr>
          <p:txBody>
            <a:bodyPr vert="horz" wrap="square" lIns="0" tIns="0" rIns="0" bIns="0" rtlCol="0">
              <a:spAutoFit/>
            </a:bodyPr>
            <a:lstStyle/>
            <a:p>
              <a:pPr marL="12700"/>
              <a:r>
                <a:rPr sz="1200" spc="-25" dirty="0">
                  <a:solidFill>
                    <a:schemeClr val="bg1"/>
                  </a:solidFill>
                  <a:cs typeface="Arial"/>
                </a:rPr>
                <a:t>OT</a:t>
              </a:r>
              <a:endParaRPr sz="1200" dirty="0">
                <a:solidFill>
                  <a:schemeClr val="bg1"/>
                </a:solidFill>
                <a:cs typeface="Arial"/>
              </a:endParaRPr>
            </a:p>
          </p:txBody>
        </p:sp>
        <p:sp>
          <p:nvSpPr>
            <p:cNvPr id="138" name="object 16"/>
            <p:cNvSpPr txBox="1">
              <a:spLocks noChangeAspect="1"/>
            </p:cNvSpPr>
            <p:nvPr/>
          </p:nvSpPr>
          <p:spPr>
            <a:xfrm>
              <a:off x="2445918" y="5411468"/>
              <a:ext cx="487782" cy="430887"/>
            </a:xfrm>
            <a:prstGeom prst="rect">
              <a:avLst/>
            </a:prstGeom>
          </p:spPr>
          <p:txBody>
            <a:bodyPr vert="horz" wrap="square" lIns="0" tIns="0" rIns="0" bIns="0" rtlCol="0">
              <a:spAutoFit/>
            </a:bodyPr>
            <a:lstStyle/>
            <a:p>
              <a:pPr marL="12700" algn="ctr"/>
              <a:r>
                <a:rPr lang="en-GB" sz="1400" spc="-25" dirty="0">
                  <a:solidFill>
                    <a:schemeClr val="bg1"/>
                  </a:solidFill>
                  <a:cs typeface="Arial"/>
                </a:rPr>
                <a:t>4</a:t>
              </a:r>
            </a:p>
            <a:p>
              <a:pPr marL="12700" algn="ctr"/>
              <a:r>
                <a:rPr lang="en-GB" sz="1400" spc="-25" dirty="0">
                  <a:solidFill>
                    <a:schemeClr val="bg1"/>
                  </a:solidFill>
                  <a:cs typeface="Arial"/>
                </a:rPr>
                <a:t>mo</a:t>
              </a:r>
              <a:endParaRPr lang="en-GB" sz="1400" dirty="0">
                <a:solidFill>
                  <a:schemeClr val="bg1"/>
                </a:solidFill>
                <a:cs typeface="Arial"/>
              </a:endParaRPr>
            </a:p>
          </p:txBody>
        </p:sp>
        <p:sp>
          <p:nvSpPr>
            <p:cNvPr id="139" name="object 16"/>
            <p:cNvSpPr txBox="1">
              <a:spLocks noChangeAspect="1"/>
            </p:cNvSpPr>
            <p:nvPr/>
          </p:nvSpPr>
          <p:spPr>
            <a:xfrm>
              <a:off x="2916503" y="5411468"/>
              <a:ext cx="487782" cy="430887"/>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1 </a:t>
              </a:r>
            </a:p>
            <a:p>
              <a:pPr marL="12700" algn="ctr"/>
              <a:r>
                <a:rPr lang="en-GB" sz="1400" spc="-25" dirty="0" smtClean="0">
                  <a:solidFill>
                    <a:schemeClr val="bg1"/>
                  </a:solidFill>
                  <a:cs typeface="Arial"/>
                </a:rPr>
                <a:t>yr</a:t>
              </a:r>
              <a:endParaRPr lang="en-GB" sz="1400" dirty="0">
                <a:solidFill>
                  <a:schemeClr val="bg1"/>
                </a:solidFill>
                <a:cs typeface="Arial"/>
              </a:endParaRPr>
            </a:p>
          </p:txBody>
        </p:sp>
        <p:sp>
          <p:nvSpPr>
            <p:cNvPr id="140" name="object 16"/>
            <p:cNvSpPr txBox="1">
              <a:spLocks noChangeAspect="1"/>
            </p:cNvSpPr>
            <p:nvPr/>
          </p:nvSpPr>
          <p:spPr>
            <a:xfrm>
              <a:off x="1731010" y="5913014"/>
              <a:ext cx="1463040"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Randomization</a:t>
              </a:r>
              <a:endParaRPr lang="en-GB" sz="1400" dirty="0">
                <a:solidFill>
                  <a:schemeClr val="bg1"/>
                </a:solidFill>
                <a:cs typeface="Arial"/>
              </a:endParaRPr>
            </a:p>
          </p:txBody>
        </p:sp>
        <p:sp>
          <p:nvSpPr>
            <p:cNvPr id="141" name="object 16"/>
            <p:cNvSpPr txBox="1">
              <a:spLocks noChangeAspect="1"/>
            </p:cNvSpPr>
            <p:nvPr/>
          </p:nvSpPr>
          <p:spPr>
            <a:xfrm>
              <a:off x="3617068" y="5411467"/>
              <a:ext cx="487782" cy="430887"/>
            </a:xfrm>
            <a:prstGeom prst="rect">
              <a:avLst/>
            </a:prstGeom>
          </p:spPr>
          <p:txBody>
            <a:bodyPr vert="horz" wrap="square" lIns="0" tIns="0" rIns="0" bIns="0" rtlCol="0">
              <a:spAutoFit/>
            </a:bodyPr>
            <a:lstStyle/>
            <a:p>
              <a:pPr marL="12700" algn="ctr"/>
              <a:r>
                <a:rPr lang="en-GB" sz="1400" spc="-25" dirty="0">
                  <a:solidFill>
                    <a:schemeClr val="bg1"/>
                  </a:solidFill>
                  <a:cs typeface="Arial"/>
                </a:rPr>
                <a:t>2</a:t>
              </a:r>
              <a:r>
                <a:rPr lang="en-GB" sz="1400" spc="-25" dirty="0" smtClean="0">
                  <a:solidFill>
                    <a:schemeClr val="bg1"/>
                  </a:solidFill>
                  <a:cs typeface="Arial"/>
                </a:rPr>
                <a:t>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3" name="object 16"/>
            <p:cNvSpPr txBox="1">
              <a:spLocks noChangeAspect="1"/>
            </p:cNvSpPr>
            <p:nvPr/>
          </p:nvSpPr>
          <p:spPr>
            <a:xfrm>
              <a:off x="4325438" y="5409281"/>
              <a:ext cx="487782" cy="430887"/>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3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4" name="object 16"/>
            <p:cNvSpPr txBox="1">
              <a:spLocks noChangeAspect="1"/>
            </p:cNvSpPr>
            <p:nvPr/>
          </p:nvSpPr>
          <p:spPr>
            <a:xfrm>
              <a:off x="5033724" y="5409281"/>
              <a:ext cx="487782" cy="430887"/>
            </a:xfrm>
            <a:prstGeom prst="rect">
              <a:avLst/>
            </a:prstGeom>
          </p:spPr>
          <p:txBody>
            <a:bodyPr vert="horz" wrap="square" lIns="0" tIns="0" rIns="0" bIns="0" rtlCol="0">
              <a:spAutoFit/>
            </a:bodyPr>
            <a:lstStyle/>
            <a:p>
              <a:pPr marL="12700" algn="ctr"/>
              <a:r>
                <a:rPr lang="en-GB" sz="1400" spc="-25" dirty="0">
                  <a:solidFill>
                    <a:schemeClr val="bg1"/>
                  </a:solidFill>
                  <a:cs typeface="Arial"/>
                </a:rPr>
                <a:t>4</a:t>
              </a:r>
              <a:r>
                <a:rPr lang="en-GB" sz="1400" spc="-25" dirty="0" smtClean="0">
                  <a:solidFill>
                    <a:schemeClr val="bg1"/>
                  </a:solidFill>
                  <a:cs typeface="Arial"/>
                </a:rPr>
                <a:t>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5" name="object 16"/>
            <p:cNvSpPr txBox="1">
              <a:spLocks noChangeAspect="1"/>
            </p:cNvSpPr>
            <p:nvPr/>
          </p:nvSpPr>
          <p:spPr>
            <a:xfrm>
              <a:off x="5726160" y="5411468"/>
              <a:ext cx="487782" cy="430887"/>
            </a:xfrm>
            <a:prstGeom prst="rect">
              <a:avLst/>
            </a:prstGeom>
          </p:spPr>
          <p:txBody>
            <a:bodyPr vert="horz" wrap="square" lIns="0" tIns="0" rIns="0" bIns="0" rtlCol="0">
              <a:spAutoFit/>
            </a:bodyPr>
            <a:lstStyle/>
            <a:p>
              <a:pPr marL="12700" algn="ctr"/>
              <a:r>
                <a:rPr lang="en-GB" sz="1400" spc="-25" dirty="0">
                  <a:solidFill>
                    <a:schemeClr val="bg1"/>
                  </a:solidFill>
                  <a:cs typeface="Arial"/>
                </a:rPr>
                <a:t>5</a:t>
              </a:r>
              <a:r>
                <a:rPr lang="en-GB" sz="1400" spc="-25" dirty="0" smtClean="0">
                  <a:solidFill>
                    <a:schemeClr val="bg1"/>
                  </a:solidFill>
                  <a:cs typeface="Arial"/>
                </a:rPr>
                <a:t>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6" name="object 16"/>
            <p:cNvSpPr txBox="1">
              <a:spLocks noChangeAspect="1"/>
            </p:cNvSpPr>
            <p:nvPr/>
          </p:nvSpPr>
          <p:spPr>
            <a:xfrm>
              <a:off x="6441656" y="5421273"/>
              <a:ext cx="487782" cy="430887"/>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6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7" name="object 16"/>
            <p:cNvSpPr txBox="1">
              <a:spLocks noChangeAspect="1"/>
            </p:cNvSpPr>
            <p:nvPr/>
          </p:nvSpPr>
          <p:spPr>
            <a:xfrm>
              <a:off x="7133063" y="5405365"/>
              <a:ext cx="487782" cy="430887"/>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7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8" name="object 16"/>
            <p:cNvSpPr txBox="1">
              <a:spLocks noChangeAspect="1"/>
            </p:cNvSpPr>
            <p:nvPr/>
          </p:nvSpPr>
          <p:spPr>
            <a:xfrm>
              <a:off x="7835214" y="5413653"/>
              <a:ext cx="487782" cy="430887"/>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8 </a:t>
              </a:r>
            </a:p>
            <a:p>
              <a:pPr marL="12700" algn="ctr"/>
              <a:r>
                <a:rPr lang="en-GB" sz="1400" spc="-25" dirty="0" smtClean="0">
                  <a:solidFill>
                    <a:schemeClr val="bg1"/>
                  </a:solidFill>
                  <a:cs typeface="Arial"/>
                </a:rPr>
                <a:t>yrs</a:t>
              </a:r>
              <a:endParaRPr lang="en-GB" sz="1400" dirty="0">
                <a:solidFill>
                  <a:schemeClr val="bg1"/>
                </a:solidFill>
                <a:cs typeface="Arial"/>
              </a:endParaRPr>
            </a:p>
          </p:txBody>
        </p:sp>
        <p:sp>
          <p:nvSpPr>
            <p:cNvPr id="149" name="object 16"/>
            <p:cNvSpPr txBox="1">
              <a:spLocks noChangeAspect="1"/>
            </p:cNvSpPr>
            <p:nvPr/>
          </p:nvSpPr>
          <p:spPr>
            <a:xfrm>
              <a:off x="3908798" y="5966752"/>
              <a:ext cx="2967300" cy="246221"/>
            </a:xfrm>
            <a:prstGeom prst="rect">
              <a:avLst/>
            </a:prstGeom>
          </p:spPr>
          <p:txBody>
            <a:bodyPr vert="horz" wrap="square" lIns="0" tIns="0" rIns="0" bIns="0" rtlCol="0">
              <a:spAutoFit/>
            </a:bodyPr>
            <a:lstStyle/>
            <a:p>
              <a:pPr marL="12700" algn="ctr"/>
              <a:r>
                <a:rPr lang="en-GB" sz="1600" spc="-25" dirty="0" smtClean="0">
                  <a:solidFill>
                    <a:schemeClr val="bg1"/>
                  </a:solidFill>
                  <a:cs typeface="Arial"/>
                </a:rPr>
                <a:t>Time since randomization</a:t>
              </a:r>
              <a:endParaRPr lang="en-GB" sz="1600" dirty="0">
                <a:solidFill>
                  <a:schemeClr val="bg1"/>
                </a:solidFill>
                <a:cs typeface="Arial"/>
              </a:endParaRPr>
            </a:p>
          </p:txBody>
        </p:sp>
        <p:sp>
          <p:nvSpPr>
            <p:cNvPr id="150" name="object 16"/>
            <p:cNvSpPr txBox="1">
              <a:spLocks noChangeAspect="1"/>
            </p:cNvSpPr>
            <p:nvPr/>
          </p:nvSpPr>
          <p:spPr>
            <a:xfrm>
              <a:off x="1107081" y="5135066"/>
              <a:ext cx="487782"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40</a:t>
              </a:r>
              <a:endParaRPr lang="en-GB" sz="1400" dirty="0">
                <a:solidFill>
                  <a:schemeClr val="bg1"/>
                </a:solidFill>
                <a:cs typeface="Arial"/>
              </a:endParaRPr>
            </a:p>
          </p:txBody>
        </p:sp>
        <p:sp>
          <p:nvSpPr>
            <p:cNvPr id="151" name="object 16"/>
            <p:cNvSpPr txBox="1">
              <a:spLocks noChangeAspect="1"/>
            </p:cNvSpPr>
            <p:nvPr/>
          </p:nvSpPr>
          <p:spPr>
            <a:xfrm>
              <a:off x="1106703" y="2518846"/>
              <a:ext cx="487782" cy="215444"/>
            </a:xfrm>
            <a:prstGeom prst="rect">
              <a:avLst/>
            </a:prstGeom>
          </p:spPr>
          <p:txBody>
            <a:bodyPr vert="horz" wrap="square" lIns="0" tIns="0" rIns="0" bIns="0" rtlCol="0">
              <a:spAutoFit/>
            </a:bodyPr>
            <a:lstStyle/>
            <a:p>
              <a:pPr marL="12700" algn="ctr"/>
              <a:r>
                <a:rPr lang="en-GB" sz="1400" spc="-25" dirty="0">
                  <a:solidFill>
                    <a:schemeClr val="bg1"/>
                  </a:solidFill>
                  <a:cs typeface="Arial"/>
                </a:rPr>
                <a:t>8</a:t>
              </a:r>
              <a:r>
                <a:rPr lang="en-GB" sz="1400" spc="-25" dirty="0" smtClean="0">
                  <a:solidFill>
                    <a:schemeClr val="bg1"/>
                  </a:solidFill>
                  <a:cs typeface="Arial"/>
                </a:rPr>
                <a:t>0</a:t>
              </a:r>
              <a:endParaRPr lang="en-GB" sz="1400" dirty="0">
                <a:solidFill>
                  <a:schemeClr val="bg1"/>
                </a:solidFill>
                <a:cs typeface="Arial"/>
              </a:endParaRPr>
            </a:p>
          </p:txBody>
        </p:sp>
        <p:sp>
          <p:nvSpPr>
            <p:cNvPr id="152" name="object 16"/>
            <p:cNvSpPr txBox="1">
              <a:spLocks noChangeAspect="1"/>
            </p:cNvSpPr>
            <p:nvPr/>
          </p:nvSpPr>
          <p:spPr>
            <a:xfrm>
              <a:off x="1107081" y="4471004"/>
              <a:ext cx="487782"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50</a:t>
              </a:r>
              <a:endParaRPr lang="en-GB" sz="1400" dirty="0">
                <a:solidFill>
                  <a:schemeClr val="bg1"/>
                </a:solidFill>
                <a:cs typeface="Arial"/>
              </a:endParaRPr>
            </a:p>
          </p:txBody>
        </p:sp>
        <p:sp>
          <p:nvSpPr>
            <p:cNvPr id="153" name="object 16"/>
            <p:cNvSpPr txBox="1">
              <a:spLocks noChangeAspect="1"/>
            </p:cNvSpPr>
            <p:nvPr/>
          </p:nvSpPr>
          <p:spPr>
            <a:xfrm>
              <a:off x="1099083" y="3824357"/>
              <a:ext cx="487782" cy="215444"/>
            </a:xfrm>
            <a:prstGeom prst="rect">
              <a:avLst/>
            </a:prstGeom>
          </p:spPr>
          <p:txBody>
            <a:bodyPr vert="horz" wrap="square" lIns="0" tIns="0" rIns="0" bIns="0" rtlCol="0">
              <a:spAutoFit/>
            </a:bodyPr>
            <a:lstStyle/>
            <a:p>
              <a:pPr marL="12700" algn="ctr"/>
              <a:r>
                <a:rPr lang="en-GB" sz="1400" spc="-25" dirty="0">
                  <a:solidFill>
                    <a:schemeClr val="bg1"/>
                  </a:solidFill>
                  <a:cs typeface="Arial"/>
                </a:rPr>
                <a:t>6</a:t>
              </a:r>
              <a:r>
                <a:rPr lang="en-GB" sz="1400" spc="-25" dirty="0" smtClean="0">
                  <a:solidFill>
                    <a:schemeClr val="bg1"/>
                  </a:solidFill>
                  <a:cs typeface="Arial"/>
                </a:rPr>
                <a:t>0</a:t>
              </a:r>
              <a:endParaRPr lang="en-GB" sz="1400" dirty="0">
                <a:solidFill>
                  <a:schemeClr val="bg1"/>
                </a:solidFill>
                <a:cs typeface="Arial"/>
              </a:endParaRPr>
            </a:p>
          </p:txBody>
        </p:sp>
        <p:sp>
          <p:nvSpPr>
            <p:cNvPr id="154" name="object 16"/>
            <p:cNvSpPr txBox="1">
              <a:spLocks noChangeAspect="1"/>
            </p:cNvSpPr>
            <p:nvPr/>
          </p:nvSpPr>
          <p:spPr>
            <a:xfrm>
              <a:off x="1099718" y="3168878"/>
              <a:ext cx="487782" cy="215444"/>
            </a:xfrm>
            <a:prstGeom prst="rect">
              <a:avLst/>
            </a:prstGeom>
          </p:spPr>
          <p:txBody>
            <a:bodyPr vert="horz" wrap="square" lIns="0" tIns="0" rIns="0" bIns="0" rtlCol="0">
              <a:spAutoFit/>
            </a:bodyPr>
            <a:lstStyle/>
            <a:p>
              <a:pPr marL="12700" algn="ctr"/>
              <a:r>
                <a:rPr lang="en-GB" sz="1400" spc="-25" dirty="0">
                  <a:solidFill>
                    <a:schemeClr val="bg1"/>
                  </a:solidFill>
                  <a:cs typeface="Arial"/>
                </a:rPr>
                <a:t>7</a:t>
              </a:r>
              <a:r>
                <a:rPr lang="en-GB" sz="1400" spc="-25" dirty="0" smtClean="0">
                  <a:solidFill>
                    <a:schemeClr val="bg1"/>
                  </a:solidFill>
                  <a:cs typeface="Arial"/>
                </a:rPr>
                <a:t>0</a:t>
              </a:r>
              <a:endParaRPr lang="en-GB" sz="1400" dirty="0">
                <a:solidFill>
                  <a:schemeClr val="bg1"/>
                </a:solidFill>
                <a:cs typeface="Arial"/>
              </a:endParaRPr>
            </a:p>
          </p:txBody>
        </p:sp>
        <p:sp>
          <p:nvSpPr>
            <p:cNvPr id="155" name="object 16"/>
            <p:cNvSpPr txBox="1">
              <a:spLocks noChangeAspect="1"/>
            </p:cNvSpPr>
            <p:nvPr/>
          </p:nvSpPr>
          <p:spPr>
            <a:xfrm>
              <a:off x="1099718" y="1869033"/>
              <a:ext cx="487782"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90</a:t>
              </a:r>
              <a:endParaRPr lang="en-GB" sz="1400" dirty="0">
                <a:solidFill>
                  <a:schemeClr val="bg1"/>
                </a:solidFill>
                <a:cs typeface="Arial"/>
              </a:endParaRPr>
            </a:p>
          </p:txBody>
        </p:sp>
        <p:sp>
          <p:nvSpPr>
            <p:cNvPr id="156" name="object 16"/>
            <p:cNvSpPr txBox="1">
              <a:spLocks noChangeAspect="1"/>
            </p:cNvSpPr>
            <p:nvPr/>
          </p:nvSpPr>
          <p:spPr>
            <a:xfrm>
              <a:off x="1045108" y="1213486"/>
              <a:ext cx="487782"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100</a:t>
              </a:r>
              <a:endParaRPr lang="en-GB" sz="1400" dirty="0">
                <a:solidFill>
                  <a:schemeClr val="bg1"/>
                </a:solidFill>
                <a:cs typeface="Arial"/>
              </a:endParaRPr>
            </a:p>
          </p:txBody>
        </p:sp>
        <p:sp>
          <p:nvSpPr>
            <p:cNvPr id="157" name="object 16"/>
            <p:cNvSpPr txBox="1">
              <a:spLocks noChangeAspect="1"/>
            </p:cNvSpPr>
            <p:nvPr/>
          </p:nvSpPr>
          <p:spPr>
            <a:xfrm rot="16200000">
              <a:off x="-604711" y="3253503"/>
              <a:ext cx="2967300" cy="246221"/>
            </a:xfrm>
            <a:prstGeom prst="rect">
              <a:avLst/>
            </a:prstGeom>
          </p:spPr>
          <p:txBody>
            <a:bodyPr vert="horz" wrap="square" lIns="0" tIns="0" rIns="0" bIns="0" rtlCol="0">
              <a:spAutoFit/>
            </a:bodyPr>
            <a:lstStyle/>
            <a:p>
              <a:pPr marL="12700" algn="ctr"/>
              <a:r>
                <a:rPr lang="en-GB" sz="1600" spc="-25" dirty="0" smtClean="0">
                  <a:solidFill>
                    <a:schemeClr val="bg1"/>
                  </a:solidFill>
                  <a:cs typeface="Arial"/>
                </a:rPr>
                <a:t>LDL-C (mg/dL)</a:t>
              </a:r>
              <a:endParaRPr lang="en-GB" sz="1600" dirty="0">
                <a:solidFill>
                  <a:schemeClr val="bg1"/>
                </a:solidFill>
                <a:cs typeface="Arial"/>
              </a:endParaRPr>
            </a:p>
          </p:txBody>
        </p:sp>
        <p:sp>
          <p:nvSpPr>
            <p:cNvPr id="158" name="object 16"/>
            <p:cNvSpPr txBox="1">
              <a:spLocks noChangeAspect="1"/>
            </p:cNvSpPr>
            <p:nvPr/>
          </p:nvSpPr>
          <p:spPr>
            <a:xfrm>
              <a:off x="1678759" y="5415276"/>
              <a:ext cx="487782" cy="215444"/>
            </a:xfrm>
            <a:prstGeom prst="rect">
              <a:avLst/>
            </a:prstGeom>
          </p:spPr>
          <p:txBody>
            <a:bodyPr vert="horz" wrap="square" lIns="0" tIns="0" rIns="0" bIns="0" rtlCol="0">
              <a:spAutoFit/>
            </a:bodyPr>
            <a:lstStyle/>
            <a:p>
              <a:pPr marL="12700" algn="ctr"/>
              <a:r>
                <a:rPr lang="en-GB" sz="1400" spc="-25" dirty="0" smtClean="0">
                  <a:solidFill>
                    <a:schemeClr val="bg1"/>
                  </a:solidFill>
                  <a:cs typeface="Arial"/>
                </a:rPr>
                <a:t>QE</a:t>
              </a:r>
              <a:endParaRPr lang="en-GB" sz="1400" dirty="0">
                <a:solidFill>
                  <a:schemeClr val="bg1"/>
                </a:solidFill>
                <a:cs typeface="Arial"/>
              </a:endParaRPr>
            </a:p>
          </p:txBody>
        </p:sp>
        <p:sp>
          <p:nvSpPr>
            <p:cNvPr id="159" name="object 16"/>
            <p:cNvSpPr txBox="1">
              <a:spLocks noChangeAspect="1"/>
            </p:cNvSpPr>
            <p:nvPr/>
          </p:nvSpPr>
          <p:spPr>
            <a:xfrm>
              <a:off x="6375400" y="2999244"/>
              <a:ext cx="1374238" cy="215444"/>
            </a:xfrm>
            <a:prstGeom prst="rect">
              <a:avLst/>
            </a:prstGeom>
          </p:spPr>
          <p:txBody>
            <a:bodyPr vert="horz" wrap="square" lIns="0" tIns="0" rIns="0" bIns="0" rtlCol="0">
              <a:spAutoFit/>
            </a:bodyPr>
            <a:lstStyle/>
            <a:p>
              <a:pPr marL="12700" algn="ctr"/>
              <a:r>
                <a:rPr lang="en-GB" sz="1400" b="1" spc="-25" dirty="0" smtClean="0">
                  <a:solidFill>
                    <a:srgbClr val="92D050"/>
                  </a:solidFill>
                  <a:cs typeface="Arial"/>
                </a:rPr>
                <a:t>Simvastatin</a:t>
              </a:r>
              <a:endParaRPr lang="en-GB" sz="1400" b="1" dirty="0">
                <a:solidFill>
                  <a:srgbClr val="92D050"/>
                </a:solidFill>
                <a:cs typeface="Arial"/>
              </a:endParaRPr>
            </a:p>
          </p:txBody>
        </p:sp>
        <p:sp>
          <p:nvSpPr>
            <p:cNvPr id="160" name="object 16"/>
            <p:cNvSpPr txBox="1">
              <a:spLocks noChangeAspect="1"/>
            </p:cNvSpPr>
            <p:nvPr/>
          </p:nvSpPr>
          <p:spPr>
            <a:xfrm>
              <a:off x="5606700" y="3913366"/>
              <a:ext cx="2501283" cy="215444"/>
            </a:xfrm>
            <a:prstGeom prst="rect">
              <a:avLst/>
            </a:prstGeom>
          </p:spPr>
          <p:txBody>
            <a:bodyPr vert="horz" wrap="square" lIns="0" tIns="0" rIns="0" bIns="0" rtlCol="0">
              <a:spAutoFit/>
            </a:bodyPr>
            <a:lstStyle/>
            <a:p>
              <a:pPr marL="12700" algn="ctr"/>
              <a:r>
                <a:rPr lang="en-GB" sz="1400" b="1" spc="-25" dirty="0" smtClean="0">
                  <a:solidFill>
                    <a:schemeClr val="bg2"/>
                  </a:solidFill>
                  <a:cs typeface="Arial"/>
                </a:rPr>
                <a:t>Ezetimibe/Simvastatin</a:t>
              </a:r>
              <a:endParaRPr lang="en-GB" sz="1400" b="1" dirty="0">
                <a:solidFill>
                  <a:schemeClr val="bg2"/>
                </a:solidFill>
                <a:cs typeface="Arial"/>
              </a:endParaRPr>
            </a:p>
          </p:txBody>
        </p:sp>
      </p:grpSp>
    </p:spTree>
    <p:extLst>
      <p:ext uri="{BB962C8B-B14F-4D97-AF65-F5344CB8AC3E}">
        <p14:creationId xmlns:p14="http://schemas.microsoft.com/office/powerpoint/2010/main" val="817249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GB" dirty="0" smtClean="0"/>
              <a:t>Burden of disease</a:t>
            </a:r>
            <a:endParaRPr lang="en-GB" dirty="0"/>
          </a:p>
        </p:txBody>
      </p:sp>
    </p:spTree>
    <p:extLst>
      <p:ext uri="{BB962C8B-B14F-4D97-AF65-F5344CB8AC3E}">
        <p14:creationId xmlns:p14="http://schemas.microsoft.com/office/powerpoint/2010/main" val="10068597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92750"/>
            <a:ext cx="7283152" cy="1143000"/>
          </a:xfrm>
        </p:spPr>
        <p:txBody>
          <a:bodyPr/>
          <a:lstStyle/>
          <a:p>
            <a:r>
              <a:rPr lang="en-GB" dirty="0" smtClean="0"/>
              <a:t>IMPROVE-IT: Primary endpoint on-treatment</a:t>
            </a:r>
            <a:endParaRPr lang="en-GB" dirty="0"/>
          </a:p>
        </p:txBody>
      </p:sp>
      <p:sp>
        <p:nvSpPr>
          <p:cNvPr id="10" name="TextBox 9"/>
          <p:cNvSpPr txBox="1"/>
          <p:nvPr/>
        </p:nvSpPr>
        <p:spPr>
          <a:xfrm>
            <a:off x="0" y="6381750"/>
            <a:ext cx="6572250" cy="215444"/>
          </a:xfrm>
          <a:prstGeom prst="rect">
            <a:avLst/>
          </a:prstGeom>
          <a:noFill/>
        </p:spPr>
        <p:txBody>
          <a:bodyPr wrap="square" rtlCol="0">
            <a:spAutoFit/>
          </a:bodyPr>
          <a:lstStyle/>
          <a:p>
            <a:pPr fontAlgn="base">
              <a:spcBef>
                <a:spcPct val="0"/>
              </a:spcBef>
              <a:spcAft>
                <a:spcPct val="0"/>
              </a:spcAft>
            </a:pPr>
            <a:r>
              <a:rPr lang="da-DK" sz="800" b="1" dirty="0">
                <a:solidFill>
                  <a:prstClr val="white"/>
                </a:solidFill>
                <a:cs typeface="Arial" pitchFamily="34" charset="0"/>
              </a:rPr>
              <a:t>1. </a:t>
            </a:r>
            <a:r>
              <a:rPr lang="da-DK" sz="800" dirty="0">
                <a:solidFill>
                  <a:prstClr val="white"/>
                </a:solidFill>
                <a:cs typeface="Arial" pitchFamily="34" charset="0"/>
              </a:rPr>
              <a:t>Cannon CP,  et al. American Heart Association Scientific Sessions, Session LBCT.02  November 17, 2014, Chicago.</a:t>
            </a:r>
          </a:p>
        </p:txBody>
      </p:sp>
      <p:grpSp>
        <p:nvGrpSpPr>
          <p:cNvPr id="462" name="Group 461"/>
          <p:cNvGrpSpPr/>
          <p:nvPr/>
        </p:nvGrpSpPr>
        <p:grpSpPr>
          <a:xfrm>
            <a:off x="838186" y="1362014"/>
            <a:ext cx="7572389" cy="4668812"/>
            <a:chOff x="838186" y="1430254"/>
            <a:chExt cx="7572389" cy="4668812"/>
          </a:xfrm>
        </p:grpSpPr>
        <p:sp>
          <p:nvSpPr>
            <p:cNvPr id="7" name="object 10"/>
            <p:cNvSpPr txBox="1">
              <a:spLocks noChangeAspect="1"/>
            </p:cNvSpPr>
            <p:nvPr/>
          </p:nvSpPr>
          <p:spPr>
            <a:xfrm>
              <a:off x="5661044" y="1825697"/>
              <a:ext cx="2036723" cy="338554"/>
            </a:xfrm>
            <a:prstGeom prst="rect">
              <a:avLst/>
            </a:prstGeom>
          </p:spPr>
          <p:txBody>
            <a:bodyPr vert="horz" wrap="square" lIns="0" tIns="0" rIns="0" bIns="0" rtlCol="0">
              <a:spAutoFit/>
            </a:bodyPr>
            <a:lstStyle/>
            <a:p>
              <a:pPr marL="12700" algn="r"/>
              <a:r>
                <a:rPr sz="1100" b="1" dirty="0" smtClean="0">
                  <a:solidFill>
                    <a:srgbClr val="92D050"/>
                  </a:solidFill>
                  <a:cs typeface="Arial"/>
                </a:rPr>
                <a:t>Simv</a:t>
              </a:r>
              <a:r>
                <a:rPr lang="en-GB" sz="1100" b="1" dirty="0" smtClean="0">
                  <a:solidFill>
                    <a:srgbClr val="92D050"/>
                  </a:solidFill>
                  <a:cs typeface="Arial"/>
                </a:rPr>
                <a:t>astatin</a:t>
              </a:r>
              <a:r>
                <a:rPr sz="1100" b="1" spc="-5" dirty="0" smtClean="0">
                  <a:solidFill>
                    <a:srgbClr val="92D050"/>
                  </a:solidFill>
                  <a:cs typeface="Arial"/>
                </a:rPr>
                <a:t> </a:t>
              </a:r>
              <a:r>
                <a:rPr sz="1100" b="1" dirty="0">
                  <a:solidFill>
                    <a:srgbClr val="92D050"/>
                  </a:solidFill>
                  <a:cs typeface="Arial"/>
                </a:rPr>
                <a:t>— KM </a:t>
              </a:r>
              <a:r>
                <a:rPr sz="1100" b="1" dirty="0" smtClean="0">
                  <a:solidFill>
                    <a:srgbClr val="92D050"/>
                  </a:solidFill>
                  <a:cs typeface="Arial"/>
                </a:rPr>
                <a:t>3</a:t>
              </a:r>
              <a:r>
                <a:rPr sz="1100" b="1" spc="-10" dirty="0" smtClean="0">
                  <a:solidFill>
                    <a:srgbClr val="92D050"/>
                  </a:solidFill>
                  <a:cs typeface="Arial"/>
                </a:rPr>
                <a:t>2</a:t>
              </a:r>
              <a:r>
                <a:rPr sz="1100" b="1" dirty="0" smtClean="0">
                  <a:solidFill>
                    <a:srgbClr val="92D050"/>
                  </a:solidFill>
                  <a:cs typeface="Arial"/>
                </a:rPr>
                <a:t>.4%</a:t>
              </a:r>
              <a:endParaRPr lang="en-GB" sz="1100" b="1" dirty="0">
                <a:solidFill>
                  <a:srgbClr val="92D050"/>
                </a:solidFill>
                <a:cs typeface="Arial"/>
              </a:endParaRPr>
            </a:p>
            <a:p>
              <a:pPr marL="12700" algn="r"/>
              <a:r>
                <a:rPr sz="1100" b="1" dirty="0" smtClean="0">
                  <a:solidFill>
                    <a:srgbClr val="92D050"/>
                  </a:solidFill>
                  <a:cs typeface="Arial"/>
                </a:rPr>
                <a:t>2</a:t>
              </a:r>
              <a:r>
                <a:rPr sz="1100" b="1" spc="-10" dirty="0" smtClean="0">
                  <a:solidFill>
                    <a:srgbClr val="92D050"/>
                  </a:solidFill>
                  <a:cs typeface="Arial"/>
                </a:rPr>
                <a:t>0</a:t>
              </a:r>
              <a:r>
                <a:rPr sz="1100" b="1" dirty="0" smtClean="0">
                  <a:solidFill>
                    <a:srgbClr val="92D050"/>
                  </a:solidFill>
                  <a:cs typeface="Arial"/>
                </a:rPr>
                <a:t>79</a:t>
              </a:r>
              <a:r>
                <a:rPr sz="1100" b="1" spc="5" dirty="0" smtClean="0">
                  <a:solidFill>
                    <a:srgbClr val="92D050"/>
                  </a:solidFill>
                  <a:cs typeface="Arial"/>
                </a:rPr>
                <a:t> </a:t>
              </a:r>
              <a:r>
                <a:rPr sz="1100" b="1" dirty="0">
                  <a:solidFill>
                    <a:srgbClr val="92D050"/>
                  </a:solidFill>
                  <a:cs typeface="Arial"/>
                </a:rPr>
                <a:t>ev</a:t>
              </a:r>
              <a:r>
                <a:rPr sz="1100" b="1" spc="-10" dirty="0">
                  <a:solidFill>
                    <a:srgbClr val="92D050"/>
                  </a:solidFill>
                  <a:cs typeface="Arial"/>
                </a:rPr>
                <a:t>e</a:t>
              </a:r>
              <a:r>
                <a:rPr sz="1100" b="1" dirty="0">
                  <a:solidFill>
                    <a:srgbClr val="92D050"/>
                  </a:solidFill>
                  <a:cs typeface="Arial"/>
                </a:rPr>
                <a:t>nts</a:t>
              </a:r>
            </a:p>
          </p:txBody>
        </p:sp>
        <p:sp>
          <p:nvSpPr>
            <p:cNvPr id="8" name="object 11"/>
            <p:cNvSpPr txBox="1">
              <a:spLocks noChangeAspect="1"/>
            </p:cNvSpPr>
            <p:nvPr/>
          </p:nvSpPr>
          <p:spPr>
            <a:xfrm>
              <a:off x="5393374" y="3268523"/>
              <a:ext cx="2912076" cy="338554"/>
            </a:xfrm>
            <a:prstGeom prst="rect">
              <a:avLst/>
            </a:prstGeom>
          </p:spPr>
          <p:txBody>
            <a:bodyPr vert="horz" wrap="square" lIns="0" tIns="0" rIns="0" bIns="0" rtlCol="0">
              <a:spAutoFit/>
            </a:bodyPr>
            <a:lstStyle/>
            <a:p>
              <a:pPr marR="5715" algn="r"/>
              <a:r>
                <a:rPr sz="1100" b="1" dirty="0" smtClean="0">
                  <a:solidFill>
                    <a:schemeClr val="bg2"/>
                  </a:solidFill>
                  <a:cs typeface="Arial"/>
                </a:rPr>
                <a:t>E</a:t>
              </a:r>
              <a:r>
                <a:rPr lang="en-GB" sz="1100" b="1" dirty="0" smtClean="0">
                  <a:solidFill>
                    <a:schemeClr val="bg2"/>
                  </a:solidFill>
                  <a:cs typeface="Arial"/>
                </a:rPr>
                <a:t>zetimibe</a:t>
              </a:r>
              <a:r>
                <a:rPr sz="1100" b="1" spc="5" dirty="0" smtClean="0">
                  <a:solidFill>
                    <a:schemeClr val="bg2"/>
                  </a:solidFill>
                  <a:cs typeface="Arial"/>
                </a:rPr>
                <a:t>/</a:t>
              </a:r>
              <a:r>
                <a:rPr sz="1100" b="1" dirty="0" smtClean="0">
                  <a:solidFill>
                    <a:schemeClr val="bg2"/>
                  </a:solidFill>
                  <a:cs typeface="Arial"/>
                </a:rPr>
                <a:t>Simva</a:t>
              </a:r>
              <a:r>
                <a:rPr lang="en-GB" sz="1100" b="1" dirty="0" smtClean="0">
                  <a:solidFill>
                    <a:schemeClr val="bg2"/>
                  </a:solidFill>
                  <a:cs typeface="Arial"/>
                </a:rPr>
                <a:t>statin</a:t>
              </a:r>
              <a:r>
                <a:rPr sz="1100" b="1" spc="-5" dirty="0" smtClean="0">
                  <a:solidFill>
                    <a:schemeClr val="bg2"/>
                  </a:solidFill>
                  <a:cs typeface="Arial"/>
                </a:rPr>
                <a:t> </a:t>
              </a:r>
              <a:r>
                <a:rPr sz="1100" b="1" dirty="0">
                  <a:solidFill>
                    <a:schemeClr val="bg2"/>
                  </a:solidFill>
                  <a:cs typeface="Arial"/>
                </a:rPr>
                <a:t>—</a:t>
              </a:r>
              <a:r>
                <a:rPr sz="1100" b="1" spc="-10" dirty="0">
                  <a:solidFill>
                    <a:schemeClr val="bg2"/>
                  </a:solidFill>
                  <a:cs typeface="Arial"/>
                </a:rPr>
                <a:t> </a:t>
              </a:r>
              <a:r>
                <a:rPr sz="1100" b="1" dirty="0">
                  <a:solidFill>
                    <a:schemeClr val="bg2"/>
                  </a:solidFill>
                  <a:cs typeface="Arial"/>
                </a:rPr>
                <a:t>KM 2</a:t>
              </a:r>
              <a:r>
                <a:rPr sz="1100" b="1" spc="-10" dirty="0">
                  <a:solidFill>
                    <a:schemeClr val="bg2"/>
                  </a:solidFill>
                  <a:cs typeface="Arial"/>
                </a:rPr>
                <a:t>9</a:t>
              </a:r>
              <a:r>
                <a:rPr sz="1100" b="1" dirty="0">
                  <a:solidFill>
                    <a:schemeClr val="bg2"/>
                  </a:solidFill>
                  <a:cs typeface="Arial"/>
                </a:rPr>
                <a:t>.8%</a:t>
              </a:r>
            </a:p>
            <a:p>
              <a:pPr marR="5080" algn="r"/>
              <a:r>
                <a:rPr sz="1100" b="1" spc="-10" dirty="0">
                  <a:solidFill>
                    <a:schemeClr val="bg2"/>
                  </a:solidFill>
                  <a:cs typeface="Arial"/>
                </a:rPr>
                <a:t>193</a:t>
              </a:r>
              <a:r>
                <a:rPr sz="1100" b="1" dirty="0">
                  <a:solidFill>
                    <a:schemeClr val="bg2"/>
                  </a:solidFill>
                  <a:cs typeface="Arial"/>
                </a:rPr>
                <a:t>2</a:t>
              </a:r>
              <a:r>
                <a:rPr sz="1100" b="1" spc="5" dirty="0">
                  <a:solidFill>
                    <a:schemeClr val="bg2"/>
                  </a:solidFill>
                  <a:cs typeface="Arial"/>
                </a:rPr>
                <a:t> </a:t>
              </a:r>
              <a:r>
                <a:rPr sz="1100" b="1" spc="-10" dirty="0" smtClean="0">
                  <a:solidFill>
                    <a:schemeClr val="bg2"/>
                  </a:solidFill>
                  <a:cs typeface="Arial"/>
                </a:rPr>
                <a:t>e</a:t>
              </a:r>
              <a:r>
                <a:rPr sz="1100" b="1" dirty="0" smtClean="0">
                  <a:solidFill>
                    <a:schemeClr val="bg2"/>
                  </a:solidFill>
                  <a:cs typeface="Arial"/>
                </a:rPr>
                <a:t>v</a:t>
              </a:r>
              <a:r>
                <a:rPr sz="1100" b="1" spc="-10" dirty="0" smtClean="0">
                  <a:solidFill>
                    <a:schemeClr val="bg2"/>
                  </a:solidFill>
                  <a:cs typeface="Arial"/>
                </a:rPr>
                <a:t>en</a:t>
              </a:r>
              <a:r>
                <a:rPr sz="1100" b="1" dirty="0" smtClean="0">
                  <a:solidFill>
                    <a:schemeClr val="bg2"/>
                  </a:solidFill>
                  <a:cs typeface="Arial"/>
                </a:rPr>
                <a:t>ts</a:t>
              </a:r>
              <a:endParaRPr sz="1100" b="1" dirty="0">
                <a:solidFill>
                  <a:schemeClr val="bg2"/>
                </a:solidFill>
                <a:cs typeface="Arial"/>
              </a:endParaRPr>
            </a:p>
          </p:txBody>
        </p:sp>
        <p:sp>
          <p:nvSpPr>
            <p:cNvPr id="9" name="object 12"/>
            <p:cNvSpPr txBox="1">
              <a:spLocks noChangeAspect="1"/>
            </p:cNvSpPr>
            <p:nvPr/>
          </p:nvSpPr>
          <p:spPr>
            <a:xfrm>
              <a:off x="2245523" y="1941113"/>
              <a:ext cx="2762636" cy="446276"/>
            </a:xfrm>
            <a:prstGeom prst="rect">
              <a:avLst/>
            </a:prstGeom>
          </p:spPr>
          <p:txBody>
            <a:bodyPr vert="horz" wrap="square" lIns="0" tIns="0" rIns="0" bIns="0" rtlCol="0">
              <a:spAutoFit/>
            </a:bodyPr>
            <a:lstStyle/>
            <a:p>
              <a:pPr marL="12700">
                <a:spcAft>
                  <a:spcPts val="600"/>
                </a:spcAft>
              </a:pPr>
              <a:r>
                <a:rPr sz="1200" b="1" dirty="0" smtClean="0">
                  <a:solidFill>
                    <a:srgbClr val="FFFFFF"/>
                  </a:solidFill>
                  <a:cs typeface="Arial"/>
                </a:rPr>
                <a:t>HR</a:t>
              </a:r>
              <a:r>
                <a:rPr lang="en-GB" sz="1200" b="1" spc="-15" dirty="0" smtClean="0">
                  <a:solidFill>
                    <a:srgbClr val="FFFFFF"/>
                  </a:solidFill>
                  <a:cs typeface="Arial"/>
                </a:rPr>
                <a:t>=</a:t>
              </a:r>
              <a:r>
                <a:rPr sz="1200" b="1" dirty="0" smtClean="0">
                  <a:solidFill>
                    <a:srgbClr val="FFFFFF"/>
                  </a:solidFill>
                  <a:cs typeface="Arial"/>
                </a:rPr>
                <a:t>0.</a:t>
              </a:r>
              <a:r>
                <a:rPr sz="1200" b="1" spc="-10" dirty="0" smtClean="0">
                  <a:solidFill>
                    <a:srgbClr val="FFFFFF"/>
                  </a:solidFill>
                  <a:cs typeface="Arial"/>
                </a:rPr>
                <a:t>92</a:t>
              </a:r>
              <a:r>
                <a:rPr sz="1200" b="1" dirty="0" smtClean="0">
                  <a:solidFill>
                    <a:srgbClr val="FFFFFF"/>
                  </a:solidFill>
                  <a:cs typeface="Arial"/>
                </a:rPr>
                <a:t>4</a:t>
              </a:r>
              <a:r>
                <a:rPr sz="1200" b="1" spc="5" dirty="0" smtClean="0">
                  <a:solidFill>
                    <a:srgbClr val="FFFFFF"/>
                  </a:solidFill>
                  <a:cs typeface="Arial"/>
                </a:rPr>
                <a:t> </a:t>
              </a:r>
              <a:r>
                <a:rPr sz="1200" b="1" dirty="0" smtClean="0">
                  <a:solidFill>
                    <a:srgbClr val="FFFFFF"/>
                  </a:solidFill>
                  <a:cs typeface="Arial"/>
                </a:rPr>
                <a:t>CI</a:t>
              </a:r>
              <a:r>
                <a:rPr lang="en-GB" sz="1200" b="1" dirty="0" smtClean="0">
                  <a:solidFill>
                    <a:srgbClr val="FFFFFF"/>
                  </a:solidFill>
                  <a:cs typeface="Arial"/>
                </a:rPr>
                <a:t>:</a:t>
              </a:r>
              <a:r>
                <a:rPr sz="1200" b="1" spc="5" dirty="0" smtClean="0">
                  <a:solidFill>
                    <a:srgbClr val="FFFFFF"/>
                  </a:solidFill>
                  <a:cs typeface="Arial"/>
                </a:rPr>
                <a:t> </a:t>
              </a:r>
              <a:r>
                <a:rPr sz="1200" b="1" spc="-10" dirty="0" smtClean="0">
                  <a:solidFill>
                    <a:srgbClr val="FFFFFF"/>
                  </a:solidFill>
                  <a:cs typeface="Arial"/>
                </a:rPr>
                <a:t>0</a:t>
              </a:r>
              <a:r>
                <a:rPr sz="1200" b="1" dirty="0" smtClean="0">
                  <a:solidFill>
                    <a:srgbClr val="FFFFFF"/>
                  </a:solidFill>
                  <a:cs typeface="Arial"/>
                </a:rPr>
                <a:t>.8</a:t>
              </a:r>
              <a:r>
                <a:rPr sz="1200" b="1" spc="-10" dirty="0" smtClean="0">
                  <a:solidFill>
                    <a:srgbClr val="FFFFFF"/>
                  </a:solidFill>
                  <a:cs typeface="Arial"/>
                </a:rPr>
                <a:t>68</a:t>
              </a:r>
              <a:r>
                <a:rPr sz="1200" b="1" dirty="0">
                  <a:solidFill>
                    <a:srgbClr val="FFFFFF"/>
                  </a:solidFill>
                  <a:cs typeface="Arial"/>
                </a:rPr>
                <a:t>, </a:t>
              </a:r>
              <a:r>
                <a:rPr sz="1200" b="1" spc="-10" dirty="0" smtClean="0">
                  <a:solidFill>
                    <a:srgbClr val="FFFFFF"/>
                  </a:solidFill>
                  <a:cs typeface="Arial"/>
                </a:rPr>
                <a:t>0</a:t>
              </a:r>
              <a:r>
                <a:rPr sz="1200" b="1" dirty="0" smtClean="0">
                  <a:solidFill>
                    <a:srgbClr val="FFFFFF"/>
                  </a:solidFill>
                  <a:cs typeface="Arial"/>
                </a:rPr>
                <a:t>.9</a:t>
              </a:r>
              <a:r>
                <a:rPr sz="1200" b="1" spc="-10" dirty="0" smtClean="0">
                  <a:solidFill>
                    <a:srgbClr val="FFFFFF"/>
                  </a:solidFill>
                  <a:cs typeface="Arial"/>
                </a:rPr>
                <a:t>83</a:t>
              </a:r>
              <a:endParaRPr lang="en-GB" sz="1200" b="1" dirty="0" smtClean="0">
                <a:solidFill>
                  <a:srgbClr val="FFFFFF"/>
                </a:solidFill>
                <a:cs typeface="Arial"/>
              </a:endParaRPr>
            </a:p>
            <a:p>
              <a:pPr marL="12700">
                <a:spcAft>
                  <a:spcPts val="600"/>
                </a:spcAft>
              </a:pPr>
              <a:r>
                <a:rPr lang="en-GB" sz="1200" b="1" dirty="0" smtClean="0">
                  <a:solidFill>
                    <a:srgbClr val="FFFFFF"/>
                  </a:solidFill>
                  <a:cs typeface="Arial"/>
                </a:rPr>
                <a:t>p</a:t>
              </a:r>
              <a:r>
                <a:rPr lang="en-GB" sz="1200" b="1" spc="5" dirty="0" smtClean="0">
                  <a:solidFill>
                    <a:srgbClr val="FFFFFF"/>
                  </a:solidFill>
                  <a:cs typeface="Arial"/>
                </a:rPr>
                <a:t>=</a:t>
              </a:r>
              <a:r>
                <a:rPr lang="en-GB" sz="1200" b="1" dirty="0" smtClean="0">
                  <a:solidFill>
                    <a:srgbClr val="FFFFFF"/>
                  </a:solidFill>
                  <a:cs typeface="Arial"/>
                </a:rPr>
                <a:t>0.</a:t>
              </a:r>
              <a:r>
                <a:rPr lang="en-GB" sz="1200" b="1" spc="-10" dirty="0" smtClean="0">
                  <a:solidFill>
                    <a:srgbClr val="FFFFFF"/>
                  </a:solidFill>
                  <a:cs typeface="Arial"/>
                </a:rPr>
                <a:t>0</a:t>
              </a:r>
              <a:r>
                <a:rPr lang="en-GB" sz="1200" b="1" dirty="0" smtClean="0">
                  <a:solidFill>
                    <a:srgbClr val="FFFFFF"/>
                  </a:solidFill>
                  <a:cs typeface="Arial"/>
                </a:rPr>
                <a:t>12</a:t>
              </a:r>
              <a:endParaRPr lang="en-GB" sz="1200" dirty="0">
                <a:solidFill>
                  <a:prstClr val="black"/>
                </a:solidFill>
                <a:cs typeface="Arial"/>
              </a:endParaRPr>
            </a:p>
          </p:txBody>
        </p:sp>
        <p:sp>
          <p:nvSpPr>
            <p:cNvPr id="11" name="object 14"/>
            <p:cNvSpPr txBox="1">
              <a:spLocks noChangeAspect="1"/>
            </p:cNvSpPr>
            <p:nvPr/>
          </p:nvSpPr>
          <p:spPr>
            <a:xfrm>
              <a:off x="3456676" y="4718982"/>
              <a:ext cx="4953899" cy="323165"/>
            </a:xfrm>
            <a:prstGeom prst="rect">
              <a:avLst/>
            </a:prstGeom>
          </p:spPr>
          <p:txBody>
            <a:bodyPr vert="horz" wrap="square" lIns="0" tIns="0" rIns="0" bIns="0" rtlCol="0">
              <a:spAutoFit/>
            </a:bodyPr>
            <a:lstStyle/>
            <a:p>
              <a:pPr marL="12700"/>
              <a:r>
                <a:rPr sz="1050" b="1" dirty="0">
                  <a:solidFill>
                    <a:srgbClr val="FFFFFF"/>
                  </a:solidFill>
                  <a:cs typeface="Arial"/>
                </a:rPr>
                <a:t>Primary</a:t>
              </a:r>
              <a:r>
                <a:rPr sz="1050" b="1" spc="-20" dirty="0">
                  <a:solidFill>
                    <a:srgbClr val="FFFFFF"/>
                  </a:solidFill>
                  <a:cs typeface="Arial"/>
                </a:rPr>
                <a:t> </a:t>
              </a:r>
              <a:r>
                <a:rPr sz="1050" b="1" dirty="0">
                  <a:solidFill>
                    <a:srgbClr val="FFFFFF"/>
                  </a:solidFill>
                  <a:cs typeface="Arial"/>
                </a:rPr>
                <a:t>E</a:t>
              </a:r>
              <a:r>
                <a:rPr sz="1050" b="1" spc="-10" dirty="0">
                  <a:solidFill>
                    <a:srgbClr val="FFFFFF"/>
                  </a:solidFill>
                  <a:cs typeface="Arial"/>
                </a:rPr>
                <a:t>ndpo</a:t>
              </a:r>
              <a:r>
                <a:rPr sz="1050" b="1" dirty="0">
                  <a:solidFill>
                    <a:srgbClr val="FFFFFF"/>
                  </a:solidFill>
                  <a:cs typeface="Arial"/>
                </a:rPr>
                <a:t>i</a:t>
              </a:r>
              <a:r>
                <a:rPr sz="1050" b="1" spc="-10" dirty="0">
                  <a:solidFill>
                    <a:srgbClr val="FFFFFF"/>
                  </a:solidFill>
                  <a:cs typeface="Arial"/>
                </a:rPr>
                <a:t>n</a:t>
              </a:r>
              <a:r>
                <a:rPr sz="1050" b="1" dirty="0">
                  <a:solidFill>
                    <a:srgbClr val="FFFFFF"/>
                  </a:solidFill>
                  <a:cs typeface="Arial"/>
                </a:rPr>
                <a:t>t:</a:t>
              </a:r>
              <a:r>
                <a:rPr sz="1050" b="1" spc="-25" dirty="0">
                  <a:solidFill>
                    <a:srgbClr val="FFFFFF"/>
                  </a:solidFill>
                  <a:cs typeface="Arial"/>
                </a:rPr>
                <a:t> </a:t>
              </a:r>
              <a:r>
                <a:rPr sz="1050" spc="-10" dirty="0">
                  <a:solidFill>
                    <a:srgbClr val="FFFFFF"/>
                  </a:solidFill>
                  <a:cs typeface="Arial"/>
                </a:rPr>
                <a:t>C</a:t>
              </a:r>
              <a:r>
                <a:rPr sz="1050" dirty="0">
                  <a:solidFill>
                    <a:srgbClr val="FFFFFF"/>
                  </a:solidFill>
                  <a:cs typeface="Arial"/>
                </a:rPr>
                <a:t>V</a:t>
              </a:r>
              <a:r>
                <a:rPr sz="1050" spc="-10" dirty="0">
                  <a:solidFill>
                    <a:srgbClr val="FFFFFF"/>
                  </a:solidFill>
                  <a:cs typeface="Arial"/>
                </a:rPr>
                <a:t> </a:t>
              </a:r>
              <a:r>
                <a:rPr sz="1050" dirty="0">
                  <a:solidFill>
                    <a:srgbClr val="FFFFFF"/>
                  </a:solidFill>
                  <a:cs typeface="Arial"/>
                </a:rPr>
                <a:t>death,</a:t>
              </a:r>
              <a:r>
                <a:rPr sz="1050" spc="-25" dirty="0">
                  <a:solidFill>
                    <a:srgbClr val="FFFFFF"/>
                  </a:solidFill>
                  <a:cs typeface="Arial"/>
                </a:rPr>
                <a:t> </a:t>
              </a:r>
              <a:r>
                <a:rPr sz="1050" spc="-10" dirty="0">
                  <a:solidFill>
                    <a:srgbClr val="FFFFFF"/>
                  </a:solidFill>
                  <a:cs typeface="Arial"/>
                </a:rPr>
                <a:t>M</a:t>
              </a:r>
              <a:r>
                <a:rPr sz="1050" dirty="0">
                  <a:solidFill>
                    <a:srgbClr val="FFFFFF"/>
                  </a:solidFill>
                  <a:cs typeface="Arial"/>
                </a:rPr>
                <a:t>I,</a:t>
              </a:r>
              <a:r>
                <a:rPr sz="1050" spc="-30" dirty="0">
                  <a:solidFill>
                    <a:srgbClr val="FFFFFF"/>
                  </a:solidFill>
                  <a:cs typeface="Arial"/>
                </a:rPr>
                <a:t> </a:t>
              </a:r>
              <a:r>
                <a:rPr sz="1050" dirty="0">
                  <a:solidFill>
                    <a:srgbClr val="FFFFFF"/>
                  </a:solidFill>
                  <a:cs typeface="Arial"/>
                </a:rPr>
                <a:t>hospital</a:t>
              </a:r>
              <a:r>
                <a:rPr sz="1050" spc="-30" dirty="0">
                  <a:solidFill>
                    <a:srgbClr val="FFFFFF"/>
                  </a:solidFill>
                  <a:cs typeface="Arial"/>
                </a:rPr>
                <a:t> </a:t>
              </a:r>
              <a:r>
                <a:rPr sz="1050" dirty="0">
                  <a:solidFill>
                    <a:srgbClr val="FFFFFF"/>
                  </a:solidFill>
                  <a:cs typeface="Arial"/>
                </a:rPr>
                <a:t>ad</a:t>
              </a:r>
              <a:r>
                <a:rPr sz="1050" spc="-10" dirty="0">
                  <a:solidFill>
                    <a:srgbClr val="FFFFFF"/>
                  </a:solidFill>
                  <a:cs typeface="Arial"/>
                </a:rPr>
                <a:t>m</a:t>
              </a:r>
              <a:r>
                <a:rPr sz="1050" dirty="0">
                  <a:solidFill>
                    <a:srgbClr val="FFFFFF"/>
                  </a:solidFill>
                  <a:cs typeface="Arial"/>
                </a:rPr>
                <a:t>ission</a:t>
              </a:r>
              <a:r>
                <a:rPr sz="1050" spc="-45" dirty="0">
                  <a:solidFill>
                    <a:srgbClr val="FFFFFF"/>
                  </a:solidFill>
                  <a:cs typeface="Arial"/>
                </a:rPr>
                <a:t> </a:t>
              </a:r>
              <a:r>
                <a:rPr sz="1050" dirty="0">
                  <a:solidFill>
                    <a:srgbClr val="FFFFFF"/>
                  </a:solidFill>
                  <a:cs typeface="Arial"/>
                </a:rPr>
                <a:t>for </a:t>
              </a:r>
              <a:r>
                <a:rPr sz="1050" spc="-10" dirty="0">
                  <a:solidFill>
                    <a:srgbClr val="FFFFFF"/>
                  </a:solidFill>
                  <a:cs typeface="Arial"/>
                </a:rPr>
                <a:t>U</a:t>
              </a:r>
              <a:r>
                <a:rPr sz="1050" dirty="0">
                  <a:solidFill>
                    <a:srgbClr val="FFFFFF"/>
                  </a:solidFill>
                  <a:cs typeface="Arial"/>
                </a:rPr>
                <a:t>A,</a:t>
              </a:r>
              <a:endParaRPr sz="1050" dirty="0">
                <a:solidFill>
                  <a:prstClr val="black"/>
                </a:solidFill>
                <a:cs typeface="Arial"/>
              </a:endParaRPr>
            </a:p>
            <a:p>
              <a:pPr marL="12700"/>
              <a:r>
                <a:rPr sz="1050" dirty="0">
                  <a:solidFill>
                    <a:srgbClr val="FFFFFF"/>
                  </a:solidFill>
                  <a:cs typeface="Arial"/>
                </a:rPr>
                <a:t>cor</a:t>
              </a:r>
              <a:r>
                <a:rPr sz="1050" spc="-5" dirty="0">
                  <a:solidFill>
                    <a:srgbClr val="FFFFFF"/>
                  </a:solidFill>
                  <a:cs typeface="Arial"/>
                </a:rPr>
                <a:t>o</a:t>
              </a:r>
              <a:r>
                <a:rPr sz="1050" dirty="0">
                  <a:solidFill>
                    <a:srgbClr val="FFFFFF"/>
                  </a:solidFill>
                  <a:cs typeface="Arial"/>
                </a:rPr>
                <a:t>na</a:t>
              </a:r>
              <a:r>
                <a:rPr sz="1050" spc="-5" dirty="0">
                  <a:solidFill>
                    <a:srgbClr val="FFFFFF"/>
                  </a:solidFill>
                  <a:cs typeface="Arial"/>
                </a:rPr>
                <a:t>r</a:t>
              </a:r>
              <a:r>
                <a:rPr sz="1050" dirty="0">
                  <a:solidFill>
                    <a:srgbClr val="FFFFFF"/>
                  </a:solidFill>
                  <a:cs typeface="Arial"/>
                </a:rPr>
                <a:t>y</a:t>
              </a:r>
              <a:r>
                <a:rPr sz="1050" spc="-50" dirty="0">
                  <a:solidFill>
                    <a:srgbClr val="FFFFFF"/>
                  </a:solidFill>
                  <a:cs typeface="Arial"/>
                </a:rPr>
                <a:t> </a:t>
              </a:r>
              <a:r>
                <a:rPr sz="1050" dirty="0" smtClean="0">
                  <a:solidFill>
                    <a:srgbClr val="FFFFFF"/>
                  </a:solidFill>
                  <a:cs typeface="Arial"/>
                </a:rPr>
                <a:t>re</a:t>
              </a:r>
              <a:r>
                <a:rPr sz="1050" spc="-25" dirty="0" smtClean="0">
                  <a:solidFill>
                    <a:srgbClr val="FFFFFF"/>
                  </a:solidFill>
                  <a:cs typeface="Arial"/>
                </a:rPr>
                <a:t>v</a:t>
              </a:r>
              <a:r>
                <a:rPr sz="1050" dirty="0" smtClean="0">
                  <a:solidFill>
                    <a:srgbClr val="FFFFFF"/>
                  </a:solidFill>
                  <a:cs typeface="Arial"/>
                </a:rPr>
                <a:t>as</a:t>
              </a:r>
              <a:r>
                <a:rPr sz="1050" spc="5" dirty="0" smtClean="0">
                  <a:solidFill>
                    <a:srgbClr val="FFFFFF"/>
                  </a:solidFill>
                  <a:cs typeface="Arial"/>
                </a:rPr>
                <a:t>c</a:t>
              </a:r>
              <a:r>
                <a:rPr sz="1050" dirty="0" smtClean="0">
                  <a:solidFill>
                    <a:srgbClr val="FFFFFF"/>
                  </a:solidFill>
                  <a:cs typeface="Arial"/>
                </a:rPr>
                <a:t>ula</a:t>
              </a:r>
              <a:r>
                <a:rPr sz="1050" spc="-5" dirty="0" smtClean="0">
                  <a:solidFill>
                    <a:srgbClr val="FFFFFF"/>
                  </a:solidFill>
                  <a:cs typeface="Arial"/>
                </a:rPr>
                <a:t>r</a:t>
              </a:r>
              <a:r>
                <a:rPr sz="1050" dirty="0" smtClean="0">
                  <a:solidFill>
                    <a:srgbClr val="FFFFFF"/>
                  </a:solidFill>
                  <a:cs typeface="Arial"/>
                </a:rPr>
                <a:t>i</a:t>
              </a:r>
              <a:r>
                <a:rPr lang="en-GB" sz="1050" dirty="0">
                  <a:solidFill>
                    <a:srgbClr val="FFFFFF"/>
                  </a:solidFill>
                  <a:cs typeface="Arial"/>
                </a:rPr>
                <a:t>z</a:t>
              </a:r>
              <a:r>
                <a:rPr sz="1050" dirty="0" smtClean="0">
                  <a:solidFill>
                    <a:srgbClr val="FFFFFF"/>
                  </a:solidFill>
                  <a:cs typeface="Arial"/>
                </a:rPr>
                <a:t>a</a:t>
              </a:r>
              <a:r>
                <a:rPr sz="1050" spc="-10" dirty="0" smtClean="0">
                  <a:solidFill>
                    <a:srgbClr val="FFFFFF"/>
                  </a:solidFill>
                  <a:cs typeface="Arial"/>
                </a:rPr>
                <a:t>t</a:t>
              </a:r>
              <a:r>
                <a:rPr sz="1050" dirty="0" smtClean="0">
                  <a:solidFill>
                    <a:srgbClr val="FFFFFF"/>
                  </a:solidFill>
                  <a:cs typeface="Arial"/>
                </a:rPr>
                <a:t>ion</a:t>
              </a:r>
              <a:r>
                <a:rPr sz="1050" spc="-40" dirty="0" smtClean="0">
                  <a:solidFill>
                    <a:srgbClr val="FFFFFF"/>
                  </a:solidFill>
                  <a:cs typeface="Arial"/>
                </a:rPr>
                <a:t> </a:t>
              </a:r>
              <a:r>
                <a:rPr sz="1050" spc="-5" dirty="0">
                  <a:solidFill>
                    <a:srgbClr val="FFFFFF"/>
                  </a:solidFill>
                  <a:cs typeface="Arial"/>
                </a:rPr>
                <a:t>(</a:t>
              </a:r>
              <a:r>
                <a:rPr sz="1050" u="sng" dirty="0">
                  <a:solidFill>
                    <a:srgbClr val="FFFFFF"/>
                  </a:solidFill>
                  <a:cs typeface="Arial"/>
                </a:rPr>
                <a:t>&gt;</a:t>
              </a:r>
              <a:r>
                <a:rPr sz="1050" spc="-25" dirty="0">
                  <a:solidFill>
                    <a:srgbClr val="FFFFFF"/>
                  </a:solidFill>
                  <a:cs typeface="Arial"/>
                </a:rPr>
                <a:t> </a:t>
              </a:r>
              <a:r>
                <a:rPr sz="1050" dirty="0">
                  <a:solidFill>
                    <a:srgbClr val="FFFFFF"/>
                  </a:solidFill>
                  <a:cs typeface="Arial"/>
                </a:rPr>
                <a:t>30</a:t>
              </a:r>
              <a:r>
                <a:rPr sz="1050" spc="-10" dirty="0">
                  <a:solidFill>
                    <a:srgbClr val="FFFFFF"/>
                  </a:solidFill>
                  <a:cs typeface="Arial"/>
                </a:rPr>
                <a:t> </a:t>
              </a:r>
              <a:r>
                <a:rPr sz="1050" dirty="0">
                  <a:solidFill>
                    <a:srgbClr val="FFFFFF"/>
                  </a:solidFill>
                  <a:cs typeface="Arial"/>
                </a:rPr>
                <a:t>da</a:t>
              </a:r>
              <a:r>
                <a:rPr sz="1050" spc="-25" dirty="0">
                  <a:solidFill>
                    <a:srgbClr val="FFFFFF"/>
                  </a:solidFill>
                  <a:cs typeface="Arial"/>
                </a:rPr>
                <a:t>y</a:t>
              </a:r>
              <a:r>
                <a:rPr sz="1050" dirty="0">
                  <a:solidFill>
                    <a:srgbClr val="FFFFFF"/>
                  </a:solidFill>
                  <a:cs typeface="Arial"/>
                </a:rPr>
                <a:t>s</a:t>
              </a:r>
              <a:r>
                <a:rPr sz="1050" spc="-5" dirty="0">
                  <a:solidFill>
                    <a:srgbClr val="FFFFFF"/>
                  </a:solidFill>
                  <a:cs typeface="Arial"/>
                </a:rPr>
                <a:t> </a:t>
              </a:r>
              <a:r>
                <a:rPr sz="1050" dirty="0">
                  <a:solidFill>
                    <a:srgbClr val="FFFFFF"/>
                  </a:solidFill>
                  <a:cs typeface="Arial"/>
                </a:rPr>
                <a:t>af</a:t>
              </a:r>
              <a:r>
                <a:rPr sz="1050" spc="5" dirty="0">
                  <a:solidFill>
                    <a:srgbClr val="FFFFFF"/>
                  </a:solidFill>
                  <a:cs typeface="Arial"/>
                </a:rPr>
                <a:t>t</a:t>
              </a:r>
              <a:r>
                <a:rPr sz="1050" dirty="0">
                  <a:solidFill>
                    <a:srgbClr val="FFFFFF"/>
                  </a:solidFill>
                  <a:cs typeface="Arial"/>
                </a:rPr>
                <a:t>er</a:t>
              </a:r>
              <a:r>
                <a:rPr sz="1050" spc="-45" dirty="0">
                  <a:solidFill>
                    <a:srgbClr val="FFFFFF"/>
                  </a:solidFill>
                  <a:cs typeface="Arial"/>
                </a:rPr>
                <a:t> </a:t>
              </a:r>
              <a:r>
                <a:rPr sz="1050" dirty="0" smtClean="0">
                  <a:solidFill>
                    <a:srgbClr val="FFFFFF"/>
                  </a:solidFill>
                  <a:cs typeface="Arial"/>
                </a:rPr>
                <a:t>ra</a:t>
              </a:r>
              <a:r>
                <a:rPr sz="1050" spc="-5" dirty="0" smtClean="0">
                  <a:solidFill>
                    <a:srgbClr val="FFFFFF"/>
                  </a:solidFill>
                  <a:cs typeface="Arial"/>
                </a:rPr>
                <a:t>n</a:t>
              </a:r>
              <a:r>
                <a:rPr sz="1050" dirty="0" smtClean="0">
                  <a:solidFill>
                    <a:srgbClr val="FFFFFF"/>
                  </a:solidFill>
                  <a:cs typeface="Arial"/>
                </a:rPr>
                <a:t>do</a:t>
              </a:r>
              <a:r>
                <a:rPr sz="1050" spc="-15" dirty="0" smtClean="0">
                  <a:solidFill>
                    <a:srgbClr val="FFFFFF"/>
                  </a:solidFill>
                  <a:cs typeface="Arial"/>
                </a:rPr>
                <a:t>m</a:t>
              </a:r>
              <a:r>
                <a:rPr sz="1050" dirty="0" smtClean="0">
                  <a:solidFill>
                    <a:srgbClr val="FFFFFF"/>
                  </a:solidFill>
                  <a:cs typeface="Arial"/>
                </a:rPr>
                <a:t>i</a:t>
              </a:r>
              <a:r>
                <a:rPr lang="en-GB" sz="1050" dirty="0">
                  <a:solidFill>
                    <a:srgbClr val="FFFFFF"/>
                  </a:solidFill>
                  <a:cs typeface="Arial"/>
                </a:rPr>
                <a:t>z</a:t>
              </a:r>
              <a:r>
                <a:rPr sz="1050" dirty="0" smtClean="0">
                  <a:solidFill>
                    <a:srgbClr val="FFFFFF"/>
                  </a:solidFill>
                  <a:cs typeface="Arial"/>
                </a:rPr>
                <a:t>a</a:t>
              </a:r>
              <a:r>
                <a:rPr sz="1050" spc="-10" dirty="0" smtClean="0">
                  <a:solidFill>
                    <a:srgbClr val="FFFFFF"/>
                  </a:solidFill>
                  <a:cs typeface="Arial"/>
                </a:rPr>
                <a:t>t</a:t>
              </a:r>
              <a:r>
                <a:rPr sz="1050" dirty="0" smtClean="0">
                  <a:solidFill>
                    <a:srgbClr val="FFFFFF"/>
                  </a:solidFill>
                  <a:cs typeface="Arial"/>
                </a:rPr>
                <a:t>ion</a:t>
              </a:r>
              <a:r>
                <a:rPr sz="1050" spc="-20" dirty="0">
                  <a:solidFill>
                    <a:srgbClr val="FFFFFF"/>
                  </a:solidFill>
                  <a:cs typeface="Arial"/>
                </a:rPr>
                <a:t>)</a:t>
              </a:r>
              <a:r>
                <a:rPr sz="1050" dirty="0">
                  <a:solidFill>
                    <a:srgbClr val="FFFFFF"/>
                  </a:solidFill>
                  <a:cs typeface="Arial"/>
                </a:rPr>
                <a:t>,</a:t>
              </a:r>
              <a:r>
                <a:rPr sz="1050" spc="-40" dirty="0">
                  <a:solidFill>
                    <a:srgbClr val="FFFFFF"/>
                  </a:solidFill>
                  <a:cs typeface="Arial"/>
                </a:rPr>
                <a:t> </a:t>
              </a:r>
              <a:r>
                <a:rPr sz="1050" dirty="0">
                  <a:solidFill>
                    <a:srgbClr val="FFFFFF"/>
                  </a:solidFill>
                  <a:cs typeface="Arial"/>
                </a:rPr>
                <a:t>or</a:t>
              </a:r>
              <a:r>
                <a:rPr sz="1050" spc="-20" dirty="0">
                  <a:solidFill>
                    <a:srgbClr val="FFFFFF"/>
                  </a:solidFill>
                  <a:cs typeface="Arial"/>
                </a:rPr>
                <a:t> </a:t>
              </a:r>
              <a:r>
                <a:rPr sz="1050" dirty="0">
                  <a:solidFill>
                    <a:srgbClr val="FFFFFF"/>
                  </a:solidFill>
                  <a:cs typeface="Arial"/>
                </a:rPr>
                <a:t>stroke</a:t>
              </a:r>
              <a:endParaRPr sz="1050" dirty="0">
                <a:solidFill>
                  <a:prstClr val="black"/>
                </a:solidFill>
                <a:cs typeface="Arial"/>
              </a:endParaRPr>
            </a:p>
          </p:txBody>
        </p:sp>
        <p:sp>
          <p:nvSpPr>
            <p:cNvPr id="12" name="TextBox 11"/>
            <p:cNvSpPr txBox="1"/>
            <p:nvPr/>
          </p:nvSpPr>
          <p:spPr>
            <a:xfrm>
              <a:off x="4563763" y="3938544"/>
              <a:ext cx="2822336" cy="276999"/>
            </a:xfrm>
            <a:prstGeom prst="rect">
              <a:avLst/>
            </a:prstGeom>
            <a:noFill/>
          </p:spPr>
          <p:txBody>
            <a:bodyPr wrap="square" rtlCol="0">
              <a:spAutoFit/>
            </a:bodyPr>
            <a:lstStyle/>
            <a:p>
              <a:pPr marL="12700" lvl="0">
                <a:spcBef>
                  <a:spcPts val="1090"/>
                </a:spcBef>
              </a:pPr>
              <a:r>
                <a:rPr lang="en-GB" sz="1200" b="1" dirty="0">
                  <a:solidFill>
                    <a:srgbClr val="FFFFFF"/>
                  </a:solidFill>
                  <a:cs typeface="Arial"/>
                </a:rPr>
                <a:t>7.6%</a:t>
              </a:r>
              <a:r>
                <a:rPr lang="en-GB" sz="1200" b="1" spc="-10" dirty="0">
                  <a:solidFill>
                    <a:srgbClr val="FFFFFF"/>
                  </a:solidFill>
                  <a:cs typeface="Arial"/>
                </a:rPr>
                <a:t> </a:t>
              </a:r>
              <a:r>
                <a:rPr lang="en-GB" sz="1200" b="1" spc="-135" dirty="0">
                  <a:solidFill>
                    <a:srgbClr val="FFFFFF"/>
                  </a:solidFill>
                  <a:cs typeface="Arial"/>
                </a:rPr>
                <a:t>T</a:t>
              </a:r>
              <a:r>
                <a:rPr lang="en-GB" sz="1200" b="1" dirty="0">
                  <a:solidFill>
                    <a:srgbClr val="FFFFFF"/>
                  </a:solidFill>
                  <a:cs typeface="Arial"/>
                </a:rPr>
                <a:t>reatment</a:t>
              </a:r>
              <a:r>
                <a:rPr lang="en-GB" sz="1200" b="1" spc="5" dirty="0">
                  <a:solidFill>
                    <a:srgbClr val="FFFFFF"/>
                  </a:solidFill>
                  <a:cs typeface="Arial"/>
                </a:rPr>
                <a:t> </a:t>
              </a:r>
              <a:r>
                <a:rPr lang="en-GB" sz="1200" b="1" dirty="0" smtClean="0">
                  <a:solidFill>
                    <a:srgbClr val="FFFFFF"/>
                  </a:solidFill>
                  <a:cs typeface="Arial"/>
                </a:rPr>
                <a:t>effect</a:t>
              </a:r>
              <a:endParaRPr lang="en-GB" sz="1200" dirty="0">
                <a:solidFill>
                  <a:prstClr val="black"/>
                </a:solidFill>
                <a:cs typeface="Arial"/>
              </a:endParaRPr>
            </a:p>
          </p:txBody>
        </p:sp>
        <p:sp>
          <p:nvSpPr>
            <p:cNvPr id="14" name="object 16"/>
            <p:cNvSpPr txBox="1">
              <a:spLocks noChangeAspect="1"/>
            </p:cNvSpPr>
            <p:nvPr/>
          </p:nvSpPr>
          <p:spPr>
            <a:xfrm>
              <a:off x="2844280" y="5852845"/>
              <a:ext cx="3936388" cy="246221"/>
            </a:xfrm>
            <a:prstGeom prst="rect">
              <a:avLst/>
            </a:prstGeom>
          </p:spPr>
          <p:txBody>
            <a:bodyPr vert="horz" wrap="square" lIns="0" tIns="0" rIns="0" bIns="0" rtlCol="0">
              <a:spAutoFit/>
            </a:bodyPr>
            <a:lstStyle/>
            <a:p>
              <a:pPr marL="12700" algn="ctr"/>
              <a:r>
                <a:rPr lang="en-GB" sz="1600" spc="-25" dirty="0" smtClean="0">
                  <a:solidFill>
                    <a:schemeClr val="bg1"/>
                  </a:solidFill>
                  <a:cs typeface="Arial"/>
                </a:rPr>
                <a:t>Time since randomization (years)</a:t>
              </a:r>
              <a:endParaRPr lang="en-GB" sz="1600" dirty="0">
                <a:solidFill>
                  <a:schemeClr val="bg1"/>
                </a:solidFill>
                <a:cs typeface="Arial"/>
              </a:endParaRPr>
            </a:p>
          </p:txBody>
        </p:sp>
        <p:grpSp>
          <p:nvGrpSpPr>
            <p:cNvPr id="192" name="Group 191"/>
            <p:cNvGrpSpPr/>
            <p:nvPr/>
          </p:nvGrpSpPr>
          <p:grpSpPr>
            <a:xfrm>
              <a:off x="1654175" y="2528291"/>
              <a:ext cx="6211094" cy="2869209"/>
              <a:chOff x="1654175" y="2528291"/>
              <a:chExt cx="6211094" cy="2869209"/>
            </a:xfrm>
          </p:grpSpPr>
          <p:sp>
            <p:nvSpPr>
              <p:cNvPr id="15" name="Freeform 14"/>
              <p:cNvSpPr/>
              <p:nvPr/>
            </p:nvSpPr>
            <p:spPr>
              <a:xfrm>
                <a:off x="1654175" y="4175125"/>
                <a:ext cx="838200" cy="1222375"/>
              </a:xfrm>
              <a:custGeom>
                <a:avLst/>
                <a:gdLst>
                  <a:gd name="connsiteX0" fmla="*/ 0 w 838200"/>
                  <a:gd name="connsiteY0" fmla="*/ 1222375 h 1222375"/>
                  <a:gd name="connsiteX1" fmla="*/ 292100 w 838200"/>
                  <a:gd name="connsiteY1" fmla="*/ 536575 h 1222375"/>
                  <a:gd name="connsiteX2" fmla="*/ 641350 w 838200"/>
                  <a:gd name="connsiteY2" fmla="*/ 127000 h 1222375"/>
                  <a:gd name="connsiteX3" fmla="*/ 838200 w 838200"/>
                  <a:gd name="connsiteY3" fmla="*/ 0 h 1222375"/>
                </a:gdLst>
                <a:ahLst/>
                <a:cxnLst>
                  <a:cxn ang="0">
                    <a:pos x="connsiteX0" y="connsiteY0"/>
                  </a:cxn>
                  <a:cxn ang="0">
                    <a:pos x="connsiteX1" y="connsiteY1"/>
                  </a:cxn>
                  <a:cxn ang="0">
                    <a:pos x="connsiteX2" y="connsiteY2"/>
                  </a:cxn>
                  <a:cxn ang="0">
                    <a:pos x="connsiteX3" y="connsiteY3"/>
                  </a:cxn>
                </a:cxnLst>
                <a:rect l="l" t="t" r="r" b="b"/>
                <a:pathLst>
                  <a:path w="838200" h="1222375">
                    <a:moveTo>
                      <a:pt x="0" y="1222375"/>
                    </a:moveTo>
                    <a:cubicBezTo>
                      <a:pt x="92604" y="970756"/>
                      <a:pt x="185208" y="719137"/>
                      <a:pt x="292100" y="536575"/>
                    </a:cubicBezTo>
                    <a:cubicBezTo>
                      <a:pt x="398992" y="354013"/>
                      <a:pt x="550333" y="216429"/>
                      <a:pt x="641350" y="127000"/>
                    </a:cubicBezTo>
                    <a:cubicBezTo>
                      <a:pt x="732367" y="37571"/>
                      <a:pt x="804863" y="21696"/>
                      <a:pt x="838200" y="0"/>
                    </a:cubicBezTo>
                  </a:path>
                </a:pathLst>
              </a:custGeom>
              <a:no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7" name="Straight Connector 16"/>
              <p:cNvCxnSpPr/>
              <p:nvPr/>
            </p:nvCxnSpPr>
            <p:spPr>
              <a:xfrm>
                <a:off x="2487613" y="4175125"/>
                <a:ext cx="57945" cy="1"/>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543177" y="4144169"/>
                <a:ext cx="5794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610646" y="4107821"/>
                <a:ext cx="5794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644781" y="4075113"/>
                <a:ext cx="107944"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22567" y="4041775"/>
                <a:ext cx="10635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99952" y="4006057"/>
                <a:ext cx="88504"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855121" y="3972719"/>
                <a:ext cx="13096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957115" y="3938544"/>
                <a:ext cx="10279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23790" y="3908425"/>
                <a:ext cx="100410"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086102" y="3875088"/>
                <a:ext cx="9517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145596" y="3841750"/>
                <a:ext cx="9766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207546" y="3806032"/>
                <a:ext cx="78579"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246835" y="3772693"/>
                <a:ext cx="12501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343277" y="3741737"/>
                <a:ext cx="123823"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435746" y="3708399"/>
                <a:ext cx="15041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553419" y="3672680"/>
                <a:ext cx="15041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3672481" y="3641724"/>
                <a:ext cx="15041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3790154" y="3608386"/>
                <a:ext cx="13176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893344" y="3575048"/>
                <a:ext cx="11271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984626" y="3541711"/>
                <a:ext cx="11271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4073527" y="3508373"/>
                <a:ext cx="11271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155662" y="3475034"/>
                <a:ext cx="13535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253162" y="3444078"/>
                <a:ext cx="13535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358069" y="3408359"/>
                <a:ext cx="13535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474370" y="3375813"/>
                <a:ext cx="10953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570906" y="3341684"/>
                <a:ext cx="13535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689590" y="3310731"/>
                <a:ext cx="13535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798597" y="3275009"/>
                <a:ext cx="18774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960525" y="3244052"/>
                <a:ext cx="159163"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091492" y="3210715"/>
                <a:ext cx="16392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5231078" y="3177377"/>
                <a:ext cx="8863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301134" y="3144041"/>
                <a:ext cx="213842"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497093" y="3109435"/>
                <a:ext cx="155995"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5638802" y="3077365"/>
                <a:ext cx="17144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791202" y="3046408"/>
                <a:ext cx="17144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950744" y="3013071"/>
                <a:ext cx="17144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096001" y="2977352"/>
                <a:ext cx="114299"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348412" y="2913059"/>
                <a:ext cx="116682"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188868" y="2944015"/>
                <a:ext cx="17144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6438901" y="2879721"/>
                <a:ext cx="190499"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6605588" y="2846384"/>
                <a:ext cx="8096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662739" y="2810665"/>
                <a:ext cx="190499"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054397" y="2679697"/>
                <a:ext cx="303666"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902052" y="2746372"/>
                <a:ext cx="116682"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6830076" y="2779709"/>
                <a:ext cx="8449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999629" y="2713034"/>
                <a:ext cx="80961"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7336093" y="2648740"/>
                <a:ext cx="150557"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7465600" y="2615402"/>
                <a:ext cx="199644"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7645542" y="2579684"/>
                <a:ext cx="126858"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760689" y="2546346"/>
                <a:ext cx="104580" cy="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2543177" y="4131865"/>
                <a:ext cx="0" cy="43261"/>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2598741" y="4092464"/>
                <a:ext cx="2381" cy="61031"/>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2655094" y="4064794"/>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2736853" y="4030409"/>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814637" y="3996675"/>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2869009" y="3965719"/>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2969421" y="3940925"/>
                <a:ext cx="0" cy="34175"/>
              </a:xfrm>
              <a:prstGeom prst="line">
                <a:avLst/>
              </a:prstGeom>
              <a:ln w="25400">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3041449" y="3897323"/>
                <a:ext cx="0" cy="59245"/>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103161" y="3862960"/>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3159882" y="3832456"/>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3221832" y="3797190"/>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3262705" y="3761329"/>
                <a:ext cx="1593"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3359749" y="3727849"/>
                <a:ext cx="0" cy="5743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449635" y="3702051"/>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3569290" y="3672680"/>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3691727" y="3631371"/>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3808407" y="3598034"/>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3905249" y="3564696"/>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3994150" y="3531358"/>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4088607" y="3500402"/>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4169571" y="3474172"/>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4273135" y="3431344"/>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4372639" y="3400388"/>
                <a:ext cx="0" cy="43690"/>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4486277" y="3367385"/>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4581526" y="3329107"/>
                <a:ext cx="0" cy="59321"/>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4700588" y="3293686"/>
                <a:ext cx="0" cy="60319"/>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4810060" y="3267000"/>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4974434" y="3229607"/>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5103400" y="3196269"/>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5243514" y="3167615"/>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5312571" y="3136927"/>
                <a:ext cx="1" cy="54551"/>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5505452" y="3109435"/>
                <a:ext cx="0" cy="47783"/>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650707" y="3067568"/>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5803108" y="3033798"/>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5963026" y="2996920"/>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6110287" y="2967912"/>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6203156" y="2930686"/>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6362697" y="2896916"/>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6457951" y="2866307"/>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6619874" y="2829081"/>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6679406" y="2797692"/>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6844362" y="2766303"/>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6914573" y="2736221"/>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7013972" y="2701378"/>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7068685" y="2666283"/>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7345618" y="2632513"/>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7479506" y="2601124"/>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7653339" y="2566910"/>
                <a:ext cx="0" cy="58016"/>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7770018" y="2528291"/>
                <a:ext cx="0" cy="63818"/>
              </a:xfrm>
              <a:prstGeom prst="line">
                <a:avLst/>
              </a:prstGeom>
              <a:ln w="28575">
                <a:solidFill>
                  <a:schemeClr val="bg2"/>
                </a:solidFill>
                <a:prstDash val="solid"/>
              </a:ln>
            </p:spPr>
            <p:style>
              <a:lnRef idx="1">
                <a:schemeClr val="accent1"/>
              </a:lnRef>
              <a:fillRef idx="0">
                <a:schemeClr val="accent1"/>
              </a:fillRef>
              <a:effectRef idx="0">
                <a:schemeClr val="accent1"/>
              </a:effectRef>
              <a:fontRef idx="minor">
                <a:schemeClr val="tx1"/>
              </a:fontRef>
            </p:style>
          </p:cxnSp>
        </p:grpSp>
        <p:grpSp>
          <p:nvGrpSpPr>
            <p:cNvPr id="420" name="Group 419"/>
            <p:cNvGrpSpPr/>
            <p:nvPr/>
          </p:nvGrpSpPr>
          <p:grpSpPr>
            <a:xfrm>
              <a:off x="1663700" y="2299446"/>
              <a:ext cx="6205740" cy="3101229"/>
              <a:chOff x="1663700" y="2299446"/>
              <a:chExt cx="6205740" cy="3101229"/>
            </a:xfrm>
          </p:grpSpPr>
          <p:sp>
            <p:nvSpPr>
              <p:cNvPr id="293" name="Freeform 292"/>
              <p:cNvSpPr/>
              <p:nvPr/>
            </p:nvSpPr>
            <p:spPr>
              <a:xfrm>
                <a:off x="1663700" y="4136191"/>
                <a:ext cx="812417" cy="1264484"/>
              </a:xfrm>
              <a:custGeom>
                <a:avLst/>
                <a:gdLst>
                  <a:gd name="connsiteX0" fmla="*/ 0 w 812417"/>
                  <a:gd name="connsiteY0" fmla="*/ 1264484 h 1264484"/>
                  <a:gd name="connsiteX1" fmla="*/ 300038 w 812417"/>
                  <a:gd name="connsiteY1" fmla="*/ 526297 h 1264484"/>
                  <a:gd name="connsiteX2" fmla="*/ 766763 w 812417"/>
                  <a:gd name="connsiteY2" fmla="*/ 40522 h 1264484"/>
                  <a:gd name="connsiteX3" fmla="*/ 795338 w 812417"/>
                  <a:gd name="connsiteY3" fmla="*/ 26234 h 1264484"/>
                </a:gdLst>
                <a:ahLst/>
                <a:cxnLst>
                  <a:cxn ang="0">
                    <a:pos x="connsiteX0" y="connsiteY0"/>
                  </a:cxn>
                  <a:cxn ang="0">
                    <a:pos x="connsiteX1" y="connsiteY1"/>
                  </a:cxn>
                  <a:cxn ang="0">
                    <a:pos x="connsiteX2" y="connsiteY2"/>
                  </a:cxn>
                  <a:cxn ang="0">
                    <a:pos x="connsiteX3" y="connsiteY3"/>
                  </a:cxn>
                </a:cxnLst>
                <a:rect l="l" t="t" r="r" b="b"/>
                <a:pathLst>
                  <a:path w="812417" h="1264484">
                    <a:moveTo>
                      <a:pt x="0" y="1264484"/>
                    </a:moveTo>
                    <a:cubicBezTo>
                      <a:pt x="86122" y="997387"/>
                      <a:pt x="172244" y="730291"/>
                      <a:pt x="300038" y="526297"/>
                    </a:cubicBezTo>
                    <a:cubicBezTo>
                      <a:pt x="427832" y="322303"/>
                      <a:pt x="684213" y="123866"/>
                      <a:pt x="766763" y="40522"/>
                    </a:cubicBezTo>
                    <a:cubicBezTo>
                      <a:pt x="849313" y="-42822"/>
                      <a:pt x="794544" y="28615"/>
                      <a:pt x="795338" y="26234"/>
                    </a:cubicBezTo>
                  </a:path>
                </a:pathLst>
              </a:cu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97" name="Straight Connector 296"/>
              <p:cNvCxnSpPr/>
              <p:nvPr/>
            </p:nvCxnSpPr>
            <p:spPr>
              <a:xfrm>
                <a:off x="2469768" y="4138613"/>
                <a:ext cx="84556"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a:off x="2537014" y="4107821"/>
                <a:ext cx="6887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p:nvCxnSpPr>
            <p:spPr>
              <a:xfrm>
                <a:off x="2573129" y="4075113"/>
                <a:ext cx="6887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a:off x="2614407" y="4041775"/>
                <a:ext cx="6887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2655890" y="4006057"/>
                <a:ext cx="6887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a:off x="2691232" y="3975408"/>
                <a:ext cx="12200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p:nvCxnSpPr>
            <p:spPr>
              <a:xfrm>
                <a:off x="2786557" y="3941720"/>
                <a:ext cx="6887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a:xfrm>
                <a:off x="2825520" y="3908425"/>
                <a:ext cx="90556"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a:off x="2878220" y="3875088"/>
                <a:ext cx="68036"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a:off x="3014664" y="3809207"/>
                <a:ext cx="7484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a:off x="2919903" y="3841750"/>
                <a:ext cx="12053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p:nvCxnSpPr>
            <p:spPr>
              <a:xfrm>
                <a:off x="3068804" y="3775074"/>
                <a:ext cx="10929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a:xfrm>
                <a:off x="3148212" y="3740979"/>
                <a:ext cx="9032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a:off x="3210593" y="3708399"/>
                <a:ext cx="13225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a:off x="3386803" y="3644128"/>
                <a:ext cx="13225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a:off x="3547197" y="3575048"/>
                <a:ext cx="12022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a:off x="3634092" y="3541711"/>
                <a:ext cx="10929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a:off x="3319233" y="3674268"/>
                <a:ext cx="90556"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3492257" y="3610767"/>
                <a:ext cx="82324"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p:nvPr/>
            </p:nvCxnSpPr>
            <p:spPr>
              <a:xfrm>
                <a:off x="3719371" y="3508373"/>
                <a:ext cx="12022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a:off x="3812942" y="3475034"/>
                <a:ext cx="10929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3889410" y="3444078"/>
                <a:ext cx="160024"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a:off x="4113111" y="3377779"/>
                <a:ext cx="160024"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a:off x="4022778" y="3406768"/>
                <a:ext cx="12143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a:off x="4252136" y="3344065"/>
                <a:ext cx="11039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a:off x="4328260" y="3310731"/>
                <a:ext cx="91232"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a:off x="4398200" y="3277317"/>
                <a:ext cx="7539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4673895" y="3177377"/>
                <a:ext cx="11039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a:off x="4555415" y="3211425"/>
                <a:ext cx="14693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a:off x="4871442" y="3109434"/>
                <a:ext cx="11039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a:off x="4952368" y="3077365"/>
                <a:ext cx="12143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a:off x="4450446" y="3243092"/>
                <a:ext cx="13357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a:off x="4752680" y="3144041"/>
                <a:ext cx="14693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a:off x="5098435" y="3012432"/>
                <a:ext cx="16162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a:off x="5314749" y="2946198"/>
                <a:ext cx="16162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a:off x="5049630" y="3046408"/>
                <a:ext cx="75398"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p:nvCxnSpPr>
            <p:spPr>
              <a:xfrm>
                <a:off x="5226820" y="2977352"/>
                <a:ext cx="110391"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39" name="Straight Connector 338"/>
              <p:cNvCxnSpPr/>
              <p:nvPr/>
            </p:nvCxnSpPr>
            <p:spPr>
              <a:xfrm>
                <a:off x="5440690" y="2911468"/>
                <a:ext cx="12709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a:off x="5538776" y="2879721"/>
                <a:ext cx="189515"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flipV="1">
                <a:off x="5799717" y="2810665"/>
                <a:ext cx="175214" cy="79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3" name="Straight Connector 342"/>
              <p:cNvCxnSpPr/>
              <p:nvPr/>
            </p:nvCxnSpPr>
            <p:spPr>
              <a:xfrm>
                <a:off x="5693473" y="2846384"/>
                <a:ext cx="13979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a:off x="5953125" y="2779709"/>
                <a:ext cx="13979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5" name="Straight Connector 344"/>
              <p:cNvCxnSpPr/>
              <p:nvPr/>
            </p:nvCxnSpPr>
            <p:spPr>
              <a:xfrm>
                <a:off x="6350948" y="2678106"/>
                <a:ext cx="15377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6" name="Straight Connector 345"/>
              <p:cNvCxnSpPr/>
              <p:nvPr/>
            </p:nvCxnSpPr>
            <p:spPr>
              <a:xfrm>
                <a:off x="6253062" y="2713034"/>
                <a:ext cx="127090"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flipV="1">
                <a:off x="6068975" y="2746333"/>
                <a:ext cx="212009" cy="86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8" name="Straight Connector 347"/>
              <p:cNvCxnSpPr/>
              <p:nvPr/>
            </p:nvCxnSpPr>
            <p:spPr>
              <a:xfrm flipV="1">
                <a:off x="6480197" y="2646550"/>
                <a:ext cx="265830" cy="79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49" name="Straight Connector 348"/>
              <p:cNvCxnSpPr/>
              <p:nvPr/>
            </p:nvCxnSpPr>
            <p:spPr>
              <a:xfrm>
                <a:off x="6719444" y="2613021"/>
                <a:ext cx="13979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0" name="Straight Connector 349"/>
              <p:cNvCxnSpPr/>
              <p:nvPr/>
            </p:nvCxnSpPr>
            <p:spPr>
              <a:xfrm>
                <a:off x="6820006" y="2579684"/>
                <a:ext cx="169157"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p:nvCxnSpPr>
            <p:spPr>
              <a:xfrm>
                <a:off x="6961109" y="2544755"/>
                <a:ext cx="10503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p:nvCxnSpPr>
            <p:spPr>
              <a:xfrm>
                <a:off x="7040109" y="2513203"/>
                <a:ext cx="10503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p:nvCxnSpPr>
            <p:spPr>
              <a:xfrm>
                <a:off x="7118301" y="2482052"/>
                <a:ext cx="169157"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p:nvCxnSpPr>
            <p:spPr>
              <a:xfrm>
                <a:off x="7266468" y="2446333"/>
                <a:ext cx="18607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p:nvCxnSpPr>
            <p:spPr>
              <a:xfrm>
                <a:off x="7449740" y="2382039"/>
                <a:ext cx="216363"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p:nvCxnSpPr>
            <p:spPr>
              <a:xfrm>
                <a:off x="7425313" y="2413405"/>
                <a:ext cx="59289"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p:nvCxnSpPr>
            <p:spPr>
              <a:xfrm>
                <a:off x="7639060" y="2348702"/>
                <a:ext cx="169157"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p:nvCxnSpPr>
            <p:spPr>
              <a:xfrm>
                <a:off x="7782635" y="2315365"/>
                <a:ext cx="86805" cy="0"/>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a:off x="2547939" y="409471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4" name="Straight Connector 363"/>
              <p:cNvCxnSpPr/>
              <p:nvPr/>
            </p:nvCxnSpPr>
            <p:spPr>
              <a:xfrm>
                <a:off x="2584456" y="4064264"/>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p:nvCxnSpPr>
            <p:spPr>
              <a:xfrm>
                <a:off x="2627713" y="402854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p:nvCxnSpPr>
            <p:spPr>
              <a:xfrm>
                <a:off x="2667009" y="3995583"/>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p:nvCxnSpPr>
            <p:spPr>
              <a:xfrm>
                <a:off x="2705900" y="396571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a:off x="2798371" y="3925158"/>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p:nvCxnSpPr>
            <p:spPr>
              <a:xfrm>
                <a:off x="2840241" y="3893672"/>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p:nvCxnSpPr>
            <p:spPr>
              <a:xfrm>
                <a:off x="2895599" y="386027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a:off x="2932769" y="383207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4" name="Straight Connector 373"/>
              <p:cNvCxnSpPr/>
              <p:nvPr/>
            </p:nvCxnSpPr>
            <p:spPr>
              <a:xfrm>
                <a:off x="3026971" y="3796803"/>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a:off x="3080779" y="3762366"/>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6" name="Straight Connector 375"/>
              <p:cNvCxnSpPr/>
              <p:nvPr/>
            </p:nvCxnSpPr>
            <p:spPr>
              <a:xfrm>
                <a:off x="3164656" y="372836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p:nvCxnSpPr>
            <p:spPr>
              <a:xfrm>
                <a:off x="3224230" y="369452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a:off x="3333320" y="366477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p:nvCxnSpPr>
            <p:spPr>
              <a:xfrm>
                <a:off x="3402824" y="363137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0" name="Straight Connector 379"/>
              <p:cNvCxnSpPr/>
              <p:nvPr/>
            </p:nvCxnSpPr>
            <p:spPr>
              <a:xfrm>
                <a:off x="3508590" y="359644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1" name="Straight Connector 380"/>
              <p:cNvCxnSpPr/>
              <p:nvPr/>
            </p:nvCxnSpPr>
            <p:spPr>
              <a:xfrm>
                <a:off x="3559190" y="356348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2" name="Straight Connector 381"/>
              <p:cNvCxnSpPr/>
              <p:nvPr/>
            </p:nvCxnSpPr>
            <p:spPr>
              <a:xfrm>
                <a:off x="3650759" y="352976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p:nvCxnSpPr>
            <p:spPr>
              <a:xfrm>
                <a:off x="3734168" y="349404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4" name="Straight Connector 383"/>
              <p:cNvCxnSpPr/>
              <p:nvPr/>
            </p:nvCxnSpPr>
            <p:spPr>
              <a:xfrm>
                <a:off x="3822898" y="346105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a:off x="3906241" y="3431344"/>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6" name="Straight Connector 385"/>
              <p:cNvCxnSpPr/>
              <p:nvPr/>
            </p:nvCxnSpPr>
            <p:spPr>
              <a:xfrm>
                <a:off x="4037210" y="3394033"/>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7" name="Straight Connector 386"/>
              <p:cNvCxnSpPr/>
              <p:nvPr/>
            </p:nvCxnSpPr>
            <p:spPr>
              <a:xfrm>
                <a:off x="4128492" y="3365833"/>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8" name="Straight Connector 387"/>
              <p:cNvCxnSpPr/>
              <p:nvPr/>
            </p:nvCxnSpPr>
            <p:spPr>
              <a:xfrm>
                <a:off x="4263611" y="333120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89" name="Straight Connector 388"/>
              <p:cNvCxnSpPr/>
              <p:nvPr/>
            </p:nvCxnSpPr>
            <p:spPr>
              <a:xfrm>
                <a:off x="4347308" y="3296864"/>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0" name="Straight Connector 389"/>
              <p:cNvCxnSpPr/>
              <p:nvPr/>
            </p:nvCxnSpPr>
            <p:spPr>
              <a:xfrm>
                <a:off x="4410959" y="3265486"/>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1" name="Straight Connector 390"/>
              <p:cNvCxnSpPr/>
              <p:nvPr/>
            </p:nvCxnSpPr>
            <p:spPr>
              <a:xfrm>
                <a:off x="4464074" y="322960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2" name="Straight Connector 391"/>
              <p:cNvCxnSpPr/>
              <p:nvPr/>
            </p:nvCxnSpPr>
            <p:spPr>
              <a:xfrm>
                <a:off x="4570906" y="320140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3" name="Straight Connector 392"/>
              <p:cNvCxnSpPr/>
              <p:nvPr/>
            </p:nvCxnSpPr>
            <p:spPr>
              <a:xfrm>
                <a:off x="4688201" y="316656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p:nvCxnSpPr>
            <p:spPr>
              <a:xfrm>
                <a:off x="4766229" y="313507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5" name="Straight Connector 394"/>
              <p:cNvCxnSpPr/>
              <p:nvPr/>
            </p:nvCxnSpPr>
            <p:spPr>
              <a:xfrm>
                <a:off x="4885324" y="309895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a:off x="4966290" y="3063614"/>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7" name="Straight Connector 396"/>
              <p:cNvCxnSpPr/>
              <p:nvPr/>
            </p:nvCxnSpPr>
            <p:spPr>
              <a:xfrm>
                <a:off x="5062916" y="3034606"/>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p:nvCxnSpPr>
            <p:spPr>
              <a:xfrm>
                <a:off x="5112122" y="299930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99" name="Straight Connector 398"/>
              <p:cNvCxnSpPr/>
              <p:nvPr/>
            </p:nvCxnSpPr>
            <p:spPr>
              <a:xfrm>
                <a:off x="5241133" y="296553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p:nvCxnSpPr>
            <p:spPr>
              <a:xfrm>
                <a:off x="5329066" y="293445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1" name="Straight Connector 400"/>
              <p:cNvCxnSpPr/>
              <p:nvPr/>
            </p:nvCxnSpPr>
            <p:spPr>
              <a:xfrm>
                <a:off x="5458704" y="289829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p:nvCxnSpPr>
            <p:spPr>
              <a:xfrm>
                <a:off x="5553494" y="2867924"/>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p:nvCxnSpPr>
            <p:spPr>
              <a:xfrm>
                <a:off x="5711620" y="283465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p:nvCxnSpPr>
            <p:spPr>
              <a:xfrm>
                <a:off x="5817985" y="280145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p:nvCxnSpPr>
            <p:spPr>
              <a:xfrm>
                <a:off x="5965623" y="276792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p:nvCxnSpPr>
            <p:spPr>
              <a:xfrm>
                <a:off x="6083991" y="2734648"/>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p:nvCxnSpPr>
            <p:spPr>
              <a:xfrm>
                <a:off x="6270421" y="2696831"/>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p:nvCxnSpPr>
            <p:spPr>
              <a:xfrm>
                <a:off x="6365670" y="267079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p:nvCxnSpPr>
            <p:spPr>
              <a:xfrm>
                <a:off x="6492822" y="263413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p:nvCxnSpPr>
            <p:spPr>
              <a:xfrm>
                <a:off x="6734122" y="260036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p:nvCxnSpPr>
            <p:spPr>
              <a:xfrm>
                <a:off x="6840191" y="2570543"/>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p:nvCxnSpPr>
            <p:spPr>
              <a:xfrm>
                <a:off x="6973606" y="253571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3" name="Straight Connector 412"/>
              <p:cNvCxnSpPr/>
              <p:nvPr/>
            </p:nvCxnSpPr>
            <p:spPr>
              <a:xfrm>
                <a:off x="7054399" y="250512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p:nvCxnSpPr>
            <p:spPr>
              <a:xfrm>
                <a:off x="7132980" y="2471892"/>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5" name="Straight Connector 414"/>
              <p:cNvCxnSpPr/>
              <p:nvPr/>
            </p:nvCxnSpPr>
            <p:spPr>
              <a:xfrm>
                <a:off x="7282696" y="2435177"/>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p:nvCxnSpPr>
            <p:spPr>
              <a:xfrm>
                <a:off x="7468573" y="2366530"/>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p:nvCxnSpPr>
            <p:spPr>
              <a:xfrm>
                <a:off x="7440190" y="2402605"/>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8" name="Straight Connector 417"/>
              <p:cNvCxnSpPr/>
              <p:nvPr/>
            </p:nvCxnSpPr>
            <p:spPr>
              <a:xfrm>
                <a:off x="7650958" y="2337879"/>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a:off x="7798605" y="2299446"/>
                <a:ext cx="0" cy="56399"/>
              </a:xfrm>
              <a:prstGeom prst="line">
                <a:avLst/>
              </a:prstGeom>
              <a:ln w="28575">
                <a:solidFill>
                  <a:srgbClr val="92D050"/>
                </a:solidFill>
                <a:prstDash val="solid"/>
              </a:ln>
            </p:spPr>
            <p:style>
              <a:lnRef idx="1">
                <a:schemeClr val="accent1"/>
              </a:lnRef>
              <a:fillRef idx="0">
                <a:schemeClr val="accent1"/>
              </a:fillRef>
              <a:effectRef idx="0">
                <a:schemeClr val="accent1"/>
              </a:effectRef>
              <a:fontRef idx="minor">
                <a:schemeClr val="tx1"/>
              </a:fontRef>
            </p:style>
          </p:cxnSp>
        </p:grpSp>
        <p:cxnSp>
          <p:nvCxnSpPr>
            <p:cNvPr id="422" name="Straight Connector 421"/>
            <p:cNvCxnSpPr/>
            <p:nvPr/>
          </p:nvCxnSpPr>
          <p:spPr>
            <a:xfrm flipH="1">
              <a:off x="1606550" y="5397500"/>
              <a:ext cx="6294640"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1654175" y="1574705"/>
              <a:ext cx="0" cy="3876865"/>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28" name="Straight Connector 427"/>
            <p:cNvCxnSpPr/>
            <p:nvPr/>
          </p:nvCxnSpPr>
          <p:spPr>
            <a:xfrm>
              <a:off x="1594484" y="1588994"/>
              <a:ext cx="55880"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30" name="Straight Connector 429"/>
            <p:cNvCxnSpPr/>
            <p:nvPr/>
          </p:nvCxnSpPr>
          <p:spPr>
            <a:xfrm>
              <a:off x="1599247" y="2545911"/>
              <a:ext cx="55880"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31" name="Straight Connector 430"/>
            <p:cNvCxnSpPr/>
            <p:nvPr/>
          </p:nvCxnSpPr>
          <p:spPr>
            <a:xfrm>
              <a:off x="1599247" y="3513137"/>
              <a:ext cx="55880"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33" name="Straight Connector 432"/>
            <p:cNvCxnSpPr/>
            <p:nvPr/>
          </p:nvCxnSpPr>
          <p:spPr>
            <a:xfrm>
              <a:off x="1599247" y="4437062"/>
              <a:ext cx="55880"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0" name="Straight Connector 439"/>
            <p:cNvCxnSpPr/>
            <p:nvPr/>
          </p:nvCxnSpPr>
          <p:spPr>
            <a:xfrm flipV="1">
              <a:off x="2547939" y="5395330"/>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p:nvCxnSpPr>
          <p:spPr>
            <a:xfrm flipV="1">
              <a:off x="3438129" y="5392367"/>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2" name="Straight Connector 441"/>
            <p:cNvCxnSpPr/>
            <p:nvPr/>
          </p:nvCxnSpPr>
          <p:spPr>
            <a:xfrm flipV="1">
              <a:off x="4342149" y="5392367"/>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3" name="Straight Connector 442"/>
            <p:cNvCxnSpPr/>
            <p:nvPr/>
          </p:nvCxnSpPr>
          <p:spPr>
            <a:xfrm flipV="1">
              <a:off x="5232208" y="5392738"/>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5" name="Straight Connector 444"/>
            <p:cNvCxnSpPr/>
            <p:nvPr/>
          </p:nvCxnSpPr>
          <p:spPr>
            <a:xfrm flipV="1">
              <a:off x="6123322" y="5392367"/>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6" name="Straight Connector 445"/>
            <p:cNvCxnSpPr/>
            <p:nvPr/>
          </p:nvCxnSpPr>
          <p:spPr>
            <a:xfrm flipV="1">
              <a:off x="7013625" y="5391873"/>
              <a:ext cx="0" cy="61584"/>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47" name="Straight Connector 446"/>
            <p:cNvCxnSpPr/>
            <p:nvPr/>
          </p:nvCxnSpPr>
          <p:spPr>
            <a:xfrm flipV="1">
              <a:off x="7890922" y="5383026"/>
              <a:ext cx="0" cy="74516"/>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48" name="TextBox 447"/>
            <p:cNvSpPr txBox="1"/>
            <p:nvPr/>
          </p:nvSpPr>
          <p:spPr>
            <a:xfrm>
              <a:off x="7747036" y="5454999"/>
              <a:ext cx="300471" cy="307777"/>
            </a:xfrm>
            <a:prstGeom prst="rect">
              <a:avLst/>
            </a:prstGeom>
            <a:noFill/>
          </p:spPr>
          <p:txBody>
            <a:bodyPr wrap="square" rtlCol="0">
              <a:spAutoFit/>
            </a:bodyPr>
            <a:lstStyle/>
            <a:p>
              <a:pPr marL="12700" lvl="0">
                <a:spcBef>
                  <a:spcPts val="1090"/>
                </a:spcBef>
              </a:pPr>
              <a:r>
                <a:rPr lang="en-GB" sz="1400" dirty="0" smtClean="0">
                  <a:solidFill>
                    <a:srgbClr val="FFFFFF"/>
                  </a:solidFill>
                  <a:cs typeface="Arial"/>
                </a:rPr>
                <a:t>7</a:t>
              </a:r>
              <a:endParaRPr lang="en-GB" sz="1400" dirty="0">
                <a:solidFill>
                  <a:prstClr val="black"/>
                </a:solidFill>
                <a:cs typeface="Arial"/>
              </a:endParaRPr>
            </a:p>
          </p:txBody>
        </p:sp>
        <p:sp>
          <p:nvSpPr>
            <p:cNvPr id="449" name="TextBox 448"/>
            <p:cNvSpPr txBox="1"/>
            <p:nvPr/>
          </p:nvSpPr>
          <p:spPr>
            <a:xfrm>
              <a:off x="6856981" y="5454999"/>
              <a:ext cx="300471" cy="307777"/>
            </a:xfrm>
            <a:prstGeom prst="rect">
              <a:avLst/>
            </a:prstGeom>
            <a:noFill/>
          </p:spPr>
          <p:txBody>
            <a:bodyPr wrap="square" rtlCol="0">
              <a:spAutoFit/>
            </a:bodyPr>
            <a:lstStyle/>
            <a:p>
              <a:pPr marL="12700" lvl="0">
                <a:spcBef>
                  <a:spcPts val="1090"/>
                </a:spcBef>
              </a:pPr>
              <a:r>
                <a:rPr lang="en-GB" sz="1400" dirty="0">
                  <a:solidFill>
                    <a:srgbClr val="FFFFFF"/>
                  </a:solidFill>
                  <a:cs typeface="Arial"/>
                </a:rPr>
                <a:t>6</a:t>
              </a:r>
              <a:endParaRPr lang="en-GB" sz="1400" dirty="0">
                <a:solidFill>
                  <a:prstClr val="black"/>
                </a:solidFill>
                <a:cs typeface="Arial"/>
              </a:endParaRPr>
            </a:p>
          </p:txBody>
        </p:sp>
        <p:sp>
          <p:nvSpPr>
            <p:cNvPr id="450" name="TextBox 449"/>
            <p:cNvSpPr txBox="1"/>
            <p:nvPr/>
          </p:nvSpPr>
          <p:spPr>
            <a:xfrm>
              <a:off x="5966924" y="5454999"/>
              <a:ext cx="300471" cy="307777"/>
            </a:xfrm>
            <a:prstGeom prst="rect">
              <a:avLst/>
            </a:prstGeom>
            <a:noFill/>
          </p:spPr>
          <p:txBody>
            <a:bodyPr wrap="square" rtlCol="0">
              <a:spAutoFit/>
            </a:bodyPr>
            <a:lstStyle/>
            <a:p>
              <a:pPr marL="12700" lvl="0">
                <a:spcBef>
                  <a:spcPts val="1090"/>
                </a:spcBef>
              </a:pPr>
              <a:r>
                <a:rPr lang="en-GB" sz="1400" dirty="0" smtClean="0">
                  <a:solidFill>
                    <a:srgbClr val="FFFFFF"/>
                  </a:solidFill>
                  <a:cs typeface="Arial"/>
                </a:rPr>
                <a:t>5</a:t>
              </a:r>
              <a:endParaRPr lang="en-GB" sz="1400" dirty="0">
                <a:solidFill>
                  <a:prstClr val="black"/>
                </a:solidFill>
                <a:cs typeface="Arial"/>
              </a:endParaRPr>
            </a:p>
          </p:txBody>
        </p:sp>
        <p:sp>
          <p:nvSpPr>
            <p:cNvPr id="451" name="TextBox 450"/>
            <p:cNvSpPr txBox="1"/>
            <p:nvPr/>
          </p:nvSpPr>
          <p:spPr>
            <a:xfrm>
              <a:off x="5076867" y="5454999"/>
              <a:ext cx="300471"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4</a:t>
              </a:r>
              <a:endParaRPr lang="en-GB" sz="1400" dirty="0">
                <a:solidFill>
                  <a:schemeClr val="bg1"/>
                </a:solidFill>
                <a:cs typeface="Arial"/>
              </a:endParaRPr>
            </a:p>
          </p:txBody>
        </p:sp>
        <p:sp>
          <p:nvSpPr>
            <p:cNvPr id="452" name="TextBox 451"/>
            <p:cNvSpPr txBox="1"/>
            <p:nvPr/>
          </p:nvSpPr>
          <p:spPr>
            <a:xfrm>
              <a:off x="4186810" y="5454999"/>
              <a:ext cx="300471"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3</a:t>
              </a:r>
              <a:endParaRPr lang="en-GB" sz="1400" dirty="0">
                <a:solidFill>
                  <a:schemeClr val="bg1"/>
                </a:solidFill>
                <a:cs typeface="Arial"/>
              </a:endParaRPr>
            </a:p>
          </p:txBody>
        </p:sp>
        <p:sp>
          <p:nvSpPr>
            <p:cNvPr id="453" name="TextBox 452"/>
            <p:cNvSpPr txBox="1"/>
            <p:nvPr/>
          </p:nvSpPr>
          <p:spPr>
            <a:xfrm>
              <a:off x="3296753" y="5454999"/>
              <a:ext cx="300471" cy="307777"/>
            </a:xfrm>
            <a:prstGeom prst="rect">
              <a:avLst/>
            </a:prstGeom>
            <a:noFill/>
          </p:spPr>
          <p:txBody>
            <a:bodyPr wrap="square" rtlCol="0">
              <a:spAutoFit/>
            </a:bodyPr>
            <a:lstStyle/>
            <a:p>
              <a:pPr marL="12700" lvl="0">
                <a:spcBef>
                  <a:spcPts val="1090"/>
                </a:spcBef>
              </a:pPr>
              <a:r>
                <a:rPr lang="en-GB" sz="1400" dirty="0">
                  <a:solidFill>
                    <a:schemeClr val="bg1"/>
                  </a:solidFill>
                  <a:cs typeface="Arial"/>
                </a:rPr>
                <a:t>2</a:t>
              </a:r>
            </a:p>
          </p:txBody>
        </p:sp>
        <p:sp>
          <p:nvSpPr>
            <p:cNvPr id="454" name="TextBox 453"/>
            <p:cNvSpPr txBox="1"/>
            <p:nvPr/>
          </p:nvSpPr>
          <p:spPr>
            <a:xfrm>
              <a:off x="2406696" y="5454999"/>
              <a:ext cx="300471"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1</a:t>
              </a:r>
              <a:endParaRPr lang="en-GB" sz="1400" dirty="0">
                <a:solidFill>
                  <a:schemeClr val="bg1"/>
                </a:solidFill>
                <a:cs typeface="Arial"/>
              </a:endParaRPr>
            </a:p>
          </p:txBody>
        </p:sp>
        <p:sp>
          <p:nvSpPr>
            <p:cNvPr id="455" name="TextBox 454"/>
            <p:cNvSpPr txBox="1"/>
            <p:nvPr/>
          </p:nvSpPr>
          <p:spPr>
            <a:xfrm>
              <a:off x="1516639" y="5454999"/>
              <a:ext cx="300471"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0</a:t>
              </a:r>
              <a:endParaRPr lang="en-GB" sz="1400" dirty="0">
                <a:solidFill>
                  <a:schemeClr val="bg1"/>
                </a:solidFill>
                <a:cs typeface="Arial"/>
              </a:endParaRPr>
            </a:p>
          </p:txBody>
        </p:sp>
        <p:sp>
          <p:nvSpPr>
            <p:cNvPr id="456" name="TextBox 455"/>
            <p:cNvSpPr txBox="1"/>
            <p:nvPr/>
          </p:nvSpPr>
          <p:spPr>
            <a:xfrm>
              <a:off x="1262351" y="5216568"/>
              <a:ext cx="300471"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0</a:t>
              </a:r>
              <a:endParaRPr lang="en-GB" sz="1400" dirty="0">
                <a:solidFill>
                  <a:schemeClr val="bg1"/>
                </a:solidFill>
                <a:cs typeface="Arial"/>
              </a:endParaRPr>
            </a:p>
          </p:txBody>
        </p:sp>
        <p:sp>
          <p:nvSpPr>
            <p:cNvPr id="457" name="TextBox 456"/>
            <p:cNvSpPr txBox="1"/>
            <p:nvPr/>
          </p:nvSpPr>
          <p:spPr>
            <a:xfrm>
              <a:off x="1178142" y="4269988"/>
              <a:ext cx="468888"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10</a:t>
              </a:r>
              <a:endParaRPr lang="en-GB" sz="1400" dirty="0">
                <a:solidFill>
                  <a:schemeClr val="bg1"/>
                </a:solidFill>
                <a:cs typeface="Arial"/>
              </a:endParaRPr>
            </a:p>
          </p:txBody>
        </p:sp>
        <p:sp>
          <p:nvSpPr>
            <p:cNvPr id="458" name="TextBox 457"/>
            <p:cNvSpPr txBox="1"/>
            <p:nvPr/>
          </p:nvSpPr>
          <p:spPr>
            <a:xfrm>
              <a:off x="1178142" y="3323410"/>
              <a:ext cx="468888" cy="307777"/>
            </a:xfrm>
            <a:prstGeom prst="rect">
              <a:avLst/>
            </a:prstGeom>
            <a:noFill/>
          </p:spPr>
          <p:txBody>
            <a:bodyPr wrap="square" rtlCol="0">
              <a:spAutoFit/>
            </a:bodyPr>
            <a:lstStyle/>
            <a:p>
              <a:pPr marL="12700" lvl="0">
                <a:spcBef>
                  <a:spcPts val="1090"/>
                </a:spcBef>
              </a:pPr>
              <a:r>
                <a:rPr lang="en-GB" sz="1400" dirty="0">
                  <a:solidFill>
                    <a:schemeClr val="bg1"/>
                  </a:solidFill>
                  <a:cs typeface="Arial"/>
                </a:rPr>
                <a:t>2</a:t>
              </a:r>
              <a:r>
                <a:rPr lang="en-GB" sz="1400" dirty="0" smtClean="0">
                  <a:solidFill>
                    <a:schemeClr val="bg1"/>
                  </a:solidFill>
                  <a:cs typeface="Arial"/>
                </a:rPr>
                <a:t>0</a:t>
              </a:r>
              <a:endParaRPr lang="en-GB" sz="1400" dirty="0">
                <a:solidFill>
                  <a:schemeClr val="bg1"/>
                </a:solidFill>
                <a:cs typeface="Arial"/>
              </a:endParaRPr>
            </a:p>
          </p:txBody>
        </p:sp>
        <p:sp>
          <p:nvSpPr>
            <p:cNvPr id="459" name="TextBox 458"/>
            <p:cNvSpPr txBox="1"/>
            <p:nvPr/>
          </p:nvSpPr>
          <p:spPr>
            <a:xfrm>
              <a:off x="1178142" y="2376832"/>
              <a:ext cx="468888" cy="307777"/>
            </a:xfrm>
            <a:prstGeom prst="rect">
              <a:avLst/>
            </a:prstGeom>
            <a:noFill/>
          </p:spPr>
          <p:txBody>
            <a:bodyPr wrap="square" rtlCol="0">
              <a:spAutoFit/>
            </a:bodyPr>
            <a:lstStyle/>
            <a:p>
              <a:pPr marL="12700" lvl="0">
                <a:spcBef>
                  <a:spcPts val="1090"/>
                </a:spcBef>
              </a:pPr>
              <a:r>
                <a:rPr lang="en-GB" sz="1400" dirty="0" smtClean="0">
                  <a:solidFill>
                    <a:schemeClr val="bg1"/>
                  </a:solidFill>
                  <a:cs typeface="Arial"/>
                </a:rPr>
                <a:t>30</a:t>
              </a:r>
              <a:endParaRPr lang="en-GB" sz="1400" dirty="0">
                <a:solidFill>
                  <a:schemeClr val="bg1"/>
                </a:solidFill>
                <a:cs typeface="Arial"/>
              </a:endParaRPr>
            </a:p>
          </p:txBody>
        </p:sp>
        <p:sp>
          <p:nvSpPr>
            <p:cNvPr id="460" name="TextBox 459"/>
            <p:cNvSpPr txBox="1"/>
            <p:nvPr/>
          </p:nvSpPr>
          <p:spPr>
            <a:xfrm>
              <a:off x="1178142" y="1430254"/>
              <a:ext cx="468888" cy="307777"/>
            </a:xfrm>
            <a:prstGeom prst="rect">
              <a:avLst/>
            </a:prstGeom>
            <a:noFill/>
          </p:spPr>
          <p:txBody>
            <a:bodyPr wrap="square" rtlCol="0">
              <a:spAutoFit/>
            </a:bodyPr>
            <a:lstStyle/>
            <a:p>
              <a:pPr marL="12700" lvl="0">
                <a:spcBef>
                  <a:spcPts val="1090"/>
                </a:spcBef>
              </a:pPr>
              <a:r>
                <a:rPr lang="en-GB" sz="1400" dirty="0">
                  <a:solidFill>
                    <a:schemeClr val="bg1"/>
                  </a:solidFill>
                  <a:cs typeface="Arial"/>
                </a:rPr>
                <a:t>4</a:t>
              </a:r>
              <a:r>
                <a:rPr lang="en-GB" sz="1400" dirty="0" smtClean="0">
                  <a:solidFill>
                    <a:schemeClr val="bg1"/>
                  </a:solidFill>
                  <a:cs typeface="Arial"/>
                </a:rPr>
                <a:t>0</a:t>
              </a:r>
              <a:endParaRPr lang="en-GB" sz="1400" dirty="0">
                <a:solidFill>
                  <a:schemeClr val="bg1"/>
                </a:solidFill>
                <a:cs typeface="Arial"/>
              </a:endParaRPr>
            </a:p>
          </p:txBody>
        </p:sp>
        <p:sp>
          <p:nvSpPr>
            <p:cNvPr id="461" name="object 16"/>
            <p:cNvSpPr txBox="1">
              <a:spLocks noChangeAspect="1"/>
            </p:cNvSpPr>
            <p:nvPr/>
          </p:nvSpPr>
          <p:spPr>
            <a:xfrm rot="16200000">
              <a:off x="-1006897" y="3361636"/>
              <a:ext cx="3936388" cy="246221"/>
            </a:xfrm>
            <a:prstGeom prst="rect">
              <a:avLst/>
            </a:prstGeom>
          </p:spPr>
          <p:txBody>
            <a:bodyPr vert="horz" wrap="square" lIns="0" tIns="0" rIns="0" bIns="0" rtlCol="0">
              <a:spAutoFit/>
            </a:bodyPr>
            <a:lstStyle/>
            <a:p>
              <a:pPr marL="12700" algn="ctr"/>
              <a:r>
                <a:rPr lang="en-GB" sz="1600" spc="-25" dirty="0" smtClean="0">
                  <a:solidFill>
                    <a:schemeClr val="bg1"/>
                  </a:solidFill>
                  <a:cs typeface="Arial"/>
                </a:rPr>
                <a:t>Event rate (%)</a:t>
              </a:r>
              <a:endParaRPr lang="en-GB" sz="1600" dirty="0">
                <a:solidFill>
                  <a:schemeClr val="bg1"/>
                </a:solidFill>
                <a:cs typeface="Arial"/>
              </a:endParaRPr>
            </a:p>
          </p:txBody>
        </p:sp>
      </p:grpSp>
      <p:sp>
        <p:nvSpPr>
          <p:cNvPr id="4" name="Rectangle 3"/>
          <p:cNvSpPr/>
          <p:nvPr/>
        </p:nvSpPr>
        <p:spPr>
          <a:xfrm>
            <a:off x="4260198" y="1338470"/>
            <a:ext cx="1495923" cy="335989"/>
          </a:xfrm>
          <a:prstGeom prst="rect">
            <a:avLst/>
          </a:prstGeom>
        </p:spPr>
        <p:txBody>
          <a:bodyPr wrap="none">
            <a:spAutoFit/>
          </a:bodyPr>
          <a:lstStyle/>
          <a:p>
            <a:pPr lvl="0" algn="ctr">
              <a:lnSpc>
                <a:spcPts val="1905"/>
              </a:lnSpc>
            </a:pPr>
            <a:r>
              <a:rPr lang="en-GB" sz="1600" b="1" dirty="0" smtClean="0">
                <a:solidFill>
                  <a:schemeClr val="bg1"/>
                </a:solidFill>
                <a:latin typeface="Arial"/>
                <a:cs typeface="Arial"/>
              </a:rPr>
              <a:t>CV event rate</a:t>
            </a:r>
            <a:endParaRPr lang="en-GB" sz="1600" b="1" dirty="0">
              <a:solidFill>
                <a:schemeClr val="bg1"/>
              </a:solidFill>
              <a:latin typeface="Arial"/>
              <a:cs typeface="Arial"/>
            </a:endParaRPr>
          </a:p>
        </p:txBody>
      </p:sp>
    </p:spTree>
    <p:extLst>
      <p:ext uri="{BB962C8B-B14F-4D97-AF65-F5344CB8AC3E}">
        <p14:creationId xmlns:p14="http://schemas.microsoft.com/office/powerpoint/2010/main" val="271801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185" y="138160"/>
            <a:ext cx="7526740" cy="1143000"/>
          </a:xfrm>
        </p:spPr>
        <p:txBody>
          <a:bodyPr/>
          <a:lstStyle/>
          <a:p>
            <a:r>
              <a:rPr lang="en-GB" dirty="0" smtClean="0"/>
              <a:t>IMPROVE-IT: Summary</a:t>
            </a:r>
            <a:endParaRPr lang="en-GB" dirty="0"/>
          </a:p>
        </p:txBody>
      </p:sp>
      <p:sp>
        <p:nvSpPr>
          <p:cNvPr id="3" name="Content Placeholder 2"/>
          <p:cNvSpPr>
            <a:spLocks noGrp="1"/>
          </p:cNvSpPr>
          <p:nvPr>
            <p:ph idx="1"/>
          </p:nvPr>
        </p:nvSpPr>
        <p:spPr>
          <a:xfrm>
            <a:off x="457200" y="1218348"/>
            <a:ext cx="8229600" cy="4583966"/>
          </a:xfrm>
        </p:spPr>
        <p:txBody>
          <a:bodyPr>
            <a:normAutofit/>
          </a:bodyPr>
          <a:lstStyle/>
          <a:p>
            <a:pPr>
              <a:spcBef>
                <a:spcPts val="0"/>
              </a:spcBef>
              <a:spcAft>
                <a:spcPts val="600"/>
              </a:spcAft>
            </a:pPr>
            <a:r>
              <a:rPr lang="en-GB" dirty="0" smtClean="0"/>
              <a:t>Key findings:</a:t>
            </a:r>
          </a:p>
          <a:p>
            <a:pPr lvl="1">
              <a:spcBef>
                <a:spcPts val="0"/>
              </a:spcBef>
              <a:spcAft>
                <a:spcPts val="600"/>
              </a:spcAft>
            </a:pPr>
            <a:r>
              <a:rPr lang="en-GB" dirty="0" smtClean="0"/>
              <a:t>Lowering LDL-C with non-statin agent (i.e. ezetimibe) on top of simvastatin (-17 mg/dL treatment difference vs. simvastatin alone) reduces the risk of cardiac events in post-ACS patients by a further 7.6% (HR=0.924; 95% CI: 0.868, 0.983; p=0.012)</a:t>
            </a:r>
          </a:p>
          <a:p>
            <a:pPr lvl="1">
              <a:spcBef>
                <a:spcPts val="0"/>
              </a:spcBef>
              <a:spcAft>
                <a:spcPts val="600"/>
              </a:spcAft>
            </a:pPr>
            <a:r>
              <a:rPr lang="en-GB" dirty="0"/>
              <a:t>L</a:t>
            </a:r>
            <a:r>
              <a:rPr lang="en-GB" dirty="0" smtClean="0"/>
              <a:t>owering LDL-C levels (even modestly) beyond those achieved by statins reduces CV event rates further</a:t>
            </a:r>
            <a:r>
              <a:rPr lang="en-GB" baseline="30000" dirty="0" smtClean="0"/>
              <a:t>1</a:t>
            </a:r>
            <a:endParaRPr lang="en-GB" baseline="30000" dirty="0"/>
          </a:p>
        </p:txBody>
      </p:sp>
      <p:sp>
        <p:nvSpPr>
          <p:cNvPr id="6" name="Rounded Rectangle 5"/>
          <p:cNvSpPr/>
          <p:nvPr/>
        </p:nvSpPr>
        <p:spPr bwMode="auto">
          <a:xfrm>
            <a:off x="243029" y="5433265"/>
            <a:ext cx="8629364" cy="666051"/>
          </a:xfrm>
          <a:prstGeom prst="roundRect">
            <a:avLst>
              <a:gd name="adj" fmla="val 0"/>
            </a:avLst>
          </a:prstGeom>
          <a:solidFill>
            <a:schemeClr val="bg2"/>
          </a:solidFill>
          <a:ln w="2857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GB" sz="1400" b="1" dirty="0" smtClean="0">
                <a:solidFill>
                  <a:prstClr val="white"/>
                </a:solidFill>
                <a:latin typeface="+mj-lt"/>
                <a:cs typeface="Arial" pitchFamily="34" charset="0"/>
              </a:rPr>
              <a:t>When added to statin therapy, ezetimibe achieves greater LDL-C and major CV event reductions than statins alone</a:t>
            </a:r>
            <a:endParaRPr lang="en-GB" sz="1400" b="1" baseline="30000" dirty="0">
              <a:solidFill>
                <a:prstClr val="white"/>
              </a:solidFill>
              <a:latin typeface="+mj-lt"/>
              <a:cs typeface="Arial" pitchFamily="34" charset="0"/>
            </a:endParaRPr>
          </a:p>
        </p:txBody>
      </p:sp>
      <p:sp>
        <p:nvSpPr>
          <p:cNvPr id="7" name="TextBox 6"/>
          <p:cNvSpPr txBox="1"/>
          <p:nvPr/>
        </p:nvSpPr>
        <p:spPr>
          <a:xfrm>
            <a:off x="0" y="6381750"/>
            <a:ext cx="6572250" cy="215444"/>
          </a:xfrm>
          <a:prstGeom prst="rect">
            <a:avLst/>
          </a:prstGeom>
          <a:noFill/>
        </p:spPr>
        <p:txBody>
          <a:bodyPr wrap="square" rtlCol="0">
            <a:spAutoFit/>
          </a:bodyPr>
          <a:lstStyle/>
          <a:p>
            <a:pPr fontAlgn="base">
              <a:spcBef>
                <a:spcPct val="0"/>
              </a:spcBef>
              <a:spcAft>
                <a:spcPct val="0"/>
              </a:spcAft>
            </a:pPr>
            <a:r>
              <a:rPr lang="da-DK" sz="800" b="1" dirty="0">
                <a:solidFill>
                  <a:prstClr val="white"/>
                </a:solidFill>
                <a:cs typeface="Arial" pitchFamily="34" charset="0"/>
              </a:rPr>
              <a:t>1. </a:t>
            </a:r>
            <a:r>
              <a:rPr lang="da-DK" sz="800" dirty="0">
                <a:solidFill>
                  <a:prstClr val="white"/>
                </a:solidFill>
                <a:cs typeface="Arial" pitchFamily="34" charset="0"/>
              </a:rPr>
              <a:t>Cannon CP,  et al. American Heart Association Scientific Sessions, Session LBCT.02  November 17, 2014, </a:t>
            </a:r>
            <a:r>
              <a:rPr lang="da-DK" sz="800" dirty="0" smtClean="0">
                <a:solidFill>
                  <a:prstClr val="white"/>
                </a:solidFill>
                <a:cs typeface="Arial" pitchFamily="34" charset="0"/>
              </a:rPr>
              <a:t>Chicago</a:t>
            </a:r>
            <a:r>
              <a:rPr lang="en-GB" sz="800" dirty="0" smtClean="0">
                <a:solidFill>
                  <a:prstClr val="white"/>
                </a:solidFill>
                <a:cs typeface="Arial" pitchFamily="34" charset="0"/>
              </a:rPr>
              <a:t>.</a:t>
            </a:r>
            <a:endParaRPr lang="da-DK" sz="800" dirty="0">
              <a:solidFill>
                <a:prstClr val="white"/>
              </a:solidFill>
              <a:cs typeface="Arial" pitchFamily="34" charset="0"/>
            </a:endParaRPr>
          </a:p>
        </p:txBody>
      </p:sp>
    </p:spTree>
    <p:extLst>
      <p:ext uri="{BB962C8B-B14F-4D97-AF65-F5344CB8AC3E}">
        <p14:creationId xmlns:p14="http://schemas.microsoft.com/office/powerpoint/2010/main" val="10121691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GB" dirty="0" smtClean="0"/>
              <a:t>Unmet needs</a:t>
            </a:r>
            <a:endParaRPr lang="en-GB" dirty="0"/>
          </a:p>
        </p:txBody>
      </p:sp>
      <p:sp>
        <p:nvSpPr>
          <p:cNvPr id="3"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Persistent CV risk due to poorly controlled LDL-C despite treatment with standard of care</a:t>
            </a:r>
          </a:p>
        </p:txBody>
      </p:sp>
    </p:spTree>
    <p:extLst>
      <p:ext uri="{BB962C8B-B14F-4D97-AF65-F5344CB8AC3E}">
        <p14:creationId xmlns:p14="http://schemas.microsoft.com/office/powerpoint/2010/main" val="21817292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56048" y="110862"/>
            <a:ext cx="7283152" cy="1143000"/>
          </a:xfrm>
        </p:spPr>
        <p:txBody>
          <a:bodyPr>
            <a:normAutofit/>
          </a:bodyPr>
          <a:lstStyle/>
          <a:p>
            <a:r>
              <a:rPr lang="en-US" dirty="0" smtClean="0"/>
              <a:t>Patients with high CV risk face challenges in achieving LDL-C goals (predominantly US data)</a:t>
            </a:r>
            <a:endParaRPr lang="en-GB" dirty="0"/>
          </a:p>
        </p:txBody>
      </p:sp>
      <p:sp>
        <p:nvSpPr>
          <p:cNvPr id="17" name="Content Placeholder 1"/>
          <p:cNvSpPr>
            <a:spLocks noGrp="1"/>
          </p:cNvSpPr>
          <p:nvPr>
            <p:ph idx="1"/>
          </p:nvPr>
        </p:nvSpPr>
        <p:spPr>
          <a:xfrm>
            <a:off x="457200" y="1517093"/>
            <a:ext cx="8229600" cy="1562534"/>
          </a:xfrm>
        </p:spPr>
        <p:txBody>
          <a:bodyPr>
            <a:normAutofit/>
          </a:bodyPr>
          <a:lstStyle/>
          <a:p>
            <a:pPr lvl="0"/>
            <a:r>
              <a:rPr lang="en-GB" dirty="0">
                <a:solidFill>
                  <a:srgbClr val="FFFFFF"/>
                </a:solidFill>
              </a:rPr>
              <a:t>Statins are the </a:t>
            </a:r>
            <a:r>
              <a:rPr lang="en-GB" dirty="0" smtClean="0">
                <a:solidFill>
                  <a:srgbClr val="FFFFFF"/>
                </a:solidFill>
              </a:rPr>
              <a:t>standard </a:t>
            </a:r>
            <a:r>
              <a:rPr lang="en-GB" dirty="0">
                <a:solidFill>
                  <a:srgbClr val="FFFFFF"/>
                </a:solidFill>
              </a:rPr>
              <a:t>of care </a:t>
            </a:r>
            <a:r>
              <a:rPr lang="en-GB" dirty="0" smtClean="0">
                <a:solidFill>
                  <a:srgbClr val="FFFFFF"/>
                </a:solidFill>
              </a:rPr>
              <a:t>for HC management</a:t>
            </a:r>
            <a:endParaRPr lang="en-GB" dirty="0">
              <a:solidFill>
                <a:srgbClr val="FFFFFF"/>
              </a:solidFill>
            </a:endParaRPr>
          </a:p>
          <a:p>
            <a:pPr lvl="0"/>
            <a:r>
              <a:rPr lang="en-GB" dirty="0" smtClean="0">
                <a:solidFill>
                  <a:srgbClr val="FFFFFF"/>
                </a:solidFill>
              </a:rPr>
              <a:t>However, many </a:t>
            </a:r>
            <a:r>
              <a:rPr lang="en-GB" dirty="0">
                <a:solidFill>
                  <a:srgbClr val="FFFFFF"/>
                </a:solidFill>
              </a:rPr>
              <a:t>patients </a:t>
            </a:r>
            <a:r>
              <a:rPr lang="en-GB" dirty="0" smtClean="0">
                <a:solidFill>
                  <a:srgbClr val="FFFFFF"/>
                </a:solidFill>
              </a:rPr>
              <a:t>are </a:t>
            </a:r>
            <a:r>
              <a:rPr lang="en-GB" dirty="0">
                <a:solidFill>
                  <a:srgbClr val="FFFFFF"/>
                </a:solidFill>
              </a:rPr>
              <a:t>not reaching their </a:t>
            </a:r>
            <a:r>
              <a:rPr lang="en-GB" dirty="0" smtClean="0">
                <a:solidFill>
                  <a:srgbClr val="FFFFFF"/>
                </a:solidFill>
              </a:rPr>
              <a:t>recommended </a:t>
            </a:r>
            <a:br>
              <a:rPr lang="en-GB" dirty="0" smtClean="0">
                <a:solidFill>
                  <a:srgbClr val="FFFFFF"/>
                </a:solidFill>
              </a:rPr>
            </a:br>
            <a:r>
              <a:rPr lang="en-GB" dirty="0" smtClean="0">
                <a:solidFill>
                  <a:srgbClr val="FFFFFF"/>
                </a:solidFill>
              </a:rPr>
              <a:t>LDL­­-C </a:t>
            </a:r>
            <a:r>
              <a:rPr lang="en-GB" dirty="0">
                <a:solidFill>
                  <a:srgbClr val="FFFFFF"/>
                </a:solidFill>
              </a:rPr>
              <a:t>goal with statin </a:t>
            </a:r>
            <a:r>
              <a:rPr lang="en-GB" dirty="0" smtClean="0">
                <a:solidFill>
                  <a:srgbClr val="FFFFFF"/>
                </a:solidFill>
              </a:rPr>
              <a:t>therapy</a:t>
            </a:r>
            <a:r>
              <a:rPr lang="en-GB" baseline="30000" dirty="0" smtClean="0">
                <a:solidFill>
                  <a:srgbClr val="FFFFFF"/>
                </a:solidFill>
              </a:rPr>
              <a:t>1-3</a:t>
            </a:r>
            <a:endParaRPr lang="en-GB" sz="1600" baseline="30000" dirty="0"/>
          </a:p>
        </p:txBody>
      </p:sp>
      <p:sp>
        <p:nvSpPr>
          <p:cNvPr id="7" name="Rounded Rectangle 6"/>
          <p:cNvSpPr/>
          <p:nvPr/>
        </p:nvSpPr>
        <p:spPr bwMode="auto">
          <a:xfrm>
            <a:off x="533400" y="2915343"/>
            <a:ext cx="5181600" cy="432048"/>
          </a:xfrm>
          <a:prstGeom prst="roundRect">
            <a:avLst>
              <a:gd name="adj" fmla="val 0"/>
            </a:avLst>
          </a:prstGeom>
          <a:solidFill>
            <a:schemeClr val="bg2"/>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b="1" dirty="0">
                <a:solidFill>
                  <a:prstClr val="white"/>
                </a:solidFill>
                <a:ea typeface="MS PGothic" pitchFamily="34" charset="-128"/>
                <a:cs typeface="Calibri" pitchFamily="34" charset="0"/>
              </a:rPr>
              <a:t>High risk patients</a:t>
            </a:r>
            <a:r>
              <a:rPr lang="en-GB" b="1" baseline="30000" dirty="0">
                <a:solidFill>
                  <a:prstClr val="white"/>
                </a:solidFill>
                <a:ea typeface="MS PGothic" pitchFamily="34" charset="-128"/>
                <a:cs typeface="Calibri" pitchFamily="34" charset="0"/>
              </a:rPr>
              <a:t>1</a:t>
            </a:r>
          </a:p>
        </p:txBody>
      </p:sp>
      <p:sp>
        <p:nvSpPr>
          <p:cNvPr id="10" name="Rounded Rectangle 9"/>
          <p:cNvSpPr/>
          <p:nvPr/>
        </p:nvSpPr>
        <p:spPr bwMode="auto">
          <a:xfrm>
            <a:off x="5938920" y="2915343"/>
            <a:ext cx="2895600" cy="432048"/>
          </a:xfrm>
          <a:prstGeom prst="roundRect">
            <a:avLst>
              <a:gd name="adj" fmla="val 0"/>
            </a:avLst>
          </a:prstGeom>
          <a:solidFill>
            <a:schemeClr val="bg2"/>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b="1" dirty="0">
                <a:solidFill>
                  <a:prstClr val="white"/>
                </a:solidFill>
                <a:ea typeface="MS PGothic" pitchFamily="34" charset="-128"/>
                <a:cs typeface="MS PGothic" pitchFamily="34" charset="-128"/>
              </a:rPr>
              <a:t>HeFH patients</a:t>
            </a:r>
            <a:r>
              <a:rPr lang="en-GB" b="1" baseline="30000" dirty="0">
                <a:solidFill>
                  <a:prstClr val="white"/>
                </a:solidFill>
                <a:ea typeface="MS PGothic" pitchFamily="34" charset="-128"/>
                <a:cs typeface="MS PGothic" pitchFamily="34" charset="-128"/>
              </a:rPr>
              <a:t>2,3</a:t>
            </a:r>
          </a:p>
          <a:p>
            <a:pPr algn="ctr" eaLnBrk="0" fontAlgn="base" hangingPunct="0">
              <a:spcBef>
                <a:spcPct val="0"/>
              </a:spcBef>
              <a:spcAft>
                <a:spcPct val="0"/>
              </a:spcAft>
            </a:pPr>
            <a:endParaRPr lang="en-GB" sz="1600" dirty="0">
              <a:solidFill>
                <a:prstClr val="white"/>
              </a:solidFill>
              <a:ea typeface="MS PGothic" pitchFamily="34" charset="-128"/>
              <a:cs typeface="MS PGothic" pitchFamily="34" charset="-128"/>
            </a:endParaRPr>
          </a:p>
        </p:txBody>
      </p:sp>
      <p:graphicFrame>
        <p:nvGraphicFramePr>
          <p:cNvPr id="11" name="Chart 10"/>
          <p:cNvGraphicFramePr/>
          <p:nvPr>
            <p:extLst>
              <p:ext uri="{D42A27DB-BD31-4B8C-83A1-F6EECF244321}">
                <p14:modId xmlns:p14="http://schemas.microsoft.com/office/powerpoint/2010/main" val="3439678113"/>
              </p:ext>
            </p:extLst>
          </p:nvPr>
        </p:nvGraphicFramePr>
        <p:xfrm>
          <a:off x="423379" y="3609974"/>
          <a:ext cx="2915216" cy="2270197"/>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986917" y="4063104"/>
            <a:ext cx="999128" cy="599498"/>
          </a:xfrm>
          <a:prstGeom prst="rect">
            <a:avLst/>
          </a:prstGeom>
          <a:noFill/>
        </p:spPr>
        <p:txBody>
          <a:bodyPr wrap="square" rtlCol="0">
            <a:spAutoFit/>
          </a:bodyPr>
          <a:lstStyle/>
          <a:p>
            <a:pPr fontAlgn="base">
              <a:spcBef>
                <a:spcPct val="0"/>
              </a:spcBef>
              <a:spcAft>
                <a:spcPct val="0"/>
              </a:spcAft>
            </a:pPr>
            <a:r>
              <a:rPr lang="en-GB" sz="1600" b="1" dirty="0">
                <a:solidFill>
                  <a:prstClr val="white"/>
                </a:solidFill>
                <a:latin typeface="Arial" pitchFamily="34" charset="0"/>
                <a:cs typeface="Arial" pitchFamily="34" charset="0"/>
              </a:rPr>
              <a:t>23%</a:t>
            </a:r>
            <a:r>
              <a:rPr lang="en-GB" sz="1600" dirty="0">
                <a:solidFill>
                  <a:prstClr val="white"/>
                </a:solidFill>
                <a:latin typeface="Arial" pitchFamily="34" charset="0"/>
                <a:cs typeface="Arial" pitchFamily="34" charset="0"/>
              </a:rPr>
              <a:t> not at goal</a:t>
            </a:r>
          </a:p>
        </p:txBody>
      </p:sp>
      <p:graphicFrame>
        <p:nvGraphicFramePr>
          <p:cNvPr id="13" name="Chart 12"/>
          <p:cNvGraphicFramePr/>
          <p:nvPr>
            <p:extLst>
              <p:ext uri="{D42A27DB-BD31-4B8C-83A1-F6EECF244321}">
                <p14:modId xmlns:p14="http://schemas.microsoft.com/office/powerpoint/2010/main" val="3533632291"/>
              </p:ext>
            </p:extLst>
          </p:nvPr>
        </p:nvGraphicFramePr>
        <p:xfrm>
          <a:off x="3122922" y="3601046"/>
          <a:ext cx="2825524" cy="2278406"/>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3868820" y="4070466"/>
            <a:ext cx="1440159" cy="584775"/>
          </a:xfrm>
          <a:prstGeom prst="rect">
            <a:avLst/>
          </a:prstGeom>
          <a:noFill/>
        </p:spPr>
        <p:txBody>
          <a:bodyPr wrap="square" rtlCol="0">
            <a:spAutoFit/>
          </a:bodyPr>
          <a:lstStyle/>
          <a:p>
            <a:pPr fontAlgn="base">
              <a:spcBef>
                <a:spcPct val="0"/>
              </a:spcBef>
              <a:spcAft>
                <a:spcPct val="0"/>
              </a:spcAft>
            </a:pPr>
            <a:r>
              <a:rPr lang="en-GB" sz="1600" b="1" dirty="0">
                <a:solidFill>
                  <a:prstClr val="white"/>
                </a:solidFill>
                <a:latin typeface="Arial" pitchFamily="34" charset="0"/>
                <a:cs typeface="Arial" pitchFamily="34" charset="0"/>
              </a:rPr>
              <a:t>76%</a:t>
            </a:r>
            <a:r>
              <a:rPr lang="en-GB" sz="1600" dirty="0">
                <a:solidFill>
                  <a:prstClr val="white"/>
                </a:solidFill>
                <a:latin typeface="Arial" pitchFamily="34" charset="0"/>
                <a:cs typeface="Arial" pitchFamily="34" charset="0"/>
              </a:rPr>
              <a:t> not at goal</a:t>
            </a:r>
          </a:p>
        </p:txBody>
      </p:sp>
      <p:graphicFrame>
        <p:nvGraphicFramePr>
          <p:cNvPr id="15" name="Chart 14"/>
          <p:cNvGraphicFramePr/>
          <p:nvPr>
            <p:extLst>
              <p:ext uri="{D42A27DB-BD31-4B8C-83A1-F6EECF244321}">
                <p14:modId xmlns:p14="http://schemas.microsoft.com/office/powerpoint/2010/main" val="4125438529"/>
              </p:ext>
            </p:extLst>
          </p:nvPr>
        </p:nvGraphicFramePr>
        <p:xfrm>
          <a:off x="5913450" y="3610691"/>
          <a:ext cx="2849682" cy="2268642"/>
        </p:xfrm>
        <a:graphic>
          <a:graphicData uri="http://schemas.openxmlformats.org/drawingml/2006/chart">
            <c:chart xmlns:c="http://schemas.openxmlformats.org/drawingml/2006/chart" xmlns:r="http://schemas.openxmlformats.org/officeDocument/2006/relationships" r:id="rId5"/>
          </a:graphicData>
        </a:graphic>
      </p:graphicFrame>
      <p:sp>
        <p:nvSpPr>
          <p:cNvPr id="16" name="TextBox 15"/>
          <p:cNvSpPr txBox="1"/>
          <p:nvPr/>
        </p:nvSpPr>
        <p:spPr>
          <a:xfrm>
            <a:off x="6602383" y="4089751"/>
            <a:ext cx="1241698" cy="584775"/>
          </a:xfrm>
          <a:prstGeom prst="rect">
            <a:avLst/>
          </a:prstGeom>
          <a:noFill/>
        </p:spPr>
        <p:txBody>
          <a:bodyPr wrap="square" rtlCol="0">
            <a:spAutoFit/>
          </a:bodyPr>
          <a:lstStyle/>
          <a:p>
            <a:pPr fontAlgn="base">
              <a:spcBef>
                <a:spcPct val="0"/>
              </a:spcBef>
              <a:spcAft>
                <a:spcPct val="0"/>
              </a:spcAft>
            </a:pPr>
            <a:r>
              <a:rPr lang="en-GB" sz="1600" b="1" dirty="0">
                <a:solidFill>
                  <a:prstClr val="white"/>
                </a:solidFill>
                <a:latin typeface="Arial" pitchFamily="34" charset="0"/>
                <a:cs typeface="Arial" pitchFamily="34" charset="0"/>
              </a:rPr>
              <a:t>~80%</a:t>
            </a:r>
            <a:r>
              <a:rPr lang="en-GB" sz="1600" dirty="0">
                <a:solidFill>
                  <a:prstClr val="white"/>
                </a:solidFill>
                <a:latin typeface="Arial" pitchFamily="34" charset="0"/>
                <a:cs typeface="Arial" pitchFamily="34" charset="0"/>
              </a:rPr>
              <a:t> not at goal  </a:t>
            </a:r>
          </a:p>
        </p:txBody>
      </p:sp>
      <p:sp>
        <p:nvSpPr>
          <p:cNvPr id="2" name="Rectangle 1"/>
          <p:cNvSpPr/>
          <p:nvPr/>
        </p:nvSpPr>
        <p:spPr>
          <a:xfrm>
            <a:off x="-416794" y="3392330"/>
            <a:ext cx="4572000" cy="307777"/>
          </a:xfrm>
          <a:prstGeom prst="rect">
            <a:avLst/>
          </a:prstGeom>
        </p:spPr>
        <p:txBody>
          <a:bodyPr>
            <a:spAutoFit/>
          </a:bodyPr>
          <a:lstStyle/>
          <a:p>
            <a:pPr algn="ctr" fontAlgn="base">
              <a:spcBef>
                <a:spcPct val="0"/>
              </a:spcBef>
              <a:spcAft>
                <a:spcPct val="0"/>
              </a:spcAft>
            </a:pPr>
            <a:r>
              <a:rPr lang="en-GB" sz="1400" b="1" dirty="0">
                <a:solidFill>
                  <a:prstClr val="white"/>
                </a:solidFill>
                <a:latin typeface="Arial" pitchFamily="34" charset="0"/>
                <a:cs typeface="Arial" pitchFamily="34" charset="0"/>
              </a:rPr>
              <a:t>LDL-C Goal  </a:t>
            </a:r>
            <a:r>
              <a:rPr lang="en-GB" sz="1400" b="1" dirty="0">
                <a:solidFill>
                  <a:prstClr val="white"/>
                </a:solidFill>
                <a:latin typeface="Arial" pitchFamily="34" charset="0"/>
                <a:ea typeface="MS PGothic" pitchFamily="34" charset="-128"/>
                <a:cs typeface="Arial" pitchFamily="34" charset="0"/>
              </a:rPr>
              <a:t>&lt;</a:t>
            </a:r>
            <a:r>
              <a:rPr lang="en-GB" sz="1400" b="1" dirty="0">
                <a:solidFill>
                  <a:prstClr val="white"/>
                </a:solidFill>
                <a:latin typeface="Arial" pitchFamily="34" charset="0"/>
                <a:ea typeface="MS PGothic" pitchFamily="34" charset="-128"/>
                <a:cs typeface="Calibri" pitchFamily="34" charset="0"/>
              </a:rPr>
              <a:t>100 mg/dL</a:t>
            </a:r>
            <a:r>
              <a:rPr lang="en-GB" sz="1400" b="1" dirty="0">
                <a:solidFill>
                  <a:prstClr val="white"/>
                </a:solidFill>
                <a:latin typeface="Arial" pitchFamily="34" charset="0"/>
                <a:cs typeface="Arial" pitchFamily="34" charset="0"/>
              </a:rPr>
              <a:t> </a:t>
            </a:r>
          </a:p>
        </p:txBody>
      </p:sp>
      <p:sp>
        <p:nvSpPr>
          <p:cNvPr id="20" name="Rectangle 19"/>
          <p:cNvSpPr/>
          <p:nvPr/>
        </p:nvSpPr>
        <p:spPr>
          <a:xfrm>
            <a:off x="2302900" y="3392329"/>
            <a:ext cx="4572000" cy="307777"/>
          </a:xfrm>
          <a:prstGeom prst="rect">
            <a:avLst/>
          </a:prstGeom>
        </p:spPr>
        <p:txBody>
          <a:bodyPr>
            <a:spAutoFit/>
          </a:bodyPr>
          <a:lstStyle/>
          <a:p>
            <a:pPr algn="ctr" fontAlgn="base">
              <a:spcBef>
                <a:spcPct val="0"/>
              </a:spcBef>
              <a:spcAft>
                <a:spcPct val="0"/>
              </a:spcAft>
            </a:pPr>
            <a:r>
              <a:rPr lang="en-GB" sz="1400" b="1" dirty="0">
                <a:solidFill>
                  <a:prstClr val="white"/>
                </a:solidFill>
                <a:latin typeface="Arial" pitchFamily="34" charset="0"/>
                <a:cs typeface="Arial" pitchFamily="34" charset="0"/>
              </a:rPr>
              <a:t>LDL-C Goal </a:t>
            </a:r>
            <a:r>
              <a:rPr lang="en-GB" sz="1400" b="1" dirty="0">
                <a:solidFill>
                  <a:prstClr val="white"/>
                </a:solidFill>
                <a:latin typeface="Arial" pitchFamily="34" charset="0"/>
                <a:ea typeface="MS PGothic" pitchFamily="34" charset="-128"/>
                <a:cs typeface="Calibri" pitchFamily="34" charset="0"/>
              </a:rPr>
              <a:t>&lt;70 mg/dL</a:t>
            </a:r>
            <a:r>
              <a:rPr lang="en-GB" sz="1400" b="1" dirty="0">
                <a:solidFill>
                  <a:prstClr val="white"/>
                </a:solidFill>
                <a:latin typeface="Arial" pitchFamily="34" charset="0"/>
                <a:cs typeface="Arial" pitchFamily="34" charset="0"/>
              </a:rPr>
              <a:t> </a:t>
            </a:r>
          </a:p>
        </p:txBody>
      </p:sp>
      <p:sp>
        <p:nvSpPr>
          <p:cNvPr id="21" name="Rectangle 20"/>
          <p:cNvSpPr/>
          <p:nvPr/>
        </p:nvSpPr>
        <p:spPr>
          <a:xfrm>
            <a:off x="5257800" y="3392328"/>
            <a:ext cx="4572000" cy="307777"/>
          </a:xfrm>
          <a:prstGeom prst="rect">
            <a:avLst/>
          </a:prstGeom>
        </p:spPr>
        <p:txBody>
          <a:bodyPr>
            <a:spAutoFit/>
          </a:bodyPr>
          <a:lstStyle/>
          <a:p>
            <a:pPr algn="ctr" fontAlgn="base">
              <a:spcBef>
                <a:spcPct val="0"/>
              </a:spcBef>
              <a:spcAft>
                <a:spcPct val="0"/>
              </a:spcAft>
            </a:pPr>
            <a:r>
              <a:rPr lang="en-GB" sz="1400" b="1" dirty="0">
                <a:solidFill>
                  <a:prstClr val="white"/>
                </a:solidFill>
                <a:latin typeface="Arial" pitchFamily="34" charset="0"/>
                <a:cs typeface="Arial" pitchFamily="34" charset="0"/>
              </a:rPr>
              <a:t>LDL-C Goal </a:t>
            </a:r>
            <a:r>
              <a:rPr lang="en-GB" sz="1400" b="1" dirty="0">
                <a:solidFill>
                  <a:prstClr val="white"/>
                </a:solidFill>
                <a:latin typeface="Arial" pitchFamily="34" charset="0"/>
                <a:ea typeface="MS PGothic" pitchFamily="34" charset="-128"/>
                <a:cs typeface="Calibri" pitchFamily="34" charset="0"/>
              </a:rPr>
              <a:t>&lt;100 mg/dL</a:t>
            </a:r>
            <a:r>
              <a:rPr lang="en-GB" sz="1400" b="1" dirty="0">
                <a:solidFill>
                  <a:prstClr val="white"/>
                </a:solidFill>
                <a:latin typeface="Arial" pitchFamily="34" charset="0"/>
                <a:cs typeface="Arial" pitchFamily="34" charset="0"/>
              </a:rPr>
              <a:t> </a:t>
            </a:r>
          </a:p>
        </p:txBody>
      </p:sp>
      <p:sp>
        <p:nvSpPr>
          <p:cNvPr id="18" name="TextBox 17"/>
          <p:cNvSpPr txBox="1"/>
          <p:nvPr/>
        </p:nvSpPr>
        <p:spPr>
          <a:xfrm>
            <a:off x="0" y="6381750"/>
            <a:ext cx="6572250" cy="461665"/>
          </a:xfrm>
          <a:prstGeom prst="rect">
            <a:avLst/>
          </a:prstGeom>
          <a:noFill/>
        </p:spPr>
        <p:txBody>
          <a:bodyPr wrap="square" rtlCol="0">
            <a:spAutoFit/>
          </a:bodyPr>
          <a:lstStyle/>
          <a:p>
            <a:pPr fontAlgn="base">
              <a:spcBef>
                <a:spcPct val="0"/>
              </a:spcBef>
              <a:spcAft>
                <a:spcPct val="0"/>
              </a:spcAft>
            </a:pPr>
            <a:r>
              <a:rPr lang="en-GB" sz="800" b="1" dirty="0" smtClean="0">
                <a:solidFill>
                  <a:prstClr val="white"/>
                </a:solidFill>
                <a:cs typeface="Arial" pitchFamily="34" charset="0"/>
              </a:rPr>
              <a:t>1. </a:t>
            </a:r>
            <a:r>
              <a:rPr lang="en-GB" sz="800" dirty="0" smtClean="0">
                <a:solidFill>
                  <a:prstClr val="white"/>
                </a:solidFill>
                <a:cs typeface="Arial" pitchFamily="34" charset="0"/>
              </a:rPr>
              <a:t>Jones </a:t>
            </a:r>
            <a:r>
              <a:rPr lang="en-GB" sz="800" dirty="0">
                <a:solidFill>
                  <a:prstClr val="white"/>
                </a:solidFill>
                <a:cs typeface="Arial" pitchFamily="34" charset="0"/>
              </a:rPr>
              <a:t>PH, et al. J Am Heart Assoc. 2012;1:e001800. doi: 10.1161/JAHA.112.001800. </a:t>
            </a:r>
            <a:r>
              <a:rPr lang="en-GB" sz="800" b="1" dirty="0">
                <a:solidFill>
                  <a:prstClr val="white"/>
                </a:solidFill>
                <a:cs typeface="Arial" pitchFamily="34" charset="0"/>
              </a:rPr>
              <a:t>2. </a:t>
            </a:r>
            <a:r>
              <a:rPr lang="en-GB" sz="800" dirty="0">
                <a:solidFill>
                  <a:prstClr val="white"/>
                </a:solidFill>
                <a:cs typeface="Arial" pitchFamily="34" charset="0"/>
              </a:rPr>
              <a:t>Stein EA, et al. Am J Cardiol. </a:t>
            </a:r>
            <a:r>
              <a:rPr lang="en-GB" sz="800" dirty="0" smtClean="0">
                <a:solidFill>
                  <a:prstClr val="white"/>
                </a:solidFill>
                <a:cs typeface="Arial" pitchFamily="34" charset="0"/>
              </a:rPr>
              <a:t>2003;92:1287–1293. </a:t>
            </a:r>
            <a:r>
              <a:rPr lang="en-GB" sz="800" b="1" dirty="0" smtClean="0">
                <a:solidFill>
                  <a:prstClr val="white"/>
                </a:solidFill>
                <a:cs typeface="Arial" pitchFamily="34" charset="0"/>
              </a:rPr>
              <a:t>3</a:t>
            </a:r>
            <a:r>
              <a:rPr lang="en-GB" sz="800" b="1" dirty="0">
                <a:solidFill>
                  <a:prstClr val="white"/>
                </a:solidFill>
                <a:cs typeface="Arial" pitchFamily="34" charset="0"/>
              </a:rPr>
              <a:t>. </a:t>
            </a:r>
            <a:r>
              <a:rPr lang="en-GB" sz="800" dirty="0">
                <a:solidFill>
                  <a:prstClr val="white"/>
                </a:solidFill>
                <a:cs typeface="Arial" pitchFamily="34" charset="0"/>
              </a:rPr>
              <a:t>Pijlman AH, et al. Atherosclerosis. </a:t>
            </a:r>
            <a:r>
              <a:rPr lang="en-GB" sz="800" dirty="0" smtClean="0">
                <a:solidFill>
                  <a:prstClr val="white"/>
                </a:solidFill>
                <a:cs typeface="Arial" pitchFamily="34" charset="0"/>
              </a:rPr>
              <a:t>2010;209:189–194.</a:t>
            </a:r>
          </a:p>
          <a:p>
            <a:pPr fontAlgn="base">
              <a:spcBef>
                <a:spcPct val="0"/>
              </a:spcBef>
              <a:spcAft>
                <a:spcPct val="0"/>
              </a:spcAft>
            </a:pPr>
            <a:r>
              <a:rPr lang="en-GB" sz="800" dirty="0" smtClean="0">
                <a:solidFill>
                  <a:prstClr val="white"/>
                </a:solidFill>
                <a:cs typeface="Arial" pitchFamily="34" charset="0"/>
              </a:rPr>
              <a:t>HC, hypercholesterolemia; HeFH, heterozygous familial hypercholesterolemia.</a:t>
            </a:r>
            <a:endParaRPr lang="en-GB" sz="800" dirty="0">
              <a:solidFill>
                <a:prstClr val="white"/>
              </a:solidFill>
              <a:cs typeface="Arial" pitchFamily="34" charset="0"/>
            </a:endParaRPr>
          </a:p>
        </p:txBody>
      </p:sp>
    </p:spTree>
    <p:extLst>
      <p:ext uri="{BB962C8B-B14F-4D97-AF65-F5344CB8AC3E}">
        <p14:creationId xmlns:p14="http://schemas.microsoft.com/office/powerpoint/2010/main" val="12988705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56048" y="0"/>
            <a:ext cx="7283152" cy="1143000"/>
          </a:xfrm>
        </p:spPr>
        <p:txBody>
          <a:bodyPr/>
          <a:lstStyle/>
          <a:p>
            <a:r>
              <a:rPr lang="en-GB" dirty="0" smtClean="0"/>
              <a:t>Despite statin therapy, many high-risk patients have marked LDL-C elevations (EU)</a:t>
            </a:r>
            <a:endParaRPr lang="en-GB" dirty="0"/>
          </a:p>
        </p:txBody>
      </p:sp>
      <p:sp>
        <p:nvSpPr>
          <p:cNvPr id="86" name="Rectangle 85"/>
          <p:cNvSpPr/>
          <p:nvPr/>
        </p:nvSpPr>
        <p:spPr>
          <a:xfrm>
            <a:off x="628320" y="5652212"/>
            <a:ext cx="8229600" cy="533144"/>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Despite statin therapy, 46.8% high risk patients have LDL-C levels     </a:t>
            </a:r>
          </a:p>
          <a:p>
            <a:pPr algn="ctr"/>
            <a:r>
              <a:rPr lang="en-GB" sz="1400" b="1" dirty="0" smtClean="0"/>
              <a:t>≥2.5mmol/L (≥100 mg/dL)</a:t>
            </a:r>
            <a:endParaRPr lang="en-GB" sz="1400" b="1" dirty="0"/>
          </a:p>
        </p:txBody>
      </p:sp>
      <p:sp>
        <p:nvSpPr>
          <p:cNvPr id="21" name="TextBox 3"/>
          <p:cNvSpPr txBox="1">
            <a:spLocks noChangeArrowheads="1"/>
          </p:cNvSpPr>
          <p:nvPr/>
        </p:nvSpPr>
        <p:spPr bwMode="auto">
          <a:xfrm rot="16200000">
            <a:off x="-1239892" y="3119925"/>
            <a:ext cx="3621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smtClean="0">
                <a:solidFill>
                  <a:schemeClr val="bg1"/>
                </a:solidFill>
                <a:latin typeface="+mj-lt"/>
              </a:rPr>
              <a:t>Density</a:t>
            </a:r>
          </a:p>
        </p:txBody>
      </p:sp>
      <p:sp>
        <p:nvSpPr>
          <p:cNvPr id="40" name="TextBox 39"/>
          <p:cNvSpPr txBox="1"/>
          <p:nvPr/>
        </p:nvSpPr>
        <p:spPr>
          <a:xfrm>
            <a:off x="7596990" y="4085370"/>
            <a:ext cx="1653710" cy="307777"/>
          </a:xfrm>
          <a:prstGeom prst="rect">
            <a:avLst/>
          </a:prstGeom>
          <a:noFill/>
        </p:spPr>
        <p:txBody>
          <a:bodyPr wrap="square" rtlCol="0">
            <a:spAutoFit/>
          </a:bodyPr>
          <a:lstStyle/>
          <a:p>
            <a:r>
              <a:rPr lang="en-GB" sz="1400" b="1" dirty="0" smtClean="0">
                <a:solidFill>
                  <a:schemeClr val="bg1"/>
                </a:solidFill>
                <a:latin typeface="+mj-lt"/>
              </a:rPr>
              <a:t>Non high-risk</a:t>
            </a:r>
            <a:endParaRPr lang="en-GB" sz="1400" b="1" dirty="0">
              <a:solidFill>
                <a:schemeClr val="bg1"/>
              </a:solidFill>
              <a:latin typeface="+mj-lt"/>
            </a:endParaRPr>
          </a:p>
        </p:txBody>
      </p:sp>
      <p:sp>
        <p:nvSpPr>
          <p:cNvPr id="44" name="TextBox 43"/>
          <p:cNvSpPr txBox="1"/>
          <p:nvPr/>
        </p:nvSpPr>
        <p:spPr>
          <a:xfrm>
            <a:off x="7596990" y="4458562"/>
            <a:ext cx="1653710" cy="309526"/>
          </a:xfrm>
          <a:prstGeom prst="rect">
            <a:avLst/>
          </a:prstGeom>
          <a:noFill/>
        </p:spPr>
        <p:txBody>
          <a:bodyPr wrap="square" rtlCol="0">
            <a:spAutoFit/>
          </a:bodyPr>
          <a:lstStyle/>
          <a:p>
            <a:r>
              <a:rPr lang="en-GB" sz="1400" b="1" dirty="0" smtClean="0">
                <a:solidFill>
                  <a:schemeClr val="bg1"/>
                </a:solidFill>
                <a:latin typeface="+mj-lt"/>
              </a:rPr>
              <a:t>High-risk</a:t>
            </a:r>
            <a:endParaRPr lang="en-GB" sz="1400" b="1" dirty="0">
              <a:solidFill>
                <a:schemeClr val="bg1"/>
              </a:solidFill>
              <a:latin typeface="+mj-lt"/>
            </a:endParaRPr>
          </a:p>
        </p:txBody>
      </p:sp>
      <p:cxnSp>
        <p:nvCxnSpPr>
          <p:cNvPr id="49" name="Straight Connector 48"/>
          <p:cNvCxnSpPr/>
          <p:nvPr/>
        </p:nvCxnSpPr>
        <p:spPr>
          <a:xfrm>
            <a:off x="7256560" y="4618757"/>
            <a:ext cx="326869"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256559" y="4239609"/>
            <a:ext cx="32686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12772" y="2089302"/>
            <a:ext cx="7526685" cy="3500032"/>
            <a:chOff x="812772" y="1667463"/>
            <a:chExt cx="7526685" cy="3933093"/>
          </a:xfrm>
        </p:grpSpPr>
        <p:cxnSp>
          <p:nvCxnSpPr>
            <p:cNvPr id="14" name="Straight Connector 13"/>
            <p:cNvCxnSpPr/>
            <p:nvPr/>
          </p:nvCxnSpPr>
          <p:spPr>
            <a:xfrm>
              <a:off x="1319908" y="4460083"/>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10250" y="3924302"/>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10250" y="3389005"/>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10249" y="2867025"/>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310249" y="2323812"/>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4600575" y="4195763"/>
              <a:ext cx="2162175" cy="781050"/>
            </a:xfrm>
            <a:custGeom>
              <a:avLst/>
              <a:gdLst>
                <a:gd name="connsiteX0" fmla="*/ 9525 w 2162175"/>
                <a:gd name="connsiteY0" fmla="*/ 0 h 781050"/>
                <a:gd name="connsiteX1" fmla="*/ 195263 w 2162175"/>
                <a:gd name="connsiteY1" fmla="*/ 85725 h 781050"/>
                <a:gd name="connsiteX2" fmla="*/ 409575 w 2162175"/>
                <a:gd name="connsiteY2" fmla="*/ 271462 h 781050"/>
                <a:gd name="connsiteX3" fmla="*/ 595313 w 2162175"/>
                <a:gd name="connsiteY3" fmla="*/ 500062 h 781050"/>
                <a:gd name="connsiteX4" fmla="*/ 862013 w 2162175"/>
                <a:gd name="connsiteY4" fmla="*/ 604837 h 781050"/>
                <a:gd name="connsiteX5" fmla="*/ 1104900 w 2162175"/>
                <a:gd name="connsiteY5" fmla="*/ 661987 h 781050"/>
                <a:gd name="connsiteX6" fmla="*/ 1262063 w 2162175"/>
                <a:gd name="connsiteY6" fmla="*/ 676275 h 781050"/>
                <a:gd name="connsiteX7" fmla="*/ 1519238 w 2162175"/>
                <a:gd name="connsiteY7" fmla="*/ 733425 h 781050"/>
                <a:gd name="connsiteX8" fmla="*/ 1814513 w 2162175"/>
                <a:gd name="connsiteY8" fmla="*/ 757237 h 781050"/>
                <a:gd name="connsiteX9" fmla="*/ 2090738 w 2162175"/>
                <a:gd name="connsiteY9" fmla="*/ 762000 h 781050"/>
                <a:gd name="connsiteX10" fmla="*/ 2162175 w 2162175"/>
                <a:gd name="connsiteY10" fmla="*/ 781050 h 781050"/>
                <a:gd name="connsiteX11" fmla="*/ 0 w 2162175"/>
                <a:gd name="connsiteY11" fmla="*/ 781050 h 781050"/>
                <a:gd name="connsiteX12" fmla="*/ 9525 w 2162175"/>
                <a:gd name="connsiteY12" fmla="*/ 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62175" h="781050">
                  <a:moveTo>
                    <a:pt x="9525" y="0"/>
                  </a:moveTo>
                  <a:lnTo>
                    <a:pt x="195263" y="85725"/>
                  </a:lnTo>
                  <a:lnTo>
                    <a:pt x="409575" y="271462"/>
                  </a:lnTo>
                  <a:lnTo>
                    <a:pt x="595313" y="500062"/>
                  </a:lnTo>
                  <a:lnTo>
                    <a:pt x="862013" y="604837"/>
                  </a:lnTo>
                  <a:lnTo>
                    <a:pt x="1104900" y="661987"/>
                  </a:lnTo>
                  <a:lnTo>
                    <a:pt x="1262063" y="676275"/>
                  </a:lnTo>
                  <a:lnTo>
                    <a:pt x="1519238" y="733425"/>
                  </a:lnTo>
                  <a:lnTo>
                    <a:pt x="1814513" y="757237"/>
                  </a:lnTo>
                  <a:lnTo>
                    <a:pt x="2090738" y="762000"/>
                  </a:lnTo>
                  <a:lnTo>
                    <a:pt x="2162175" y="781050"/>
                  </a:lnTo>
                  <a:lnTo>
                    <a:pt x="0" y="781050"/>
                  </a:lnTo>
                  <a:lnTo>
                    <a:pt x="9525"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Box 5"/>
            <p:cNvSpPr txBox="1">
              <a:spLocks noChangeArrowheads="1"/>
            </p:cNvSpPr>
            <p:nvPr/>
          </p:nvSpPr>
          <p:spPr bwMode="auto">
            <a:xfrm>
              <a:off x="812772" y="1667463"/>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0.6</a:t>
              </a:r>
            </a:p>
          </p:txBody>
        </p:sp>
        <p:sp>
          <p:nvSpPr>
            <p:cNvPr id="23" name="TextBox 6"/>
            <p:cNvSpPr txBox="1">
              <a:spLocks noChangeArrowheads="1"/>
            </p:cNvSpPr>
            <p:nvPr/>
          </p:nvSpPr>
          <p:spPr bwMode="auto">
            <a:xfrm>
              <a:off x="812772" y="219641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0.5</a:t>
              </a:r>
            </a:p>
          </p:txBody>
        </p:sp>
        <p:sp>
          <p:nvSpPr>
            <p:cNvPr id="25" name="TextBox 7"/>
            <p:cNvSpPr txBox="1">
              <a:spLocks noChangeArrowheads="1"/>
            </p:cNvSpPr>
            <p:nvPr/>
          </p:nvSpPr>
          <p:spPr bwMode="auto">
            <a:xfrm>
              <a:off x="812772" y="272536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0.4</a:t>
              </a:r>
            </a:p>
          </p:txBody>
        </p:sp>
        <p:sp>
          <p:nvSpPr>
            <p:cNvPr id="26" name="TextBox 8"/>
            <p:cNvSpPr txBox="1">
              <a:spLocks noChangeArrowheads="1"/>
            </p:cNvSpPr>
            <p:nvPr/>
          </p:nvSpPr>
          <p:spPr bwMode="auto">
            <a:xfrm>
              <a:off x="812772" y="325431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0.3</a:t>
              </a:r>
            </a:p>
          </p:txBody>
        </p:sp>
        <p:sp>
          <p:nvSpPr>
            <p:cNvPr id="27" name="TextBox 9"/>
            <p:cNvSpPr txBox="1">
              <a:spLocks noChangeArrowheads="1"/>
            </p:cNvSpPr>
            <p:nvPr/>
          </p:nvSpPr>
          <p:spPr bwMode="auto">
            <a:xfrm>
              <a:off x="1176146"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0</a:t>
              </a:r>
            </a:p>
          </p:txBody>
        </p:sp>
        <p:sp>
          <p:nvSpPr>
            <p:cNvPr id="28" name="TextBox 18"/>
            <p:cNvSpPr txBox="1">
              <a:spLocks noChangeArrowheads="1"/>
            </p:cNvSpPr>
            <p:nvPr/>
          </p:nvSpPr>
          <p:spPr bwMode="auto">
            <a:xfrm>
              <a:off x="812772" y="3783262"/>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0.2</a:t>
              </a:r>
            </a:p>
          </p:txBody>
        </p:sp>
        <p:sp>
          <p:nvSpPr>
            <p:cNvPr id="30" name="TextBox 19"/>
            <p:cNvSpPr txBox="1">
              <a:spLocks noChangeArrowheads="1"/>
            </p:cNvSpPr>
            <p:nvPr/>
          </p:nvSpPr>
          <p:spPr bwMode="auto">
            <a:xfrm>
              <a:off x="812772" y="4321737"/>
              <a:ext cx="4363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0.1</a:t>
              </a:r>
            </a:p>
          </p:txBody>
        </p:sp>
        <p:sp>
          <p:nvSpPr>
            <p:cNvPr id="31" name="TextBox 20"/>
            <p:cNvSpPr txBox="1">
              <a:spLocks noChangeArrowheads="1"/>
            </p:cNvSpPr>
            <p:nvPr/>
          </p:nvSpPr>
          <p:spPr bwMode="auto">
            <a:xfrm>
              <a:off x="966660" y="4784010"/>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GB" sz="1200" dirty="0" smtClean="0">
                  <a:solidFill>
                    <a:schemeClr val="bg1"/>
                  </a:solidFill>
                  <a:latin typeface="+mj-lt"/>
                </a:rPr>
                <a:t>0</a:t>
              </a:r>
            </a:p>
          </p:txBody>
        </p:sp>
        <p:sp>
          <p:nvSpPr>
            <p:cNvPr id="32" name="TextBox 22"/>
            <p:cNvSpPr txBox="1">
              <a:spLocks noChangeArrowheads="1"/>
            </p:cNvSpPr>
            <p:nvPr/>
          </p:nvSpPr>
          <p:spPr bwMode="auto">
            <a:xfrm>
              <a:off x="2006570"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1</a:t>
              </a:r>
            </a:p>
          </p:txBody>
        </p:sp>
        <p:sp>
          <p:nvSpPr>
            <p:cNvPr id="33" name="TextBox 23"/>
            <p:cNvSpPr txBox="1">
              <a:spLocks noChangeArrowheads="1"/>
            </p:cNvSpPr>
            <p:nvPr/>
          </p:nvSpPr>
          <p:spPr bwMode="auto">
            <a:xfrm>
              <a:off x="2815054"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2</a:t>
              </a:r>
            </a:p>
          </p:txBody>
        </p:sp>
        <p:sp>
          <p:nvSpPr>
            <p:cNvPr id="34" name="TextBox 24"/>
            <p:cNvSpPr txBox="1">
              <a:spLocks noChangeArrowheads="1"/>
            </p:cNvSpPr>
            <p:nvPr/>
          </p:nvSpPr>
          <p:spPr bwMode="auto">
            <a:xfrm>
              <a:off x="3634508"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3</a:t>
              </a:r>
            </a:p>
          </p:txBody>
        </p:sp>
        <p:sp>
          <p:nvSpPr>
            <p:cNvPr id="35" name="TextBox 25"/>
            <p:cNvSpPr txBox="1">
              <a:spLocks noChangeArrowheads="1"/>
            </p:cNvSpPr>
            <p:nvPr/>
          </p:nvSpPr>
          <p:spPr bwMode="auto">
            <a:xfrm>
              <a:off x="4453962"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4</a:t>
              </a:r>
            </a:p>
          </p:txBody>
        </p:sp>
        <p:sp>
          <p:nvSpPr>
            <p:cNvPr id="36" name="TextBox 26"/>
            <p:cNvSpPr txBox="1">
              <a:spLocks noChangeArrowheads="1"/>
            </p:cNvSpPr>
            <p:nvPr/>
          </p:nvSpPr>
          <p:spPr bwMode="auto">
            <a:xfrm>
              <a:off x="5273416"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5</a:t>
              </a:r>
            </a:p>
          </p:txBody>
        </p:sp>
        <p:sp>
          <p:nvSpPr>
            <p:cNvPr id="37" name="TextBox 27"/>
            <p:cNvSpPr txBox="1">
              <a:spLocks noChangeArrowheads="1"/>
            </p:cNvSpPr>
            <p:nvPr/>
          </p:nvSpPr>
          <p:spPr bwMode="auto">
            <a:xfrm>
              <a:off x="6912323"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7</a:t>
              </a:r>
            </a:p>
          </p:txBody>
        </p:sp>
        <p:sp>
          <p:nvSpPr>
            <p:cNvPr id="38" name="TextBox 27"/>
            <p:cNvSpPr txBox="1">
              <a:spLocks noChangeArrowheads="1"/>
            </p:cNvSpPr>
            <p:nvPr/>
          </p:nvSpPr>
          <p:spPr bwMode="auto">
            <a:xfrm>
              <a:off x="6092870" y="5085683"/>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rPr>
                <a:t>6</a:t>
              </a:r>
            </a:p>
          </p:txBody>
        </p:sp>
        <p:sp>
          <p:nvSpPr>
            <p:cNvPr id="39" name="TextBox 3"/>
            <p:cNvSpPr txBox="1">
              <a:spLocks noChangeArrowheads="1"/>
            </p:cNvSpPr>
            <p:nvPr/>
          </p:nvSpPr>
          <p:spPr bwMode="auto">
            <a:xfrm>
              <a:off x="2367199" y="5292779"/>
              <a:ext cx="3621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400" b="1" dirty="0" smtClean="0">
                  <a:solidFill>
                    <a:schemeClr val="bg1"/>
                  </a:solidFill>
                  <a:latin typeface="+mj-lt"/>
                </a:rPr>
                <a:t>LDL-C (mmol/L)</a:t>
              </a:r>
            </a:p>
          </p:txBody>
        </p:sp>
        <p:cxnSp>
          <p:nvCxnSpPr>
            <p:cNvPr id="45" name="Straight Connector 44"/>
            <p:cNvCxnSpPr/>
            <p:nvPr/>
          </p:nvCxnSpPr>
          <p:spPr>
            <a:xfrm flipV="1">
              <a:off x="1319908" y="1785941"/>
              <a:ext cx="0" cy="321089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2137410" y="2838450"/>
              <a:ext cx="4282440" cy="2080260"/>
            </a:xfrm>
            <a:custGeom>
              <a:avLst/>
              <a:gdLst>
                <a:gd name="connsiteX0" fmla="*/ 0 w 4282440"/>
                <a:gd name="connsiteY0" fmla="*/ 2042160 h 2080260"/>
                <a:gd name="connsiteX1" fmla="*/ 213360 w 4282440"/>
                <a:gd name="connsiteY1" fmla="*/ 1958340 h 2080260"/>
                <a:gd name="connsiteX2" fmla="*/ 350520 w 4282440"/>
                <a:gd name="connsiteY2" fmla="*/ 1866900 h 2080260"/>
                <a:gd name="connsiteX3" fmla="*/ 464820 w 4282440"/>
                <a:gd name="connsiteY3" fmla="*/ 1722120 h 2080260"/>
                <a:gd name="connsiteX4" fmla="*/ 563880 w 4282440"/>
                <a:gd name="connsiteY4" fmla="*/ 1554480 h 2080260"/>
                <a:gd name="connsiteX5" fmla="*/ 685800 w 4282440"/>
                <a:gd name="connsiteY5" fmla="*/ 1310640 h 2080260"/>
                <a:gd name="connsiteX6" fmla="*/ 830580 w 4282440"/>
                <a:gd name="connsiteY6" fmla="*/ 982980 h 2080260"/>
                <a:gd name="connsiteX7" fmla="*/ 982980 w 4282440"/>
                <a:gd name="connsiteY7" fmla="*/ 685800 h 2080260"/>
                <a:gd name="connsiteX8" fmla="*/ 1188720 w 4282440"/>
                <a:gd name="connsiteY8" fmla="*/ 335280 h 2080260"/>
                <a:gd name="connsiteX9" fmla="*/ 1341120 w 4282440"/>
                <a:gd name="connsiteY9" fmla="*/ 137160 h 2080260"/>
                <a:gd name="connsiteX10" fmla="*/ 1333500 w 4282440"/>
                <a:gd name="connsiteY10" fmla="*/ 152400 h 2080260"/>
                <a:gd name="connsiteX11" fmla="*/ 1379220 w 4282440"/>
                <a:gd name="connsiteY11" fmla="*/ 114300 h 2080260"/>
                <a:gd name="connsiteX12" fmla="*/ 1493520 w 4282440"/>
                <a:gd name="connsiteY12" fmla="*/ 53340 h 2080260"/>
                <a:gd name="connsiteX13" fmla="*/ 1661160 w 4282440"/>
                <a:gd name="connsiteY13" fmla="*/ 22860 h 2080260"/>
                <a:gd name="connsiteX14" fmla="*/ 1828800 w 4282440"/>
                <a:gd name="connsiteY14" fmla="*/ 0 h 2080260"/>
                <a:gd name="connsiteX15" fmla="*/ 1996440 w 4282440"/>
                <a:gd name="connsiteY15" fmla="*/ 53340 h 2080260"/>
                <a:gd name="connsiteX16" fmla="*/ 2156460 w 4282440"/>
                <a:gd name="connsiteY16" fmla="*/ 205740 h 2080260"/>
                <a:gd name="connsiteX17" fmla="*/ 2270760 w 4282440"/>
                <a:gd name="connsiteY17" fmla="*/ 320040 h 2080260"/>
                <a:gd name="connsiteX18" fmla="*/ 2369820 w 4282440"/>
                <a:gd name="connsiteY18" fmla="*/ 464820 h 2080260"/>
                <a:gd name="connsiteX19" fmla="*/ 2484120 w 4282440"/>
                <a:gd name="connsiteY19" fmla="*/ 662940 h 2080260"/>
                <a:gd name="connsiteX20" fmla="*/ 2659380 w 4282440"/>
                <a:gd name="connsiteY20" fmla="*/ 952500 h 2080260"/>
                <a:gd name="connsiteX21" fmla="*/ 2781300 w 4282440"/>
                <a:gd name="connsiteY21" fmla="*/ 1196340 h 2080260"/>
                <a:gd name="connsiteX22" fmla="*/ 2895600 w 4282440"/>
                <a:gd name="connsiteY22" fmla="*/ 1402080 h 2080260"/>
                <a:gd name="connsiteX23" fmla="*/ 3025140 w 4282440"/>
                <a:gd name="connsiteY23" fmla="*/ 1562100 h 2080260"/>
                <a:gd name="connsiteX24" fmla="*/ 3162300 w 4282440"/>
                <a:gd name="connsiteY24" fmla="*/ 1699260 h 2080260"/>
                <a:gd name="connsiteX25" fmla="*/ 3345180 w 4282440"/>
                <a:gd name="connsiteY25" fmla="*/ 1821180 h 2080260"/>
                <a:gd name="connsiteX26" fmla="*/ 3573780 w 4282440"/>
                <a:gd name="connsiteY26" fmla="*/ 1927860 h 2080260"/>
                <a:gd name="connsiteX27" fmla="*/ 3794760 w 4282440"/>
                <a:gd name="connsiteY27" fmla="*/ 1996440 h 2080260"/>
                <a:gd name="connsiteX28" fmla="*/ 4084320 w 4282440"/>
                <a:gd name="connsiteY28" fmla="*/ 2049780 h 2080260"/>
                <a:gd name="connsiteX29" fmla="*/ 4282440 w 4282440"/>
                <a:gd name="connsiteY29" fmla="*/ 2080260 h 2080260"/>
                <a:gd name="connsiteX30" fmla="*/ 4282440 w 4282440"/>
                <a:gd name="connsiteY30" fmla="*/ 2080260 h 208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82440" h="2080260">
                  <a:moveTo>
                    <a:pt x="0" y="2042160"/>
                  </a:moveTo>
                  <a:lnTo>
                    <a:pt x="213360" y="1958340"/>
                  </a:lnTo>
                  <a:lnTo>
                    <a:pt x="350520" y="1866900"/>
                  </a:lnTo>
                  <a:lnTo>
                    <a:pt x="464820" y="1722120"/>
                  </a:lnTo>
                  <a:lnTo>
                    <a:pt x="563880" y="1554480"/>
                  </a:lnTo>
                  <a:lnTo>
                    <a:pt x="685800" y="1310640"/>
                  </a:lnTo>
                  <a:lnTo>
                    <a:pt x="830580" y="982980"/>
                  </a:lnTo>
                  <a:lnTo>
                    <a:pt x="982980" y="685800"/>
                  </a:lnTo>
                  <a:lnTo>
                    <a:pt x="1188720" y="335280"/>
                  </a:lnTo>
                  <a:lnTo>
                    <a:pt x="1341120" y="137160"/>
                  </a:lnTo>
                  <a:lnTo>
                    <a:pt x="1333500" y="152400"/>
                  </a:lnTo>
                  <a:lnTo>
                    <a:pt x="1379220" y="114300"/>
                  </a:lnTo>
                  <a:lnTo>
                    <a:pt x="1493520" y="53340"/>
                  </a:lnTo>
                  <a:lnTo>
                    <a:pt x="1661160" y="22860"/>
                  </a:lnTo>
                  <a:lnTo>
                    <a:pt x="1828800" y="0"/>
                  </a:lnTo>
                  <a:lnTo>
                    <a:pt x="1996440" y="53340"/>
                  </a:lnTo>
                  <a:lnTo>
                    <a:pt x="2156460" y="205740"/>
                  </a:lnTo>
                  <a:lnTo>
                    <a:pt x="2270760" y="320040"/>
                  </a:lnTo>
                  <a:lnTo>
                    <a:pt x="2369820" y="464820"/>
                  </a:lnTo>
                  <a:lnTo>
                    <a:pt x="2484120" y="662940"/>
                  </a:lnTo>
                  <a:lnTo>
                    <a:pt x="2659380" y="952500"/>
                  </a:lnTo>
                  <a:lnTo>
                    <a:pt x="2781300" y="1196340"/>
                  </a:lnTo>
                  <a:lnTo>
                    <a:pt x="2895600" y="1402080"/>
                  </a:lnTo>
                  <a:lnTo>
                    <a:pt x="3025140" y="1562100"/>
                  </a:lnTo>
                  <a:lnTo>
                    <a:pt x="3162300" y="1699260"/>
                  </a:lnTo>
                  <a:lnTo>
                    <a:pt x="3345180" y="1821180"/>
                  </a:lnTo>
                  <a:lnTo>
                    <a:pt x="3573780" y="1927860"/>
                  </a:lnTo>
                  <a:lnTo>
                    <a:pt x="3794760" y="1996440"/>
                  </a:lnTo>
                  <a:lnTo>
                    <a:pt x="4084320" y="2049780"/>
                  </a:lnTo>
                  <a:lnTo>
                    <a:pt x="4282440" y="2080260"/>
                  </a:lnTo>
                  <a:lnTo>
                    <a:pt x="4282440" y="2080260"/>
                  </a:ln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Freeform 46"/>
            <p:cNvSpPr/>
            <p:nvPr/>
          </p:nvSpPr>
          <p:spPr>
            <a:xfrm>
              <a:off x="1725930" y="2381250"/>
              <a:ext cx="5273040" cy="2590800"/>
            </a:xfrm>
            <a:custGeom>
              <a:avLst/>
              <a:gdLst>
                <a:gd name="connsiteX0" fmla="*/ 0 w 5273040"/>
                <a:gd name="connsiteY0" fmla="*/ 2590800 h 2590800"/>
                <a:gd name="connsiteX1" fmla="*/ 213360 w 5273040"/>
                <a:gd name="connsiteY1" fmla="*/ 2499360 h 2590800"/>
                <a:gd name="connsiteX2" fmla="*/ 381000 w 5273040"/>
                <a:gd name="connsiteY2" fmla="*/ 2385060 h 2590800"/>
                <a:gd name="connsiteX3" fmla="*/ 533400 w 5273040"/>
                <a:gd name="connsiteY3" fmla="*/ 2247900 h 2590800"/>
                <a:gd name="connsiteX4" fmla="*/ 693420 w 5273040"/>
                <a:gd name="connsiteY4" fmla="*/ 2110740 h 2590800"/>
                <a:gd name="connsiteX5" fmla="*/ 830580 w 5273040"/>
                <a:gd name="connsiteY5" fmla="*/ 1805940 h 2590800"/>
                <a:gd name="connsiteX6" fmla="*/ 929640 w 5273040"/>
                <a:gd name="connsiteY6" fmla="*/ 1546860 h 2590800"/>
                <a:gd name="connsiteX7" fmla="*/ 1112520 w 5273040"/>
                <a:gd name="connsiteY7" fmla="*/ 1036320 h 2590800"/>
                <a:gd name="connsiteX8" fmla="*/ 1287780 w 5273040"/>
                <a:gd name="connsiteY8" fmla="*/ 640080 h 2590800"/>
                <a:gd name="connsiteX9" fmla="*/ 1516380 w 5273040"/>
                <a:gd name="connsiteY9" fmla="*/ 182880 h 2590800"/>
                <a:gd name="connsiteX10" fmla="*/ 1615440 w 5273040"/>
                <a:gd name="connsiteY10" fmla="*/ 45720 h 2590800"/>
                <a:gd name="connsiteX11" fmla="*/ 1668780 w 5273040"/>
                <a:gd name="connsiteY11" fmla="*/ 7620 h 2590800"/>
                <a:gd name="connsiteX12" fmla="*/ 1706880 w 5273040"/>
                <a:gd name="connsiteY12" fmla="*/ 7620 h 2590800"/>
                <a:gd name="connsiteX13" fmla="*/ 1714500 w 5273040"/>
                <a:gd name="connsiteY13" fmla="*/ 0 h 2590800"/>
                <a:gd name="connsiteX14" fmla="*/ 1744980 w 5273040"/>
                <a:gd name="connsiteY14" fmla="*/ 15240 h 2590800"/>
                <a:gd name="connsiteX15" fmla="*/ 1805940 w 5273040"/>
                <a:gd name="connsiteY15" fmla="*/ 45720 h 2590800"/>
                <a:gd name="connsiteX16" fmla="*/ 1859280 w 5273040"/>
                <a:gd name="connsiteY16" fmla="*/ 91440 h 2590800"/>
                <a:gd name="connsiteX17" fmla="*/ 1973580 w 5273040"/>
                <a:gd name="connsiteY17" fmla="*/ 266700 h 2590800"/>
                <a:gd name="connsiteX18" fmla="*/ 2133600 w 5273040"/>
                <a:gd name="connsiteY18" fmla="*/ 624840 h 2590800"/>
                <a:gd name="connsiteX19" fmla="*/ 2308860 w 5273040"/>
                <a:gd name="connsiteY19" fmla="*/ 967740 h 2590800"/>
                <a:gd name="connsiteX20" fmla="*/ 2575560 w 5273040"/>
                <a:gd name="connsiteY20" fmla="*/ 1432560 h 2590800"/>
                <a:gd name="connsiteX21" fmla="*/ 2857500 w 5273040"/>
                <a:gd name="connsiteY21" fmla="*/ 1798320 h 2590800"/>
                <a:gd name="connsiteX22" fmla="*/ 2880360 w 5273040"/>
                <a:gd name="connsiteY22" fmla="*/ 1813560 h 2590800"/>
                <a:gd name="connsiteX23" fmla="*/ 3070860 w 5273040"/>
                <a:gd name="connsiteY23" fmla="*/ 1897380 h 2590800"/>
                <a:gd name="connsiteX24" fmla="*/ 3284220 w 5273040"/>
                <a:gd name="connsiteY24" fmla="*/ 2087880 h 2590800"/>
                <a:gd name="connsiteX25" fmla="*/ 3467100 w 5273040"/>
                <a:gd name="connsiteY25" fmla="*/ 2308860 h 2590800"/>
                <a:gd name="connsiteX26" fmla="*/ 3756660 w 5273040"/>
                <a:gd name="connsiteY26" fmla="*/ 2423160 h 2590800"/>
                <a:gd name="connsiteX27" fmla="*/ 3970020 w 5273040"/>
                <a:gd name="connsiteY27" fmla="*/ 2476500 h 2590800"/>
                <a:gd name="connsiteX28" fmla="*/ 4152900 w 5273040"/>
                <a:gd name="connsiteY28" fmla="*/ 2499360 h 2590800"/>
                <a:gd name="connsiteX29" fmla="*/ 4396740 w 5273040"/>
                <a:gd name="connsiteY29" fmla="*/ 2552700 h 2590800"/>
                <a:gd name="connsiteX30" fmla="*/ 4785360 w 5273040"/>
                <a:gd name="connsiteY30" fmla="*/ 2575560 h 2590800"/>
                <a:gd name="connsiteX31" fmla="*/ 5265420 w 5273040"/>
                <a:gd name="connsiteY31" fmla="*/ 2583180 h 2590800"/>
                <a:gd name="connsiteX32" fmla="*/ 5273040 w 5273040"/>
                <a:gd name="connsiteY32" fmla="*/ 2583180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73040" h="2590800">
                  <a:moveTo>
                    <a:pt x="0" y="2590800"/>
                  </a:moveTo>
                  <a:lnTo>
                    <a:pt x="213360" y="2499360"/>
                  </a:lnTo>
                  <a:lnTo>
                    <a:pt x="381000" y="2385060"/>
                  </a:lnTo>
                  <a:lnTo>
                    <a:pt x="533400" y="2247900"/>
                  </a:lnTo>
                  <a:lnTo>
                    <a:pt x="693420" y="2110740"/>
                  </a:lnTo>
                  <a:lnTo>
                    <a:pt x="830580" y="1805940"/>
                  </a:lnTo>
                  <a:lnTo>
                    <a:pt x="929640" y="1546860"/>
                  </a:lnTo>
                  <a:lnTo>
                    <a:pt x="1112520" y="1036320"/>
                  </a:lnTo>
                  <a:lnTo>
                    <a:pt x="1287780" y="640080"/>
                  </a:lnTo>
                  <a:lnTo>
                    <a:pt x="1516380" y="182880"/>
                  </a:lnTo>
                  <a:lnTo>
                    <a:pt x="1615440" y="45720"/>
                  </a:lnTo>
                  <a:lnTo>
                    <a:pt x="1668780" y="7620"/>
                  </a:lnTo>
                  <a:lnTo>
                    <a:pt x="1706880" y="7620"/>
                  </a:lnTo>
                  <a:lnTo>
                    <a:pt x="1714500" y="0"/>
                  </a:lnTo>
                  <a:lnTo>
                    <a:pt x="1744980" y="15240"/>
                  </a:lnTo>
                  <a:lnTo>
                    <a:pt x="1805940" y="45720"/>
                  </a:lnTo>
                  <a:lnTo>
                    <a:pt x="1859280" y="91440"/>
                  </a:lnTo>
                  <a:lnTo>
                    <a:pt x="1973580" y="266700"/>
                  </a:lnTo>
                  <a:lnTo>
                    <a:pt x="2133600" y="624840"/>
                  </a:lnTo>
                  <a:lnTo>
                    <a:pt x="2308860" y="967740"/>
                  </a:lnTo>
                  <a:lnTo>
                    <a:pt x="2575560" y="1432560"/>
                  </a:lnTo>
                  <a:lnTo>
                    <a:pt x="2857500" y="1798320"/>
                  </a:lnTo>
                  <a:lnTo>
                    <a:pt x="2880360" y="1813560"/>
                  </a:lnTo>
                  <a:lnTo>
                    <a:pt x="3070860" y="1897380"/>
                  </a:lnTo>
                  <a:lnTo>
                    <a:pt x="3284220" y="2087880"/>
                  </a:lnTo>
                  <a:lnTo>
                    <a:pt x="3467100" y="2308860"/>
                  </a:lnTo>
                  <a:lnTo>
                    <a:pt x="3756660" y="2423160"/>
                  </a:lnTo>
                  <a:lnTo>
                    <a:pt x="3970020" y="2476500"/>
                  </a:lnTo>
                  <a:lnTo>
                    <a:pt x="4152900" y="2499360"/>
                  </a:lnTo>
                  <a:lnTo>
                    <a:pt x="4396740" y="2552700"/>
                  </a:lnTo>
                  <a:lnTo>
                    <a:pt x="4785360" y="2575560"/>
                  </a:lnTo>
                  <a:lnTo>
                    <a:pt x="5265420" y="2583180"/>
                  </a:lnTo>
                  <a:lnTo>
                    <a:pt x="5273040" y="2583180"/>
                  </a:ln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8" name="Straight Connector 47"/>
            <p:cNvCxnSpPr/>
            <p:nvPr/>
          </p:nvCxnSpPr>
          <p:spPr>
            <a:xfrm>
              <a:off x="1245870" y="1799135"/>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245870" y="2323812"/>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1245870" y="2862264"/>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245870" y="3386140"/>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245870" y="3924302"/>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245870" y="4460083"/>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245870" y="4981271"/>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a:off x="1290833" y="5018920"/>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16200000">
              <a:off x="2106173" y="5018920"/>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a:off x="2924089" y="5016260"/>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a:off x="2537528" y="5001973"/>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6200000">
              <a:off x="1717935" y="5001973"/>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a:off x="3746875" y="5018920"/>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a:off x="3348410" y="5002252"/>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a:off x="4573400" y="5018362"/>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6200000">
              <a:off x="4177315" y="5001694"/>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a:off x="5394398" y="5018069"/>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a:off x="4998313" y="5001401"/>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6200000">
              <a:off x="6206387" y="5017871"/>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a:off x="5810302" y="5001203"/>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a:off x="7005643" y="5017871"/>
              <a:ext cx="72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a:off x="6621463" y="5001203"/>
              <a:ext cx="36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Connecteur droit 2"/>
            <p:cNvCxnSpPr/>
            <p:nvPr/>
          </p:nvCxnSpPr>
          <p:spPr bwMode="auto">
            <a:xfrm flipH="1">
              <a:off x="2807608" y="1785941"/>
              <a:ext cx="7446" cy="3202471"/>
            </a:xfrm>
            <a:prstGeom prst="line">
              <a:avLst/>
            </a:prstGeom>
            <a:solidFill>
              <a:schemeClr val="accent1"/>
            </a:solidFill>
            <a:ln w="38100" cap="flat" cmpd="sng" algn="ctr">
              <a:solidFill>
                <a:schemeClr val="accent4"/>
              </a:solidFill>
              <a:prstDash val="solid"/>
              <a:round/>
              <a:headEnd type="none" w="med" len="med"/>
              <a:tailEnd type="none" w="med" len="med"/>
            </a:ln>
            <a:effectLst/>
          </p:spPr>
        </p:cxnSp>
        <p:cxnSp>
          <p:nvCxnSpPr>
            <p:cNvPr id="75" name="Connecteur droit 2"/>
            <p:cNvCxnSpPr/>
            <p:nvPr/>
          </p:nvCxnSpPr>
          <p:spPr bwMode="auto">
            <a:xfrm>
              <a:off x="3433761" y="1805962"/>
              <a:ext cx="1" cy="3182451"/>
            </a:xfrm>
            <a:prstGeom prst="line">
              <a:avLst/>
            </a:prstGeom>
            <a:solidFill>
              <a:schemeClr val="accent1"/>
            </a:solidFill>
            <a:ln w="38100" cap="flat" cmpd="sng" algn="ctr">
              <a:solidFill>
                <a:schemeClr val="accent4">
                  <a:lumMod val="60000"/>
                  <a:lumOff val="40000"/>
                </a:schemeClr>
              </a:solidFill>
              <a:prstDash val="solid"/>
              <a:round/>
              <a:headEnd type="none" w="med" len="med"/>
              <a:tailEnd type="none" w="med" len="med"/>
            </a:ln>
            <a:effectLst/>
          </p:spPr>
        </p:cxnSp>
        <p:cxnSp>
          <p:nvCxnSpPr>
            <p:cNvPr id="76" name="Connecteur droit 2"/>
            <p:cNvCxnSpPr/>
            <p:nvPr/>
          </p:nvCxnSpPr>
          <p:spPr bwMode="auto">
            <a:xfrm>
              <a:off x="3783974" y="1805962"/>
              <a:ext cx="0" cy="3182451"/>
            </a:xfrm>
            <a:prstGeom prst="line">
              <a:avLst/>
            </a:prstGeom>
            <a:solidFill>
              <a:schemeClr val="accent1"/>
            </a:solidFill>
            <a:ln w="38100" cap="flat" cmpd="sng" algn="ctr">
              <a:solidFill>
                <a:schemeClr val="bg2">
                  <a:lumMod val="60000"/>
                  <a:lumOff val="40000"/>
                </a:schemeClr>
              </a:solidFill>
              <a:prstDash val="solid"/>
              <a:round/>
              <a:headEnd type="none" w="med" len="med"/>
              <a:tailEnd type="none" w="med" len="med"/>
            </a:ln>
            <a:effectLst/>
          </p:spPr>
        </p:cxnSp>
        <p:cxnSp>
          <p:nvCxnSpPr>
            <p:cNvPr id="77" name="Connecteur droit 2"/>
            <p:cNvCxnSpPr/>
            <p:nvPr/>
          </p:nvCxnSpPr>
          <p:spPr bwMode="auto">
            <a:xfrm>
              <a:off x="4595187" y="1805962"/>
              <a:ext cx="14213" cy="3182451"/>
            </a:xfrm>
            <a:prstGeom prst="line">
              <a:avLst/>
            </a:prstGeom>
            <a:solidFill>
              <a:schemeClr val="accent1"/>
            </a:solidFill>
            <a:ln w="38100" cap="flat" cmpd="sng" algn="ctr">
              <a:solidFill>
                <a:schemeClr val="accent2"/>
              </a:solidFill>
              <a:prstDash val="solid"/>
              <a:round/>
              <a:headEnd type="none" w="med" len="med"/>
              <a:tailEnd type="none" w="med" len="med"/>
            </a:ln>
            <a:effectLst/>
          </p:spPr>
        </p:cxnSp>
        <p:cxnSp>
          <p:nvCxnSpPr>
            <p:cNvPr id="78" name="Straight Connector 77"/>
            <p:cNvCxnSpPr/>
            <p:nvPr/>
          </p:nvCxnSpPr>
          <p:spPr>
            <a:xfrm flipH="1">
              <a:off x="1315512" y="4981563"/>
              <a:ext cx="574138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310249" y="1799456"/>
              <a:ext cx="57217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3435350" y="2387600"/>
              <a:ext cx="4904107" cy="2597150"/>
              <a:chOff x="4102100" y="2787650"/>
              <a:chExt cx="4904107" cy="2597150"/>
            </a:xfrm>
          </p:grpSpPr>
          <p:sp>
            <p:nvSpPr>
              <p:cNvPr id="81" name="Freeform 80"/>
              <p:cNvSpPr/>
              <p:nvPr/>
            </p:nvSpPr>
            <p:spPr>
              <a:xfrm>
                <a:off x="4102100" y="2787650"/>
                <a:ext cx="1174750" cy="2597150"/>
              </a:xfrm>
              <a:custGeom>
                <a:avLst/>
                <a:gdLst>
                  <a:gd name="connsiteX0" fmla="*/ 0 w 1174750"/>
                  <a:gd name="connsiteY0" fmla="*/ 0 h 2597150"/>
                  <a:gd name="connsiteX1" fmla="*/ 101600 w 1174750"/>
                  <a:gd name="connsiteY1" fmla="*/ 38100 h 2597150"/>
                  <a:gd name="connsiteX2" fmla="*/ 171450 w 1174750"/>
                  <a:gd name="connsiteY2" fmla="*/ 114300 h 2597150"/>
                  <a:gd name="connsiteX3" fmla="*/ 273050 w 1174750"/>
                  <a:gd name="connsiteY3" fmla="*/ 273050 h 2597150"/>
                  <a:gd name="connsiteX4" fmla="*/ 425450 w 1174750"/>
                  <a:gd name="connsiteY4" fmla="*/ 622300 h 2597150"/>
                  <a:gd name="connsiteX5" fmla="*/ 628650 w 1174750"/>
                  <a:gd name="connsiteY5" fmla="*/ 1009650 h 2597150"/>
                  <a:gd name="connsiteX6" fmla="*/ 800100 w 1174750"/>
                  <a:gd name="connsiteY6" fmla="*/ 1308100 h 2597150"/>
                  <a:gd name="connsiteX7" fmla="*/ 882650 w 1174750"/>
                  <a:gd name="connsiteY7" fmla="*/ 1460500 h 2597150"/>
                  <a:gd name="connsiteX8" fmla="*/ 1168400 w 1174750"/>
                  <a:gd name="connsiteY8" fmla="*/ 1816100 h 2597150"/>
                  <a:gd name="connsiteX9" fmla="*/ 1174750 w 1174750"/>
                  <a:gd name="connsiteY9" fmla="*/ 1809750 h 2597150"/>
                  <a:gd name="connsiteX10" fmla="*/ 1174750 w 1174750"/>
                  <a:gd name="connsiteY10" fmla="*/ 2597150 h 2597150"/>
                  <a:gd name="connsiteX11" fmla="*/ 0 w 1174750"/>
                  <a:gd name="connsiteY11" fmla="*/ 2597150 h 2597150"/>
                  <a:gd name="connsiteX12" fmla="*/ 0 w 1174750"/>
                  <a:gd name="connsiteY12" fmla="*/ 0 h 259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74750" h="2597150">
                    <a:moveTo>
                      <a:pt x="0" y="0"/>
                    </a:moveTo>
                    <a:lnTo>
                      <a:pt x="101600" y="38100"/>
                    </a:lnTo>
                    <a:lnTo>
                      <a:pt x="171450" y="114300"/>
                    </a:lnTo>
                    <a:lnTo>
                      <a:pt x="273050" y="273050"/>
                    </a:lnTo>
                    <a:lnTo>
                      <a:pt x="425450" y="622300"/>
                    </a:lnTo>
                    <a:lnTo>
                      <a:pt x="628650" y="1009650"/>
                    </a:lnTo>
                    <a:lnTo>
                      <a:pt x="800100" y="1308100"/>
                    </a:lnTo>
                    <a:lnTo>
                      <a:pt x="882650" y="1460500"/>
                    </a:lnTo>
                    <a:lnTo>
                      <a:pt x="1168400" y="1816100"/>
                    </a:lnTo>
                    <a:lnTo>
                      <a:pt x="1174750" y="1809750"/>
                    </a:lnTo>
                    <a:lnTo>
                      <a:pt x="1174750" y="2597150"/>
                    </a:lnTo>
                    <a:lnTo>
                      <a:pt x="0" y="2597150"/>
                    </a:lnTo>
                    <a:lnTo>
                      <a:pt x="0" y="0"/>
                    </a:lnTo>
                    <a:close/>
                  </a:path>
                </a:pathLst>
              </a:custGeom>
              <a:solidFill>
                <a:schemeClr val="bg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82" name="Groupe 13"/>
              <p:cNvGrpSpPr/>
              <p:nvPr/>
            </p:nvGrpSpPr>
            <p:grpSpPr>
              <a:xfrm>
                <a:off x="4862065" y="3237539"/>
                <a:ext cx="4144142" cy="1417573"/>
                <a:chOff x="3952939" y="3353797"/>
                <a:chExt cx="4144142" cy="1417573"/>
              </a:xfrm>
            </p:grpSpPr>
            <p:sp>
              <p:nvSpPr>
                <p:cNvPr id="83" name="ZoneTexte 15"/>
                <p:cNvSpPr txBox="1"/>
                <p:nvPr/>
              </p:nvSpPr>
              <p:spPr>
                <a:xfrm>
                  <a:off x="6088910" y="3353797"/>
                  <a:ext cx="2008171" cy="726302"/>
                </a:xfrm>
                <a:prstGeom prst="rect">
                  <a:avLst/>
                </a:prstGeom>
                <a:noFill/>
                <a:ln>
                  <a:noFill/>
                </a:ln>
              </p:spPr>
              <p:txBody>
                <a:bodyPr wrap="square" rtlCol="0">
                  <a:spAutoFit/>
                </a:bodyPr>
                <a:lstStyle/>
                <a:p>
                  <a:pPr algn="ctr"/>
                  <a:r>
                    <a:rPr lang="fr-FR" sz="1200" b="1" dirty="0" smtClean="0">
                      <a:solidFill>
                        <a:schemeClr val="bg1"/>
                      </a:solidFill>
                      <a:latin typeface="+mj-lt"/>
                    </a:rPr>
                    <a:t>LDL-C </a:t>
                  </a:r>
                  <a:r>
                    <a:rPr lang="fr-FR" sz="1200" b="1" dirty="0" smtClean="0">
                      <a:solidFill>
                        <a:schemeClr val="bg1"/>
                      </a:solidFill>
                      <a:latin typeface="+mj-lt"/>
                      <a:sym typeface="Symbol"/>
                    </a:rPr>
                    <a:t>2.5 </a:t>
                  </a:r>
                  <a:r>
                    <a:rPr lang="fr-FR" sz="1200" b="1" dirty="0">
                      <a:solidFill>
                        <a:schemeClr val="bg1"/>
                      </a:solidFill>
                      <a:latin typeface="+mj-lt"/>
                      <a:sym typeface="Symbol"/>
                    </a:rPr>
                    <a:t>mmol/L</a:t>
                  </a:r>
                  <a:endParaRPr lang="fr-FR" sz="1200" b="1" dirty="0" smtClean="0">
                    <a:solidFill>
                      <a:schemeClr val="bg1"/>
                    </a:solidFill>
                    <a:latin typeface="+mj-lt"/>
                    <a:sym typeface="Symbol"/>
                  </a:endParaRPr>
                </a:p>
                <a:p>
                  <a:pPr algn="ctr"/>
                  <a:r>
                    <a:rPr lang="fr-FR" sz="1200" b="1" dirty="0" smtClean="0">
                      <a:solidFill>
                        <a:schemeClr val="bg1"/>
                      </a:solidFill>
                      <a:latin typeface="+mj-lt"/>
                      <a:sym typeface="Symbol"/>
                    </a:rPr>
                    <a:t>(100 mg/dL)</a:t>
                  </a:r>
                </a:p>
                <a:p>
                  <a:pPr algn="ctr"/>
                  <a:r>
                    <a:rPr lang="fr-FR" sz="1200" b="1" dirty="0" smtClean="0">
                      <a:solidFill>
                        <a:schemeClr val="bg1"/>
                      </a:solidFill>
                      <a:latin typeface="+mj-lt"/>
                      <a:sym typeface="Symbol"/>
                    </a:rPr>
                    <a:t>46.8%</a:t>
                  </a:r>
                  <a:endParaRPr lang="fr-FR" sz="1200" b="1" dirty="0">
                    <a:solidFill>
                      <a:schemeClr val="bg1"/>
                    </a:solidFill>
                    <a:latin typeface="+mj-lt"/>
                  </a:endParaRPr>
                </a:p>
              </p:txBody>
            </p:sp>
            <p:cxnSp>
              <p:nvCxnSpPr>
                <p:cNvPr id="84" name="Connecteur droit avec flèche 11"/>
                <p:cNvCxnSpPr/>
                <p:nvPr/>
              </p:nvCxnSpPr>
              <p:spPr bwMode="auto">
                <a:xfrm flipH="1">
                  <a:off x="3952939" y="3790122"/>
                  <a:ext cx="2265604" cy="981248"/>
                </a:xfrm>
                <a:prstGeom prst="straightConnector1">
                  <a:avLst/>
                </a:prstGeom>
                <a:solidFill>
                  <a:schemeClr val="accent1"/>
                </a:solidFill>
                <a:ln w="19050" cap="flat" cmpd="sng" algn="ctr">
                  <a:solidFill>
                    <a:schemeClr val="bg1"/>
                  </a:solidFill>
                  <a:prstDash val="solid"/>
                  <a:round/>
                  <a:headEnd type="none" w="med" len="med"/>
                  <a:tailEnd type="arrow"/>
                </a:ln>
                <a:effectLst/>
              </p:spPr>
            </p:cxnSp>
          </p:grpSp>
        </p:grpSp>
      </p:grpSp>
      <p:sp>
        <p:nvSpPr>
          <p:cNvPr id="20" name="ZoneTexte 7"/>
          <p:cNvSpPr txBox="1"/>
          <p:nvPr/>
        </p:nvSpPr>
        <p:spPr>
          <a:xfrm>
            <a:off x="2065525" y="1798108"/>
            <a:ext cx="1484163" cy="461665"/>
          </a:xfrm>
          <a:prstGeom prst="rect">
            <a:avLst/>
          </a:prstGeom>
          <a:noFill/>
        </p:spPr>
        <p:txBody>
          <a:bodyPr wrap="square" rtlCol="0">
            <a:spAutoFit/>
          </a:bodyPr>
          <a:lstStyle/>
          <a:p>
            <a:pPr algn="ctr"/>
            <a:r>
              <a:rPr lang="fr-FR" sz="1200" b="1" dirty="0" smtClean="0">
                <a:solidFill>
                  <a:schemeClr val="bg1"/>
                </a:solidFill>
                <a:latin typeface="+mj-lt"/>
              </a:rPr>
              <a:t>1.8 </a:t>
            </a:r>
            <a:r>
              <a:rPr lang="fr-FR" sz="1200" b="1" dirty="0">
                <a:solidFill>
                  <a:schemeClr val="bg1"/>
                </a:solidFill>
                <a:latin typeface="+mj-lt"/>
              </a:rPr>
              <a:t>mmol/L</a:t>
            </a:r>
            <a:endParaRPr lang="fr-FR" sz="1200" b="1" dirty="0" smtClean="0">
              <a:solidFill>
                <a:schemeClr val="bg1"/>
              </a:solidFill>
              <a:latin typeface="+mj-lt"/>
            </a:endParaRPr>
          </a:p>
          <a:p>
            <a:pPr algn="ctr"/>
            <a:r>
              <a:rPr lang="fr-FR" sz="1200" b="1" dirty="0" smtClean="0">
                <a:solidFill>
                  <a:schemeClr val="bg1"/>
                </a:solidFill>
                <a:latin typeface="+mj-lt"/>
              </a:rPr>
              <a:t>(70 mg/dL)</a:t>
            </a:r>
            <a:endParaRPr lang="fr-FR" sz="1200" b="1" dirty="0">
              <a:solidFill>
                <a:schemeClr val="bg1"/>
              </a:solidFill>
              <a:latin typeface="+mj-lt"/>
            </a:endParaRPr>
          </a:p>
        </p:txBody>
      </p:sp>
      <p:sp>
        <p:nvSpPr>
          <p:cNvPr id="88" name="Content Placeholder 2"/>
          <p:cNvSpPr txBox="1">
            <a:spLocks/>
          </p:cNvSpPr>
          <p:nvPr/>
        </p:nvSpPr>
        <p:spPr>
          <a:xfrm>
            <a:off x="492620" y="1118722"/>
            <a:ext cx="8679243" cy="597064"/>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100" dirty="0" smtClean="0"/>
              <a:t>Cross-sectional</a:t>
            </a:r>
            <a:r>
              <a:rPr lang="en-GB" sz="1100" dirty="0"/>
              <a:t>, observational study </a:t>
            </a:r>
            <a:r>
              <a:rPr lang="en-GB" sz="1100" dirty="0" smtClean="0"/>
              <a:t>of statin-treated patients (N=22,063) to assess </a:t>
            </a:r>
            <a:r>
              <a:rPr lang="en-GB" sz="1100" dirty="0"/>
              <a:t>the prevalence of persistent </a:t>
            </a:r>
            <a:r>
              <a:rPr lang="en-GB" sz="1100" dirty="0" smtClean="0"/>
              <a:t>dyslipidemia in relation to CV risk factors. </a:t>
            </a:r>
            <a:r>
              <a:rPr lang="en-GB" sz="1100" dirty="0"/>
              <a:t>European Society of Cardiology recommendations were used to classify patient risk, and to define </a:t>
            </a:r>
            <a:r>
              <a:rPr lang="en-GB" sz="1100" dirty="0" smtClean="0"/>
              <a:t>LDL-C goal </a:t>
            </a:r>
            <a:r>
              <a:rPr lang="en-GB" sz="1100" dirty="0"/>
              <a:t>and normal levels for </a:t>
            </a:r>
            <a:r>
              <a:rPr lang="en-GB" sz="1100" dirty="0" smtClean="0"/>
              <a:t>HDL-C and triglycerides</a:t>
            </a:r>
            <a:r>
              <a:rPr lang="en-GB" sz="1100" baseline="30000" dirty="0" smtClean="0"/>
              <a:t>1</a:t>
            </a:r>
          </a:p>
        </p:txBody>
      </p:sp>
      <p:sp>
        <p:nvSpPr>
          <p:cNvPr id="85" name="TextBox 84"/>
          <p:cNvSpPr txBox="1"/>
          <p:nvPr/>
        </p:nvSpPr>
        <p:spPr>
          <a:xfrm>
            <a:off x="0" y="6381750"/>
            <a:ext cx="6572250" cy="215444"/>
          </a:xfrm>
          <a:prstGeom prst="rect">
            <a:avLst/>
          </a:prstGeom>
          <a:noFill/>
        </p:spPr>
        <p:txBody>
          <a:bodyPr wrap="square" rtlCol="0">
            <a:spAutoFit/>
          </a:bodyPr>
          <a:lstStyle/>
          <a:p>
            <a:pPr fontAlgn="base">
              <a:spcBef>
                <a:spcPct val="0"/>
              </a:spcBef>
              <a:spcAft>
                <a:spcPct val="0"/>
              </a:spcAft>
            </a:pPr>
            <a:r>
              <a:rPr lang="nb-NO" sz="800" b="1" dirty="0">
                <a:solidFill>
                  <a:prstClr val="white"/>
                </a:solidFill>
                <a:cs typeface="Arial" pitchFamily="34" charset="0"/>
              </a:rPr>
              <a:t>1. </a:t>
            </a:r>
            <a:r>
              <a:rPr lang="nb-NO" sz="800" dirty="0">
                <a:solidFill>
                  <a:prstClr val="white"/>
                </a:solidFill>
                <a:cs typeface="Arial" pitchFamily="34" charset="0"/>
              </a:rPr>
              <a:t>Gitt AK, et al. Eur J Prev </a:t>
            </a:r>
            <a:r>
              <a:rPr lang="nb-NO" sz="800" dirty="0" smtClean="0">
                <a:solidFill>
                  <a:prstClr val="white"/>
                </a:solidFill>
                <a:cs typeface="Arial" pitchFamily="34" charset="0"/>
              </a:rPr>
              <a:t>Cardiol. 2012;19:221–30.</a:t>
            </a:r>
            <a:endParaRPr lang="nb-NO" sz="800" dirty="0">
              <a:solidFill>
                <a:prstClr val="white"/>
              </a:solidFill>
              <a:cs typeface="Arial" pitchFamily="34" charset="0"/>
            </a:endParaRPr>
          </a:p>
        </p:txBody>
      </p:sp>
    </p:spTree>
    <p:extLst>
      <p:ext uri="{BB962C8B-B14F-4D97-AF65-F5344CB8AC3E}">
        <p14:creationId xmlns:p14="http://schemas.microsoft.com/office/powerpoint/2010/main" val="3536237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0"/>
            <a:ext cx="8153400" cy="1143000"/>
          </a:xfrm>
        </p:spPr>
        <p:txBody>
          <a:bodyPr/>
          <a:lstStyle/>
          <a:p>
            <a:r>
              <a:rPr lang="en-US" dirty="0" smtClean="0"/>
              <a:t>Only a small proportion of patients with </a:t>
            </a:r>
            <a:r>
              <a:rPr lang="en-US" dirty="0" err="1" smtClean="0"/>
              <a:t>HeFH</a:t>
            </a:r>
            <a:r>
              <a:rPr lang="en-US" dirty="0" smtClean="0"/>
              <a:t> reach </a:t>
            </a:r>
            <a:br>
              <a:rPr lang="en-US" dirty="0" smtClean="0"/>
            </a:br>
            <a:r>
              <a:rPr lang="en-US" dirty="0" smtClean="0"/>
              <a:t>the LDL-C treatment target of &lt;2.5mmol/L</a:t>
            </a:r>
            <a:endParaRPr lang="fr-FR" dirty="0"/>
          </a:p>
        </p:txBody>
      </p:sp>
      <p:sp>
        <p:nvSpPr>
          <p:cNvPr id="91" name="Content Placeholder 2"/>
          <p:cNvSpPr txBox="1">
            <a:spLocks/>
          </p:cNvSpPr>
          <p:nvPr/>
        </p:nvSpPr>
        <p:spPr>
          <a:xfrm>
            <a:off x="492620" y="1118722"/>
            <a:ext cx="8679243" cy="597064"/>
          </a:xfrm>
          <a:prstGeom prst="rect">
            <a:avLst/>
          </a:prstGeom>
        </p:spPr>
        <p:txBody>
          <a:bodyPr vert="horz" lIns="91440" tIns="45720" rIns="91440" bIns="45720" rtlCol="0">
            <a:noAutofit/>
          </a:bodyPr>
          <a:lstStyle>
            <a:lvl1pPr marL="228600" indent="-228600" algn="l" defTabSz="914400" rtl="0" eaLnBrk="1" latinLnBrk="0" hangingPunct="1">
              <a:spcBef>
                <a:spcPct val="20000"/>
              </a:spcBef>
              <a:buClr>
                <a:schemeClr val="bg2"/>
              </a:buClr>
              <a:buFont typeface="Arial" pitchFamily="34" charset="0"/>
              <a:buChar char="•"/>
              <a:defRPr sz="1800" b="0" kern="1200">
                <a:solidFill>
                  <a:schemeClr val="bg1"/>
                </a:solidFill>
                <a:latin typeface="+mn-lt"/>
                <a:ea typeface="+mn-ea"/>
                <a:cs typeface="+mn-cs"/>
              </a:defRPr>
            </a:lvl1pPr>
            <a:lvl2pPr marL="519113" indent="-290513"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685800" indent="-166688" algn="l" defTabSz="914400" rtl="0" eaLnBrk="1" latinLnBrk="0" hangingPunct="1">
              <a:spcBef>
                <a:spcPct val="20000"/>
              </a:spcBef>
              <a:buClr>
                <a:schemeClr val="bg2"/>
              </a:buClr>
              <a:buFont typeface="Arial" pitchFamily="34" charset="0"/>
              <a:buChar char="•"/>
              <a:defRPr sz="1400" kern="1200">
                <a:solidFill>
                  <a:schemeClr val="bg1"/>
                </a:solidFill>
                <a:latin typeface="+mn-lt"/>
                <a:ea typeface="+mn-ea"/>
                <a:cs typeface="+mn-cs"/>
              </a:defRPr>
            </a:lvl3pPr>
            <a:lvl4pPr marL="914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1090613" indent="-176213" algn="l" defTabSz="914400" rtl="0" eaLnBrk="1" latinLnBrk="0" hangingPunct="1">
              <a:spcBef>
                <a:spcPct val="20000"/>
              </a:spcBef>
              <a:buClr>
                <a:schemeClr val="bg2"/>
              </a:buClr>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CF8A00"/>
              </a:buClr>
            </a:pPr>
            <a:r>
              <a:rPr lang="en-GB" sz="1100" dirty="0" smtClean="0"/>
              <a:t>A large </a:t>
            </a:r>
            <a:r>
              <a:rPr lang="en-GB" sz="1100" dirty="0"/>
              <a:t>cross-sectional study of 1,249 lipid clinic outpatients with known </a:t>
            </a:r>
            <a:r>
              <a:rPr lang="en-GB" sz="1100" dirty="0" err="1" smtClean="0"/>
              <a:t>HeFH</a:t>
            </a:r>
            <a:r>
              <a:rPr lang="en-GB" sz="1100" dirty="0" smtClean="0"/>
              <a:t> that recorded data on the </a:t>
            </a:r>
            <a:r>
              <a:rPr lang="en-GB" sz="1100" dirty="0"/>
              <a:t>use of </a:t>
            </a:r>
            <a:r>
              <a:rPr lang="en-GB" sz="1100" dirty="0" smtClean="0"/>
              <a:t>lipid-lowering </a:t>
            </a:r>
            <a:r>
              <a:rPr lang="en-GB" sz="1100" dirty="0"/>
              <a:t>therapy, plasma lipids and lipoprotein levels, safety, and reasons for not achieving treatment </a:t>
            </a:r>
            <a:r>
              <a:rPr lang="en-GB" sz="1100" dirty="0" smtClean="0"/>
              <a:t>goals</a:t>
            </a:r>
            <a:endParaRPr lang="en-GB" sz="1100" baseline="30000" dirty="0" smtClean="0"/>
          </a:p>
          <a:p>
            <a:pPr marL="0" indent="0">
              <a:spcBef>
                <a:spcPts val="0"/>
              </a:spcBef>
              <a:buClr>
                <a:srgbClr val="CF8A00"/>
              </a:buClr>
              <a:buNone/>
            </a:pPr>
            <a:endParaRPr lang="en-GB" sz="1100" dirty="0"/>
          </a:p>
          <a:p>
            <a:pPr marL="0" indent="0">
              <a:spcBef>
                <a:spcPts val="0"/>
              </a:spcBef>
              <a:buClr>
                <a:srgbClr val="CF8A00"/>
              </a:buClr>
              <a:buNone/>
            </a:pPr>
            <a:endParaRPr lang="en-GB" sz="1100" dirty="0"/>
          </a:p>
        </p:txBody>
      </p:sp>
      <p:sp>
        <p:nvSpPr>
          <p:cNvPr id="92" name="Rectangle 91"/>
          <p:cNvSpPr/>
          <p:nvPr/>
        </p:nvSpPr>
        <p:spPr>
          <a:xfrm>
            <a:off x="838200" y="5580772"/>
            <a:ext cx="7562850" cy="556230"/>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Only 21% of patients with </a:t>
            </a:r>
            <a:r>
              <a:rPr lang="en-GB" sz="1400" b="1" dirty="0" err="1" smtClean="0"/>
              <a:t>HeFH</a:t>
            </a:r>
            <a:r>
              <a:rPr lang="en-GB" sz="1400" b="1" dirty="0" smtClean="0"/>
              <a:t> reach the treatment target for LDL-C of &lt;2.5mmol/L</a:t>
            </a:r>
            <a:r>
              <a:rPr lang="en-GB" sz="1400" b="1" baseline="30000" dirty="0" smtClean="0"/>
              <a:t>1</a:t>
            </a:r>
            <a:endParaRPr lang="en-GB" sz="1400" b="1" dirty="0"/>
          </a:p>
        </p:txBody>
      </p:sp>
      <p:sp>
        <p:nvSpPr>
          <p:cNvPr id="68" name="Content Placeholder 2"/>
          <p:cNvSpPr>
            <a:spLocks noGrp="1"/>
          </p:cNvSpPr>
          <p:nvPr>
            <p:ph idx="1"/>
          </p:nvPr>
        </p:nvSpPr>
        <p:spPr>
          <a:xfrm>
            <a:off x="44109" y="1657855"/>
            <a:ext cx="9157163" cy="762892"/>
          </a:xfrm>
        </p:spPr>
        <p:txBody>
          <a:bodyPr>
            <a:normAutofit/>
          </a:bodyPr>
          <a:lstStyle/>
          <a:p>
            <a:pPr marL="0" indent="0" algn="ctr">
              <a:buNone/>
            </a:pPr>
            <a:r>
              <a:rPr lang="en-GB" sz="1600" b="1" dirty="0"/>
              <a:t>Proportion of </a:t>
            </a:r>
            <a:r>
              <a:rPr lang="en-GB" sz="1600" b="1" dirty="0" err="1"/>
              <a:t>H</a:t>
            </a:r>
            <a:r>
              <a:rPr lang="en-GB" sz="1600" b="1" dirty="0" err="1" smtClean="0"/>
              <a:t>eFH</a:t>
            </a:r>
            <a:r>
              <a:rPr lang="en-GB" sz="1600" b="1" dirty="0" smtClean="0"/>
              <a:t> </a:t>
            </a:r>
            <a:r>
              <a:rPr lang="en-GB" sz="1600" b="1" dirty="0"/>
              <a:t>patients </a:t>
            </a:r>
            <a:r>
              <a:rPr lang="en-GB" sz="1600" b="1" dirty="0" smtClean="0"/>
              <a:t>at LDL-C </a:t>
            </a:r>
            <a:r>
              <a:rPr lang="en-GB" sz="1600" b="1" dirty="0"/>
              <a:t>target </a:t>
            </a:r>
            <a:r>
              <a:rPr lang="en-GB" sz="1600" b="1" dirty="0" smtClean="0"/>
              <a:t>for different </a:t>
            </a:r>
            <a:r>
              <a:rPr lang="en-GB" sz="1600" b="1" dirty="0"/>
              <a:t>treatment goals</a:t>
            </a:r>
          </a:p>
        </p:txBody>
      </p:sp>
      <p:sp>
        <p:nvSpPr>
          <p:cNvPr id="103" name="TextBox 22"/>
          <p:cNvSpPr txBox="1">
            <a:spLocks noChangeArrowheads="1"/>
          </p:cNvSpPr>
          <p:nvPr/>
        </p:nvSpPr>
        <p:spPr bwMode="auto">
          <a:xfrm>
            <a:off x="3353461" y="5272995"/>
            <a:ext cx="314801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400" b="1" dirty="0" smtClean="0">
                <a:solidFill>
                  <a:schemeClr val="bg1"/>
                </a:solidFill>
                <a:latin typeface="+mj-lt"/>
                <a:ea typeface="Verdana" panose="020B0604030504040204" pitchFamily="34" charset="0"/>
                <a:cs typeface="Verdana" panose="020B0604030504040204" pitchFamily="34" charset="0"/>
              </a:rPr>
              <a:t>LDL-C Target (</a:t>
            </a:r>
            <a:r>
              <a:rPr lang="en-GB" sz="1400" b="1" dirty="0" err="1" smtClean="0">
                <a:solidFill>
                  <a:schemeClr val="bg1"/>
                </a:solidFill>
                <a:latin typeface="+mj-lt"/>
                <a:ea typeface="Verdana" panose="020B0604030504040204" pitchFamily="34" charset="0"/>
                <a:cs typeface="Verdana" panose="020B0604030504040204" pitchFamily="34" charset="0"/>
              </a:rPr>
              <a:t>mmol</a:t>
            </a:r>
            <a:r>
              <a:rPr lang="en-GB" sz="1400" b="1" dirty="0" smtClean="0">
                <a:solidFill>
                  <a:schemeClr val="bg1"/>
                </a:solidFill>
                <a:latin typeface="+mj-lt"/>
                <a:ea typeface="Verdana" panose="020B0604030504040204" pitchFamily="34" charset="0"/>
                <a:cs typeface="Verdana" panose="020B0604030504040204" pitchFamily="34" charset="0"/>
              </a:rPr>
              <a:t>/L)</a:t>
            </a:r>
          </a:p>
        </p:txBody>
      </p:sp>
      <p:sp>
        <p:nvSpPr>
          <p:cNvPr id="112" name="TextBox 22"/>
          <p:cNvSpPr txBox="1">
            <a:spLocks noChangeArrowheads="1"/>
          </p:cNvSpPr>
          <p:nvPr/>
        </p:nvSpPr>
        <p:spPr bwMode="auto">
          <a:xfrm>
            <a:off x="1057578" y="1780269"/>
            <a:ext cx="400110" cy="317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270"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400" b="1" dirty="0">
                <a:solidFill>
                  <a:schemeClr val="bg1"/>
                </a:solidFill>
                <a:latin typeface="+mj-lt"/>
                <a:ea typeface="Verdana" panose="020B0604030504040204" pitchFamily="34" charset="0"/>
                <a:cs typeface="Verdana" panose="020B0604030504040204" pitchFamily="34" charset="0"/>
              </a:rPr>
              <a:t>Attainment of Target (%)</a:t>
            </a:r>
          </a:p>
        </p:txBody>
      </p:sp>
      <p:grpSp>
        <p:nvGrpSpPr>
          <p:cNvPr id="3" name="Group 2"/>
          <p:cNvGrpSpPr/>
          <p:nvPr/>
        </p:nvGrpSpPr>
        <p:grpSpPr>
          <a:xfrm>
            <a:off x="1421002" y="1937676"/>
            <a:ext cx="6328404" cy="3367531"/>
            <a:chOff x="10035184" y="1960837"/>
            <a:chExt cx="6822480" cy="3630443"/>
          </a:xfrm>
        </p:grpSpPr>
        <p:cxnSp>
          <p:nvCxnSpPr>
            <p:cNvPr id="67" name="Straight Connector 66"/>
            <p:cNvCxnSpPr/>
            <p:nvPr/>
          </p:nvCxnSpPr>
          <p:spPr bwMode="auto">
            <a:xfrm>
              <a:off x="11945529" y="3765283"/>
              <a:ext cx="0" cy="1450767"/>
            </a:xfrm>
            <a:prstGeom prst="line">
              <a:avLst/>
            </a:prstGeom>
            <a:solidFill>
              <a:schemeClr val="accent1"/>
            </a:solidFill>
            <a:ln w="19050" cap="flat" cmpd="sng" algn="ctr">
              <a:solidFill>
                <a:schemeClr val="accent3">
                  <a:lumMod val="60000"/>
                  <a:lumOff val="40000"/>
                </a:schemeClr>
              </a:solidFill>
              <a:prstDash val="solid"/>
              <a:round/>
              <a:headEnd type="none" w="med" len="med"/>
              <a:tailEnd type="none" w="med" len="med"/>
            </a:ln>
            <a:effectLst/>
          </p:spPr>
        </p:cxnSp>
        <p:cxnSp>
          <p:nvCxnSpPr>
            <p:cNvPr id="69" name="Straight Connector 68"/>
            <p:cNvCxnSpPr/>
            <p:nvPr/>
          </p:nvCxnSpPr>
          <p:spPr bwMode="auto">
            <a:xfrm>
              <a:off x="10500111" y="2114726"/>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0" name="Straight Connector 69"/>
            <p:cNvCxnSpPr/>
            <p:nvPr/>
          </p:nvCxnSpPr>
          <p:spPr bwMode="auto">
            <a:xfrm>
              <a:off x="10500109" y="2731469"/>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1" name="Straight Connector 70"/>
            <p:cNvCxnSpPr/>
            <p:nvPr/>
          </p:nvCxnSpPr>
          <p:spPr bwMode="auto">
            <a:xfrm>
              <a:off x="10500109" y="3352982"/>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2" name="Straight Connector 71"/>
            <p:cNvCxnSpPr/>
            <p:nvPr/>
          </p:nvCxnSpPr>
          <p:spPr bwMode="auto">
            <a:xfrm>
              <a:off x="10500109" y="3975481"/>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3" name="Straight Connector 72"/>
            <p:cNvCxnSpPr/>
            <p:nvPr/>
          </p:nvCxnSpPr>
          <p:spPr bwMode="auto">
            <a:xfrm>
              <a:off x="10500105" y="4598373"/>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4" name="Straight Connector 73"/>
            <p:cNvCxnSpPr/>
            <p:nvPr/>
          </p:nvCxnSpPr>
          <p:spPr bwMode="auto">
            <a:xfrm rot="16200000">
              <a:off x="11228773" y="5256531"/>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5" name="Straight Connector 74"/>
            <p:cNvCxnSpPr/>
            <p:nvPr/>
          </p:nvCxnSpPr>
          <p:spPr bwMode="auto">
            <a:xfrm rot="16200000">
              <a:off x="10899415" y="5238231"/>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6" name="Straight Connector 75"/>
            <p:cNvCxnSpPr/>
            <p:nvPr/>
          </p:nvCxnSpPr>
          <p:spPr bwMode="auto">
            <a:xfrm rot="16200000">
              <a:off x="12581325" y="5255650"/>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7" name="Straight Connector 76"/>
            <p:cNvCxnSpPr/>
            <p:nvPr/>
          </p:nvCxnSpPr>
          <p:spPr bwMode="auto">
            <a:xfrm rot="16200000">
              <a:off x="12251967" y="5237350"/>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8" name="Straight Connector 77"/>
            <p:cNvCxnSpPr/>
            <p:nvPr/>
          </p:nvCxnSpPr>
          <p:spPr bwMode="auto">
            <a:xfrm rot="16200000">
              <a:off x="13236172" y="5256531"/>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9" name="Straight Connector 78"/>
            <p:cNvCxnSpPr/>
            <p:nvPr/>
          </p:nvCxnSpPr>
          <p:spPr bwMode="auto">
            <a:xfrm rot="16200000">
              <a:off x="12935386" y="5238231"/>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0" name="Straight Connector 79"/>
            <p:cNvCxnSpPr/>
            <p:nvPr/>
          </p:nvCxnSpPr>
          <p:spPr bwMode="auto">
            <a:xfrm rot="16200000">
              <a:off x="13922358" y="5254149"/>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1" name="Straight Connector 80"/>
            <p:cNvCxnSpPr/>
            <p:nvPr/>
          </p:nvCxnSpPr>
          <p:spPr bwMode="auto">
            <a:xfrm rot="16200000">
              <a:off x="13593000" y="5235849"/>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3" name="Straight Connector 82"/>
            <p:cNvCxnSpPr/>
            <p:nvPr/>
          </p:nvCxnSpPr>
          <p:spPr bwMode="auto">
            <a:xfrm rot="16200000">
              <a:off x="14588716" y="5255835"/>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4" name="Straight Connector 83"/>
            <p:cNvCxnSpPr/>
            <p:nvPr/>
          </p:nvCxnSpPr>
          <p:spPr bwMode="auto">
            <a:xfrm rot="16200000">
              <a:off x="14271263" y="5237535"/>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5" name="Straight Connector 84"/>
            <p:cNvCxnSpPr/>
            <p:nvPr/>
          </p:nvCxnSpPr>
          <p:spPr bwMode="auto">
            <a:xfrm rot="16200000">
              <a:off x="15276897" y="5256531"/>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6" name="Straight Connector 85"/>
            <p:cNvCxnSpPr/>
            <p:nvPr/>
          </p:nvCxnSpPr>
          <p:spPr bwMode="auto">
            <a:xfrm rot="16200000">
              <a:off x="14942777" y="5238231"/>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7" name="Straight Connector 86"/>
            <p:cNvCxnSpPr/>
            <p:nvPr/>
          </p:nvCxnSpPr>
          <p:spPr bwMode="auto">
            <a:xfrm rot="16200000">
              <a:off x="15941268" y="5254149"/>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8" name="Straight Connector 87"/>
            <p:cNvCxnSpPr/>
            <p:nvPr/>
          </p:nvCxnSpPr>
          <p:spPr bwMode="auto">
            <a:xfrm rot="16200000">
              <a:off x="15626196" y="5235849"/>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89" name="Straight Connector 88"/>
            <p:cNvCxnSpPr/>
            <p:nvPr/>
          </p:nvCxnSpPr>
          <p:spPr bwMode="auto">
            <a:xfrm rot="16200000">
              <a:off x="16629449" y="5257786"/>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90" name="Straight Connector 89"/>
            <p:cNvCxnSpPr/>
            <p:nvPr/>
          </p:nvCxnSpPr>
          <p:spPr bwMode="auto">
            <a:xfrm rot="16200000">
              <a:off x="16297710" y="5239486"/>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93" name="TextBox 22"/>
            <p:cNvSpPr txBox="1">
              <a:spLocks noChangeArrowheads="1"/>
            </p:cNvSpPr>
            <p:nvPr/>
          </p:nvSpPr>
          <p:spPr bwMode="auto">
            <a:xfrm>
              <a:off x="10442229" y="5295886"/>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1</a:t>
              </a:r>
            </a:p>
          </p:txBody>
        </p:sp>
        <p:sp>
          <p:nvSpPr>
            <p:cNvPr id="94" name="TextBox 22"/>
            <p:cNvSpPr txBox="1">
              <a:spLocks noChangeArrowheads="1"/>
            </p:cNvSpPr>
            <p:nvPr/>
          </p:nvSpPr>
          <p:spPr bwMode="auto">
            <a:xfrm>
              <a:off x="11125649" y="5295886"/>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2</a:t>
              </a:r>
            </a:p>
          </p:txBody>
        </p:sp>
        <p:sp>
          <p:nvSpPr>
            <p:cNvPr id="95" name="TextBox 22"/>
            <p:cNvSpPr txBox="1">
              <a:spLocks noChangeArrowheads="1"/>
            </p:cNvSpPr>
            <p:nvPr/>
          </p:nvSpPr>
          <p:spPr bwMode="auto">
            <a:xfrm>
              <a:off x="11794780" y="5293002"/>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3</a:t>
              </a:r>
            </a:p>
          </p:txBody>
        </p:sp>
        <p:sp>
          <p:nvSpPr>
            <p:cNvPr id="96" name="TextBox 22"/>
            <p:cNvSpPr txBox="1">
              <a:spLocks noChangeArrowheads="1"/>
            </p:cNvSpPr>
            <p:nvPr/>
          </p:nvSpPr>
          <p:spPr bwMode="auto">
            <a:xfrm>
              <a:off x="12478200" y="5295886"/>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4</a:t>
              </a:r>
            </a:p>
          </p:txBody>
        </p:sp>
        <p:sp>
          <p:nvSpPr>
            <p:cNvPr id="97" name="TextBox 22"/>
            <p:cNvSpPr txBox="1">
              <a:spLocks noChangeArrowheads="1"/>
            </p:cNvSpPr>
            <p:nvPr/>
          </p:nvSpPr>
          <p:spPr bwMode="auto">
            <a:xfrm>
              <a:off x="13133047" y="5295886"/>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5</a:t>
              </a:r>
            </a:p>
          </p:txBody>
        </p:sp>
        <p:sp>
          <p:nvSpPr>
            <p:cNvPr id="98" name="TextBox 22"/>
            <p:cNvSpPr txBox="1">
              <a:spLocks noChangeArrowheads="1"/>
            </p:cNvSpPr>
            <p:nvPr/>
          </p:nvSpPr>
          <p:spPr bwMode="auto">
            <a:xfrm>
              <a:off x="13756129" y="5295886"/>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5</a:t>
              </a:r>
            </a:p>
          </p:txBody>
        </p:sp>
        <p:sp>
          <p:nvSpPr>
            <p:cNvPr id="99" name="TextBox 22"/>
            <p:cNvSpPr txBox="1">
              <a:spLocks noChangeArrowheads="1"/>
            </p:cNvSpPr>
            <p:nvPr/>
          </p:nvSpPr>
          <p:spPr bwMode="auto">
            <a:xfrm>
              <a:off x="14485591" y="5314281"/>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7</a:t>
              </a:r>
            </a:p>
          </p:txBody>
        </p:sp>
        <p:sp>
          <p:nvSpPr>
            <p:cNvPr id="100" name="TextBox 22"/>
            <p:cNvSpPr txBox="1">
              <a:spLocks noChangeArrowheads="1"/>
            </p:cNvSpPr>
            <p:nvPr/>
          </p:nvSpPr>
          <p:spPr bwMode="auto">
            <a:xfrm>
              <a:off x="15173772" y="5314281"/>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8</a:t>
              </a:r>
            </a:p>
          </p:txBody>
        </p:sp>
        <p:sp>
          <p:nvSpPr>
            <p:cNvPr id="101" name="TextBox 22"/>
            <p:cNvSpPr txBox="1">
              <a:spLocks noChangeArrowheads="1"/>
            </p:cNvSpPr>
            <p:nvPr/>
          </p:nvSpPr>
          <p:spPr bwMode="auto">
            <a:xfrm>
              <a:off x="15838143" y="5314281"/>
              <a:ext cx="2824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9</a:t>
              </a:r>
            </a:p>
          </p:txBody>
        </p:sp>
        <p:sp>
          <p:nvSpPr>
            <p:cNvPr id="102" name="TextBox 22"/>
            <p:cNvSpPr txBox="1">
              <a:spLocks noChangeArrowheads="1"/>
            </p:cNvSpPr>
            <p:nvPr/>
          </p:nvSpPr>
          <p:spPr bwMode="auto">
            <a:xfrm>
              <a:off x="16477432" y="5314281"/>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10</a:t>
              </a:r>
            </a:p>
          </p:txBody>
        </p:sp>
        <p:sp>
          <p:nvSpPr>
            <p:cNvPr id="104" name="TextBox 22"/>
            <p:cNvSpPr txBox="1">
              <a:spLocks noChangeArrowheads="1"/>
            </p:cNvSpPr>
            <p:nvPr/>
          </p:nvSpPr>
          <p:spPr bwMode="auto">
            <a:xfrm>
              <a:off x="10241330" y="5050572"/>
              <a:ext cx="282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0</a:t>
              </a:r>
            </a:p>
          </p:txBody>
        </p:sp>
        <p:sp>
          <p:nvSpPr>
            <p:cNvPr id="105" name="TextBox 22"/>
            <p:cNvSpPr txBox="1">
              <a:spLocks noChangeArrowheads="1"/>
            </p:cNvSpPr>
            <p:nvPr/>
          </p:nvSpPr>
          <p:spPr bwMode="auto">
            <a:xfrm>
              <a:off x="10092920" y="4444484"/>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b="1" dirty="0" smtClean="0">
                  <a:solidFill>
                    <a:schemeClr val="bg1"/>
                  </a:solidFill>
                  <a:latin typeface="+mj-lt"/>
                  <a:ea typeface="Verdana" panose="020B0604030504040204" pitchFamily="34" charset="0"/>
                  <a:cs typeface="Verdana" panose="020B0604030504040204" pitchFamily="34" charset="0"/>
                </a:rPr>
                <a:t>20</a:t>
              </a:r>
            </a:p>
          </p:txBody>
        </p:sp>
        <p:sp>
          <p:nvSpPr>
            <p:cNvPr id="106" name="TextBox 22"/>
            <p:cNvSpPr txBox="1">
              <a:spLocks noChangeArrowheads="1"/>
            </p:cNvSpPr>
            <p:nvPr/>
          </p:nvSpPr>
          <p:spPr bwMode="auto">
            <a:xfrm>
              <a:off x="10127516" y="3821592"/>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40</a:t>
              </a:r>
            </a:p>
          </p:txBody>
        </p:sp>
        <p:sp>
          <p:nvSpPr>
            <p:cNvPr id="107" name="TextBox 22"/>
            <p:cNvSpPr txBox="1">
              <a:spLocks noChangeArrowheads="1"/>
            </p:cNvSpPr>
            <p:nvPr/>
          </p:nvSpPr>
          <p:spPr bwMode="auto">
            <a:xfrm>
              <a:off x="10105263" y="3199093"/>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60</a:t>
              </a:r>
            </a:p>
          </p:txBody>
        </p:sp>
        <p:sp>
          <p:nvSpPr>
            <p:cNvPr id="108" name="TextBox 22"/>
            <p:cNvSpPr txBox="1">
              <a:spLocks noChangeArrowheads="1"/>
            </p:cNvSpPr>
            <p:nvPr/>
          </p:nvSpPr>
          <p:spPr bwMode="auto">
            <a:xfrm>
              <a:off x="10105263" y="2577580"/>
              <a:ext cx="3802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80</a:t>
              </a:r>
            </a:p>
          </p:txBody>
        </p:sp>
        <p:sp>
          <p:nvSpPr>
            <p:cNvPr id="109" name="TextBox 22"/>
            <p:cNvSpPr txBox="1">
              <a:spLocks noChangeArrowheads="1"/>
            </p:cNvSpPr>
            <p:nvPr/>
          </p:nvSpPr>
          <p:spPr bwMode="auto">
            <a:xfrm>
              <a:off x="10035184" y="1960837"/>
              <a:ext cx="4780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Aft>
                  <a:spcPts val="300"/>
                </a:spcAft>
              </a:pPr>
              <a:r>
                <a:rPr lang="en-GB" sz="1200" dirty="0" smtClean="0">
                  <a:solidFill>
                    <a:schemeClr val="bg1"/>
                  </a:solidFill>
                  <a:latin typeface="+mj-lt"/>
                  <a:ea typeface="Verdana" panose="020B0604030504040204" pitchFamily="34" charset="0"/>
                  <a:cs typeface="Verdana" panose="020B0604030504040204" pitchFamily="34" charset="0"/>
                </a:rPr>
                <a:t>100</a:t>
              </a:r>
            </a:p>
          </p:txBody>
        </p:sp>
        <p:cxnSp>
          <p:nvCxnSpPr>
            <p:cNvPr id="110" name="Straight Connector 109"/>
            <p:cNvCxnSpPr/>
            <p:nvPr/>
          </p:nvCxnSpPr>
          <p:spPr bwMode="auto">
            <a:xfrm rot="16200000">
              <a:off x="11580453" y="5236602"/>
              <a:ext cx="396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11" name="Straight Connector 110"/>
            <p:cNvCxnSpPr/>
            <p:nvPr/>
          </p:nvCxnSpPr>
          <p:spPr bwMode="auto">
            <a:xfrm rot="16200000">
              <a:off x="11897906" y="5254902"/>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13" name="Straight Connector 112"/>
            <p:cNvCxnSpPr/>
            <p:nvPr/>
          </p:nvCxnSpPr>
          <p:spPr bwMode="auto">
            <a:xfrm flipV="1">
              <a:off x="10583454" y="2101235"/>
              <a:ext cx="0" cy="252571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14" name="Straight Connector 113"/>
            <p:cNvCxnSpPr/>
            <p:nvPr/>
          </p:nvCxnSpPr>
          <p:spPr bwMode="auto">
            <a:xfrm>
              <a:off x="10500097" y="5216369"/>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15" name="Straight Connector 114"/>
            <p:cNvCxnSpPr/>
            <p:nvPr/>
          </p:nvCxnSpPr>
          <p:spPr bwMode="auto">
            <a:xfrm rot="16200000">
              <a:off x="10540887" y="5242563"/>
              <a:ext cx="7620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nvGrpSpPr>
            <p:cNvPr id="116" name="Group 115"/>
            <p:cNvGrpSpPr/>
            <p:nvPr/>
          </p:nvGrpSpPr>
          <p:grpSpPr>
            <a:xfrm>
              <a:off x="10538197" y="4582497"/>
              <a:ext cx="1065231" cy="650042"/>
              <a:chOff x="1893077" y="4832352"/>
              <a:chExt cx="1065231" cy="650042"/>
            </a:xfrm>
          </p:grpSpPr>
          <p:cxnSp>
            <p:nvCxnSpPr>
              <p:cNvPr id="117" name="Straight Connector 116"/>
              <p:cNvCxnSpPr/>
              <p:nvPr/>
            </p:nvCxnSpPr>
            <p:spPr bwMode="auto">
              <a:xfrm flipV="1">
                <a:off x="2955134" y="4832352"/>
                <a:ext cx="0" cy="650042"/>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118" name="Straight Connector 117"/>
              <p:cNvCxnSpPr/>
              <p:nvPr/>
            </p:nvCxnSpPr>
            <p:spPr bwMode="auto">
              <a:xfrm>
                <a:off x="1893077" y="4832352"/>
                <a:ext cx="1065231" cy="0"/>
              </a:xfrm>
              <a:prstGeom prst="line">
                <a:avLst/>
              </a:prstGeom>
              <a:solidFill>
                <a:schemeClr val="accent1"/>
              </a:solidFill>
              <a:ln w="12700" cap="flat" cmpd="sng" algn="ctr">
                <a:solidFill>
                  <a:schemeClr val="accent3"/>
                </a:solidFill>
                <a:prstDash val="solid"/>
                <a:round/>
                <a:headEnd type="none" w="med" len="med"/>
                <a:tailEnd type="none" w="med" len="med"/>
              </a:ln>
              <a:effectLst/>
            </p:spPr>
          </p:cxnSp>
        </p:grpSp>
        <p:cxnSp>
          <p:nvCxnSpPr>
            <p:cNvPr id="119" name="Straight Connector 118"/>
            <p:cNvCxnSpPr/>
            <p:nvPr/>
          </p:nvCxnSpPr>
          <p:spPr bwMode="auto">
            <a:xfrm>
              <a:off x="10545245" y="3762554"/>
              <a:ext cx="1405050" cy="0"/>
            </a:xfrm>
            <a:prstGeom prst="line">
              <a:avLst/>
            </a:prstGeom>
            <a:solidFill>
              <a:schemeClr val="accent1"/>
            </a:solidFill>
            <a:ln w="19050" cap="flat" cmpd="sng" algn="ctr">
              <a:solidFill>
                <a:schemeClr val="accent3">
                  <a:lumMod val="60000"/>
                  <a:lumOff val="40000"/>
                </a:schemeClr>
              </a:solidFill>
              <a:prstDash val="solid"/>
              <a:round/>
              <a:headEnd type="none" w="med" len="med"/>
              <a:tailEnd type="none" w="med" len="med"/>
            </a:ln>
            <a:effectLst/>
          </p:spPr>
        </p:cxnSp>
        <p:sp>
          <p:nvSpPr>
            <p:cNvPr id="120" name="Freeform 119"/>
            <p:cNvSpPr/>
            <p:nvPr/>
          </p:nvSpPr>
          <p:spPr>
            <a:xfrm>
              <a:off x="10578194" y="2118361"/>
              <a:ext cx="6065520" cy="3086100"/>
            </a:xfrm>
            <a:custGeom>
              <a:avLst/>
              <a:gdLst>
                <a:gd name="connsiteX0" fmla="*/ 0 w 3169920"/>
                <a:gd name="connsiteY0" fmla="*/ 2971800 h 2971800"/>
                <a:gd name="connsiteX1" fmla="*/ 449580 w 3169920"/>
                <a:gd name="connsiteY1" fmla="*/ 2948940 h 2971800"/>
                <a:gd name="connsiteX2" fmla="*/ 457200 w 3169920"/>
                <a:gd name="connsiteY2" fmla="*/ 2948940 h 2971800"/>
                <a:gd name="connsiteX3" fmla="*/ 548640 w 3169920"/>
                <a:gd name="connsiteY3" fmla="*/ 2918460 h 2971800"/>
                <a:gd name="connsiteX4" fmla="*/ 571500 w 3169920"/>
                <a:gd name="connsiteY4" fmla="*/ 2910840 h 2971800"/>
                <a:gd name="connsiteX5" fmla="*/ 594360 w 3169920"/>
                <a:gd name="connsiteY5" fmla="*/ 2903220 h 2971800"/>
                <a:gd name="connsiteX6" fmla="*/ 662940 w 3169920"/>
                <a:gd name="connsiteY6" fmla="*/ 2865120 h 2971800"/>
                <a:gd name="connsiteX7" fmla="*/ 685800 w 3169920"/>
                <a:gd name="connsiteY7" fmla="*/ 2849880 h 2971800"/>
                <a:gd name="connsiteX8" fmla="*/ 716280 w 3169920"/>
                <a:gd name="connsiteY8" fmla="*/ 2834640 h 2971800"/>
                <a:gd name="connsiteX9" fmla="*/ 845820 w 3169920"/>
                <a:gd name="connsiteY9" fmla="*/ 2705100 h 2971800"/>
                <a:gd name="connsiteX10" fmla="*/ 998220 w 3169920"/>
                <a:gd name="connsiteY10" fmla="*/ 2423160 h 2971800"/>
                <a:gd name="connsiteX11" fmla="*/ 1158240 w 3169920"/>
                <a:gd name="connsiteY11" fmla="*/ 2034540 h 2971800"/>
                <a:gd name="connsiteX12" fmla="*/ 1341120 w 3169920"/>
                <a:gd name="connsiteY12" fmla="*/ 1592580 h 2971800"/>
                <a:gd name="connsiteX13" fmla="*/ 1493520 w 3169920"/>
                <a:gd name="connsiteY13" fmla="*/ 1211580 h 2971800"/>
                <a:gd name="connsiteX14" fmla="*/ 1744980 w 3169920"/>
                <a:gd name="connsiteY14" fmla="*/ 800100 h 2971800"/>
                <a:gd name="connsiteX15" fmla="*/ 2034540 w 3169920"/>
                <a:gd name="connsiteY15" fmla="*/ 426720 h 2971800"/>
                <a:gd name="connsiteX16" fmla="*/ 2385060 w 3169920"/>
                <a:gd name="connsiteY16" fmla="*/ 182880 h 2971800"/>
                <a:gd name="connsiteX17" fmla="*/ 2834640 w 3169920"/>
                <a:gd name="connsiteY17" fmla="*/ 60960 h 2971800"/>
                <a:gd name="connsiteX18" fmla="*/ 3169920 w 3169920"/>
                <a:gd name="connsiteY18" fmla="*/ 0 h 2971800"/>
                <a:gd name="connsiteX0" fmla="*/ 0 w 3169920"/>
                <a:gd name="connsiteY0" fmla="*/ 2971800 h 2971800"/>
                <a:gd name="connsiteX1" fmla="*/ 449580 w 3169920"/>
                <a:gd name="connsiteY1" fmla="*/ 2948940 h 2971800"/>
                <a:gd name="connsiteX2" fmla="*/ 457200 w 3169920"/>
                <a:gd name="connsiteY2" fmla="*/ 2948940 h 2971800"/>
                <a:gd name="connsiteX3" fmla="*/ 548640 w 3169920"/>
                <a:gd name="connsiteY3" fmla="*/ 2918460 h 2971800"/>
                <a:gd name="connsiteX4" fmla="*/ 571500 w 3169920"/>
                <a:gd name="connsiteY4" fmla="*/ 2910840 h 2971800"/>
                <a:gd name="connsiteX5" fmla="*/ 594360 w 3169920"/>
                <a:gd name="connsiteY5" fmla="*/ 2903220 h 2971800"/>
                <a:gd name="connsiteX6" fmla="*/ 662940 w 3169920"/>
                <a:gd name="connsiteY6" fmla="*/ 2865120 h 2971800"/>
                <a:gd name="connsiteX7" fmla="*/ 685800 w 3169920"/>
                <a:gd name="connsiteY7" fmla="*/ 2849880 h 2971800"/>
                <a:gd name="connsiteX8" fmla="*/ 716280 w 3169920"/>
                <a:gd name="connsiteY8" fmla="*/ 2834640 h 2971800"/>
                <a:gd name="connsiteX9" fmla="*/ 845820 w 3169920"/>
                <a:gd name="connsiteY9" fmla="*/ 2705100 h 2971800"/>
                <a:gd name="connsiteX10" fmla="*/ 998220 w 3169920"/>
                <a:gd name="connsiteY10" fmla="*/ 2423160 h 2971800"/>
                <a:gd name="connsiteX11" fmla="*/ 1158240 w 3169920"/>
                <a:gd name="connsiteY11" fmla="*/ 2034540 h 2971800"/>
                <a:gd name="connsiteX12" fmla="*/ 1341120 w 3169920"/>
                <a:gd name="connsiteY12" fmla="*/ 1592580 h 2971800"/>
                <a:gd name="connsiteX13" fmla="*/ 1493520 w 3169920"/>
                <a:gd name="connsiteY13" fmla="*/ 1211580 h 2971800"/>
                <a:gd name="connsiteX14" fmla="*/ 1744980 w 3169920"/>
                <a:gd name="connsiteY14" fmla="*/ 800100 h 2971800"/>
                <a:gd name="connsiteX15" fmla="*/ 2034540 w 3169920"/>
                <a:gd name="connsiteY15" fmla="*/ 426720 h 2971800"/>
                <a:gd name="connsiteX16" fmla="*/ 2385060 w 3169920"/>
                <a:gd name="connsiteY16" fmla="*/ 182880 h 2971800"/>
                <a:gd name="connsiteX17" fmla="*/ 2834640 w 3169920"/>
                <a:gd name="connsiteY17" fmla="*/ 60960 h 2971800"/>
                <a:gd name="connsiteX18" fmla="*/ 2969126 w 3169920"/>
                <a:gd name="connsiteY18" fmla="*/ 38434 h 2971800"/>
                <a:gd name="connsiteX19" fmla="*/ 3169920 w 3169920"/>
                <a:gd name="connsiteY19" fmla="*/ 0 h 2971800"/>
                <a:gd name="connsiteX0" fmla="*/ 0 w 4052570"/>
                <a:gd name="connsiteY0" fmla="*/ 3054350 h 3054350"/>
                <a:gd name="connsiteX1" fmla="*/ 449580 w 4052570"/>
                <a:gd name="connsiteY1" fmla="*/ 3031490 h 3054350"/>
                <a:gd name="connsiteX2" fmla="*/ 457200 w 4052570"/>
                <a:gd name="connsiteY2" fmla="*/ 3031490 h 3054350"/>
                <a:gd name="connsiteX3" fmla="*/ 548640 w 4052570"/>
                <a:gd name="connsiteY3" fmla="*/ 3001010 h 3054350"/>
                <a:gd name="connsiteX4" fmla="*/ 571500 w 4052570"/>
                <a:gd name="connsiteY4" fmla="*/ 2993390 h 3054350"/>
                <a:gd name="connsiteX5" fmla="*/ 594360 w 4052570"/>
                <a:gd name="connsiteY5" fmla="*/ 2985770 h 3054350"/>
                <a:gd name="connsiteX6" fmla="*/ 662940 w 4052570"/>
                <a:gd name="connsiteY6" fmla="*/ 2947670 h 3054350"/>
                <a:gd name="connsiteX7" fmla="*/ 685800 w 4052570"/>
                <a:gd name="connsiteY7" fmla="*/ 2932430 h 3054350"/>
                <a:gd name="connsiteX8" fmla="*/ 716280 w 4052570"/>
                <a:gd name="connsiteY8" fmla="*/ 2917190 h 3054350"/>
                <a:gd name="connsiteX9" fmla="*/ 845820 w 4052570"/>
                <a:gd name="connsiteY9" fmla="*/ 2787650 h 3054350"/>
                <a:gd name="connsiteX10" fmla="*/ 998220 w 4052570"/>
                <a:gd name="connsiteY10" fmla="*/ 2505710 h 3054350"/>
                <a:gd name="connsiteX11" fmla="*/ 1158240 w 4052570"/>
                <a:gd name="connsiteY11" fmla="*/ 2117090 h 3054350"/>
                <a:gd name="connsiteX12" fmla="*/ 1341120 w 4052570"/>
                <a:gd name="connsiteY12" fmla="*/ 1675130 h 3054350"/>
                <a:gd name="connsiteX13" fmla="*/ 1493520 w 4052570"/>
                <a:gd name="connsiteY13" fmla="*/ 1294130 h 3054350"/>
                <a:gd name="connsiteX14" fmla="*/ 1744980 w 4052570"/>
                <a:gd name="connsiteY14" fmla="*/ 882650 h 3054350"/>
                <a:gd name="connsiteX15" fmla="*/ 2034540 w 4052570"/>
                <a:gd name="connsiteY15" fmla="*/ 509270 h 3054350"/>
                <a:gd name="connsiteX16" fmla="*/ 2385060 w 4052570"/>
                <a:gd name="connsiteY16" fmla="*/ 265430 h 3054350"/>
                <a:gd name="connsiteX17" fmla="*/ 2834640 w 4052570"/>
                <a:gd name="connsiteY17" fmla="*/ 143510 h 3054350"/>
                <a:gd name="connsiteX18" fmla="*/ 2969126 w 4052570"/>
                <a:gd name="connsiteY18" fmla="*/ 120984 h 3054350"/>
                <a:gd name="connsiteX19" fmla="*/ 4052570 w 4052570"/>
                <a:gd name="connsiteY19" fmla="*/ 0 h 3054350"/>
                <a:gd name="connsiteX0" fmla="*/ 0 w 4052570"/>
                <a:gd name="connsiteY0" fmla="*/ 3054350 h 3054350"/>
                <a:gd name="connsiteX1" fmla="*/ 449580 w 4052570"/>
                <a:gd name="connsiteY1" fmla="*/ 3031490 h 3054350"/>
                <a:gd name="connsiteX2" fmla="*/ 457200 w 4052570"/>
                <a:gd name="connsiteY2" fmla="*/ 3031490 h 3054350"/>
                <a:gd name="connsiteX3" fmla="*/ 548640 w 4052570"/>
                <a:gd name="connsiteY3" fmla="*/ 3001010 h 3054350"/>
                <a:gd name="connsiteX4" fmla="*/ 571500 w 4052570"/>
                <a:gd name="connsiteY4" fmla="*/ 2993390 h 3054350"/>
                <a:gd name="connsiteX5" fmla="*/ 594360 w 4052570"/>
                <a:gd name="connsiteY5" fmla="*/ 2985770 h 3054350"/>
                <a:gd name="connsiteX6" fmla="*/ 662940 w 4052570"/>
                <a:gd name="connsiteY6" fmla="*/ 2947670 h 3054350"/>
                <a:gd name="connsiteX7" fmla="*/ 685800 w 4052570"/>
                <a:gd name="connsiteY7" fmla="*/ 2932430 h 3054350"/>
                <a:gd name="connsiteX8" fmla="*/ 716280 w 4052570"/>
                <a:gd name="connsiteY8" fmla="*/ 2917190 h 3054350"/>
                <a:gd name="connsiteX9" fmla="*/ 845820 w 4052570"/>
                <a:gd name="connsiteY9" fmla="*/ 2787650 h 3054350"/>
                <a:gd name="connsiteX10" fmla="*/ 998220 w 4052570"/>
                <a:gd name="connsiteY10" fmla="*/ 2505710 h 3054350"/>
                <a:gd name="connsiteX11" fmla="*/ 1158240 w 4052570"/>
                <a:gd name="connsiteY11" fmla="*/ 2117090 h 3054350"/>
                <a:gd name="connsiteX12" fmla="*/ 1341120 w 4052570"/>
                <a:gd name="connsiteY12" fmla="*/ 1675130 h 3054350"/>
                <a:gd name="connsiteX13" fmla="*/ 1493520 w 4052570"/>
                <a:gd name="connsiteY13" fmla="*/ 1294130 h 3054350"/>
                <a:gd name="connsiteX14" fmla="*/ 1744980 w 4052570"/>
                <a:gd name="connsiteY14" fmla="*/ 882650 h 3054350"/>
                <a:gd name="connsiteX15" fmla="*/ 2034540 w 4052570"/>
                <a:gd name="connsiteY15" fmla="*/ 509270 h 3054350"/>
                <a:gd name="connsiteX16" fmla="*/ 2385060 w 4052570"/>
                <a:gd name="connsiteY16" fmla="*/ 265430 h 3054350"/>
                <a:gd name="connsiteX17" fmla="*/ 2834640 w 4052570"/>
                <a:gd name="connsiteY17" fmla="*/ 143510 h 3054350"/>
                <a:gd name="connsiteX18" fmla="*/ 3159626 w 4052570"/>
                <a:gd name="connsiteY18" fmla="*/ 82884 h 3054350"/>
                <a:gd name="connsiteX19" fmla="*/ 4052570 w 4052570"/>
                <a:gd name="connsiteY19" fmla="*/ 0 h 3054350"/>
                <a:gd name="connsiteX0" fmla="*/ 0 w 4039870"/>
                <a:gd name="connsiteY0" fmla="*/ 3067050 h 3067050"/>
                <a:gd name="connsiteX1" fmla="*/ 449580 w 4039870"/>
                <a:gd name="connsiteY1" fmla="*/ 3044190 h 3067050"/>
                <a:gd name="connsiteX2" fmla="*/ 457200 w 4039870"/>
                <a:gd name="connsiteY2" fmla="*/ 3044190 h 3067050"/>
                <a:gd name="connsiteX3" fmla="*/ 548640 w 4039870"/>
                <a:gd name="connsiteY3" fmla="*/ 3013710 h 3067050"/>
                <a:gd name="connsiteX4" fmla="*/ 571500 w 4039870"/>
                <a:gd name="connsiteY4" fmla="*/ 3006090 h 3067050"/>
                <a:gd name="connsiteX5" fmla="*/ 594360 w 4039870"/>
                <a:gd name="connsiteY5" fmla="*/ 2998470 h 3067050"/>
                <a:gd name="connsiteX6" fmla="*/ 662940 w 4039870"/>
                <a:gd name="connsiteY6" fmla="*/ 2960370 h 3067050"/>
                <a:gd name="connsiteX7" fmla="*/ 685800 w 4039870"/>
                <a:gd name="connsiteY7" fmla="*/ 2945130 h 3067050"/>
                <a:gd name="connsiteX8" fmla="*/ 716280 w 4039870"/>
                <a:gd name="connsiteY8" fmla="*/ 2929890 h 3067050"/>
                <a:gd name="connsiteX9" fmla="*/ 845820 w 4039870"/>
                <a:gd name="connsiteY9" fmla="*/ 2800350 h 3067050"/>
                <a:gd name="connsiteX10" fmla="*/ 998220 w 4039870"/>
                <a:gd name="connsiteY10" fmla="*/ 2518410 h 3067050"/>
                <a:gd name="connsiteX11" fmla="*/ 1158240 w 4039870"/>
                <a:gd name="connsiteY11" fmla="*/ 2129790 h 3067050"/>
                <a:gd name="connsiteX12" fmla="*/ 1341120 w 4039870"/>
                <a:gd name="connsiteY12" fmla="*/ 1687830 h 3067050"/>
                <a:gd name="connsiteX13" fmla="*/ 1493520 w 4039870"/>
                <a:gd name="connsiteY13" fmla="*/ 1306830 h 3067050"/>
                <a:gd name="connsiteX14" fmla="*/ 1744980 w 4039870"/>
                <a:gd name="connsiteY14" fmla="*/ 895350 h 3067050"/>
                <a:gd name="connsiteX15" fmla="*/ 2034540 w 4039870"/>
                <a:gd name="connsiteY15" fmla="*/ 521970 h 3067050"/>
                <a:gd name="connsiteX16" fmla="*/ 2385060 w 4039870"/>
                <a:gd name="connsiteY16" fmla="*/ 278130 h 3067050"/>
                <a:gd name="connsiteX17" fmla="*/ 2834640 w 4039870"/>
                <a:gd name="connsiteY17" fmla="*/ 156210 h 3067050"/>
                <a:gd name="connsiteX18" fmla="*/ 3159626 w 4039870"/>
                <a:gd name="connsiteY18" fmla="*/ 95584 h 3067050"/>
                <a:gd name="connsiteX19" fmla="*/ 4039870 w 4039870"/>
                <a:gd name="connsiteY19" fmla="*/ 0 h 3067050"/>
                <a:gd name="connsiteX0" fmla="*/ 0 w 4039870"/>
                <a:gd name="connsiteY0" fmla="*/ 3067050 h 3067050"/>
                <a:gd name="connsiteX1" fmla="*/ 449580 w 4039870"/>
                <a:gd name="connsiteY1" fmla="*/ 3044190 h 3067050"/>
                <a:gd name="connsiteX2" fmla="*/ 457200 w 4039870"/>
                <a:gd name="connsiteY2" fmla="*/ 3044190 h 3067050"/>
                <a:gd name="connsiteX3" fmla="*/ 548640 w 4039870"/>
                <a:gd name="connsiteY3" fmla="*/ 3013710 h 3067050"/>
                <a:gd name="connsiteX4" fmla="*/ 571500 w 4039870"/>
                <a:gd name="connsiteY4" fmla="*/ 3006090 h 3067050"/>
                <a:gd name="connsiteX5" fmla="*/ 594360 w 4039870"/>
                <a:gd name="connsiteY5" fmla="*/ 2998470 h 3067050"/>
                <a:gd name="connsiteX6" fmla="*/ 662940 w 4039870"/>
                <a:gd name="connsiteY6" fmla="*/ 2960370 h 3067050"/>
                <a:gd name="connsiteX7" fmla="*/ 685800 w 4039870"/>
                <a:gd name="connsiteY7" fmla="*/ 2945130 h 3067050"/>
                <a:gd name="connsiteX8" fmla="*/ 716280 w 4039870"/>
                <a:gd name="connsiteY8" fmla="*/ 2929890 h 3067050"/>
                <a:gd name="connsiteX9" fmla="*/ 845820 w 4039870"/>
                <a:gd name="connsiteY9" fmla="*/ 2800350 h 3067050"/>
                <a:gd name="connsiteX10" fmla="*/ 998220 w 4039870"/>
                <a:gd name="connsiteY10" fmla="*/ 2518410 h 3067050"/>
                <a:gd name="connsiteX11" fmla="*/ 1158240 w 4039870"/>
                <a:gd name="connsiteY11" fmla="*/ 2129790 h 3067050"/>
                <a:gd name="connsiteX12" fmla="*/ 1341120 w 4039870"/>
                <a:gd name="connsiteY12" fmla="*/ 1687830 h 3067050"/>
                <a:gd name="connsiteX13" fmla="*/ 1493520 w 4039870"/>
                <a:gd name="connsiteY13" fmla="*/ 1306830 h 3067050"/>
                <a:gd name="connsiteX14" fmla="*/ 1744980 w 4039870"/>
                <a:gd name="connsiteY14" fmla="*/ 895350 h 3067050"/>
                <a:gd name="connsiteX15" fmla="*/ 2034540 w 4039870"/>
                <a:gd name="connsiteY15" fmla="*/ 521970 h 3067050"/>
                <a:gd name="connsiteX16" fmla="*/ 2385060 w 4039870"/>
                <a:gd name="connsiteY16" fmla="*/ 278130 h 3067050"/>
                <a:gd name="connsiteX17" fmla="*/ 2834640 w 4039870"/>
                <a:gd name="connsiteY17" fmla="*/ 156210 h 3067050"/>
                <a:gd name="connsiteX18" fmla="*/ 3159626 w 4039870"/>
                <a:gd name="connsiteY18" fmla="*/ 95584 h 3067050"/>
                <a:gd name="connsiteX19" fmla="*/ 3820026 w 4039870"/>
                <a:gd name="connsiteY19" fmla="*/ 32084 h 3067050"/>
                <a:gd name="connsiteX20" fmla="*/ 4039870 w 4039870"/>
                <a:gd name="connsiteY20" fmla="*/ 0 h 3067050"/>
                <a:gd name="connsiteX0" fmla="*/ 0 w 6078220"/>
                <a:gd name="connsiteY0" fmla="*/ 3079750 h 3079750"/>
                <a:gd name="connsiteX1" fmla="*/ 449580 w 6078220"/>
                <a:gd name="connsiteY1" fmla="*/ 3056890 h 3079750"/>
                <a:gd name="connsiteX2" fmla="*/ 457200 w 6078220"/>
                <a:gd name="connsiteY2" fmla="*/ 3056890 h 3079750"/>
                <a:gd name="connsiteX3" fmla="*/ 548640 w 6078220"/>
                <a:gd name="connsiteY3" fmla="*/ 3026410 h 3079750"/>
                <a:gd name="connsiteX4" fmla="*/ 571500 w 6078220"/>
                <a:gd name="connsiteY4" fmla="*/ 3018790 h 3079750"/>
                <a:gd name="connsiteX5" fmla="*/ 594360 w 6078220"/>
                <a:gd name="connsiteY5" fmla="*/ 3011170 h 3079750"/>
                <a:gd name="connsiteX6" fmla="*/ 662940 w 6078220"/>
                <a:gd name="connsiteY6" fmla="*/ 2973070 h 3079750"/>
                <a:gd name="connsiteX7" fmla="*/ 685800 w 6078220"/>
                <a:gd name="connsiteY7" fmla="*/ 2957830 h 3079750"/>
                <a:gd name="connsiteX8" fmla="*/ 716280 w 6078220"/>
                <a:gd name="connsiteY8" fmla="*/ 2942590 h 3079750"/>
                <a:gd name="connsiteX9" fmla="*/ 845820 w 6078220"/>
                <a:gd name="connsiteY9" fmla="*/ 2813050 h 3079750"/>
                <a:gd name="connsiteX10" fmla="*/ 998220 w 6078220"/>
                <a:gd name="connsiteY10" fmla="*/ 2531110 h 3079750"/>
                <a:gd name="connsiteX11" fmla="*/ 1158240 w 6078220"/>
                <a:gd name="connsiteY11" fmla="*/ 2142490 h 3079750"/>
                <a:gd name="connsiteX12" fmla="*/ 1341120 w 6078220"/>
                <a:gd name="connsiteY12" fmla="*/ 1700530 h 3079750"/>
                <a:gd name="connsiteX13" fmla="*/ 1493520 w 6078220"/>
                <a:gd name="connsiteY13" fmla="*/ 1319530 h 3079750"/>
                <a:gd name="connsiteX14" fmla="*/ 1744980 w 6078220"/>
                <a:gd name="connsiteY14" fmla="*/ 908050 h 3079750"/>
                <a:gd name="connsiteX15" fmla="*/ 2034540 w 6078220"/>
                <a:gd name="connsiteY15" fmla="*/ 534670 h 3079750"/>
                <a:gd name="connsiteX16" fmla="*/ 2385060 w 6078220"/>
                <a:gd name="connsiteY16" fmla="*/ 290830 h 3079750"/>
                <a:gd name="connsiteX17" fmla="*/ 2834640 w 6078220"/>
                <a:gd name="connsiteY17" fmla="*/ 168910 h 3079750"/>
                <a:gd name="connsiteX18" fmla="*/ 3159626 w 6078220"/>
                <a:gd name="connsiteY18" fmla="*/ 108284 h 3079750"/>
                <a:gd name="connsiteX19" fmla="*/ 3820026 w 6078220"/>
                <a:gd name="connsiteY19" fmla="*/ 44784 h 3079750"/>
                <a:gd name="connsiteX20" fmla="*/ 6078220 w 6078220"/>
                <a:gd name="connsiteY20" fmla="*/ 0 h 3079750"/>
                <a:gd name="connsiteX0" fmla="*/ 0 w 6078220"/>
                <a:gd name="connsiteY0" fmla="*/ 3079750 h 3079750"/>
                <a:gd name="connsiteX1" fmla="*/ 449580 w 6078220"/>
                <a:gd name="connsiteY1" fmla="*/ 3056890 h 3079750"/>
                <a:gd name="connsiteX2" fmla="*/ 457200 w 6078220"/>
                <a:gd name="connsiteY2" fmla="*/ 3056890 h 3079750"/>
                <a:gd name="connsiteX3" fmla="*/ 548640 w 6078220"/>
                <a:gd name="connsiteY3" fmla="*/ 3026410 h 3079750"/>
                <a:gd name="connsiteX4" fmla="*/ 571500 w 6078220"/>
                <a:gd name="connsiteY4" fmla="*/ 3018790 h 3079750"/>
                <a:gd name="connsiteX5" fmla="*/ 594360 w 6078220"/>
                <a:gd name="connsiteY5" fmla="*/ 3011170 h 3079750"/>
                <a:gd name="connsiteX6" fmla="*/ 662940 w 6078220"/>
                <a:gd name="connsiteY6" fmla="*/ 2973070 h 3079750"/>
                <a:gd name="connsiteX7" fmla="*/ 685800 w 6078220"/>
                <a:gd name="connsiteY7" fmla="*/ 2957830 h 3079750"/>
                <a:gd name="connsiteX8" fmla="*/ 716280 w 6078220"/>
                <a:gd name="connsiteY8" fmla="*/ 2942590 h 3079750"/>
                <a:gd name="connsiteX9" fmla="*/ 845820 w 6078220"/>
                <a:gd name="connsiteY9" fmla="*/ 2813050 h 3079750"/>
                <a:gd name="connsiteX10" fmla="*/ 998220 w 6078220"/>
                <a:gd name="connsiteY10" fmla="*/ 2531110 h 3079750"/>
                <a:gd name="connsiteX11" fmla="*/ 1158240 w 6078220"/>
                <a:gd name="connsiteY11" fmla="*/ 2142490 h 3079750"/>
                <a:gd name="connsiteX12" fmla="*/ 1341120 w 6078220"/>
                <a:gd name="connsiteY12" fmla="*/ 1700530 h 3079750"/>
                <a:gd name="connsiteX13" fmla="*/ 1493520 w 6078220"/>
                <a:gd name="connsiteY13" fmla="*/ 1319530 h 3079750"/>
                <a:gd name="connsiteX14" fmla="*/ 1744980 w 6078220"/>
                <a:gd name="connsiteY14" fmla="*/ 908050 h 3079750"/>
                <a:gd name="connsiteX15" fmla="*/ 2034540 w 6078220"/>
                <a:gd name="connsiteY15" fmla="*/ 534670 h 3079750"/>
                <a:gd name="connsiteX16" fmla="*/ 2385060 w 6078220"/>
                <a:gd name="connsiteY16" fmla="*/ 290830 h 3079750"/>
                <a:gd name="connsiteX17" fmla="*/ 2834640 w 6078220"/>
                <a:gd name="connsiteY17" fmla="*/ 168910 h 3079750"/>
                <a:gd name="connsiteX18" fmla="*/ 3159626 w 6078220"/>
                <a:gd name="connsiteY18" fmla="*/ 108284 h 3079750"/>
                <a:gd name="connsiteX19" fmla="*/ 4086726 w 6078220"/>
                <a:gd name="connsiteY19" fmla="*/ 25734 h 3079750"/>
                <a:gd name="connsiteX20" fmla="*/ 6078220 w 6078220"/>
                <a:gd name="connsiteY20" fmla="*/ 0 h 3079750"/>
                <a:gd name="connsiteX0" fmla="*/ 0 w 6065520"/>
                <a:gd name="connsiteY0" fmla="*/ 3086100 h 3086100"/>
                <a:gd name="connsiteX1" fmla="*/ 449580 w 6065520"/>
                <a:gd name="connsiteY1" fmla="*/ 3063240 h 3086100"/>
                <a:gd name="connsiteX2" fmla="*/ 457200 w 6065520"/>
                <a:gd name="connsiteY2" fmla="*/ 3063240 h 3086100"/>
                <a:gd name="connsiteX3" fmla="*/ 548640 w 6065520"/>
                <a:gd name="connsiteY3" fmla="*/ 3032760 h 3086100"/>
                <a:gd name="connsiteX4" fmla="*/ 571500 w 6065520"/>
                <a:gd name="connsiteY4" fmla="*/ 3025140 h 3086100"/>
                <a:gd name="connsiteX5" fmla="*/ 594360 w 6065520"/>
                <a:gd name="connsiteY5" fmla="*/ 3017520 h 3086100"/>
                <a:gd name="connsiteX6" fmla="*/ 662940 w 6065520"/>
                <a:gd name="connsiteY6" fmla="*/ 2979420 h 3086100"/>
                <a:gd name="connsiteX7" fmla="*/ 685800 w 6065520"/>
                <a:gd name="connsiteY7" fmla="*/ 2964180 h 3086100"/>
                <a:gd name="connsiteX8" fmla="*/ 716280 w 6065520"/>
                <a:gd name="connsiteY8" fmla="*/ 2948940 h 3086100"/>
                <a:gd name="connsiteX9" fmla="*/ 845820 w 6065520"/>
                <a:gd name="connsiteY9" fmla="*/ 2819400 h 3086100"/>
                <a:gd name="connsiteX10" fmla="*/ 998220 w 6065520"/>
                <a:gd name="connsiteY10" fmla="*/ 2537460 h 3086100"/>
                <a:gd name="connsiteX11" fmla="*/ 1158240 w 6065520"/>
                <a:gd name="connsiteY11" fmla="*/ 2148840 h 3086100"/>
                <a:gd name="connsiteX12" fmla="*/ 1341120 w 6065520"/>
                <a:gd name="connsiteY12" fmla="*/ 1706880 h 3086100"/>
                <a:gd name="connsiteX13" fmla="*/ 1493520 w 6065520"/>
                <a:gd name="connsiteY13" fmla="*/ 1325880 h 3086100"/>
                <a:gd name="connsiteX14" fmla="*/ 1744980 w 6065520"/>
                <a:gd name="connsiteY14" fmla="*/ 914400 h 3086100"/>
                <a:gd name="connsiteX15" fmla="*/ 2034540 w 6065520"/>
                <a:gd name="connsiteY15" fmla="*/ 541020 h 3086100"/>
                <a:gd name="connsiteX16" fmla="*/ 2385060 w 6065520"/>
                <a:gd name="connsiteY16" fmla="*/ 297180 h 3086100"/>
                <a:gd name="connsiteX17" fmla="*/ 2834640 w 6065520"/>
                <a:gd name="connsiteY17" fmla="*/ 175260 h 3086100"/>
                <a:gd name="connsiteX18" fmla="*/ 3159626 w 6065520"/>
                <a:gd name="connsiteY18" fmla="*/ 114634 h 3086100"/>
                <a:gd name="connsiteX19" fmla="*/ 4086726 w 6065520"/>
                <a:gd name="connsiteY19" fmla="*/ 32084 h 3086100"/>
                <a:gd name="connsiteX20" fmla="*/ 6065520 w 6065520"/>
                <a:gd name="connsiteY20" fmla="*/ 0 h 3086100"/>
                <a:gd name="connsiteX0" fmla="*/ 0 w 6065520"/>
                <a:gd name="connsiteY0" fmla="*/ 3086100 h 3086100"/>
                <a:gd name="connsiteX1" fmla="*/ 449580 w 6065520"/>
                <a:gd name="connsiteY1" fmla="*/ 3063240 h 3086100"/>
                <a:gd name="connsiteX2" fmla="*/ 457200 w 6065520"/>
                <a:gd name="connsiteY2" fmla="*/ 3063240 h 3086100"/>
                <a:gd name="connsiteX3" fmla="*/ 548640 w 6065520"/>
                <a:gd name="connsiteY3" fmla="*/ 3032760 h 3086100"/>
                <a:gd name="connsiteX4" fmla="*/ 571500 w 6065520"/>
                <a:gd name="connsiteY4" fmla="*/ 3025140 h 3086100"/>
                <a:gd name="connsiteX5" fmla="*/ 594360 w 6065520"/>
                <a:gd name="connsiteY5" fmla="*/ 3017520 h 3086100"/>
                <a:gd name="connsiteX6" fmla="*/ 662940 w 6065520"/>
                <a:gd name="connsiteY6" fmla="*/ 2979420 h 3086100"/>
                <a:gd name="connsiteX7" fmla="*/ 685800 w 6065520"/>
                <a:gd name="connsiteY7" fmla="*/ 2964180 h 3086100"/>
                <a:gd name="connsiteX8" fmla="*/ 716280 w 6065520"/>
                <a:gd name="connsiteY8" fmla="*/ 2948940 h 3086100"/>
                <a:gd name="connsiteX9" fmla="*/ 845820 w 6065520"/>
                <a:gd name="connsiteY9" fmla="*/ 2819400 h 3086100"/>
                <a:gd name="connsiteX10" fmla="*/ 998220 w 6065520"/>
                <a:gd name="connsiteY10" fmla="*/ 2537460 h 3086100"/>
                <a:gd name="connsiteX11" fmla="*/ 1158240 w 6065520"/>
                <a:gd name="connsiteY11" fmla="*/ 2148840 h 3086100"/>
                <a:gd name="connsiteX12" fmla="*/ 1341120 w 6065520"/>
                <a:gd name="connsiteY12" fmla="*/ 1706880 h 3086100"/>
                <a:gd name="connsiteX13" fmla="*/ 1493520 w 6065520"/>
                <a:gd name="connsiteY13" fmla="*/ 1325880 h 3086100"/>
                <a:gd name="connsiteX14" fmla="*/ 1744980 w 6065520"/>
                <a:gd name="connsiteY14" fmla="*/ 914400 h 3086100"/>
                <a:gd name="connsiteX15" fmla="*/ 2034540 w 6065520"/>
                <a:gd name="connsiteY15" fmla="*/ 541020 h 3086100"/>
                <a:gd name="connsiteX16" fmla="*/ 2385060 w 6065520"/>
                <a:gd name="connsiteY16" fmla="*/ 297180 h 3086100"/>
                <a:gd name="connsiteX17" fmla="*/ 2834640 w 6065520"/>
                <a:gd name="connsiteY17" fmla="*/ 175260 h 3086100"/>
                <a:gd name="connsiteX18" fmla="*/ 3159626 w 6065520"/>
                <a:gd name="connsiteY18" fmla="*/ 114634 h 3086100"/>
                <a:gd name="connsiteX19" fmla="*/ 4105776 w 6065520"/>
                <a:gd name="connsiteY19" fmla="*/ 19384 h 3086100"/>
                <a:gd name="connsiteX20" fmla="*/ 6065520 w 6065520"/>
                <a:gd name="connsiteY20" fmla="*/ 0 h 308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65520" h="3086100">
                  <a:moveTo>
                    <a:pt x="0" y="3086100"/>
                  </a:moveTo>
                  <a:lnTo>
                    <a:pt x="449580" y="3063240"/>
                  </a:lnTo>
                  <a:lnTo>
                    <a:pt x="457200" y="3063240"/>
                  </a:lnTo>
                  <a:lnTo>
                    <a:pt x="548640" y="3032760"/>
                  </a:lnTo>
                  <a:lnTo>
                    <a:pt x="571500" y="3025140"/>
                  </a:lnTo>
                  <a:lnTo>
                    <a:pt x="594360" y="3017520"/>
                  </a:lnTo>
                  <a:cubicBezTo>
                    <a:pt x="646763" y="2982585"/>
                    <a:pt x="622704" y="2992832"/>
                    <a:pt x="662940" y="2979420"/>
                  </a:cubicBezTo>
                  <a:cubicBezTo>
                    <a:pt x="670560" y="2974340"/>
                    <a:pt x="677609" y="2968276"/>
                    <a:pt x="685800" y="2964180"/>
                  </a:cubicBezTo>
                  <a:cubicBezTo>
                    <a:pt x="720824" y="2946668"/>
                    <a:pt x="699065" y="2966155"/>
                    <a:pt x="716280" y="2948940"/>
                  </a:cubicBezTo>
                  <a:lnTo>
                    <a:pt x="845820" y="2819400"/>
                  </a:lnTo>
                  <a:lnTo>
                    <a:pt x="998220" y="2537460"/>
                  </a:lnTo>
                  <a:lnTo>
                    <a:pt x="1158240" y="2148840"/>
                  </a:lnTo>
                  <a:lnTo>
                    <a:pt x="1341120" y="1706880"/>
                  </a:lnTo>
                  <a:lnTo>
                    <a:pt x="1493520" y="1325880"/>
                  </a:lnTo>
                  <a:lnTo>
                    <a:pt x="1744980" y="914400"/>
                  </a:lnTo>
                  <a:lnTo>
                    <a:pt x="2034540" y="541020"/>
                  </a:lnTo>
                  <a:lnTo>
                    <a:pt x="2385060" y="297180"/>
                  </a:lnTo>
                  <a:lnTo>
                    <a:pt x="2834640" y="175260"/>
                  </a:lnTo>
                  <a:lnTo>
                    <a:pt x="3159626" y="114634"/>
                  </a:lnTo>
                  <a:lnTo>
                    <a:pt x="4105776" y="19384"/>
                  </a:lnTo>
                  <a:lnTo>
                    <a:pt x="6065520" y="0"/>
                  </a:lnTo>
                </a:path>
              </a:pathLst>
            </a:custGeom>
            <a:noFill/>
            <a:ln w="28575">
              <a:solidFill>
                <a:schemeClr val="accent4">
                  <a:lumMod val="60000"/>
                  <a:lumOff val="40000"/>
                </a:schemeClr>
              </a:solid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mj-lt"/>
                <a:ea typeface="MS PGothic" pitchFamily="34" charset="-128"/>
                <a:cs typeface="MS PGothic" pitchFamily="34" charset="-128"/>
              </a:endParaRPr>
            </a:p>
          </p:txBody>
        </p:sp>
        <p:cxnSp>
          <p:nvCxnSpPr>
            <p:cNvPr id="121" name="Straight Connector 120"/>
            <p:cNvCxnSpPr/>
            <p:nvPr/>
          </p:nvCxnSpPr>
          <p:spPr bwMode="auto">
            <a:xfrm flipH="1">
              <a:off x="10582546" y="5218749"/>
              <a:ext cx="6095324" cy="1"/>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22" name="Straight Connector 121"/>
            <p:cNvCxnSpPr/>
            <p:nvPr/>
          </p:nvCxnSpPr>
          <p:spPr bwMode="auto">
            <a:xfrm flipV="1">
              <a:off x="10583454" y="4614245"/>
              <a:ext cx="0" cy="615618"/>
            </a:xfrm>
            <a:prstGeom prst="line">
              <a:avLst/>
            </a:prstGeom>
            <a:solidFill>
              <a:schemeClr val="accent1"/>
            </a:solidFill>
            <a:ln w="19050" cap="flat" cmpd="sng" algn="ctr">
              <a:solidFill>
                <a:schemeClr val="bg1"/>
              </a:solidFill>
              <a:prstDash val="solid"/>
              <a:round/>
              <a:headEnd type="none" w="med" len="med"/>
              <a:tailEnd type="none" w="med" len="med"/>
            </a:ln>
            <a:effectLst/>
          </p:spPr>
        </p:cxnSp>
        <p:sp>
          <p:nvSpPr>
            <p:cNvPr id="123" name="Rectangle 122"/>
            <p:cNvSpPr/>
            <p:nvPr/>
          </p:nvSpPr>
          <p:spPr>
            <a:xfrm>
              <a:off x="11355097" y="5280406"/>
              <a:ext cx="458780" cy="276999"/>
            </a:xfrm>
            <a:prstGeom prst="rect">
              <a:avLst/>
            </a:prstGeom>
          </p:spPr>
          <p:txBody>
            <a:bodyPr wrap="none">
              <a:spAutoFit/>
            </a:bodyPr>
            <a:lstStyle/>
            <a:p>
              <a:pPr algn="ctr">
                <a:spcAft>
                  <a:spcPts val="300"/>
                </a:spcAft>
              </a:pPr>
              <a:r>
                <a:rPr lang="en-GB" sz="1200" b="1" dirty="0" smtClean="0">
                  <a:solidFill>
                    <a:schemeClr val="bg1"/>
                  </a:solidFill>
                  <a:latin typeface="+mj-lt"/>
                  <a:ea typeface="Verdana" panose="020B0604030504040204" pitchFamily="34" charset="0"/>
                  <a:cs typeface="Verdana" panose="020B0604030504040204" pitchFamily="34" charset="0"/>
                </a:rPr>
                <a:t>2.5</a:t>
              </a:r>
              <a:endParaRPr lang="en-GB" sz="1200" b="1" dirty="0">
                <a:solidFill>
                  <a:schemeClr val="bg1"/>
                </a:solidFill>
                <a:latin typeface="+mj-lt"/>
                <a:ea typeface="Verdana" panose="020B0604030504040204" pitchFamily="34" charset="0"/>
                <a:cs typeface="Verdana" panose="020B0604030504040204" pitchFamily="34" charset="0"/>
              </a:endParaRPr>
            </a:p>
          </p:txBody>
        </p:sp>
        <p:grpSp>
          <p:nvGrpSpPr>
            <p:cNvPr id="124" name="Group 123"/>
            <p:cNvGrpSpPr/>
            <p:nvPr/>
          </p:nvGrpSpPr>
          <p:grpSpPr>
            <a:xfrm>
              <a:off x="10550120" y="4586503"/>
              <a:ext cx="1065231" cy="650042"/>
              <a:chOff x="1893077" y="4832352"/>
              <a:chExt cx="1065231" cy="650042"/>
            </a:xfrm>
          </p:grpSpPr>
          <p:cxnSp>
            <p:nvCxnSpPr>
              <p:cNvPr id="125" name="Straight Connector 124"/>
              <p:cNvCxnSpPr/>
              <p:nvPr/>
            </p:nvCxnSpPr>
            <p:spPr bwMode="auto">
              <a:xfrm flipV="1">
                <a:off x="2955134" y="4832352"/>
                <a:ext cx="0" cy="650042"/>
              </a:xfrm>
              <a:prstGeom prst="line">
                <a:avLst/>
              </a:prstGeom>
              <a:solidFill>
                <a:schemeClr val="accent1"/>
              </a:solidFill>
              <a:ln w="19050" cap="flat" cmpd="sng" algn="ctr">
                <a:solidFill>
                  <a:schemeClr val="accent3">
                    <a:lumMod val="60000"/>
                    <a:lumOff val="40000"/>
                  </a:schemeClr>
                </a:solidFill>
                <a:prstDash val="solid"/>
                <a:round/>
                <a:headEnd type="none" w="med" len="med"/>
                <a:tailEnd type="none" w="med" len="med"/>
              </a:ln>
              <a:effectLst/>
            </p:spPr>
          </p:cxnSp>
          <p:cxnSp>
            <p:nvCxnSpPr>
              <p:cNvPr id="126" name="Straight Connector 125"/>
              <p:cNvCxnSpPr/>
              <p:nvPr/>
            </p:nvCxnSpPr>
            <p:spPr bwMode="auto">
              <a:xfrm>
                <a:off x="1893077" y="4832352"/>
                <a:ext cx="1065231" cy="0"/>
              </a:xfrm>
              <a:prstGeom prst="line">
                <a:avLst/>
              </a:prstGeom>
              <a:solidFill>
                <a:schemeClr val="accent1"/>
              </a:solidFill>
              <a:ln w="19050" cap="flat" cmpd="sng" algn="ctr">
                <a:solidFill>
                  <a:schemeClr val="accent3">
                    <a:lumMod val="60000"/>
                    <a:lumOff val="40000"/>
                  </a:schemeClr>
                </a:solidFill>
                <a:prstDash val="solid"/>
                <a:round/>
                <a:headEnd type="none" w="med" len="med"/>
                <a:tailEnd type="none" w="med" len="med"/>
              </a:ln>
              <a:effectLst/>
            </p:spPr>
          </p:cxnSp>
        </p:grpSp>
        <p:cxnSp>
          <p:nvCxnSpPr>
            <p:cNvPr id="127" name="Straight Connector 126"/>
            <p:cNvCxnSpPr/>
            <p:nvPr/>
          </p:nvCxnSpPr>
          <p:spPr bwMode="auto">
            <a:xfrm flipH="1">
              <a:off x="10578695" y="2111550"/>
              <a:ext cx="6095324" cy="1"/>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28" name="Straight Connector 127"/>
            <p:cNvCxnSpPr/>
            <p:nvPr/>
          </p:nvCxnSpPr>
          <p:spPr bwMode="auto">
            <a:xfrm flipV="1">
              <a:off x="16673108" y="2103619"/>
              <a:ext cx="0" cy="3144139"/>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66" name="TextBox 65"/>
          <p:cNvSpPr txBox="1"/>
          <p:nvPr/>
        </p:nvSpPr>
        <p:spPr>
          <a:xfrm>
            <a:off x="0" y="6381750"/>
            <a:ext cx="6572250" cy="338554"/>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 </a:t>
            </a:r>
            <a:r>
              <a:rPr lang="da-DK" sz="800" dirty="0" smtClean="0">
                <a:solidFill>
                  <a:prstClr val="white"/>
                </a:solidFill>
                <a:cs typeface="Arial" pitchFamily="34" charset="0"/>
              </a:rPr>
              <a:t>Pijlman </a:t>
            </a:r>
            <a:r>
              <a:rPr lang="da-DK" sz="800" dirty="0">
                <a:solidFill>
                  <a:prstClr val="white"/>
                </a:solidFill>
                <a:cs typeface="Arial" pitchFamily="34" charset="0"/>
              </a:rPr>
              <a:t>AH, et al. Atherosclerosis. </a:t>
            </a:r>
            <a:r>
              <a:rPr lang="da-DK" sz="800" dirty="0" smtClean="0">
                <a:solidFill>
                  <a:prstClr val="white"/>
                </a:solidFill>
                <a:cs typeface="Arial" pitchFamily="34" charset="0"/>
              </a:rPr>
              <a:t>2010;209(1):189–194.</a:t>
            </a:r>
          </a:p>
          <a:p>
            <a:pPr fontAlgn="base">
              <a:spcBef>
                <a:spcPct val="0"/>
              </a:spcBef>
              <a:spcAft>
                <a:spcPct val="0"/>
              </a:spcAft>
            </a:pPr>
            <a:r>
              <a:rPr lang="da-DK" sz="800" dirty="0" smtClean="0">
                <a:solidFill>
                  <a:prstClr val="white"/>
                </a:solidFill>
                <a:cs typeface="Arial" pitchFamily="34" charset="0"/>
              </a:rPr>
              <a:t>HeFH, heterozygous familial hypercholesterolemia.</a:t>
            </a:r>
            <a:endParaRPr lang="da-DK" sz="800" dirty="0">
              <a:solidFill>
                <a:prstClr val="white"/>
              </a:solidFill>
              <a:cs typeface="Arial" pitchFamily="34" charset="0"/>
            </a:endParaRPr>
          </a:p>
        </p:txBody>
      </p:sp>
    </p:spTree>
    <p:extLst>
      <p:ext uri="{BB962C8B-B14F-4D97-AF65-F5344CB8AC3E}">
        <p14:creationId xmlns:p14="http://schemas.microsoft.com/office/powerpoint/2010/main" val="3120956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1556048" y="274638"/>
            <a:ext cx="7283152" cy="1143000"/>
          </a:xfrm>
        </p:spPr>
        <p:txBody>
          <a:bodyPr>
            <a:normAutofit/>
          </a:bodyPr>
          <a:lstStyle/>
          <a:p>
            <a:r>
              <a:rPr lang="en-GB" dirty="0" smtClean="0"/>
              <a:t>Key patient populations may need additional LDL-C lowering therapies</a:t>
            </a:r>
            <a:endParaRPr lang="en-GB" dirty="0"/>
          </a:p>
        </p:txBody>
      </p:sp>
      <p:graphicFrame>
        <p:nvGraphicFramePr>
          <p:cNvPr id="9" name="Content Placeholder 3"/>
          <p:cNvGraphicFramePr>
            <a:graphicFrameLocks/>
          </p:cNvGraphicFramePr>
          <p:nvPr>
            <p:extLst>
              <p:ext uri="{D42A27DB-BD31-4B8C-83A1-F6EECF244321}">
                <p14:modId xmlns:p14="http://schemas.microsoft.com/office/powerpoint/2010/main" val="533676697"/>
              </p:ext>
            </p:extLst>
          </p:nvPr>
        </p:nvGraphicFramePr>
        <p:xfrm>
          <a:off x="457200" y="1583140"/>
          <a:ext cx="8291664" cy="3689900"/>
        </p:xfrm>
        <a:graphic>
          <a:graphicData uri="http://schemas.openxmlformats.org/drawingml/2006/table">
            <a:tbl>
              <a:tblPr firstRow="1" bandRow="1"/>
              <a:tblGrid>
                <a:gridCol w="4241268"/>
                <a:gridCol w="4050396"/>
              </a:tblGrid>
              <a:tr h="570257">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bg1"/>
                          </a:solidFill>
                          <a:latin typeface="+mn-lt"/>
                        </a:rPr>
                        <a:t>Patients who could benefit from additional lipid lowering therapy</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bg1"/>
                          </a:solidFill>
                        </a:rPr>
                        <a:t>Magnitude</a:t>
                      </a:r>
                      <a:r>
                        <a:rPr lang="en-GB" sz="1400" b="1" baseline="0" dirty="0" smtClean="0">
                          <a:solidFill>
                            <a:schemeClr val="bg1"/>
                          </a:solidFill>
                        </a:rPr>
                        <a:t> of impact</a:t>
                      </a:r>
                      <a:endParaRPr lang="en-GB" sz="1400" b="1" dirty="0" smtClean="0">
                        <a:solidFill>
                          <a:schemeClr val="bg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039881">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dirty="0" smtClean="0">
                          <a:solidFill>
                            <a:schemeClr val="tx1"/>
                          </a:solidFill>
                          <a:latin typeface="+mn-lt"/>
                        </a:rPr>
                        <a:t>High-risk</a:t>
                      </a:r>
                      <a:r>
                        <a:rPr lang="en-GB" sz="1400" dirty="0" smtClean="0">
                          <a:solidFill>
                            <a:schemeClr val="tx1"/>
                          </a:solidFill>
                          <a:latin typeface="+mn-lt"/>
                        </a:rPr>
                        <a:t> patients with </a:t>
                      </a:r>
                      <a:r>
                        <a:rPr lang="en-GB" sz="1400" b="1" dirty="0" smtClean="0">
                          <a:solidFill>
                            <a:schemeClr val="tx1"/>
                          </a:solidFill>
                          <a:latin typeface="+mn-lt"/>
                        </a:rPr>
                        <a:t>poorly controlled LDL-C </a:t>
                      </a:r>
                      <a:r>
                        <a:rPr lang="en-GB" sz="1400" dirty="0" smtClean="0">
                          <a:solidFill>
                            <a:schemeClr val="tx1"/>
                          </a:solidFill>
                          <a:latin typeface="+mn-lt"/>
                        </a:rPr>
                        <a:t>despite treatment with standard of care</a:t>
                      </a:r>
                      <a:r>
                        <a:rPr lang="en-GB" sz="1400" baseline="30000" dirty="0" smtClean="0">
                          <a:solidFill>
                            <a:schemeClr val="tx1"/>
                          </a:solidFill>
                          <a:latin typeface="+mn-lt"/>
                        </a:rPr>
                        <a:t>1</a:t>
                      </a:r>
                    </a:p>
                    <a:p>
                      <a:pPr marL="0" indent="0">
                        <a:buFont typeface="Arial" panose="020B0604020202020204" pitchFamily="34" charset="0"/>
                        <a:buNone/>
                      </a:pPr>
                      <a:endParaRPr lang="en-US" sz="1400" baseline="0" dirty="0" smtClean="0">
                        <a:solidFill>
                          <a:schemeClr val="tx1"/>
                        </a:solidFill>
                        <a:latin typeface="+mn-lt"/>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DB913">
                        <a:tint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smtClean="0">
                          <a:solidFill>
                            <a:schemeClr val="tx1"/>
                          </a:solidFill>
                          <a:latin typeface="+mn-lt"/>
                        </a:rPr>
                        <a:t>Up to </a:t>
                      </a:r>
                      <a:r>
                        <a:rPr lang="en-GB" sz="1400" b="1" dirty="0" smtClean="0">
                          <a:solidFill>
                            <a:schemeClr val="tx1"/>
                          </a:solidFill>
                          <a:latin typeface="+mn-lt"/>
                        </a:rPr>
                        <a:t>76%</a:t>
                      </a:r>
                      <a:r>
                        <a:rPr lang="en-GB" sz="1400" dirty="0" smtClean="0">
                          <a:solidFill>
                            <a:schemeClr val="tx1"/>
                          </a:solidFill>
                          <a:latin typeface="+mn-lt"/>
                        </a:rPr>
                        <a:t> of high risk patients fail to reach their LDL-C goal of less than 70mg/dL</a:t>
                      </a:r>
                      <a:r>
                        <a:rPr lang="en-GB" sz="1400" baseline="30000" dirty="0" smtClean="0">
                          <a:solidFill>
                            <a:schemeClr val="tx1"/>
                          </a:solidFill>
                          <a:latin typeface="+mn-lt"/>
                        </a:rPr>
                        <a:t>1</a:t>
                      </a:r>
                      <a:endParaRPr lang="en-US" sz="1400" baseline="0" dirty="0" smtClean="0">
                        <a:solidFill>
                          <a:schemeClr val="tx1"/>
                        </a:solidFill>
                        <a:latin typeface="+mn-lt"/>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40000"/>
                      </a:srgbClr>
                    </a:solidFill>
                  </a:tcPr>
                </a:tc>
              </a:tr>
              <a:tr h="1274693">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smtClean="0">
                          <a:solidFill>
                            <a:schemeClr val="tx1"/>
                          </a:solidFill>
                          <a:latin typeface="+mn-lt"/>
                        </a:rPr>
                        <a:t>Those who </a:t>
                      </a:r>
                      <a:r>
                        <a:rPr lang="en-GB" sz="1400" b="1" dirty="0" smtClean="0">
                          <a:solidFill>
                            <a:schemeClr val="tx1"/>
                          </a:solidFill>
                          <a:latin typeface="+mn-lt"/>
                        </a:rPr>
                        <a:t>cannot or will not take statins </a:t>
                      </a:r>
                      <a:r>
                        <a:rPr lang="en-GB" sz="1400" dirty="0" smtClean="0">
                          <a:solidFill>
                            <a:schemeClr val="tx1"/>
                          </a:solidFill>
                          <a:latin typeface="+mn-lt"/>
                        </a:rPr>
                        <a:t>due to adverse effects</a:t>
                      </a:r>
                      <a:r>
                        <a:rPr lang="en-GB" sz="1400" baseline="30000" dirty="0" smtClean="0">
                          <a:solidFill>
                            <a:schemeClr val="tx1"/>
                          </a:solidFill>
                          <a:latin typeface="+mn-lt"/>
                        </a:rPr>
                        <a:t>2,3</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smtClean="0">
                        <a:solidFill>
                          <a:schemeClr val="tx1"/>
                        </a:solidFill>
                        <a:latin typeface="+mn-lt"/>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DB913">
                        <a:tint val="2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dirty="0" smtClean="0">
                          <a:solidFill>
                            <a:schemeClr val="tx1"/>
                          </a:solidFill>
                          <a:latin typeface="+mn-lt"/>
                        </a:rPr>
                        <a:t>10–20%</a:t>
                      </a:r>
                      <a:r>
                        <a:rPr lang="en-GB" sz="1400" dirty="0" smtClean="0">
                          <a:solidFill>
                            <a:schemeClr val="tx1"/>
                          </a:solidFill>
                          <a:latin typeface="+mn-lt"/>
                        </a:rPr>
                        <a:t> of patients treated with high dose statins show some degree of statin intolerance</a:t>
                      </a:r>
                      <a:r>
                        <a:rPr lang="en-GB" sz="1400" baseline="30000" dirty="0" smtClean="0">
                          <a:solidFill>
                            <a:schemeClr val="tx1"/>
                          </a:solidFill>
                          <a:latin typeface="+mn-lt"/>
                        </a:rPr>
                        <a:t>2,7,8</a:t>
                      </a:r>
                      <a:endParaRPr lang="en-GB" sz="1400" dirty="0" smtClean="0">
                        <a:solidFill>
                          <a:schemeClr val="tx1"/>
                        </a:solidFill>
                        <a:latin typeface="+mn-lt"/>
                      </a:endParaRPr>
                    </a:p>
                    <a:p>
                      <a:pPr marL="0" indent="0">
                        <a:buFont typeface="Arial" panose="020B0604020202020204" pitchFamily="34" charset="0"/>
                        <a:buNone/>
                      </a:pPr>
                      <a:r>
                        <a:rPr lang="en-GB" sz="1400" b="1" dirty="0" smtClean="0">
                          <a:solidFill>
                            <a:schemeClr val="tx1"/>
                          </a:solidFill>
                        </a:rPr>
                        <a:t>40</a:t>
                      </a:r>
                      <a:r>
                        <a:rPr lang="en-GB" sz="1400" b="1" dirty="0" smtClean="0">
                          <a:solidFill>
                            <a:schemeClr val="tx1"/>
                          </a:solidFill>
                          <a:latin typeface="+mn-lt"/>
                        </a:rPr>
                        <a:t>–</a:t>
                      </a:r>
                      <a:r>
                        <a:rPr lang="en-GB" sz="1400" b="1" dirty="0" smtClean="0">
                          <a:solidFill>
                            <a:schemeClr val="tx1"/>
                          </a:solidFill>
                        </a:rPr>
                        <a:t>50%</a:t>
                      </a:r>
                      <a:r>
                        <a:rPr lang="en-GB" sz="1400" dirty="0" smtClean="0">
                          <a:solidFill>
                            <a:schemeClr val="tx1"/>
                          </a:solidFill>
                        </a:rPr>
                        <a:t> of patients are non-adherent at 1 year</a:t>
                      </a:r>
                      <a:r>
                        <a:rPr lang="en-GB" sz="1400" baseline="30000" dirty="0" smtClean="0">
                          <a:solidFill>
                            <a:schemeClr val="tx1"/>
                          </a:solidFill>
                        </a:rPr>
                        <a:t>9,10</a:t>
                      </a:r>
                      <a:r>
                        <a:rPr lang="en-GB" sz="1400" dirty="0" smtClean="0">
                          <a:solidFill>
                            <a:schemeClr val="tx1"/>
                          </a:solidFill>
                        </a:rPr>
                        <a:t> </a:t>
                      </a:r>
                      <a:endParaRPr lang="en-US" sz="1400" dirty="0" smtClean="0">
                        <a:solidFill>
                          <a:schemeClr val="tx1"/>
                        </a:solidFill>
                        <a:latin typeface="+mn-lt"/>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20000"/>
                      </a:srgbClr>
                    </a:solidFill>
                  </a:tcPr>
                </a:tc>
              </a:tr>
              <a:tr h="805069">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dirty="0" smtClean="0">
                          <a:solidFill>
                            <a:schemeClr val="tx1"/>
                          </a:solidFill>
                          <a:latin typeface="+mn-lt"/>
                        </a:rPr>
                        <a:t>Familial hypercholesterolemia</a:t>
                      </a:r>
                      <a:endParaRPr lang="en-GB" sz="1400" dirty="0" smtClean="0">
                        <a:solidFill>
                          <a:schemeClr val="tx1"/>
                        </a:solidFill>
                        <a:latin typeface="+mn-lt"/>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solidFill>
                            <a:schemeClr val="tx1"/>
                          </a:solidFill>
                          <a:latin typeface="+mn-lt"/>
                        </a:rPr>
                        <a:t>at high risk of premature coronary disease</a:t>
                      </a:r>
                      <a:r>
                        <a:rPr lang="en-GB" sz="1400" baseline="30000" dirty="0" smtClean="0">
                          <a:solidFill>
                            <a:schemeClr val="tx1"/>
                          </a:solidFill>
                          <a:latin typeface="+mn-lt"/>
                        </a:rPr>
                        <a:t>4</a:t>
                      </a:r>
                      <a:r>
                        <a:rPr lang="en-GB" sz="1400" dirty="0" smtClean="0">
                          <a:solidFill>
                            <a:schemeClr val="tx1"/>
                          </a:solidFill>
                          <a:latin typeface="+mn-lt"/>
                        </a:rPr>
                        <a:t> and who fail to reach their LDL-C goal</a:t>
                      </a:r>
                      <a:r>
                        <a:rPr lang="en-GB" sz="1400" baseline="30000" dirty="0" smtClean="0">
                          <a:solidFill>
                            <a:schemeClr val="tx1"/>
                          </a:solidFill>
                          <a:latin typeface="+mn-lt"/>
                        </a:rPr>
                        <a:t>5,6</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DB913">
                        <a:tint val="40000"/>
                      </a:srgbClr>
                    </a:solidFill>
                  </a:tcPr>
                </a:tc>
                <a:tc>
                  <a:txBody>
                    <a:bodyPr/>
                    <a:lstStyle/>
                    <a:p>
                      <a:pPr marL="0" indent="0">
                        <a:buFont typeface="Arial" panose="020B0604020202020204" pitchFamily="34" charset="0"/>
                        <a:buNone/>
                      </a:pPr>
                      <a:r>
                        <a:rPr lang="en-US" sz="1400" b="1" baseline="0" dirty="0" smtClean="0">
                          <a:solidFill>
                            <a:schemeClr val="tx1"/>
                          </a:solidFill>
                          <a:latin typeface="+mn-lt"/>
                        </a:rPr>
                        <a:t>Approximately 80% </a:t>
                      </a:r>
                      <a:r>
                        <a:rPr lang="en-US" sz="1400" baseline="0" dirty="0" smtClean="0">
                          <a:solidFill>
                            <a:schemeClr val="tx1"/>
                          </a:solidFill>
                          <a:latin typeface="+mn-lt"/>
                        </a:rPr>
                        <a:t>of patients with familial hypercholesterolemia failed to reach an LDL-C target &lt;100mg/dL</a:t>
                      </a:r>
                      <a:r>
                        <a:rPr lang="en-US" sz="1400" baseline="30000" dirty="0" smtClean="0">
                          <a:solidFill>
                            <a:schemeClr val="tx1"/>
                          </a:solidFill>
                          <a:latin typeface="+mn-lt"/>
                        </a:rPr>
                        <a:t>11</a:t>
                      </a:r>
                      <a:endParaRPr lang="en-US" sz="1400" baseline="0" dirty="0" smtClean="0">
                        <a:solidFill>
                          <a:schemeClr val="tx1"/>
                        </a:solidFill>
                        <a:latin typeface="+mn-lt"/>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40000"/>
                      </a:srgbClr>
                    </a:solidFill>
                  </a:tcPr>
                </a:tc>
              </a:tr>
            </a:tbl>
          </a:graphicData>
        </a:graphic>
      </p:graphicFrame>
      <p:sp>
        <p:nvSpPr>
          <p:cNvPr id="5" name="TextBox 4"/>
          <p:cNvSpPr txBox="1"/>
          <p:nvPr/>
        </p:nvSpPr>
        <p:spPr>
          <a:xfrm>
            <a:off x="0" y="6381750"/>
            <a:ext cx="6572250" cy="507831"/>
          </a:xfrm>
          <a:prstGeom prst="rect">
            <a:avLst/>
          </a:prstGeom>
          <a:noFill/>
        </p:spPr>
        <p:txBody>
          <a:bodyPr wrap="square" tIns="0" rtlCol="0">
            <a:spAutoFit/>
          </a:bodyPr>
          <a:lstStyle/>
          <a:p>
            <a:pPr fontAlgn="base">
              <a:spcBef>
                <a:spcPct val="0"/>
              </a:spcBef>
              <a:spcAft>
                <a:spcPct val="0"/>
              </a:spcAft>
            </a:pPr>
            <a:r>
              <a:rPr lang="da-DK" sz="600" b="1" dirty="0" smtClean="0">
                <a:solidFill>
                  <a:prstClr val="white"/>
                </a:solidFill>
                <a:cs typeface="Arial" pitchFamily="34" charset="0"/>
              </a:rPr>
              <a:t>1</a:t>
            </a:r>
            <a:r>
              <a:rPr lang="da-DK" sz="600" dirty="0" smtClean="0">
                <a:solidFill>
                  <a:prstClr val="white"/>
                </a:solidFill>
                <a:cs typeface="Arial" pitchFamily="34" charset="0"/>
              </a:rPr>
              <a:t>. </a:t>
            </a:r>
            <a:r>
              <a:rPr lang="en-GB" sz="600" dirty="0">
                <a:solidFill>
                  <a:prstClr val="white"/>
                </a:solidFill>
                <a:cs typeface="Arial" pitchFamily="34" charset="0"/>
              </a:rPr>
              <a:t>Jones PH, et al. J Am Heart Assoc. 2012;1:e001800. </a:t>
            </a:r>
            <a:r>
              <a:rPr lang="en-GB" sz="600" dirty="0" err="1">
                <a:solidFill>
                  <a:prstClr val="white"/>
                </a:solidFill>
                <a:cs typeface="Arial" pitchFamily="34" charset="0"/>
              </a:rPr>
              <a:t>doi</a:t>
            </a:r>
            <a:r>
              <a:rPr lang="en-GB" sz="600" dirty="0">
                <a:solidFill>
                  <a:prstClr val="white"/>
                </a:solidFill>
                <a:cs typeface="Arial" pitchFamily="34" charset="0"/>
              </a:rPr>
              <a:t>: 10.1161/JAHA.112.001800. </a:t>
            </a:r>
            <a:r>
              <a:rPr lang="en-GB" sz="600" b="1" dirty="0">
                <a:solidFill>
                  <a:prstClr val="white"/>
                </a:solidFill>
                <a:cs typeface="Arial" pitchFamily="34" charset="0"/>
              </a:rPr>
              <a:t>2.</a:t>
            </a:r>
            <a:r>
              <a:rPr lang="en-GB" sz="600" dirty="0">
                <a:solidFill>
                  <a:prstClr val="white"/>
                </a:solidFill>
                <a:cs typeface="Arial" pitchFamily="34" charset="0"/>
              </a:rPr>
              <a:t> </a:t>
            </a:r>
            <a:r>
              <a:rPr lang="en-GB" sz="600" dirty="0" err="1">
                <a:solidFill>
                  <a:prstClr val="white"/>
                </a:solidFill>
                <a:cs typeface="Arial" pitchFamily="34" charset="0"/>
              </a:rPr>
              <a:t>Bruckert</a:t>
            </a:r>
            <a:r>
              <a:rPr lang="en-GB" sz="600" dirty="0">
                <a:solidFill>
                  <a:prstClr val="white"/>
                </a:solidFill>
                <a:cs typeface="Arial" pitchFamily="34" charset="0"/>
              </a:rPr>
              <a:t> E, et al. </a:t>
            </a:r>
            <a:r>
              <a:rPr lang="en-GB" sz="600" dirty="0" err="1">
                <a:solidFill>
                  <a:prstClr val="white"/>
                </a:solidFill>
                <a:cs typeface="Arial" pitchFamily="34" charset="0"/>
              </a:rPr>
              <a:t>Cardiovasc</a:t>
            </a:r>
            <a:r>
              <a:rPr lang="en-GB" sz="600" dirty="0">
                <a:solidFill>
                  <a:prstClr val="white"/>
                </a:solidFill>
                <a:cs typeface="Arial" pitchFamily="34" charset="0"/>
              </a:rPr>
              <a:t> Drugs </a:t>
            </a:r>
            <a:r>
              <a:rPr lang="en-GB" sz="600" dirty="0" err="1">
                <a:solidFill>
                  <a:prstClr val="white"/>
                </a:solidFill>
                <a:cs typeface="Arial" pitchFamily="34" charset="0"/>
              </a:rPr>
              <a:t>Ther</a:t>
            </a:r>
            <a:r>
              <a:rPr lang="en-GB" sz="600" dirty="0">
                <a:solidFill>
                  <a:prstClr val="white"/>
                </a:solidFill>
                <a:cs typeface="Arial" pitchFamily="34" charset="0"/>
              </a:rPr>
              <a:t>. 2005;19(6):</a:t>
            </a:r>
            <a:r>
              <a:rPr lang="en-GB" sz="600" dirty="0" smtClean="0">
                <a:solidFill>
                  <a:prstClr val="white"/>
                </a:solidFill>
                <a:cs typeface="Arial" pitchFamily="34" charset="0"/>
              </a:rPr>
              <a:t>403–14</a:t>
            </a:r>
            <a:r>
              <a:rPr lang="en-GB" sz="600" dirty="0">
                <a:solidFill>
                  <a:prstClr val="white"/>
                </a:solidFill>
                <a:cs typeface="Arial" pitchFamily="34" charset="0"/>
              </a:rPr>
              <a:t>. </a:t>
            </a:r>
          </a:p>
          <a:p>
            <a:pPr fontAlgn="base">
              <a:spcBef>
                <a:spcPct val="0"/>
              </a:spcBef>
              <a:spcAft>
                <a:spcPct val="0"/>
              </a:spcAft>
            </a:pPr>
            <a:r>
              <a:rPr lang="en-GB" sz="600" b="1" dirty="0" smtClean="0">
                <a:solidFill>
                  <a:prstClr val="white"/>
                </a:solidFill>
                <a:cs typeface="Arial" pitchFamily="34" charset="0"/>
              </a:rPr>
              <a:t>3.</a:t>
            </a:r>
            <a:r>
              <a:rPr lang="en-GB" sz="600" dirty="0" smtClean="0">
                <a:solidFill>
                  <a:prstClr val="white"/>
                </a:solidFill>
                <a:cs typeface="Arial" pitchFamily="34" charset="0"/>
              </a:rPr>
              <a:t> Cohen JD, et al. J </a:t>
            </a:r>
            <a:r>
              <a:rPr lang="en-GB" sz="600" dirty="0" err="1" smtClean="0">
                <a:solidFill>
                  <a:prstClr val="white"/>
                </a:solidFill>
                <a:cs typeface="Arial" pitchFamily="34" charset="0"/>
              </a:rPr>
              <a:t>Clin</a:t>
            </a:r>
            <a:r>
              <a:rPr lang="en-GB" sz="600" dirty="0" smtClean="0">
                <a:solidFill>
                  <a:prstClr val="white"/>
                </a:solidFill>
                <a:cs typeface="Arial" pitchFamily="34" charset="0"/>
              </a:rPr>
              <a:t> </a:t>
            </a:r>
            <a:r>
              <a:rPr lang="en-GB" sz="600" dirty="0" err="1" smtClean="0">
                <a:solidFill>
                  <a:prstClr val="white"/>
                </a:solidFill>
                <a:cs typeface="Arial" pitchFamily="34" charset="0"/>
              </a:rPr>
              <a:t>Lipidol</a:t>
            </a:r>
            <a:r>
              <a:rPr lang="en-GB" sz="600" dirty="0" smtClean="0">
                <a:solidFill>
                  <a:prstClr val="white"/>
                </a:solidFill>
                <a:cs typeface="Arial" pitchFamily="34" charset="0"/>
              </a:rPr>
              <a:t>. 2012;6:208</a:t>
            </a:r>
            <a:r>
              <a:rPr lang="en-GB" sz="600" dirty="0">
                <a:solidFill>
                  <a:prstClr val="white"/>
                </a:solidFill>
                <a:cs typeface="Arial" pitchFamily="34" charset="0"/>
              </a:rPr>
              <a:t>–</a:t>
            </a:r>
            <a:r>
              <a:rPr lang="en-GB" sz="600" dirty="0" smtClean="0">
                <a:solidFill>
                  <a:prstClr val="white"/>
                </a:solidFill>
                <a:cs typeface="Arial" pitchFamily="34" charset="0"/>
              </a:rPr>
              <a:t>15. </a:t>
            </a:r>
            <a:r>
              <a:rPr lang="en-GB" sz="600" b="1" dirty="0" smtClean="0">
                <a:solidFill>
                  <a:prstClr val="white"/>
                </a:solidFill>
                <a:cs typeface="Arial" pitchFamily="34" charset="0"/>
              </a:rPr>
              <a:t>4.</a:t>
            </a:r>
            <a:r>
              <a:rPr lang="en-GB" sz="600" dirty="0" smtClean="0">
                <a:solidFill>
                  <a:prstClr val="white"/>
                </a:solidFill>
                <a:cs typeface="Arial" pitchFamily="34" charset="0"/>
              </a:rPr>
              <a:t> Rees A. </a:t>
            </a:r>
            <a:r>
              <a:rPr lang="en-GB" sz="600" dirty="0" err="1" smtClean="0">
                <a:solidFill>
                  <a:prstClr val="white"/>
                </a:solidFill>
                <a:cs typeface="Arial" pitchFamily="34" charset="0"/>
              </a:rPr>
              <a:t>Eur</a:t>
            </a:r>
            <a:r>
              <a:rPr lang="en-GB" sz="600" dirty="0" smtClean="0">
                <a:solidFill>
                  <a:prstClr val="white"/>
                </a:solidFill>
                <a:cs typeface="Arial" pitchFamily="34" charset="0"/>
              </a:rPr>
              <a:t> Heart J. 2008;29:2583–4. </a:t>
            </a:r>
            <a:r>
              <a:rPr lang="en-GB" sz="600" b="1" dirty="0" smtClean="0">
                <a:solidFill>
                  <a:prstClr val="white"/>
                </a:solidFill>
                <a:cs typeface="Arial" pitchFamily="34" charset="0"/>
              </a:rPr>
              <a:t>5.</a:t>
            </a:r>
            <a:r>
              <a:rPr lang="en-GB" sz="600" dirty="0" smtClean="0">
                <a:solidFill>
                  <a:prstClr val="white"/>
                </a:solidFill>
                <a:cs typeface="Arial" pitchFamily="34" charset="0"/>
              </a:rPr>
              <a:t> Stein EA, et al. Am J </a:t>
            </a:r>
            <a:r>
              <a:rPr lang="en-GB" sz="600" dirty="0" err="1" smtClean="0">
                <a:solidFill>
                  <a:prstClr val="white"/>
                </a:solidFill>
                <a:cs typeface="Arial" pitchFamily="34" charset="0"/>
              </a:rPr>
              <a:t>Cardiol</a:t>
            </a:r>
            <a:r>
              <a:rPr lang="en-GB" sz="600" dirty="0" smtClean="0">
                <a:solidFill>
                  <a:prstClr val="white"/>
                </a:solidFill>
                <a:cs typeface="Arial" pitchFamily="34" charset="0"/>
              </a:rPr>
              <a:t>. 2003;92:1287–93.   </a:t>
            </a:r>
          </a:p>
          <a:p>
            <a:pPr fontAlgn="base">
              <a:spcBef>
                <a:spcPct val="0"/>
              </a:spcBef>
              <a:spcAft>
                <a:spcPct val="0"/>
              </a:spcAft>
            </a:pPr>
            <a:r>
              <a:rPr lang="en-GB" sz="600" b="1" dirty="0" smtClean="0">
                <a:solidFill>
                  <a:prstClr val="white"/>
                </a:solidFill>
                <a:cs typeface="Arial" pitchFamily="34" charset="0"/>
              </a:rPr>
              <a:t>6</a:t>
            </a:r>
            <a:r>
              <a:rPr lang="en-GB" sz="600" b="1" dirty="0">
                <a:solidFill>
                  <a:prstClr val="white"/>
                </a:solidFill>
                <a:cs typeface="Arial" pitchFamily="34" charset="0"/>
              </a:rPr>
              <a:t>.</a:t>
            </a:r>
            <a:r>
              <a:rPr lang="en-GB" sz="600" dirty="0">
                <a:solidFill>
                  <a:prstClr val="white"/>
                </a:solidFill>
                <a:cs typeface="Arial" pitchFamily="34" charset="0"/>
              </a:rPr>
              <a:t> </a:t>
            </a:r>
            <a:r>
              <a:rPr lang="en-GB" sz="600" dirty="0" err="1">
                <a:solidFill>
                  <a:prstClr val="white"/>
                </a:solidFill>
                <a:cs typeface="Arial" pitchFamily="34" charset="0"/>
              </a:rPr>
              <a:t>Pijlman</a:t>
            </a:r>
            <a:r>
              <a:rPr lang="en-GB" sz="600" dirty="0">
                <a:solidFill>
                  <a:prstClr val="white"/>
                </a:solidFill>
                <a:cs typeface="Arial" pitchFamily="34" charset="0"/>
              </a:rPr>
              <a:t> AH, et al. Atherosclerosis. </a:t>
            </a:r>
            <a:r>
              <a:rPr lang="en-GB" sz="600" dirty="0" smtClean="0">
                <a:solidFill>
                  <a:prstClr val="white"/>
                </a:solidFill>
                <a:cs typeface="Arial" pitchFamily="34" charset="0"/>
              </a:rPr>
              <a:t>2010;209:189–94</a:t>
            </a:r>
            <a:r>
              <a:rPr lang="en-GB" sz="600" dirty="0">
                <a:solidFill>
                  <a:prstClr val="white"/>
                </a:solidFill>
                <a:cs typeface="Arial" pitchFamily="34" charset="0"/>
              </a:rPr>
              <a:t>.  </a:t>
            </a:r>
            <a:r>
              <a:rPr lang="en-GB" sz="600" b="1" dirty="0">
                <a:solidFill>
                  <a:prstClr val="white"/>
                </a:solidFill>
                <a:cs typeface="Arial" pitchFamily="34" charset="0"/>
              </a:rPr>
              <a:t>7.</a:t>
            </a:r>
            <a:r>
              <a:rPr lang="en-GB" sz="600" dirty="0">
                <a:solidFill>
                  <a:prstClr val="white"/>
                </a:solidFill>
                <a:cs typeface="Arial" pitchFamily="34" charset="0"/>
              </a:rPr>
              <a:t> </a:t>
            </a:r>
            <a:r>
              <a:rPr lang="en-GB" sz="600" dirty="0" err="1">
                <a:solidFill>
                  <a:prstClr val="white"/>
                </a:solidFill>
                <a:cs typeface="Arial" pitchFamily="34" charset="0"/>
              </a:rPr>
              <a:t>Arca</a:t>
            </a:r>
            <a:r>
              <a:rPr lang="en-GB" sz="600" dirty="0">
                <a:solidFill>
                  <a:prstClr val="white"/>
                </a:solidFill>
                <a:cs typeface="Arial" pitchFamily="34" charset="0"/>
              </a:rPr>
              <a:t> </a:t>
            </a:r>
            <a:r>
              <a:rPr lang="en-GB" sz="600" dirty="0" smtClean="0">
                <a:solidFill>
                  <a:prstClr val="white"/>
                </a:solidFill>
                <a:cs typeface="Arial" pitchFamily="34" charset="0"/>
              </a:rPr>
              <a:t>M, </a:t>
            </a:r>
            <a:r>
              <a:rPr lang="en-GB" sz="600" dirty="0">
                <a:solidFill>
                  <a:prstClr val="white"/>
                </a:solidFill>
                <a:cs typeface="Arial" pitchFamily="34" charset="0"/>
              </a:rPr>
              <a:t>et </a:t>
            </a:r>
            <a:r>
              <a:rPr lang="en-GB" sz="600" dirty="0" smtClean="0">
                <a:solidFill>
                  <a:prstClr val="white"/>
                </a:solidFill>
                <a:cs typeface="Arial" pitchFamily="34" charset="0"/>
              </a:rPr>
              <a:t>al. </a:t>
            </a:r>
            <a:r>
              <a:rPr lang="en-GB" sz="600" dirty="0">
                <a:solidFill>
                  <a:prstClr val="white"/>
                </a:solidFill>
                <a:cs typeface="Arial" pitchFamily="34" charset="0"/>
              </a:rPr>
              <a:t>Diabetes </a:t>
            </a:r>
            <a:r>
              <a:rPr lang="en-GB" sz="600" dirty="0" err="1">
                <a:solidFill>
                  <a:prstClr val="white"/>
                </a:solidFill>
                <a:cs typeface="Arial" pitchFamily="34" charset="0"/>
              </a:rPr>
              <a:t>Metab</a:t>
            </a:r>
            <a:r>
              <a:rPr lang="en-GB" sz="600" dirty="0">
                <a:solidFill>
                  <a:prstClr val="white"/>
                </a:solidFill>
                <a:cs typeface="Arial" pitchFamily="34" charset="0"/>
              </a:rPr>
              <a:t> </a:t>
            </a:r>
            <a:r>
              <a:rPr lang="en-GB" sz="600" dirty="0" err="1">
                <a:solidFill>
                  <a:prstClr val="white"/>
                </a:solidFill>
                <a:cs typeface="Arial" pitchFamily="34" charset="0"/>
              </a:rPr>
              <a:t>Syndr</a:t>
            </a:r>
            <a:r>
              <a:rPr lang="en-GB" sz="600" dirty="0">
                <a:solidFill>
                  <a:prstClr val="white"/>
                </a:solidFill>
                <a:cs typeface="Arial" pitchFamily="34" charset="0"/>
              </a:rPr>
              <a:t> </a:t>
            </a:r>
            <a:r>
              <a:rPr lang="en-GB" sz="600" dirty="0" err="1">
                <a:solidFill>
                  <a:prstClr val="white"/>
                </a:solidFill>
                <a:cs typeface="Arial" pitchFamily="34" charset="0"/>
              </a:rPr>
              <a:t>Obes</a:t>
            </a:r>
            <a:r>
              <a:rPr lang="en-GB" sz="600" dirty="0">
                <a:solidFill>
                  <a:prstClr val="white"/>
                </a:solidFill>
                <a:cs typeface="Arial" pitchFamily="34" charset="0"/>
              </a:rPr>
              <a:t>. </a:t>
            </a:r>
            <a:r>
              <a:rPr lang="en-GB" sz="600" dirty="0" smtClean="0">
                <a:solidFill>
                  <a:prstClr val="white"/>
                </a:solidFill>
                <a:cs typeface="Arial" pitchFamily="34" charset="0"/>
              </a:rPr>
              <a:t>2011;4:155–66. </a:t>
            </a:r>
            <a:r>
              <a:rPr lang="en-GB" sz="600" b="1" dirty="0" smtClean="0">
                <a:solidFill>
                  <a:prstClr val="white"/>
                </a:solidFill>
                <a:cs typeface="Arial" pitchFamily="34" charset="0"/>
              </a:rPr>
              <a:t>8</a:t>
            </a:r>
            <a:r>
              <a:rPr lang="en-GB" sz="600" b="1" dirty="0">
                <a:solidFill>
                  <a:prstClr val="white"/>
                </a:solidFill>
                <a:cs typeface="Arial" pitchFamily="34" charset="0"/>
              </a:rPr>
              <a:t>.</a:t>
            </a:r>
            <a:r>
              <a:rPr lang="en-GB" sz="600" dirty="0">
                <a:solidFill>
                  <a:prstClr val="white"/>
                </a:solidFill>
                <a:cs typeface="Arial" pitchFamily="34" charset="0"/>
              </a:rPr>
              <a:t> </a:t>
            </a:r>
            <a:r>
              <a:rPr lang="en-GB" sz="600" dirty="0" err="1">
                <a:solidFill>
                  <a:prstClr val="white"/>
                </a:solidFill>
                <a:cs typeface="Arial" pitchFamily="34" charset="0"/>
              </a:rPr>
              <a:t>Betteridge</a:t>
            </a:r>
            <a:r>
              <a:rPr lang="en-GB" sz="600" dirty="0">
                <a:solidFill>
                  <a:prstClr val="white"/>
                </a:solidFill>
                <a:cs typeface="Arial" pitchFamily="34" charset="0"/>
              </a:rPr>
              <a:t> </a:t>
            </a:r>
            <a:r>
              <a:rPr lang="en-GB" sz="600" dirty="0" smtClean="0">
                <a:solidFill>
                  <a:prstClr val="white"/>
                </a:solidFill>
                <a:cs typeface="Arial" pitchFamily="34" charset="0"/>
              </a:rPr>
              <a:t>DJ, </a:t>
            </a:r>
            <a:r>
              <a:rPr lang="en-GB" sz="600" dirty="0">
                <a:solidFill>
                  <a:prstClr val="white"/>
                </a:solidFill>
                <a:cs typeface="Arial" pitchFamily="34" charset="0"/>
              </a:rPr>
              <a:t>et </a:t>
            </a:r>
            <a:r>
              <a:rPr lang="en-GB" sz="600" dirty="0" smtClean="0">
                <a:solidFill>
                  <a:prstClr val="white"/>
                </a:solidFill>
                <a:cs typeface="Arial" pitchFamily="34" charset="0"/>
              </a:rPr>
              <a:t>al. Nat </a:t>
            </a:r>
            <a:r>
              <a:rPr lang="en-GB" sz="600" dirty="0">
                <a:solidFill>
                  <a:prstClr val="white"/>
                </a:solidFill>
                <a:cs typeface="Arial" pitchFamily="34" charset="0"/>
              </a:rPr>
              <a:t>Rev </a:t>
            </a:r>
            <a:r>
              <a:rPr lang="en-GB" sz="600" dirty="0" err="1" smtClean="0">
                <a:solidFill>
                  <a:prstClr val="white"/>
                </a:solidFill>
                <a:cs typeface="Arial" pitchFamily="34" charset="0"/>
              </a:rPr>
              <a:t>Endocrinol</a:t>
            </a:r>
            <a:r>
              <a:rPr lang="en-GB" sz="600" dirty="0" smtClean="0">
                <a:solidFill>
                  <a:prstClr val="white"/>
                </a:solidFill>
                <a:cs typeface="Arial" pitchFamily="34" charset="0"/>
              </a:rPr>
              <a:t>. </a:t>
            </a:r>
            <a:r>
              <a:rPr lang="en-GB" sz="600" dirty="0">
                <a:solidFill>
                  <a:prstClr val="white"/>
                </a:solidFill>
                <a:cs typeface="Arial" pitchFamily="34" charset="0"/>
              </a:rPr>
              <a:t>2013;doi:10.1038/nrendo.2012.254.  </a:t>
            </a:r>
            <a:r>
              <a:rPr lang="en-GB" sz="600" b="1" dirty="0">
                <a:solidFill>
                  <a:prstClr val="white"/>
                </a:solidFill>
                <a:cs typeface="Arial" pitchFamily="34" charset="0"/>
              </a:rPr>
              <a:t>9.</a:t>
            </a:r>
            <a:r>
              <a:rPr lang="en-GB" sz="600" dirty="0">
                <a:solidFill>
                  <a:prstClr val="white"/>
                </a:solidFill>
                <a:cs typeface="Arial" pitchFamily="34" charset="0"/>
              </a:rPr>
              <a:t> </a:t>
            </a:r>
            <a:r>
              <a:rPr lang="en-GB" sz="600" dirty="0" err="1">
                <a:solidFill>
                  <a:prstClr val="white"/>
                </a:solidFill>
                <a:cs typeface="Arial" pitchFamily="34" charset="0"/>
              </a:rPr>
              <a:t>Avorn</a:t>
            </a:r>
            <a:r>
              <a:rPr lang="en-GB" sz="600" dirty="0">
                <a:solidFill>
                  <a:prstClr val="white"/>
                </a:solidFill>
                <a:cs typeface="Arial" pitchFamily="34" charset="0"/>
              </a:rPr>
              <a:t> </a:t>
            </a:r>
            <a:r>
              <a:rPr lang="en-GB" sz="600" dirty="0" smtClean="0">
                <a:solidFill>
                  <a:prstClr val="white"/>
                </a:solidFill>
                <a:cs typeface="Arial" pitchFamily="34" charset="0"/>
              </a:rPr>
              <a:t>J, </a:t>
            </a:r>
            <a:r>
              <a:rPr lang="en-GB" sz="600" dirty="0">
                <a:solidFill>
                  <a:prstClr val="white"/>
                </a:solidFill>
                <a:cs typeface="Arial" pitchFamily="34" charset="0"/>
              </a:rPr>
              <a:t>et al. </a:t>
            </a:r>
            <a:r>
              <a:rPr lang="en-GB" sz="600" dirty="0" smtClean="0">
                <a:solidFill>
                  <a:prstClr val="white"/>
                </a:solidFill>
                <a:cs typeface="Arial" pitchFamily="34" charset="0"/>
              </a:rPr>
              <a:t>JAMA. 1998;279(18</a:t>
            </a:r>
            <a:r>
              <a:rPr lang="en-GB" sz="600" dirty="0">
                <a:solidFill>
                  <a:prstClr val="white"/>
                </a:solidFill>
                <a:cs typeface="Arial" pitchFamily="34" charset="0"/>
              </a:rPr>
              <a:t>):</a:t>
            </a:r>
            <a:r>
              <a:rPr lang="en-GB" sz="600" dirty="0" smtClean="0">
                <a:solidFill>
                  <a:prstClr val="white"/>
                </a:solidFill>
                <a:cs typeface="Arial" pitchFamily="34" charset="0"/>
              </a:rPr>
              <a:t>1458–62</a:t>
            </a:r>
            <a:r>
              <a:rPr lang="en-GB" sz="600" dirty="0">
                <a:solidFill>
                  <a:prstClr val="white"/>
                </a:solidFill>
                <a:cs typeface="Arial" pitchFamily="34" charset="0"/>
              </a:rPr>
              <a:t>. </a:t>
            </a:r>
            <a:r>
              <a:rPr lang="en-GB" sz="600" b="1" dirty="0">
                <a:solidFill>
                  <a:prstClr val="white"/>
                </a:solidFill>
                <a:cs typeface="Arial" pitchFamily="34" charset="0"/>
              </a:rPr>
              <a:t>10.</a:t>
            </a:r>
            <a:r>
              <a:rPr lang="en-GB" sz="600" dirty="0">
                <a:solidFill>
                  <a:prstClr val="white"/>
                </a:solidFill>
                <a:cs typeface="Arial" pitchFamily="34" charset="0"/>
              </a:rPr>
              <a:t> </a:t>
            </a:r>
            <a:r>
              <a:rPr lang="en-GB" sz="600" dirty="0" err="1">
                <a:solidFill>
                  <a:prstClr val="white"/>
                </a:solidFill>
                <a:cs typeface="Arial" pitchFamily="34" charset="0"/>
              </a:rPr>
              <a:t>Casula</a:t>
            </a:r>
            <a:r>
              <a:rPr lang="en-GB" sz="600" dirty="0">
                <a:solidFill>
                  <a:prstClr val="white"/>
                </a:solidFill>
                <a:cs typeface="Arial" pitchFamily="34" charset="0"/>
              </a:rPr>
              <a:t> </a:t>
            </a:r>
            <a:r>
              <a:rPr lang="en-GB" sz="600" dirty="0" smtClean="0">
                <a:solidFill>
                  <a:prstClr val="white"/>
                </a:solidFill>
                <a:cs typeface="Arial" pitchFamily="34" charset="0"/>
              </a:rPr>
              <a:t>M, </a:t>
            </a:r>
            <a:r>
              <a:rPr lang="en-GB" sz="600" dirty="0">
                <a:solidFill>
                  <a:prstClr val="white"/>
                </a:solidFill>
                <a:cs typeface="Arial" pitchFamily="34" charset="0"/>
              </a:rPr>
              <a:t>et al </a:t>
            </a:r>
            <a:r>
              <a:rPr lang="en-GB" sz="600" dirty="0" smtClean="0">
                <a:solidFill>
                  <a:prstClr val="white"/>
                </a:solidFill>
                <a:cs typeface="Arial" pitchFamily="34" charset="0"/>
              </a:rPr>
              <a:t>.Patient </a:t>
            </a:r>
            <a:r>
              <a:rPr lang="en-GB" sz="600" dirty="0">
                <a:solidFill>
                  <a:prstClr val="white"/>
                </a:solidFill>
                <a:cs typeface="Arial" pitchFamily="34" charset="0"/>
              </a:rPr>
              <a:t>Preference and Adherence </a:t>
            </a:r>
            <a:r>
              <a:rPr lang="en-GB" sz="600" dirty="0" smtClean="0">
                <a:solidFill>
                  <a:prstClr val="white"/>
                </a:solidFill>
                <a:cs typeface="Arial" pitchFamily="34" charset="0"/>
              </a:rPr>
              <a:t>2012;6:805–14</a:t>
            </a:r>
            <a:r>
              <a:rPr lang="en-GB" sz="600" dirty="0">
                <a:solidFill>
                  <a:prstClr val="white"/>
                </a:solidFill>
                <a:cs typeface="Arial" pitchFamily="34" charset="0"/>
              </a:rPr>
              <a:t>. </a:t>
            </a:r>
            <a:endParaRPr lang="en-GB" sz="600" dirty="0" smtClean="0">
              <a:solidFill>
                <a:prstClr val="white"/>
              </a:solidFill>
              <a:cs typeface="Arial" pitchFamily="34" charset="0"/>
            </a:endParaRPr>
          </a:p>
          <a:p>
            <a:pPr fontAlgn="base">
              <a:spcBef>
                <a:spcPct val="0"/>
              </a:spcBef>
              <a:spcAft>
                <a:spcPct val="0"/>
              </a:spcAft>
            </a:pPr>
            <a:r>
              <a:rPr lang="en-GB" sz="600" b="1" dirty="0" smtClean="0">
                <a:solidFill>
                  <a:prstClr val="white"/>
                </a:solidFill>
                <a:cs typeface="Arial" pitchFamily="34" charset="0"/>
              </a:rPr>
              <a:t>11. </a:t>
            </a:r>
            <a:r>
              <a:rPr lang="en-GB" sz="600" dirty="0" smtClean="0">
                <a:solidFill>
                  <a:prstClr val="white"/>
                </a:solidFill>
                <a:cs typeface="Arial" pitchFamily="34" charset="0"/>
              </a:rPr>
              <a:t>Stein E, </a:t>
            </a:r>
            <a:r>
              <a:rPr lang="en-GB" sz="600" dirty="0">
                <a:solidFill>
                  <a:prstClr val="white"/>
                </a:solidFill>
                <a:cs typeface="Arial" pitchFamily="34" charset="0"/>
              </a:rPr>
              <a:t>et al. Am Heart </a:t>
            </a:r>
            <a:r>
              <a:rPr lang="en-GB" sz="600" dirty="0" smtClean="0">
                <a:solidFill>
                  <a:prstClr val="white"/>
                </a:solidFill>
                <a:cs typeface="Arial" pitchFamily="34" charset="0"/>
              </a:rPr>
              <a:t>J. </a:t>
            </a:r>
            <a:r>
              <a:rPr lang="en-GB" sz="600" dirty="0">
                <a:solidFill>
                  <a:prstClr val="white"/>
                </a:solidFill>
                <a:cs typeface="Arial" pitchFamily="34" charset="0"/>
              </a:rPr>
              <a:t>2004;148: </a:t>
            </a:r>
            <a:r>
              <a:rPr lang="en-GB" sz="600" dirty="0" smtClean="0">
                <a:solidFill>
                  <a:prstClr val="white"/>
                </a:solidFill>
                <a:cs typeface="Arial" pitchFamily="34" charset="0"/>
              </a:rPr>
              <a:t>447</a:t>
            </a:r>
            <a:r>
              <a:rPr lang="en-GB" sz="600" dirty="0">
                <a:solidFill>
                  <a:prstClr val="white"/>
                </a:solidFill>
                <a:cs typeface="Arial" pitchFamily="34" charset="0"/>
              </a:rPr>
              <a:t>–</a:t>
            </a:r>
            <a:r>
              <a:rPr lang="en-GB" sz="600" dirty="0" smtClean="0">
                <a:solidFill>
                  <a:prstClr val="white"/>
                </a:solidFill>
                <a:cs typeface="Arial" pitchFamily="34" charset="0"/>
              </a:rPr>
              <a:t>55</a:t>
            </a:r>
            <a:r>
              <a:rPr lang="en-GB" sz="600" dirty="0">
                <a:solidFill>
                  <a:prstClr val="white"/>
                </a:solidFill>
                <a:cs typeface="Arial" pitchFamily="34" charset="0"/>
              </a:rPr>
              <a:t>. </a:t>
            </a:r>
          </a:p>
        </p:txBody>
      </p:sp>
    </p:spTree>
    <p:extLst>
      <p:ext uri="{BB962C8B-B14F-4D97-AF65-F5344CB8AC3E}">
        <p14:creationId xmlns:p14="http://schemas.microsoft.com/office/powerpoint/2010/main" val="21751318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4724400" y="1890352"/>
            <a:ext cx="4317492" cy="3291247"/>
          </a:xfrm>
          <a:prstGeom prst="rect">
            <a:avLst/>
          </a:prstGeom>
          <a:solidFill>
            <a:schemeClr val="tx2"/>
          </a:solidFill>
          <a:ln w="38100">
            <a:solidFill>
              <a:srgbClr val="CF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3" name="Title 2"/>
          <p:cNvSpPr>
            <a:spLocks noGrp="1"/>
          </p:cNvSpPr>
          <p:nvPr>
            <p:ph type="title"/>
          </p:nvPr>
        </p:nvSpPr>
        <p:spPr>
          <a:xfrm>
            <a:off x="900112" y="0"/>
            <a:ext cx="8127492" cy="1143000"/>
          </a:xfrm>
        </p:spPr>
        <p:txBody>
          <a:bodyPr/>
          <a:lstStyle/>
          <a:p>
            <a:r>
              <a:rPr lang="en-GB" sz="1800" dirty="0" smtClean="0"/>
              <a:t>International guidelines recommend </a:t>
            </a:r>
            <a:r>
              <a:rPr lang="en-GB" sz="1800" dirty="0"/>
              <a:t>l</a:t>
            </a:r>
            <a:r>
              <a:rPr lang="en-GB" sz="1800" dirty="0" smtClean="0"/>
              <a:t>owering LDL-C is the primary treatment objective in patients with hypercholesterolemia, with or without a history of </a:t>
            </a:r>
            <a:r>
              <a:rPr lang="en-US" sz="1800" dirty="0" smtClean="0">
                <a:solidFill>
                  <a:prstClr val="white"/>
                </a:solidFill>
              </a:rPr>
              <a:t>CVD</a:t>
            </a:r>
            <a:endParaRPr lang="en-GB" sz="1800" baseline="30000" dirty="0"/>
          </a:p>
        </p:txBody>
      </p:sp>
      <p:sp>
        <p:nvSpPr>
          <p:cNvPr id="18" name="Down Arrow 17"/>
          <p:cNvSpPr/>
          <p:nvPr/>
        </p:nvSpPr>
        <p:spPr>
          <a:xfrm>
            <a:off x="7186613" y="2477272"/>
            <a:ext cx="1119187" cy="1879283"/>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9" name="TextBox 18"/>
          <p:cNvSpPr txBox="1"/>
          <p:nvPr/>
        </p:nvSpPr>
        <p:spPr>
          <a:xfrm rot="16200000">
            <a:off x="6903698" y="3049705"/>
            <a:ext cx="1686145" cy="276999"/>
          </a:xfrm>
          <a:prstGeom prst="rect">
            <a:avLst/>
          </a:prstGeom>
          <a:noFill/>
        </p:spPr>
        <p:txBody>
          <a:bodyPr wrap="square" rtlCol="0">
            <a:spAutoFit/>
          </a:bodyPr>
          <a:lstStyle/>
          <a:p>
            <a:pPr algn="ctr" fontAlgn="base">
              <a:spcBef>
                <a:spcPct val="0"/>
              </a:spcBef>
              <a:spcAft>
                <a:spcPct val="0"/>
              </a:spcAft>
            </a:pPr>
            <a:r>
              <a:rPr lang="en-US" sz="1200" b="1" dirty="0">
                <a:solidFill>
                  <a:prstClr val="white"/>
                </a:solidFill>
                <a:latin typeface="+mj-lt"/>
                <a:cs typeface="Arial" pitchFamily="34" charset="0"/>
              </a:rPr>
              <a:t>High </a:t>
            </a:r>
            <a:r>
              <a:rPr lang="en-US" sz="1200" b="1" dirty="0" smtClean="0">
                <a:solidFill>
                  <a:prstClr val="white"/>
                </a:solidFill>
                <a:latin typeface="+mj-lt"/>
                <a:cs typeface="Arial" pitchFamily="34" charset="0"/>
              </a:rPr>
              <a:t>CV </a:t>
            </a:r>
            <a:r>
              <a:rPr lang="en-US" sz="1200" b="1" dirty="0">
                <a:solidFill>
                  <a:prstClr val="white"/>
                </a:solidFill>
                <a:latin typeface="+mj-lt"/>
                <a:cs typeface="Arial" pitchFamily="34" charset="0"/>
              </a:rPr>
              <a:t>risk</a:t>
            </a:r>
          </a:p>
        </p:txBody>
      </p:sp>
      <p:sp>
        <p:nvSpPr>
          <p:cNvPr id="30" name="Rectangle 29"/>
          <p:cNvSpPr/>
          <p:nvPr/>
        </p:nvSpPr>
        <p:spPr>
          <a:xfrm>
            <a:off x="5301105" y="1935777"/>
            <a:ext cx="3352193" cy="523220"/>
          </a:xfrm>
          <a:prstGeom prst="rect">
            <a:avLst/>
          </a:prstGeom>
        </p:spPr>
        <p:txBody>
          <a:bodyPr wrap="square">
            <a:spAutoFit/>
          </a:bodyPr>
          <a:lstStyle/>
          <a:p>
            <a:pPr algn="ctr" fontAlgn="base">
              <a:spcBef>
                <a:spcPct val="0"/>
              </a:spcBef>
              <a:spcAft>
                <a:spcPct val="0"/>
              </a:spcAft>
            </a:pPr>
            <a:r>
              <a:rPr lang="en-US" sz="1400" b="1" dirty="0" smtClean="0">
                <a:solidFill>
                  <a:prstClr val="white"/>
                </a:solidFill>
                <a:latin typeface="+mj-lt"/>
                <a:cs typeface="Arial" pitchFamily="34" charset="0"/>
              </a:rPr>
              <a:t>ESC/EAS 2011 </a:t>
            </a:r>
            <a:r>
              <a:rPr lang="en-US" sz="1400" dirty="0" smtClean="0">
                <a:solidFill>
                  <a:prstClr val="white"/>
                </a:solidFill>
                <a:latin typeface="+mj-lt"/>
                <a:cs typeface="Arial" pitchFamily="34" charset="0"/>
              </a:rPr>
              <a:t>guidelines for the management of dyslipidemias</a:t>
            </a:r>
            <a:r>
              <a:rPr lang="en-US" sz="1400" baseline="30000" dirty="0" smtClean="0">
                <a:solidFill>
                  <a:prstClr val="white"/>
                </a:solidFill>
                <a:latin typeface="+mj-lt"/>
                <a:cs typeface="Arial" pitchFamily="34" charset="0"/>
              </a:rPr>
              <a:t>2</a:t>
            </a:r>
            <a:r>
              <a:rPr lang="en-US" sz="1400" dirty="0" smtClean="0">
                <a:solidFill>
                  <a:prstClr val="white"/>
                </a:solidFill>
                <a:latin typeface="+mj-lt"/>
                <a:cs typeface="Arial" pitchFamily="34" charset="0"/>
              </a:rPr>
              <a:t> </a:t>
            </a:r>
            <a:endParaRPr lang="en-US" sz="1400" dirty="0">
              <a:solidFill>
                <a:prstClr val="black"/>
              </a:solidFill>
              <a:latin typeface="+mj-lt"/>
              <a:cs typeface="Arial" pitchFamily="34" charset="0"/>
            </a:endParaRPr>
          </a:p>
        </p:txBody>
      </p:sp>
      <p:sp>
        <p:nvSpPr>
          <p:cNvPr id="40" name="Rectangle 39"/>
          <p:cNvSpPr/>
          <p:nvPr/>
        </p:nvSpPr>
        <p:spPr>
          <a:xfrm>
            <a:off x="5562600" y="4797623"/>
            <a:ext cx="1335622" cy="307777"/>
          </a:xfrm>
          <a:prstGeom prst="rect">
            <a:avLst/>
          </a:prstGeom>
        </p:spPr>
        <p:txBody>
          <a:bodyPr wrap="none">
            <a:spAutoFit/>
          </a:bodyPr>
          <a:lstStyle/>
          <a:p>
            <a:r>
              <a:rPr lang="en-US" sz="1400" b="1" dirty="0">
                <a:solidFill>
                  <a:prstClr val="white"/>
                </a:solidFill>
                <a:latin typeface="+mj-lt"/>
                <a:cs typeface="Arial" pitchFamily="34" charset="0"/>
              </a:rPr>
              <a:t>&lt;</a:t>
            </a:r>
            <a:r>
              <a:rPr lang="en-US" sz="1400" b="1" dirty="0" smtClean="0">
                <a:solidFill>
                  <a:prstClr val="white"/>
                </a:solidFill>
                <a:latin typeface="+mj-lt"/>
                <a:cs typeface="Arial" pitchFamily="34" charset="0"/>
              </a:rPr>
              <a:t>70 mg/</a:t>
            </a:r>
            <a:r>
              <a:rPr lang="en-US" sz="1400" b="1" dirty="0" err="1" smtClean="0">
                <a:solidFill>
                  <a:prstClr val="white"/>
                </a:solidFill>
                <a:latin typeface="+mj-lt"/>
                <a:cs typeface="Arial" pitchFamily="34" charset="0"/>
              </a:rPr>
              <a:t>dL</a:t>
            </a:r>
            <a:endParaRPr lang="en-GB" sz="1400" b="1" dirty="0">
              <a:latin typeface="+mj-lt"/>
            </a:endParaRPr>
          </a:p>
        </p:txBody>
      </p:sp>
      <p:sp>
        <p:nvSpPr>
          <p:cNvPr id="41" name="Rectangle 40"/>
          <p:cNvSpPr/>
          <p:nvPr/>
        </p:nvSpPr>
        <p:spPr>
          <a:xfrm>
            <a:off x="7066473" y="4797623"/>
            <a:ext cx="1463863" cy="307777"/>
          </a:xfrm>
          <a:prstGeom prst="rect">
            <a:avLst/>
          </a:prstGeom>
        </p:spPr>
        <p:txBody>
          <a:bodyPr wrap="none">
            <a:spAutoFit/>
          </a:bodyPr>
          <a:lstStyle/>
          <a:p>
            <a:pPr algn="ctr" fontAlgn="base">
              <a:spcBef>
                <a:spcPct val="0"/>
              </a:spcBef>
              <a:spcAft>
                <a:spcPct val="0"/>
              </a:spcAft>
            </a:pPr>
            <a:r>
              <a:rPr lang="en-US" sz="1400" b="1" dirty="0" smtClean="0">
                <a:solidFill>
                  <a:prstClr val="white"/>
                </a:solidFill>
                <a:latin typeface="+mj-lt"/>
                <a:cs typeface="Arial" pitchFamily="34" charset="0"/>
              </a:rPr>
              <a:t>&lt;100 mg/</a:t>
            </a:r>
            <a:r>
              <a:rPr lang="en-US" sz="1400" b="1" dirty="0" err="1" smtClean="0">
                <a:solidFill>
                  <a:prstClr val="white"/>
                </a:solidFill>
                <a:latin typeface="+mj-lt"/>
                <a:cs typeface="Arial" pitchFamily="34" charset="0"/>
              </a:rPr>
              <a:t>dL</a:t>
            </a:r>
            <a:endParaRPr lang="en-US" sz="1400" b="1" dirty="0">
              <a:solidFill>
                <a:prstClr val="white"/>
              </a:solidFill>
              <a:latin typeface="+mj-lt"/>
              <a:cs typeface="Arial" pitchFamily="34" charset="0"/>
            </a:endParaRPr>
          </a:p>
        </p:txBody>
      </p:sp>
      <p:sp>
        <p:nvSpPr>
          <p:cNvPr id="32" name="Down Arrow 31"/>
          <p:cNvSpPr/>
          <p:nvPr/>
        </p:nvSpPr>
        <p:spPr>
          <a:xfrm>
            <a:off x="5586413" y="2469177"/>
            <a:ext cx="1119187" cy="2244297"/>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34" name="TextBox 33"/>
          <p:cNvSpPr txBox="1"/>
          <p:nvPr/>
        </p:nvSpPr>
        <p:spPr>
          <a:xfrm rot="16200000">
            <a:off x="5320207" y="3122028"/>
            <a:ext cx="1650209" cy="461665"/>
          </a:xfrm>
          <a:prstGeom prst="rect">
            <a:avLst/>
          </a:prstGeom>
          <a:noFill/>
        </p:spPr>
        <p:txBody>
          <a:bodyPr wrap="square" rtlCol="0">
            <a:spAutoFit/>
          </a:bodyPr>
          <a:lstStyle/>
          <a:p>
            <a:pPr algn="ctr" fontAlgn="base">
              <a:spcBef>
                <a:spcPct val="0"/>
              </a:spcBef>
              <a:spcAft>
                <a:spcPct val="0"/>
              </a:spcAft>
            </a:pPr>
            <a:r>
              <a:rPr lang="en-US" sz="1200" b="1" dirty="0">
                <a:solidFill>
                  <a:prstClr val="white"/>
                </a:solidFill>
                <a:latin typeface="+mj-lt"/>
                <a:cs typeface="Arial" pitchFamily="34" charset="0"/>
              </a:rPr>
              <a:t>Very </a:t>
            </a:r>
            <a:r>
              <a:rPr lang="en-US" sz="1200" b="1" dirty="0" smtClean="0">
                <a:solidFill>
                  <a:prstClr val="white"/>
                </a:solidFill>
                <a:latin typeface="+mj-lt"/>
                <a:cs typeface="Arial" pitchFamily="34" charset="0"/>
              </a:rPr>
              <a:t>high </a:t>
            </a:r>
            <a:r>
              <a:rPr lang="en-US" sz="1200" b="1" dirty="0">
                <a:solidFill>
                  <a:prstClr val="white"/>
                </a:solidFill>
                <a:latin typeface="+mj-lt"/>
                <a:cs typeface="Arial" pitchFamily="34" charset="0"/>
              </a:rPr>
              <a:t>CV risk</a:t>
            </a:r>
          </a:p>
        </p:txBody>
      </p:sp>
      <p:sp>
        <p:nvSpPr>
          <p:cNvPr id="36" name="Rectangle 35"/>
          <p:cNvSpPr/>
          <p:nvPr/>
        </p:nvSpPr>
        <p:spPr>
          <a:xfrm>
            <a:off x="6381750" y="4355127"/>
            <a:ext cx="1281754" cy="523220"/>
          </a:xfrm>
          <a:prstGeom prst="rect">
            <a:avLst/>
          </a:prstGeom>
        </p:spPr>
        <p:txBody>
          <a:bodyPr wrap="square">
            <a:spAutoFit/>
          </a:bodyPr>
          <a:lstStyle/>
          <a:p>
            <a:pPr algn="ctr" fontAlgn="base">
              <a:spcBef>
                <a:spcPct val="0"/>
              </a:spcBef>
              <a:spcAft>
                <a:spcPct val="0"/>
              </a:spcAft>
            </a:pPr>
            <a:r>
              <a:rPr lang="en-US" sz="1400" dirty="0" smtClean="0">
                <a:solidFill>
                  <a:prstClr val="white"/>
                </a:solidFill>
                <a:latin typeface="+mj-lt"/>
                <a:cs typeface="Arial" pitchFamily="34" charset="0"/>
              </a:rPr>
              <a:t>LDL-C target</a:t>
            </a:r>
            <a:endParaRPr lang="en-US" sz="1400" dirty="0">
              <a:solidFill>
                <a:prstClr val="white"/>
              </a:solidFill>
              <a:latin typeface="+mj-lt"/>
              <a:cs typeface="Arial" pitchFamily="34" charset="0"/>
            </a:endParaRPr>
          </a:p>
        </p:txBody>
      </p:sp>
      <p:sp>
        <p:nvSpPr>
          <p:cNvPr id="46" name="Down Arrow 45"/>
          <p:cNvSpPr/>
          <p:nvPr/>
        </p:nvSpPr>
        <p:spPr>
          <a:xfrm>
            <a:off x="914400" y="2477273"/>
            <a:ext cx="1119187" cy="2244297"/>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47" name="Rectangle 46"/>
          <p:cNvSpPr/>
          <p:nvPr/>
        </p:nvSpPr>
        <p:spPr>
          <a:xfrm>
            <a:off x="1866900" y="4312562"/>
            <a:ext cx="1617015" cy="954107"/>
          </a:xfrm>
          <a:prstGeom prst="rect">
            <a:avLst/>
          </a:prstGeom>
        </p:spPr>
        <p:txBody>
          <a:bodyPr wrap="square">
            <a:spAutoFit/>
          </a:bodyPr>
          <a:lstStyle/>
          <a:p>
            <a:pPr algn="ctr" fontAlgn="base">
              <a:spcBef>
                <a:spcPct val="0"/>
              </a:spcBef>
              <a:spcAft>
                <a:spcPct val="0"/>
              </a:spcAft>
            </a:pPr>
            <a:r>
              <a:rPr lang="en-US" sz="1400" dirty="0" smtClean="0">
                <a:solidFill>
                  <a:prstClr val="white"/>
                </a:solidFill>
                <a:latin typeface="+mj-lt"/>
                <a:cs typeface="Arial" pitchFamily="34" charset="0"/>
              </a:rPr>
              <a:t>Approx. LDL-C </a:t>
            </a:r>
          </a:p>
          <a:p>
            <a:pPr algn="ctr" fontAlgn="base">
              <a:spcBef>
                <a:spcPct val="0"/>
              </a:spcBef>
              <a:spcAft>
                <a:spcPct val="0"/>
              </a:spcAft>
            </a:pPr>
            <a:r>
              <a:rPr lang="en-US" sz="1400" dirty="0" smtClean="0">
                <a:solidFill>
                  <a:prstClr val="white"/>
                </a:solidFill>
                <a:latin typeface="+mj-lt"/>
                <a:cs typeface="Arial" pitchFamily="34" charset="0"/>
              </a:rPr>
              <a:t>relative reduction from baseline</a:t>
            </a:r>
            <a:endParaRPr lang="en-US" sz="1400" dirty="0">
              <a:solidFill>
                <a:prstClr val="black"/>
              </a:solidFill>
              <a:latin typeface="+mj-lt"/>
              <a:cs typeface="Arial" pitchFamily="34" charset="0"/>
            </a:endParaRPr>
          </a:p>
        </p:txBody>
      </p:sp>
      <p:sp>
        <p:nvSpPr>
          <p:cNvPr id="48" name="Down Arrow 47"/>
          <p:cNvSpPr/>
          <p:nvPr/>
        </p:nvSpPr>
        <p:spPr>
          <a:xfrm>
            <a:off x="3071813" y="2496322"/>
            <a:ext cx="1119187" cy="1955484"/>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49" name="Rectangle 48"/>
          <p:cNvSpPr/>
          <p:nvPr/>
        </p:nvSpPr>
        <p:spPr>
          <a:xfrm>
            <a:off x="228600" y="1638300"/>
            <a:ext cx="4563761" cy="523220"/>
          </a:xfrm>
          <a:prstGeom prst="rect">
            <a:avLst/>
          </a:prstGeom>
        </p:spPr>
        <p:txBody>
          <a:bodyPr wrap="square">
            <a:spAutoFit/>
          </a:bodyPr>
          <a:lstStyle/>
          <a:p>
            <a:pPr algn="ctr" fontAlgn="base">
              <a:spcBef>
                <a:spcPct val="0"/>
              </a:spcBef>
              <a:spcAft>
                <a:spcPct val="0"/>
              </a:spcAft>
            </a:pPr>
            <a:r>
              <a:rPr lang="en-US" sz="1400" b="1" dirty="0" smtClean="0">
                <a:solidFill>
                  <a:prstClr val="white"/>
                </a:solidFill>
                <a:latin typeface="+mj-lt"/>
                <a:cs typeface="Arial" pitchFamily="34" charset="0"/>
              </a:rPr>
              <a:t>ACC/AHA 2013 </a:t>
            </a:r>
            <a:r>
              <a:rPr lang="en-US" sz="1400" dirty="0" smtClean="0">
                <a:solidFill>
                  <a:prstClr val="white"/>
                </a:solidFill>
                <a:latin typeface="+mj-lt"/>
                <a:cs typeface="Arial" pitchFamily="34" charset="0"/>
              </a:rPr>
              <a:t>guidelines on the treatment of blood cholesterol to reduce ASCVD in adults</a:t>
            </a:r>
            <a:r>
              <a:rPr lang="en-US" sz="1400" baseline="30000" dirty="0" smtClean="0">
                <a:solidFill>
                  <a:prstClr val="white"/>
                </a:solidFill>
                <a:latin typeface="+mj-lt"/>
                <a:cs typeface="Arial" pitchFamily="34" charset="0"/>
              </a:rPr>
              <a:t>1</a:t>
            </a:r>
            <a:r>
              <a:rPr lang="en-US" sz="1400" dirty="0" smtClean="0">
                <a:solidFill>
                  <a:prstClr val="white"/>
                </a:solidFill>
                <a:latin typeface="+mj-lt"/>
                <a:cs typeface="Arial" pitchFamily="34" charset="0"/>
              </a:rPr>
              <a:t> </a:t>
            </a:r>
            <a:endParaRPr lang="en-US" sz="1400" dirty="0">
              <a:solidFill>
                <a:prstClr val="black"/>
              </a:solidFill>
              <a:latin typeface="+mj-lt"/>
              <a:cs typeface="Arial" pitchFamily="34" charset="0"/>
            </a:endParaRPr>
          </a:p>
        </p:txBody>
      </p:sp>
      <p:sp>
        <p:nvSpPr>
          <p:cNvPr id="50" name="Rectangle 49"/>
          <p:cNvSpPr/>
          <p:nvPr/>
        </p:nvSpPr>
        <p:spPr>
          <a:xfrm>
            <a:off x="996921" y="2209800"/>
            <a:ext cx="3186545" cy="761472"/>
          </a:xfrm>
          <a:prstGeom prst="rect">
            <a:avLst/>
          </a:prstGeom>
          <a:solidFill>
            <a:schemeClr val="tx2"/>
          </a:solidFill>
          <a:ln w="38100">
            <a:solidFill>
              <a:srgbClr val="CF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smtClean="0">
                <a:solidFill>
                  <a:prstClr val="white"/>
                </a:solidFill>
                <a:latin typeface="+mj-lt"/>
              </a:rPr>
              <a:t>Treat level of ASCVD risk based on age and tolerability  </a:t>
            </a:r>
          </a:p>
        </p:txBody>
      </p:sp>
      <p:sp>
        <p:nvSpPr>
          <p:cNvPr id="51" name="Rectangle 50"/>
          <p:cNvSpPr/>
          <p:nvPr/>
        </p:nvSpPr>
        <p:spPr>
          <a:xfrm>
            <a:off x="914400" y="2908525"/>
            <a:ext cx="3352193" cy="338554"/>
          </a:xfrm>
          <a:prstGeom prst="rect">
            <a:avLst/>
          </a:prstGeom>
        </p:spPr>
        <p:txBody>
          <a:bodyPr wrap="square">
            <a:spAutoFit/>
          </a:bodyPr>
          <a:lstStyle/>
          <a:p>
            <a:pPr algn="ctr" fontAlgn="base">
              <a:spcBef>
                <a:spcPct val="0"/>
              </a:spcBef>
              <a:spcAft>
                <a:spcPct val="0"/>
              </a:spcAft>
            </a:pPr>
            <a:r>
              <a:rPr lang="en-US" sz="1600" dirty="0" smtClean="0">
                <a:solidFill>
                  <a:prstClr val="white"/>
                </a:solidFill>
                <a:latin typeface="Arial" pitchFamily="34" charset="0"/>
                <a:cs typeface="Arial" pitchFamily="34" charset="0"/>
              </a:rPr>
              <a:t> </a:t>
            </a:r>
            <a:endParaRPr lang="en-US" sz="1600" dirty="0">
              <a:solidFill>
                <a:prstClr val="black"/>
              </a:solidFill>
              <a:latin typeface="Arial" pitchFamily="34" charset="0"/>
              <a:cs typeface="Arial" pitchFamily="34" charset="0"/>
            </a:endParaRPr>
          </a:p>
        </p:txBody>
      </p:sp>
      <p:sp>
        <p:nvSpPr>
          <p:cNvPr id="52" name="Rectangle 51"/>
          <p:cNvSpPr/>
          <p:nvPr/>
        </p:nvSpPr>
        <p:spPr>
          <a:xfrm>
            <a:off x="990600" y="5074739"/>
            <a:ext cx="1058995" cy="307777"/>
          </a:xfrm>
          <a:prstGeom prst="rect">
            <a:avLst/>
          </a:prstGeom>
        </p:spPr>
        <p:txBody>
          <a:bodyPr wrap="square">
            <a:spAutoFit/>
          </a:bodyPr>
          <a:lstStyle/>
          <a:p>
            <a:pPr algn="ctr" fontAlgn="base">
              <a:spcBef>
                <a:spcPct val="0"/>
              </a:spcBef>
              <a:spcAft>
                <a:spcPct val="0"/>
              </a:spcAft>
            </a:pPr>
            <a:r>
              <a:rPr lang="en-US" sz="1400" b="1" dirty="0" smtClean="0">
                <a:solidFill>
                  <a:prstClr val="white"/>
                </a:solidFill>
                <a:latin typeface="+mj-lt"/>
                <a:cs typeface="Arial" pitchFamily="34" charset="0"/>
              </a:rPr>
              <a:t>≥50%</a:t>
            </a:r>
            <a:endParaRPr lang="en-US" sz="1400" dirty="0">
              <a:solidFill>
                <a:prstClr val="black"/>
              </a:solidFill>
              <a:latin typeface="+mj-lt"/>
              <a:cs typeface="Arial" pitchFamily="34" charset="0"/>
            </a:endParaRPr>
          </a:p>
        </p:txBody>
      </p:sp>
      <p:sp>
        <p:nvSpPr>
          <p:cNvPr id="53" name="Rectangle 52"/>
          <p:cNvSpPr/>
          <p:nvPr/>
        </p:nvSpPr>
        <p:spPr>
          <a:xfrm>
            <a:off x="3007295" y="5102423"/>
            <a:ext cx="1679005" cy="307777"/>
          </a:xfrm>
          <a:prstGeom prst="rect">
            <a:avLst/>
          </a:prstGeom>
        </p:spPr>
        <p:txBody>
          <a:bodyPr wrap="square">
            <a:spAutoFit/>
          </a:bodyPr>
          <a:lstStyle/>
          <a:p>
            <a:pPr algn="ctr" fontAlgn="base">
              <a:spcBef>
                <a:spcPct val="0"/>
              </a:spcBef>
              <a:spcAft>
                <a:spcPct val="0"/>
              </a:spcAft>
            </a:pPr>
            <a:r>
              <a:rPr lang="en-US" sz="1400" b="1" dirty="0">
                <a:solidFill>
                  <a:prstClr val="white"/>
                </a:solidFill>
                <a:latin typeface="+mj-lt"/>
                <a:cs typeface="Arial" pitchFamily="34" charset="0"/>
              </a:rPr>
              <a:t>3</a:t>
            </a:r>
            <a:r>
              <a:rPr lang="en-US" sz="1400" b="1" dirty="0" smtClean="0">
                <a:solidFill>
                  <a:prstClr val="white"/>
                </a:solidFill>
                <a:latin typeface="+mj-lt"/>
                <a:cs typeface="Arial" pitchFamily="34" charset="0"/>
              </a:rPr>
              <a:t>0%–50%</a:t>
            </a:r>
            <a:endParaRPr lang="en-US" sz="1400" dirty="0">
              <a:solidFill>
                <a:prstClr val="black"/>
              </a:solidFill>
              <a:latin typeface="+mj-lt"/>
              <a:cs typeface="Arial" pitchFamily="34" charset="0"/>
            </a:endParaRPr>
          </a:p>
        </p:txBody>
      </p:sp>
      <p:sp>
        <p:nvSpPr>
          <p:cNvPr id="54" name="Rectangle 53"/>
          <p:cNvSpPr/>
          <p:nvPr/>
        </p:nvSpPr>
        <p:spPr>
          <a:xfrm rot="16200000">
            <a:off x="806460" y="3432412"/>
            <a:ext cx="1393330" cy="461665"/>
          </a:xfrm>
          <a:prstGeom prst="rect">
            <a:avLst/>
          </a:prstGeom>
        </p:spPr>
        <p:txBody>
          <a:bodyPr wrap="none">
            <a:spAutoFit/>
          </a:bodyPr>
          <a:lstStyle/>
          <a:p>
            <a:pPr algn="ctr"/>
            <a:r>
              <a:rPr lang="en-US" sz="1200" b="1" dirty="0" smtClean="0">
                <a:solidFill>
                  <a:prstClr val="white"/>
                </a:solidFill>
                <a:latin typeface="+mj-lt"/>
                <a:cs typeface="Arial" pitchFamily="34" charset="0"/>
              </a:rPr>
              <a:t>High intensity</a:t>
            </a:r>
          </a:p>
          <a:p>
            <a:pPr algn="ctr"/>
            <a:r>
              <a:rPr lang="en-US" sz="1200" b="1" dirty="0" smtClean="0">
                <a:solidFill>
                  <a:prstClr val="white"/>
                </a:solidFill>
                <a:latin typeface="+mj-lt"/>
                <a:cs typeface="Arial" pitchFamily="34" charset="0"/>
              </a:rPr>
              <a:t>statin</a:t>
            </a:r>
            <a:endParaRPr lang="en-GB" sz="1200" b="1" dirty="0">
              <a:latin typeface="+mj-lt"/>
            </a:endParaRPr>
          </a:p>
        </p:txBody>
      </p:sp>
      <p:sp>
        <p:nvSpPr>
          <p:cNvPr id="55" name="Rectangle 54"/>
          <p:cNvSpPr/>
          <p:nvPr/>
        </p:nvSpPr>
        <p:spPr>
          <a:xfrm rot="16200000">
            <a:off x="2859182" y="3438336"/>
            <a:ext cx="1492717" cy="461665"/>
          </a:xfrm>
          <a:prstGeom prst="rect">
            <a:avLst/>
          </a:prstGeom>
        </p:spPr>
        <p:txBody>
          <a:bodyPr wrap="none">
            <a:spAutoFit/>
          </a:bodyPr>
          <a:lstStyle/>
          <a:p>
            <a:pPr algn="ctr"/>
            <a:r>
              <a:rPr lang="en-US" sz="1200" b="1" dirty="0" smtClean="0">
                <a:solidFill>
                  <a:prstClr val="white"/>
                </a:solidFill>
                <a:latin typeface="+mj-lt"/>
                <a:cs typeface="Arial" pitchFamily="34" charset="0"/>
              </a:rPr>
              <a:t>Moderate </a:t>
            </a:r>
          </a:p>
          <a:p>
            <a:pPr algn="ctr"/>
            <a:r>
              <a:rPr lang="en-US" sz="1200" b="1" dirty="0" smtClean="0">
                <a:solidFill>
                  <a:prstClr val="white"/>
                </a:solidFill>
                <a:latin typeface="+mj-lt"/>
                <a:cs typeface="Arial" pitchFamily="34" charset="0"/>
              </a:rPr>
              <a:t>intensity statin</a:t>
            </a:r>
            <a:endParaRPr lang="en-GB" sz="1200" b="1" dirty="0">
              <a:latin typeface="+mj-lt"/>
            </a:endParaRPr>
          </a:p>
        </p:txBody>
      </p:sp>
      <p:sp>
        <p:nvSpPr>
          <p:cNvPr id="23" name="TextBox 22"/>
          <p:cNvSpPr txBox="1"/>
          <p:nvPr/>
        </p:nvSpPr>
        <p:spPr>
          <a:xfrm>
            <a:off x="0" y="6381750"/>
            <a:ext cx="6572250" cy="461665"/>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en-GB" sz="800" dirty="0" smtClean="0">
                <a:solidFill>
                  <a:prstClr val="white"/>
                </a:solidFill>
                <a:cs typeface="Arial" pitchFamily="34" charset="0"/>
              </a:rPr>
              <a:t>Stone NJ, </a:t>
            </a:r>
            <a:r>
              <a:rPr lang="en-GB" sz="800" dirty="0">
                <a:solidFill>
                  <a:prstClr val="white"/>
                </a:solidFill>
                <a:cs typeface="Arial" pitchFamily="34" charset="0"/>
              </a:rPr>
              <a:t>et </a:t>
            </a:r>
            <a:r>
              <a:rPr lang="en-GB" sz="800" dirty="0" smtClean="0">
                <a:solidFill>
                  <a:prstClr val="white"/>
                </a:solidFill>
                <a:cs typeface="Arial" pitchFamily="34" charset="0"/>
              </a:rPr>
              <a:t>al. </a:t>
            </a:r>
            <a:r>
              <a:rPr lang="en-GB" sz="800" dirty="0">
                <a:solidFill>
                  <a:prstClr val="white"/>
                </a:solidFill>
                <a:cs typeface="Arial" pitchFamily="34" charset="0"/>
              </a:rPr>
              <a:t>ACC/AHA Guidelines. J Am </a:t>
            </a:r>
            <a:r>
              <a:rPr lang="en-GB" sz="800" dirty="0" err="1">
                <a:solidFill>
                  <a:prstClr val="white"/>
                </a:solidFill>
                <a:cs typeface="Arial" pitchFamily="34" charset="0"/>
              </a:rPr>
              <a:t>Coll</a:t>
            </a:r>
            <a:r>
              <a:rPr lang="en-GB" sz="800" dirty="0">
                <a:solidFill>
                  <a:prstClr val="white"/>
                </a:solidFill>
                <a:cs typeface="Arial" pitchFamily="34" charset="0"/>
              </a:rPr>
              <a:t> </a:t>
            </a:r>
            <a:r>
              <a:rPr lang="en-GB" sz="800" dirty="0" err="1" smtClean="0">
                <a:solidFill>
                  <a:prstClr val="white"/>
                </a:solidFill>
                <a:cs typeface="Arial" pitchFamily="34" charset="0"/>
              </a:rPr>
              <a:t>Cardiol</a:t>
            </a:r>
            <a:r>
              <a:rPr lang="en-GB" sz="800" dirty="0" smtClean="0">
                <a:solidFill>
                  <a:prstClr val="white"/>
                </a:solidFill>
                <a:cs typeface="Arial" pitchFamily="34" charset="0"/>
              </a:rPr>
              <a:t>. 2014;63(25):2889–934.  </a:t>
            </a:r>
            <a:r>
              <a:rPr lang="en-GB" sz="800" b="1" dirty="0">
                <a:solidFill>
                  <a:prstClr val="white"/>
                </a:solidFill>
                <a:cs typeface="Arial" pitchFamily="34" charset="0"/>
              </a:rPr>
              <a:t>2.</a:t>
            </a:r>
            <a:r>
              <a:rPr lang="en-GB" sz="800" dirty="0">
                <a:solidFill>
                  <a:prstClr val="white"/>
                </a:solidFill>
                <a:cs typeface="Arial" pitchFamily="34" charset="0"/>
              </a:rPr>
              <a:t> Reiner Z, et al. ESC/EAS Guidelines. </a:t>
            </a:r>
            <a:r>
              <a:rPr lang="en-GB" sz="800" dirty="0" err="1">
                <a:solidFill>
                  <a:prstClr val="white"/>
                </a:solidFill>
                <a:cs typeface="Arial" pitchFamily="34" charset="0"/>
              </a:rPr>
              <a:t>Eur</a:t>
            </a:r>
            <a:r>
              <a:rPr lang="en-GB" sz="800" dirty="0">
                <a:solidFill>
                  <a:prstClr val="white"/>
                </a:solidFill>
                <a:cs typeface="Arial" pitchFamily="34" charset="0"/>
              </a:rPr>
              <a:t> Heart J. </a:t>
            </a:r>
            <a:r>
              <a:rPr lang="en-GB" sz="800" dirty="0" smtClean="0">
                <a:solidFill>
                  <a:prstClr val="white"/>
                </a:solidFill>
                <a:cs typeface="Arial" pitchFamily="34" charset="0"/>
              </a:rPr>
              <a:t>2011;32:1769–818. </a:t>
            </a:r>
            <a:r>
              <a:rPr lang="en-GB" sz="800" b="1" dirty="0" smtClean="0">
                <a:solidFill>
                  <a:prstClr val="white"/>
                </a:solidFill>
                <a:cs typeface="Arial" pitchFamily="34" charset="0"/>
              </a:rPr>
              <a:t>3.</a:t>
            </a:r>
            <a:r>
              <a:rPr lang="en-GB" sz="800" dirty="0" smtClean="0">
                <a:solidFill>
                  <a:prstClr val="white"/>
                </a:solidFill>
                <a:cs typeface="Arial" pitchFamily="34" charset="0"/>
              </a:rPr>
              <a:t> Grundy SM, et al. Circulation. 2004;110:227–39.</a:t>
            </a:r>
          </a:p>
          <a:p>
            <a:pPr fontAlgn="base">
              <a:spcBef>
                <a:spcPct val="0"/>
              </a:spcBef>
              <a:spcAft>
                <a:spcPct val="0"/>
              </a:spcAft>
            </a:pPr>
            <a:r>
              <a:rPr lang="en-GB" sz="800" dirty="0" smtClean="0">
                <a:solidFill>
                  <a:prstClr val="white"/>
                </a:solidFill>
                <a:cs typeface="Arial" pitchFamily="34" charset="0"/>
              </a:rPr>
              <a:t>ASCVD, atherosclerotic cardiovascular disease; CVD, cardiovascular disease.</a:t>
            </a:r>
            <a:endParaRPr lang="en-GB" sz="800" dirty="0">
              <a:solidFill>
                <a:prstClr val="white"/>
              </a:solidFill>
              <a:cs typeface="Arial" pitchFamily="34" charset="0"/>
            </a:endParaRPr>
          </a:p>
        </p:txBody>
      </p:sp>
    </p:spTree>
    <p:extLst>
      <p:ext uri="{BB962C8B-B14F-4D97-AF65-F5344CB8AC3E}">
        <p14:creationId xmlns:p14="http://schemas.microsoft.com/office/powerpoint/2010/main" val="1251513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539750" y="4967946"/>
            <a:ext cx="8299450" cy="936104"/>
          </a:xfrm>
          <a:prstGeom prst="roundRect">
            <a:avLst>
              <a:gd name="adj" fmla="val 0"/>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GB" b="1" dirty="0">
                <a:solidFill>
                  <a:prstClr val="white"/>
                </a:solidFill>
                <a:latin typeface="Arial" pitchFamily="34" charset="0"/>
                <a:cs typeface="Arial" pitchFamily="34" charset="0"/>
              </a:rPr>
              <a:t>Patients with persistent CV risk despite treatment with standard of care </a:t>
            </a:r>
            <a:r>
              <a:rPr lang="en-GB" b="1" dirty="0" smtClean="0">
                <a:solidFill>
                  <a:prstClr val="white"/>
                </a:solidFill>
                <a:latin typeface="Arial" pitchFamily="34" charset="0"/>
                <a:cs typeface="Arial" pitchFamily="34" charset="0"/>
              </a:rPr>
              <a:t>therapy may </a:t>
            </a:r>
            <a:r>
              <a:rPr lang="en-GB" b="1" dirty="0">
                <a:solidFill>
                  <a:prstClr val="white"/>
                </a:solidFill>
                <a:latin typeface="Arial" pitchFamily="34" charset="0"/>
                <a:cs typeface="Arial" pitchFamily="34" charset="0"/>
              </a:rPr>
              <a:t>benefit from additional lipid-lowering options</a:t>
            </a:r>
            <a:r>
              <a:rPr lang="en-GB" b="1" baseline="30000" dirty="0">
                <a:solidFill>
                  <a:prstClr val="white"/>
                </a:solidFill>
                <a:latin typeface="Arial" pitchFamily="34" charset="0"/>
                <a:cs typeface="Arial" pitchFamily="34" charset="0"/>
              </a:rPr>
              <a:t>1,2</a:t>
            </a:r>
          </a:p>
        </p:txBody>
      </p:sp>
      <p:sp>
        <p:nvSpPr>
          <p:cNvPr id="3" name="Title 2"/>
          <p:cNvSpPr>
            <a:spLocks noGrp="1"/>
          </p:cNvSpPr>
          <p:nvPr>
            <p:ph type="title"/>
          </p:nvPr>
        </p:nvSpPr>
        <p:spPr>
          <a:xfrm>
            <a:off x="1556048" y="110862"/>
            <a:ext cx="7283152" cy="1143000"/>
          </a:xfrm>
        </p:spPr>
        <p:txBody>
          <a:bodyPr>
            <a:normAutofit/>
          </a:bodyPr>
          <a:lstStyle/>
          <a:p>
            <a:r>
              <a:rPr lang="en-GB" dirty="0" smtClean="0"/>
              <a:t>Persistent CV risk despite treatment with standard of care therapy </a:t>
            </a:r>
            <a:endParaRPr lang="en-GB" baseline="30000" dirty="0"/>
          </a:p>
        </p:txBody>
      </p:sp>
      <p:sp>
        <p:nvSpPr>
          <p:cNvPr id="2" name="Content Placeholder 1"/>
          <p:cNvSpPr>
            <a:spLocks noGrp="1"/>
          </p:cNvSpPr>
          <p:nvPr>
            <p:ph idx="1"/>
          </p:nvPr>
        </p:nvSpPr>
        <p:spPr>
          <a:xfrm>
            <a:off x="539750" y="1727680"/>
            <a:ext cx="8229600" cy="2536005"/>
          </a:xfrm>
        </p:spPr>
        <p:txBody>
          <a:bodyPr/>
          <a:lstStyle/>
          <a:p>
            <a:r>
              <a:rPr lang="en-GB" sz="2000" dirty="0" smtClean="0"/>
              <a:t>Persistent CV risk due to elevated lipids may be reduced by the additional lowering of:</a:t>
            </a:r>
          </a:p>
          <a:p>
            <a:pPr lvl="1"/>
            <a:r>
              <a:rPr lang="en-GB" sz="1800" dirty="0" smtClean="0"/>
              <a:t>LDL-C</a:t>
            </a:r>
            <a:r>
              <a:rPr lang="en-GB" sz="1800" baseline="30000" dirty="0" smtClean="0"/>
              <a:t>2,3</a:t>
            </a:r>
          </a:p>
          <a:p>
            <a:pPr lvl="1"/>
            <a:r>
              <a:rPr lang="en-GB" sz="1800" dirty="0" smtClean="0"/>
              <a:t>Non-HDL-C</a:t>
            </a:r>
            <a:r>
              <a:rPr lang="en-GB" sz="1800" baseline="30000" dirty="0" smtClean="0"/>
              <a:t>3</a:t>
            </a:r>
          </a:p>
          <a:p>
            <a:pPr lvl="1"/>
            <a:r>
              <a:rPr lang="en-GB" sz="1800" dirty="0" smtClean="0"/>
              <a:t>ApoB</a:t>
            </a:r>
            <a:r>
              <a:rPr lang="en-GB" sz="1800" baseline="30000" dirty="0" smtClean="0"/>
              <a:t>3</a:t>
            </a:r>
          </a:p>
          <a:p>
            <a:pPr lvl="1"/>
            <a:r>
              <a:rPr lang="en-GB" sz="1800" dirty="0" err="1" smtClean="0"/>
              <a:t>Lp</a:t>
            </a:r>
            <a:r>
              <a:rPr lang="en-GB" sz="1800" dirty="0" smtClean="0"/>
              <a:t>(a)</a:t>
            </a:r>
            <a:r>
              <a:rPr lang="en-GB" sz="1800" baseline="30000" dirty="0" smtClean="0"/>
              <a:t>4,5</a:t>
            </a:r>
          </a:p>
        </p:txBody>
      </p:sp>
      <p:sp>
        <p:nvSpPr>
          <p:cNvPr id="7" name="TextBox 6"/>
          <p:cNvSpPr txBox="1"/>
          <p:nvPr/>
        </p:nvSpPr>
        <p:spPr>
          <a:xfrm>
            <a:off x="0" y="6381750"/>
            <a:ext cx="6572250" cy="461665"/>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da-DK" sz="800" dirty="0">
                <a:solidFill>
                  <a:prstClr val="white"/>
                </a:solidFill>
                <a:cs typeface="Arial" pitchFamily="34" charset="0"/>
              </a:rPr>
              <a:t>Pöss J, et al. Current Pharmaceutical Design. </a:t>
            </a:r>
            <a:r>
              <a:rPr lang="da-DK" sz="800" dirty="0" smtClean="0">
                <a:solidFill>
                  <a:prstClr val="white"/>
                </a:solidFill>
                <a:cs typeface="Arial" pitchFamily="34" charset="0"/>
              </a:rPr>
              <a:t>2011;17:861–70</a:t>
            </a:r>
            <a:r>
              <a:rPr lang="da-DK" sz="800" dirty="0">
                <a:solidFill>
                  <a:prstClr val="white"/>
                </a:solidFill>
                <a:cs typeface="Arial" pitchFamily="34" charset="0"/>
              </a:rPr>
              <a:t>. </a:t>
            </a:r>
            <a:r>
              <a:rPr lang="da-DK" sz="800" b="1" dirty="0">
                <a:solidFill>
                  <a:prstClr val="white"/>
                </a:solidFill>
                <a:cs typeface="Arial" pitchFamily="34" charset="0"/>
              </a:rPr>
              <a:t>2.</a:t>
            </a:r>
            <a:r>
              <a:rPr lang="da-DK" sz="800" dirty="0">
                <a:solidFill>
                  <a:prstClr val="white"/>
                </a:solidFill>
                <a:cs typeface="Arial" pitchFamily="34" charset="0"/>
              </a:rPr>
              <a:t> Wiviott SD, et al. J Am Coll Cardiol. </a:t>
            </a:r>
            <a:r>
              <a:rPr lang="da-DK" sz="800" dirty="0" smtClean="0">
                <a:solidFill>
                  <a:prstClr val="white"/>
                </a:solidFill>
                <a:cs typeface="Arial" pitchFamily="34" charset="0"/>
              </a:rPr>
              <a:t>2005;46:1411–6</a:t>
            </a:r>
            <a:r>
              <a:rPr lang="da-DK" sz="800" dirty="0">
                <a:solidFill>
                  <a:prstClr val="white"/>
                </a:solidFill>
                <a:cs typeface="Arial" pitchFamily="34" charset="0"/>
              </a:rPr>
              <a:t>. </a:t>
            </a:r>
            <a:r>
              <a:rPr lang="da-DK" sz="800" b="1" dirty="0">
                <a:solidFill>
                  <a:prstClr val="white"/>
                </a:solidFill>
                <a:cs typeface="Arial" pitchFamily="34" charset="0"/>
              </a:rPr>
              <a:t>3.</a:t>
            </a:r>
            <a:r>
              <a:rPr lang="da-DK" sz="800" dirty="0">
                <a:solidFill>
                  <a:prstClr val="white"/>
                </a:solidFill>
                <a:cs typeface="Arial" pitchFamily="34" charset="0"/>
              </a:rPr>
              <a:t> Boekholdt SM, et al. </a:t>
            </a:r>
            <a:r>
              <a:rPr lang="da-DK" sz="800" dirty="0" smtClean="0">
                <a:solidFill>
                  <a:prstClr val="white"/>
                </a:solidFill>
                <a:cs typeface="Arial" pitchFamily="34" charset="0"/>
              </a:rPr>
              <a:t>JAMA</a:t>
            </a:r>
            <a:r>
              <a:rPr lang="da-DK" sz="800" dirty="0">
                <a:solidFill>
                  <a:prstClr val="white"/>
                </a:solidFill>
                <a:cs typeface="Arial" pitchFamily="34" charset="0"/>
              </a:rPr>
              <a:t>. </a:t>
            </a:r>
            <a:r>
              <a:rPr lang="da-DK" sz="800" dirty="0" smtClean="0">
                <a:solidFill>
                  <a:prstClr val="white"/>
                </a:solidFill>
                <a:cs typeface="Arial" pitchFamily="34" charset="0"/>
              </a:rPr>
              <a:t>2012;307:1302–9</a:t>
            </a:r>
            <a:r>
              <a:rPr lang="da-DK" sz="800" dirty="0">
                <a:solidFill>
                  <a:prstClr val="white"/>
                </a:solidFill>
                <a:cs typeface="Arial" pitchFamily="34" charset="0"/>
              </a:rPr>
              <a:t>. </a:t>
            </a:r>
            <a:r>
              <a:rPr lang="da-DK" sz="800" b="1" dirty="0">
                <a:solidFill>
                  <a:prstClr val="white"/>
                </a:solidFill>
                <a:cs typeface="Arial" pitchFamily="34" charset="0"/>
              </a:rPr>
              <a:t>4.</a:t>
            </a:r>
            <a:r>
              <a:rPr lang="da-DK" sz="800" dirty="0">
                <a:solidFill>
                  <a:prstClr val="white"/>
                </a:solidFill>
                <a:cs typeface="Arial" pitchFamily="34" charset="0"/>
              </a:rPr>
              <a:t> Kamstrup PR, et al. JAMA. </a:t>
            </a:r>
            <a:r>
              <a:rPr lang="da-DK" sz="800" dirty="0" smtClean="0">
                <a:solidFill>
                  <a:prstClr val="white"/>
                </a:solidFill>
                <a:cs typeface="Arial" pitchFamily="34" charset="0"/>
              </a:rPr>
              <a:t>2009;301:2331–9</a:t>
            </a:r>
            <a:r>
              <a:rPr lang="da-DK" sz="800" dirty="0">
                <a:solidFill>
                  <a:prstClr val="white"/>
                </a:solidFill>
                <a:cs typeface="Arial" pitchFamily="34" charset="0"/>
              </a:rPr>
              <a:t>. </a:t>
            </a:r>
            <a:r>
              <a:rPr lang="da-DK" sz="800" b="1" dirty="0">
                <a:solidFill>
                  <a:prstClr val="white"/>
                </a:solidFill>
                <a:cs typeface="Arial" pitchFamily="34" charset="0"/>
              </a:rPr>
              <a:t>5.</a:t>
            </a:r>
            <a:r>
              <a:rPr lang="da-DK" sz="800" dirty="0">
                <a:solidFill>
                  <a:prstClr val="white"/>
                </a:solidFill>
                <a:cs typeface="Arial" pitchFamily="34" charset="0"/>
              </a:rPr>
              <a:t> Nordestgaard BG, et al. Eur Heart J. </a:t>
            </a:r>
            <a:r>
              <a:rPr lang="da-DK" sz="800" dirty="0" smtClean="0">
                <a:solidFill>
                  <a:prstClr val="white"/>
                </a:solidFill>
                <a:cs typeface="Arial" pitchFamily="34" charset="0"/>
              </a:rPr>
              <a:t>2010;31:2844–53</a:t>
            </a:r>
            <a:r>
              <a:rPr lang="da-DK" sz="800" dirty="0">
                <a:solidFill>
                  <a:prstClr val="white"/>
                </a:solidFill>
                <a:cs typeface="Arial" pitchFamily="34" charset="0"/>
              </a:rPr>
              <a:t>.</a:t>
            </a:r>
          </a:p>
        </p:txBody>
      </p:sp>
    </p:spTree>
    <p:extLst>
      <p:ext uri="{BB962C8B-B14F-4D97-AF65-F5344CB8AC3E}">
        <p14:creationId xmlns:p14="http://schemas.microsoft.com/office/powerpoint/2010/main" val="4172322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GB" dirty="0" smtClean="0"/>
              <a:t>Unmet needs</a:t>
            </a:r>
            <a:endParaRPr lang="en-GB" dirty="0"/>
          </a:p>
        </p:txBody>
      </p:sp>
      <p:sp>
        <p:nvSpPr>
          <p:cNvPr id="3"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a:t>Difficulties achieving LDL-C goals with current standard of care</a:t>
            </a:r>
          </a:p>
        </p:txBody>
      </p:sp>
    </p:spTree>
    <p:extLst>
      <p:ext uri="{BB962C8B-B14F-4D97-AF65-F5344CB8AC3E}">
        <p14:creationId xmlns:p14="http://schemas.microsoft.com/office/powerpoint/2010/main" val="2901813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1556048" y="0"/>
            <a:ext cx="7283152" cy="1143000"/>
          </a:xfrm>
        </p:spPr>
        <p:txBody>
          <a:bodyPr>
            <a:normAutofit/>
          </a:bodyPr>
          <a:lstStyle/>
          <a:p>
            <a:pPr>
              <a:spcBef>
                <a:spcPts val="1800"/>
              </a:spcBef>
            </a:pPr>
            <a:r>
              <a:rPr lang="en-US" dirty="0" smtClean="0"/>
              <a:t>CVD is the number one cause of non-communicable death globally</a:t>
            </a:r>
            <a:endParaRPr lang="en-US" baseline="30000" dirty="0"/>
          </a:p>
        </p:txBody>
      </p:sp>
      <p:sp>
        <p:nvSpPr>
          <p:cNvPr id="83971" name="Content Placeholder 2"/>
          <p:cNvSpPr>
            <a:spLocks noGrp="1"/>
          </p:cNvSpPr>
          <p:nvPr>
            <p:ph idx="1"/>
          </p:nvPr>
        </p:nvSpPr>
        <p:spPr>
          <a:xfrm>
            <a:off x="440265" y="1155700"/>
            <a:ext cx="8679243" cy="4208463"/>
          </a:xfrm>
        </p:spPr>
        <p:txBody>
          <a:bodyPr>
            <a:noAutofit/>
          </a:bodyPr>
          <a:lstStyle/>
          <a:p>
            <a:pPr lvl="0">
              <a:spcBef>
                <a:spcPts val="0"/>
              </a:spcBef>
              <a:buClr>
                <a:srgbClr val="CF8A00"/>
              </a:buClr>
            </a:pPr>
            <a:r>
              <a:rPr lang="en-GB" sz="1100" dirty="0"/>
              <a:t>A summary of the leading causes of death </a:t>
            </a:r>
            <a:r>
              <a:rPr lang="en-GB" sz="1100" dirty="0" smtClean="0"/>
              <a:t>globally; of </a:t>
            </a:r>
            <a:r>
              <a:rPr lang="en-GB" sz="1100" dirty="0"/>
              <a:t>the top 10 causes of death globally in 2012, CVD accounted for 28% of all deaths</a:t>
            </a:r>
            <a:r>
              <a:rPr lang="en-GB" sz="1100" baseline="30000" dirty="0"/>
              <a:t>1</a:t>
            </a:r>
          </a:p>
          <a:p>
            <a:pPr marL="0" indent="0">
              <a:spcBef>
                <a:spcPts val="1800"/>
              </a:spcBef>
              <a:buNone/>
            </a:pPr>
            <a:r>
              <a:rPr lang="en-US" sz="1100" baseline="30000" dirty="0" smtClean="0"/>
              <a:t/>
            </a:r>
            <a:br>
              <a:rPr lang="en-US" sz="1100" baseline="30000" dirty="0" smtClean="0"/>
            </a:b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a:spcBef>
                <a:spcPts val="1800"/>
              </a:spcBef>
            </a:pPr>
            <a:endParaRPr lang="en-US" sz="1100" baseline="30000" dirty="0" smtClean="0"/>
          </a:p>
          <a:p>
            <a:pPr marL="0" indent="0">
              <a:spcBef>
                <a:spcPts val="0"/>
              </a:spcBef>
              <a:buNone/>
            </a:pPr>
            <a:endParaRPr lang="en-US" sz="1100" baseline="30000" dirty="0"/>
          </a:p>
          <a:p>
            <a:pPr marL="0" indent="0">
              <a:spcBef>
                <a:spcPts val="0"/>
              </a:spcBef>
              <a:buNone/>
            </a:pPr>
            <a:endParaRPr lang="en-US" sz="1100" dirty="0" smtClean="0"/>
          </a:p>
          <a:p>
            <a:pPr marL="0" indent="0">
              <a:spcBef>
                <a:spcPts val="0"/>
              </a:spcBef>
              <a:buNone/>
            </a:pPr>
            <a:endParaRPr lang="en-US" sz="1100" dirty="0"/>
          </a:p>
          <a:p>
            <a:pPr marL="0" indent="0">
              <a:spcBef>
                <a:spcPts val="0"/>
              </a:spcBef>
              <a:buNone/>
            </a:pPr>
            <a:endParaRPr lang="en-US" sz="1100" dirty="0" smtClean="0"/>
          </a:p>
          <a:p>
            <a:pPr>
              <a:spcBef>
                <a:spcPts val="600"/>
              </a:spcBef>
            </a:pPr>
            <a:r>
              <a:rPr lang="en-US" sz="1100" dirty="0" smtClean="0"/>
              <a:t>On average, one American dies from CVD every 40 seconds; equating to approximately 2,200 deaths </a:t>
            </a:r>
            <a:br>
              <a:rPr lang="en-US" sz="1100" dirty="0" smtClean="0"/>
            </a:br>
            <a:r>
              <a:rPr lang="en-US" sz="1100" dirty="0" smtClean="0"/>
              <a:t>each day</a:t>
            </a:r>
            <a:r>
              <a:rPr lang="en-US" sz="1100" baseline="30000" dirty="0"/>
              <a:t>2</a:t>
            </a:r>
            <a:endParaRPr lang="en-US" sz="1100" baseline="30000" dirty="0" smtClean="0"/>
          </a:p>
          <a:p>
            <a:pPr>
              <a:spcBef>
                <a:spcPts val="0"/>
              </a:spcBef>
            </a:pPr>
            <a:r>
              <a:rPr lang="en-US" sz="1100" dirty="0" smtClean="0"/>
              <a:t>Each year, CVD causes over 4 million deaths in Europe and over 1.9 million deaths in the European Union</a:t>
            </a:r>
            <a:r>
              <a:rPr lang="en-US" sz="1100" baseline="30000" dirty="0" smtClean="0"/>
              <a:t>3</a:t>
            </a:r>
          </a:p>
          <a:p>
            <a:pPr>
              <a:spcBef>
                <a:spcPts val="0"/>
              </a:spcBef>
            </a:pPr>
            <a:r>
              <a:rPr lang="en-US" altLang="en-US" sz="1100" dirty="0"/>
              <a:t>&gt;80% of CVD deaths take place in low- and middle-income countries and occur almost equally in men and </a:t>
            </a:r>
            <a:r>
              <a:rPr lang="en-US" altLang="en-US" sz="1100" dirty="0" smtClean="0"/>
              <a:t>women</a:t>
            </a:r>
            <a:r>
              <a:rPr lang="en-US" altLang="en-US" sz="1100" baseline="30000" dirty="0" smtClean="0"/>
              <a:t>4</a:t>
            </a:r>
            <a:endParaRPr lang="en-US" sz="1100" baseline="30000" dirty="0" smtClean="0"/>
          </a:p>
          <a:p>
            <a:pPr>
              <a:spcBef>
                <a:spcPts val="0"/>
              </a:spcBef>
            </a:pPr>
            <a:r>
              <a:rPr lang="en-US" sz="1100" dirty="0"/>
              <a:t>By 2030, almost </a:t>
            </a:r>
            <a:r>
              <a:rPr lang="en-US" sz="1100" b="1" dirty="0"/>
              <a:t>23.3 million</a:t>
            </a:r>
            <a:r>
              <a:rPr lang="en-US" sz="1100" dirty="0"/>
              <a:t> people globally will die from CVD annually, mainly from heart disease and </a:t>
            </a:r>
            <a:r>
              <a:rPr lang="en-US" sz="1100" dirty="0" smtClean="0"/>
              <a:t>stroke</a:t>
            </a:r>
            <a:r>
              <a:rPr lang="en-US" sz="1100" baseline="30000" dirty="0" smtClean="0"/>
              <a:t>5</a:t>
            </a:r>
            <a:endParaRPr lang="en-US" sz="1100" baseline="30000" dirty="0"/>
          </a:p>
        </p:txBody>
      </p:sp>
      <p:graphicFrame>
        <p:nvGraphicFramePr>
          <p:cNvPr id="6" name="Chart 5"/>
          <p:cNvGraphicFramePr>
            <a:graphicFrameLocks noChangeAspect="1"/>
          </p:cNvGraphicFramePr>
          <p:nvPr>
            <p:extLst>
              <p:ext uri="{D42A27DB-BD31-4B8C-83A1-F6EECF244321}">
                <p14:modId xmlns:p14="http://schemas.microsoft.com/office/powerpoint/2010/main" val="562929849"/>
              </p:ext>
            </p:extLst>
          </p:nvPr>
        </p:nvGraphicFramePr>
        <p:xfrm>
          <a:off x="539750" y="1866181"/>
          <a:ext cx="7712042" cy="3145943"/>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552450" y="1570715"/>
            <a:ext cx="8039100" cy="295466"/>
          </a:xfrm>
          <a:prstGeom prst="rect">
            <a:avLst/>
          </a:prstGeom>
        </p:spPr>
        <p:txBody>
          <a:bodyPr wrap="square">
            <a:spAutoFit/>
          </a:bodyPr>
          <a:lstStyle/>
          <a:p>
            <a:pPr algn="ctr">
              <a:defRPr sz="1320" b="1" i="0" u="none" strike="noStrike" kern="1200" baseline="0">
                <a:solidFill>
                  <a:prstClr val="white"/>
                </a:solidFill>
                <a:latin typeface="+mn-lt"/>
                <a:ea typeface="+mn-ea"/>
                <a:cs typeface="+mn-cs"/>
              </a:defRPr>
            </a:pPr>
            <a:r>
              <a:rPr lang="en-GB" b="1" dirty="0">
                <a:solidFill>
                  <a:prstClr val="white"/>
                </a:solidFill>
              </a:rPr>
              <a:t>The leading causes </a:t>
            </a:r>
            <a:r>
              <a:rPr lang="en-GB" b="1" dirty="0" smtClean="0">
                <a:solidFill>
                  <a:prstClr val="white"/>
                </a:solidFill>
              </a:rPr>
              <a:t>of death globally</a:t>
            </a:r>
            <a:r>
              <a:rPr lang="en-GB" b="1" baseline="30000" dirty="0">
                <a:solidFill>
                  <a:prstClr val="white"/>
                </a:solidFill>
              </a:rPr>
              <a:t>1</a:t>
            </a:r>
          </a:p>
        </p:txBody>
      </p:sp>
      <p:sp>
        <p:nvSpPr>
          <p:cNvPr id="7" name="Text Placeholder 7"/>
          <p:cNvSpPr>
            <a:spLocks noGrp="1"/>
          </p:cNvSpPr>
          <p:nvPr>
            <p:ph type="body" sz="quarter" idx="14"/>
          </p:nvPr>
        </p:nvSpPr>
        <p:spPr>
          <a:xfrm>
            <a:off x="0" y="6381751"/>
            <a:ext cx="6568093" cy="476249"/>
          </a:xfrm>
        </p:spPr>
        <p:txBody>
          <a:bodyPr wrap="square" tIns="0"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a:r>
              <a:rPr lang="en-US" sz="600" b="1" dirty="0" smtClean="0">
                <a:solidFill>
                  <a:srgbClr val="FFFFFF"/>
                </a:solidFill>
              </a:rPr>
              <a:t>1</a:t>
            </a:r>
            <a:r>
              <a:rPr lang="en-GB" sz="600" b="1" dirty="0" smtClean="0">
                <a:solidFill>
                  <a:srgbClr val="FFFFFF"/>
                </a:solidFill>
              </a:rPr>
              <a:t>. </a:t>
            </a:r>
            <a:r>
              <a:rPr lang="en-GB" sz="600" dirty="0" smtClean="0"/>
              <a:t>World Health Organization. Factsheet No. 310. http://who.int/mediacentre/factsheets/fs310/en/index.html. Accessed July 2014. </a:t>
            </a:r>
            <a:r>
              <a:rPr lang="en-GB" sz="600" b="1" dirty="0" smtClean="0">
                <a:solidFill>
                  <a:srgbClr val="FFFFFF"/>
                </a:solidFill>
              </a:rPr>
              <a:t>2</a:t>
            </a:r>
            <a:r>
              <a:rPr lang="en-GB" sz="600" dirty="0" smtClean="0">
                <a:solidFill>
                  <a:srgbClr val="FFFFFF"/>
                </a:solidFill>
              </a:rPr>
              <a:t>.</a:t>
            </a:r>
            <a:r>
              <a:rPr lang="en-GB" sz="600" b="1" dirty="0" smtClean="0">
                <a:solidFill>
                  <a:srgbClr val="FFFFFF"/>
                </a:solidFill>
              </a:rPr>
              <a:t> </a:t>
            </a:r>
            <a:r>
              <a:rPr lang="en-GB" sz="600" dirty="0" smtClean="0">
                <a:solidFill>
                  <a:srgbClr val="FFFFFF"/>
                </a:solidFill>
              </a:rPr>
              <a:t>Go AS, et al. Circulation. 2013;127:e6–e245. </a:t>
            </a:r>
            <a:r>
              <a:rPr lang="en-GB" sz="600" b="1" dirty="0" smtClean="0">
                <a:solidFill>
                  <a:srgbClr val="FFFFFF"/>
                </a:solidFill>
              </a:rPr>
              <a:t>3</a:t>
            </a:r>
            <a:r>
              <a:rPr lang="en-GB" sz="600" dirty="0" smtClean="0">
                <a:solidFill>
                  <a:srgbClr val="FFFFFF"/>
                </a:solidFill>
              </a:rPr>
              <a:t>.</a:t>
            </a:r>
            <a:r>
              <a:rPr lang="en-GB" sz="600" b="1" dirty="0" smtClean="0">
                <a:solidFill>
                  <a:srgbClr val="FFFFFF"/>
                </a:solidFill>
              </a:rPr>
              <a:t> </a:t>
            </a:r>
            <a:r>
              <a:rPr lang="en-GB" sz="600" dirty="0" smtClean="0">
                <a:solidFill>
                  <a:srgbClr val="FFFFFF"/>
                </a:solidFill>
              </a:rPr>
              <a:t>Nichols M, et al. European Cardiovascular Disease Statistics. 4th </a:t>
            </a:r>
            <a:r>
              <a:rPr lang="en-US" sz="600" dirty="0" smtClean="0">
                <a:solidFill>
                  <a:srgbClr val="FFFFFF"/>
                </a:solidFill>
              </a:rPr>
              <a:t>ed. Brussels, Belgium: European Heart Network</a:t>
            </a:r>
            <a:r>
              <a:rPr lang="en-US" sz="600" dirty="0" smtClean="0"/>
              <a:t>; </a:t>
            </a:r>
            <a:r>
              <a:rPr lang="en-GB" sz="600" dirty="0" smtClean="0">
                <a:solidFill>
                  <a:srgbClr val="FFFFFF"/>
                </a:solidFill>
              </a:rPr>
              <a:t>2012. </a:t>
            </a:r>
            <a:r>
              <a:rPr lang="en-GB" sz="600" b="1" dirty="0" smtClean="0">
                <a:solidFill>
                  <a:srgbClr val="FFFFFF"/>
                </a:solidFill>
              </a:rPr>
              <a:t>4. </a:t>
            </a:r>
            <a:r>
              <a:rPr lang="en-GB" sz="600" dirty="0" smtClean="0">
                <a:solidFill>
                  <a:srgbClr val="FFFFFF"/>
                </a:solidFill>
              </a:rPr>
              <a:t>World Health Organization Media Centre. http://www.who.int/mediacentre/factsheets/fs317/en/index.html. Accessed February 12 2014. </a:t>
            </a:r>
            <a:r>
              <a:rPr lang="en-GB" sz="600" b="1" dirty="0" smtClean="0">
                <a:solidFill>
                  <a:srgbClr val="FFFFFF"/>
                </a:solidFill>
              </a:rPr>
              <a:t>5. </a:t>
            </a:r>
            <a:r>
              <a:rPr lang="en-GB" sz="600" dirty="0" smtClean="0">
                <a:solidFill>
                  <a:srgbClr val="FFFFFF"/>
                </a:solidFill>
              </a:rPr>
              <a:t>Mathers CD, Loncar D. PLoS Med. 2006;3(11):e442. </a:t>
            </a:r>
            <a:r>
              <a:rPr lang="en-US" sz="600" dirty="0" smtClean="0">
                <a:solidFill>
                  <a:srgbClr val="FFFFFF"/>
                </a:solidFill>
              </a:rPr>
              <a:t>doi:10. 1371/journal.pmed.0030442. </a:t>
            </a:r>
          </a:p>
          <a:p>
            <a:pPr algn="l"/>
            <a:r>
              <a:rPr lang="en-US" sz="600" dirty="0" smtClean="0"/>
              <a:t>CVD, </a:t>
            </a:r>
            <a:r>
              <a:rPr lang="en-US" sz="600" dirty="0"/>
              <a:t>cardiovascular </a:t>
            </a:r>
            <a:r>
              <a:rPr lang="en-US" sz="600" dirty="0" smtClean="0"/>
              <a:t>disease.</a:t>
            </a:r>
            <a:endParaRPr lang="en-US" sz="600" dirty="0"/>
          </a:p>
          <a:p>
            <a:pPr algn="l"/>
            <a:endParaRPr lang="en-GB" sz="600" dirty="0"/>
          </a:p>
        </p:txBody>
      </p:sp>
    </p:spTree>
    <p:extLst>
      <p:ext uri="{BB962C8B-B14F-4D97-AF65-F5344CB8AC3E}">
        <p14:creationId xmlns:p14="http://schemas.microsoft.com/office/powerpoint/2010/main" val="2679165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400" dirty="0" smtClean="0"/>
              <a:t>Difficulties achieving LDL-C </a:t>
            </a:r>
            <a:br>
              <a:rPr lang="en-GB" sz="2400" dirty="0" smtClean="0"/>
            </a:br>
            <a:r>
              <a:rPr lang="en-GB" sz="2400" dirty="0" smtClean="0"/>
              <a:t>goals with statins</a:t>
            </a:r>
            <a:endParaRPr lang="en-GB" sz="2400" dirty="0"/>
          </a:p>
        </p:txBody>
      </p:sp>
      <p:sp>
        <p:nvSpPr>
          <p:cNvPr id="2" name="Content Placeholder 1"/>
          <p:cNvSpPr>
            <a:spLocks noGrp="1"/>
          </p:cNvSpPr>
          <p:nvPr>
            <p:ph idx="1"/>
          </p:nvPr>
        </p:nvSpPr>
        <p:spPr>
          <a:xfrm>
            <a:off x="457200" y="1752600"/>
            <a:ext cx="8229600" cy="4144963"/>
          </a:xfrm>
        </p:spPr>
        <p:txBody>
          <a:bodyPr/>
          <a:lstStyle/>
          <a:p>
            <a:r>
              <a:rPr lang="en-GB" dirty="0" smtClean="0"/>
              <a:t>Increasing the statin dose can lower LDL-C further and improve CV outcomes</a:t>
            </a:r>
            <a:r>
              <a:rPr lang="en-GB" baseline="30000" dirty="0" smtClean="0"/>
              <a:t>1-3</a:t>
            </a:r>
          </a:p>
          <a:p>
            <a:pPr lvl="1"/>
            <a:r>
              <a:rPr lang="en-GB" dirty="0" smtClean="0"/>
              <a:t>However, high statin doses are underutilized</a:t>
            </a:r>
            <a:r>
              <a:rPr lang="en-GB" baseline="30000" dirty="0" smtClean="0"/>
              <a:t>4</a:t>
            </a:r>
            <a:r>
              <a:rPr lang="en-GB" dirty="0" smtClean="0"/>
              <a:t> and are generally associated with decreased tolerability</a:t>
            </a:r>
            <a:r>
              <a:rPr lang="en-GB" baseline="30000" dirty="0" smtClean="0"/>
              <a:t>1-3,5</a:t>
            </a:r>
          </a:p>
          <a:p>
            <a:r>
              <a:rPr lang="en-GB" dirty="0" smtClean="0"/>
              <a:t>Even with high-potency statin therapy*, only 33% of high-risk patients with the most difficult to treat hypercholesterolemia are able to adequately control their LDL-C levels</a:t>
            </a:r>
            <a:r>
              <a:rPr lang="en-GB" baseline="30000" dirty="0"/>
              <a:t>4</a:t>
            </a:r>
            <a:endParaRPr lang="en-GB" baseline="30000" dirty="0" smtClean="0"/>
          </a:p>
          <a:p>
            <a:r>
              <a:rPr lang="en-GB" dirty="0" smtClean="0"/>
              <a:t>Statin resistance, which is not well defined, also prevents patients from reaching their LDL-C goal</a:t>
            </a:r>
          </a:p>
          <a:p>
            <a:pPr lvl="1"/>
            <a:r>
              <a:rPr lang="en-GB" dirty="0" smtClean="0"/>
              <a:t>Patients do not always respond to statin therapy</a:t>
            </a:r>
            <a:r>
              <a:rPr lang="en-GB" baseline="30000" dirty="0"/>
              <a:t>4</a:t>
            </a:r>
            <a:endParaRPr lang="en-GB" baseline="30000" dirty="0" smtClean="0"/>
          </a:p>
          <a:p>
            <a:r>
              <a:rPr lang="en-GB" dirty="0" smtClean="0"/>
              <a:t>Beyond statins, therapeutic options are limited</a:t>
            </a:r>
            <a:r>
              <a:rPr lang="en-GB" baseline="30000" dirty="0" smtClean="0"/>
              <a:t>6-8</a:t>
            </a:r>
          </a:p>
          <a:p>
            <a:endParaRPr lang="en-GB" dirty="0"/>
          </a:p>
        </p:txBody>
      </p:sp>
      <p:sp>
        <p:nvSpPr>
          <p:cNvPr id="6" name="TextBox 5"/>
          <p:cNvSpPr txBox="1"/>
          <p:nvPr/>
        </p:nvSpPr>
        <p:spPr>
          <a:xfrm>
            <a:off x="0" y="6197685"/>
            <a:ext cx="8856984" cy="196765"/>
          </a:xfrm>
          <a:prstGeom prst="rect">
            <a:avLst/>
          </a:prstGeom>
          <a:noFill/>
        </p:spPr>
        <p:txBody>
          <a:bodyPr wrap="square" lIns="0" tIns="0" rIns="0" bIns="0" rtlCol="0">
            <a:noAutofit/>
          </a:bodyPr>
          <a:lstStyle/>
          <a:p>
            <a:r>
              <a:rPr lang="en-GB" sz="1050" dirty="0" smtClean="0">
                <a:solidFill>
                  <a:schemeClr val="bg1"/>
                </a:solidFill>
              </a:rPr>
              <a:t>*High potency statins defined as atorvastatin (40 mg </a:t>
            </a:r>
            <a:r>
              <a:rPr lang="en-GB" sz="1050" dirty="0">
                <a:solidFill>
                  <a:schemeClr val="bg1"/>
                </a:solidFill>
              </a:rPr>
              <a:t>or </a:t>
            </a:r>
            <a:r>
              <a:rPr lang="en-GB" sz="1050" dirty="0" smtClean="0">
                <a:solidFill>
                  <a:schemeClr val="bg1"/>
                </a:solidFill>
              </a:rPr>
              <a:t>80 mg</a:t>
            </a:r>
            <a:r>
              <a:rPr lang="en-GB" sz="1050" dirty="0">
                <a:solidFill>
                  <a:schemeClr val="bg1"/>
                </a:solidFill>
              </a:rPr>
              <a:t>), </a:t>
            </a:r>
            <a:r>
              <a:rPr lang="en-GB" sz="1050" dirty="0" err="1">
                <a:solidFill>
                  <a:schemeClr val="bg1"/>
                </a:solidFill>
              </a:rPr>
              <a:t>rosuvastatin</a:t>
            </a:r>
            <a:r>
              <a:rPr lang="en-GB" sz="1050" dirty="0">
                <a:solidFill>
                  <a:schemeClr val="bg1"/>
                </a:solidFill>
              </a:rPr>
              <a:t> (20 mg or 40 mg), or </a:t>
            </a:r>
            <a:r>
              <a:rPr lang="en-GB" sz="1050" dirty="0" smtClean="0">
                <a:solidFill>
                  <a:schemeClr val="bg1"/>
                </a:solidFill>
              </a:rPr>
              <a:t>simvastatin 80 mg.</a:t>
            </a:r>
            <a:endParaRPr lang="en-GB" sz="1100" dirty="0">
              <a:solidFill>
                <a:srgbClr val="FFFFFF"/>
              </a:solidFill>
            </a:endParaRPr>
          </a:p>
        </p:txBody>
      </p:sp>
      <p:sp>
        <p:nvSpPr>
          <p:cNvPr id="8" name="TextBox 7"/>
          <p:cNvSpPr txBox="1"/>
          <p:nvPr/>
        </p:nvSpPr>
        <p:spPr>
          <a:xfrm>
            <a:off x="0" y="6381750"/>
            <a:ext cx="6572250" cy="462755"/>
          </a:xfrm>
          <a:prstGeom prst="rect">
            <a:avLst/>
          </a:prstGeom>
          <a:noFill/>
        </p:spPr>
        <p:txBody>
          <a:bodyPr wrap="square" tIns="46800" rtlCol="0">
            <a:spAutoFit/>
          </a:bodyPr>
          <a:lstStyle/>
          <a:p>
            <a:pPr fontAlgn="base">
              <a:spcBef>
                <a:spcPct val="0"/>
              </a:spcBef>
              <a:spcAft>
                <a:spcPct val="0"/>
              </a:spcAft>
            </a:pPr>
            <a:r>
              <a:rPr lang="da-DK" sz="600" b="1" dirty="0">
                <a:solidFill>
                  <a:prstClr val="white"/>
                </a:solidFill>
                <a:cs typeface="Arial" pitchFamily="34" charset="0"/>
              </a:rPr>
              <a:t>1</a:t>
            </a:r>
            <a:r>
              <a:rPr lang="da-DK" sz="600" dirty="0">
                <a:solidFill>
                  <a:prstClr val="white"/>
                </a:solidFill>
                <a:cs typeface="Arial" pitchFamily="34" charset="0"/>
              </a:rPr>
              <a:t>. </a:t>
            </a:r>
            <a:r>
              <a:rPr lang="en-GB" sz="600" dirty="0">
                <a:solidFill>
                  <a:schemeClr val="bg1"/>
                </a:solidFill>
              </a:rPr>
              <a:t>Cannon CP, et al. N </a:t>
            </a:r>
            <a:r>
              <a:rPr lang="en-GB" sz="600" dirty="0" err="1">
                <a:solidFill>
                  <a:schemeClr val="bg1"/>
                </a:solidFill>
              </a:rPr>
              <a:t>Engl</a:t>
            </a:r>
            <a:r>
              <a:rPr lang="en-GB" sz="600" dirty="0">
                <a:solidFill>
                  <a:schemeClr val="bg1"/>
                </a:solidFill>
              </a:rPr>
              <a:t> J Med. 2004:350(15):</a:t>
            </a:r>
            <a:r>
              <a:rPr lang="en-GB" sz="600" dirty="0" smtClean="0">
                <a:solidFill>
                  <a:schemeClr val="bg1"/>
                </a:solidFill>
              </a:rPr>
              <a:t>1495–504</a:t>
            </a:r>
            <a:r>
              <a:rPr lang="en-GB" sz="600" dirty="0">
                <a:solidFill>
                  <a:schemeClr val="bg1"/>
                </a:solidFill>
              </a:rPr>
              <a:t>. </a:t>
            </a:r>
            <a:r>
              <a:rPr lang="en-GB" sz="600" b="1" dirty="0">
                <a:solidFill>
                  <a:schemeClr val="bg1"/>
                </a:solidFill>
              </a:rPr>
              <a:t>2</a:t>
            </a:r>
            <a:r>
              <a:rPr lang="en-GB" sz="600" dirty="0">
                <a:solidFill>
                  <a:schemeClr val="bg1"/>
                </a:solidFill>
              </a:rPr>
              <a:t>. </a:t>
            </a:r>
            <a:r>
              <a:rPr lang="en-GB" sz="600" dirty="0" err="1">
                <a:solidFill>
                  <a:schemeClr val="bg1"/>
                </a:solidFill>
              </a:rPr>
              <a:t>LaRosa</a:t>
            </a:r>
            <a:r>
              <a:rPr lang="en-GB" sz="600" dirty="0">
                <a:solidFill>
                  <a:schemeClr val="bg1"/>
                </a:solidFill>
              </a:rPr>
              <a:t> JC, et al. N </a:t>
            </a:r>
            <a:r>
              <a:rPr lang="en-GB" sz="600" dirty="0" err="1">
                <a:solidFill>
                  <a:schemeClr val="bg1"/>
                </a:solidFill>
              </a:rPr>
              <a:t>Engl</a:t>
            </a:r>
            <a:r>
              <a:rPr lang="en-GB" sz="600" dirty="0">
                <a:solidFill>
                  <a:schemeClr val="bg1"/>
                </a:solidFill>
              </a:rPr>
              <a:t> J Med. </a:t>
            </a:r>
            <a:r>
              <a:rPr lang="en-GB" sz="600" dirty="0" smtClean="0">
                <a:solidFill>
                  <a:schemeClr val="bg1"/>
                </a:solidFill>
              </a:rPr>
              <a:t>2005;352:1425–35</a:t>
            </a:r>
            <a:r>
              <a:rPr lang="en-GB" sz="600" dirty="0">
                <a:solidFill>
                  <a:schemeClr val="bg1"/>
                </a:solidFill>
              </a:rPr>
              <a:t>. </a:t>
            </a:r>
            <a:r>
              <a:rPr lang="en-GB" sz="600" b="1" dirty="0">
                <a:solidFill>
                  <a:schemeClr val="bg1"/>
                </a:solidFill>
              </a:rPr>
              <a:t>3</a:t>
            </a:r>
            <a:r>
              <a:rPr lang="en-GB" sz="600" dirty="0">
                <a:solidFill>
                  <a:schemeClr val="bg1"/>
                </a:solidFill>
              </a:rPr>
              <a:t>. Pedersen TR, et al. JAMA. </a:t>
            </a:r>
            <a:r>
              <a:rPr lang="en-GB" sz="600" dirty="0" smtClean="0">
                <a:solidFill>
                  <a:schemeClr val="bg1"/>
                </a:solidFill>
              </a:rPr>
              <a:t>2005;294:2437–45. </a:t>
            </a:r>
            <a:r>
              <a:rPr lang="en-GB" sz="600" b="1" dirty="0" smtClean="0">
                <a:solidFill>
                  <a:srgbClr val="FFFFFF"/>
                </a:solidFill>
              </a:rPr>
              <a:t>4</a:t>
            </a:r>
            <a:r>
              <a:rPr lang="en-GB" sz="600" dirty="0">
                <a:solidFill>
                  <a:srgbClr val="FFFFFF"/>
                </a:solidFill>
              </a:rPr>
              <a:t>.</a:t>
            </a:r>
            <a:r>
              <a:rPr lang="de-DE" sz="600" dirty="0">
                <a:solidFill>
                  <a:schemeClr val="bg1"/>
                </a:solidFill>
              </a:rPr>
              <a:t> </a:t>
            </a:r>
            <a:r>
              <a:rPr lang="en-GB" sz="600" dirty="0" err="1">
                <a:solidFill>
                  <a:srgbClr val="FFFFFF"/>
                </a:solidFill>
              </a:rPr>
              <a:t>Karalis</a:t>
            </a:r>
            <a:r>
              <a:rPr lang="en-GB" sz="600" dirty="0">
                <a:solidFill>
                  <a:srgbClr val="FFFFFF"/>
                </a:solidFill>
              </a:rPr>
              <a:t> DG, et al. Cholesterol. 2012; doi:10.1155/2012/861924</a:t>
            </a:r>
            <a:r>
              <a:rPr lang="de-DE" sz="600" dirty="0">
                <a:solidFill>
                  <a:schemeClr val="bg1"/>
                </a:solidFill>
              </a:rPr>
              <a:t>. </a:t>
            </a:r>
            <a:r>
              <a:rPr lang="en-GB" sz="600" b="1" dirty="0">
                <a:solidFill>
                  <a:schemeClr val="bg1"/>
                </a:solidFill>
              </a:rPr>
              <a:t>5</a:t>
            </a:r>
            <a:r>
              <a:rPr lang="en-GB" sz="600" dirty="0">
                <a:solidFill>
                  <a:schemeClr val="bg1"/>
                </a:solidFill>
              </a:rPr>
              <a:t>.</a:t>
            </a:r>
            <a:r>
              <a:rPr lang="de-DE" sz="600" dirty="0">
                <a:solidFill>
                  <a:schemeClr val="bg1"/>
                </a:solidFill>
              </a:rPr>
              <a:t> Bruckert E, et al. Cardiovasc Drugs Ther. 2005;19(6):</a:t>
            </a:r>
            <a:r>
              <a:rPr lang="de-DE" sz="600" dirty="0" smtClean="0">
                <a:solidFill>
                  <a:schemeClr val="bg1"/>
                </a:solidFill>
              </a:rPr>
              <a:t>403</a:t>
            </a:r>
            <a:r>
              <a:rPr lang="en-GB" sz="600" dirty="0" smtClean="0">
                <a:solidFill>
                  <a:schemeClr val="bg1"/>
                </a:solidFill>
              </a:rPr>
              <a:t>–</a:t>
            </a:r>
            <a:r>
              <a:rPr lang="de-DE" sz="600" dirty="0" smtClean="0">
                <a:solidFill>
                  <a:schemeClr val="bg1"/>
                </a:solidFill>
              </a:rPr>
              <a:t>14</a:t>
            </a:r>
            <a:r>
              <a:rPr lang="en-GB" sz="600" dirty="0">
                <a:solidFill>
                  <a:srgbClr val="FFFFFF"/>
                </a:solidFill>
              </a:rPr>
              <a:t>. </a:t>
            </a:r>
            <a:r>
              <a:rPr lang="de-DE" sz="600" b="1" dirty="0">
                <a:solidFill>
                  <a:schemeClr val="bg1"/>
                </a:solidFill>
              </a:rPr>
              <a:t>6</a:t>
            </a:r>
            <a:r>
              <a:rPr lang="de-DE" sz="600" dirty="0">
                <a:solidFill>
                  <a:schemeClr val="bg1"/>
                </a:solidFill>
              </a:rPr>
              <a:t>.</a:t>
            </a:r>
            <a:r>
              <a:rPr lang="en-US" sz="600" dirty="0">
                <a:solidFill>
                  <a:schemeClr val="bg1"/>
                </a:solidFill>
              </a:rPr>
              <a:t> HPS2-THRIVE Collaborative Group. </a:t>
            </a:r>
            <a:r>
              <a:rPr lang="en-US" sz="600" dirty="0" err="1">
                <a:solidFill>
                  <a:schemeClr val="bg1"/>
                </a:solidFill>
              </a:rPr>
              <a:t>Eur</a:t>
            </a:r>
            <a:r>
              <a:rPr lang="en-US" sz="600" dirty="0">
                <a:solidFill>
                  <a:schemeClr val="bg1"/>
                </a:solidFill>
              </a:rPr>
              <a:t> Heart J.  </a:t>
            </a:r>
            <a:r>
              <a:rPr lang="en-US" sz="600" dirty="0" smtClean="0">
                <a:solidFill>
                  <a:schemeClr val="bg1"/>
                </a:solidFill>
              </a:rPr>
              <a:t>2013;34:1279</a:t>
            </a:r>
            <a:r>
              <a:rPr lang="en-GB" sz="600" dirty="0" smtClean="0">
                <a:solidFill>
                  <a:schemeClr val="bg1"/>
                </a:solidFill>
              </a:rPr>
              <a:t>–</a:t>
            </a:r>
            <a:r>
              <a:rPr lang="en-US" sz="600" dirty="0" smtClean="0">
                <a:solidFill>
                  <a:schemeClr val="bg1"/>
                </a:solidFill>
              </a:rPr>
              <a:t>91</a:t>
            </a:r>
            <a:r>
              <a:rPr lang="en-US" sz="600" dirty="0">
                <a:solidFill>
                  <a:schemeClr val="bg1"/>
                </a:solidFill>
              </a:rPr>
              <a:t>. </a:t>
            </a:r>
            <a:r>
              <a:rPr lang="en-US" sz="600" b="1" dirty="0">
                <a:solidFill>
                  <a:schemeClr val="bg1"/>
                </a:solidFill>
              </a:rPr>
              <a:t>7</a:t>
            </a:r>
            <a:r>
              <a:rPr lang="en-US" sz="600" dirty="0">
                <a:solidFill>
                  <a:schemeClr val="bg1"/>
                </a:solidFill>
              </a:rPr>
              <a:t>.</a:t>
            </a:r>
            <a:r>
              <a:rPr lang="en-US" sz="600" b="1" dirty="0">
                <a:solidFill>
                  <a:schemeClr val="bg1"/>
                </a:solidFill>
              </a:rPr>
              <a:t> </a:t>
            </a:r>
            <a:r>
              <a:rPr lang="en-US" sz="600" dirty="0">
                <a:solidFill>
                  <a:schemeClr val="bg1"/>
                </a:solidFill>
              </a:rPr>
              <a:t>The AIM-HIGH Investigators. N </a:t>
            </a:r>
            <a:r>
              <a:rPr lang="en-US" sz="600" dirty="0" err="1">
                <a:solidFill>
                  <a:schemeClr val="bg1"/>
                </a:solidFill>
              </a:rPr>
              <a:t>Engl</a:t>
            </a:r>
            <a:r>
              <a:rPr lang="en-US" sz="600" dirty="0">
                <a:solidFill>
                  <a:schemeClr val="bg1"/>
                </a:solidFill>
              </a:rPr>
              <a:t> J Med. </a:t>
            </a:r>
            <a:r>
              <a:rPr lang="en-US" sz="600" dirty="0" smtClean="0">
                <a:solidFill>
                  <a:schemeClr val="bg1"/>
                </a:solidFill>
              </a:rPr>
              <a:t>2011;365:2255</a:t>
            </a:r>
            <a:r>
              <a:rPr lang="en-GB" sz="600" dirty="0" smtClean="0">
                <a:solidFill>
                  <a:schemeClr val="bg1"/>
                </a:solidFill>
              </a:rPr>
              <a:t>–</a:t>
            </a:r>
            <a:r>
              <a:rPr lang="en-US" sz="600" dirty="0" smtClean="0">
                <a:solidFill>
                  <a:schemeClr val="bg1"/>
                </a:solidFill>
              </a:rPr>
              <a:t>67</a:t>
            </a:r>
            <a:r>
              <a:rPr lang="en-US" sz="600" dirty="0">
                <a:solidFill>
                  <a:schemeClr val="bg1"/>
                </a:solidFill>
              </a:rPr>
              <a:t>. </a:t>
            </a:r>
            <a:r>
              <a:rPr lang="en-US" sz="600" b="1" dirty="0">
                <a:solidFill>
                  <a:schemeClr val="bg1"/>
                </a:solidFill>
              </a:rPr>
              <a:t>8</a:t>
            </a:r>
            <a:r>
              <a:rPr lang="en-US" sz="600" dirty="0">
                <a:solidFill>
                  <a:schemeClr val="bg1"/>
                </a:solidFill>
              </a:rPr>
              <a:t>.</a:t>
            </a:r>
            <a:r>
              <a:rPr lang="en-US" sz="600" b="1" dirty="0">
                <a:solidFill>
                  <a:schemeClr val="bg1"/>
                </a:solidFill>
              </a:rPr>
              <a:t> </a:t>
            </a:r>
            <a:r>
              <a:rPr lang="en-GB" sz="600" dirty="0">
                <a:solidFill>
                  <a:srgbClr val="FFFFFF"/>
                </a:solidFill>
              </a:rPr>
              <a:t>Reiner Z, et al</a:t>
            </a:r>
            <a:r>
              <a:rPr lang="en-GB" sz="600" b="1" dirty="0">
                <a:solidFill>
                  <a:srgbClr val="FFFFFF"/>
                </a:solidFill>
              </a:rPr>
              <a:t>. </a:t>
            </a:r>
            <a:r>
              <a:rPr lang="en-GB" sz="600" dirty="0">
                <a:solidFill>
                  <a:srgbClr val="FFFFFF"/>
                </a:solidFill>
              </a:rPr>
              <a:t>ESC/EAS Guidelines. </a:t>
            </a:r>
            <a:r>
              <a:rPr lang="en-GB" sz="600" dirty="0" err="1">
                <a:solidFill>
                  <a:srgbClr val="FFFFFF"/>
                </a:solidFill>
              </a:rPr>
              <a:t>Eur</a:t>
            </a:r>
            <a:r>
              <a:rPr lang="en-GB" sz="600" dirty="0">
                <a:solidFill>
                  <a:srgbClr val="FFFFFF"/>
                </a:solidFill>
              </a:rPr>
              <a:t> Heart J. </a:t>
            </a:r>
            <a:r>
              <a:rPr lang="en-GB" sz="600" dirty="0" smtClean="0">
                <a:solidFill>
                  <a:srgbClr val="FFFFFF"/>
                </a:solidFill>
              </a:rPr>
              <a:t>2011;32:1769</a:t>
            </a:r>
            <a:r>
              <a:rPr lang="en-GB" sz="600" dirty="0">
                <a:solidFill>
                  <a:schemeClr val="bg1"/>
                </a:solidFill>
              </a:rPr>
              <a:t>–</a:t>
            </a:r>
            <a:r>
              <a:rPr lang="en-GB" sz="600" dirty="0" smtClean="0">
                <a:solidFill>
                  <a:srgbClr val="FFFFFF"/>
                </a:solidFill>
              </a:rPr>
              <a:t>818</a:t>
            </a:r>
            <a:r>
              <a:rPr lang="en-GB" sz="600" dirty="0">
                <a:solidFill>
                  <a:srgbClr val="FFFFFF"/>
                </a:solidFill>
              </a:rPr>
              <a:t>. </a:t>
            </a:r>
            <a:endParaRPr lang="da-DK" sz="600" dirty="0">
              <a:solidFill>
                <a:prstClr val="white"/>
              </a:solidFill>
              <a:cs typeface="Arial" pitchFamily="34" charset="0"/>
            </a:endParaRPr>
          </a:p>
        </p:txBody>
      </p:sp>
    </p:spTree>
    <p:extLst>
      <p:ext uri="{BB962C8B-B14F-4D97-AF65-F5344CB8AC3E}">
        <p14:creationId xmlns:p14="http://schemas.microsoft.com/office/powerpoint/2010/main" val="3994733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48" y="0"/>
            <a:ext cx="7283152" cy="1143000"/>
          </a:xfrm>
        </p:spPr>
        <p:txBody>
          <a:bodyPr/>
          <a:lstStyle/>
          <a:p>
            <a:r>
              <a:rPr lang="en-US" dirty="0" smtClean="0"/>
              <a:t>Patients who poorly tolerate statin therapy may have difficulty achieving LDL-C goals</a:t>
            </a:r>
            <a:endParaRPr lang="en-US" dirty="0"/>
          </a:p>
        </p:txBody>
      </p:sp>
      <p:sp>
        <p:nvSpPr>
          <p:cNvPr id="3" name="Content Placeholder 2"/>
          <p:cNvSpPr>
            <a:spLocks noGrp="1"/>
          </p:cNvSpPr>
          <p:nvPr>
            <p:ph idx="1"/>
          </p:nvPr>
        </p:nvSpPr>
        <p:spPr>
          <a:xfrm>
            <a:off x="457200" y="1182213"/>
            <a:ext cx="8229600" cy="4144963"/>
          </a:xfrm>
        </p:spPr>
        <p:txBody>
          <a:bodyPr>
            <a:normAutofit/>
          </a:bodyPr>
          <a:lstStyle/>
          <a:p>
            <a:pPr>
              <a:spcAft>
                <a:spcPts val="600"/>
              </a:spcAft>
            </a:pPr>
            <a:r>
              <a:rPr lang="en-US" dirty="0" smtClean="0"/>
              <a:t>10%–15% of patients treated with high-dose statins show some degree of statin intolerance</a:t>
            </a:r>
            <a:r>
              <a:rPr lang="en-US" baseline="30000" dirty="0" smtClean="0"/>
              <a:t>1</a:t>
            </a:r>
            <a:endParaRPr lang="en-US" dirty="0" smtClean="0"/>
          </a:p>
          <a:p>
            <a:pPr>
              <a:spcAft>
                <a:spcPts val="600"/>
              </a:spcAft>
            </a:pPr>
            <a:r>
              <a:rPr lang="en-US" dirty="0" smtClean="0"/>
              <a:t>Some patients on statin therapy are unable to achieve their LDL-C goal because of adverse events</a:t>
            </a:r>
            <a:r>
              <a:rPr lang="en-US" baseline="30000" dirty="0" smtClean="0"/>
              <a:t>2</a:t>
            </a:r>
            <a:endParaRPr lang="en-US" dirty="0" smtClean="0"/>
          </a:p>
          <a:p>
            <a:pPr lvl="1">
              <a:spcAft>
                <a:spcPts val="600"/>
              </a:spcAft>
              <a:buClr>
                <a:schemeClr val="bg2"/>
              </a:buClr>
            </a:pPr>
            <a:r>
              <a:rPr lang="en-US" dirty="0" smtClean="0"/>
              <a:t>In the Prediction of Muscular Risk in Observational (PRIMO) study population, </a:t>
            </a:r>
            <a:r>
              <a:rPr lang="en-US" b="1" dirty="0" smtClean="0"/>
              <a:t>10.5% of patients on high-dose statin therapy complained of muscle pain</a:t>
            </a:r>
            <a:r>
              <a:rPr lang="en-US" baseline="30000" dirty="0"/>
              <a:t>3</a:t>
            </a:r>
            <a:endParaRPr lang="en-US" baseline="30000" dirty="0" smtClean="0"/>
          </a:p>
          <a:p>
            <a:pPr lvl="1">
              <a:spcAft>
                <a:spcPts val="600"/>
              </a:spcAft>
              <a:buClr>
                <a:schemeClr val="bg2"/>
              </a:buClr>
            </a:pPr>
            <a:r>
              <a:rPr lang="en-US" dirty="0" smtClean="0"/>
              <a:t>Recent trials have reported the incidence of statin-related muscle symptoms to be as high as 16%</a:t>
            </a:r>
            <a:r>
              <a:rPr lang="en-US" baseline="30000" dirty="0" smtClean="0"/>
              <a:t>4</a:t>
            </a:r>
          </a:p>
        </p:txBody>
      </p:sp>
      <p:sp>
        <p:nvSpPr>
          <p:cNvPr id="9" name="Rectangle 8"/>
          <p:cNvSpPr/>
          <p:nvPr/>
        </p:nvSpPr>
        <p:spPr>
          <a:xfrm>
            <a:off x="457200" y="5313528"/>
            <a:ext cx="8229600" cy="691486"/>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ct val="20000"/>
              </a:spcBef>
              <a:spcAft>
                <a:spcPts val="600"/>
              </a:spcAft>
              <a:buClr>
                <a:srgbClr val="CF8A00"/>
              </a:buClr>
            </a:pPr>
            <a:r>
              <a:rPr lang="en-US" sz="1600" b="1" dirty="0">
                <a:solidFill>
                  <a:schemeClr val="bg1"/>
                </a:solidFill>
              </a:rPr>
              <a:t>Due </a:t>
            </a:r>
            <a:r>
              <a:rPr lang="en-US" sz="1600" b="1" dirty="0" smtClean="0">
                <a:solidFill>
                  <a:schemeClr val="bg1"/>
                </a:solidFill>
              </a:rPr>
              <a:t>to statin intolerance, limited and variable efficacy </a:t>
            </a:r>
            <a:r>
              <a:rPr lang="en-US" sz="1600" b="1" dirty="0">
                <a:solidFill>
                  <a:schemeClr val="bg1"/>
                </a:solidFill>
              </a:rPr>
              <a:t>of </a:t>
            </a:r>
            <a:r>
              <a:rPr lang="en-US" sz="1600" b="1" dirty="0" smtClean="0">
                <a:solidFill>
                  <a:schemeClr val="bg1"/>
                </a:solidFill>
              </a:rPr>
              <a:t>statin therapies, some </a:t>
            </a:r>
            <a:r>
              <a:rPr lang="en-US" sz="1600" b="1" dirty="0">
                <a:solidFill>
                  <a:schemeClr val="bg1"/>
                </a:solidFill>
              </a:rPr>
              <a:t>high-risk patients </a:t>
            </a:r>
            <a:r>
              <a:rPr lang="en-US" sz="1600" b="1" dirty="0" smtClean="0">
                <a:solidFill>
                  <a:schemeClr val="bg1"/>
                </a:solidFill>
              </a:rPr>
              <a:t>may </a:t>
            </a:r>
            <a:r>
              <a:rPr lang="en-US" sz="1600" b="1" dirty="0">
                <a:solidFill>
                  <a:schemeClr val="bg1"/>
                </a:solidFill>
              </a:rPr>
              <a:t>remain at elevated CV risk</a:t>
            </a:r>
            <a:r>
              <a:rPr lang="en-US" sz="1600" b="1" baseline="30000" dirty="0">
                <a:solidFill>
                  <a:schemeClr val="bg1"/>
                </a:solidFill>
              </a:rPr>
              <a:t>5</a:t>
            </a:r>
          </a:p>
        </p:txBody>
      </p:sp>
      <p:sp>
        <p:nvSpPr>
          <p:cNvPr id="6" name="TextBox 5"/>
          <p:cNvSpPr txBox="1"/>
          <p:nvPr/>
        </p:nvSpPr>
        <p:spPr>
          <a:xfrm>
            <a:off x="0" y="6381750"/>
            <a:ext cx="6572250" cy="461665"/>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pt-BR" sz="800" dirty="0" smtClean="0">
                <a:solidFill>
                  <a:prstClr val="white"/>
                </a:solidFill>
                <a:cs typeface="Arial" pitchFamily="34" charset="0"/>
              </a:rPr>
              <a:t>Arca </a:t>
            </a:r>
            <a:r>
              <a:rPr lang="pt-BR" sz="800" dirty="0">
                <a:solidFill>
                  <a:prstClr val="white"/>
                </a:solidFill>
                <a:cs typeface="Arial" pitchFamily="34" charset="0"/>
              </a:rPr>
              <a:t>M, et al. Diabetes Metab Syndr Obes. </a:t>
            </a:r>
            <a:r>
              <a:rPr lang="pt-BR" sz="800" dirty="0" smtClean="0">
                <a:solidFill>
                  <a:prstClr val="white"/>
                </a:solidFill>
                <a:cs typeface="Arial" pitchFamily="34" charset="0"/>
              </a:rPr>
              <a:t>2011;4:155–66. </a:t>
            </a:r>
            <a:r>
              <a:rPr lang="pt-BR" sz="800" dirty="0">
                <a:solidFill>
                  <a:prstClr val="white"/>
                </a:solidFill>
                <a:cs typeface="Arial" pitchFamily="34" charset="0"/>
              </a:rPr>
              <a:t>2. Karalis DG, et al. Cholesterol. </a:t>
            </a:r>
            <a:r>
              <a:rPr lang="pt-BR" sz="800" dirty="0" smtClean="0">
                <a:solidFill>
                  <a:prstClr val="white"/>
                </a:solidFill>
                <a:cs typeface="Arial" pitchFamily="34" charset="0"/>
              </a:rPr>
              <a:t>2012;1–7. </a:t>
            </a:r>
            <a:r>
              <a:rPr lang="pt-BR" sz="800" dirty="0">
                <a:solidFill>
                  <a:prstClr val="white"/>
                </a:solidFill>
                <a:cs typeface="Arial" pitchFamily="34" charset="0"/>
              </a:rPr>
              <a:t>3. Abd TT. Expert Opin Drug Saf. 2011;10(3):</a:t>
            </a:r>
            <a:r>
              <a:rPr lang="pt-BR" sz="800" dirty="0" smtClean="0">
                <a:solidFill>
                  <a:prstClr val="white"/>
                </a:solidFill>
                <a:cs typeface="Arial" pitchFamily="34" charset="0"/>
              </a:rPr>
              <a:t>373–87. </a:t>
            </a:r>
            <a:r>
              <a:rPr lang="pt-BR" sz="800" dirty="0">
                <a:solidFill>
                  <a:prstClr val="white"/>
                </a:solidFill>
                <a:cs typeface="Arial" pitchFamily="34" charset="0"/>
              </a:rPr>
              <a:t>4. Ridker PM, et al. N Engl J Med. 2008;359(21):</a:t>
            </a:r>
            <a:r>
              <a:rPr lang="pt-BR" sz="800" dirty="0" smtClean="0">
                <a:solidFill>
                  <a:prstClr val="white"/>
                </a:solidFill>
                <a:cs typeface="Arial" pitchFamily="34" charset="0"/>
              </a:rPr>
              <a:t>2195–207. </a:t>
            </a:r>
            <a:r>
              <a:rPr lang="pt-BR" sz="800" dirty="0">
                <a:solidFill>
                  <a:prstClr val="white"/>
                </a:solidFill>
                <a:cs typeface="Arial" pitchFamily="34" charset="0"/>
              </a:rPr>
              <a:t>5. Reiner Z, et al. Eur Heart J. </a:t>
            </a:r>
            <a:r>
              <a:rPr lang="pt-BR" sz="800" dirty="0" smtClean="0">
                <a:solidFill>
                  <a:prstClr val="white"/>
                </a:solidFill>
                <a:cs typeface="Arial" pitchFamily="34" charset="0"/>
              </a:rPr>
              <a:t>2011;32:1769</a:t>
            </a:r>
            <a:r>
              <a:rPr lang="pt-BR" sz="800" dirty="0">
                <a:solidFill>
                  <a:prstClr val="white"/>
                </a:solidFill>
                <a:cs typeface="Arial" pitchFamily="34" charset="0"/>
              </a:rPr>
              <a:t>–</a:t>
            </a:r>
            <a:r>
              <a:rPr lang="pt-BR" sz="800" dirty="0" smtClean="0">
                <a:solidFill>
                  <a:prstClr val="white"/>
                </a:solidFill>
                <a:cs typeface="Arial" pitchFamily="34" charset="0"/>
              </a:rPr>
              <a:t>818</a:t>
            </a:r>
            <a:r>
              <a:rPr lang="pt-BR" sz="800" dirty="0">
                <a:solidFill>
                  <a:prstClr val="white"/>
                </a:solidFill>
                <a:cs typeface="Arial" pitchFamily="34" charset="0"/>
              </a:rPr>
              <a:t>. </a:t>
            </a:r>
          </a:p>
        </p:txBody>
      </p:sp>
    </p:spTree>
    <p:extLst>
      <p:ext uri="{BB962C8B-B14F-4D97-AF65-F5344CB8AC3E}">
        <p14:creationId xmlns:p14="http://schemas.microsoft.com/office/powerpoint/2010/main" val="101351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3761" y="151808"/>
            <a:ext cx="7283152" cy="1143000"/>
          </a:xfrm>
        </p:spPr>
        <p:txBody>
          <a:bodyPr vert="horz" lIns="91440" tIns="45720" rIns="91440" bIns="45720" rtlCol="0" anchor="ctr">
            <a:normAutofit/>
          </a:bodyPr>
          <a:lstStyle/>
          <a:p>
            <a:r>
              <a:rPr lang="en-CA" sz="2000" dirty="0"/>
              <a:t>Identifying true </a:t>
            </a:r>
            <a:r>
              <a:rPr lang="en-CA" sz="2000" dirty="0" err="1"/>
              <a:t>statin</a:t>
            </a:r>
            <a:r>
              <a:rPr lang="en-CA" sz="2000" dirty="0"/>
              <a:t> intolerance</a:t>
            </a:r>
          </a:p>
        </p:txBody>
      </p:sp>
      <p:sp>
        <p:nvSpPr>
          <p:cNvPr id="17" name="Content Placeholder 16"/>
          <p:cNvSpPr>
            <a:spLocks noGrp="1"/>
          </p:cNvSpPr>
          <p:nvPr>
            <p:ph idx="1"/>
          </p:nvPr>
        </p:nvSpPr>
        <p:spPr>
          <a:xfrm>
            <a:off x="169346" y="1240693"/>
            <a:ext cx="8753922" cy="1217787"/>
          </a:xfrm>
        </p:spPr>
        <p:txBody>
          <a:bodyPr>
            <a:normAutofit fontScale="92500" lnSpcReduction="10000"/>
          </a:bodyPr>
          <a:lstStyle/>
          <a:p>
            <a:r>
              <a:rPr lang="en-CA" dirty="0" smtClean="0"/>
              <a:t>Prevalence of statin intolerance is difficult to define and there is no universally accepted definition</a:t>
            </a:r>
          </a:p>
          <a:p>
            <a:r>
              <a:rPr lang="en-CA" dirty="0"/>
              <a:t>S</a:t>
            </a:r>
            <a:r>
              <a:rPr lang="en-CA" dirty="0" smtClean="0"/>
              <a:t>ome patients can be successfully </a:t>
            </a:r>
            <a:r>
              <a:rPr lang="en-CA" dirty="0" err="1" smtClean="0"/>
              <a:t>rechallenged</a:t>
            </a:r>
            <a:r>
              <a:rPr lang="en-CA" dirty="0" smtClean="0"/>
              <a:t>, questioning the diagnosis</a:t>
            </a:r>
          </a:p>
          <a:p>
            <a:r>
              <a:rPr lang="en-CA" dirty="0" smtClean="0"/>
              <a:t>Patient preference also plays a role</a:t>
            </a:r>
            <a:endParaRPr lang="en-CA" dirty="0"/>
          </a:p>
        </p:txBody>
      </p:sp>
      <p:sp>
        <p:nvSpPr>
          <p:cNvPr id="5" name="Content Placeholder 2"/>
          <p:cNvSpPr txBox="1">
            <a:spLocks/>
          </p:cNvSpPr>
          <p:nvPr/>
        </p:nvSpPr>
        <p:spPr>
          <a:xfrm>
            <a:off x="435701" y="2776143"/>
            <a:ext cx="8221212" cy="3116700"/>
          </a:xfrm>
          <a:prstGeom prst="rect">
            <a:avLst/>
          </a:prstGeom>
          <a:ln w="15875">
            <a:solidFill>
              <a:schemeClr val="bg2"/>
            </a:solidFill>
          </a:ln>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Clr>
                <a:schemeClr val="accent3"/>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spcAft>
                <a:spcPts val="1200"/>
              </a:spcAft>
              <a:buClr>
                <a:srgbClr val="EF4136"/>
              </a:buClr>
              <a:buFont typeface="Arial" panose="020B0604020202020204" pitchFamily="34" charset="0"/>
              <a:buNone/>
            </a:pPr>
            <a:r>
              <a:rPr lang="en-CA" sz="2000" b="1" dirty="0" smtClean="0">
                <a:solidFill>
                  <a:prstClr val="white"/>
                </a:solidFill>
              </a:rPr>
              <a:t>Statin intolerance is a clinical syndrome that is:</a:t>
            </a:r>
          </a:p>
          <a:p>
            <a:pPr marL="514350" indent="-514350">
              <a:lnSpc>
                <a:spcPct val="100000"/>
              </a:lnSpc>
              <a:spcBef>
                <a:spcPts val="0"/>
              </a:spcBef>
              <a:spcAft>
                <a:spcPts val="1200"/>
              </a:spcAft>
              <a:buClr>
                <a:srgbClr val="CF8A00"/>
              </a:buClr>
              <a:buFont typeface="+mj-lt"/>
              <a:buAutoNum type="romanLcPeriod"/>
            </a:pPr>
            <a:r>
              <a:rPr lang="en-CA" sz="1800" dirty="0" smtClean="0">
                <a:solidFill>
                  <a:prstClr val="white"/>
                </a:solidFill>
              </a:rPr>
              <a:t>Characterized by inability to use </a:t>
            </a:r>
            <a:r>
              <a:rPr lang="en-CA" sz="1800" dirty="0">
                <a:solidFill>
                  <a:prstClr val="white"/>
                </a:solidFill>
              </a:rPr>
              <a:t>statins long-term due to signiﬁcant </a:t>
            </a:r>
            <a:r>
              <a:rPr lang="en-CA" sz="1800" dirty="0" smtClean="0">
                <a:solidFill>
                  <a:prstClr val="white"/>
                </a:solidFill>
              </a:rPr>
              <a:t>symptoms </a:t>
            </a:r>
            <a:r>
              <a:rPr lang="en-CA" sz="1800" dirty="0">
                <a:solidFill>
                  <a:prstClr val="white"/>
                </a:solidFill>
              </a:rPr>
              <a:t>and/or </a:t>
            </a:r>
            <a:r>
              <a:rPr lang="en-CA" sz="1800" dirty="0" smtClean="0">
                <a:solidFill>
                  <a:prstClr val="white"/>
                </a:solidFill>
              </a:rPr>
              <a:t>biochemical </a:t>
            </a:r>
            <a:r>
              <a:rPr lang="en-CA" sz="1800" dirty="0">
                <a:solidFill>
                  <a:prstClr val="white"/>
                </a:solidFill>
              </a:rPr>
              <a:t>abnormalities </a:t>
            </a:r>
            <a:endParaRPr lang="en-CA" sz="1800" dirty="0" smtClean="0">
              <a:solidFill>
                <a:prstClr val="white"/>
              </a:solidFill>
            </a:endParaRPr>
          </a:p>
          <a:p>
            <a:pPr marL="514350" indent="-514350">
              <a:lnSpc>
                <a:spcPct val="100000"/>
              </a:lnSpc>
              <a:spcBef>
                <a:spcPts val="0"/>
              </a:spcBef>
              <a:spcAft>
                <a:spcPts val="1200"/>
              </a:spcAft>
              <a:buClr>
                <a:srgbClr val="CF8A00"/>
              </a:buClr>
              <a:buFont typeface="+mj-lt"/>
              <a:buAutoNum type="romanLcPeriod"/>
            </a:pPr>
            <a:r>
              <a:rPr lang="en-CA" sz="1800" dirty="0" smtClean="0">
                <a:solidFill>
                  <a:prstClr val="white"/>
                </a:solidFill>
              </a:rPr>
              <a:t>Either ‘complete’ </a:t>
            </a:r>
            <a:r>
              <a:rPr lang="en-CA" sz="1800" dirty="0">
                <a:solidFill>
                  <a:prstClr val="white"/>
                </a:solidFill>
              </a:rPr>
              <a:t>(intolerant to any </a:t>
            </a:r>
            <a:r>
              <a:rPr lang="en-CA" sz="1800" dirty="0" smtClean="0">
                <a:solidFill>
                  <a:prstClr val="white"/>
                </a:solidFill>
              </a:rPr>
              <a:t>statin at </a:t>
            </a:r>
            <a:r>
              <a:rPr lang="en-CA" sz="1800" dirty="0">
                <a:solidFill>
                  <a:prstClr val="white"/>
                </a:solidFill>
              </a:rPr>
              <a:t>any dose) or </a:t>
            </a:r>
            <a:r>
              <a:rPr lang="en-CA" sz="1800" dirty="0" smtClean="0">
                <a:solidFill>
                  <a:prstClr val="white"/>
                </a:solidFill>
              </a:rPr>
              <a:t>‘partial’ </a:t>
            </a:r>
            <a:r>
              <a:rPr lang="en-CA" sz="1800" dirty="0">
                <a:solidFill>
                  <a:prstClr val="white"/>
                </a:solidFill>
              </a:rPr>
              <a:t>(intolerant to some statins at </a:t>
            </a:r>
            <a:r>
              <a:rPr lang="en-CA" sz="1800" dirty="0" smtClean="0">
                <a:solidFill>
                  <a:prstClr val="white"/>
                </a:solidFill>
              </a:rPr>
              <a:t>some doses)</a:t>
            </a:r>
          </a:p>
          <a:p>
            <a:pPr marL="514350" indent="-514350">
              <a:lnSpc>
                <a:spcPct val="100000"/>
              </a:lnSpc>
              <a:spcBef>
                <a:spcPts val="0"/>
              </a:spcBef>
              <a:spcAft>
                <a:spcPts val="1200"/>
              </a:spcAft>
              <a:buClr>
                <a:srgbClr val="CF8A00"/>
              </a:buClr>
              <a:buFont typeface="+mj-lt"/>
              <a:buAutoNum type="romanLcPeriod"/>
            </a:pPr>
            <a:r>
              <a:rPr lang="en-CA" sz="1800" dirty="0" smtClean="0">
                <a:solidFill>
                  <a:prstClr val="white"/>
                </a:solidFill>
              </a:rPr>
              <a:t>Not </a:t>
            </a:r>
            <a:r>
              <a:rPr lang="en-CA" sz="1800" dirty="0">
                <a:solidFill>
                  <a:prstClr val="white"/>
                </a:solidFill>
              </a:rPr>
              <a:t>attributable to established </a:t>
            </a:r>
            <a:r>
              <a:rPr lang="en-CA" sz="1800" dirty="0" smtClean="0">
                <a:solidFill>
                  <a:prstClr val="white"/>
                </a:solidFill>
              </a:rPr>
              <a:t>predispositions such </a:t>
            </a:r>
            <a:r>
              <a:rPr lang="en-CA" sz="1800" dirty="0">
                <a:solidFill>
                  <a:prstClr val="white"/>
                </a:solidFill>
              </a:rPr>
              <a:t>as drug-drug interactions, untreated </a:t>
            </a:r>
            <a:r>
              <a:rPr lang="en-CA" sz="1800" dirty="0" smtClean="0">
                <a:solidFill>
                  <a:prstClr val="white"/>
                </a:solidFill>
              </a:rPr>
              <a:t>hypothyroidism, febrile </a:t>
            </a:r>
            <a:r>
              <a:rPr lang="en-CA" sz="1800" dirty="0">
                <a:solidFill>
                  <a:prstClr val="white"/>
                </a:solidFill>
              </a:rPr>
              <a:t>illness, </a:t>
            </a:r>
            <a:r>
              <a:rPr lang="en-CA" sz="1800" dirty="0" smtClean="0">
                <a:solidFill>
                  <a:prstClr val="white"/>
                </a:solidFill>
              </a:rPr>
              <a:t>etc</a:t>
            </a:r>
            <a:r>
              <a:rPr lang="en-CA" sz="1800" baseline="30000" dirty="0" smtClean="0">
                <a:solidFill>
                  <a:prstClr val="white"/>
                </a:solidFill>
              </a:rPr>
              <a:t>1</a:t>
            </a:r>
            <a:endParaRPr lang="en-CA" sz="1800" baseline="30000" dirty="0">
              <a:solidFill>
                <a:prstClr val="white"/>
              </a:solidFill>
            </a:endParaRPr>
          </a:p>
        </p:txBody>
      </p:sp>
      <p:sp>
        <p:nvSpPr>
          <p:cNvPr id="7" name="TextBox 6"/>
          <p:cNvSpPr txBox="1"/>
          <p:nvPr/>
        </p:nvSpPr>
        <p:spPr>
          <a:xfrm>
            <a:off x="0" y="6381750"/>
            <a:ext cx="6572250" cy="215444"/>
          </a:xfrm>
          <a:prstGeom prst="rect">
            <a:avLst/>
          </a:prstGeom>
          <a:noFill/>
        </p:spPr>
        <p:txBody>
          <a:bodyPr wrap="square" rtlCol="0">
            <a:spAutoFit/>
          </a:bodyPr>
          <a:lstStyle/>
          <a:p>
            <a:pPr eaLnBrk="0" fontAlgn="base" hangingPunct="0">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en-CA" sz="800" dirty="0">
                <a:solidFill>
                  <a:prstClr val="white"/>
                </a:solidFill>
                <a:ea typeface="ＭＳ Ｐゴシック" pitchFamily="34" charset="-128"/>
                <a:cs typeface="Arial" pitchFamily="34" charset="0"/>
              </a:rPr>
              <a:t>Mancini GB, et al. Can J </a:t>
            </a:r>
            <a:r>
              <a:rPr lang="en-CA" sz="800" dirty="0" err="1" smtClean="0">
                <a:solidFill>
                  <a:prstClr val="white"/>
                </a:solidFill>
                <a:ea typeface="ＭＳ Ｐゴシック" pitchFamily="34" charset="-128"/>
                <a:cs typeface="Arial" pitchFamily="34" charset="0"/>
              </a:rPr>
              <a:t>Cardiol</a:t>
            </a:r>
            <a:r>
              <a:rPr lang="en-CA" sz="800" dirty="0" smtClean="0">
                <a:solidFill>
                  <a:prstClr val="white"/>
                </a:solidFill>
                <a:ea typeface="ＭＳ Ｐゴシック" pitchFamily="34" charset="-128"/>
                <a:cs typeface="Arial" pitchFamily="34" charset="0"/>
              </a:rPr>
              <a:t>. 2013;29(12):1553–68.</a:t>
            </a:r>
            <a:endParaRPr lang="en-CA"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1327740791"/>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vert="horz" lIns="91440" tIns="45720" rIns="91440" bIns="45720" rtlCol="0" anchor="ctr">
            <a:normAutofit/>
          </a:bodyPr>
          <a:lstStyle/>
          <a:p>
            <a:r>
              <a:rPr lang="en-GB" sz="2000" dirty="0"/>
              <a:t>PRIMO: </a:t>
            </a:r>
            <a:r>
              <a:rPr lang="en-GB" sz="2000" dirty="0" smtClean="0"/>
              <a:t>Risk </a:t>
            </a:r>
            <a:r>
              <a:rPr lang="en-GB" sz="2000" dirty="0"/>
              <a:t>of muscle symptoms </a:t>
            </a:r>
            <a:br>
              <a:rPr lang="en-GB" sz="2000" dirty="0"/>
            </a:br>
            <a:r>
              <a:rPr lang="en-GB" sz="2000" dirty="0"/>
              <a:t>with high-dose </a:t>
            </a:r>
            <a:r>
              <a:rPr lang="en-GB" sz="2000" dirty="0" smtClean="0"/>
              <a:t>statins</a:t>
            </a:r>
            <a:endParaRPr lang="en-US" sz="2000" baseline="30000" dirty="0"/>
          </a:p>
        </p:txBody>
      </p:sp>
      <p:graphicFrame>
        <p:nvGraphicFramePr>
          <p:cNvPr id="153603" name="Group 3"/>
          <p:cNvGraphicFramePr>
            <a:graphicFrameLocks noGrp="1"/>
          </p:cNvGraphicFramePr>
          <p:nvPr>
            <p:ph idx="1"/>
            <p:extLst>
              <p:ext uri="{D42A27DB-BD31-4B8C-83A1-F6EECF244321}">
                <p14:modId xmlns:p14="http://schemas.microsoft.com/office/powerpoint/2010/main" val="1340505115"/>
              </p:ext>
            </p:extLst>
          </p:nvPr>
        </p:nvGraphicFramePr>
        <p:xfrm>
          <a:off x="250823" y="1693109"/>
          <a:ext cx="8642351" cy="3218100"/>
        </p:xfrm>
        <a:graphic>
          <a:graphicData uri="http://schemas.openxmlformats.org/drawingml/2006/table">
            <a:tbl>
              <a:tblPr firstRow="1" bandRow="1">
                <a:tableStyleId>{F5AB1C69-6EDB-4FF4-983F-18BD219EF322}</a:tableStyleId>
              </a:tblPr>
              <a:tblGrid>
                <a:gridCol w="1365368"/>
                <a:gridCol w="1577791"/>
                <a:gridCol w="2808759"/>
                <a:gridCol w="1757534"/>
                <a:gridCol w="1132899"/>
              </a:tblGrid>
              <a:tr h="621643">
                <a:tc>
                  <a:txBody>
                    <a:bodyPr/>
                    <a:lstStyle/>
                    <a:p>
                      <a:pPr marL="0" marR="0" lvl="0" indent="0" algn="l"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err="1">
                          <a:ln>
                            <a:noFill/>
                          </a:ln>
                          <a:effectLst/>
                        </a:rPr>
                        <a:t>Statin</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Dosage</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Percentage of </a:t>
                      </a:r>
                      <a:r>
                        <a:rPr kumimoji="0" lang="en-GB" sz="1400" u="none" strike="noStrike" cap="none" normalizeH="0" baseline="0" dirty="0" smtClean="0">
                          <a:ln>
                            <a:noFill/>
                          </a:ln>
                          <a:effectLst/>
                        </a:rPr>
                        <a:t>patients</a:t>
                      </a:r>
                      <a:br>
                        <a:rPr kumimoji="0" lang="en-GB" sz="1400" u="none" strike="noStrike" cap="none" normalizeH="0" baseline="0" dirty="0" smtClean="0">
                          <a:ln>
                            <a:noFill/>
                          </a:ln>
                          <a:effectLst/>
                        </a:rPr>
                      </a:br>
                      <a:r>
                        <a:rPr kumimoji="0" lang="en-GB" sz="1400" u="none" strike="noStrike" cap="none" normalizeH="0" baseline="0" dirty="0" smtClean="0">
                          <a:ln>
                            <a:noFill/>
                          </a:ln>
                          <a:effectLst/>
                        </a:rPr>
                        <a:t>with </a:t>
                      </a:r>
                      <a:r>
                        <a:rPr kumimoji="0" lang="en-GB" sz="1400" u="none" strike="noStrike" cap="none" normalizeH="0" baseline="0" dirty="0">
                          <a:ln>
                            <a:noFill/>
                          </a:ln>
                          <a:effectLst/>
                        </a:rPr>
                        <a:t>muscular symptoms*</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Odds </a:t>
                      </a:r>
                      <a:r>
                        <a:rPr kumimoji="0" lang="en-GB" sz="1400" u="none" strike="noStrike" cap="none" normalizeH="0" baseline="0" dirty="0" smtClean="0">
                          <a:ln>
                            <a:noFill/>
                          </a:ln>
                          <a:effectLst/>
                        </a:rPr>
                        <a:t>ratio</a:t>
                      </a:r>
                      <a:r>
                        <a:rPr kumimoji="0" lang="en-GB" sz="1400" u="none" strike="noStrike" cap="none" normalizeH="0" baseline="30000" dirty="0">
                          <a:ln>
                            <a:noFill/>
                          </a:ln>
                          <a:effectLst/>
                        </a:rPr>
                        <a:t>†</a:t>
                      </a:r>
                      <a:r>
                        <a:rPr kumimoji="0" lang="en-GB" sz="1400" u="none" strike="noStrike" cap="none" normalizeH="0" baseline="0" dirty="0">
                          <a:ln>
                            <a:noFill/>
                          </a:ln>
                          <a:effectLst/>
                        </a:rPr>
                        <a:t> </a:t>
                      </a:r>
                      <a:br>
                        <a:rPr kumimoji="0" lang="en-GB" sz="1400" u="none" strike="noStrike" cap="none" normalizeH="0" baseline="0" dirty="0">
                          <a:ln>
                            <a:noFill/>
                          </a:ln>
                          <a:effectLst/>
                        </a:rPr>
                      </a:br>
                      <a:r>
                        <a:rPr kumimoji="0" lang="en-GB" sz="1400" u="none" strike="noStrike" cap="none" normalizeH="0" baseline="0" dirty="0" smtClean="0">
                          <a:ln>
                            <a:noFill/>
                          </a:ln>
                          <a:effectLst/>
                        </a:rPr>
                        <a:t>(95</a:t>
                      </a:r>
                      <a:r>
                        <a:rPr kumimoji="0" lang="en-GB" sz="1400" u="none" strike="noStrike" cap="none" normalizeH="0" baseline="0" dirty="0">
                          <a:ln>
                            <a:noFill/>
                          </a:ln>
                          <a:effectLst/>
                        </a:rPr>
                        <a:t>% </a:t>
                      </a:r>
                      <a:r>
                        <a:rPr kumimoji="0" lang="en-GB" sz="1400" u="none" strike="noStrike" cap="none" normalizeH="0" baseline="0" dirty="0" smtClean="0">
                          <a:ln>
                            <a:noFill/>
                          </a:ln>
                          <a:effectLst/>
                        </a:rPr>
                        <a:t>CI)</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smtClean="0">
                          <a:ln>
                            <a:noFill/>
                          </a:ln>
                          <a:effectLst/>
                        </a:rPr>
                        <a:t>p-value</a:t>
                      </a:r>
                      <a:r>
                        <a:rPr kumimoji="0" lang="en-GB" sz="1400" u="none" strike="noStrike" cap="none" normalizeH="0" baseline="30000" dirty="0">
                          <a:ln>
                            <a:noFill/>
                          </a:ln>
                          <a:effectLst/>
                        </a:rPr>
                        <a:t>‡</a:t>
                      </a:r>
                      <a:r>
                        <a:rPr kumimoji="0" lang="en-US" sz="1400" u="none" strike="noStrike" cap="none" normalizeH="0" baseline="0" dirty="0">
                          <a:ln>
                            <a:noFill/>
                          </a:ln>
                          <a:effectLst/>
                        </a:rPr>
                        <a:t> </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r>
              <a:tr h="621643">
                <a:tc>
                  <a:txBody>
                    <a:bodyPr/>
                    <a:lstStyle/>
                    <a:p>
                      <a:pPr marL="0" marR="0" lvl="0" indent="0" algn="l"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err="1">
                          <a:ln>
                            <a:noFill/>
                          </a:ln>
                          <a:effectLst/>
                        </a:rPr>
                        <a:t>Pravastatin</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40 mg/day</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10.9%</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endParaRPr kumimoji="0" lang="en-GB"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endParaRPr kumimoji="0" lang="en-GB"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r>
              <a:tr h="621643">
                <a:tc>
                  <a:txBody>
                    <a:bodyPr/>
                    <a:lstStyle/>
                    <a:p>
                      <a:pPr marL="0" marR="0" lvl="0" indent="0" algn="l"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Atorvastatin</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40–80 mg/day</a:t>
                      </a:r>
                      <a:endParaRPr kumimoji="0" lang="en-GB"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14.9%</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1.28 </a:t>
                      </a:r>
                      <a:r>
                        <a:rPr kumimoji="0" lang="en-GB" sz="1400" u="none" strike="noStrike" cap="none" normalizeH="0" baseline="0" dirty="0" smtClean="0">
                          <a:ln>
                            <a:noFill/>
                          </a:ln>
                          <a:effectLst/>
                        </a:rPr>
                        <a:t>(1.02, 1.60</a:t>
                      </a:r>
                      <a:r>
                        <a:rPr kumimoji="0" lang="en-GB" sz="1400" u="none" strike="noStrike" cap="none" normalizeH="0" baseline="0" dirty="0">
                          <a:ln>
                            <a:noFill/>
                          </a:ln>
                          <a:effectLst/>
                        </a:rPr>
                        <a:t>)</a:t>
                      </a:r>
                      <a:endParaRPr kumimoji="0" lang="en-GB"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0.035</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r>
              <a:tr h="621643">
                <a:tc>
                  <a:txBody>
                    <a:bodyPr/>
                    <a:lstStyle/>
                    <a:p>
                      <a:pPr marL="0" marR="0" lvl="0" indent="0" algn="l"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Simvastatin</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40–80 mg/day</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18.2%</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1.78 (</a:t>
                      </a:r>
                      <a:r>
                        <a:rPr kumimoji="0" lang="en-GB" sz="1400" u="none" strike="noStrike" cap="none" normalizeH="0" baseline="0" dirty="0" smtClean="0">
                          <a:ln>
                            <a:noFill/>
                          </a:ln>
                          <a:effectLst/>
                        </a:rPr>
                        <a:t>1.39, 2.29)</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&lt;0.0001</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r>
              <a:tr h="621643">
                <a:tc>
                  <a:txBody>
                    <a:bodyPr/>
                    <a:lstStyle/>
                    <a:p>
                      <a:pPr marL="0" marR="0" lvl="0" indent="0" algn="l"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err="1">
                          <a:ln>
                            <a:noFill/>
                          </a:ln>
                          <a:effectLst/>
                        </a:rPr>
                        <a:t>Fluvastatin</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80 mg/day</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5.1%</a:t>
                      </a:r>
                      <a:endParaRPr kumimoji="0" lang="en-US" sz="1400" b="1"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0.33 </a:t>
                      </a:r>
                      <a:r>
                        <a:rPr kumimoji="0" lang="en-GB" sz="1400" u="none" strike="noStrike" cap="none" normalizeH="0" baseline="0" dirty="0" smtClean="0">
                          <a:ln>
                            <a:noFill/>
                          </a:ln>
                          <a:effectLst/>
                        </a:rPr>
                        <a:t>(0.26, 0.42</a:t>
                      </a:r>
                      <a:r>
                        <a:rPr kumimoji="0" lang="en-GB" sz="1400" u="none" strike="noStrike" cap="none" normalizeH="0" baseline="0" dirty="0">
                          <a:ln>
                            <a:noFill/>
                          </a:ln>
                          <a:effectLst/>
                        </a:rPr>
                        <a:t>)</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c>
                  <a:txBody>
                    <a:bodyPr/>
                    <a:lstStyle/>
                    <a:p>
                      <a:pPr marL="0" marR="0" lvl="0" indent="0" algn="ctr" defTabSz="914400" rtl="0" eaLnBrk="1" fontAlgn="base" latinLnBrk="0" hangingPunct="1">
                        <a:lnSpc>
                          <a:spcPct val="100000"/>
                        </a:lnSpc>
                        <a:spcBef>
                          <a:spcPct val="25000"/>
                        </a:spcBef>
                        <a:spcAft>
                          <a:spcPct val="25000"/>
                        </a:spcAft>
                        <a:buClr>
                          <a:srgbClr val="F6C769"/>
                        </a:buClr>
                        <a:buSzTx/>
                        <a:buFont typeface="Times" charset="0"/>
                        <a:buNone/>
                        <a:tabLst/>
                      </a:pPr>
                      <a:r>
                        <a:rPr kumimoji="0" lang="en-GB" sz="1400" u="none" strike="noStrike" cap="none" normalizeH="0" baseline="0" dirty="0">
                          <a:ln>
                            <a:noFill/>
                          </a:ln>
                          <a:effectLst/>
                        </a:rPr>
                        <a:t>&lt;0.0001</a:t>
                      </a:r>
                      <a:endParaRPr kumimoji="0" lang="en-US" sz="1400" b="0" i="0" u="none" strike="noStrike" cap="none" normalizeH="0" baseline="0" dirty="0">
                        <a:ln>
                          <a:noFill/>
                        </a:ln>
                        <a:solidFill>
                          <a:schemeClr val="bg1"/>
                        </a:solidFill>
                        <a:effectLst/>
                        <a:latin typeface="Arial" pitchFamily="34" charset="0"/>
                        <a:ea typeface="MS PGothic" charset="0"/>
                        <a:cs typeface="Arial" pitchFamily="34" charset="0"/>
                      </a:endParaRPr>
                    </a:p>
                  </a:txBody>
                  <a:tcPr marL="104001" marR="104001" marT="45724" marB="45724" anchor="ctr" horzOverflow="overflow"/>
                </a:tc>
              </a:tr>
            </a:tbl>
          </a:graphicData>
        </a:graphic>
      </p:graphicFrame>
      <p:sp>
        <p:nvSpPr>
          <p:cNvPr id="6" name="Text Placeholder 5"/>
          <p:cNvSpPr>
            <a:spLocks noGrp="1"/>
          </p:cNvSpPr>
          <p:nvPr>
            <p:ph type="body" sz="quarter" idx="4294967295"/>
          </p:nvPr>
        </p:nvSpPr>
        <p:spPr>
          <a:xfrm>
            <a:off x="227905" y="4960209"/>
            <a:ext cx="6208619" cy="646331"/>
          </a:xfrm>
        </p:spPr>
        <p:txBody>
          <a:bodyPr/>
          <a:lstStyle/>
          <a:p>
            <a:pPr marL="0" lvl="0" indent="0">
              <a:buNone/>
            </a:pPr>
            <a:r>
              <a:rPr lang="en-GB" sz="1000" dirty="0" smtClean="0"/>
              <a:t>* % </a:t>
            </a:r>
            <a:r>
              <a:rPr lang="en-GB" sz="1000" dirty="0"/>
              <a:t>values relative to the total number of patients with or without muscular </a:t>
            </a:r>
            <a:r>
              <a:rPr lang="en-GB" sz="1000" dirty="0" smtClean="0"/>
              <a:t>symptoms</a:t>
            </a:r>
            <a:br>
              <a:rPr lang="en-GB" sz="1000" dirty="0" smtClean="0"/>
            </a:br>
            <a:r>
              <a:rPr lang="en-GB" sz="1000" baseline="30000" dirty="0" smtClean="0"/>
              <a:t>†</a:t>
            </a:r>
            <a:r>
              <a:rPr lang="en-GB" sz="1000" dirty="0" smtClean="0"/>
              <a:t> Odds </a:t>
            </a:r>
            <a:r>
              <a:rPr lang="en-GB" sz="1000" dirty="0"/>
              <a:t>ratios were calculated using pravastatin as the </a:t>
            </a:r>
            <a:r>
              <a:rPr lang="en-GB" sz="1000" dirty="0" smtClean="0"/>
              <a:t>reference</a:t>
            </a:r>
            <a:br>
              <a:rPr lang="en-GB" sz="1000" dirty="0" smtClean="0"/>
            </a:br>
            <a:r>
              <a:rPr lang="en-GB" sz="1000" baseline="30000" dirty="0" smtClean="0"/>
              <a:t>‡</a:t>
            </a:r>
            <a:r>
              <a:rPr lang="en-GB" sz="1000" dirty="0" smtClean="0"/>
              <a:t> p </a:t>
            </a:r>
            <a:r>
              <a:rPr lang="en-GB" sz="1000" dirty="0"/>
              <a:t>values were determined by Pearson’s Chi-squared </a:t>
            </a:r>
            <a:r>
              <a:rPr lang="en-GB" sz="1000" dirty="0" smtClean="0"/>
              <a:t>test</a:t>
            </a:r>
            <a:endParaRPr lang="en-US" sz="1000" dirty="0">
              <a:solidFill>
                <a:srgbClr val="FFFFFF"/>
              </a:solidFill>
              <a:ea typeface="MS PGothic" charset="0"/>
            </a:endParaRPr>
          </a:p>
        </p:txBody>
      </p:sp>
      <p:sp>
        <p:nvSpPr>
          <p:cNvPr id="46119" name="Rectangle 47"/>
          <p:cNvSpPr>
            <a:spLocks noChangeArrowheads="1"/>
          </p:cNvSpPr>
          <p:nvPr/>
        </p:nvSpPr>
        <p:spPr bwMode="auto">
          <a:xfrm>
            <a:off x="323850" y="1782763"/>
            <a:ext cx="8459788"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5000"/>
              </a:spcBef>
              <a:spcAft>
                <a:spcPct val="25000"/>
              </a:spcAft>
              <a:buClr>
                <a:srgbClr val="F6C769"/>
              </a:buClr>
              <a:buFont typeface="Times" charset="0"/>
              <a:buNone/>
            </a:pPr>
            <a:endParaRPr lang="en-US" sz="1200" smtClean="0">
              <a:solidFill>
                <a:srgbClr val="000000"/>
              </a:solidFill>
              <a:ea typeface="MS PGothic" charset="0"/>
            </a:endParaRPr>
          </a:p>
          <a:p>
            <a:pPr marL="342900" indent="-342900">
              <a:lnSpc>
                <a:spcPct val="80000"/>
              </a:lnSpc>
              <a:spcBef>
                <a:spcPct val="25000"/>
              </a:spcBef>
              <a:spcAft>
                <a:spcPct val="25000"/>
              </a:spcAft>
              <a:buClr>
                <a:srgbClr val="F6C769"/>
              </a:buClr>
              <a:buFont typeface="Times" charset="0"/>
              <a:buChar char="•"/>
            </a:pPr>
            <a:endParaRPr lang="en-US" sz="1200" smtClean="0">
              <a:solidFill>
                <a:srgbClr val="000000"/>
              </a:solidFill>
              <a:ea typeface="MS PGothic" charset="0"/>
            </a:endParaRPr>
          </a:p>
        </p:txBody>
      </p:sp>
      <p:sp>
        <p:nvSpPr>
          <p:cNvPr id="7" name="TextBox 6"/>
          <p:cNvSpPr txBox="1"/>
          <p:nvPr/>
        </p:nvSpPr>
        <p:spPr>
          <a:xfrm>
            <a:off x="0" y="6381750"/>
            <a:ext cx="6572250" cy="215444"/>
          </a:xfrm>
          <a:prstGeom prst="rect">
            <a:avLst/>
          </a:prstGeom>
          <a:noFill/>
        </p:spPr>
        <p:txBody>
          <a:bodyPr wrap="square" rtlCol="0">
            <a:spAutoFit/>
          </a:bodyPr>
          <a:lstStyle/>
          <a:p>
            <a:pPr eaLnBrk="0" fontAlgn="base" hangingPunct="0">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en-US" sz="800" dirty="0" err="1">
                <a:solidFill>
                  <a:prstClr val="white"/>
                </a:solidFill>
                <a:ea typeface="ＭＳ Ｐゴシック" pitchFamily="34" charset="-128"/>
                <a:cs typeface="Arial" pitchFamily="34" charset="0"/>
              </a:rPr>
              <a:t>Bruckert</a:t>
            </a:r>
            <a:r>
              <a:rPr lang="en-US" sz="800" dirty="0">
                <a:solidFill>
                  <a:prstClr val="white"/>
                </a:solidFill>
                <a:ea typeface="ＭＳ Ｐゴシック" pitchFamily="34" charset="-128"/>
                <a:cs typeface="Arial" pitchFamily="34" charset="0"/>
              </a:rPr>
              <a:t> E, et al. Cardiovascular Drugs and </a:t>
            </a:r>
            <a:r>
              <a:rPr lang="en-US" sz="800" dirty="0" smtClean="0">
                <a:solidFill>
                  <a:prstClr val="white"/>
                </a:solidFill>
                <a:ea typeface="ＭＳ Ｐゴシック" pitchFamily="34" charset="-128"/>
                <a:cs typeface="Arial" pitchFamily="34" charset="0"/>
              </a:rPr>
              <a:t>Therapy. 2005;19:403–14</a:t>
            </a:r>
            <a:r>
              <a:rPr lang="en-CA" sz="800" dirty="0">
                <a:solidFill>
                  <a:prstClr val="white"/>
                </a:solidFill>
                <a:ea typeface="ＭＳ Ｐゴシック" pitchFamily="34" charset="-128"/>
                <a:cs typeface="Arial" pitchFamily="34" charset="0"/>
              </a:rPr>
              <a:t>.</a:t>
            </a:r>
            <a:endParaRPr lang="en-GB"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3479429212"/>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5"/>
          <p:cNvSpPr>
            <a:spLocks noGrp="1" noChangeArrowheads="1"/>
          </p:cNvSpPr>
          <p:nvPr>
            <p:ph type="title"/>
          </p:nvPr>
        </p:nvSpPr>
        <p:spPr/>
        <p:txBody>
          <a:bodyPr vert="horz" lIns="91440" tIns="45720" rIns="91440" bIns="45720" rtlCol="0" anchor="ctr">
            <a:normAutofit/>
          </a:bodyPr>
          <a:lstStyle/>
          <a:p>
            <a:r>
              <a:rPr lang="en-CA" sz="2000" dirty="0"/>
              <a:t>Clinical trials and </a:t>
            </a:r>
            <a:r>
              <a:rPr lang="en-CA" sz="2000" dirty="0" smtClean="0"/>
              <a:t>muscle-related </a:t>
            </a:r>
            <a:r>
              <a:rPr lang="en-CA" sz="2000" dirty="0"/>
              <a:t>adverse effects</a:t>
            </a:r>
          </a:p>
        </p:txBody>
      </p:sp>
      <p:sp>
        <p:nvSpPr>
          <p:cNvPr id="72706" name="Rectangle 6"/>
          <p:cNvSpPr>
            <a:spLocks noGrp="1" noChangeArrowheads="1"/>
          </p:cNvSpPr>
          <p:nvPr>
            <p:ph idx="1"/>
          </p:nvPr>
        </p:nvSpPr>
        <p:spPr/>
        <p:txBody>
          <a:bodyPr/>
          <a:lstStyle/>
          <a:p>
            <a:pPr marL="0" indent="0">
              <a:buNone/>
            </a:pPr>
            <a:r>
              <a:rPr lang="en-CA" sz="2000" b="1" dirty="0" smtClean="0"/>
              <a:t>Why the low incidence in clinical trials?</a:t>
            </a:r>
          </a:p>
          <a:p>
            <a:r>
              <a:rPr lang="en-CA" sz="2000" dirty="0" smtClean="0"/>
              <a:t>Patients highly selected</a:t>
            </a:r>
          </a:p>
          <a:p>
            <a:r>
              <a:rPr lang="en-CA" sz="2000" dirty="0" smtClean="0"/>
              <a:t>Often have pre-randomization ‘run-in’</a:t>
            </a:r>
          </a:p>
          <a:p>
            <a:r>
              <a:rPr lang="en-CA" sz="2000" dirty="0" smtClean="0"/>
              <a:t>Definitions of muscle adverse effects differ </a:t>
            </a:r>
          </a:p>
          <a:p>
            <a:r>
              <a:rPr lang="en-CA" sz="2000" dirty="0" smtClean="0"/>
              <a:t>Motivated trial patients may minimize symptoms</a:t>
            </a:r>
          </a:p>
          <a:p>
            <a:r>
              <a:rPr lang="en-CA" sz="2000" dirty="0" smtClean="0"/>
              <a:t>Muscular aches and pains are common in placebo group</a:t>
            </a:r>
            <a:r>
              <a:rPr lang="en-CA" sz="2000" baseline="30000" dirty="0" smtClean="0"/>
              <a:t>1</a:t>
            </a:r>
          </a:p>
        </p:txBody>
      </p:sp>
      <p:sp>
        <p:nvSpPr>
          <p:cNvPr id="5" name="TextBox 4"/>
          <p:cNvSpPr txBox="1"/>
          <p:nvPr/>
        </p:nvSpPr>
        <p:spPr>
          <a:xfrm>
            <a:off x="0" y="6381750"/>
            <a:ext cx="6572250" cy="215444"/>
          </a:xfrm>
          <a:prstGeom prst="rect">
            <a:avLst/>
          </a:prstGeom>
          <a:noFill/>
        </p:spPr>
        <p:txBody>
          <a:bodyPr wrap="square" rtlCol="0">
            <a:spAutoFit/>
          </a:bodyPr>
          <a:lstStyle/>
          <a:p>
            <a:pPr eaLnBrk="0" fontAlgn="base" hangingPunct="0">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it-IT" sz="800" dirty="0">
                <a:solidFill>
                  <a:prstClr val="white"/>
                </a:solidFill>
                <a:ea typeface="ＭＳ Ｐゴシック" pitchFamily="34" charset="-128"/>
                <a:cs typeface="Arial" pitchFamily="34" charset="0"/>
              </a:rPr>
              <a:t>Mancini GB, et al. Can J </a:t>
            </a:r>
            <a:r>
              <a:rPr lang="it-IT" sz="800" dirty="0" smtClean="0">
                <a:solidFill>
                  <a:prstClr val="white"/>
                </a:solidFill>
                <a:ea typeface="ＭＳ Ｐゴシック" pitchFamily="34" charset="-128"/>
                <a:cs typeface="Arial" pitchFamily="34" charset="0"/>
              </a:rPr>
              <a:t>Cardiol. 2011;27:635–62.</a:t>
            </a:r>
            <a:endParaRPr lang="it-IT"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3030770879"/>
      </p:ext>
    </p:extLst>
  </p:cSld>
  <p:clrMapOvr>
    <a:masterClrMapping/>
  </p:clrMapOvr>
  <p:transition spd="slow"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vert="horz" lIns="91440" tIns="45720" rIns="91440" bIns="45720" rtlCol="0" anchor="ctr">
            <a:normAutofit/>
          </a:bodyPr>
          <a:lstStyle/>
          <a:p>
            <a:r>
              <a:rPr lang="en-CA" sz="2000" dirty="0" smtClean="0"/>
              <a:t>Summary: Why </a:t>
            </a:r>
            <a:r>
              <a:rPr lang="en-CA" sz="2000" dirty="0"/>
              <a:t>are cholesterol targets not </a:t>
            </a:r>
            <a:r>
              <a:rPr lang="en-CA" sz="2000" dirty="0" smtClean="0"/>
              <a:t>achieved?</a:t>
            </a:r>
            <a:endParaRPr lang="en-CA" sz="2000" dirty="0"/>
          </a:p>
        </p:txBody>
      </p:sp>
      <p:sp>
        <p:nvSpPr>
          <p:cNvPr id="44035" name="Rectangle 3"/>
          <p:cNvSpPr>
            <a:spLocks noGrp="1" noChangeArrowheads="1"/>
          </p:cNvSpPr>
          <p:nvPr>
            <p:ph idx="1"/>
          </p:nvPr>
        </p:nvSpPr>
        <p:spPr>
          <a:xfrm>
            <a:off x="409904" y="1618593"/>
            <a:ext cx="8229600" cy="4144963"/>
          </a:xfrm>
        </p:spPr>
        <p:txBody>
          <a:bodyPr>
            <a:noAutofit/>
          </a:bodyPr>
          <a:lstStyle/>
          <a:p>
            <a:pPr>
              <a:spcBef>
                <a:spcPts val="0"/>
              </a:spcBef>
              <a:spcAft>
                <a:spcPts val="1200"/>
              </a:spcAft>
            </a:pPr>
            <a:r>
              <a:rPr lang="en-CA" dirty="0" smtClean="0"/>
              <a:t>Over-reliance </a:t>
            </a:r>
            <a:r>
              <a:rPr lang="en-CA" dirty="0"/>
              <a:t>on diet </a:t>
            </a:r>
            <a:r>
              <a:rPr lang="en-CA" dirty="0" smtClean="0"/>
              <a:t>and lifestyle changes</a:t>
            </a:r>
            <a:endParaRPr lang="en-CA" dirty="0"/>
          </a:p>
          <a:p>
            <a:pPr>
              <a:spcBef>
                <a:spcPts val="0"/>
              </a:spcBef>
              <a:spcAft>
                <a:spcPts val="1200"/>
              </a:spcAft>
            </a:pPr>
            <a:r>
              <a:rPr lang="en-CA" dirty="0" smtClean="0"/>
              <a:t>Insufficient </a:t>
            </a:r>
            <a:r>
              <a:rPr lang="en-CA" dirty="0"/>
              <a:t>starting doses of statins</a:t>
            </a:r>
          </a:p>
          <a:p>
            <a:pPr>
              <a:spcBef>
                <a:spcPts val="0"/>
              </a:spcBef>
              <a:spcAft>
                <a:spcPts val="1200"/>
              </a:spcAft>
            </a:pPr>
            <a:r>
              <a:rPr lang="en-US" dirty="0"/>
              <a:t>Inability to reach more aggressive targets even with high dose statin</a:t>
            </a:r>
            <a:endParaRPr lang="en-CA" dirty="0"/>
          </a:p>
          <a:p>
            <a:pPr>
              <a:spcBef>
                <a:spcPts val="0"/>
              </a:spcBef>
              <a:spcAft>
                <a:spcPts val="1200"/>
              </a:spcAft>
            </a:pPr>
            <a:r>
              <a:rPr lang="en-CA" dirty="0"/>
              <a:t>Lack of follow-up for </a:t>
            </a:r>
            <a:r>
              <a:rPr lang="en-CA" dirty="0" err="1"/>
              <a:t>uptitration</a:t>
            </a:r>
            <a:r>
              <a:rPr lang="en-CA" dirty="0"/>
              <a:t> </a:t>
            </a:r>
          </a:p>
          <a:p>
            <a:pPr>
              <a:spcBef>
                <a:spcPts val="0"/>
              </a:spcBef>
              <a:spcAft>
                <a:spcPts val="1200"/>
              </a:spcAft>
            </a:pPr>
            <a:r>
              <a:rPr lang="en-CA" dirty="0"/>
              <a:t>Complacency/inertia with sub-optimal cholesterol values achieved</a:t>
            </a:r>
          </a:p>
          <a:p>
            <a:pPr>
              <a:spcBef>
                <a:spcPts val="0"/>
              </a:spcBef>
              <a:spcAft>
                <a:spcPts val="1200"/>
              </a:spcAft>
            </a:pPr>
            <a:r>
              <a:rPr lang="en-CA" dirty="0"/>
              <a:t>Confusion around recommended lipid targets</a:t>
            </a:r>
          </a:p>
          <a:p>
            <a:pPr>
              <a:spcBef>
                <a:spcPts val="0"/>
              </a:spcBef>
              <a:spcAft>
                <a:spcPts val="1200"/>
              </a:spcAft>
            </a:pPr>
            <a:r>
              <a:rPr lang="en-CA" dirty="0"/>
              <a:t>Fear of side effects of statins</a:t>
            </a:r>
          </a:p>
          <a:p>
            <a:pPr>
              <a:spcBef>
                <a:spcPts val="0"/>
              </a:spcBef>
              <a:spcAft>
                <a:spcPts val="1200"/>
              </a:spcAft>
            </a:pPr>
            <a:r>
              <a:rPr lang="en-CA" dirty="0"/>
              <a:t>Statin intolerance</a:t>
            </a:r>
          </a:p>
        </p:txBody>
      </p:sp>
    </p:spTree>
    <p:extLst>
      <p:ext uri="{BB962C8B-B14F-4D97-AF65-F5344CB8AC3E}">
        <p14:creationId xmlns:p14="http://schemas.microsoft.com/office/powerpoint/2010/main" val="2893779949"/>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New </a:t>
            </a:r>
            <a:r>
              <a:rPr lang="en-US" dirty="0" smtClean="0"/>
              <a:t>treatment </a:t>
            </a:r>
            <a:r>
              <a:rPr lang="en-US" dirty="0"/>
              <a:t>o</a:t>
            </a:r>
            <a:r>
              <a:rPr lang="en-US" dirty="0" smtClean="0"/>
              <a:t>ptions </a:t>
            </a:r>
            <a:r>
              <a:rPr lang="en-US" dirty="0"/>
              <a:t>in d</a:t>
            </a:r>
            <a:r>
              <a:rPr lang="en-US" dirty="0" smtClean="0"/>
              <a:t>evelopment</a:t>
            </a:r>
            <a:endParaRPr lang="en-US" dirty="0"/>
          </a:p>
        </p:txBody>
      </p:sp>
      <p:sp>
        <p:nvSpPr>
          <p:cNvPr id="4" name="Title 3"/>
          <p:cNvSpPr txBox="1">
            <a:spLocks/>
          </p:cNvSpPr>
          <p:nvPr/>
        </p:nvSpPr>
        <p:spPr>
          <a:xfrm>
            <a:off x="1557894" y="2801858"/>
            <a:ext cx="6210795" cy="1470025"/>
          </a:xfrm>
          <a:prstGeom prst="rect">
            <a:avLst/>
          </a:prstGeom>
        </p:spPr>
        <p:txBody>
          <a:bodyPr>
            <a:normAutofit/>
          </a:bodyPr>
          <a:lstStyle>
            <a:lvl1pPr algn="r" defTabSz="914400" rtl="0" eaLnBrk="1" latinLnBrk="0" hangingPunct="1">
              <a:spcBef>
                <a:spcPct val="0"/>
              </a:spcBef>
              <a:buNone/>
              <a:defRPr sz="2000" b="1" kern="1200">
                <a:solidFill>
                  <a:schemeClr val="bg1"/>
                </a:solidFill>
                <a:latin typeface="+mj-lt"/>
                <a:ea typeface="+mj-ea"/>
                <a:cs typeface="+mj-cs"/>
              </a:defRPr>
            </a:lvl1pPr>
          </a:lstStyle>
          <a:p>
            <a:pPr algn="ctr"/>
            <a:endParaRPr lang="en-US" dirty="0"/>
          </a:p>
        </p:txBody>
      </p:sp>
    </p:spTree>
    <p:custDataLst>
      <p:tags r:id="rId1"/>
    </p:custDataLst>
    <p:extLst>
      <p:ext uri="{BB962C8B-B14F-4D97-AF65-F5344CB8AC3E}">
        <p14:creationId xmlns:p14="http://schemas.microsoft.com/office/powerpoint/2010/main" val="3439623768"/>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944" y="138160"/>
            <a:ext cx="7283152" cy="1143000"/>
          </a:xfrm>
        </p:spPr>
        <p:txBody>
          <a:bodyPr vert="horz" lIns="91440" tIns="45720" rIns="91440" bIns="45720" rtlCol="0" anchor="ctr">
            <a:normAutofit/>
          </a:bodyPr>
          <a:lstStyle/>
          <a:p>
            <a:r>
              <a:rPr lang="en-CA" sz="2000" dirty="0"/>
              <a:t>Non-statin </a:t>
            </a:r>
            <a:r>
              <a:rPr lang="en-CA" sz="2000" dirty="0" smtClean="0"/>
              <a:t>alternative therapies in development:</a:t>
            </a:r>
            <a:r>
              <a:rPr lang="en-CA" sz="2000" dirty="0"/>
              <a:t> </a:t>
            </a:r>
            <a:r>
              <a:rPr lang="en-CA" sz="2000" dirty="0" smtClean="0"/>
              <a:t>Emerging </a:t>
            </a:r>
            <a:r>
              <a:rPr lang="en-CA" sz="2000" dirty="0"/>
              <a:t>options</a:t>
            </a:r>
          </a:p>
        </p:txBody>
      </p:sp>
      <p:sp>
        <p:nvSpPr>
          <p:cNvPr id="3" name="Content Placeholder 2"/>
          <p:cNvSpPr>
            <a:spLocks noGrp="1"/>
          </p:cNvSpPr>
          <p:nvPr>
            <p:ph idx="1"/>
          </p:nvPr>
        </p:nvSpPr>
        <p:spPr>
          <a:xfrm>
            <a:off x="457200" y="1694597"/>
            <a:ext cx="8229600" cy="4144963"/>
          </a:xfrm>
        </p:spPr>
        <p:txBody>
          <a:bodyPr>
            <a:normAutofit/>
          </a:bodyPr>
          <a:lstStyle/>
          <a:p>
            <a:pPr>
              <a:spcBef>
                <a:spcPts val="0"/>
              </a:spcBef>
              <a:spcAft>
                <a:spcPts val="1200"/>
              </a:spcAft>
            </a:pPr>
            <a:r>
              <a:rPr lang="en-CA" dirty="0" smtClean="0"/>
              <a:t>PCSK9 inhibitors to increase LDL receptor levels</a:t>
            </a:r>
            <a:r>
              <a:rPr lang="en-CA" baseline="30000" dirty="0" smtClean="0"/>
              <a:t>1–4</a:t>
            </a:r>
          </a:p>
          <a:p>
            <a:pPr>
              <a:spcBef>
                <a:spcPts val="0"/>
              </a:spcBef>
              <a:spcAft>
                <a:spcPts val="1200"/>
              </a:spcAft>
            </a:pPr>
            <a:r>
              <a:rPr lang="en-CA" dirty="0" err="1" smtClean="0"/>
              <a:t>Apolipoprotein</a:t>
            </a:r>
            <a:r>
              <a:rPr lang="en-CA" dirty="0" smtClean="0"/>
              <a:t> B (</a:t>
            </a:r>
            <a:r>
              <a:rPr lang="en-CA" dirty="0" err="1" smtClean="0"/>
              <a:t>apoB</a:t>
            </a:r>
            <a:r>
              <a:rPr lang="en-CA" dirty="0" smtClean="0"/>
              <a:t>) inhibitor</a:t>
            </a:r>
            <a:r>
              <a:rPr lang="en-CA" baseline="30000" dirty="0" smtClean="0"/>
              <a:t>5</a:t>
            </a:r>
          </a:p>
          <a:p>
            <a:pPr>
              <a:spcBef>
                <a:spcPts val="0"/>
              </a:spcBef>
              <a:spcAft>
                <a:spcPts val="1200"/>
              </a:spcAft>
            </a:pPr>
            <a:r>
              <a:rPr lang="en-GB" dirty="0"/>
              <a:t>M</a:t>
            </a:r>
            <a:r>
              <a:rPr lang="en-GB" dirty="0" smtClean="0"/>
              <a:t>icrosomal </a:t>
            </a:r>
            <a:r>
              <a:rPr lang="en-GB" dirty="0"/>
              <a:t>triglyceride transfer </a:t>
            </a:r>
            <a:r>
              <a:rPr lang="en-GB" dirty="0" smtClean="0"/>
              <a:t>protein (</a:t>
            </a:r>
            <a:r>
              <a:rPr lang="en-CA" dirty="0" smtClean="0"/>
              <a:t>MTP) inhibitor</a:t>
            </a:r>
            <a:r>
              <a:rPr lang="en-CA" baseline="30000" dirty="0" smtClean="0"/>
              <a:t>5</a:t>
            </a:r>
          </a:p>
          <a:p>
            <a:pPr>
              <a:spcBef>
                <a:spcPts val="0"/>
              </a:spcBef>
              <a:spcAft>
                <a:spcPts val="1200"/>
              </a:spcAft>
            </a:pPr>
            <a:r>
              <a:rPr lang="en-CA" dirty="0" smtClean="0"/>
              <a:t>Cholesterol transport (CETP) inhibitors – increase HDL and decrease LDL</a:t>
            </a:r>
            <a:r>
              <a:rPr lang="en-CA" baseline="30000" dirty="0"/>
              <a:t>6</a:t>
            </a:r>
            <a:endParaRPr lang="en-CA" baseline="30000" dirty="0" smtClean="0"/>
          </a:p>
        </p:txBody>
      </p:sp>
      <p:sp>
        <p:nvSpPr>
          <p:cNvPr id="5" name="TextBox 4"/>
          <p:cNvSpPr txBox="1"/>
          <p:nvPr/>
        </p:nvSpPr>
        <p:spPr>
          <a:xfrm>
            <a:off x="0" y="6180499"/>
            <a:ext cx="1933833" cy="159867"/>
          </a:xfrm>
          <a:prstGeom prst="rect">
            <a:avLst/>
          </a:prstGeom>
          <a:noFill/>
        </p:spPr>
        <p:txBody>
          <a:bodyPr wrap="none" lIns="0" tIns="0" rIns="0" bIns="0" rtlCol="0">
            <a:noAutofit/>
          </a:bodyPr>
          <a:lstStyle/>
          <a:p>
            <a:pPr algn="r" eaLnBrk="0" fontAlgn="base" hangingPunct="0">
              <a:spcBef>
                <a:spcPct val="0"/>
              </a:spcBef>
              <a:spcAft>
                <a:spcPct val="0"/>
              </a:spcAft>
            </a:pPr>
            <a:r>
              <a:rPr lang="it-IT" sz="1000" dirty="0">
                <a:solidFill>
                  <a:prstClr val="white"/>
                </a:solidFill>
                <a:ea typeface="ＭＳ Ｐゴシック" pitchFamily="34" charset="-128"/>
                <a:cs typeface="Arial" pitchFamily="34" charset="0"/>
              </a:rPr>
              <a:t>*Investigational products</a:t>
            </a:r>
          </a:p>
        </p:txBody>
      </p:sp>
      <p:sp>
        <p:nvSpPr>
          <p:cNvPr id="7" name="TextBox 6"/>
          <p:cNvSpPr txBox="1"/>
          <p:nvPr/>
        </p:nvSpPr>
        <p:spPr>
          <a:xfrm>
            <a:off x="0" y="6381750"/>
            <a:ext cx="6572250" cy="461665"/>
          </a:xfrm>
          <a:prstGeom prst="rect">
            <a:avLst/>
          </a:prstGeom>
          <a:noFill/>
        </p:spPr>
        <p:txBody>
          <a:bodyPr wrap="square" rtlCol="0">
            <a:spAutoFit/>
          </a:bodyPr>
          <a:lstStyle/>
          <a:p>
            <a:pPr eaLnBrk="0" fontAlgn="base" hangingPunct="0">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it-IT" sz="800" dirty="0">
                <a:solidFill>
                  <a:prstClr val="white"/>
                </a:solidFill>
                <a:ea typeface="ＭＳ Ｐゴシック" pitchFamily="34" charset="-128"/>
                <a:cs typeface="Arial" pitchFamily="34" charset="0"/>
              </a:rPr>
              <a:t>McKenney JM, et al. </a:t>
            </a:r>
            <a:r>
              <a:rPr lang="it-IT" sz="800" dirty="0" smtClean="0">
                <a:solidFill>
                  <a:prstClr val="white"/>
                </a:solidFill>
                <a:ea typeface="ＭＳ Ｐゴシック" pitchFamily="34" charset="-128"/>
                <a:cs typeface="Arial" pitchFamily="34" charset="0"/>
              </a:rPr>
              <a:t>JACC. </a:t>
            </a:r>
            <a:r>
              <a:rPr lang="it-IT" sz="800" dirty="0">
                <a:solidFill>
                  <a:prstClr val="white"/>
                </a:solidFill>
                <a:ea typeface="ＭＳ Ｐゴシック" pitchFamily="34" charset="-128"/>
                <a:cs typeface="Arial" pitchFamily="34" charset="0"/>
              </a:rPr>
              <a:t>2012;59(25):2344–53. </a:t>
            </a:r>
            <a:r>
              <a:rPr lang="it-IT" sz="800" b="1" dirty="0">
                <a:solidFill>
                  <a:prstClr val="white"/>
                </a:solidFill>
                <a:ea typeface="ＭＳ Ｐゴシック" pitchFamily="34" charset="-128"/>
                <a:cs typeface="Arial" pitchFamily="34" charset="0"/>
              </a:rPr>
              <a:t>2.</a:t>
            </a:r>
            <a:r>
              <a:rPr lang="it-IT" sz="800" dirty="0">
                <a:solidFill>
                  <a:prstClr val="white"/>
                </a:solidFill>
                <a:ea typeface="ＭＳ Ｐゴシック" pitchFamily="34" charset="-128"/>
                <a:cs typeface="Arial" pitchFamily="34" charset="0"/>
              </a:rPr>
              <a:t> </a:t>
            </a:r>
            <a:r>
              <a:rPr lang="en-GB" sz="800" dirty="0">
                <a:solidFill>
                  <a:prstClr val="white"/>
                </a:solidFill>
                <a:ea typeface="ＭＳ Ｐゴシック" pitchFamily="34" charset="-128"/>
                <a:cs typeface="Arial" pitchFamily="34" charset="0"/>
              </a:rPr>
              <a:t>Robinson </a:t>
            </a:r>
            <a:r>
              <a:rPr lang="en-GB" sz="800" dirty="0" smtClean="0">
                <a:solidFill>
                  <a:prstClr val="white"/>
                </a:solidFill>
                <a:ea typeface="ＭＳ Ｐゴシック" pitchFamily="34" charset="-128"/>
                <a:cs typeface="Arial" pitchFamily="34" charset="0"/>
              </a:rPr>
              <a:t>JG. </a:t>
            </a:r>
            <a:r>
              <a:rPr lang="en-GB" sz="800" dirty="0">
                <a:solidFill>
                  <a:prstClr val="white"/>
                </a:solidFill>
                <a:ea typeface="ＭＳ Ｐゴシック" pitchFamily="34" charset="-128"/>
                <a:cs typeface="Arial" pitchFamily="34" charset="0"/>
              </a:rPr>
              <a:t>J </a:t>
            </a:r>
            <a:r>
              <a:rPr lang="en-GB" sz="800" dirty="0" err="1">
                <a:solidFill>
                  <a:prstClr val="white"/>
                </a:solidFill>
                <a:ea typeface="ＭＳ Ｐゴシック" pitchFamily="34" charset="-128"/>
                <a:cs typeface="Arial" pitchFamily="34" charset="0"/>
              </a:rPr>
              <a:t>Manag</a:t>
            </a:r>
            <a:r>
              <a:rPr lang="en-GB" sz="800" dirty="0">
                <a:solidFill>
                  <a:prstClr val="white"/>
                </a:solidFill>
                <a:ea typeface="ＭＳ Ｐゴシック" pitchFamily="34" charset="-128"/>
                <a:cs typeface="Arial" pitchFamily="34" charset="0"/>
              </a:rPr>
              <a:t> Care Pharm. 2013;19(2):</a:t>
            </a:r>
            <a:r>
              <a:rPr lang="en-GB" sz="800" dirty="0" smtClean="0">
                <a:solidFill>
                  <a:prstClr val="white"/>
                </a:solidFill>
                <a:ea typeface="ＭＳ Ｐゴシック" pitchFamily="34" charset="-128"/>
                <a:cs typeface="Arial" pitchFamily="34" charset="0"/>
              </a:rPr>
              <a:t>139–49. </a:t>
            </a:r>
            <a:r>
              <a:rPr lang="it-IT" sz="800" b="1" dirty="0" smtClean="0">
                <a:solidFill>
                  <a:prstClr val="white"/>
                </a:solidFill>
                <a:ea typeface="ＭＳ Ｐゴシック" pitchFamily="34" charset="-128"/>
                <a:cs typeface="Arial" pitchFamily="34" charset="0"/>
              </a:rPr>
              <a:t>3</a:t>
            </a:r>
            <a:r>
              <a:rPr lang="it-IT" sz="800" b="1" dirty="0">
                <a:solidFill>
                  <a:prstClr val="white"/>
                </a:solidFill>
                <a:ea typeface="ＭＳ Ｐゴシック" pitchFamily="34" charset="-128"/>
                <a:cs typeface="Arial" pitchFamily="34" charset="0"/>
              </a:rPr>
              <a:t>.</a:t>
            </a:r>
            <a:r>
              <a:rPr lang="it-IT" sz="800" dirty="0">
                <a:solidFill>
                  <a:prstClr val="white"/>
                </a:solidFill>
                <a:ea typeface="ＭＳ Ｐゴシック" pitchFamily="34" charset="-128"/>
                <a:cs typeface="Arial" pitchFamily="34" charset="0"/>
              </a:rPr>
              <a:t> Giugliano RP, et al. Lancet 2012;380:2007–15. </a:t>
            </a:r>
            <a:r>
              <a:rPr lang="it-IT" sz="800" b="1" dirty="0">
                <a:solidFill>
                  <a:prstClr val="white"/>
                </a:solidFill>
                <a:ea typeface="ＭＳ Ｐゴシック" pitchFamily="34" charset="-128"/>
                <a:cs typeface="Arial" pitchFamily="34" charset="0"/>
              </a:rPr>
              <a:t>4.</a:t>
            </a:r>
            <a:r>
              <a:rPr lang="it-IT" sz="800" dirty="0">
                <a:solidFill>
                  <a:prstClr val="white"/>
                </a:solidFill>
                <a:ea typeface="ＭＳ Ｐゴシック" pitchFamily="34" charset="-128"/>
                <a:cs typeface="Arial" pitchFamily="34" charset="0"/>
              </a:rPr>
              <a:t> Koren MJ, et al. J Am Coll </a:t>
            </a:r>
            <a:r>
              <a:rPr lang="it-IT" sz="800" dirty="0" smtClean="0">
                <a:solidFill>
                  <a:prstClr val="white"/>
                </a:solidFill>
                <a:ea typeface="ＭＳ Ｐゴシック" pitchFamily="34" charset="-128"/>
                <a:cs typeface="Arial" pitchFamily="34" charset="0"/>
              </a:rPr>
              <a:t>Cardiol. </a:t>
            </a:r>
            <a:r>
              <a:rPr lang="it-IT" sz="800" dirty="0">
                <a:solidFill>
                  <a:prstClr val="white"/>
                </a:solidFill>
                <a:ea typeface="ＭＳ Ｐゴシック" pitchFamily="34" charset="-128"/>
                <a:cs typeface="Arial" pitchFamily="34" charset="0"/>
              </a:rPr>
              <a:t>2014;63(23):</a:t>
            </a:r>
            <a:r>
              <a:rPr lang="it-IT" sz="800" dirty="0" smtClean="0">
                <a:solidFill>
                  <a:prstClr val="white"/>
                </a:solidFill>
                <a:ea typeface="ＭＳ Ｐゴシック" pitchFamily="34" charset="-128"/>
                <a:cs typeface="Arial" pitchFamily="34" charset="0"/>
              </a:rPr>
              <a:t>2531</a:t>
            </a:r>
            <a:r>
              <a:rPr lang="it-IT" sz="800" dirty="0">
                <a:solidFill>
                  <a:prstClr val="white"/>
                </a:solidFill>
                <a:ea typeface="ＭＳ Ｐゴシック" pitchFamily="34" charset="-128"/>
                <a:cs typeface="Arial" pitchFamily="34" charset="0"/>
              </a:rPr>
              <a:t>–</a:t>
            </a:r>
            <a:r>
              <a:rPr lang="it-IT" sz="800" dirty="0" smtClean="0">
                <a:solidFill>
                  <a:prstClr val="white"/>
                </a:solidFill>
                <a:ea typeface="ＭＳ Ｐゴシック" pitchFamily="34" charset="-128"/>
                <a:cs typeface="Arial" pitchFamily="34" charset="0"/>
              </a:rPr>
              <a:t>40</a:t>
            </a:r>
            <a:r>
              <a:rPr lang="it-IT" sz="800" dirty="0">
                <a:solidFill>
                  <a:prstClr val="white"/>
                </a:solidFill>
                <a:ea typeface="ＭＳ Ｐゴシック" pitchFamily="34" charset="-128"/>
                <a:cs typeface="Arial" pitchFamily="34" charset="0"/>
              </a:rPr>
              <a:t>. </a:t>
            </a:r>
            <a:r>
              <a:rPr lang="it-IT" sz="800" b="1" dirty="0">
                <a:solidFill>
                  <a:prstClr val="white"/>
                </a:solidFill>
                <a:ea typeface="ＭＳ Ｐゴシック" pitchFamily="34" charset="-128"/>
                <a:cs typeface="Arial" pitchFamily="34" charset="0"/>
              </a:rPr>
              <a:t>5.</a:t>
            </a:r>
            <a:r>
              <a:rPr lang="it-IT" sz="800" dirty="0">
                <a:solidFill>
                  <a:prstClr val="white"/>
                </a:solidFill>
                <a:ea typeface="ＭＳ Ｐゴシック" pitchFamily="34" charset="-128"/>
                <a:cs typeface="Arial" pitchFamily="34" charset="0"/>
              </a:rPr>
              <a:t> Rader DJ, et al. Circulation 2014; 29(9):1022–32. </a:t>
            </a:r>
            <a:r>
              <a:rPr lang="it-IT" sz="800" b="1" dirty="0">
                <a:solidFill>
                  <a:prstClr val="white"/>
                </a:solidFill>
                <a:ea typeface="ＭＳ Ｐゴシック" pitchFamily="34" charset="-128"/>
                <a:cs typeface="Arial" pitchFamily="34" charset="0"/>
              </a:rPr>
              <a:t>6.</a:t>
            </a:r>
            <a:r>
              <a:rPr lang="it-IT" sz="800" dirty="0">
                <a:solidFill>
                  <a:prstClr val="white"/>
                </a:solidFill>
                <a:ea typeface="ＭＳ Ｐゴシック" pitchFamily="34" charset="-128"/>
                <a:cs typeface="Arial" pitchFamily="34" charset="0"/>
              </a:rPr>
              <a:t> Mabuchi H, et al. Mol </a:t>
            </a:r>
            <a:r>
              <a:rPr lang="it-IT" sz="800" dirty="0" smtClean="0">
                <a:solidFill>
                  <a:prstClr val="white"/>
                </a:solidFill>
                <a:ea typeface="ＭＳ Ｐゴシック" pitchFamily="34" charset="-128"/>
                <a:cs typeface="Arial" pitchFamily="34" charset="0"/>
              </a:rPr>
              <a:t>Cells. </a:t>
            </a:r>
            <a:r>
              <a:rPr lang="it-IT" sz="800" dirty="0">
                <a:solidFill>
                  <a:prstClr val="white"/>
                </a:solidFill>
                <a:ea typeface="ＭＳ Ｐゴシック" pitchFamily="34" charset="-128"/>
                <a:cs typeface="Arial" pitchFamily="34" charset="0"/>
              </a:rPr>
              <a:t>2014;37(11):</a:t>
            </a:r>
            <a:r>
              <a:rPr lang="it-IT" sz="800" dirty="0" smtClean="0">
                <a:solidFill>
                  <a:prstClr val="white"/>
                </a:solidFill>
                <a:ea typeface="ＭＳ Ｐゴシック" pitchFamily="34" charset="-128"/>
                <a:cs typeface="Arial" pitchFamily="34" charset="0"/>
              </a:rPr>
              <a:t>777</a:t>
            </a:r>
            <a:r>
              <a:rPr lang="it-IT" sz="800" dirty="0">
                <a:solidFill>
                  <a:prstClr val="white"/>
                </a:solidFill>
                <a:ea typeface="ＭＳ Ｐゴシック" pitchFamily="34" charset="-128"/>
                <a:cs typeface="Arial" pitchFamily="34" charset="0"/>
              </a:rPr>
              <a:t>–</a:t>
            </a:r>
            <a:r>
              <a:rPr lang="it-IT" sz="800" dirty="0" smtClean="0">
                <a:solidFill>
                  <a:prstClr val="white"/>
                </a:solidFill>
                <a:ea typeface="ＭＳ Ｐゴシック" pitchFamily="34" charset="-128"/>
                <a:cs typeface="Arial" pitchFamily="34" charset="0"/>
              </a:rPr>
              <a:t>84.</a:t>
            </a:r>
            <a:endParaRPr lang="it-IT"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1707628957"/>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92752"/>
            <a:ext cx="7283152" cy="1143000"/>
          </a:xfrm>
        </p:spPr>
        <p:txBody>
          <a:bodyPr vert="horz" lIns="91440" tIns="45720" rIns="91440" bIns="45720" rtlCol="0" anchor="ctr">
            <a:normAutofit/>
          </a:bodyPr>
          <a:lstStyle/>
          <a:p>
            <a:r>
              <a:rPr lang="en-CA" sz="2000" dirty="0" smtClean="0"/>
              <a:t>Overview of PCSK9-directed therapies</a:t>
            </a:r>
            <a:br>
              <a:rPr lang="en-CA" sz="2000" dirty="0" smtClean="0"/>
            </a:br>
            <a:r>
              <a:rPr lang="en-CA" sz="2000" dirty="0" smtClean="0"/>
              <a:t> </a:t>
            </a:r>
            <a:r>
              <a:rPr lang="en-CA" sz="2000" dirty="0"/>
              <a:t>in </a:t>
            </a:r>
            <a:r>
              <a:rPr lang="en-CA" sz="2000" dirty="0" smtClean="0"/>
              <a:t>development</a:t>
            </a:r>
            <a:r>
              <a:rPr lang="en-CA" sz="2000" baseline="30000" dirty="0" smtClean="0"/>
              <a:t>1–7</a:t>
            </a:r>
            <a:r>
              <a:rPr lang="en-CA" sz="2000" dirty="0" smtClean="0"/>
              <a:t> </a:t>
            </a:r>
            <a:endParaRPr lang="en-CA"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1044148"/>
              </p:ext>
            </p:extLst>
          </p:nvPr>
        </p:nvGraphicFramePr>
        <p:xfrm>
          <a:off x="250825" y="1336674"/>
          <a:ext cx="8642350" cy="4667084"/>
        </p:xfrm>
        <a:graphic>
          <a:graphicData uri="http://schemas.openxmlformats.org/drawingml/2006/table">
            <a:tbl>
              <a:tblPr firstRow="1" bandRow="1">
                <a:tableStyleId>{F5AB1C69-6EDB-4FF4-983F-18BD219EF322}</a:tableStyleId>
              </a:tblPr>
              <a:tblGrid>
                <a:gridCol w="1728470"/>
                <a:gridCol w="1728470"/>
                <a:gridCol w="2012542"/>
                <a:gridCol w="2082977"/>
                <a:gridCol w="1089891"/>
              </a:tblGrid>
              <a:tr h="245636">
                <a:tc>
                  <a:txBody>
                    <a:bodyPr/>
                    <a:lstStyle/>
                    <a:p>
                      <a:r>
                        <a:rPr lang="en-CA" sz="1300" dirty="0" smtClean="0"/>
                        <a:t>Company</a:t>
                      </a:r>
                      <a:endParaRPr lang="en-CA" sz="1300" dirty="0"/>
                    </a:p>
                  </a:txBody>
                  <a:tcPr marL="97374" marR="97374" marT="0" marB="0" anchor="ctr"/>
                </a:tc>
                <a:tc>
                  <a:txBody>
                    <a:bodyPr/>
                    <a:lstStyle/>
                    <a:p>
                      <a:pPr algn="ctr"/>
                      <a:r>
                        <a:rPr lang="en-CA" sz="1300" dirty="0" smtClean="0"/>
                        <a:t>Drug</a:t>
                      </a:r>
                      <a:endParaRPr lang="en-CA" sz="1300" dirty="0"/>
                    </a:p>
                  </a:txBody>
                  <a:tcPr marL="97374" marR="97374" marT="0" marB="0" anchor="ctr"/>
                </a:tc>
                <a:tc>
                  <a:txBody>
                    <a:bodyPr/>
                    <a:lstStyle/>
                    <a:p>
                      <a:pPr algn="ctr"/>
                      <a:r>
                        <a:rPr lang="en-CA" sz="1300" dirty="0" smtClean="0"/>
                        <a:t>Agent</a:t>
                      </a:r>
                      <a:endParaRPr lang="en-CA" sz="1300" dirty="0"/>
                    </a:p>
                  </a:txBody>
                  <a:tcPr marL="97374" marR="97374" marT="0" marB="0" anchor="ctr"/>
                </a:tc>
                <a:tc>
                  <a:txBody>
                    <a:bodyPr/>
                    <a:lstStyle/>
                    <a:p>
                      <a:pPr algn="ctr"/>
                      <a:r>
                        <a:rPr lang="en-CA" sz="1300" dirty="0" smtClean="0"/>
                        <a:t>Indication</a:t>
                      </a:r>
                      <a:endParaRPr lang="en-CA" sz="1300" dirty="0"/>
                    </a:p>
                  </a:txBody>
                  <a:tcPr marL="97374" marR="97374" marT="0" marB="0" anchor="ctr"/>
                </a:tc>
                <a:tc>
                  <a:txBody>
                    <a:bodyPr/>
                    <a:lstStyle/>
                    <a:p>
                      <a:pPr algn="ctr"/>
                      <a:r>
                        <a:rPr lang="en-CA" sz="1300" dirty="0" smtClean="0"/>
                        <a:t>Phase</a:t>
                      </a:r>
                      <a:endParaRPr lang="en-CA" sz="1300" dirty="0"/>
                    </a:p>
                  </a:txBody>
                  <a:tcPr marL="97374" marR="97374" marT="0" marB="0" anchor="ctr"/>
                </a:tc>
              </a:tr>
              <a:tr h="245636">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t>Inhibition of PCSK9 binding</a:t>
                      </a:r>
                      <a:r>
                        <a:rPr lang="en-CA" sz="1200" b="1" baseline="0" dirty="0" smtClean="0"/>
                        <a:t> to LDL-R</a:t>
                      </a:r>
                      <a:endParaRPr lang="en-CA" sz="1200" b="1" dirty="0" smtClean="0"/>
                    </a:p>
                  </a:txBody>
                  <a:tcPr marL="97374" marR="97374" marT="0" marB="0" anchor="ctr">
                    <a:solidFill>
                      <a:schemeClr val="bg2">
                        <a:lumMod val="60000"/>
                        <a:lumOff val="40000"/>
                      </a:schemeClr>
                    </a:solidFill>
                  </a:tcPr>
                </a:tc>
                <a:tc hMerge="1">
                  <a:txBody>
                    <a:bodyPr/>
                    <a:lstStyle/>
                    <a:p>
                      <a:endParaRPr lang="en-CA" dirty="0"/>
                    </a:p>
                  </a:txBody>
                  <a:tcPr/>
                </a:tc>
                <a:tc hMerge="1">
                  <a:txBody>
                    <a:bodyPr/>
                    <a:lstStyle/>
                    <a:p>
                      <a:endParaRPr lang="en-CA" dirty="0"/>
                    </a:p>
                  </a:txBody>
                  <a:tcPr/>
                </a:tc>
                <a:tc hMerge="1">
                  <a:txBody>
                    <a:bodyPr/>
                    <a:lstStyle/>
                    <a:p>
                      <a:endParaRPr lang="en-CA"/>
                    </a:p>
                  </a:txBody>
                  <a:tcPr/>
                </a:tc>
                <a:tc hMerge="1">
                  <a:txBody>
                    <a:bodyPr/>
                    <a:lstStyle/>
                    <a:p>
                      <a:endParaRPr lang="en-CA"/>
                    </a:p>
                  </a:txBody>
                  <a:tcPr/>
                </a:tc>
              </a:tr>
              <a:tr h="245636">
                <a:tc>
                  <a:txBody>
                    <a:bodyPr/>
                    <a:lstStyle/>
                    <a:p>
                      <a:r>
                        <a:rPr lang="en-CA" sz="1200" dirty="0" smtClean="0"/>
                        <a:t>Sanofi/Regeneron</a:t>
                      </a:r>
                      <a:endParaRPr lang="en-CA" sz="1200" dirty="0"/>
                    </a:p>
                  </a:txBody>
                  <a:tcPr marL="97374" marR="97374" marT="0" marB="0" anchor="ctr"/>
                </a:tc>
                <a:tc>
                  <a:txBody>
                    <a:bodyPr/>
                    <a:lstStyle/>
                    <a:p>
                      <a:pPr algn="ctr"/>
                      <a:r>
                        <a:rPr lang="en-CA" sz="1200" dirty="0" err="1" smtClean="0"/>
                        <a:t>Alirocumab</a:t>
                      </a:r>
                      <a:endParaRPr lang="en-CA" sz="1200" dirty="0" smtClean="0"/>
                    </a:p>
                  </a:txBody>
                  <a:tcPr marL="97374" marR="97374" marT="0" marB="0" anchor="ctr"/>
                </a:tc>
                <a:tc>
                  <a:txBody>
                    <a:bodyPr/>
                    <a:lstStyle/>
                    <a:p>
                      <a:pPr algn="ctr"/>
                      <a:r>
                        <a:rPr lang="en-CA" sz="1200" dirty="0" smtClean="0"/>
                        <a:t>Fully Human mAb</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3</a:t>
                      </a:r>
                      <a:endParaRPr lang="en-CA" sz="1200" dirty="0"/>
                    </a:p>
                  </a:txBody>
                  <a:tcPr marL="97374" marR="97374" marT="0" marB="0" anchor="ctr"/>
                </a:tc>
              </a:tr>
              <a:tr h="245636">
                <a:tc>
                  <a:txBody>
                    <a:bodyPr/>
                    <a:lstStyle/>
                    <a:p>
                      <a:r>
                        <a:rPr lang="en-CA" sz="1200" dirty="0" smtClean="0"/>
                        <a:t>Amgen</a:t>
                      </a:r>
                      <a:endParaRPr lang="en-CA" sz="1200" dirty="0"/>
                    </a:p>
                  </a:txBody>
                  <a:tcPr marL="97374" marR="97374" marT="0" marB="0" anchor="ctr"/>
                </a:tc>
                <a:tc>
                  <a:txBody>
                    <a:bodyPr/>
                    <a:lstStyle/>
                    <a:p>
                      <a:pPr algn="ctr"/>
                      <a:r>
                        <a:rPr lang="en-CA" sz="1200" dirty="0" err="1" smtClean="0"/>
                        <a:t>Evolocumab</a:t>
                      </a:r>
                      <a:endParaRPr lang="en-CA" sz="1200" dirty="0"/>
                    </a:p>
                  </a:txBody>
                  <a:tcPr marL="97374" marR="97374" marT="0" marB="0" anchor="ctr"/>
                </a:tc>
                <a:tc>
                  <a:txBody>
                    <a:bodyPr/>
                    <a:lstStyle/>
                    <a:p>
                      <a:pPr algn="ctr"/>
                      <a:r>
                        <a:rPr lang="en-CA" sz="1200" dirty="0" smtClean="0"/>
                        <a:t>Fully Human mAb</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3</a:t>
                      </a:r>
                      <a:endParaRPr lang="en-CA" sz="1200" dirty="0"/>
                    </a:p>
                  </a:txBody>
                  <a:tcPr marL="97374" marR="97374" marT="0" marB="0" anchor="ctr"/>
                </a:tc>
              </a:tr>
              <a:tr h="491272">
                <a:tc>
                  <a:txBody>
                    <a:bodyPr/>
                    <a:lstStyle/>
                    <a:p>
                      <a:r>
                        <a:rPr lang="en-CA" sz="1200" dirty="0" smtClean="0"/>
                        <a:t>Pfizer/Rinat Neuroscience</a:t>
                      </a:r>
                      <a:endParaRPr lang="en-CA" sz="1200" dirty="0"/>
                    </a:p>
                  </a:txBody>
                  <a:tcPr marL="97374" marR="97374" marT="0" marB="0" anchor="ctr"/>
                </a:tc>
                <a:tc>
                  <a:txBody>
                    <a:bodyPr/>
                    <a:lstStyle/>
                    <a:p>
                      <a:pPr algn="ctr"/>
                      <a:r>
                        <a:rPr lang="en-CA" sz="1200" dirty="0" err="1" smtClean="0"/>
                        <a:t>Bococizumab</a:t>
                      </a:r>
                      <a:endParaRPr lang="en-CA" sz="1200" dirty="0"/>
                    </a:p>
                  </a:txBody>
                  <a:tcPr marL="97374" marR="97374" marT="0" marB="0" anchor="ctr"/>
                </a:tc>
                <a:tc>
                  <a:txBody>
                    <a:bodyPr/>
                    <a:lstStyle/>
                    <a:p>
                      <a:pPr algn="ctr"/>
                      <a:r>
                        <a:rPr lang="en-CA" sz="1200" dirty="0" smtClean="0"/>
                        <a:t>mAb</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3</a:t>
                      </a:r>
                      <a:endParaRPr lang="en-CA" sz="1200" dirty="0" smtClean="0">
                        <a:solidFill>
                          <a:srgbClr val="000000"/>
                        </a:solidFill>
                        <a:latin typeface="+mn-lt"/>
                      </a:endParaRPr>
                    </a:p>
                  </a:txBody>
                  <a:tcPr marL="97374" marR="97374" marT="0" marB="0" anchor="ctr"/>
                </a:tc>
              </a:tr>
              <a:tr h="245636">
                <a:tc>
                  <a:txBody>
                    <a:bodyPr/>
                    <a:lstStyle/>
                    <a:p>
                      <a:r>
                        <a:rPr lang="en-CA" sz="1200" dirty="0" smtClean="0"/>
                        <a:t>Novartis</a:t>
                      </a:r>
                      <a:endParaRPr lang="en-CA" sz="1200" dirty="0"/>
                    </a:p>
                  </a:txBody>
                  <a:tcPr marL="97374" marR="97374" marT="0" marB="0" anchor="ctr"/>
                </a:tc>
                <a:tc>
                  <a:txBody>
                    <a:bodyPr/>
                    <a:lstStyle/>
                    <a:p>
                      <a:pPr algn="ctr"/>
                      <a:r>
                        <a:rPr lang="en-CA" sz="1200" dirty="0" smtClean="0"/>
                        <a:t>LGT209</a:t>
                      </a:r>
                      <a:endParaRPr lang="en-CA" sz="1200" dirty="0"/>
                    </a:p>
                  </a:txBody>
                  <a:tcPr marL="97374" marR="97374" marT="0" marB="0" anchor="ctr"/>
                </a:tc>
                <a:tc>
                  <a:txBody>
                    <a:bodyPr/>
                    <a:lstStyle/>
                    <a:p>
                      <a:pPr algn="ctr"/>
                      <a:r>
                        <a:rPr lang="en-CA" sz="1200" dirty="0" smtClean="0"/>
                        <a:t>mAb</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2</a:t>
                      </a:r>
                      <a:endParaRPr lang="en-CA" sz="1200" dirty="0"/>
                    </a:p>
                  </a:txBody>
                  <a:tcPr marL="97374" marR="97374" marT="0" marB="0" anchor="ctr"/>
                </a:tc>
              </a:tr>
              <a:tr h="245636">
                <a:tc>
                  <a:txBody>
                    <a:bodyPr/>
                    <a:lstStyle/>
                    <a:p>
                      <a:r>
                        <a:rPr lang="en-CA" sz="1200" dirty="0" smtClean="0"/>
                        <a:t>Roche/ Genentech</a:t>
                      </a:r>
                      <a:endParaRPr lang="en-CA" sz="1200" dirty="0"/>
                    </a:p>
                  </a:txBody>
                  <a:tcPr marL="97374" marR="97374" marT="0" marB="0" anchor="ctr"/>
                </a:tc>
                <a:tc>
                  <a:txBody>
                    <a:bodyPr/>
                    <a:lstStyle/>
                    <a:p>
                      <a:pPr algn="ctr"/>
                      <a:r>
                        <a:rPr lang="en-CA" sz="1200" dirty="0" smtClean="0"/>
                        <a:t>RG7652</a:t>
                      </a: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mAb</a:t>
                      </a:r>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2</a:t>
                      </a:r>
                      <a:endParaRPr lang="en-CA" sz="1200" dirty="0"/>
                    </a:p>
                  </a:txBody>
                  <a:tcPr marL="97374" marR="97374" marT="0" marB="0" anchor="ctr"/>
                </a:tc>
              </a:tr>
              <a:tr h="245636">
                <a:tc>
                  <a:txBody>
                    <a:bodyPr/>
                    <a:lstStyle/>
                    <a:p>
                      <a:r>
                        <a:rPr lang="en-CA" sz="1200" dirty="0" smtClean="0"/>
                        <a:t>Eli-Lilly</a:t>
                      </a:r>
                      <a:endParaRPr lang="en-CA" sz="1200" dirty="0"/>
                    </a:p>
                  </a:txBody>
                  <a:tcPr marL="97374" marR="97374" marT="0" marB="0" anchor="ctr"/>
                </a:tc>
                <a:tc>
                  <a:txBody>
                    <a:bodyPr/>
                    <a:lstStyle/>
                    <a:p>
                      <a:pPr algn="ctr"/>
                      <a:r>
                        <a:rPr lang="en-CA" sz="1200" dirty="0" smtClean="0"/>
                        <a:t>LY3015014</a:t>
                      </a:r>
                      <a:endParaRPr lang="en-CA" sz="1200" dirty="0"/>
                    </a:p>
                  </a:txBody>
                  <a:tcPr marL="97374" marR="97374" marT="0" marB="0" anchor="ctr"/>
                </a:tc>
                <a:tc>
                  <a:txBody>
                    <a:bodyPr/>
                    <a:lstStyle/>
                    <a:p>
                      <a:pPr algn="ctr"/>
                      <a:r>
                        <a:rPr lang="en-CA" sz="1200" dirty="0" err="1" smtClean="0"/>
                        <a:t>mAb</a:t>
                      </a: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Hypercholesterolemia</a:t>
                      </a:r>
                    </a:p>
                  </a:txBody>
                  <a:tcPr marL="97374" marR="97374" marT="0" marB="0" anchor="ctr"/>
                </a:tc>
                <a:tc>
                  <a:txBody>
                    <a:bodyPr/>
                    <a:lstStyle/>
                    <a:p>
                      <a:pPr algn="ctr"/>
                      <a:r>
                        <a:rPr lang="en-CA" sz="1200" dirty="0" smtClean="0"/>
                        <a:t>2</a:t>
                      </a:r>
                      <a:endParaRPr lang="en-CA" sz="1200" dirty="0"/>
                    </a:p>
                  </a:txBody>
                  <a:tcPr marL="97374" marR="97374" marT="0" marB="0" anchor="ctr"/>
                </a:tc>
              </a:tr>
              <a:tr h="245636">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smtClean="0">
                          <a:ln>
                            <a:noFill/>
                          </a:ln>
                          <a:effectLst/>
                          <a:uLnTx/>
                          <a:uFillTx/>
                        </a:rPr>
                        <a:t>PCSK9 protein binding fragment</a:t>
                      </a:r>
                      <a:endParaRPr lang="en-CA" sz="1200" b="1" dirty="0"/>
                    </a:p>
                  </a:txBody>
                  <a:tcPr marL="97374" marR="97374" marT="0" marB="0" anchor="ctr">
                    <a:solidFill>
                      <a:schemeClr val="bg2">
                        <a:lumMod val="60000"/>
                        <a:lumOff val="40000"/>
                      </a:schemeClr>
                    </a:solidFill>
                  </a:tcPr>
                </a:tc>
                <a:tc hMerge="1">
                  <a:txBody>
                    <a:bodyPr/>
                    <a:lstStyle/>
                    <a:p>
                      <a:pPr algn="ctr"/>
                      <a:endParaRPr lang="en-CA" sz="1200" dirty="0"/>
                    </a:p>
                  </a:txBody>
                  <a:tcPr anchor="ctr"/>
                </a:tc>
                <a:tc hMerge="1">
                  <a:txBody>
                    <a:bodyPr/>
                    <a:lstStyle/>
                    <a:p>
                      <a:pPr algn="ctr"/>
                      <a:endParaRPr lang="en-CA" sz="1200" dirty="0"/>
                    </a:p>
                  </a:txBody>
                  <a:tcPr anchor="ct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CA" sz="1200" dirty="0" smtClean="0"/>
                    </a:p>
                  </a:txBody>
                  <a:tcPr anchor="ctr"/>
                </a:tc>
                <a:tc hMerge="1">
                  <a:txBody>
                    <a:bodyPr/>
                    <a:lstStyle/>
                    <a:p>
                      <a:pPr algn="ctr"/>
                      <a:endParaRPr lang="en-CA" sz="1200" dirty="0"/>
                    </a:p>
                  </a:txBody>
                  <a:tcPr anchor="ctr"/>
                </a:tc>
              </a:tr>
              <a:tr h="245636">
                <a:tc>
                  <a:txBody>
                    <a:bodyPr/>
                    <a:lstStyle/>
                    <a:p>
                      <a:r>
                        <a:rPr lang="en-CA" sz="1200" dirty="0" smtClean="0"/>
                        <a:t>BMS/</a:t>
                      </a:r>
                      <a:r>
                        <a:rPr lang="en-CA" sz="1200" dirty="0" err="1" smtClean="0"/>
                        <a:t>Adnexus</a:t>
                      </a:r>
                      <a:endParaRPr lang="en-CA" sz="1200" dirty="0"/>
                    </a:p>
                  </a:txBody>
                  <a:tcPr marL="97374" marR="97374" marT="0" marB="0" anchor="ctr">
                    <a:solidFill>
                      <a:srgbClr val="F8F0E7"/>
                    </a:solidFill>
                  </a:tcPr>
                </a:tc>
                <a:tc>
                  <a:txBody>
                    <a:bodyPr/>
                    <a:lstStyle/>
                    <a:p>
                      <a:pPr algn="ctr"/>
                      <a:r>
                        <a:rPr lang="en-CA" sz="1200" dirty="0" smtClean="0"/>
                        <a:t>BMS-962476</a:t>
                      </a:r>
                      <a:endParaRPr lang="en-CA" sz="1200" dirty="0"/>
                    </a:p>
                  </a:txBody>
                  <a:tcPr marL="97374" marR="97374" marT="0" marB="0" anchor="ctr">
                    <a:solidFill>
                      <a:srgbClr val="F8F0E7"/>
                    </a:solidFill>
                  </a:tcPr>
                </a:tc>
                <a:tc>
                  <a:txBody>
                    <a:bodyPr/>
                    <a:lstStyle/>
                    <a:p>
                      <a:pPr algn="ctr"/>
                      <a:r>
                        <a:rPr lang="en-CA" sz="1200" dirty="0" smtClean="0"/>
                        <a:t>Adnexins</a:t>
                      </a:r>
                      <a:endParaRPr lang="en-CA" sz="1200" dirty="0"/>
                    </a:p>
                  </a:txBody>
                  <a:tcPr marL="97374" marR="97374" marT="0" marB="0" anchor="ctr">
                    <a:solidFill>
                      <a:srgbClr val="F8F0E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Hypercholesterolemia</a:t>
                      </a:r>
                    </a:p>
                  </a:txBody>
                  <a:tcPr marL="97374" marR="97374" marT="0" marB="0" anchor="ctr">
                    <a:solidFill>
                      <a:srgbClr val="F8F0E7"/>
                    </a:solidFill>
                  </a:tcPr>
                </a:tc>
                <a:tc>
                  <a:txBody>
                    <a:bodyPr/>
                    <a:lstStyle/>
                    <a:p>
                      <a:pPr algn="ctr"/>
                      <a:r>
                        <a:rPr lang="en-CA" sz="1200" dirty="0" smtClean="0"/>
                        <a:t>1</a:t>
                      </a:r>
                      <a:endParaRPr lang="en-CA" sz="1200" dirty="0"/>
                    </a:p>
                  </a:txBody>
                  <a:tcPr marL="97374" marR="97374" marT="0" marB="0" anchor="ctr">
                    <a:solidFill>
                      <a:srgbClr val="F8F0E7"/>
                    </a:solidFill>
                  </a:tcPr>
                </a:tc>
              </a:tr>
              <a:tr h="245636">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kern="1200" dirty="0" smtClean="0"/>
                        <a:t>Inhibition of PCSK9 synthesis (gene silencing)</a:t>
                      </a:r>
                      <a:endParaRPr lang="en-CA" sz="1200" b="1" kern="1200" dirty="0" smtClean="0">
                        <a:solidFill>
                          <a:schemeClr val="dk1"/>
                        </a:solidFill>
                        <a:latin typeface="+mn-lt"/>
                        <a:ea typeface="+mn-ea"/>
                        <a:cs typeface="+mn-cs"/>
                      </a:endParaRPr>
                    </a:p>
                  </a:txBody>
                  <a:tcPr marL="97374" marR="97374" marT="0" marB="0" anchor="ctr">
                    <a:solidFill>
                      <a:schemeClr val="bg2">
                        <a:lumMod val="60000"/>
                        <a:lumOff val="40000"/>
                      </a:schemeClr>
                    </a:solidFill>
                  </a:tcPr>
                </a:tc>
                <a:tc hMerge="1">
                  <a:txBody>
                    <a:bodyPr/>
                    <a:lstStyle/>
                    <a:p>
                      <a:endParaRPr lang="en-CA" sz="1200" dirty="0"/>
                    </a:p>
                  </a:txBody>
                  <a:tcPr/>
                </a:tc>
                <a:tc hMerge="1">
                  <a:txBody>
                    <a:bodyPr/>
                    <a:lstStyle/>
                    <a:p>
                      <a:endParaRPr lang="en-CA" sz="1200" dirty="0"/>
                    </a:p>
                  </a:txBody>
                  <a:tcPr/>
                </a:tc>
                <a:tc hMerge="1">
                  <a:txBody>
                    <a:bodyPr/>
                    <a:lstStyle/>
                    <a:p>
                      <a:endParaRPr lang="en-CA" dirty="0"/>
                    </a:p>
                  </a:txBody>
                  <a:tcPr/>
                </a:tc>
                <a:tc hMerge="1">
                  <a:txBody>
                    <a:bodyPr/>
                    <a:lstStyle/>
                    <a:p>
                      <a:endParaRPr lang="en-CA" dirty="0"/>
                    </a:p>
                  </a:txBody>
                  <a:tcPr/>
                </a:tc>
              </a:tr>
              <a:tr h="245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Alnylam </a:t>
                      </a:r>
                    </a:p>
                  </a:txBody>
                  <a:tcPr marL="97374" marR="97374" marT="0" marB="0" anchor="ctr"/>
                </a:tc>
                <a:tc>
                  <a:txBody>
                    <a:bodyPr/>
                    <a:lstStyle/>
                    <a:p>
                      <a:pPr algn="ctr"/>
                      <a:r>
                        <a:rPr lang="en-CA" sz="1200" dirty="0" smtClean="0"/>
                        <a:t>ALN-PCS02</a:t>
                      </a:r>
                      <a:endParaRPr lang="en-CA" sz="1200" dirty="0"/>
                    </a:p>
                  </a:txBody>
                  <a:tcPr marL="97374" marR="97374" marT="0" marB="0" anchor="ctr"/>
                </a:tc>
                <a:tc>
                  <a:txBody>
                    <a:bodyPr/>
                    <a:lstStyle/>
                    <a:p>
                      <a:pPr algn="ctr"/>
                      <a:r>
                        <a:rPr lang="en-CA" sz="1200" dirty="0" smtClean="0"/>
                        <a:t>siRNA oligonucleotides</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2</a:t>
                      </a:r>
                      <a:endParaRPr lang="en-CA" sz="1200" dirty="0"/>
                    </a:p>
                  </a:txBody>
                  <a:tcPr marL="97374" marR="97374" marT="0" marB="0" anchor="ctr"/>
                </a:tc>
              </a:tr>
              <a:tr h="491272">
                <a:tc>
                  <a:txBody>
                    <a:bodyPr/>
                    <a:lstStyle/>
                    <a:p>
                      <a:r>
                        <a:rPr lang="en-CA" sz="1200" dirty="0" smtClean="0"/>
                        <a:t>Idera</a:t>
                      </a:r>
                      <a:endParaRPr lang="en-CA" sz="1200" dirty="0"/>
                    </a:p>
                  </a:txBody>
                  <a:tcPr marL="97374" marR="97374" marT="0" marB="0" anchor="ctr"/>
                </a:tc>
                <a:tc>
                  <a:txBody>
                    <a:bodyPr/>
                    <a:lstStyle/>
                    <a:p>
                      <a:pPr algn="ctr"/>
                      <a:r>
                        <a:rPr lang="en-CA" sz="1200" dirty="0" smtClean="0"/>
                        <a:t>TBD</a:t>
                      </a:r>
                      <a:endParaRPr lang="en-CA" sz="1200" dirty="0"/>
                    </a:p>
                  </a:txBody>
                  <a:tcPr marL="97374" marR="97374" marT="0" marB="0" anchor="ctr"/>
                </a:tc>
                <a:tc>
                  <a:txBody>
                    <a:bodyPr/>
                    <a:lstStyle/>
                    <a:p>
                      <a:pPr algn="ctr"/>
                      <a:r>
                        <a:rPr lang="en-CA" sz="1200" dirty="0" smtClean="0"/>
                        <a:t>Antisense oligonucleotide</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algn="ctr"/>
                      <a:r>
                        <a:rPr lang="en-CA" sz="1200" dirty="0" smtClean="0"/>
                        <a:t>Preclinical</a:t>
                      </a:r>
                      <a:endParaRPr lang="en-CA" sz="1200" dirty="0"/>
                    </a:p>
                  </a:txBody>
                  <a:tcPr marL="97374" marR="97374" marT="0" marB="0" anchor="ctr"/>
                </a:tc>
              </a:tr>
              <a:tr h="245636">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t>Inhibition of PCSK9 autocatalytic processing</a:t>
                      </a:r>
                    </a:p>
                  </a:txBody>
                  <a:tcPr marL="97374" marR="97374" marT="0" marB="0" anchor="ctr"/>
                </a:tc>
                <a:tc hMerge="1">
                  <a:txBody>
                    <a:bodyPr/>
                    <a:lstStyle/>
                    <a:p>
                      <a:endParaRPr lang="en-CA" sz="1200" dirty="0"/>
                    </a:p>
                  </a:txBody>
                  <a:tcPr/>
                </a:tc>
                <a:tc hMerge="1">
                  <a:txBody>
                    <a:bodyPr/>
                    <a:lstStyle/>
                    <a:p>
                      <a:endParaRPr lang="en-CA" sz="1200" dirty="0"/>
                    </a:p>
                  </a:txBody>
                  <a:tcPr/>
                </a:tc>
                <a:tc hMerge="1">
                  <a:txBody>
                    <a:bodyPr/>
                    <a:lstStyle/>
                    <a:p>
                      <a:endParaRPr lang="en-CA" dirty="0"/>
                    </a:p>
                  </a:txBody>
                  <a:tcPr/>
                </a:tc>
                <a:tc hMerge="1">
                  <a:txBody>
                    <a:bodyPr/>
                    <a:lstStyle/>
                    <a:p>
                      <a:endParaRPr lang="en-CA" dirty="0"/>
                    </a:p>
                  </a:txBody>
                  <a:tcPr/>
                </a:tc>
              </a:tr>
              <a:tr h="245636">
                <a:tc>
                  <a:txBody>
                    <a:bodyPr/>
                    <a:lstStyle/>
                    <a:p>
                      <a:r>
                        <a:rPr lang="en-CA" sz="1200" dirty="0" smtClean="0"/>
                        <a:t>Seometrix</a:t>
                      </a:r>
                      <a:endParaRPr lang="en-CA" sz="1200" dirty="0"/>
                    </a:p>
                  </a:txBody>
                  <a:tcPr marL="97374" marR="97374" marT="0" marB="0" anchor="ctr"/>
                </a:tc>
                <a:tc>
                  <a:txBody>
                    <a:bodyPr/>
                    <a:lstStyle/>
                    <a:p>
                      <a:pPr algn="ctr"/>
                      <a:r>
                        <a:rPr lang="en-CA" sz="1200" dirty="0" smtClean="0"/>
                        <a:t>SX-PCK9</a:t>
                      </a:r>
                      <a:endParaRPr lang="en-CA" sz="1200" dirty="0"/>
                    </a:p>
                  </a:txBody>
                  <a:tcPr marL="97374" marR="97374" marT="0" marB="0" anchor="ctr"/>
                </a:tc>
                <a:tc>
                  <a:txBody>
                    <a:bodyPr/>
                    <a:lstStyle/>
                    <a:p>
                      <a:pPr algn="ctr"/>
                      <a:r>
                        <a:rPr lang="en-CA" sz="1200" dirty="0" smtClean="0"/>
                        <a:t>Small peptide</a:t>
                      </a:r>
                      <a:r>
                        <a:rPr lang="en-CA" sz="1200" baseline="0" dirty="0" smtClean="0"/>
                        <a:t> mimetic</a:t>
                      </a:r>
                      <a:endParaRPr lang="en-CA" sz="1200" dirty="0"/>
                    </a:p>
                  </a:txBody>
                  <a:tcPr marL="97374" marR="97374" marT="0" marB="0" anchor="ctr"/>
                </a:tc>
                <a:tc>
                  <a:txBody>
                    <a:bodyPr/>
                    <a:lstStyle/>
                    <a:p>
                      <a:pPr algn="ctr"/>
                      <a:r>
                        <a:rPr lang="en-CA" sz="1200" dirty="0" smtClean="0"/>
                        <a:t>Hypercholesterolemia</a:t>
                      </a: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Preclinical</a:t>
                      </a:r>
                    </a:p>
                  </a:txBody>
                  <a:tcPr marL="97374" marR="97374" marT="0" marB="0" anchor="ctr"/>
                </a:tc>
              </a:tr>
              <a:tr h="245636">
                <a:tc>
                  <a:txBody>
                    <a:bodyPr/>
                    <a:lstStyle/>
                    <a:p>
                      <a:r>
                        <a:rPr lang="en-CA" sz="1200" dirty="0" smtClean="0"/>
                        <a:t>Shifa Biomedical</a:t>
                      </a:r>
                      <a:endParaRPr lang="en-CA" sz="1200" dirty="0"/>
                    </a:p>
                  </a:txBody>
                  <a:tcPr marL="97374" marR="97374" marT="0" marB="0" anchor="ctr"/>
                </a:tc>
                <a:tc>
                  <a:txBody>
                    <a:bodyPr/>
                    <a:lstStyle/>
                    <a:p>
                      <a:pPr algn="ctr"/>
                      <a:r>
                        <a:rPr lang="en-CA" sz="1200" dirty="0" smtClean="0"/>
                        <a:t>TBD</a:t>
                      </a:r>
                      <a:endParaRPr lang="en-CA" sz="1200" dirty="0"/>
                    </a:p>
                  </a:txBody>
                  <a:tcPr marL="97374" marR="97374" marT="0" marB="0" anchor="ctr"/>
                </a:tc>
                <a:tc>
                  <a:txBody>
                    <a:bodyPr/>
                    <a:lstStyle/>
                    <a:p>
                      <a:pPr algn="ctr"/>
                      <a:r>
                        <a:rPr lang="en-CA" sz="1200" dirty="0" smtClean="0"/>
                        <a:t>Small molecule</a:t>
                      </a:r>
                      <a:endParaRPr lang="en-CA" sz="1200" dirty="0"/>
                    </a:p>
                  </a:txBody>
                  <a:tcPr marL="97374" marR="97374" marT="0" marB="0" anchor="ctr"/>
                </a:tc>
                <a:tc>
                  <a:txBody>
                    <a:bodyPr/>
                    <a:lstStyle/>
                    <a:p>
                      <a:pPr algn="ctr"/>
                      <a:r>
                        <a:rPr lang="en-CA" sz="1200" dirty="0" smtClean="0"/>
                        <a:t>Metabolic</a:t>
                      </a:r>
                      <a:r>
                        <a:rPr lang="en-CA" sz="1200" baseline="0" dirty="0" smtClean="0"/>
                        <a:t> Disorders</a:t>
                      </a: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Preclinical</a:t>
                      </a:r>
                    </a:p>
                  </a:txBody>
                  <a:tcPr marL="97374" marR="97374" marT="0" marB="0" anchor="ctr"/>
                </a:tc>
              </a:tr>
              <a:tr h="245636">
                <a:tc>
                  <a:txBody>
                    <a:bodyPr/>
                    <a:lstStyle/>
                    <a:p>
                      <a:r>
                        <a:rPr lang="en-CA" sz="1200" dirty="0" smtClean="0"/>
                        <a:t>Cadila Healthcare</a:t>
                      </a:r>
                      <a:endParaRPr lang="en-CA" sz="1200" dirty="0"/>
                    </a:p>
                  </a:txBody>
                  <a:tcPr marL="97374" marR="97374" marT="0" marB="0" anchor="ctr"/>
                </a:tc>
                <a:tc>
                  <a:txBody>
                    <a:bodyPr/>
                    <a:lstStyle/>
                    <a:p>
                      <a:pPr algn="ctr"/>
                      <a:r>
                        <a:rPr lang="en-CA" sz="1200" dirty="0" smtClean="0"/>
                        <a:t>TBD</a:t>
                      </a:r>
                      <a:endParaRPr lang="en-CA" sz="1200" dirty="0"/>
                    </a:p>
                  </a:txBody>
                  <a:tcPr marL="97374" marR="97374" marT="0" marB="0" anchor="ctr"/>
                </a:tc>
                <a:tc>
                  <a:txBody>
                    <a:bodyPr/>
                    <a:lstStyle/>
                    <a:p>
                      <a:pPr algn="ctr"/>
                      <a:r>
                        <a:rPr lang="en-CA" sz="1200" dirty="0" smtClean="0"/>
                        <a:t>Small molecule</a:t>
                      </a:r>
                      <a:endParaRPr lang="en-CA" sz="1200" dirty="0"/>
                    </a:p>
                  </a:txBody>
                  <a:tcPr marL="97374" marR="97374" marT="0" marB="0" anchor="ctr"/>
                </a:tc>
                <a:tc>
                  <a:txBody>
                    <a:bodyPr/>
                    <a:lstStyle/>
                    <a:p>
                      <a:pPr algn="ctr"/>
                      <a:endParaRPr lang="en-CA" sz="1200" dirty="0"/>
                    </a:p>
                  </a:txBody>
                  <a:tcPr marL="97374" marR="97374"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Preclinical</a:t>
                      </a:r>
                    </a:p>
                  </a:txBody>
                  <a:tcPr marL="97374" marR="97374" marT="0" marB="0" anchor="ctr"/>
                </a:tc>
              </a:tr>
            </a:tbl>
          </a:graphicData>
        </a:graphic>
      </p:graphicFrame>
      <p:sp>
        <p:nvSpPr>
          <p:cNvPr id="3" name="Text Placeholder 2"/>
          <p:cNvSpPr>
            <a:spLocks noGrp="1"/>
          </p:cNvSpPr>
          <p:nvPr>
            <p:ph type="body" sz="quarter" idx="4294967295"/>
          </p:nvPr>
        </p:nvSpPr>
        <p:spPr>
          <a:xfrm>
            <a:off x="6977387" y="6016514"/>
            <a:ext cx="1991251" cy="276999"/>
          </a:xfrm>
        </p:spPr>
        <p:txBody>
          <a:bodyPr/>
          <a:lstStyle/>
          <a:p>
            <a:pPr marL="0" indent="0" algn="r">
              <a:buNone/>
            </a:pPr>
            <a:r>
              <a:rPr lang="en-CA" sz="800" dirty="0" err="1" smtClean="0"/>
              <a:t>mAb</a:t>
            </a:r>
            <a:r>
              <a:rPr lang="en-CA" sz="800" dirty="0" smtClean="0"/>
              <a:t>: monoclonal antibody</a:t>
            </a:r>
            <a:endParaRPr lang="en-CA" sz="800" dirty="0"/>
          </a:p>
        </p:txBody>
      </p:sp>
      <p:sp>
        <p:nvSpPr>
          <p:cNvPr id="6" name="TextBox 5"/>
          <p:cNvSpPr txBox="1"/>
          <p:nvPr/>
        </p:nvSpPr>
        <p:spPr>
          <a:xfrm>
            <a:off x="0" y="6351270"/>
            <a:ext cx="6572250" cy="553998"/>
          </a:xfrm>
          <a:prstGeom prst="rect">
            <a:avLst/>
          </a:prstGeom>
          <a:noFill/>
        </p:spPr>
        <p:txBody>
          <a:bodyPr wrap="square" rtlCol="0">
            <a:spAutoFit/>
          </a:bodyPr>
          <a:lstStyle/>
          <a:p>
            <a:pPr eaLnBrk="0" fontAlgn="base" hangingPunct="0">
              <a:spcBef>
                <a:spcPct val="0"/>
              </a:spcBef>
              <a:spcAft>
                <a:spcPct val="0"/>
              </a:spcAft>
            </a:pPr>
            <a:r>
              <a:rPr lang="it-IT" sz="600" b="1" dirty="0" smtClean="0">
                <a:solidFill>
                  <a:prstClr val="white"/>
                </a:solidFill>
                <a:ea typeface="ＭＳ Ｐゴシック" pitchFamily="34" charset="-128"/>
                <a:cs typeface="Arial" pitchFamily="34" charset="0"/>
              </a:rPr>
              <a:t>1. </a:t>
            </a:r>
            <a:r>
              <a:rPr lang="it-IT" sz="600" dirty="0" smtClean="0">
                <a:solidFill>
                  <a:prstClr val="white"/>
                </a:solidFill>
                <a:ea typeface="ＭＳ Ｐゴシック" pitchFamily="34" charset="-128"/>
                <a:cs typeface="Arial" pitchFamily="34" charset="0"/>
              </a:rPr>
              <a:t>Rhainds D, et al. Clin Lipidol 2012;7:621–40. </a:t>
            </a:r>
            <a:r>
              <a:rPr lang="it-IT" sz="600" b="1" dirty="0" smtClean="0">
                <a:solidFill>
                  <a:prstClr val="white"/>
                </a:solidFill>
                <a:ea typeface="ＭＳ Ｐゴシック" pitchFamily="34" charset="-128"/>
                <a:cs typeface="Arial" pitchFamily="34" charset="0"/>
              </a:rPr>
              <a:t>2.</a:t>
            </a:r>
            <a:r>
              <a:rPr lang="it-IT" sz="600" dirty="0" smtClean="0">
                <a:solidFill>
                  <a:prstClr val="white"/>
                </a:solidFill>
                <a:ea typeface="ＭＳ Ｐゴシック" pitchFamily="34" charset="-128"/>
                <a:cs typeface="Arial" pitchFamily="34" charset="0"/>
              </a:rPr>
              <a:t> Lambert G, et al. J Lipid Res. 2012;53:2515–24. </a:t>
            </a:r>
            <a:r>
              <a:rPr lang="it-IT" sz="600" b="1" dirty="0" smtClean="0">
                <a:solidFill>
                  <a:prstClr val="white"/>
                </a:solidFill>
                <a:ea typeface="ＭＳ Ｐゴシック" pitchFamily="34" charset="-128"/>
                <a:cs typeface="Arial" pitchFamily="34" charset="0"/>
              </a:rPr>
              <a:t>3. </a:t>
            </a:r>
            <a:r>
              <a:rPr lang="it-IT" sz="600" dirty="0" smtClean="0">
                <a:solidFill>
                  <a:prstClr val="white"/>
                </a:solidFill>
                <a:ea typeface="ＭＳ Ｐゴシック" pitchFamily="34" charset="-128"/>
                <a:cs typeface="Arial" pitchFamily="34" charset="0"/>
              </a:rPr>
              <a:t>Clinicaltrials.gov. RUTHERFORD-2, NCT01763918. </a:t>
            </a:r>
            <a:r>
              <a:rPr lang="it-IT" sz="600" b="1" dirty="0" smtClean="0">
                <a:solidFill>
                  <a:prstClr val="white"/>
                </a:solidFill>
                <a:ea typeface="ＭＳ Ｐゴシック" pitchFamily="34" charset="-128"/>
                <a:cs typeface="Arial" pitchFamily="34" charset="0"/>
              </a:rPr>
              <a:t>4. </a:t>
            </a:r>
            <a:r>
              <a:rPr lang="it-IT" sz="600" dirty="0" smtClean="0">
                <a:solidFill>
                  <a:prstClr val="white"/>
                </a:solidFill>
                <a:ea typeface="ＭＳ Ｐゴシック" pitchFamily="34" charset="-128"/>
                <a:cs typeface="Arial" pitchFamily="34" charset="0"/>
              </a:rPr>
              <a:t>Clinicaltrials.gov. SPIRE-HR, </a:t>
            </a:r>
            <a:r>
              <a:rPr lang="en-GB" altLang="en-US" sz="600" dirty="0" smtClean="0">
                <a:solidFill>
                  <a:srgbClr val="FFFFFF"/>
                </a:solidFill>
                <a:ea typeface="ＭＳ Ｐゴシック" pitchFamily="34" charset="-128"/>
              </a:rPr>
              <a:t>NCT01968954. </a:t>
            </a:r>
            <a:r>
              <a:rPr lang="it-IT" altLang="en-US" sz="600" b="1" dirty="0">
                <a:solidFill>
                  <a:prstClr val="white"/>
                </a:solidFill>
                <a:ea typeface="ＭＳ Ｐゴシック" pitchFamily="34" charset="-128"/>
                <a:cs typeface="Arial" pitchFamily="34" charset="0"/>
              </a:rPr>
              <a:t>5</a:t>
            </a:r>
            <a:r>
              <a:rPr lang="it-IT" sz="600" b="1" dirty="0" smtClean="0">
                <a:solidFill>
                  <a:prstClr val="white"/>
                </a:solidFill>
                <a:ea typeface="ＭＳ Ｐゴシック" pitchFamily="34" charset="-128"/>
                <a:cs typeface="Arial" pitchFamily="34" charset="0"/>
              </a:rPr>
              <a:t>.</a:t>
            </a:r>
            <a:r>
              <a:rPr lang="it-IT" sz="600" dirty="0" smtClean="0">
                <a:solidFill>
                  <a:prstClr val="white"/>
                </a:solidFill>
                <a:ea typeface="ＭＳ Ｐゴシック" pitchFamily="34" charset="-128"/>
                <a:cs typeface="Arial" pitchFamily="34" charset="0"/>
              </a:rPr>
              <a:t> Nature Reviews: Drug Discovery. </a:t>
            </a:r>
            <a:r>
              <a:rPr lang="en-GB" sz="600" dirty="0">
                <a:solidFill>
                  <a:prstClr val="white"/>
                </a:solidFill>
                <a:ea typeface="ＭＳ Ｐゴシック" pitchFamily="34" charset="-128"/>
                <a:cs typeface="Arial" pitchFamily="34" charset="0"/>
              </a:rPr>
              <a:t>Selected PCSK9-targeted agents in </a:t>
            </a:r>
            <a:r>
              <a:rPr lang="en-GB" sz="600" dirty="0" smtClean="0">
                <a:solidFill>
                  <a:prstClr val="white"/>
                </a:solidFill>
                <a:ea typeface="ＭＳ Ｐゴシック" pitchFamily="34" charset="-128"/>
                <a:cs typeface="Arial" pitchFamily="34" charset="0"/>
              </a:rPr>
              <a:t>development. </a:t>
            </a:r>
            <a:r>
              <a:rPr lang="en-GB" sz="600" dirty="0">
                <a:solidFill>
                  <a:prstClr val="white"/>
                </a:solidFill>
                <a:ea typeface="ＭＳ Ｐゴシック" pitchFamily="34" charset="-128"/>
                <a:cs typeface="Arial" pitchFamily="34" charset="0"/>
              </a:rPr>
              <a:t>Available at: http://</a:t>
            </a:r>
            <a:r>
              <a:rPr lang="en-GB" sz="600" dirty="0" smtClean="0">
                <a:solidFill>
                  <a:prstClr val="white"/>
                </a:solidFill>
                <a:ea typeface="ＭＳ Ｐゴシック" pitchFamily="34" charset="-128"/>
                <a:cs typeface="Arial" pitchFamily="34" charset="0"/>
              </a:rPr>
              <a:t>www.nature.com/nrd/journal/v11/n5/fig_tab/nrd3699_T5.html. Accessed Feb 2015. </a:t>
            </a:r>
            <a:r>
              <a:rPr lang="en-GB" sz="600" b="1" dirty="0">
                <a:solidFill>
                  <a:prstClr val="white"/>
                </a:solidFill>
                <a:ea typeface="ＭＳ Ｐゴシック" pitchFamily="34" charset="-128"/>
                <a:cs typeface="Arial" pitchFamily="34" charset="0"/>
              </a:rPr>
              <a:t>6</a:t>
            </a:r>
            <a:r>
              <a:rPr lang="en-GB" sz="600" b="1" dirty="0" smtClean="0">
                <a:solidFill>
                  <a:prstClr val="white"/>
                </a:solidFill>
                <a:ea typeface="ＭＳ Ｐゴシック" pitchFamily="34" charset="-128"/>
                <a:cs typeface="Arial" pitchFamily="34" charset="0"/>
              </a:rPr>
              <a:t>.</a:t>
            </a:r>
            <a:r>
              <a:rPr lang="en-GB" sz="600" dirty="0" smtClean="0">
                <a:solidFill>
                  <a:prstClr val="white"/>
                </a:solidFill>
                <a:ea typeface="ＭＳ Ｐゴシック" pitchFamily="34" charset="-128"/>
                <a:cs typeface="Arial" pitchFamily="34" charset="0"/>
              </a:rPr>
              <a:t> Clinicaltrials.gov. </a:t>
            </a:r>
            <a:r>
              <a:rPr lang="en-GB" sz="600" dirty="0">
                <a:solidFill>
                  <a:prstClr val="white"/>
                </a:solidFill>
                <a:ea typeface="ＭＳ Ｐゴシック" pitchFamily="34" charset="-128"/>
                <a:cs typeface="Arial" pitchFamily="34" charset="0"/>
              </a:rPr>
              <a:t>LY3015014, </a:t>
            </a:r>
            <a:r>
              <a:rPr lang="en-GB" sz="600" dirty="0" smtClean="0">
                <a:solidFill>
                  <a:prstClr val="white"/>
                </a:solidFill>
                <a:ea typeface="ＭＳ Ｐゴシック" pitchFamily="34" charset="-128"/>
                <a:cs typeface="Arial" pitchFamily="34" charset="0"/>
              </a:rPr>
              <a:t>NCT01890967. </a:t>
            </a:r>
            <a:r>
              <a:rPr lang="en-GB" sz="600" b="1" dirty="0">
                <a:solidFill>
                  <a:prstClr val="white"/>
                </a:solidFill>
                <a:ea typeface="ＭＳ Ｐゴシック" pitchFamily="34" charset="-128"/>
                <a:cs typeface="Arial" pitchFamily="34" charset="0"/>
              </a:rPr>
              <a:t>7</a:t>
            </a:r>
            <a:r>
              <a:rPr lang="en-GB" sz="600" b="1" dirty="0" smtClean="0">
                <a:solidFill>
                  <a:prstClr val="white"/>
                </a:solidFill>
                <a:ea typeface="ＭＳ Ｐゴシック" pitchFamily="34" charset="-128"/>
                <a:cs typeface="Arial" pitchFamily="34" charset="0"/>
              </a:rPr>
              <a:t>.</a:t>
            </a:r>
            <a:r>
              <a:rPr lang="en-GB" sz="600" dirty="0" smtClean="0">
                <a:solidFill>
                  <a:prstClr val="white"/>
                </a:solidFill>
                <a:ea typeface="ＭＳ Ｐゴシック" pitchFamily="34" charset="-128"/>
                <a:cs typeface="Arial" pitchFamily="34" charset="0"/>
              </a:rPr>
              <a:t> </a:t>
            </a:r>
            <a:r>
              <a:rPr lang="it-IT" sz="600" dirty="0" smtClean="0">
                <a:solidFill>
                  <a:prstClr val="white"/>
                </a:solidFill>
                <a:ea typeface="ＭＳ Ｐゴシック" pitchFamily="34" charset="-128"/>
                <a:cs typeface="Arial" pitchFamily="34" charset="0"/>
              </a:rPr>
              <a:t>Stein EA, Swergold </a:t>
            </a:r>
            <a:r>
              <a:rPr lang="it-IT" sz="600" dirty="0">
                <a:solidFill>
                  <a:prstClr val="white"/>
                </a:solidFill>
                <a:ea typeface="ＭＳ Ｐゴシック" pitchFamily="34" charset="-128"/>
                <a:cs typeface="Arial" pitchFamily="34" charset="0"/>
              </a:rPr>
              <a:t>GR.  Curr </a:t>
            </a:r>
            <a:r>
              <a:rPr lang="it-IT" sz="600" dirty="0" smtClean="0">
                <a:solidFill>
                  <a:prstClr val="white"/>
                </a:solidFill>
                <a:ea typeface="ＭＳ Ｐゴシック" pitchFamily="34" charset="-128"/>
                <a:cs typeface="Arial" pitchFamily="34" charset="0"/>
              </a:rPr>
              <a:t>Atheroscler Rep. 2013:15:310.</a:t>
            </a:r>
          </a:p>
          <a:p>
            <a:pPr eaLnBrk="0" fontAlgn="base" hangingPunct="0">
              <a:spcBef>
                <a:spcPct val="0"/>
              </a:spcBef>
              <a:spcAft>
                <a:spcPct val="0"/>
              </a:spcAft>
            </a:pPr>
            <a:r>
              <a:rPr lang="it-IT" sz="600" dirty="0" smtClean="0">
                <a:solidFill>
                  <a:prstClr val="white"/>
                </a:solidFill>
                <a:ea typeface="ＭＳ Ｐゴシック" pitchFamily="34" charset="-128"/>
                <a:cs typeface="Arial" pitchFamily="34" charset="0"/>
              </a:rPr>
              <a:t>mAB, monoclonal antibody; siRNA, short interfering RNA.</a:t>
            </a:r>
            <a:endParaRPr lang="it-IT" sz="6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1866938605"/>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4"/>
          <p:cNvGraphicFramePr>
            <a:graphicFrameLocks noGrp="1"/>
          </p:cNvGraphicFramePr>
          <p:nvPr>
            <p:extLst>
              <p:ext uri="{D42A27DB-BD31-4B8C-83A1-F6EECF244321}">
                <p14:modId xmlns:p14="http://schemas.microsoft.com/office/powerpoint/2010/main" val="225135496"/>
              </p:ext>
            </p:extLst>
          </p:nvPr>
        </p:nvGraphicFramePr>
        <p:xfrm>
          <a:off x="76130" y="1198437"/>
          <a:ext cx="9067870" cy="4703135"/>
        </p:xfrm>
        <a:graphic>
          <a:graphicData uri="http://schemas.openxmlformats.org/drawingml/2006/table">
            <a:tbl>
              <a:tblPr firstRow="1" firstCol="1" bandRow="1"/>
              <a:tblGrid>
                <a:gridCol w="817425"/>
                <a:gridCol w="844099"/>
                <a:gridCol w="485166"/>
                <a:gridCol w="485166"/>
                <a:gridCol w="485166"/>
                <a:gridCol w="485166"/>
                <a:gridCol w="870901"/>
                <a:gridCol w="461148"/>
                <a:gridCol w="461148"/>
                <a:gridCol w="461148"/>
                <a:gridCol w="461148"/>
                <a:gridCol w="702057"/>
                <a:gridCol w="512033"/>
                <a:gridCol w="512033"/>
                <a:gridCol w="512033"/>
                <a:gridCol w="512033"/>
              </a:tblGrid>
              <a:tr h="500569">
                <a:tc gridSpan="6">
                  <a:txBody>
                    <a:bodyPr/>
                    <a:lstStyle/>
                    <a:p>
                      <a:pPr marL="0" marR="0" indent="0" algn="ctr">
                        <a:spcBef>
                          <a:spcPts val="0"/>
                        </a:spcBef>
                        <a:spcAft>
                          <a:spcPts val="0"/>
                        </a:spcAft>
                      </a:pPr>
                      <a:r>
                        <a:rPr lang="en-US" sz="1600" b="1" dirty="0" smtClean="0">
                          <a:solidFill>
                            <a:schemeClr val="bg1"/>
                          </a:solidFill>
                          <a:effectLst/>
                          <a:latin typeface="+mj-lt"/>
                          <a:ea typeface="Times New Roman"/>
                          <a:cs typeface="Times New Roman"/>
                        </a:rPr>
                        <a:t>Alirocumab</a:t>
                      </a:r>
                      <a:endParaRPr lang="en-US" sz="1600" b="1"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9D1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gridSpan="5">
                  <a:txBody>
                    <a:bodyPr/>
                    <a:lstStyle/>
                    <a:p>
                      <a:pPr marL="0" marR="0" algn="ctr">
                        <a:spcBef>
                          <a:spcPts val="0"/>
                        </a:spcBef>
                        <a:spcAft>
                          <a:spcPts val="0"/>
                        </a:spcAft>
                      </a:pPr>
                      <a:r>
                        <a:rPr lang="en-US" sz="1600" b="1" u="none" dirty="0" smtClean="0">
                          <a:solidFill>
                            <a:schemeClr val="bg1"/>
                          </a:solidFill>
                          <a:effectLst/>
                          <a:latin typeface="+mj-lt"/>
                          <a:ea typeface="Times New Roman"/>
                          <a:cs typeface="Times New Roman"/>
                        </a:rPr>
                        <a:t>Evolocumab</a:t>
                      </a:r>
                      <a:endParaRPr lang="en-US" sz="1600" b="1" u="none" dirty="0">
                        <a:solidFill>
                          <a:schemeClr val="bg1"/>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9D1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indent="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900" b="1" u="none" dirty="0" smtClean="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gridSpan="5">
                  <a:txBody>
                    <a:bodyPr/>
                    <a:lstStyle/>
                    <a:p>
                      <a:pPr marL="0" marR="0" algn="ctr">
                        <a:spcBef>
                          <a:spcPts val="0"/>
                        </a:spcBef>
                        <a:spcAft>
                          <a:spcPts val="0"/>
                        </a:spcAft>
                      </a:pPr>
                      <a:r>
                        <a:rPr lang="en-US" sz="1600" b="1" u="none" dirty="0" smtClean="0">
                          <a:solidFill>
                            <a:schemeClr val="bg1"/>
                          </a:solidFill>
                          <a:effectLst/>
                          <a:latin typeface="+mj-lt"/>
                          <a:ea typeface="Times New Roman"/>
                          <a:cs typeface="Times New Roman"/>
                        </a:rPr>
                        <a:t>Bococizumab</a:t>
                      </a:r>
                      <a:endParaRPr lang="en-US" sz="1600" b="1" u="none" dirty="0">
                        <a:solidFill>
                          <a:schemeClr val="bg1"/>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9D1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algn="ctr">
                        <a:spcBef>
                          <a:spcPts val="0"/>
                        </a:spcBef>
                        <a:spcAft>
                          <a:spcPts val="0"/>
                        </a:spcAft>
                        <a:tabLst/>
                      </a:pP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900" b="1" u="none" dirty="0" smtClean="0">
                        <a:solidFill>
                          <a:schemeClr val="bg1"/>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C3300"/>
                    </a:solidFill>
                  </a:tcPr>
                </a:tc>
              </a:tr>
              <a:tr h="500569">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indent="0" algn="ctr">
                        <a:spcBef>
                          <a:spcPts val="0"/>
                        </a:spcBef>
                        <a:spcAft>
                          <a:spcPts val="0"/>
                        </a:spcAft>
                      </a:pPr>
                      <a:endParaRPr lang="en-US" sz="1200" b="1"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b="1" u="none" dirty="0" smtClean="0">
                          <a:solidFill>
                            <a:schemeClr val="bg1"/>
                          </a:solidFill>
                          <a:effectLst/>
                          <a:latin typeface="+mj-lt"/>
                        </a:rPr>
                        <a:t>DB Trials</a:t>
                      </a:r>
                    </a:p>
                    <a:p>
                      <a:pPr marL="0" marR="0" algn="ctr">
                        <a:spcBef>
                          <a:spcPts val="0"/>
                        </a:spcBef>
                        <a:spcAft>
                          <a:spcPts val="0"/>
                        </a:spcAft>
                      </a:pPr>
                      <a:r>
                        <a:rPr lang="en-US" sz="900" b="1" u="none" dirty="0" smtClean="0">
                          <a:solidFill>
                            <a:schemeClr val="bg1"/>
                          </a:solidFill>
                          <a:effectLst/>
                          <a:latin typeface="+mj-lt"/>
                          <a:ea typeface="Times New Roman"/>
                          <a:cs typeface="Times New Roman"/>
                        </a:rPr>
                        <a:t>ODYSSEY</a:t>
                      </a:r>
                      <a:endParaRPr lang="en-US" sz="900" b="1" u="none"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u="none" dirty="0">
                          <a:solidFill>
                            <a:schemeClr val="bg1"/>
                          </a:solidFill>
                          <a:effectLst/>
                          <a:latin typeface="+mj-lt"/>
                        </a:rPr>
                        <a:t>N</a:t>
                      </a:r>
                      <a:endParaRPr lang="en-US" sz="900" b="1" u="none"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smtClean="0">
                          <a:solidFill>
                            <a:schemeClr val="bg1"/>
                          </a:solidFill>
                          <a:effectLst/>
                          <a:latin typeface="+mj-lt"/>
                        </a:rPr>
                        <a:t>Length</a:t>
                      </a:r>
                      <a:endParaRPr lang="en-US" sz="700" u="none" dirty="0">
                        <a:solidFill>
                          <a:schemeClr val="bg1"/>
                        </a:solidFill>
                        <a:effectLst/>
                        <a:latin typeface="+mj-lt"/>
                      </a:endParaRPr>
                    </a:p>
                    <a:p>
                      <a:pPr marL="0" marR="0" algn="ctr">
                        <a:spcBef>
                          <a:spcPts val="0"/>
                        </a:spcBef>
                        <a:spcAft>
                          <a:spcPts val="0"/>
                        </a:spcAft>
                      </a:pPr>
                      <a:r>
                        <a:rPr lang="en-US" sz="700" u="none" dirty="0">
                          <a:solidFill>
                            <a:schemeClr val="bg1"/>
                          </a:solidFill>
                          <a:effectLst/>
                          <a:latin typeface="+mj-lt"/>
                        </a:rPr>
                        <a:t>(</a:t>
                      </a:r>
                      <a:r>
                        <a:rPr lang="en-US" sz="700" u="none" dirty="0" smtClean="0">
                          <a:solidFill>
                            <a:schemeClr val="bg1"/>
                          </a:solidFill>
                          <a:effectLst/>
                          <a:latin typeface="+mj-lt"/>
                        </a:rPr>
                        <a:t>M)</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a:solidFill>
                            <a:schemeClr val="bg1"/>
                          </a:solidFill>
                          <a:effectLst/>
                          <a:latin typeface="+mj-lt"/>
                        </a:rPr>
                        <a:t>Patient Exposure (</a:t>
                      </a:r>
                      <a:r>
                        <a:rPr lang="en-US" sz="700" u="none" dirty="0" smtClean="0">
                          <a:solidFill>
                            <a:schemeClr val="bg1"/>
                          </a:solidFill>
                          <a:effectLst/>
                          <a:latin typeface="+mj-lt"/>
                        </a:rPr>
                        <a:t>Y)</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smtClean="0">
                          <a:solidFill>
                            <a:schemeClr val="bg1"/>
                          </a:solidFill>
                          <a:effectLst/>
                          <a:latin typeface="+mj-lt"/>
                        </a:rPr>
                        <a:t>Min</a:t>
                      </a:r>
                    </a:p>
                    <a:p>
                      <a:pPr marL="0" marR="0" algn="ctr">
                        <a:spcBef>
                          <a:spcPts val="0"/>
                        </a:spcBef>
                        <a:spcAft>
                          <a:spcPts val="0"/>
                        </a:spcAft>
                      </a:pPr>
                      <a:r>
                        <a:rPr lang="en-US" sz="700" u="none" dirty="0" smtClean="0">
                          <a:solidFill>
                            <a:schemeClr val="bg1"/>
                          </a:solidFill>
                          <a:effectLst/>
                          <a:latin typeface="+mj-lt"/>
                        </a:rPr>
                        <a:t> </a:t>
                      </a:r>
                      <a:r>
                        <a:rPr lang="en-US" sz="700" u="none" dirty="0">
                          <a:solidFill>
                            <a:schemeClr val="bg1"/>
                          </a:solidFill>
                          <a:effectLst/>
                          <a:latin typeface="+mj-lt"/>
                        </a:rPr>
                        <a:t>LDL-C </a:t>
                      </a:r>
                      <a:endParaRPr lang="en-US" sz="700" u="none" dirty="0" smtClean="0">
                        <a:solidFill>
                          <a:schemeClr val="bg1"/>
                        </a:solidFill>
                        <a:effectLst/>
                        <a:latin typeface="+mj-lt"/>
                      </a:endParaRPr>
                    </a:p>
                    <a:p>
                      <a:pPr marL="0" marR="0" algn="ctr">
                        <a:spcBef>
                          <a:spcPts val="0"/>
                        </a:spcBef>
                        <a:spcAft>
                          <a:spcPts val="0"/>
                        </a:spcAft>
                      </a:pPr>
                      <a:r>
                        <a:rPr lang="en-US" sz="700" b="1" u="none" dirty="0" smtClean="0">
                          <a:solidFill>
                            <a:schemeClr val="bg1"/>
                          </a:solidFill>
                          <a:effectLst/>
                          <a:latin typeface="+mj-lt"/>
                          <a:ea typeface="Times New Roman"/>
                          <a:cs typeface="Times New Roman"/>
                        </a:rPr>
                        <a:t>(mg/dL)</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ap="flat" cmpd="sng" algn="ctr">
                      <a:solidFill>
                        <a:schemeClr val="tx1"/>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u="none" dirty="0" smtClean="0">
                          <a:solidFill>
                            <a:schemeClr val="bg1"/>
                          </a:solidFill>
                          <a:effectLst/>
                          <a:latin typeface="+mj-lt"/>
                        </a:rPr>
                        <a:t> DB </a:t>
                      </a:r>
                    </a:p>
                    <a:p>
                      <a:pPr marL="0" marR="0" algn="ctr">
                        <a:spcBef>
                          <a:spcPts val="0"/>
                        </a:spcBef>
                        <a:spcAft>
                          <a:spcPts val="0"/>
                        </a:spcAft>
                      </a:pPr>
                      <a:r>
                        <a:rPr lang="en-US" sz="900" u="none" dirty="0" smtClean="0">
                          <a:solidFill>
                            <a:schemeClr val="bg1"/>
                          </a:solidFill>
                          <a:effectLst/>
                          <a:latin typeface="+mj-lt"/>
                        </a:rPr>
                        <a:t>Trials</a:t>
                      </a: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u="none" dirty="0">
                          <a:solidFill>
                            <a:schemeClr val="bg1"/>
                          </a:solidFill>
                          <a:effectLst/>
                          <a:latin typeface="+mj-lt"/>
                        </a:rPr>
                        <a:t>N</a:t>
                      </a:r>
                      <a:endParaRPr lang="en-US" sz="900" b="1" u="none"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smtClean="0">
                          <a:solidFill>
                            <a:schemeClr val="bg1"/>
                          </a:solidFill>
                          <a:effectLst/>
                          <a:latin typeface="+mj-lt"/>
                        </a:rPr>
                        <a:t>Length</a:t>
                      </a:r>
                      <a:endParaRPr lang="en-US" sz="700" u="none" dirty="0">
                        <a:solidFill>
                          <a:schemeClr val="bg1"/>
                        </a:solidFill>
                        <a:effectLst/>
                        <a:latin typeface="+mj-lt"/>
                      </a:endParaRPr>
                    </a:p>
                    <a:p>
                      <a:pPr marL="0" marR="0" algn="ctr">
                        <a:spcBef>
                          <a:spcPts val="0"/>
                        </a:spcBef>
                        <a:spcAft>
                          <a:spcPts val="0"/>
                        </a:spcAft>
                      </a:pPr>
                      <a:r>
                        <a:rPr lang="en-US" sz="700" u="none" dirty="0">
                          <a:solidFill>
                            <a:schemeClr val="bg1"/>
                          </a:solidFill>
                          <a:effectLst/>
                          <a:latin typeface="+mj-lt"/>
                        </a:rPr>
                        <a:t>(</a:t>
                      </a:r>
                      <a:r>
                        <a:rPr lang="en-US" sz="700" u="none" dirty="0" smtClean="0">
                          <a:solidFill>
                            <a:schemeClr val="bg1"/>
                          </a:solidFill>
                          <a:effectLst/>
                          <a:latin typeface="+mj-lt"/>
                        </a:rPr>
                        <a:t>M)</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indent="0" algn="ctr">
                        <a:spcBef>
                          <a:spcPts val="0"/>
                        </a:spcBef>
                        <a:spcAft>
                          <a:spcPts val="0"/>
                        </a:spcAft>
                      </a:pPr>
                      <a:r>
                        <a:rPr lang="en-US" sz="700" u="none" dirty="0">
                          <a:solidFill>
                            <a:schemeClr val="bg1"/>
                          </a:solidFill>
                          <a:effectLst/>
                          <a:latin typeface="+mj-lt"/>
                        </a:rPr>
                        <a:t>Patient Exposure (</a:t>
                      </a:r>
                      <a:r>
                        <a:rPr lang="en-US" sz="700" u="none" dirty="0" smtClean="0">
                          <a:solidFill>
                            <a:schemeClr val="bg1"/>
                          </a:solidFill>
                          <a:effectLst/>
                          <a:latin typeface="+mj-lt"/>
                        </a:rPr>
                        <a:t>Y)</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smtClean="0">
                          <a:solidFill>
                            <a:schemeClr val="bg1"/>
                          </a:solidFill>
                          <a:effectLst/>
                          <a:latin typeface="+mj-lt"/>
                        </a:rPr>
                        <a:t>Min </a:t>
                      </a:r>
                    </a:p>
                    <a:p>
                      <a:pPr marL="0" marR="0" algn="ctr">
                        <a:spcBef>
                          <a:spcPts val="0"/>
                        </a:spcBef>
                        <a:spcAft>
                          <a:spcPts val="0"/>
                        </a:spcAft>
                      </a:pPr>
                      <a:r>
                        <a:rPr lang="en-US" sz="700" u="none" dirty="0" smtClean="0">
                          <a:solidFill>
                            <a:schemeClr val="bg1"/>
                          </a:solidFill>
                          <a:effectLst/>
                          <a:latin typeface="+mj-lt"/>
                        </a:rPr>
                        <a:t>LDL-C </a:t>
                      </a:r>
                    </a:p>
                    <a:p>
                      <a:pPr marL="0" marR="0" indent="0" algn="ctr" defTabSz="914400" rtl="0" eaLnBrk="1" fontAlgn="auto" latinLnBrk="0" hangingPunct="1">
                        <a:lnSpc>
                          <a:spcPct val="100000"/>
                        </a:lnSpc>
                        <a:spcBef>
                          <a:spcPts val="0"/>
                        </a:spcBef>
                        <a:spcAft>
                          <a:spcPts val="0"/>
                        </a:spcAft>
                        <a:buClrTx/>
                        <a:buSzTx/>
                        <a:buFontTx/>
                        <a:buNone/>
                        <a:tabLst/>
                        <a:defRPr/>
                      </a:pPr>
                      <a:r>
                        <a:rPr lang="en-US" sz="700" b="1" u="none" dirty="0" smtClean="0">
                          <a:solidFill>
                            <a:schemeClr val="bg1"/>
                          </a:solidFill>
                          <a:effectLst/>
                          <a:latin typeface="+mj-lt"/>
                          <a:ea typeface="Times New Roman"/>
                          <a:cs typeface="Times New Roman"/>
                        </a:rPr>
                        <a:t>(mg/dL)</a:t>
                      </a:r>
                    </a:p>
                  </a:txBody>
                  <a:tcPr marL="0" marR="0" marT="0" marB="0" anchor="ctr">
                    <a:lnL w="12700" cmpd="sng">
                      <a:solidFill>
                        <a:srgbClr val="FFFFFF"/>
                      </a:solidFill>
                    </a:lnL>
                    <a:lnR w="12700" cap="flat" cmpd="sng" algn="ctr">
                      <a:solidFill>
                        <a:schemeClr val="tx1"/>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u="none" dirty="0" smtClean="0">
                          <a:solidFill>
                            <a:schemeClr val="bg1"/>
                          </a:solidFill>
                          <a:effectLst/>
                          <a:latin typeface="+mj-lt"/>
                        </a:rPr>
                        <a:t>DB </a:t>
                      </a:r>
                      <a:r>
                        <a:rPr lang="en-US" sz="900" u="none" dirty="0">
                          <a:solidFill>
                            <a:schemeClr val="bg1"/>
                          </a:solidFill>
                          <a:effectLst/>
                          <a:latin typeface="+mj-lt"/>
                        </a:rPr>
                        <a:t>Trials</a:t>
                      </a:r>
                      <a:endParaRPr lang="en-US" sz="900" b="1" u="none" dirty="0">
                        <a:solidFill>
                          <a:schemeClr val="bg1"/>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u="none" dirty="0">
                          <a:solidFill>
                            <a:schemeClr val="bg1"/>
                          </a:solidFill>
                          <a:effectLst/>
                          <a:latin typeface="+mj-lt"/>
                        </a:rPr>
                        <a:t>N</a:t>
                      </a:r>
                      <a:endParaRPr lang="en-US" sz="900" b="1" u="none" dirty="0">
                        <a:solidFill>
                          <a:schemeClr val="bg1"/>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err="1" smtClean="0">
                          <a:solidFill>
                            <a:schemeClr val="bg1"/>
                          </a:solidFill>
                          <a:effectLst/>
                          <a:latin typeface="+mj-lt"/>
                        </a:rPr>
                        <a:t>Lenght</a:t>
                      </a:r>
                      <a:endParaRPr lang="en-US" sz="700" u="none" dirty="0">
                        <a:solidFill>
                          <a:schemeClr val="bg1"/>
                        </a:solidFill>
                        <a:effectLst/>
                        <a:latin typeface="+mj-lt"/>
                      </a:endParaRPr>
                    </a:p>
                    <a:p>
                      <a:pPr marL="0" marR="0" algn="ctr">
                        <a:spcBef>
                          <a:spcPts val="0"/>
                        </a:spcBef>
                        <a:spcAft>
                          <a:spcPts val="0"/>
                        </a:spcAft>
                      </a:pPr>
                      <a:r>
                        <a:rPr lang="en-US" sz="700" u="none" dirty="0">
                          <a:solidFill>
                            <a:schemeClr val="bg1"/>
                          </a:solidFill>
                          <a:effectLst/>
                          <a:latin typeface="+mj-lt"/>
                        </a:rPr>
                        <a:t>(</a:t>
                      </a:r>
                      <a:r>
                        <a:rPr lang="en-US" sz="700" u="none" dirty="0" smtClean="0">
                          <a:solidFill>
                            <a:schemeClr val="bg1"/>
                          </a:solidFill>
                          <a:effectLst/>
                          <a:latin typeface="+mj-lt"/>
                        </a:rPr>
                        <a:t>M)</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tabLst/>
                      </a:pPr>
                      <a:r>
                        <a:rPr lang="en-US" sz="700" u="none" dirty="0">
                          <a:solidFill>
                            <a:schemeClr val="bg1"/>
                          </a:solidFill>
                          <a:effectLst/>
                          <a:latin typeface="+mj-lt"/>
                        </a:rPr>
                        <a:t>Patient </a:t>
                      </a:r>
                      <a:r>
                        <a:rPr lang="en-US" sz="700" u="none" dirty="0" smtClean="0">
                          <a:solidFill>
                            <a:schemeClr val="bg1"/>
                          </a:solidFill>
                          <a:effectLst/>
                          <a:latin typeface="+mj-lt"/>
                        </a:rPr>
                        <a:t>Exposure</a:t>
                      </a:r>
                      <a:r>
                        <a:rPr lang="en-US" sz="700" u="none" baseline="0" dirty="0" smtClean="0">
                          <a:solidFill>
                            <a:schemeClr val="bg1"/>
                          </a:solidFill>
                          <a:effectLst/>
                          <a:latin typeface="+mj-lt"/>
                        </a:rPr>
                        <a:t>                </a:t>
                      </a:r>
                      <a:r>
                        <a:rPr lang="en-US" sz="700" u="none" dirty="0" smtClean="0">
                          <a:solidFill>
                            <a:schemeClr val="bg1"/>
                          </a:solidFill>
                          <a:effectLst/>
                          <a:latin typeface="+mj-lt"/>
                        </a:rPr>
                        <a:t>(Y)</a:t>
                      </a:r>
                      <a:endParaRPr lang="en-US" sz="700" b="1" u="none"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700" u="none" dirty="0" smtClean="0">
                          <a:solidFill>
                            <a:schemeClr val="bg1"/>
                          </a:solidFill>
                          <a:effectLst/>
                          <a:latin typeface="+mj-lt"/>
                        </a:rPr>
                        <a:t>Min </a:t>
                      </a:r>
                    </a:p>
                    <a:p>
                      <a:pPr marL="0" marR="0" algn="ctr">
                        <a:spcBef>
                          <a:spcPts val="0"/>
                        </a:spcBef>
                        <a:spcAft>
                          <a:spcPts val="0"/>
                        </a:spcAft>
                      </a:pPr>
                      <a:r>
                        <a:rPr lang="en-US" sz="700" u="none" dirty="0" smtClean="0">
                          <a:solidFill>
                            <a:schemeClr val="bg1"/>
                          </a:solidFill>
                          <a:effectLst/>
                          <a:latin typeface="+mj-lt"/>
                        </a:rPr>
                        <a:t>LDL-C </a:t>
                      </a:r>
                    </a:p>
                    <a:p>
                      <a:pPr marL="0" marR="0" indent="0" algn="ctr" defTabSz="914400" rtl="0" eaLnBrk="1" fontAlgn="auto" latinLnBrk="0" hangingPunct="1">
                        <a:lnSpc>
                          <a:spcPct val="100000"/>
                        </a:lnSpc>
                        <a:spcBef>
                          <a:spcPts val="0"/>
                        </a:spcBef>
                        <a:spcAft>
                          <a:spcPts val="0"/>
                        </a:spcAft>
                        <a:buClrTx/>
                        <a:buSzTx/>
                        <a:buFontTx/>
                        <a:buNone/>
                        <a:tabLst/>
                        <a:defRPr/>
                      </a:pPr>
                      <a:r>
                        <a:rPr lang="en-US" sz="700" b="1" u="none" dirty="0" smtClean="0">
                          <a:solidFill>
                            <a:schemeClr val="bg1"/>
                          </a:solidFill>
                          <a:effectLst/>
                          <a:latin typeface="+mj-lt"/>
                          <a:ea typeface="Times New Roman"/>
                          <a:cs typeface="Times New Roman"/>
                        </a:rPr>
                        <a:t>(mg/dL)</a:t>
                      </a:r>
                    </a:p>
                  </a:txBody>
                  <a:tcPr marL="0" marR="0" marT="0" marB="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mpd="sng">
                      <a:solidFill>
                        <a:srgbClr val="FFFFFF"/>
                      </a:solidFill>
                    </a:lnB>
                    <a:lnTlToBr w="12700" cmpd="sng">
                      <a:noFill/>
                      <a:prstDash val="solid"/>
                    </a:lnTlToBr>
                    <a:lnBlToTr w="12700" cmpd="sng">
                      <a:noFill/>
                      <a:prstDash val="solid"/>
                    </a:lnBlToTr>
                    <a:solidFill>
                      <a:srgbClr val="D89D10"/>
                    </a:solidFill>
                  </a:tcPr>
                </a:tc>
              </a:tr>
              <a:tr h="234152">
                <a:tc rowSpan="3">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defTabSz="913529" rtl="0" eaLnBrk="1" latinLnBrk="0" hangingPunct="1">
                        <a:spcBef>
                          <a:spcPts val="0"/>
                        </a:spcBef>
                        <a:spcAft>
                          <a:spcPts val="0"/>
                        </a:spcAft>
                      </a:pPr>
                      <a:r>
                        <a:rPr lang="en-US" sz="1000" b="1" kern="1200" dirty="0">
                          <a:solidFill>
                            <a:schemeClr val="bg1"/>
                          </a:solidFill>
                          <a:effectLst/>
                          <a:latin typeface="+mj-lt"/>
                          <a:ea typeface=""/>
                          <a:cs typeface=""/>
                        </a:rPr>
                        <a:t>HeFH</a:t>
                      </a:r>
                    </a:p>
                  </a:txBody>
                  <a:tcPr marL="0" marR="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kern="1200" dirty="0" smtClean="0">
                          <a:solidFill>
                            <a:srgbClr val="000000"/>
                          </a:solidFill>
                          <a:effectLst/>
                          <a:latin typeface="+mj-lt"/>
                          <a:ea typeface=""/>
                          <a:cs typeface=""/>
                        </a:rPr>
                        <a:t>FH I</a:t>
                      </a:r>
                      <a:endParaRPr lang="en-US" sz="800" b="1" u="none" kern="1200" dirty="0">
                        <a:solidFill>
                          <a:srgbClr val="000000"/>
                        </a:solidFill>
                        <a:effectLst/>
                        <a:latin typeface="+mj-lt"/>
                        <a:ea typeface=""/>
                        <a:cs typeface=""/>
                      </a:endParaRPr>
                    </a:p>
                  </a:txBody>
                  <a:tcPr marL="0" marR="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471</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496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smtClean="0">
                          <a:solidFill>
                            <a:srgbClr val="000000"/>
                          </a:solidFill>
                          <a:effectLst/>
                          <a:latin typeface="+mj-lt"/>
                        </a:rPr>
                        <a:t>RUTHERFORD-2</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46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a:solidFill>
                            <a:srgbClr val="000000"/>
                          </a:solidFill>
                          <a:effectLst/>
                          <a:latin typeface="+mj-lt"/>
                        </a:rPr>
                        <a:t>SPIRE-HF</a:t>
                      </a: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row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r>
              <a:tr h="234152">
                <a:tc vMerge="1">
                  <a:txBody>
                    <a:bodyPr/>
                    <a:lstStyle/>
                    <a:p>
                      <a:endParaRPr lang="en-US"/>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kern="1200" dirty="0" smtClean="0">
                          <a:solidFill>
                            <a:srgbClr val="000000"/>
                          </a:solidFill>
                          <a:effectLst/>
                          <a:latin typeface="+mj-lt"/>
                          <a:ea typeface=""/>
                          <a:cs typeface=""/>
                        </a:rPr>
                        <a:t>FH </a:t>
                      </a:r>
                      <a:r>
                        <a:rPr lang="en-US" sz="800" b="1" u="none" kern="1200" dirty="0">
                          <a:solidFill>
                            <a:srgbClr val="000000"/>
                          </a:solidFill>
                          <a:effectLst/>
                          <a:latin typeface="+mj-lt"/>
                          <a:ea typeface=""/>
                          <a:cs typeface=""/>
                        </a:rPr>
                        <a:t>II</a:t>
                      </a: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250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250.5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4152">
                <a:tc vMerge="1">
                  <a:txBody>
                    <a:bodyPr/>
                    <a:lstStyle/>
                    <a:p>
                      <a:endParaRPr lang="en-US"/>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kern="1200" dirty="0" smtClean="0">
                          <a:solidFill>
                            <a:srgbClr val="000000"/>
                          </a:solidFill>
                          <a:effectLst/>
                          <a:latin typeface="+mj-lt"/>
                          <a:ea typeface=""/>
                          <a:cs typeface=""/>
                        </a:rPr>
                        <a:t>HIGH </a:t>
                      </a:r>
                      <a:r>
                        <a:rPr lang="en-US" sz="800" b="1" u="none" kern="1200" dirty="0">
                          <a:solidFill>
                            <a:srgbClr val="000000"/>
                          </a:solidFill>
                          <a:effectLst/>
                          <a:latin typeface="+mj-lt"/>
                          <a:ea typeface=""/>
                          <a:cs typeface=""/>
                        </a:rPr>
                        <a:t>FH</a:t>
                      </a: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105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106.5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≥160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4152">
                <a:tc rowSpan="4">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defTabSz="913529" rtl="0" eaLnBrk="1" latinLnBrk="0" hangingPunct="1">
                        <a:spcBef>
                          <a:spcPts val="0"/>
                        </a:spcBef>
                        <a:spcAft>
                          <a:spcPts val="0"/>
                        </a:spcAft>
                      </a:pPr>
                      <a:r>
                        <a:rPr lang="en-US" sz="1000" b="1" kern="1200" dirty="0">
                          <a:solidFill>
                            <a:schemeClr val="bg1"/>
                          </a:solidFill>
                          <a:effectLst/>
                          <a:latin typeface="+mj-lt"/>
                          <a:ea typeface=""/>
                          <a:cs typeface=""/>
                        </a:rPr>
                        <a:t>Combo </a:t>
                      </a:r>
                      <a:r>
                        <a:rPr lang="en-US" sz="1000" b="1" kern="1200" dirty="0" err="1" smtClean="0">
                          <a:solidFill>
                            <a:schemeClr val="bg1"/>
                          </a:solidFill>
                          <a:effectLst/>
                          <a:latin typeface="+mj-lt"/>
                          <a:ea typeface=""/>
                          <a:cs typeface=""/>
                        </a:rPr>
                        <a:t>Tx</a:t>
                      </a:r>
                      <a:endParaRPr lang="en-US" sz="1000" b="1" kern="1200" dirty="0">
                        <a:solidFill>
                          <a:schemeClr val="bg1"/>
                        </a:solidFill>
                        <a:effectLst/>
                        <a:latin typeface="+mj-lt"/>
                        <a:ea typeface=""/>
                        <a:cs typeface=""/>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COMBO </a:t>
                      </a:r>
                      <a:r>
                        <a:rPr lang="en-US" sz="800" b="1" u="none" dirty="0">
                          <a:solidFill>
                            <a:srgbClr val="000000"/>
                          </a:solidFill>
                          <a:effectLst/>
                          <a:latin typeface="+mj-lt"/>
                        </a:rPr>
                        <a:t>I</a:t>
                      </a:r>
                      <a:endParaRPr lang="en-US" sz="800" b="1" u="none" dirty="0">
                        <a:solidFill>
                          <a:srgbClr val="000000"/>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306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210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 </a:t>
                      </a:r>
                      <a:r>
                        <a:rPr lang="en-US" sz="800" u="none" dirty="0">
                          <a:solidFill>
                            <a:srgbClr val="000000"/>
                          </a:solidFill>
                          <a:effectLst/>
                          <a:latin typeface="+mj-lt"/>
                        </a:rPr>
                        <a:t>70 </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4">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a:solidFill>
                            <a:srgbClr val="000000"/>
                          </a:solidFill>
                          <a:effectLst/>
                          <a:latin typeface="+mj-lt"/>
                        </a:rPr>
                        <a:t>LAPLACE-2</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4">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1700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4">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4">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231</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4">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≥80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a:solidFill>
                            <a:srgbClr val="000000"/>
                          </a:solidFill>
                          <a:effectLst/>
                          <a:latin typeface="+mj-lt"/>
                        </a:rPr>
                        <a:t>SPIRE-HR</a:t>
                      </a: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r>
              <a:tr h="212472">
                <a:tc vMerge="1">
                  <a:txBody>
                    <a:bodyPr/>
                    <a:lstStyle/>
                    <a:p>
                      <a:endParaRPr lang="en-GB"/>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COMBO </a:t>
                      </a:r>
                      <a:r>
                        <a:rPr lang="en-US" sz="800" b="1" u="none" dirty="0">
                          <a:solidFill>
                            <a:srgbClr val="000000"/>
                          </a:solidFill>
                          <a:effectLst/>
                          <a:latin typeface="+mj-lt"/>
                        </a:rPr>
                        <a:t>II</a:t>
                      </a:r>
                      <a:endParaRPr lang="en-US" sz="800" b="1" u="none" dirty="0">
                        <a:solidFill>
                          <a:srgbClr val="000000"/>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660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24</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960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 </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234152">
                <a:tc vMerge="1">
                  <a:txBody>
                    <a:bodyPr/>
                    <a:lstStyle/>
                    <a:p>
                      <a:endParaRPr lang="en-US"/>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OPTIONS </a:t>
                      </a:r>
                      <a:r>
                        <a:rPr lang="en-US" sz="800" b="1" u="none" dirty="0">
                          <a:solidFill>
                            <a:srgbClr val="000000"/>
                          </a:solidFill>
                          <a:effectLst/>
                          <a:latin typeface="+mj-lt"/>
                        </a:rPr>
                        <a:t>I</a:t>
                      </a: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350</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50</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 </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spcBef>
                          <a:spcPts val="0"/>
                        </a:spcBef>
                        <a:spcAft>
                          <a:spcPts val="0"/>
                        </a:spcAft>
                      </a:pPr>
                      <a:r>
                        <a:rPr lang="en-US" sz="800" b="1" u="none" dirty="0">
                          <a:solidFill>
                            <a:srgbClr val="000000"/>
                          </a:solidFill>
                          <a:effectLst/>
                          <a:latin typeface="+mj-lt"/>
                        </a:rPr>
                        <a:t>SPIRE-LDL</a:t>
                      </a: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p>
                      <a:pPr marL="0" marR="0" algn="ctr">
                        <a:spcBef>
                          <a:spcPts val="0"/>
                        </a:spcBef>
                        <a:spcAft>
                          <a:spcPts val="0"/>
                        </a:spcAft>
                      </a:pPr>
                      <a:r>
                        <a:rPr lang="en-US" sz="800" u="none" dirty="0">
                          <a:solidFill>
                            <a:srgbClr val="000000"/>
                          </a:solidFill>
                          <a:effectLst/>
                          <a:latin typeface="+mj-lt"/>
                        </a:rPr>
                        <a:t>1600</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p>
                      <a:pPr marL="0" marR="0" algn="ctr">
                        <a:spcBef>
                          <a:spcPts val="0"/>
                        </a:spcBef>
                        <a:spcAft>
                          <a:spcPts val="0"/>
                        </a:spcAft>
                      </a:pPr>
                      <a:r>
                        <a:rPr lang="en-US" sz="800" u="none" dirty="0">
                          <a:solidFill>
                            <a:srgbClr val="000000"/>
                          </a:solidFill>
                          <a:effectLst/>
                          <a:latin typeface="+mj-lt"/>
                        </a:rPr>
                        <a:t>1600</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p>
                      <a:pPr marL="0" marR="0" algn="ctr">
                        <a:spcBef>
                          <a:spcPts val="0"/>
                        </a:spcBef>
                        <a:spcAft>
                          <a:spcPts val="0"/>
                        </a:spcAft>
                      </a:pPr>
                      <a:r>
                        <a:rPr lang="en-US" sz="800" u="none" dirty="0" smtClean="0">
                          <a:solidFill>
                            <a:srgbClr val="000000"/>
                          </a:solidFill>
                          <a:effectLst/>
                          <a:latin typeface="+mj-lt"/>
                        </a:rPr>
                        <a:t>≥70</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8F0E7"/>
                    </a:solidFill>
                  </a:tcPr>
                </a:tc>
              </a:tr>
              <a:tr h="234152">
                <a:tc vMerge="1">
                  <a:txBody>
                    <a:bodyPr/>
                    <a:lstStyle/>
                    <a:p>
                      <a:endParaRPr lang="en-US"/>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OPTIONS </a:t>
                      </a:r>
                      <a:r>
                        <a:rPr lang="en-US" sz="800" b="1" u="none" dirty="0">
                          <a:solidFill>
                            <a:srgbClr val="000000"/>
                          </a:solidFill>
                          <a:effectLst/>
                          <a:latin typeface="+mj-lt"/>
                        </a:rPr>
                        <a:t>II</a:t>
                      </a:r>
                      <a:endParaRPr lang="en-US" sz="800" b="1" u="none" dirty="0">
                        <a:solidFill>
                          <a:srgbClr val="000000"/>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50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4152">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1000" dirty="0" smtClean="0">
                          <a:solidFill>
                            <a:schemeClr val="bg1"/>
                          </a:solidFill>
                          <a:effectLst/>
                          <a:latin typeface="+mj-lt"/>
                        </a:rPr>
                        <a:t>Mono</a:t>
                      </a:r>
                      <a:r>
                        <a:rPr lang="en-US" sz="1000" baseline="0" dirty="0" smtClean="0">
                          <a:solidFill>
                            <a:schemeClr val="bg1"/>
                          </a:solidFill>
                          <a:effectLst/>
                          <a:latin typeface="+mj-lt"/>
                        </a:rPr>
                        <a:t> </a:t>
                      </a:r>
                      <a:r>
                        <a:rPr lang="en-US" sz="1000" dirty="0" err="1" smtClean="0">
                          <a:solidFill>
                            <a:schemeClr val="bg1"/>
                          </a:solidFill>
                          <a:effectLst/>
                          <a:latin typeface="+mj-lt"/>
                        </a:rPr>
                        <a:t>Tx</a:t>
                      </a:r>
                      <a:endParaRPr lang="en-US" sz="1000" b="1"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MONO</a:t>
                      </a:r>
                      <a:endParaRPr lang="en-US" sz="800" b="1" u="none" dirty="0">
                        <a:solidFill>
                          <a:srgbClr val="000000"/>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25.5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a:solidFill>
                            <a:srgbClr val="000000"/>
                          </a:solidFill>
                          <a:effectLst/>
                          <a:latin typeface="+mj-lt"/>
                        </a:rPr>
                        <a:t>MENDEL-2</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92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0DFCC"/>
                    </a:solidFill>
                  </a:tcPr>
                </a:tc>
              </a:tr>
              <a:tr h="222024">
                <a:tc rowSpan="2">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1000" dirty="0">
                          <a:solidFill>
                            <a:schemeClr val="bg1"/>
                          </a:solidFill>
                          <a:effectLst/>
                          <a:latin typeface="+mj-lt"/>
                        </a:rPr>
                        <a:t>Statin </a:t>
                      </a:r>
                      <a:r>
                        <a:rPr lang="en-US" sz="1000" dirty="0" smtClean="0">
                          <a:solidFill>
                            <a:schemeClr val="bg1"/>
                          </a:solidFill>
                          <a:effectLst/>
                          <a:latin typeface="+mj-lt"/>
                        </a:rPr>
                        <a:t>Intolerant</a:t>
                      </a:r>
                      <a:endParaRPr lang="en-US" sz="1000" b="1"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89D10"/>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kern="1200" dirty="0" smtClean="0">
                          <a:solidFill>
                            <a:srgbClr val="000000"/>
                          </a:solidFill>
                          <a:effectLst/>
                          <a:latin typeface="+mj-lt"/>
                          <a:ea typeface=""/>
                          <a:cs typeface=""/>
                        </a:rPr>
                        <a:t>ALTERNATIVE</a:t>
                      </a:r>
                      <a:endParaRPr lang="en-US" sz="800" b="1" u="none" kern="1200" dirty="0">
                        <a:solidFill>
                          <a:srgbClr val="000000"/>
                        </a:solidFill>
                        <a:effectLst/>
                        <a:latin typeface="+mj-lt"/>
                        <a:ea typeface=""/>
                        <a:cs typeface=""/>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250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50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 </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a:solidFill>
                            <a:srgbClr val="000000"/>
                          </a:solidFill>
                          <a:effectLst/>
                          <a:latin typeface="+mj-lt"/>
                        </a:rPr>
                        <a:t>GAUSS-2</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46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None</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i="1" u="none" dirty="0" smtClean="0">
                          <a:solidFill>
                            <a:srgbClr val="000000"/>
                          </a:solidFill>
                          <a:effectLst/>
                          <a:latin typeface="+mj-lt"/>
                          <a:ea typeface="+mn-ea"/>
                          <a:cs typeface="+mn-cs"/>
                        </a:rPr>
                        <a:t>PLANNED</a:t>
                      </a:r>
                      <a:endParaRPr lang="en-US" sz="800" b="1" i="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row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800"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r>
              <a:tr h="31877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smtClean="0">
                          <a:solidFill>
                            <a:srgbClr val="000000"/>
                          </a:solidFill>
                          <a:effectLst/>
                          <a:latin typeface="+mj-lt"/>
                        </a:rPr>
                        <a:t>GAUSS-3</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5</a:t>
                      </a:r>
                      <a:r>
                        <a:rPr lang="en-US" sz="800" u="none" dirty="0" smtClean="0">
                          <a:solidFill>
                            <a:srgbClr val="000000"/>
                          </a:solidFill>
                          <a:effectLst/>
                          <a:latin typeface="+mj-lt"/>
                        </a:rPr>
                        <a:t>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3</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NA</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NA</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8F0E7"/>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64230">
                <a:tc>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1000" dirty="0" smtClean="0">
                          <a:solidFill>
                            <a:schemeClr val="bg1"/>
                          </a:solidFill>
                          <a:effectLst/>
                          <a:latin typeface="+mj-lt"/>
                        </a:rPr>
                        <a:t>Long term</a:t>
                      </a:r>
                      <a:endParaRPr lang="en-US" sz="1000" b="1" dirty="0">
                        <a:solidFill>
                          <a:schemeClr val="bg1"/>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89D10"/>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LONG-TERM </a:t>
                      </a:r>
                      <a:endParaRPr lang="en-US" sz="800" b="1" u="none" dirty="0">
                        <a:solidFill>
                          <a:srgbClr val="000000"/>
                        </a:solidFill>
                        <a:effectLst/>
                        <a:latin typeface="+mj-lt"/>
                        <a:ea typeface="Times New Roman"/>
                        <a:cs typeface="Times New Roman"/>
                      </a:endParaRPr>
                    </a:p>
                  </a:txBody>
                  <a:tcPr marL="0" marR="0"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2100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18</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2340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strike="noStrike" dirty="0" smtClean="0">
                          <a:solidFill>
                            <a:srgbClr val="000000"/>
                          </a:solidFill>
                          <a:effectLst/>
                          <a:latin typeface="+mj-lt"/>
                        </a:rPr>
                        <a:t>DESCARTES</a:t>
                      </a:r>
                      <a:endParaRPr lang="en-US" sz="800" b="1" u="none" dirty="0">
                        <a:solidFill>
                          <a:srgbClr val="000000"/>
                        </a:solidFill>
                        <a:effectLst/>
                        <a:latin typeface="+mj-lt"/>
                        <a:ea typeface="Times New Roman"/>
                        <a:cs typeface="Times New Roman"/>
                      </a:endParaRPr>
                    </a:p>
                  </a:txBody>
                  <a:tcPr marL="46147" marR="46147"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905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602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smtClean="0">
                          <a:solidFill>
                            <a:srgbClr val="000000"/>
                          </a:solidFill>
                          <a:effectLst/>
                          <a:latin typeface="+mj-lt"/>
                        </a:rPr>
                        <a:t>≥75</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ap="flat" cmpd="sng" algn="ctr">
                      <a:solidFill>
                        <a:schemeClr val="tx1"/>
                      </a:solidFill>
                      <a:prstDash val="solid"/>
                      <a:round/>
                      <a:headEnd type="none" w="med" len="med"/>
                      <a:tailEnd type="none" w="med" len="med"/>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b="1" u="none" dirty="0" smtClean="0">
                          <a:solidFill>
                            <a:srgbClr val="000000"/>
                          </a:solidFill>
                          <a:effectLst/>
                          <a:latin typeface="+mj-lt"/>
                        </a:rPr>
                        <a:t>SPIRELL</a:t>
                      </a:r>
                      <a:endParaRPr lang="en-US" sz="800" b="1" u="none" dirty="0">
                        <a:solidFill>
                          <a:srgbClr val="00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939</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12</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626</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c>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800" u="none" dirty="0">
                          <a:solidFill>
                            <a:srgbClr val="000000"/>
                          </a:solidFill>
                          <a:effectLst/>
                          <a:latin typeface="+mj-lt"/>
                        </a:rPr>
                        <a:t>&gt;</a:t>
                      </a:r>
                      <a:r>
                        <a:rPr lang="en-US" sz="800" u="none" dirty="0" smtClean="0">
                          <a:solidFill>
                            <a:srgbClr val="000000"/>
                          </a:solidFill>
                          <a:effectLst/>
                          <a:latin typeface="+mj-lt"/>
                        </a:rPr>
                        <a:t>100</a:t>
                      </a:r>
                      <a:endParaRPr lang="en-US" sz="800" b="1" u="none" dirty="0">
                        <a:solidFill>
                          <a:srgbClr val="000000"/>
                        </a:solidFill>
                        <a:effectLst/>
                        <a:latin typeface="+mj-lt"/>
                        <a:ea typeface="Times New Roman"/>
                        <a:cs typeface="Times New Roman"/>
                      </a:endParaRPr>
                    </a:p>
                  </a:txBody>
                  <a:tcPr marL="46147" marR="46147" marT="0" marB="0" anchor="ctr">
                    <a:lnL w="12700" cmpd="sng">
                      <a:solidFill>
                        <a:srgbClr val="FFFFFF"/>
                      </a:solidFill>
                    </a:lnL>
                    <a:lnR w="12700" cmpd="sng">
                      <a:solidFill>
                        <a:srgbClr val="FFFFFF"/>
                      </a:solidFill>
                    </a:lnR>
                    <a:lnT w="12700" cmpd="sng">
                      <a:solidFill>
                        <a:srgbClr val="FFFFFF"/>
                      </a:solid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0DFCC"/>
                    </a:solidFill>
                  </a:tcPr>
                </a:tc>
              </a:tr>
              <a:tr h="945436">
                <a:tc gridSpan="3">
                  <a:txBody>
                    <a:bodyPr/>
                    <a:lstStyle>
                      <a:defPPr>
                        <a:defRPr lang="en-US"/>
                      </a:defPPr>
                      <a:lvl1pPr marL="0" algn="l" defTabSz="913529" rtl="0" eaLnBrk="1" latinLnBrk="0" hangingPunct="1">
                        <a:defRPr sz="1800" b="1" kern="1200">
                          <a:solidFill>
                            <a:schemeClr val="lt1"/>
                          </a:solidFill>
                          <a:latin typeface="Calibri"/>
                          <a:ea typeface=""/>
                          <a:cs typeface=""/>
                        </a:defRPr>
                      </a:lvl1pPr>
                      <a:lvl2pPr marL="456768" algn="l" defTabSz="913529" rtl="0" eaLnBrk="1" latinLnBrk="0" hangingPunct="1">
                        <a:defRPr sz="1800" b="1" kern="1200">
                          <a:solidFill>
                            <a:schemeClr val="lt1"/>
                          </a:solidFill>
                          <a:latin typeface="Calibri"/>
                          <a:ea typeface=""/>
                          <a:cs typeface=""/>
                        </a:defRPr>
                      </a:lvl2pPr>
                      <a:lvl3pPr marL="913529" algn="l" defTabSz="913529" rtl="0" eaLnBrk="1" latinLnBrk="0" hangingPunct="1">
                        <a:defRPr sz="1800" b="1" kern="1200">
                          <a:solidFill>
                            <a:schemeClr val="lt1"/>
                          </a:solidFill>
                          <a:latin typeface="Calibri"/>
                          <a:ea typeface=""/>
                          <a:cs typeface=""/>
                        </a:defRPr>
                      </a:lvl3pPr>
                      <a:lvl4pPr marL="1370292" algn="l" defTabSz="913529" rtl="0" eaLnBrk="1" latinLnBrk="0" hangingPunct="1">
                        <a:defRPr sz="1800" b="1" kern="1200">
                          <a:solidFill>
                            <a:schemeClr val="lt1"/>
                          </a:solidFill>
                          <a:latin typeface="Calibri"/>
                          <a:ea typeface=""/>
                          <a:cs typeface=""/>
                        </a:defRPr>
                      </a:lvl4pPr>
                      <a:lvl5pPr marL="1827056" algn="l" defTabSz="913529" rtl="0" eaLnBrk="1" latinLnBrk="0" hangingPunct="1">
                        <a:defRPr sz="1800" b="1" kern="1200">
                          <a:solidFill>
                            <a:schemeClr val="lt1"/>
                          </a:solidFill>
                          <a:latin typeface="Calibri"/>
                          <a:ea typeface=""/>
                          <a:cs typeface=""/>
                        </a:defRPr>
                      </a:lvl5pPr>
                      <a:lvl6pPr marL="2283821" algn="l" defTabSz="913529" rtl="0" eaLnBrk="1" latinLnBrk="0" hangingPunct="1">
                        <a:defRPr sz="1800" b="1" kern="1200">
                          <a:solidFill>
                            <a:schemeClr val="lt1"/>
                          </a:solidFill>
                          <a:latin typeface="Calibri"/>
                          <a:ea typeface=""/>
                          <a:cs typeface=""/>
                        </a:defRPr>
                      </a:lvl6pPr>
                      <a:lvl7pPr marL="2740585" algn="l" defTabSz="913529" rtl="0" eaLnBrk="1" latinLnBrk="0" hangingPunct="1">
                        <a:defRPr sz="1800" b="1" kern="1200">
                          <a:solidFill>
                            <a:schemeClr val="lt1"/>
                          </a:solidFill>
                          <a:latin typeface="Calibri"/>
                          <a:ea typeface=""/>
                          <a:cs typeface=""/>
                        </a:defRPr>
                      </a:lvl7pPr>
                      <a:lvl8pPr marL="3197349" algn="l" defTabSz="913529" rtl="0" eaLnBrk="1" latinLnBrk="0" hangingPunct="1">
                        <a:defRPr sz="1800" b="1" kern="1200">
                          <a:solidFill>
                            <a:schemeClr val="lt1"/>
                          </a:solidFill>
                          <a:latin typeface="Calibri"/>
                          <a:ea typeface=""/>
                          <a:cs typeface=""/>
                        </a:defRPr>
                      </a:lvl8pPr>
                      <a:lvl9pPr marL="3654113" algn="l" defTabSz="913529" rtl="0" eaLnBrk="1" latinLnBrk="0" hangingPunct="1">
                        <a:defRPr sz="1800" b="1" kern="1200">
                          <a:solidFill>
                            <a:schemeClr val="lt1"/>
                          </a:solidFill>
                          <a:latin typeface="Calibri"/>
                          <a:ea typeface=""/>
                          <a:cs typeface=""/>
                        </a:defRPr>
                      </a:lvl9pPr>
                    </a:lstStyle>
                    <a:p>
                      <a:pPr marL="0" marR="0" algn="ctr">
                        <a:spcBef>
                          <a:spcPts val="0"/>
                        </a:spcBef>
                        <a:spcAft>
                          <a:spcPts val="0"/>
                        </a:spcAft>
                      </a:pPr>
                      <a:r>
                        <a:rPr lang="en-US" sz="900" b="1" u="none" dirty="0">
                          <a:solidFill>
                            <a:srgbClr val="000000"/>
                          </a:solidFill>
                          <a:effectLst/>
                          <a:latin typeface="+mj-lt"/>
                        </a:rPr>
                        <a:t>Total </a:t>
                      </a:r>
                      <a:r>
                        <a:rPr lang="en-US" sz="900" b="1" u="none" dirty="0" smtClean="0">
                          <a:solidFill>
                            <a:srgbClr val="000000"/>
                          </a:solidFill>
                          <a:effectLst/>
                          <a:latin typeface="+mj-lt"/>
                        </a:rPr>
                        <a:t> N </a:t>
                      </a:r>
                      <a:r>
                        <a:rPr lang="en-US" sz="900" b="1" u="none" dirty="0">
                          <a:solidFill>
                            <a:srgbClr val="000000"/>
                          </a:solidFill>
                          <a:effectLst/>
                          <a:latin typeface="+mj-lt"/>
                        </a:rPr>
                        <a:t>of </a:t>
                      </a:r>
                      <a:endParaRPr lang="en-US" sz="900" b="1" u="none" dirty="0" smtClean="0">
                        <a:solidFill>
                          <a:srgbClr val="000000"/>
                        </a:solidFill>
                        <a:effectLst/>
                        <a:latin typeface="+mj-lt"/>
                      </a:endParaRPr>
                    </a:p>
                    <a:p>
                      <a:pPr marL="0" marR="0" algn="ctr">
                        <a:spcBef>
                          <a:spcPts val="0"/>
                        </a:spcBef>
                        <a:spcAft>
                          <a:spcPts val="0"/>
                        </a:spcAft>
                      </a:pPr>
                      <a:r>
                        <a:rPr lang="en-US" sz="900" b="1" u="none" dirty="0" smtClean="0">
                          <a:solidFill>
                            <a:srgbClr val="000000"/>
                          </a:solidFill>
                          <a:effectLst/>
                          <a:latin typeface="+mj-lt"/>
                        </a:rPr>
                        <a:t>Patients</a:t>
                      </a:r>
                      <a:endParaRPr lang="en-US" sz="900" b="1" u="none" dirty="0">
                        <a:solidFill>
                          <a:srgbClr val="000000"/>
                        </a:solidFill>
                        <a:effectLst/>
                        <a:latin typeface="+mj-lt"/>
                        <a:ea typeface="Times New Roman"/>
                        <a:cs typeface="Times New Roman"/>
                      </a:endParaRPr>
                    </a:p>
                    <a:p>
                      <a:pPr marL="0" marR="0" algn="ctr">
                        <a:spcBef>
                          <a:spcPts val="0"/>
                        </a:spcBef>
                        <a:spcAft>
                          <a:spcPts val="0"/>
                        </a:spcAft>
                      </a:pPr>
                      <a:r>
                        <a:rPr lang="en-US" sz="900" b="1" u="none" dirty="0" smtClean="0">
                          <a:solidFill>
                            <a:srgbClr val="FF0000"/>
                          </a:solidFill>
                          <a:effectLst/>
                          <a:latin typeface="+mj-lt"/>
                          <a:ea typeface="Times New Roman"/>
                          <a:cs typeface="Times New Roman"/>
                        </a:rPr>
                        <a:t>4892</a:t>
                      </a:r>
                      <a:endParaRPr lang="en-US" sz="900" b="1" u="none" dirty="0">
                        <a:solidFill>
                          <a:srgbClr val="FF0000"/>
                        </a:solidFill>
                        <a:effectLst/>
                        <a:latin typeface="+mj-lt"/>
                        <a:ea typeface="Times New Roman"/>
                        <a:cs typeface="Times New Roman"/>
                      </a:endParaRPr>
                    </a:p>
                  </a:txBody>
                  <a:tcPr marL="0" marR="0" marT="0" marB="0" anchor="ctr">
                    <a:lnL w="12700" cap="flat" cmpd="sng" algn="ctr">
                      <a:solidFill>
                        <a:srgbClr val="A5002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1000" b="1" u="none" dirty="0">
                        <a:effectLst/>
                        <a:latin typeface="Calibri"/>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A50021"/>
                      </a:solidFill>
                      <a:prstDash val="solid"/>
                      <a:round/>
                      <a:headEnd type="none" w="med" len="med"/>
                      <a:tailEnd type="none" w="med" len="med"/>
                    </a:lnT>
                    <a:lnB w="12700" cap="flat" cmpd="sng" algn="ctr">
                      <a:solidFill>
                        <a:srgbClr val="A5002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1400" b="1" u="none" dirty="0">
                        <a:solidFill>
                          <a:srgbClr val="000000"/>
                        </a:solidFill>
                        <a:effectLst/>
                        <a:latin typeface="Calibri"/>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A50021"/>
                      </a:solidFill>
                      <a:prstDash val="solid"/>
                      <a:round/>
                      <a:headEnd type="none" w="med" len="med"/>
                      <a:tailEnd type="none" w="med" len="med"/>
                    </a:lnT>
                    <a:lnB w="12700" cap="flat" cmpd="sng" algn="ctr">
                      <a:solidFill>
                        <a:srgbClr val="A5002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900" b="1" u="none" dirty="0" smtClean="0">
                          <a:solidFill>
                            <a:srgbClr val="FF0000"/>
                          </a:solidFill>
                          <a:effectLst/>
                          <a:latin typeface="+mj-lt"/>
                        </a:rPr>
                        <a:t>~4538 patient-</a:t>
                      </a:r>
                      <a:r>
                        <a:rPr lang="en-US" sz="900" b="1" u="none" dirty="0" err="1" smtClean="0">
                          <a:solidFill>
                            <a:srgbClr val="FF0000"/>
                          </a:solidFill>
                          <a:effectLst/>
                          <a:latin typeface="+mj-lt"/>
                        </a:rPr>
                        <a:t>yrs</a:t>
                      </a:r>
                      <a:endParaRPr lang="en-US" sz="900" b="1" u="none" dirty="0">
                        <a:solidFill>
                          <a:srgbClr val="FF0000"/>
                        </a:solidFill>
                        <a:effectLst/>
                        <a:latin typeface="+mj-lt"/>
                      </a:endParaRPr>
                    </a:p>
                    <a:p>
                      <a:pPr marL="0" marR="0" algn="ctr">
                        <a:spcBef>
                          <a:spcPts val="0"/>
                        </a:spcBef>
                        <a:spcAft>
                          <a:spcPts val="0"/>
                        </a:spcAft>
                      </a:pPr>
                      <a:r>
                        <a:rPr lang="en-US" sz="900" b="1" u="none" dirty="0" smtClean="0">
                          <a:solidFill>
                            <a:srgbClr val="000000"/>
                          </a:solidFill>
                          <a:effectLst/>
                          <a:latin typeface="+mj-lt"/>
                        </a:rPr>
                        <a:t>in DB controlled </a:t>
                      </a:r>
                    </a:p>
                    <a:p>
                      <a:pPr marL="0" marR="0" algn="ctr">
                        <a:spcBef>
                          <a:spcPts val="0"/>
                        </a:spcBef>
                        <a:spcAft>
                          <a:spcPts val="0"/>
                        </a:spcAft>
                      </a:pPr>
                      <a:r>
                        <a:rPr lang="en-US" sz="900" b="1" u="none" dirty="0" smtClean="0">
                          <a:solidFill>
                            <a:srgbClr val="000000"/>
                          </a:solidFill>
                          <a:effectLst/>
                          <a:latin typeface="+mj-lt"/>
                        </a:rPr>
                        <a:t>trials</a:t>
                      </a:r>
                      <a:endParaRPr lang="en-US" sz="900" b="1" u="none" dirty="0">
                        <a:solidFill>
                          <a:srgbClr val="000000"/>
                        </a:solidFill>
                        <a:effectLst/>
                        <a:latin typeface="+mj-lt"/>
                        <a:ea typeface="Times New Roman"/>
                        <a:cs typeface="Times New Roman"/>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p>
                      <a:endParaRPr lang="en-US"/>
                    </a:p>
                  </a:txBody>
                  <a:tcPr>
                    <a:solidFill>
                      <a:srgbClr val="F0E7E8"/>
                    </a:solidFill>
                  </a:tcPr>
                </a:tc>
                <a:tc hMerge="1">
                  <a:txBody>
                    <a:bodyPr/>
                    <a:lstStyle/>
                    <a:p>
                      <a:endParaRPr lang="en-US"/>
                    </a:p>
                  </a:txBody>
                  <a:tcPr>
                    <a:solidFill>
                      <a:srgbClr val="F0E7E8"/>
                    </a:solidFill>
                  </a:tcPr>
                </a:tc>
                <a:tc grid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900" b="1" u="none" dirty="0" smtClean="0">
                          <a:solidFill>
                            <a:srgbClr val="000000"/>
                          </a:solidFill>
                          <a:effectLst/>
                          <a:latin typeface="+mj-lt"/>
                        </a:rPr>
                        <a:t>Total N of Patients</a:t>
                      </a:r>
                      <a:endParaRPr lang="en-US" sz="900" b="1" u="none" dirty="0" smtClean="0">
                        <a:solidFill>
                          <a:srgbClr val="000000"/>
                        </a:solidFill>
                        <a:effectLst/>
                        <a:latin typeface="+mj-lt"/>
                        <a:ea typeface="Times New Roman"/>
                        <a:cs typeface="Times New Roman"/>
                      </a:endParaRPr>
                    </a:p>
                    <a:p>
                      <a:pPr marL="0" marR="0" algn="ctr">
                        <a:spcBef>
                          <a:spcPts val="0"/>
                        </a:spcBef>
                        <a:spcAft>
                          <a:spcPts val="0"/>
                        </a:spcAft>
                      </a:pPr>
                      <a:r>
                        <a:rPr lang="en-US" sz="900" b="1" u="none" dirty="0" smtClean="0">
                          <a:solidFill>
                            <a:srgbClr val="FF0000"/>
                          </a:solidFill>
                          <a:effectLst/>
                          <a:latin typeface="+mj-lt"/>
                          <a:ea typeface="Times New Roman"/>
                          <a:cs typeface="Times New Roman"/>
                        </a:rPr>
                        <a:t>4305</a:t>
                      </a:r>
                      <a:endParaRPr lang="en-US" sz="900" b="1" u="none" dirty="0">
                        <a:solidFill>
                          <a:srgbClr val="FF0000"/>
                        </a:solidFill>
                        <a:effectLst/>
                        <a:latin typeface="+mj-lt"/>
                        <a:ea typeface="Times New Roman"/>
                        <a:cs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1100" b="1" u="none" dirty="0">
                        <a:solidFill>
                          <a:srgbClr val="000000"/>
                        </a:solidFill>
                        <a:effectLst/>
                        <a:latin typeface="Calibri"/>
                        <a:ea typeface="Times New Roman"/>
                        <a:cs typeface="Times New Roman"/>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rgbClr val="A5002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900" b="1" u="none" dirty="0" smtClean="0">
                          <a:solidFill>
                            <a:srgbClr val="FF0000"/>
                          </a:solidFill>
                          <a:effectLst/>
                          <a:latin typeface="+mj-lt"/>
                        </a:rPr>
                        <a:t>~1017 </a:t>
                      </a:r>
                      <a:r>
                        <a:rPr lang="en-US" sz="900" b="1" u="none" kern="1200" dirty="0" smtClean="0">
                          <a:solidFill>
                            <a:srgbClr val="FF0000"/>
                          </a:solidFill>
                          <a:effectLst/>
                          <a:latin typeface="+mj-lt"/>
                          <a:ea typeface=""/>
                          <a:cs typeface=""/>
                        </a:rPr>
                        <a:t>patient-</a:t>
                      </a:r>
                      <a:r>
                        <a:rPr lang="en-US" sz="900" b="1" u="none" kern="1200" dirty="0" err="1" smtClean="0">
                          <a:solidFill>
                            <a:srgbClr val="FF0000"/>
                          </a:solidFill>
                          <a:effectLst/>
                          <a:latin typeface="+mj-lt"/>
                          <a:ea typeface=""/>
                          <a:cs typeface=""/>
                        </a:rPr>
                        <a:t>yrs</a:t>
                      </a:r>
                      <a:endParaRPr lang="en-US" sz="900" b="1" u="none" kern="1200" dirty="0">
                        <a:solidFill>
                          <a:srgbClr val="FF0000"/>
                        </a:solidFill>
                        <a:effectLst/>
                        <a:latin typeface="+mj-lt"/>
                        <a:ea typeface=""/>
                        <a:cs typeface=""/>
                      </a:endParaRPr>
                    </a:p>
                    <a:p>
                      <a:pPr marL="0" marR="0" algn="ctr">
                        <a:spcBef>
                          <a:spcPts val="0"/>
                        </a:spcBef>
                        <a:spcAft>
                          <a:spcPts val="0"/>
                        </a:spcAft>
                      </a:pPr>
                      <a:r>
                        <a:rPr lang="en-US" sz="900" b="1" u="none" dirty="0" smtClean="0">
                          <a:solidFill>
                            <a:srgbClr val="000000"/>
                          </a:solidFill>
                          <a:effectLst/>
                          <a:latin typeface="+mj-lt"/>
                        </a:rPr>
                        <a:t>in DB controlled trials</a:t>
                      </a:r>
                      <a:endParaRPr lang="en-US" sz="900" b="1" u="none" dirty="0">
                        <a:solidFill>
                          <a:srgbClr val="000000"/>
                        </a:solidFill>
                        <a:effectLst/>
                        <a:latin typeface="+mj-lt"/>
                        <a:ea typeface="Times New Roman"/>
                        <a:cs typeface="Times New Roman"/>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p>
                      <a:endParaRPr lang="en-US"/>
                    </a:p>
                  </a:txBody>
                  <a:tcPr>
                    <a:solidFill>
                      <a:srgbClr val="F0E7E8"/>
                    </a:solidFill>
                  </a:tcPr>
                </a:tc>
                <a:tc hMerge="1">
                  <a:txBody>
                    <a:bodyPr/>
                    <a:lstStyle/>
                    <a:p>
                      <a:endParaRPr lang="en-US"/>
                    </a:p>
                  </a:txBody>
                  <a:tcPr>
                    <a:solidFill>
                      <a:srgbClr val="F0E7E8"/>
                    </a:solidFill>
                  </a:tcPr>
                </a:tc>
                <a:tc gridSpan="2">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900" b="1" u="none" kern="1200" dirty="0">
                          <a:solidFill>
                            <a:srgbClr val="000000"/>
                          </a:solidFill>
                          <a:effectLst/>
                          <a:latin typeface="+mj-lt"/>
                          <a:ea typeface=""/>
                          <a:cs typeface=""/>
                        </a:rPr>
                        <a:t>Total </a:t>
                      </a:r>
                      <a:r>
                        <a:rPr lang="en-US" sz="900" b="1" u="none" kern="1200" dirty="0" smtClean="0">
                          <a:solidFill>
                            <a:srgbClr val="000000"/>
                          </a:solidFill>
                          <a:effectLst/>
                          <a:latin typeface="+mj-lt"/>
                          <a:ea typeface=""/>
                          <a:cs typeface=""/>
                        </a:rPr>
                        <a:t>N of Patients</a:t>
                      </a:r>
                      <a:endParaRPr lang="en-US" sz="900" b="1" u="none" kern="1200" dirty="0">
                        <a:solidFill>
                          <a:srgbClr val="000000"/>
                        </a:solidFill>
                        <a:effectLst/>
                        <a:latin typeface="+mj-lt"/>
                        <a:ea typeface=""/>
                        <a:cs typeface=""/>
                      </a:endParaRPr>
                    </a:p>
                    <a:p>
                      <a:pPr marL="0" marR="0" algn="ctr">
                        <a:spcBef>
                          <a:spcPts val="0"/>
                        </a:spcBef>
                        <a:spcAft>
                          <a:spcPts val="0"/>
                        </a:spcAft>
                      </a:pPr>
                      <a:r>
                        <a:rPr lang="en-US" sz="900" b="1" u="none" kern="1200" dirty="0" smtClean="0">
                          <a:solidFill>
                            <a:srgbClr val="FF0000"/>
                          </a:solidFill>
                          <a:effectLst/>
                          <a:latin typeface="+mj-lt"/>
                          <a:ea typeface=""/>
                          <a:cs typeface=""/>
                        </a:rPr>
                        <a:t>3439</a:t>
                      </a:r>
                      <a:endParaRPr lang="en-US" sz="900" b="1" u="none" kern="1200" dirty="0">
                        <a:solidFill>
                          <a:srgbClr val="FF0000"/>
                        </a:solidFill>
                        <a:effectLst/>
                        <a:latin typeface="+mj-lt"/>
                        <a:ea typeface=""/>
                        <a:cs typeface=""/>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endParaRPr lang="en-US" sz="1400" b="1" u="none" kern="1200" dirty="0">
                        <a:solidFill>
                          <a:srgbClr val="000000"/>
                        </a:solidFill>
                        <a:effectLst/>
                        <a:latin typeface="Calibri"/>
                        <a:ea typeface=""/>
                        <a:cs typeface=""/>
                      </a:endParaRPr>
                    </a:p>
                  </a:txBody>
                  <a:tcPr marL="46147" marR="4614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A50021"/>
                      </a:solidFill>
                      <a:prstDash val="solid"/>
                      <a:round/>
                      <a:headEnd type="none" w="med" len="med"/>
                      <a:tailEnd type="none" w="med" len="med"/>
                    </a:lnT>
                    <a:lnB w="12700" cap="flat" cmpd="sng" algn="ctr">
                      <a:solidFill>
                        <a:srgbClr val="A5002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3">
                  <a:txBody>
                    <a:bodyPr/>
                    <a:lstStyle>
                      <a:defPPr>
                        <a:defRPr lang="en-US"/>
                      </a:defPPr>
                      <a:lvl1pPr marL="0" algn="l" defTabSz="913529" rtl="0" eaLnBrk="1" latinLnBrk="0" hangingPunct="1">
                        <a:defRPr sz="1800" kern="1200">
                          <a:solidFill>
                            <a:schemeClr val="dk1"/>
                          </a:solidFill>
                          <a:latin typeface="Calibri"/>
                          <a:ea typeface=""/>
                          <a:cs typeface=""/>
                        </a:defRPr>
                      </a:lvl1pPr>
                      <a:lvl2pPr marL="456768" algn="l" defTabSz="913529" rtl="0" eaLnBrk="1" latinLnBrk="0" hangingPunct="1">
                        <a:defRPr sz="1800" kern="1200">
                          <a:solidFill>
                            <a:schemeClr val="dk1"/>
                          </a:solidFill>
                          <a:latin typeface="Calibri"/>
                          <a:ea typeface=""/>
                          <a:cs typeface=""/>
                        </a:defRPr>
                      </a:lvl2pPr>
                      <a:lvl3pPr marL="913529" algn="l" defTabSz="913529" rtl="0" eaLnBrk="1" latinLnBrk="0" hangingPunct="1">
                        <a:defRPr sz="1800" kern="1200">
                          <a:solidFill>
                            <a:schemeClr val="dk1"/>
                          </a:solidFill>
                          <a:latin typeface="Calibri"/>
                          <a:ea typeface=""/>
                          <a:cs typeface=""/>
                        </a:defRPr>
                      </a:lvl3pPr>
                      <a:lvl4pPr marL="1370292" algn="l" defTabSz="913529" rtl="0" eaLnBrk="1" latinLnBrk="0" hangingPunct="1">
                        <a:defRPr sz="1800" kern="1200">
                          <a:solidFill>
                            <a:schemeClr val="dk1"/>
                          </a:solidFill>
                          <a:latin typeface="Calibri"/>
                          <a:ea typeface=""/>
                          <a:cs typeface=""/>
                        </a:defRPr>
                      </a:lvl4pPr>
                      <a:lvl5pPr marL="1827056" algn="l" defTabSz="913529" rtl="0" eaLnBrk="1" latinLnBrk="0" hangingPunct="1">
                        <a:defRPr sz="1800" kern="1200">
                          <a:solidFill>
                            <a:schemeClr val="dk1"/>
                          </a:solidFill>
                          <a:latin typeface="Calibri"/>
                          <a:ea typeface=""/>
                          <a:cs typeface=""/>
                        </a:defRPr>
                      </a:lvl5pPr>
                      <a:lvl6pPr marL="2283821" algn="l" defTabSz="913529" rtl="0" eaLnBrk="1" latinLnBrk="0" hangingPunct="1">
                        <a:defRPr sz="1800" kern="1200">
                          <a:solidFill>
                            <a:schemeClr val="dk1"/>
                          </a:solidFill>
                          <a:latin typeface="Calibri"/>
                          <a:ea typeface=""/>
                          <a:cs typeface=""/>
                        </a:defRPr>
                      </a:lvl6pPr>
                      <a:lvl7pPr marL="2740585" algn="l" defTabSz="913529" rtl="0" eaLnBrk="1" latinLnBrk="0" hangingPunct="1">
                        <a:defRPr sz="1800" kern="1200">
                          <a:solidFill>
                            <a:schemeClr val="dk1"/>
                          </a:solidFill>
                          <a:latin typeface="Calibri"/>
                          <a:ea typeface=""/>
                          <a:cs typeface=""/>
                        </a:defRPr>
                      </a:lvl7pPr>
                      <a:lvl8pPr marL="3197349" algn="l" defTabSz="913529" rtl="0" eaLnBrk="1" latinLnBrk="0" hangingPunct="1">
                        <a:defRPr sz="1800" kern="1200">
                          <a:solidFill>
                            <a:schemeClr val="dk1"/>
                          </a:solidFill>
                          <a:latin typeface="Calibri"/>
                          <a:ea typeface=""/>
                          <a:cs typeface=""/>
                        </a:defRPr>
                      </a:lvl8pPr>
                      <a:lvl9pPr marL="3654113" algn="l" defTabSz="913529" rtl="0" eaLnBrk="1" latinLnBrk="0" hangingPunct="1">
                        <a:defRPr sz="1800" kern="1200">
                          <a:solidFill>
                            <a:schemeClr val="dk1"/>
                          </a:solidFill>
                          <a:latin typeface="Calibri"/>
                          <a:ea typeface=""/>
                          <a:cs typeface=""/>
                        </a:defRPr>
                      </a:lvl9pPr>
                    </a:lstStyle>
                    <a:p>
                      <a:pPr marL="0" marR="0" algn="ctr">
                        <a:spcBef>
                          <a:spcPts val="0"/>
                        </a:spcBef>
                        <a:spcAft>
                          <a:spcPts val="0"/>
                        </a:spcAft>
                      </a:pPr>
                      <a:r>
                        <a:rPr lang="en-US" sz="900" b="1" u="none" kern="1200" dirty="0">
                          <a:solidFill>
                            <a:srgbClr val="FF0000"/>
                          </a:solidFill>
                          <a:effectLst/>
                          <a:latin typeface="+mj-lt"/>
                          <a:ea typeface=""/>
                          <a:cs typeface=""/>
                        </a:rPr>
                        <a:t>~</a:t>
                      </a:r>
                      <a:r>
                        <a:rPr lang="en-US" sz="900" b="1" u="none" kern="1200" dirty="0" smtClean="0">
                          <a:solidFill>
                            <a:srgbClr val="FF0000"/>
                          </a:solidFill>
                          <a:effectLst/>
                          <a:latin typeface="+mj-lt"/>
                          <a:ea typeface=""/>
                          <a:cs typeface=""/>
                        </a:rPr>
                        <a:t>3000 patient-</a:t>
                      </a:r>
                      <a:r>
                        <a:rPr lang="en-US" sz="900" b="1" u="none" kern="1200" dirty="0" err="1" smtClean="0">
                          <a:solidFill>
                            <a:srgbClr val="FF0000"/>
                          </a:solidFill>
                          <a:effectLst/>
                          <a:latin typeface="+mj-lt"/>
                          <a:ea typeface=""/>
                          <a:cs typeface=""/>
                        </a:rPr>
                        <a:t>yrs</a:t>
                      </a:r>
                      <a:endParaRPr lang="en-US" sz="900" b="1" u="none" kern="1200" dirty="0">
                        <a:solidFill>
                          <a:srgbClr val="FF0000"/>
                        </a:solidFill>
                        <a:effectLst/>
                        <a:latin typeface="+mj-lt"/>
                        <a:ea typeface=""/>
                        <a:cs typeface=""/>
                      </a:endParaRPr>
                    </a:p>
                    <a:p>
                      <a:pPr marL="0" marR="0" algn="ctr">
                        <a:spcBef>
                          <a:spcPts val="0"/>
                        </a:spcBef>
                        <a:spcAft>
                          <a:spcPts val="0"/>
                        </a:spcAft>
                      </a:pPr>
                      <a:r>
                        <a:rPr lang="en-US" sz="900" b="1" u="none" kern="1200" dirty="0">
                          <a:solidFill>
                            <a:srgbClr val="000000"/>
                          </a:solidFill>
                          <a:effectLst/>
                          <a:latin typeface="+mj-lt"/>
                          <a:ea typeface=""/>
                          <a:cs typeface=""/>
                        </a:rPr>
                        <a:t>(assumes 2:1 </a:t>
                      </a:r>
                      <a:r>
                        <a:rPr lang="en-US" sz="900" b="1" u="none" kern="1200" dirty="0" smtClean="0">
                          <a:solidFill>
                            <a:srgbClr val="000000"/>
                          </a:solidFill>
                          <a:effectLst/>
                          <a:latin typeface="+mj-lt"/>
                          <a:ea typeface=""/>
                          <a:cs typeface=""/>
                        </a:rPr>
                        <a:t>randomization, </a:t>
                      </a:r>
                      <a:r>
                        <a:rPr lang="en-US" sz="900" b="1" u="none" kern="1200" dirty="0">
                          <a:solidFill>
                            <a:srgbClr val="000000"/>
                          </a:solidFill>
                          <a:effectLst/>
                          <a:latin typeface="+mj-lt"/>
                          <a:ea typeface=""/>
                          <a:cs typeface=""/>
                        </a:rPr>
                        <a:t>final </a:t>
                      </a:r>
                      <a:r>
                        <a:rPr lang="en-US" sz="900" b="1" u="none" kern="1200" dirty="0" smtClean="0">
                          <a:solidFill>
                            <a:srgbClr val="000000"/>
                          </a:solidFill>
                          <a:effectLst/>
                          <a:latin typeface="+mj-lt"/>
                          <a:ea typeface=""/>
                          <a:cs typeface=""/>
                        </a:rPr>
                        <a:t>N likely to </a:t>
                      </a:r>
                      <a:r>
                        <a:rPr lang="en-US" sz="900" b="1" u="none" kern="1200" dirty="0">
                          <a:solidFill>
                            <a:srgbClr val="000000"/>
                          </a:solidFill>
                          <a:effectLst/>
                          <a:latin typeface="+mj-lt"/>
                          <a:ea typeface=""/>
                          <a:cs typeface=""/>
                        </a:rPr>
                        <a:t>be larger </a:t>
                      </a:r>
                      <a:r>
                        <a:rPr lang="en-US" sz="900" b="1" u="none" kern="1200" dirty="0" smtClean="0">
                          <a:solidFill>
                            <a:srgbClr val="000000"/>
                          </a:solidFill>
                          <a:effectLst/>
                          <a:latin typeface="+mj-lt"/>
                          <a:ea typeface=""/>
                          <a:cs typeface=""/>
                        </a:rPr>
                        <a:t>as anticipate additional trials</a:t>
                      </a:r>
                      <a:r>
                        <a:rPr lang="en-US" sz="900" b="1" u="none" kern="1200" dirty="0">
                          <a:solidFill>
                            <a:srgbClr val="000000"/>
                          </a:solidFill>
                          <a:effectLst/>
                          <a:latin typeface="+mj-lt"/>
                          <a:ea typeface=""/>
                          <a:cs typeface=""/>
                        </a:rPr>
                        <a:t>)</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A5002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p>
                      <a:endParaRPr lang="en-US"/>
                    </a:p>
                  </a:txBody>
                  <a:tcPr>
                    <a:solidFill>
                      <a:srgbClr val="F0E7E8"/>
                    </a:solidFill>
                  </a:tcPr>
                </a:tc>
                <a:tc hMerge="1">
                  <a:txBody>
                    <a:bodyPr/>
                    <a:lstStyle/>
                    <a:p>
                      <a:endParaRPr lang="en-US"/>
                    </a:p>
                  </a:txBody>
                  <a:tcPr>
                    <a:solidFill>
                      <a:srgbClr val="F0E7E8"/>
                    </a:solidFill>
                  </a:tcPr>
                </a:tc>
              </a:tr>
            </a:tbl>
          </a:graphicData>
        </a:graphic>
      </p:graphicFrame>
      <p:sp>
        <p:nvSpPr>
          <p:cNvPr id="10" name="Title 39"/>
          <p:cNvSpPr txBox="1">
            <a:spLocks/>
          </p:cNvSpPr>
          <p:nvPr/>
        </p:nvSpPr>
        <p:spPr>
          <a:xfrm>
            <a:off x="1355834" y="273600"/>
            <a:ext cx="7482166" cy="490093"/>
          </a:xfrm>
          <a:prstGeom prst="rect">
            <a:avLst/>
          </a:prstGeom>
        </p:spPr>
        <p:txBody>
          <a:bodyPr vert="horz" lIns="91440" tIns="45720" rIns="91440" bIns="45720" rtlCol="0" anchor="ctr">
            <a:noAutofit/>
          </a:bodyPr>
          <a:lstStyle>
            <a:lvl1pPr algn="r">
              <a:spcBef>
                <a:spcPct val="0"/>
              </a:spcBef>
              <a:buNone/>
              <a:defRPr sz="2000" b="1">
                <a:solidFill>
                  <a:schemeClr val="bg1"/>
                </a:solidFill>
                <a:latin typeface="+mj-lt"/>
                <a:ea typeface="+mj-ea"/>
                <a:cs typeface="+mj-cs"/>
              </a:defRPr>
            </a:lvl1pPr>
          </a:lstStyle>
          <a:p>
            <a:r>
              <a:rPr lang="en-GB" sz="1800" dirty="0" smtClean="0"/>
              <a:t>Most advanced PCSK9 monoclonal antibodies</a:t>
            </a:r>
          </a:p>
          <a:p>
            <a:r>
              <a:rPr lang="en-GB" sz="1800" dirty="0" smtClean="0"/>
              <a:t> in development: Phase III programmes</a:t>
            </a:r>
            <a:endParaRPr lang="en-GB" sz="1800" dirty="0"/>
          </a:p>
        </p:txBody>
      </p:sp>
      <p:sp>
        <p:nvSpPr>
          <p:cNvPr id="8" name="TextBox 7"/>
          <p:cNvSpPr txBox="1"/>
          <p:nvPr/>
        </p:nvSpPr>
        <p:spPr>
          <a:xfrm>
            <a:off x="0" y="6381750"/>
            <a:ext cx="6572250" cy="338554"/>
          </a:xfrm>
          <a:prstGeom prst="rect">
            <a:avLst/>
          </a:prstGeom>
          <a:noFill/>
        </p:spPr>
        <p:txBody>
          <a:bodyPr wrap="square" rtlCol="0">
            <a:spAutoFit/>
          </a:bodyPr>
          <a:lstStyle/>
          <a:p>
            <a:pPr eaLnBrk="0" fontAlgn="base" hangingPunct="0">
              <a:spcBef>
                <a:spcPct val="0"/>
              </a:spcBef>
              <a:spcAft>
                <a:spcPct val="0"/>
              </a:spcAft>
            </a:pPr>
            <a:r>
              <a:rPr lang="en-GB" sz="800" dirty="0">
                <a:solidFill>
                  <a:prstClr val="white"/>
                </a:solidFill>
                <a:ea typeface="ＭＳ Ｐゴシック" pitchFamily="34" charset="-128"/>
                <a:cs typeface="Arial" pitchFamily="34" charset="0"/>
              </a:rPr>
              <a:t>ClinicalTrials.gov. available at: http://clinicaltrials.gov. Accessed August 10, </a:t>
            </a:r>
            <a:r>
              <a:rPr lang="en-GB" sz="800" dirty="0" smtClean="0">
                <a:solidFill>
                  <a:prstClr val="white"/>
                </a:solidFill>
                <a:ea typeface="ＭＳ Ｐゴシック" pitchFamily="34" charset="-128"/>
                <a:cs typeface="Arial" pitchFamily="34" charset="0"/>
              </a:rPr>
              <a:t>2014.</a:t>
            </a:r>
          </a:p>
          <a:p>
            <a:pPr eaLnBrk="0" fontAlgn="base" hangingPunct="0">
              <a:spcBef>
                <a:spcPct val="0"/>
              </a:spcBef>
              <a:spcAft>
                <a:spcPct val="0"/>
              </a:spcAft>
            </a:pPr>
            <a:r>
              <a:rPr lang="en-GB" sz="800" dirty="0" smtClean="0">
                <a:solidFill>
                  <a:prstClr val="white"/>
                </a:solidFill>
                <a:ea typeface="ＭＳ Ｐゴシック" pitchFamily="34" charset="-128"/>
                <a:cs typeface="Arial" pitchFamily="34" charset="0"/>
              </a:rPr>
              <a:t>DB, double blind; min, minimum</a:t>
            </a:r>
            <a:endParaRPr lang="en-GB"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2065876054"/>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48" y="0"/>
            <a:ext cx="7283152" cy="1143000"/>
          </a:xfrm>
        </p:spPr>
        <p:txBody>
          <a:bodyPr/>
          <a:lstStyle/>
          <a:p>
            <a:r>
              <a:rPr lang="en-GB" dirty="0" smtClean="0"/>
              <a:t>There is a high financial burden of CVD</a:t>
            </a:r>
            <a:endParaRPr lang="en-US" dirty="0"/>
          </a:p>
        </p:txBody>
      </p:sp>
      <p:sp>
        <p:nvSpPr>
          <p:cNvPr id="3" name="Content Placeholder 2"/>
          <p:cNvSpPr>
            <a:spLocks noGrp="1"/>
          </p:cNvSpPr>
          <p:nvPr>
            <p:ph idx="1"/>
          </p:nvPr>
        </p:nvSpPr>
        <p:spPr>
          <a:xfrm>
            <a:off x="457200" y="2133600"/>
            <a:ext cx="8382000" cy="3124200"/>
          </a:xfrm>
        </p:spPr>
        <p:txBody>
          <a:bodyPr/>
          <a:lstStyle/>
          <a:p>
            <a:r>
              <a:rPr lang="en-GB" dirty="0" smtClean="0"/>
              <a:t>According </a:t>
            </a:r>
            <a:r>
              <a:rPr lang="en-GB" dirty="0"/>
              <a:t>to the 2012 European Cardiovascular Disease Statistics, total </a:t>
            </a:r>
            <a:r>
              <a:rPr lang="en-GB" dirty="0" smtClean="0"/>
              <a:t>costs </a:t>
            </a:r>
            <a:r>
              <a:rPr lang="en-GB" dirty="0"/>
              <a:t>to the EU economy as a result of CVD </a:t>
            </a:r>
            <a:r>
              <a:rPr lang="en-GB" dirty="0" smtClean="0"/>
              <a:t>were </a:t>
            </a:r>
            <a:r>
              <a:rPr lang="en-GB" dirty="0"/>
              <a:t>estimated at almost </a:t>
            </a:r>
            <a:r>
              <a:rPr lang="en-GB" dirty="0" smtClean="0"/>
              <a:t>€196 (US $267) </a:t>
            </a:r>
            <a:r>
              <a:rPr lang="en-GB" dirty="0"/>
              <a:t>billion </a:t>
            </a:r>
            <a:r>
              <a:rPr lang="en-GB" dirty="0" smtClean="0"/>
              <a:t>per year</a:t>
            </a:r>
            <a:r>
              <a:rPr lang="en-GB" baseline="30000" dirty="0" smtClean="0"/>
              <a:t>1</a:t>
            </a:r>
            <a:endParaRPr lang="en-GB" baseline="30000" dirty="0"/>
          </a:p>
          <a:p>
            <a:r>
              <a:rPr lang="en-GB" dirty="0"/>
              <a:t>Between 2010 and 2030, direct medical costs of CVD in the US are projected to triple, from </a:t>
            </a:r>
            <a:r>
              <a:rPr lang="en-GB" dirty="0" smtClean="0"/>
              <a:t>US $273 (€200) </a:t>
            </a:r>
            <a:r>
              <a:rPr lang="en-GB" dirty="0"/>
              <a:t>billion to </a:t>
            </a:r>
            <a:r>
              <a:rPr lang="en-GB" dirty="0" smtClean="0"/>
              <a:t>US $818 (€588) billion*</a:t>
            </a:r>
            <a:r>
              <a:rPr lang="en-GB" baseline="30000" dirty="0" smtClean="0"/>
              <a:t>2</a:t>
            </a:r>
            <a:endParaRPr lang="en-GB" dirty="0"/>
          </a:p>
          <a:p>
            <a:pPr lvl="1">
              <a:buClr>
                <a:schemeClr val="bg2"/>
              </a:buClr>
            </a:pPr>
            <a:r>
              <a:rPr lang="en-GB" dirty="0"/>
              <a:t>By 2030, the projected total direct and indirect costs of CVD in the US are expected to exceed </a:t>
            </a:r>
            <a:r>
              <a:rPr lang="en-GB" dirty="0" smtClean="0"/>
              <a:t>US $1 </a:t>
            </a:r>
            <a:r>
              <a:rPr lang="en-GB" dirty="0"/>
              <a:t>trillion </a:t>
            </a:r>
            <a:r>
              <a:rPr lang="en-GB" dirty="0" smtClean="0"/>
              <a:t>(EU €736 billion)*</a:t>
            </a:r>
            <a:r>
              <a:rPr lang="en-GB" baseline="30000" dirty="0" smtClean="0"/>
              <a:t>3</a:t>
            </a:r>
            <a:endParaRPr lang="en-GB" baseline="30000" dirty="0"/>
          </a:p>
          <a:p>
            <a:r>
              <a:rPr lang="en-US" dirty="0"/>
              <a:t>Direct costs of CVD in Asia are estimated to exceed </a:t>
            </a:r>
            <a:r>
              <a:rPr lang="en-US" dirty="0" smtClean="0"/>
              <a:t>US $120 (</a:t>
            </a:r>
            <a:r>
              <a:rPr lang="en-GB" dirty="0" smtClean="0"/>
              <a:t>€</a:t>
            </a:r>
            <a:r>
              <a:rPr lang="en-US" dirty="0"/>
              <a:t>88</a:t>
            </a:r>
            <a:r>
              <a:rPr lang="en-US" dirty="0" smtClean="0"/>
              <a:t>) billion per </a:t>
            </a:r>
            <a:r>
              <a:rPr lang="en-US" dirty="0"/>
              <a:t>year and are rapidly </a:t>
            </a:r>
            <a:r>
              <a:rPr lang="en-US" dirty="0" smtClean="0"/>
              <a:t>rising</a:t>
            </a:r>
            <a:r>
              <a:rPr lang="en-US" baseline="30000" dirty="0"/>
              <a:t>4</a:t>
            </a:r>
          </a:p>
          <a:p>
            <a:endParaRPr lang="en-US" dirty="0"/>
          </a:p>
        </p:txBody>
      </p:sp>
      <p:sp>
        <p:nvSpPr>
          <p:cNvPr id="4" name="Text Placeholder 3"/>
          <p:cNvSpPr>
            <a:spLocks noGrp="1"/>
          </p:cNvSpPr>
          <p:nvPr>
            <p:ph type="body" sz="quarter" idx="13"/>
          </p:nvPr>
        </p:nvSpPr>
        <p:spPr>
          <a:xfrm>
            <a:off x="457200" y="1447800"/>
            <a:ext cx="8229600" cy="512763"/>
          </a:xfrm>
        </p:spPr>
        <p:txBody>
          <a:bodyPr/>
          <a:lstStyle/>
          <a:p>
            <a:r>
              <a:rPr lang="en-GB" dirty="0">
                <a:solidFill>
                  <a:schemeClr val="bg1"/>
                </a:solidFill>
              </a:rPr>
              <a:t>CVD </a:t>
            </a:r>
            <a:r>
              <a:rPr lang="en-GB" dirty="0" smtClean="0">
                <a:solidFill>
                  <a:schemeClr val="bg1"/>
                </a:solidFill>
              </a:rPr>
              <a:t>is the </a:t>
            </a:r>
            <a:r>
              <a:rPr lang="en-GB" dirty="0">
                <a:solidFill>
                  <a:schemeClr val="bg1"/>
                </a:solidFill>
              </a:rPr>
              <a:t>number </a:t>
            </a:r>
            <a:r>
              <a:rPr lang="en-GB" dirty="0" smtClean="0">
                <a:solidFill>
                  <a:schemeClr val="bg1"/>
                </a:solidFill>
              </a:rPr>
              <a:t>one </a:t>
            </a:r>
            <a:r>
              <a:rPr lang="en-GB" dirty="0">
                <a:solidFill>
                  <a:schemeClr val="bg1"/>
                </a:solidFill>
              </a:rPr>
              <a:t>cause of </a:t>
            </a:r>
            <a:r>
              <a:rPr lang="en-GB" dirty="0" smtClean="0">
                <a:solidFill>
                  <a:schemeClr val="bg1"/>
                </a:solidFill>
              </a:rPr>
              <a:t>death globally, with a cost US $700 (€515) billion </a:t>
            </a:r>
            <a:r>
              <a:rPr lang="en-GB" dirty="0">
                <a:solidFill>
                  <a:schemeClr val="bg1"/>
                </a:solidFill>
              </a:rPr>
              <a:t>in Europe and </a:t>
            </a:r>
            <a:r>
              <a:rPr lang="en-GB" dirty="0" smtClean="0">
                <a:solidFill>
                  <a:schemeClr val="bg1"/>
                </a:solidFill>
              </a:rPr>
              <a:t>USA</a:t>
            </a:r>
            <a:r>
              <a:rPr lang="en-GB" baseline="30000" dirty="0" smtClean="0">
                <a:solidFill>
                  <a:schemeClr val="bg1"/>
                </a:solidFill>
              </a:rPr>
              <a:t>1,2</a:t>
            </a:r>
            <a:endParaRPr lang="en-GB" baseline="30000" dirty="0">
              <a:solidFill>
                <a:schemeClr val="bg1"/>
              </a:solidFill>
            </a:endParaRPr>
          </a:p>
          <a:p>
            <a:endParaRPr lang="en-US" dirty="0"/>
          </a:p>
        </p:txBody>
      </p:sp>
      <p:sp>
        <p:nvSpPr>
          <p:cNvPr id="8" name="Rectangle 7"/>
          <p:cNvSpPr/>
          <p:nvPr/>
        </p:nvSpPr>
        <p:spPr>
          <a:xfrm>
            <a:off x="7908688" y="6094820"/>
            <a:ext cx="1255152" cy="161583"/>
          </a:xfrm>
          <a:prstGeom prst="rect">
            <a:avLst/>
          </a:prstGeom>
        </p:spPr>
        <p:txBody>
          <a:bodyPr wrap="none" lIns="0" tIns="0" rIns="0" bIns="0">
            <a:spAutoFit/>
          </a:bodyPr>
          <a:lstStyle/>
          <a:p>
            <a:r>
              <a:rPr lang="en-US" sz="1050" dirty="0" smtClean="0">
                <a:solidFill>
                  <a:schemeClr val="bg1"/>
                </a:solidFill>
              </a:rPr>
              <a:t>*Real </a:t>
            </a:r>
            <a:r>
              <a:rPr lang="en-US" sz="1050" dirty="0">
                <a:solidFill>
                  <a:schemeClr val="bg1"/>
                </a:solidFill>
              </a:rPr>
              <a:t>(</a:t>
            </a:r>
            <a:r>
              <a:rPr lang="en-US" sz="1050" dirty="0" smtClean="0">
                <a:solidFill>
                  <a:schemeClr val="bg1"/>
                </a:solidFill>
              </a:rPr>
              <a:t>2008 US $)</a:t>
            </a:r>
            <a:endParaRPr lang="en-GB" sz="1050" dirty="0">
              <a:solidFill>
                <a:schemeClr val="bg1"/>
              </a:solidFill>
            </a:endParaRPr>
          </a:p>
        </p:txBody>
      </p:sp>
      <p:sp>
        <p:nvSpPr>
          <p:cNvPr id="9" name="Text Placeholder 7"/>
          <p:cNvSpPr>
            <a:spLocks noGrp="1"/>
          </p:cNvSpPr>
          <p:nvPr>
            <p:ph type="body" sz="quarter" idx="14"/>
          </p:nvPr>
        </p:nvSpPr>
        <p:spPr>
          <a:xfrm>
            <a:off x="0" y="6353811"/>
            <a:ext cx="6553200"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a:spcBef>
                <a:spcPct val="0"/>
              </a:spcBef>
            </a:pPr>
            <a:r>
              <a:rPr lang="en-GB" sz="600" b="1" dirty="0" smtClean="0">
                <a:solidFill>
                  <a:srgbClr val="FFFFFF"/>
                </a:solidFill>
              </a:rPr>
              <a:t>1. </a:t>
            </a:r>
            <a:r>
              <a:rPr lang="en-GB" sz="600" dirty="0" smtClean="0">
                <a:solidFill>
                  <a:srgbClr val="FFFFFF"/>
                </a:solidFill>
              </a:rPr>
              <a:t>Nichols </a:t>
            </a:r>
            <a:r>
              <a:rPr lang="en-GB" sz="600" dirty="0">
                <a:solidFill>
                  <a:srgbClr val="FFFFFF"/>
                </a:solidFill>
              </a:rPr>
              <a:t>M, et al. European Cardiovascular Disease Statistics. 4th </a:t>
            </a:r>
            <a:r>
              <a:rPr lang="en-US" sz="600" dirty="0">
                <a:solidFill>
                  <a:srgbClr val="FFFFFF"/>
                </a:solidFill>
              </a:rPr>
              <a:t>ed. Brussels, Belgium: European Heart Network</a:t>
            </a:r>
            <a:r>
              <a:rPr lang="en-US" sz="600" dirty="0"/>
              <a:t>; </a:t>
            </a:r>
            <a:r>
              <a:rPr lang="en-GB" sz="600" dirty="0" smtClean="0">
                <a:solidFill>
                  <a:srgbClr val="FFFFFF"/>
                </a:solidFill>
              </a:rPr>
              <a:t>2012. </a:t>
            </a:r>
            <a:r>
              <a:rPr lang="en-GB" sz="600" b="1" dirty="0" smtClean="0">
                <a:solidFill>
                  <a:srgbClr val="FFFFFF"/>
                </a:solidFill>
              </a:rPr>
              <a:t>2</a:t>
            </a:r>
            <a:r>
              <a:rPr lang="en-GB" sz="600" b="1" dirty="0">
                <a:solidFill>
                  <a:srgbClr val="FFFFFF"/>
                </a:solidFill>
              </a:rPr>
              <a:t>. </a:t>
            </a:r>
            <a:r>
              <a:rPr lang="en-GB" sz="600" dirty="0">
                <a:solidFill>
                  <a:srgbClr val="FFFFFF"/>
                </a:solidFill>
              </a:rPr>
              <a:t>Heidenreich PA, et al. Circulation. </a:t>
            </a:r>
            <a:r>
              <a:rPr lang="en-GB" sz="600" dirty="0" smtClean="0">
                <a:solidFill>
                  <a:srgbClr val="FFFFFF"/>
                </a:solidFill>
              </a:rPr>
              <a:t>2011;123:933–944. </a:t>
            </a:r>
            <a:r>
              <a:rPr lang="en-GB" sz="600" b="1" dirty="0">
                <a:solidFill>
                  <a:srgbClr val="FFFFFF"/>
                </a:solidFill>
              </a:rPr>
              <a:t>3.</a:t>
            </a:r>
            <a:r>
              <a:rPr lang="en-GB" sz="600" dirty="0">
                <a:solidFill>
                  <a:srgbClr val="FFFFFF"/>
                </a:solidFill>
              </a:rPr>
              <a:t> </a:t>
            </a:r>
            <a:r>
              <a:rPr lang="en-GB" sz="600" dirty="0">
                <a:solidFill>
                  <a:srgbClr val="FFFFFF"/>
                </a:solidFill>
                <a:cs typeface="Arial" pitchFamily="34" charset="0"/>
              </a:rPr>
              <a:t>Go AS, et al. Circulation. </a:t>
            </a:r>
            <a:r>
              <a:rPr lang="en-GB" sz="600" dirty="0" smtClean="0">
                <a:solidFill>
                  <a:srgbClr val="FFFFFF"/>
                </a:solidFill>
                <a:cs typeface="Arial" pitchFamily="34" charset="0"/>
              </a:rPr>
              <a:t>2013;127:e6–e245</a:t>
            </a:r>
            <a:r>
              <a:rPr lang="en-GB" sz="600" b="1" dirty="0">
                <a:solidFill>
                  <a:srgbClr val="FFFFFF"/>
                </a:solidFill>
              </a:rPr>
              <a:t>.</a:t>
            </a:r>
            <a:r>
              <a:rPr lang="en-GB" sz="600" b="1" dirty="0" smtClean="0">
                <a:solidFill>
                  <a:srgbClr val="FFFFFF"/>
                </a:solidFill>
              </a:rPr>
              <a:t> 4</a:t>
            </a:r>
            <a:r>
              <a:rPr lang="en-GB" sz="600" dirty="0" smtClean="0">
                <a:solidFill>
                  <a:srgbClr val="FFFFFF"/>
                </a:solidFill>
              </a:rPr>
              <a:t>. </a:t>
            </a:r>
            <a:r>
              <a:rPr lang="en-GB" sz="600" dirty="0" smtClean="0"/>
              <a:t>Asia-Pacific Heart Network (2009). Asia-Pacific heart charter. </a:t>
            </a:r>
            <a:r>
              <a:rPr lang="en-GB" sz="600" dirty="0"/>
              <a:t>Available at: http://</a:t>
            </a:r>
            <a:r>
              <a:rPr lang="en-GB" sz="600" dirty="0" smtClean="0"/>
              <a:t>www.world-heart-federation.org/fileadmin/user_upload/images/members_area/News/Asia%20Pacific%20HeartChart%20Consultation.pdf. Accessed February 2015.</a:t>
            </a:r>
          </a:p>
          <a:p>
            <a:pPr algn="l">
              <a:spcBef>
                <a:spcPct val="0"/>
              </a:spcBef>
            </a:pPr>
            <a:r>
              <a:rPr lang="en-GB" sz="600" dirty="0" smtClean="0"/>
              <a:t>CVD, cardiovascular disease.</a:t>
            </a:r>
            <a:endParaRPr lang="en-GB" sz="600" dirty="0"/>
          </a:p>
        </p:txBody>
      </p:sp>
    </p:spTree>
    <p:extLst>
      <p:ext uri="{BB962C8B-B14F-4D97-AF65-F5344CB8AC3E}">
        <p14:creationId xmlns:p14="http://schemas.microsoft.com/office/powerpoint/2010/main" val="65431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CA" sz="2000" dirty="0"/>
              <a:t>CETP </a:t>
            </a:r>
            <a:r>
              <a:rPr lang="en-CA" sz="2000" dirty="0" smtClean="0"/>
              <a:t>inhibitors in development: </a:t>
            </a:r>
            <a:r>
              <a:rPr lang="en-CA" sz="2000" dirty="0"/>
              <a:t>I</a:t>
            </a:r>
            <a:r>
              <a:rPr lang="en-CA" sz="2000" dirty="0" smtClean="0"/>
              <a:t>mpact on</a:t>
            </a:r>
            <a:br>
              <a:rPr lang="en-CA" sz="2000" dirty="0" smtClean="0"/>
            </a:br>
            <a:r>
              <a:rPr lang="en-CA" sz="2000" dirty="0" smtClean="0"/>
              <a:t> HDL-C </a:t>
            </a:r>
            <a:r>
              <a:rPr lang="en-CA" sz="2000" dirty="0"/>
              <a:t>and </a:t>
            </a:r>
            <a:r>
              <a:rPr lang="en-CA" sz="2000" dirty="0" smtClean="0"/>
              <a:t>LDL-C</a:t>
            </a:r>
            <a:endParaRPr lang="en-CA" sz="2000" dirty="0"/>
          </a:p>
        </p:txBody>
      </p:sp>
      <p:sp>
        <p:nvSpPr>
          <p:cNvPr id="17" name="Content Placeholder 16"/>
          <p:cNvSpPr>
            <a:spLocks noGrp="1"/>
          </p:cNvSpPr>
          <p:nvPr>
            <p:ph idx="1"/>
          </p:nvPr>
        </p:nvSpPr>
        <p:spPr>
          <a:xfrm>
            <a:off x="457200" y="1466850"/>
            <a:ext cx="8229600" cy="4144963"/>
          </a:xfrm>
        </p:spPr>
        <p:txBody>
          <a:bodyPr>
            <a:normAutofit/>
          </a:bodyPr>
          <a:lstStyle/>
          <a:p>
            <a:r>
              <a:rPr lang="en-CA" sz="1600" dirty="0" smtClean="0"/>
              <a:t>Greatest impact on HDL-C, some effect on LDL-C as either monotherapy or in combination with statin therapy</a:t>
            </a:r>
          </a:p>
          <a:p>
            <a:endParaRPr lang="en-CA" sz="2000" dirty="0" smtClean="0"/>
          </a:p>
          <a:p>
            <a:endParaRPr lang="en-CA" sz="2000" dirty="0" smtClean="0"/>
          </a:p>
          <a:p>
            <a:endParaRPr lang="en-GB" sz="2000" dirty="0"/>
          </a:p>
        </p:txBody>
      </p:sp>
      <p:graphicFrame>
        <p:nvGraphicFramePr>
          <p:cNvPr id="7" name="Content Placeholder 6"/>
          <p:cNvGraphicFramePr>
            <a:graphicFrameLocks/>
          </p:cNvGraphicFramePr>
          <p:nvPr>
            <p:extLst>
              <p:ext uri="{D42A27DB-BD31-4B8C-83A1-F6EECF244321}">
                <p14:modId xmlns:p14="http://schemas.microsoft.com/office/powerpoint/2010/main" val="471438485"/>
              </p:ext>
            </p:extLst>
          </p:nvPr>
        </p:nvGraphicFramePr>
        <p:xfrm>
          <a:off x="279400" y="2175699"/>
          <a:ext cx="8642350" cy="3463477"/>
        </p:xfrm>
        <a:graphic>
          <a:graphicData uri="http://schemas.openxmlformats.org/drawingml/2006/table">
            <a:tbl>
              <a:tblPr firstRow="1" bandRow="1">
                <a:tableStyleId>{F5AB1C69-6EDB-4FF4-983F-18BD219EF322}</a:tableStyleId>
              </a:tblPr>
              <a:tblGrid>
                <a:gridCol w="1592113"/>
                <a:gridCol w="1864827"/>
                <a:gridCol w="1728470"/>
                <a:gridCol w="1728470"/>
                <a:gridCol w="1728470"/>
              </a:tblGrid>
              <a:tr h="342037">
                <a:tc>
                  <a:txBody>
                    <a:bodyPr/>
                    <a:lstStyle/>
                    <a:p>
                      <a:pPr algn="ctr">
                        <a:lnSpc>
                          <a:spcPct val="115000"/>
                        </a:lnSpc>
                        <a:spcAft>
                          <a:spcPts val="0"/>
                        </a:spcAft>
                      </a:pPr>
                      <a:endParaRPr lang="en-CA" sz="1200" dirty="0">
                        <a:effectLst/>
                        <a:latin typeface="+mn-lt"/>
                        <a:ea typeface="Calibri"/>
                        <a:cs typeface="Times New Roman"/>
                      </a:endParaRPr>
                    </a:p>
                  </a:txBody>
                  <a:tcPr marL="34505" marR="34505" marT="0" marB="0" anchor="ctr"/>
                </a:tc>
                <a:tc>
                  <a:txBody>
                    <a:bodyPr/>
                    <a:lstStyle/>
                    <a:p>
                      <a:pPr algn="ctr"/>
                      <a:r>
                        <a:rPr lang="en-CA" sz="1200" dirty="0" smtClean="0"/>
                        <a:t>Anacetrapib</a:t>
                      </a:r>
                      <a:r>
                        <a:rPr lang="en-CA" sz="1200" b="1" baseline="30000" dirty="0" smtClean="0"/>
                        <a:t>1–3</a:t>
                      </a:r>
                      <a:r>
                        <a:rPr lang="en-CA" sz="1200" dirty="0" smtClean="0"/>
                        <a:t> </a:t>
                      </a:r>
                      <a:endParaRPr lang="en-CA" sz="1200" dirty="0">
                        <a:latin typeface="+mn-lt"/>
                      </a:endParaRPr>
                    </a:p>
                  </a:txBody>
                  <a:tcPr anchor="ctr"/>
                </a:tc>
                <a:tc>
                  <a:txBody>
                    <a:bodyPr/>
                    <a:lstStyle/>
                    <a:p>
                      <a:pPr algn="ctr"/>
                      <a:r>
                        <a:rPr lang="en-CA" sz="1200" dirty="0" smtClean="0"/>
                        <a:t>Evacetrapib</a:t>
                      </a:r>
                      <a:r>
                        <a:rPr lang="en-CA" sz="1200" baseline="30000" dirty="0" smtClean="0"/>
                        <a:t>4</a:t>
                      </a:r>
                      <a:endParaRPr lang="en-CA" sz="1200" baseline="30000" dirty="0">
                        <a:latin typeface="+mn-lt"/>
                      </a:endParaRPr>
                    </a:p>
                  </a:txBody>
                  <a:tcPr anchor="ctr"/>
                </a:tc>
                <a:tc>
                  <a:txBody>
                    <a:bodyPr/>
                    <a:lstStyle/>
                    <a:p>
                      <a:pPr algn="ctr"/>
                      <a:r>
                        <a:rPr lang="en-CA" sz="1200" dirty="0" smtClean="0"/>
                        <a:t>Dalcetrapib</a:t>
                      </a:r>
                      <a:r>
                        <a:rPr lang="en-CA" sz="1200" baseline="30000" dirty="0" smtClean="0"/>
                        <a:t>1,5</a:t>
                      </a:r>
                      <a:endParaRPr lang="en-CA" sz="1200" baseline="30000" dirty="0">
                        <a:latin typeface="+mn-lt"/>
                      </a:endParaRPr>
                    </a:p>
                  </a:txBody>
                  <a:tcPr anchor="ctr"/>
                </a:tc>
                <a:tc>
                  <a:txBody>
                    <a:bodyPr/>
                    <a:lstStyle/>
                    <a:p>
                      <a:pPr algn="ctr"/>
                      <a:r>
                        <a:rPr lang="en-CA" sz="1200" dirty="0" smtClean="0"/>
                        <a:t>Torcetrapib</a:t>
                      </a:r>
                      <a:r>
                        <a:rPr lang="en-CA" sz="1200" baseline="30000" dirty="0" smtClean="0"/>
                        <a:t>1</a:t>
                      </a:r>
                      <a:endParaRPr lang="en-CA" sz="1200" baseline="30000" dirty="0">
                        <a:latin typeface="+mn-lt"/>
                      </a:endParaRPr>
                    </a:p>
                  </a:txBody>
                  <a:tcPr anchor="ctr"/>
                </a:tc>
              </a:tr>
              <a:tr h="545366">
                <a:tc>
                  <a:txBody>
                    <a:bodyPr/>
                    <a:lstStyle/>
                    <a:p>
                      <a:r>
                        <a:rPr lang="en-CA" sz="1200" dirty="0" smtClean="0"/>
                        <a:t>Effect on CETP</a:t>
                      </a:r>
                      <a:endParaRPr lang="en-CA" sz="1200" b="1" dirty="0">
                        <a:latin typeface="+mn-lt"/>
                      </a:endParaRPr>
                    </a:p>
                  </a:txBody>
                  <a:tcPr anchor="ctr"/>
                </a:tc>
                <a:tc>
                  <a:txBody>
                    <a:bodyPr/>
                    <a:lstStyle/>
                    <a:p>
                      <a:pPr algn="ctr"/>
                      <a:r>
                        <a:rPr lang="en-CA" sz="1200" dirty="0" smtClean="0"/>
                        <a:t>Complete inhibition</a:t>
                      </a:r>
                      <a:endParaRPr lang="en-CA" sz="1200" dirty="0">
                        <a:latin typeface="+mn-lt"/>
                      </a:endParaRPr>
                    </a:p>
                  </a:txBody>
                  <a:tcPr anchor="ctr"/>
                </a:tc>
                <a:tc>
                  <a:txBody>
                    <a:bodyPr/>
                    <a:lstStyle/>
                    <a:p>
                      <a:pPr algn="ctr"/>
                      <a:r>
                        <a:rPr lang="en-CA" sz="1200" dirty="0" smtClean="0"/>
                        <a:t>No data</a:t>
                      </a:r>
                      <a:endParaRPr lang="en-CA" sz="1200" dirty="0">
                        <a:latin typeface="+mn-lt"/>
                      </a:endParaRPr>
                    </a:p>
                  </a:txBody>
                  <a:tcPr anchor="ctr"/>
                </a:tc>
                <a:tc>
                  <a:txBody>
                    <a:bodyPr/>
                    <a:lstStyle/>
                    <a:p>
                      <a:pPr algn="ctr"/>
                      <a:r>
                        <a:rPr lang="en-CA" sz="1200" dirty="0" smtClean="0"/>
                        <a:t>Modulation</a:t>
                      </a:r>
                      <a:br>
                        <a:rPr lang="en-CA" sz="1200" dirty="0" smtClean="0"/>
                      </a:br>
                      <a:r>
                        <a:rPr lang="en-CA" sz="1200" dirty="0" smtClean="0"/>
                        <a:t> (selective inhibition)</a:t>
                      </a:r>
                      <a:endParaRPr lang="en-CA" sz="1200" dirty="0">
                        <a:latin typeface="+mn-lt"/>
                      </a:endParaRPr>
                    </a:p>
                  </a:txBody>
                  <a:tcPr anchor="ctr"/>
                </a:tc>
                <a:tc>
                  <a:txBody>
                    <a:bodyPr/>
                    <a:lstStyle/>
                    <a:p>
                      <a:pPr algn="ctr"/>
                      <a:r>
                        <a:rPr lang="en-CA" sz="1200" dirty="0" smtClean="0"/>
                        <a:t>Complete inhibition</a:t>
                      </a:r>
                      <a:endParaRPr lang="en-CA" sz="1200" dirty="0">
                        <a:latin typeface="+mn-lt"/>
                      </a:endParaRPr>
                    </a:p>
                  </a:txBody>
                  <a:tcPr anchor="ctr"/>
                </a:tc>
              </a:tr>
              <a:tr h="545366">
                <a:tc>
                  <a:txBody>
                    <a:bodyPr/>
                    <a:lstStyle/>
                    <a:p>
                      <a:r>
                        <a:rPr lang="en-CA" sz="1200" dirty="0" smtClean="0"/>
                        <a:t>HDL increase</a:t>
                      </a:r>
                      <a:endParaRPr lang="en-CA" sz="1200" b="1" dirty="0">
                        <a:latin typeface="+mn-lt"/>
                      </a:endParaRPr>
                    </a:p>
                  </a:txBody>
                  <a:tcPr anchor="ctr"/>
                </a:tc>
                <a:tc>
                  <a:txBody>
                    <a:bodyPr/>
                    <a:lstStyle/>
                    <a:p>
                      <a:pPr algn="ctr"/>
                      <a:r>
                        <a:rPr lang="en-CA" sz="1200" dirty="0" smtClean="0"/>
                        <a:t> 24 weeks: 138%</a:t>
                      </a:r>
                    </a:p>
                    <a:p>
                      <a:pPr algn="ctr"/>
                      <a:r>
                        <a:rPr lang="en-CA" sz="1200" dirty="0" smtClean="0"/>
                        <a:t>2-yr extension:</a:t>
                      </a:r>
                      <a:r>
                        <a:rPr lang="en-CA" sz="1200" baseline="0" dirty="0" smtClean="0"/>
                        <a:t> 153%</a:t>
                      </a:r>
                      <a:endParaRPr lang="en-CA" sz="1200" dirty="0">
                        <a:latin typeface="+mn-lt"/>
                      </a:endParaRPr>
                    </a:p>
                  </a:txBody>
                  <a:tcPr anchor="ctr"/>
                </a:tc>
                <a:tc>
                  <a:txBody>
                    <a:bodyPr/>
                    <a:lstStyle/>
                    <a:p>
                      <a:pPr algn="ctr"/>
                      <a:r>
                        <a:rPr lang="en-CA" sz="1200" dirty="0" smtClean="0"/>
                        <a:t>12 weeks: 129%</a:t>
                      </a:r>
                      <a:endParaRPr lang="en-CA" sz="1200" dirty="0">
                        <a:latin typeface="+mn-lt"/>
                      </a:endParaRPr>
                    </a:p>
                  </a:txBody>
                  <a:tcPr anchor="ctr"/>
                </a:tc>
                <a:tc>
                  <a:txBody>
                    <a:bodyPr/>
                    <a:lstStyle/>
                    <a:p>
                      <a:pPr algn="ctr"/>
                      <a:r>
                        <a:rPr lang="en-CA" sz="1200" dirty="0" smtClean="0"/>
                        <a:t>31%</a:t>
                      </a:r>
                      <a:endParaRPr lang="en-CA" sz="1200" dirty="0">
                        <a:latin typeface="+mn-lt"/>
                      </a:endParaRPr>
                    </a:p>
                  </a:txBody>
                  <a:tcPr anchor="ctr"/>
                </a:tc>
                <a:tc>
                  <a:txBody>
                    <a:bodyPr/>
                    <a:lstStyle/>
                    <a:p>
                      <a:pPr algn="ctr"/>
                      <a:r>
                        <a:rPr lang="en-CA" sz="1200" dirty="0" smtClean="0"/>
                        <a:t>72%</a:t>
                      </a:r>
                      <a:endParaRPr lang="en-CA" sz="1200" dirty="0">
                        <a:latin typeface="+mn-lt"/>
                      </a:endParaRPr>
                    </a:p>
                  </a:txBody>
                  <a:tcPr anchor="ctr"/>
                </a:tc>
              </a:tr>
              <a:tr h="469680">
                <a:tc>
                  <a:txBody>
                    <a:bodyPr/>
                    <a:lstStyle/>
                    <a:p>
                      <a:r>
                        <a:rPr lang="en-CA" sz="1200" dirty="0" smtClean="0"/>
                        <a:t>LDL decrease</a:t>
                      </a:r>
                      <a:endParaRPr lang="en-CA" sz="1200" b="1" dirty="0">
                        <a:latin typeface="+mn-lt"/>
                      </a:endParaRPr>
                    </a:p>
                  </a:txBody>
                  <a:tcPr anchor="ctr"/>
                </a:tc>
                <a:tc>
                  <a:txBody>
                    <a:bodyPr/>
                    <a:lstStyle/>
                    <a:p>
                      <a:pPr algn="ctr"/>
                      <a:r>
                        <a:rPr lang="en-CA" sz="1200" dirty="0" smtClean="0"/>
                        <a:t>24 weeks:  40%</a:t>
                      </a:r>
                    </a:p>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2-yr extension: </a:t>
                      </a:r>
                      <a:r>
                        <a:rPr lang="en-CA" sz="1200" baseline="0" dirty="0" smtClean="0"/>
                        <a:t>40%</a:t>
                      </a:r>
                      <a:endParaRPr lang="en-CA" sz="1200" dirty="0" smtClean="0">
                        <a:latin typeface="+mn-lt"/>
                      </a:endParaRPr>
                    </a:p>
                  </a:txBody>
                  <a:tcPr anchor="ctr"/>
                </a:tc>
                <a:tc>
                  <a:txBody>
                    <a:bodyPr/>
                    <a:lstStyle/>
                    <a:p>
                      <a:pPr algn="ctr"/>
                      <a:r>
                        <a:rPr lang="en-CA" sz="1200" dirty="0" smtClean="0"/>
                        <a:t>12 weeks:</a:t>
                      </a:r>
                      <a:r>
                        <a:rPr lang="en-CA" sz="1200" baseline="0" dirty="0" smtClean="0"/>
                        <a:t> </a:t>
                      </a:r>
                      <a:r>
                        <a:rPr lang="en-CA" sz="1200" dirty="0" smtClean="0"/>
                        <a:t>36%</a:t>
                      </a:r>
                      <a:endParaRPr lang="en-CA" sz="1200" dirty="0">
                        <a:latin typeface="+mn-lt"/>
                      </a:endParaRPr>
                    </a:p>
                  </a:txBody>
                  <a:tcPr anchor="ctr"/>
                </a:tc>
                <a:tc>
                  <a:txBody>
                    <a:bodyPr/>
                    <a:lstStyle/>
                    <a:p>
                      <a:pPr algn="ctr"/>
                      <a:r>
                        <a:rPr lang="en-CA" sz="1200" dirty="0" smtClean="0"/>
                        <a:t>No change</a:t>
                      </a:r>
                      <a:endParaRPr lang="en-CA" sz="1200" dirty="0">
                        <a:latin typeface="+mn-lt"/>
                      </a:endParaRPr>
                    </a:p>
                  </a:txBody>
                  <a:tcPr anchor="ctr"/>
                </a:tc>
                <a:tc>
                  <a:txBody>
                    <a:bodyPr/>
                    <a:lstStyle/>
                    <a:p>
                      <a:pPr algn="ctr"/>
                      <a:r>
                        <a:rPr lang="en-CA" sz="1200" dirty="0" smtClean="0"/>
                        <a:t>25%</a:t>
                      </a:r>
                      <a:endParaRPr lang="en-CA" sz="1200" dirty="0">
                        <a:latin typeface="+mn-lt"/>
                      </a:endParaRPr>
                    </a:p>
                  </a:txBody>
                  <a:tcPr anchor="ctr"/>
                </a:tc>
              </a:tr>
              <a:tr h="1181626">
                <a:tc>
                  <a:txBody>
                    <a:bodyPr/>
                    <a:lstStyle/>
                    <a:p>
                      <a:r>
                        <a:rPr lang="en-CA" sz="1200" dirty="0" smtClean="0"/>
                        <a:t>Clinical status</a:t>
                      </a:r>
                      <a:endParaRPr lang="en-CA" sz="1200" b="1" dirty="0">
                        <a:latin typeface="+mn-lt"/>
                      </a:endParaRPr>
                    </a:p>
                  </a:txBody>
                  <a:tcPr anchor="ctr"/>
                </a:tc>
                <a:tc>
                  <a:txBody>
                    <a:bodyPr/>
                    <a:lstStyle/>
                    <a:p>
                      <a:pPr algn="ctr"/>
                      <a:r>
                        <a:rPr lang="en-CA" sz="1200" dirty="0" smtClean="0"/>
                        <a:t>Phase III</a:t>
                      </a:r>
                    </a:p>
                    <a:p>
                      <a:pPr algn="ctr"/>
                      <a:r>
                        <a:rPr lang="en-CA" sz="1200" dirty="0" smtClean="0"/>
                        <a:t>DEFINE </a:t>
                      </a:r>
                    </a:p>
                    <a:p>
                      <a:pPr algn="ctr"/>
                      <a:r>
                        <a:rPr lang="en-CA" sz="1200" dirty="0" smtClean="0"/>
                        <a:t>DEFINE-extension</a:t>
                      </a:r>
                    </a:p>
                    <a:p>
                      <a:pPr algn="ctr"/>
                      <a:endParaRPr lang="en-CA" sz="1200" dirty="0" smtClean="0"/>
                    </a:p>
                    <a:p>
                      <a:pPr algn="ctr"/>
                      <a:endParaRPr lang="en-CA" sz="1200" dirty="0" smtClean="0"/>
                    </a:p>
                    <a:p>
                      <a:pPr algn="ctr"/>
                      <a:r>
                        <a:rPr lang="en-CA" sz="1200" dirty="0" smtClean="0"/>
                        <a:t>Phase III</a:t>
                      </a:r>
                    </a:p>
                    <a:p>
                      <a:pPr algn="ctr"/>
                      <a:r>
                        <a:rPr lang="en-CA" sz="1200" dirty="0" smtClean="0"/>
                        <a:t>REVEAL (outcome)</a:t>
                      </a:r>
                      <a:endParaRPr lang="en-CA" sz="1200" dirty="0">
                        <a:latin typeface="+mn-lt"/>
                      </a:endParaRPr>
                    </a:p>
                  </a:txBody>
                  <a:tcPr anchor="ctr"/>
                </a:tc>
                <a:tc>
                  <a:txBody>
                    <a:bodyPr/>
                    <a:lstStyle/>
                    <a:p>
                      <a:pPr algn="ctr"/>
                      <a:r>
                        <a:rPr lang="en-CA" sz="1200" dirty="0" smtClean="0"/>
                        <a:t>Phase II</a:t>
                      </a:r>
                    </a:p>
                    <a:p>
                      <a:pPr algn="ctr"/>
                      <a:r>
                        <a:rPr lang="en-CA" sz="1200" dirty="0" smtClean="0"/>
                        <a:t>Primary prevention</a:t>
                      </a:r>
                    </a:p>
                    <a:p>
                      <a:pPr algn="ctr"/>
                      <a:endParaRPr lang="en-CA" sz="1200" dirty="0" smtClean="0"/>
                    </a:p>
                    <a:p>
                      <a:pPr algn="ctr"/>
                      <a:endParaRPr lang="en-CA" sz="12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Phase III</a:t>
                      </a:r>
                    </a:p>
                    <a:p>
                      <a:pPr algn="ctr"/>
                      <a:r>
                        <a:rPr lang="en-CA" sz="1200" dirty="0" smtClean="0"/>
                        <a:t>ACCELERATE (outcome)</a:t>
                      </a:r>
                      <a:r>
                        <a:rPr lang="en-CA" sz="1200" baseline="0" dirty="0" smtClean="0"/>
                        <a:t> </a:t>
                      </a:r>
                      <a:endParaRPr lang="en-CA" sz="1200" dirty="0">
                        <a:latin typeface="+mn-lt"/>
                      </a:endParaRPr>
                    </a:p>
                  </a:txBody>
                  <a:tcPr anchor="ctr"/>
                </a:tc>
                <a:tc>
                  <a:txBody>
                    <a:bodyPr/>
                    <a:lstStyle/>
                    <a:p>
                      <a:pPr algn="ctr"/>
                      <a:r>
                        <a:rPr lang="en-CA" sz="1200" dirty="0" smtClean="0"/>
                        <a:t>Discontinued -lack of clinical outcome benefit</a:t>
                      </a:r>
                    </a:p>
                    <a:p>
                      <a:pPr algn="ctr"/>
                      <a:endParaRPr lang="en-CA" sz="1200" dirty="0" smtClean="0"/>
                    </a:p>
                    <a:p>
                      <a:pPr algn="ctr"/>
                      <a:endParaRPr lang="en-CA" sz="1200" dirty="0" smtClean="0"/>
                    </a:p>
                    <a:p>
                      <a:pPr algn="ctr"/>
                      <a:endParaRPr lang="en-CA" sz="1200" dirty="0" smtClean="0"/>
                    </a:p>
                    <a:p>
                      <a:pPr algn="ctr"/>
                      <a:r>
                        <a:rPr lang="en-CA" sz="1200" dirty="0" smtClean="0"/>
                        <a:t>dal-OUTCOMES</a:t>
                      </a:r>
                      <a:endParaRPr lang="en-CA" sz="1200" dirty="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Discontinued -increases in cardiovascular events and total mortality</a:t>
                      </a:r>
                    </a:p>
                    <a:p>
                      <a:pPr marL="0" marR="0" indent="0" algn="ctr" defTabSz="914400" rtl="0" eaLnBrk="1" fontAlgn="auto" latinLnBrk="0" hangingPunct="1">
                        <a:lnSpc>
                          <a:spcPct val="100000"/>
                        </a:lnSpc>
                        <a:spcBef>
                          <a:spcPts val="0"/>
                        </a:spcBef>
                        <a:spcAft>
                          <a:spcPts val="0"/>
                        </a:spcAft>
                        <a:buClrTx/>
                        <a:buSzTx/>
                        <a:buFontTx/>
                        <a:buNone/>
                        <a:tabLst/>
                        <a:defRPr/>
                      </a:pPr>
                      <a:endParaRPr lang="en-CA" sz="12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CA" sz="1200" kern="1200" dirty="0" smtClean="0">
                          <a:effectLst/>
                        </a:rPr>
                        <a:t>ILLUMINATE</a:t>
                      </a:r>
                      <a:endParaRPr lang="en-CA" sz="1200" dirty="0" smtClean="0">
                        <a:latin typeface="+mn-lt"/>
                      </a:endParaRPr>
                    </a:p>
                  </a:txBody>
                  <a:tcPr anchor="ctr"/>
                </a:tc>
              </a:tr>
            </a:tbl>
          </a:graphicData>
        </a:graphic>
      </p:graphicFrame>
      <p:sp>
        <p:nvSpPr>
          <p:cNvPr id="9" name="TextBox 8"/>
          <p:cNvSpPr txBox="1"/>
          <p:nvPr/>
        </p:nvSpPr>
        <p:spPr>
          <a:xfrm>
            <a:off x="0" y="6381750"/>
            <a:ext cx="6572250" cy="646331"/>
          </a:xfrm>
          <a:prstGeom prst="rect">
            <a:avLst/>
          </a:prstGeom>
          <a:noFill/>
        </p:spPr>
        <p:txBody>
          <a:bodyPr wrap="square" rtlCol="0">
            <a:spAutoFit/>
          </a:bodyPr>
          <a:lstStyle/>
          <a:p>
            <a:pPr eaLnBrk="0" fontAlgn="base" hangingPunct="0">
              <a:spcBef>
                <a:spcPct val="0"/>
              </a:spcBef>
              <a:spcAft>
                <a:spcPct val="0"/>
              </a:spcAft>
            </a:pPr>
            <a:r>
              <a:rPr lang="en-GB" sz="700" b="1" dirty="0" smtClean="0">
                <a:solidFill>
                  <a:prstClr val="white"/>
                </a:solidFill>
                <a:ea typeface="ＭＳ Ｐゴシック" pitchFamily="34" charset="-128"/>
                <a:cs typeface="Arial" pitchFamily="34" charset="0"/>
              </a:rPr>
              <a:t>1. </a:t>
            </a:r>
            <a:r>
              <a:rPr lang="en-GB" sz="700" dirty="0" err="1" smtClean="0">
                <a:solidFill>
                  <a:prstClr val="white"/>
                </a:solidFill>
                <a:ea typeface="ＭＳ Ｐゴシック" pitchFamily="34" charset="-128"/>
                <a:cs typeface="Arial" pitchFamily="34" charset="0"/>
              </a:rPr>
              <a:t>Shinkai</a:t>
            </a:r>
            <a:r>
              <a:rPr lang="en-GB" sz="700" dirty="0" smtClean="0">
                <a:solidFill>
                  <a:prstClr val="white"/>
                </a:solidFill>
                <a:ea typeface="ＭＳ Ｐゴシック" pitchFamily="34" charset="-128"/>
                <a:cs typeface="Arial" pitchFamily="34" charset="0"/>
              </a:rPr>
              <a:t> </a:t>
            </a:r>
            <a:r>
              <a:rPr lang="en-GB" sz="700" dirty="0">
                <a:solidFill>
                  <a:prstClr val="white"/>
                </a:solidFill>
                <a:ea typeface="ＭＳ Ｐゴシック" pitchFamily="34" charset="-128"/>
                <a:cs typeface="Arial" pitchFamily="34" charset="0"/>
              </a:rPr>
              <a:t>H. </a:t>
            </a:r>
            <a:r>
              <a:rPr lang="en-GB" sz="700" dirty="0" err="1">
                <a:solidFill>
                  <a:prstClr val="white"/>
                </a:solidFill>
                <a:ea typeface="ＭＳ Ｐゴシック" pitchFamily="34" charset="-128"/>
                <a:cs typeface="Arial" pitchFamily="34" charset="0"/>
              </a:rPr>
              <a:t>Vasc</a:t>
            </a:r>
            <a:r>
              <a:rPr lang="en-GB" sz="700" dirty="0">
                <a:solidFill>
                  <a:prstClr val="white"/>
                </a:solidFill>
                <a:ea typeface="ＭＳ Ｐゴシック" pitchFamily="34" charset="-128"/>
                <a:cs typeface="Arial" pitchFamily="34" charset="0"/>
              </a:rPr>
              <a:t> Health Risk </a:t>
            </a:r>
            <a:r>
              <a:rPr lang="en-GB" sz="700" dirty="0" err="1">
                <a:solidFill>
                  <a:prstClr val="white"/>
                </a:solidFill>
                <a:ea typeface="ＭＳ Ｐゴシック" pitchFamily="34" charset="-128"/>
                <a:cs typeface="Arial" pitchFamily="34" charset="0"/>
              </a:rPr>
              <a:t>Manag</a:t>
            </a:r>
            <a:r>
              <a:rPr lang="en-GB" sz="700" dirty="0">
                <a:solidFill>
                  <a:prstClr val="white"/>
                </a:solidFill>
                <a:ea typeface="ＭＳ Ｐゴシック" pitchFamily="34" charset="-128"/>
                <a:cs typeface="Arial" pitchFamily="34" charset="0"/>
              </a:rPr>
              <a:t> </a:t>
            </a:r>
            <a:r>
              <a:rPr lang="en-GB" sz="700" dirty="0" smtClean="0">
                <a:solidFill>
                  <a:prstClr val="white"/>
                </a:solidFill>
                <a:ea typeface="ＭＳ Ｐゴシック" pitchFamily="34" charset="-128"/>
                <a:cs typeface="Arial" pitchFamily="34" charset="0"/>
              </a:rPr>
              <a:t>2012;8:323–31. </a:t>
            </a:r>
            <a:r>
              <a:rPr lang="en-GB" sz="700" b="1" dirty="0" smtClean="0">
                <a:solidFill>
                  <a:prstClr val="white"/>
                </a:solidFill>
                <a:ea typeface="ＭＳ Ｐゴシック" pitchFamily="34" charset="-128"/>
                <a:cs typeface="Arial" pitchFamily="34" charset="0"/>
              </a:rPr>
              <a:t>2. </a:t>
            </a:r>
            <a:r>
              <a:rPr lang="en-GB" sz="700" dirty="0" smtClean="0">
                <a:solidFill>
                  <a:prstClr val="white"/>
                </a:solidFill>
                <a:ea typeface="ＭＳ Ｐゴシック" pitchFamily="34" charset="-128"/>
                <a:cs typeface="Arial" pitchFamily="34" charset="0"/>
              </a:rPr>
              <a:t>Cannon </a:t>
            </a:r>
            <a:r>
              <a:rPr lang="en-GB" sz="700" dirty="0">
                <a:solidFill>
                  <a:prstClr val="white"/>
                </a:solidFill>
                <a:ea typeface="ＭＳ Ｐゴシック" pitchFamily="34" charset="-128"/>
                <a:cs typeface="Arial" pitchFamily="34" charset="0"/>
              </a:rPr>
              <a:t>CP, et al. N </a:t>
            </a:r>
            <a:r>
              <a:rPr lang="en-GB" sz="700" dirty="0" err="1">
                <a:solidFill>
                  <a:prstClr val="white"/>
                </a:solidFill>
                <a:ea typeface="ＭＳ Ｐゴシック" pitchFamily="34" charset="-128"/>
                <a:cs typeface="Arial" pitchFamily="34" charset="0"/>
              </a:rPr>
              <a:t>Engl</a:t>
            </a:r>
            <a:r>
              <a:rPr lang="en-GB" sz="700" dirty="0">
                <a:solidFill>
                  <a:prstClr val="white"/>
                </a:solidFill>
                <a:ea typeface="ＭＳ Ｐゴシック" pitchFamily="34" charset="-128"/>
                <a:cs typeface="Arial" pitchFamily="34" charset="0"/>
              </a:rPr>
              <a:t> J </a:t>
            </a:r>
            <a:r>
              <a:rPr lang="en-GB" sz="700" dirty="0" smtClean="0">
                <a:solidFill>
                  <a:prstClr val="white"/>
                </a:solidFill>
                <a:ea typeface="ＭＳ Ｐゴシック" pitchFamily="34" charset="-128"/>
                <a:cs typeface="Arial" pitchFamily="34" charset="0"/>
              </a:rPr>
              <a:t>Med. 2010;363:2406–15. </a:t>
            </a:r>
            <a:r>
              <a:rPr lang="en-GB" sz="700" b="1" dirty="0" smtClean="0">
                <a:solidFill>
                  <a:prstClr val="white"/>
                </a:solidFill>
                <a:ea typeface="ＭＳ Ｐゴシック" pitchFamily="34" charset="-128"/>
                <a:cs typeface="Arial" pitchFamily="34" charset="0"/>
              </a:rPr>
              <a:t>3. </a:t>
            </a:r>
            <a:r>
              <a:rPr lang="en-GB" sz="700" dirty="0" err="1" smtClean="0">
                <a:solidFill>
                  <a:prstClr val="white"/>
                </a:solidFill>
                <a:ea typeface="ＭＳ Ｐゴシック" pitchFamily="34" charset="-128"/>
                <a:cs typeface="Arial" pitchFamily="34" charset="0"/>
              </a:rPr>
              <a:t>Gotto</a:t>
            </a:r>
            <a:r>
              <a:rPr lang="en-GB" sz="700" dirty="0" smtClean="0">
                <a:solidFill>
                  <a:prstClr val="white"/>
                </a:solidFill>
                <a:ea typeface="ＭＳ Ｐゴシック" pitchFamily="34" charset="-128"/>
                <a:cs typeface="Arial" pitchFamily="34" charset="0"/>
              </a:rPr>
              <a:t> </a:t>
            </a:r>
            <a:r>
              <a:rPr lang="en-GB" sz="700" dirty="0">
                <a:solidFill>
                  <a:prstClr val="white"/>
                </a:solidFill>
                <a:ea typeface="ＭＳ Ｐゴシック" pitchFamily="34" charset="-128"/>
                <a:cs typeface="Arial" pitchFamily="34" charset="0"/>
              </a:rPr>
              <a:t>AM Jr, et al. J </a:t>
            </a:r>
            <a:r>
              <a:rPr lang="en-GB" sz="700" dirty="0" err="1">
                <a:solidFill>
                  <a:prstClr val="white"/>
                </a:solidFill>
                <a:ea typeface="ＭＳ Ｐゴシック" pitchFamily="34" charset="-128"/>
                <a:cs typeface="Arial" pitchFamily="34" charset="0"/>
              </a:rPr>
              <a:t>Cardiovasc</a:t>
            </a:r>
            <a:r>
              <a:rPr lang="en-GB" sz="700" dirty="0">
                <a:solidFill>
                  <a:prstClr val="white"/>
                </a:solidFill>
                <a:ea typeface="ＭＳ Ｐゴシック" pitchFamily="34" charset="-128"/>
                <a:cs typeface="Arial" pitchFamily="34" charset="0"/>
              </a:rPr>
              <a:t> </a:t>
            </a:r>
            <a:r>
              <a:rPr lang="en-GB" sz="700" dirty="0" err="1">
                <a:solidFill>
                  <a:prstClr val="white"/>
                </a:solidFill>
                <a:ea typeface="ＭＳ Ｐゴシック" pitchFamily="34" charset="-128"/>
                <a:cs typeface="Arial" pitchFamily="34" charset="0"/>
              </a:rPr>
              <a:t>Pharmacol</a:t>
            </a:r>
            <a:r>
              <a:rPr lang="en-GB" sz="700" dirty="0">
                <a:solidFill>
                  <a:prstClr val="white"/>
                </a:solidFill>
                <a:ea typeface="ＭＳ Ｐゴシック" pitchFamily="34" charset="-128"/>
                <a:cs typeface="Arial" pitchFamily="34" charset="0"/>
              </a:rPr>
              <a:t> </a:t>
            </a:r>
            <a:r>
              <a:rPr lang="en-GB" sz="700" dirty="0" err="1">
                <a:solidFill>
                  <a:prstClr val="white"/>
                </a:solidFill>
                <a:ea typeface="ＭＳ Ｐゴシック" pitchFamily="34" charset="-128"/>
                <a:cs typeface="Arial" pitchFamily="34" charset="0"/>
              </a:rPr>
              <a:t>Ther</a:t>
            </a:r>
            <a:r>
              <a:rPr lang="en-GB" sz="700" dirty="0">
                <a:solidFill>
                  <a:prstClr val="white"/>
                </a:solidFill>
                <a:ea typeface="ＭＳ Ｐゴシック" pitchFamily="34" charset="-128"/>
                <a:cs typeface="Arial" pitchFamily="34" charset="0"/>
              </a:rPr>
              <a:t>. 2014;19(6):543-9. </a:t>
            </a:r>
            <a:r>
              <a:rPr lang="en-GB" sz="700" b="1" dirty="0" smtClean="0">
                <a:solidFill>
                  <a:prstClr val="white"/>
                </a:solidFill>
                <a:ea typeface="ＭＳ Ｐゴシック" pitchFamily="34" charset="-128"/>
                <a:cs typeface="Arial" pitchFamily="34" charset="0"/>
              </a:rPr>
              <a:t>4.</a:t>
            </a:r>
            <a:r>
              <a:rPr lang="en-GB" sz="700" dirty="0" smtClean="0">
                <a:solidFill>
                  <a:prstClr val="white"/>
                </a:solidFill>
                <a:ea typeface="ＭＳ Ｐゴシック" pitchFamily="34" charset="-128"/>
                <a:cs typeface="Arial" pitchFamily="34" charset="0"/>
              </a:rPr>
              <a:t> </a:t>
            </a:r>
            <a:r>
              <a:rPr lang="en-GB" sz="700" dirty="0">
                <a:solidFill>
                  <a:prstClr val="white"/>
                </a:solidFill>
                <a:ea typeface="ＭＳ Ｐゴシック" pitchFamily="34" charset="-128"/>
                <a:cs typeface="Arial" pitchFamily="34" charset="0"/>
              </a:rPr>
              <a:t>Nicholls  SJ, et al. JAMA 2011;306(19):2099–109. </a:t>
            </a:r>
            <a:r>
              <a:rPr lang="en-GB" sz="700" b="1" dirty="0" smtClean="0">
                <a:solidFill>
                  <a:prstClr val="white"/>
                </a:solidFill>
                <a:ea typeface="ＭＳ Ｐゴシック" pitchFamily="34" charset="-128"/>
                <a:cs typeface="Arial" pitchFamily="34" charset="0"/>
              </a:rPr>
              <a:t>5.</a:t>
            </a:r>
            <a:r>
              <a:rPr lang="en-GB" sz="700" dirty="0" smtClean="0">
                <a:solidFill>
                  <a:prstClr val="white"/>
                </a:solidFill>
                <a:ea typeface="ＭＳ Ｐゴシック" pitchFamily="34" charset="-128"/>
                <a:cs typeface="Arial" pitchFamily="34" charset="0"/>
              </a:rPr>
              <a:t> </a:t>
            </a:r>
            <a:r>
              <a:rPr lang="en-GB" sz="700" dirty="0">
                <a:solidFill>
                  <a:prstClr val="white"/>
                </a:solidFill>
                <a:ea typeface="ＭＳ Ｐゴシック" pitchFamily="34" charset="-128"/>
                <a:cs typeface="Arial" pitchFamily="34" charset="0"/>
              </a:rPr>
              <a:t>Schwartz GG, et al, dal-OUTCOMES Investigators. N </a:t>
            </a:r>
            <a:r>
              <a:rPr lang="en-GB" sz="700" dirty="0" err="1">
                <a:solidFill>
                  <a:prstClr val="white"/>
                </a:solidFill>
                <a:ea typeface="ＭＳ Ｐゴシック" pitchFamily="34" charset="-128"/>
                <a:cs typeface="Arial" pitchFamily="34" charset="0"/>
              </a:rPr>
              <a:t>Engl</a:t>
            </a:r>
            <a:r>
              <a:rPr lang="en-GB" sz="700" dirty="0">
                <a:solidFill>
                  <a:prstClr val="white"/>
                </a:solidFill>
                <a:ea typeface="ＭＳ Ｐゴシック" pitchFamily="34" charset="-128"/>
                <a:cs typeface="Arial" pitchFamily="34" charset="0"/>
              </a:rPr>
              <a:t> J Med. 2012;367(22):2089–99.</a:t>
            </a:r>
          </a:p>
          <a:p>
            <a:pPr eaLnBrk="0" fontAlgn="base" hangingPunct="0">
              <a:spcBef>
                <a:spcPct val="0"/>
              </a:spcBef>
              <a:spcAft>
                <a:spcPct val="0"/>
              </a:spcAft>
            </a:pPr>
            <a:r>
              <a:rPr lang="en-GB" sz="700" dirty="0">
                <a:solidFill>
                  <a:prstClr val="white"/>
                </a:solidFill>
                <a:ea typeface="ＭＳ Ｐゴシック" pitchFamily="34" charset="-128"/>
                <a:cs typeface="Arial" pitchFamily="34" charset="0"/>
              </a:rPr>
              <a:t>CETP, </a:t>
            </a:r>
            <a:r>
              <a:rPr lang="en-CA" sz="700" dirty="0">
                <a:solidFill>
                  <a:prstClr val="white"/>
                </a:solidFill>
                <a:ea typeface="ＭＳ Ｐゴシック" pitchFamily="34" charset="-128"/>
                <a:cs typeface="Arial" pitchFamily="34" charset="0"/>
              </a:rPr>
              <a:t>Cholesteryl Ester Transfer Protein</a:t>
            </a:r>
          </a:p>
          <a:p>
            <a:pPr marL="228600" indent="-228600" eaLnBrk="0" fontAlgn="base" hangingPunct="0">
              <a:spcBef>
                <a:spcPct val="0"/>
              </a:spcBef>
              <a:spcAft>
                <a:spcPct val="0"/>
              </a:spcAft>
              <a:buAutoNum type="arabicPeriod"/>
            </a:pPr>
            <a:endParaRPr lang="en-GB" sz="700" dirty="0">
              <a:solidFill>
                <a:prstClr val="white"/>
              </a:solidFill>
              <a:ea typeface="ＭＳ Ｐゴシック" pitchFamily="34" charset="-128"/>
              <a:cs typeface="Arial" pitchFamily="34" charset="0"/>
            </a:endParaRPr>
          </a:p>
        </p:txBody>
      </p:sp>
      <p:sp>
        <p:nvSpPr>
          <p:cNvPr id="3" name="2 Rectángulo"/>
          <p:cNvSpPr/>
          <p:nvPr/>
        </p:nvSpPr>
        <p:spPr>
          <a:xfrm rot="563451">
            <a:off x="3706772" y="4688116"/>
            <a:ext cx="1784464" cy="307777"/>
          </a:xfrm>
          <a:prstGeom prst="rect">
            <a:avLst/>
          </a:prstGeom>
        </p:spPr>
        <p:txBody>
          <a:bodyPr wrap="none">
            <a:spAutoFit/>
          </a:bodyPr>
          <a:lstStyle/>
          <a:p>
            <a:pPr algn="ctr"/>
            <a:r>
              <a:rPr lang="es-ES" sz="1400" b="1" dirty="0">
                <a:solidFill>
                  <a:srgbClr val="C00000"/>
                </a:solidFill>
              </a:rPr>
              <a:t>DISCONTINUED</a:t>
            </a:r>
          </a:p>
        </p:txBody>
      </p:sp>
    </p:spTree>
    <p:extLst>
      <p:ext uri="{BB962C8B-B14F-4D97-AF65-F5344CB8AC3E}">
        <p14:creationId xmlns:p14="http://schemas.microsoft.com/office/powerpoint/2010/main" val="446763396"/>
      </p:ext>
    </p:extLst>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GB" dirty="0" smtClean="0"/>
              <a:t>Diabetes </a:t>
            </a:r>
            <a:endParaRPr lang="en-GB" dirty="0"/>
          </a:p>
        </p:txBody>
      </p:sp>
    </p:spTree>
    <p:extLst>
      <p:ext uri="{BB962C8B-B14F-4D97-AF65-F5344CB8AC3E}">
        <p14:creationId xmlns:p14="http://schemas.microsoft.com/office/powerpoint/2010/main" val="1415311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0"/>
            <a:ext cx="7283152" cy="1143000"/>
          </a:xfrm>
        </p:spPr>
        <p:txBody>
          <a:bodyPr/>
          <a:lstStyle/>
          <a:p>
            <a:r>
              <a:rPr lang="en-GB" dirty="0" smtClean="0"/>
              <a:t>Diabetes and CVD risk</a:t>
            </a:r>
            <a:endParaRPr lang="en-GB" dirty="0"/>
          </a:p>
        </p:txBody>
      </p:sp>
      <p:sp>
        <p:nvSpPr>
          <p:cNvPr id="3" name="Content Placeholder 2"/>
          <p:cNvSpPr>
            <a:spLocks noGrp="1"/>
          </p:cNvSpPr>
          <p:nvPr>
            <p:ph idx="1"/>
          </p:nvPr>
        </p:nvSpPr>
        <p:spPr>
          <a:xfrm>
            <a:off x="461962" y="1123950"/>
            <a:ext cx="8229600" cy="4972049"/>
          </a:xfrm>
        </p:spPr>
        <p:txBody>
          <a:bodyPr>
            <a:normAutofit fontScale="85000" lnSpcReduction="20000"/>
          </a:bodyPr>
          <a:lstStyle/>
          <a:p>
            <a:pPr>
              <a:lnSpc>
                <a:spcPct val="120000"/>
              </a:lnSpc>
            </a:pPr>
            <a:r>
              <a:rPr lang="en-GB" dirty="0" smtClean="0"/>
              <a:t>Diabetes mellitus independently raises the risk of CVD</a:t>
            </a:r>
            <a:r>
              <a:rPr lang="en-GB" baseline="30000" dirty="0" smtClean="0"/>
              <a:t>1</a:t>
            </a:r>
          </a:p>
          <a:p>
            <a:pPr lvl="1">
              <a:lnSpc>
                <a:spcPct val="120000"/>
              </a:lnSpc>
            </a:pPr>
            <a:r>
              <a:rPr lang="en-GB" dirty="0" smtClean="0"/>
              <a:t>The UKPDS23 </a:t>
            </a:r>
            <a:r>
              <a:rPr lang="en-GB" dirty="0"/>
              <a:t>demonstrated that, in T2DM, patients with high LDL-C were &gt;2x as likely to develop CAD compared with those with low </a:t>
            </a:r>
            <a:r>
              <a:rPr lang="en-GB" dirty="0" smtClean="0"/>
              <a:t>LDL-C</a:t>
            </a:r>
            <a:r>
              <a:rPr lang="en-GB" baseline="30000" dirty="0" smtClean="0"/>
              <a:t>2</a:t>
            </a:r>
          </a:p>
          <a:p>
            <a:pPr>
              <a:lnSpc>
                <a:spcPct val="120000"/>
              </a:lnSpc>
            </a:pPr>
            <a:r>
              <a:rPr lang="en-GB" dirty="0"/>
              <a:t>CVD is the most common cause of death in patients with diabetes</a:t>
            </a:r>
          </a:p>
          <a:p>
            <a:pPr lvl="1">
              <a:lnSpc>
                <a:spcPct val="120000"/>
              </a:lnSpc>
            </a:pPr>
            <a:r>
              <a:rPr lang="en-GB" dirty="0"/>
              <a:t>44% in type 1 </a:t>
            </a:r>
            <a:r>
              <a:rPr lang="en-GB" dirty="0" smtClean="0"/>
              <a:t>diabetes and  52</a:t>
            </a:r>
            <a:r>
              <a:rPr lang="en-GB" dirty="0"/>
              <a:t>% in type 2 </a:t>
            </a:r>
            <a:r>
              <a:rPr lang="en-GB" dirty="0" smtClean="0"/>
              <a:t>diabetes</a:t>
            </a:r>
            <a:r>
              <a:rPr lang="en-GB" baseline="30000" dirty="0"/>
              <a:t>3</a:t>
            </a:r>
            <a:endParaRPr lang="en-GB" dirty="0" smtClean="0"/>
          </a:p>
          <a:p>
            <a:pPr>
              <a:lnSpc>
                <a:spcPct val="120000"/>
              </a:lnSpc>
            </a:pPr>
            <a:r>
              <a:rPr lang="en-GB" dirty="0" smtClean="0"/>
              <a:t>Patients with diabetes are also more prone to </a:t>
            </a:r>
            <a:r>
              <a:rPr lang="en-GB" dirty="0" err="1" smtClean="0"/>
              <a:t>dyslipidemias</a:t>
            </a:r>
            <a:r>
              <a:rPr lang="en-GB" dirty="0" smtClean="0"/>
              <a:t> in the form of:</a:t>
            </a:r>
            <a:endParaRPr lang="en-GB" dirty="0"/>
          </a:p>
          <a:p>
            <a:pPr lvl="1">
              <a:lnSpc>
                <a:spcPct val="120000"/>
              </a:lnSpc>
            </a:pPr>
            <a:r>
              <a:rPr lang="en-GB" dirty="0" smtClean="0"/>
              <a:t>Hypertriglyceridemia – approximately 18% of patients with T2DM vs. 8.5% in those without diabetes</a:t>
            </a:r>
          </a:p>
          <a:p>
            <a:pPr lvl="1">
              <a:lnSpc>
                <a:spcPct val="120000"/>
              </a:lnSpc>
            </a:pPr>
            <a:r>
              <a:rPr lang="en-GB" dirty="0" smtClean="0"/>
              <a:t>Low </a:t>
            </a:r>
            <a:r>
              <a:rPr lang="en-GB" dirty="0"/>
              <a:t>HDL-C levels – twice as high as in patients without </a:t>
            </a:r>
            <a:r>
              <a:rPr lang="en-GB" dirty="0" smtClean="0"/>
              <a:t>diabetes</a:t>
            </a:r>
            <a:r>
              <a:rPr lang="en-GB" baseline="30000" dirty="0"/>
              <a:t>4</a:t>
            </a:r>
            <a:endParaRPr lang="en-GB" dirty="0" smtClean="0"/>
          </a:p>
          <a:p>
            <a:pPr marL="228600" lvl="1" indent="-228600">
              <a:lnSpc>
                <a:spcPct val="120000"/>
              </a:lnSpc>
              <a:buClr>
                <a:schemeClr val="bg2"/>
              </a:buClr>
              <a:buFont typeface="Arial" pitchFamily="34" charset="0"/>
              <a:buChar char="•"/>
            </a:pPr>
            <a:r>
              <a:rPr lang="en-GB" sz="1800" dirty="0"/>
              <a:t>Insulin resistance may also lead to higher levels of small dense </a:t>
            </a:r>
            <a:r>
              <a:rPr lang="en-GB" sz="1800" dirty="0" smtClean="0"/>
              <a:t>LDL-C</a:t>
            </a:r>
            <a:r>
              <a:rPr lang="en-GB" sz="1800" baseline="30000" dirty="0" smtClean="0"/>
              <a:t>4</a:t>
            </a:r>
            <a:r>
              <a:rPr lang="en-GB" sz="1800" dirty="0" smtClean="0"/>
              <a:t> </a:t>
            </a:r>
            <a:endParaRPr lang="en-GB" sz="1800" dirty="0"/>
          </a:p>
          <a:p>
            <a:pPr>
              <a:lnSpc>
                <a:spcPct val="120000"/>
              </a:lnSpc>
            </a:pPr>
            <a:r>
              <a:rPr lang="en-GB" dirty="0" smtClean="0"/>
              <a:t>Type 2 diabetes increases the risk of both micro- and </a:t>
            </a:r>
            <a:r>
              <a:rPr lang="en-GB" dirty="0" err="1" smtClean="0"/>
              <a:t>macrovascular</a:t>
            </a:r>
            <a:r>
              <a:rPr lang="en-GB" dirty="0" smtClean="0"/>
              <a:t> complications</a:t>
            </a:r>
            <a:r>
              <a:rPr lang="en-GB" baseline="30000" dirty="0"/>
              <a:t>3</a:t>
            </a:r>
            <a:endParaRPr lang="en-GB" baseline="30000" dirty="0" smtClean="0"/>
          </a:p>
          <a:p>
            <a:pPr lvl="1">
              <a:lnSpc>
                <a:spcPct val="120000"/>
              </a:lnSpc>
            </a:pPr>
            <a:r>
              <a:rPr lang="en-GB" dirty="0" smtClean="0"/>
              <a:t>Data from the 1999–2004 NHANES indicate that the prevalence of microvascular complications is significantly higher than that of macrovascular complications</a:t>
            </a:r>
            <a:r>
              <a:rPr lang="en-GB" baseline="30000" dirty="0" smtClean="0"/>
              <a:t>5,6</a:t>
            </a:r>
          </a:p>
          <a:p>
            <a:pPr>
              <a:lnSpc>
                <a:spcPct val="120000"/>
              </a:lnSpc>
            </a:pPr>
            <a:r>
              <a:rPr lang="en-GB" dirty="0" smtClean="0"/>
              <a:t>A prospective observational study of 4,585 patients with type 2 diabetes from the UKPDS study found that, for every 1% reduction in HbA</a:t>
            </a:r>
            <a:r>
              <a:rPr lang="en-GB" baseline="-25000" dirty="0" smtClean="0"/>
              <a:t>1c</a:t>
            </a:r>
            <a:r>
              <a:rPr lang="en-GB" dirty="0" smtClean="0"/>
              <a:t>, there was a:</a:t>
            </a:r>
          </a:p>
          <a:p>
            <a:pPr lvl="1">
              <a:lnSpc>
                <a:spcPct val="120000"/>
              </a:lnSpc>
            </a:pPr>
            <a:r>
              <a:rPr lang="en-GB" dirty="0" smtClean="0"/>
              <a:t>37% decreased risk of microvascular complications (33–41%, p&lt;0.0001)</a:t>
            </a:r>
          </a:p>
          <a:p>
            <a:pPr lvl="1">
              <a:lnSpc>
                <a:spcPct val="120000"/>
              </a:lnSpc>
            </a:pPr>
            <a:r>
              <a:rPr lang="en-GB" dirty="0" smtClean="0"/>
              <a:t>14% decreased risk of combined fatal and non-fatal myocardial infarction (8–21%, p&lt;0.0001)</a:t>
            </a:r>
            <a:r>
              <a:rPr lang="en-GB" baseline="30000" dirty="0"/>
              <a:t>7</a:t>
            </a:r>
            <a:endParaRPr lang="en-GB" baseline="30000" dirty="0" smtClean="0"/>
          </a:p>
        </p:txBody>
      </p:sp>
      <p:sp>
        <p:nvSpPr>
          <p:cNvPr id="7" name="TextBox 6"/>
          <p:cNvSpPr txBox="1"/>
          <p:nvPr/>
        </p:nvSpPr>
        <p:spPr>
          <a:xfrm>
            <a:off x="0" y="6324600"/>
            <a:ext cx="6572250" cy="553998"/>
          </a:xfrm>
          <a:prstGeom prst="rect">
            <a:avLst/>
          </a:prstGeom>
          <a:noFill/>
        </p:spPr>
        <p:txBody>
          <a:bodyPr wrap="square" rtlCol="0">
            <a:spAutoFit/>
          </a:bodyPr>
          <a:lstStyle/>
          <a:p>
            <a:pPr lvl="0" eaLnBrk="0" fontAlgn="base" hangingPunct="0">
              <a:spcBef>
                <a:spcPct val="0"/>
              </a:spcBef>
              <a:spcAft>
                <a:spcPct val="0"/>
              </a:spcAft>
            </a:pPr>
            <a:r>
              <a:rPr lang="en-GB" sz="600" b="1" dirty="0" smtClean="0">
                <a:solidFill>
                  <a:prstClr val="white"/>
                </a:solidFill>
                <a:ea typeface="ＭＳ Ｐゴシック" pitchFamily="34" charset="-128"/>
                <a:cs typeface="Arial" pitchFamily="34" charset="0"/>
              </a:rPr>
              <a:t>1. </a:t>
            </a:r>
            <a:r>
              <a:rPr lang="en-GB" sz="600" dirty="0" smtClean="0">
                <a:solidFill>
                  <a:prstClr val="white"/>
                </a:solidFill>
                <a:ea typeface="ＭＳ Ｐゴシック" pitchFamily="34" charset="-128"/>
                <a:cs typeface="Arial" pitchFamily="34" charset="0"/>
              </a:rPr>
              <a:t>Reiner </a:t>
            </a:r>
            <a:r>
              <a:rPr lang="en-GB" sz="600" dirty="0">
                <a:solidFill>
                  <a:prstClr val="white"/>
                </a:solidFill>
                <a:ea typeface="ＭＳ Ｐゴシック" pitchFamily="34" charset="-128"/>
                <a:cs typeface="Arial" pitchFamily="34" charset="0"/>
              </a:rPr>
              <a:t>Z, et al. </a:t>
            </a:r>
            <a:r>
              <a:rPr lang="en-GB" sz="600" dirty="0" err="1">
                <a:solidFill>
                  <a:prstClr val="white"/>
                </a:solidFill>
                <a:ea typeface="ＭＳ Ｐゴシック" pitchFamily="34" charset="-128"/>
                <a:cs typeface="Arial" pitchFamily="34" charset="0"/>
              </a:rPr>
              <a:t>Eur</a:t>
            </a:r>
            <a:r>
              <a:rPr lang="en-GB" sz="600" dirty="0">
                <a:solidFill>
                  <a:prstClr val="white"/>
                </a:solidFill>
                <a:ea typeface="ＭＳ Ｐゴシック" pitchFamily="34" charset="-128"/>
                <a:cs typeface="Arial" pitchFamily="34" charset="0"/>
              </a:rPr>
              <a:t> Heart </a:t>
            </a:r>
            <a:r>
              <a:rPr lang="en-GB" sz="600" dirty="0" smtClean="0">
                <a:solidFill>
                  <a:prstClr val="white"/>
                </a:solidFill>
                <a:ea typeface="ＭＳ Ｐゴシック" pitchFamily="34" charset="-128"/>
                <a:cs typeface="Arial" pitchFamily="34" charset="0"/>
              </a:rPr>
              <a:t>J. </a:t>
            </a:r>
            <a:r>
              <a:rPr lang="en-GB" sz="600" dirty="0">
                <a:solidFill>
                  <a:prstClr val="white"/>
                </a:solidFill>
                <a:ea typeface="ＭＳ Ｐゴシック" pitchFamily="34" charset="-128"/>
                <a:cs typeface="Arial" pitchFamily="34" charset="0"/>
              </a:rPr>
              <a:t>2011;32(14): </a:t>
            </a:r>
            <a:r>
              <a:rPr lang="en-GB" sz="600" dirty="0" smtClean="0">
                <a:solidFill>
                  <a:prstClr val="white"/>
                </a:solidFill>
                <a:ea typeface="ＭＳ Ｐゴシック" pitchFamily="34" charset="-128"/>
                <a:cs typeface="Arial" pitchFamily="34" charset="0"/>
              </a:rPr>
              <a:t>1769–818</a:t>
            </a:r>
            <a:r>
              <a:rPr lang="en-GB" sz="600" dirty="0">
                <a:solidFill>
                  <a:prstClr val="white"/>
                </a:solidFill>
                <a:ea typeface="ＭＳ Ｐゴシック" pitchFamily="34" charset="-128"/>
                <a:cs typeface="Arial" pitchFamily="34" charset="0"/>
              </a:rPr>
              <a:t>. </a:t>
            </a:r>
            <a:r>
              <a:rPr lang="en-GB" sz="600" b="1" dirty="0">
                <a:solidFill>
                  <a:prstClr val="white"/>
                </a:solidFill>
                <a:ea typeface="ＭＳ Ｐゴシック" pitchFamily="34" charset="-128"/>
                <a:cs typeface="Arial" pitchFamily="34" charset="0"/>
              </a:rPr>
              <a:t>2.</a:t>
            </a:r>
            <a:r>
              <a:rPr lang="en-GB" sz="600" dirty="0">
                <a:solidFill>
                  <a:prstClr val="white"/>
                </a:solidFill>
                <a:ea typeface="ＭＳ Ｐゴシック" pitchFamily="34" charset="-128"/>
                <a:cs typeface="Arial" pitchFamily="34" charset="0"/>
              </a:rPr>
              <a:t> Turner RC, et al. BMJ </a:t>
            </a:r>
            <a:r>
              <a:rPr lang="en-GB" sz="600" dirty="0" smtClean="0">
                <a:solidFill>
                  <a:prstClr val="white"/>
                </a:solidFill>
                <a:ea typeface="ＭＳ Ｐゴシック" pitchFamily="34" charset="-128"/>
                <a:cs typeface="Arial" pitchFamily="34" charset="0"/>
              </a:rPr>
              <a:t>.1998;316:823–8</a:t>
            </a:r>
            <a:r>
              <a:rPr lang="en-GB" sz="600" dirty="0">
                <a:solidFill>
                  <a:prstClr val="white"/>
                </a:solidFill>
                <a:ea typeface="ＭＳ Ｐゴシック" pitchFamily="34" charset="-128"/>
                <a:cs typeface="Arial" pitchFamily="34" charset="0"/>
              </a:rPr>
              <a:t>. </a:t>
            </a:r>
            <a:r>
              <a:rPr lang="en-GB" sz="600" b="1" dirty="0">
                <a:solidFill>
                  <a:prstClr val="white"/>
                </a:solidFill>
                <a:ea typeface="ＭＳ Ｐゴシック" pitchFamily="34" charset="-128"/>
                <a:cs typeface="Arial" pitchFamily="34" charset="0"/>
              </a:rPr>
              <a:t>3.</a:t>
            </a:r>
            <a:r>
              <a:rPr lang="en-GB" sz="600" dirty="0">
                <a:solidFill>
                  <a:prstClr val="white"/>
                </a:solidFill>
                <a:ea typeface="ＭＳ Ｐゴシック" pitchFamily="34" charset="-128"/>
                <a:cs typeface="Arial" pitchFamily="34" charset="0"/>
              </a:rPr>
              <a:t> </a:t>
            </a:r>
            <a:r>
              <a:rPr lang="en-GB" sz="600" dirty="0" err="1" smtClean="0">
                <a:solidFill>
                  <a:prstClr val="white"/>
                </a:solidFill>
                <a:ea typeface="ＭＳ Ｐゴシック" pitchFamily="34" charset="-128"/>
                <a:cs typeface="Arial" pitchFamily="34" charset="0"/>
              </a:rPr>
              <a:t>Morrish</a:t>
            </a:r>
            <a:r>
              <a:rPr lang="en-GB" sz="600" dirty="0" smtClean="0">
                <a:solidFill>
                  <a:prstClr val="white"/>
                </a:solidFill>
                <a:ea typeface="ＭＳ Ｐゴシック" pitchFamily="34" charset="-128"/>
                <a:cs typeface="Arial" pitchFamily="34" charset="0"/>
              </a:rPr>
              <a:t> </a:t>
            </a:r>
            <a:r>
              <a:rPr lang="en-GB" sz="600" dirty="0">
                <a:solidFill>
                  <a:prstClr val="white"/>
                </a:solidFill>
                <a:ea typeface="ＭＳ Ｐゴシック" pitchFamily="34" charset="-128"/>
                <a:cs typeface="Arial" pitchFamily="34" charset="0"/>
              </a:rPr>
              <a:t>NJ, et al. </a:t>
            </a:r>
            <a:r>
              <a:rPr lang="en-GB" sz="600" dirty="0" err="1" smtClean="0">
                <a:solidFill>
                  <a:prstClr val="white"/>
                </a:solidFill>
                <a:ea typeface="ＭＳ Ｐゴシック" pitchFamily="34" charset="-128"/>
                <a:cs typeface="Arial" pitchFamily="34" charset="0"/>
              </a:rPr>
              <a:t>Diabetologia</a:t>
            </a:r>
            <a:r>
              <a:rPr lang="en-GB" sz="600" dirty="0" smtClean="0">
                <a:solidFill>
                  <a:prstClr val="white"/>
                </a:solidFill>
                <a:ea typeface="ＭＳ Ｐゴシック" pitchFamily="34" charset="-128"/>
                <a:cs typeface="Arial" pitchFamily="34" charset="0"/>
              </a:rPr>
              <a:t>. </a:t>
            </a:r>
            <a:r>
              <a:rPr lang="en-GB" sz="600" dirty="0">
                <a:solidFill>
                  <a:prstClr val="white"/>
                </a:solidFill>
                <a:ea typeface="ＭＳ Ｐゴシック" pitchFamily="34" charset="-128"/>
                <a:cs typeface="Arial" pitchFamily="34" charset="0"/>
              </a:rPr>
              <a:t>2001;44(</a:t>
            </a:r>
            <a:r>
              <a:rPr lang="en-GB" sz="600" dirty="0" err="1">
                <a:solidFill>
                  <a:prstClr val="white"/>
                </a:solidFill>
                <a:ea typeface="ＭＳ Ｐゴシック" pitchFamily="34" charset="-128"/>
                <a:cs typeface="Arial" pitchFamily="34" charset="0"/>
              </a:rPr>
              <a:t>suppl</a:t>
            </a:r>
            <a:r>
              <a:rPr lang="en-GB" sz="600" dirty="0">
                <a:solidFill>
                  <a:prstClr val="white"/>
                </a:solidFill>
                <a:ea typeface="ＭＳ Ｐゴシック" pitchFamily="34" charset="-128"/>
                <a:cs typeface="Arial" pitchFamily="34" charset="0"/>
              </a:rPr>
              <a:t> 2):S14–S21. </a:t>
            </a:r>
            <a:r>
              <a:rPr lang="en-GB" sz="600" b="1" dirty="0" smtClean="0">
                <a:solidFill>
                  <a:prstClr val="white"/>
                </a:solidFill>
                <a:ea typeface="ＭＳ Ｐゴシック" pitchFamily="34" charset="-128"/>
                <a:cs typeface="Arial" pitchFamily="34" charset="0"/>
              </a:rPr>
              <a:t>4</a:t>
            </a:r>
            <a:r>
              <a:rPr lang="en-GB" sz="600" b="1" dirty="0">
                <a:solidFill>
                  <a:prstClr val="white"/>
                </a:solidFill>
                <a:ea typeface="ＭＳ Ｐゴシック" pitchFamily="34" charset="-128"/>
                <a:cs typeface="Arial" pitchFamily="34" charset="0"/>
              </a:rPr>
              <a:t>.</a:t>
            </a:r>
            <a:r>
              <a:rPr lang="en-GB" sz="600" dirty="0">
                <a:solidFill>
                  <a:prstClr val="white"/>
                </a:solidFill>
                <a:ea typeface="ＭＳ Ｐゴシック" pitchFamily="34" charset="-128"/>
                <a:cs typeface="Arial" pitchFamily="34" charset="0"/>
              </a:rPr>
              <a:t> </a:t>
            </a:r>
            <a:r>
              <a:rPr lang="en-GB" sz="600" dirty="0" err="1">
                <a:solidFill>
                  <a:prstClr val="white"/>
                </a:solidFill>
                <a:ea typeface="ＭＳ Ｐゴシック" pitchFamily="34" charset="-128"/>
                <a:cs typeface="Arial" pitchFamily="34" charset="0"/>
              </a:rPr>
              <a:t>Moodarian</a:t>
            </a:r>
            <a:r>
              <a:rPr lang="en-GB" sz="600" dirty="0">
                <a:solidFill>
                  <a:prstClr val="white"/>
                </a:solidFill>
                <a:ea typeface="ＭＳ Ｐゴシック" pitchFamily="34" charset="-128"/>
                <a:cs typeface="Arial" pitchFamily="34" charset="0"/>
              </a:rPr>
              <a:t> AD, et al. Nat </a:t>
            </a:r>
            <a:r>
              <a:rPr lang="en-GB" sz="600" dirty="0" err="1">
                <a:solidFill>
                  <a:prstClr val="white"/>
                </a:solidFill>
                <a:ea typeface="ＭＳ Ｐゴシック" pitchFamily="34" charset="-128"/>
                <a:cs typeface="Arial" pitchFamily="34" charset="0"/>
              </a:rPr>
              <a:t>Clin</a:t>
            </a:r>
            <a:r>
              <a:rPr lang="en-GB" sz="600" dirty="0">
                <a:solidFill>
                  <a:prstClr val="white"/>
                </a:solidFill>
                <a:ea typeface="ＭＳ Ｐゴシック" pitchFamily="34" charset="-128"/>
                <a:cs typeface="Arial" pitchFamily="34" charset="0"/>
              </a:rPr>
              <a:t> </a:t>
            </a:r>
            <a:r>
              <a:rPr lang="en-GB" sz="600" dirty="0" err="1">
                <a:solidFill>
                  <a:prstClr val="white"/>
                </a:solidFill>
                <a:ea typeface="ＭＳ Ｐゴシック" pitchFamily="34" charset="-128"/>
                <a:cs typeface="Arial" pitchFamily="34" charset="0"/>
              </a:rPr>
              <a:t>Pract</a:t>
            </a:r>
            <a:r>
              <a:rPr lang="en-GB" sz="600" dirty="0">
                <a:solidFill>
                  <a:prstClr val="white"/>
                </a:solidFill>
                <a:ea typeface="ＭＳ Ｐゴシック" pitchFamily="34" charset="-128"/>
                <a:cs typeface="Arial" pitchFamily="34" charset="0"/>
              </a:rPr>
              <a:t> </a:t>
            </a:r>
            <a:r>
              <a:rPr lang="en-GB" sz="600" dirty="0" err="1">
                <a:solidFill>
                  <a:prstClr val="white"/>
                </a:solidFill>
                <a:ea typeface="ＭＳ Ｐゴシック" pitchFamily="34" charset="-128"/>
                <a:cs typeface="Arial" pitchFamily="34" charset="0"/>
              </a:rPr>
              <a:t>Endocrinol</a:t>
            </a:r>
            <a:r>
              <a:rPr lang="en-GB" sz="600" dirty="0">
                <a:solidFill>
                  <a:prstClr val="white"/>
                </a:solidFill>
                <a:ea typeface="ＭＳ Ｐゴシック" pitchFamily="34" charset="-128"/>
                <a:cs typeface="Arial" pitchFamily="34" charset="0"/>
              </a:rPr>
              <a:t> </a:t>
            </a:r>
            <a:r>
              <a:rPr lang="en-GB" sz="600" dirty="0" err="1" smtClean="0">
                <a:solidFill>
                  <a:prstClr val="white"/>
                </a:solidFill>
                <a:ea typeface="ＭＳ Ｐゴシック" pitchFamily="34" charset="-128"/>
                <a:cs typeface="Arial" pitchFamily="34" charset="0"/>
              </a:rPr>
              <a:t>Metab</a:t>
            </a:r>
            <a:r>
              <a:rPr lang="en-GB" sz="600" dirty="0" smtClean="0">
                <a:solidFill>
                  <a:prstClr val="white"/>
                </a:solidFill>
                <a:ea typeface="ＭＳ Ｐゴシック" pitchFamily="34" charset="-128"/>
                <a:cs typeface="Arial" pitchFamily="34" charset="0"/>
              </a:rPr>
              <a:t>. 2009;5(3</a:t>
            </a:r>
            <a:r>
              <a:rPr lang="en-GB" sz="600" dirty="0">
                <a:solidFill>
                  <a:prstClr val="white"/>
                </a:solidFill>
                <a:ea typeface="ＭＳ Ｐゴシック" pitchFamily="34" charset="-128"/>
                <a:cs typeface="Arial" pitchFamily="34" charset="0"/>
              </a:rPr>
              <a:t>):150–9. </a:t>
            </a:r>
            <a:r>
              <a:rPr lang="en-GB" sz="600" b="1" dirty="0" smtClean="0">
                <a:solidFill>
                  <a:prstClr val="white"/>
                </a:solidFill>
                <a:ea typeface="ＭＳ Ｐゴシック" pitchFamily="34" charset="-128"/>
                <a:cs typeface="Arial" pitchFamily="34" charset="0"/>
              </a:rPr>
              <a:t>5</a:t>
            </a:r>
            <a:r>
              <a:rPr lang="en-GB" sz="600" b="1" dirty="0">
                <a:solidFill>
                  <a:prstClr val="white"/>
                </a:solidFill>
                <a:ea typeface="ＭＳ Ｐゴシック" pitchFamily="34" charset="-128"/>
                <a:cs typeface="Arial" pitchFamily="34" charset="0"/>
              </a:rPr>
              <a:t>.</a:t>
            </a:r>
            <a:r>
              <a:rPr lang="en-GB" sz="600" dirty="0">
                <a:solidFill>
                  <a:prstClr val="white"/>
                </a:solidFill>
                <a:ea typeface="ＭＳ Ｐゴシック" pitchFamily="34" charset="-128"/>
                <a:cs typeface="Arial" pitchFamily="34" charset="0"/>
              </a:rPr>
              <a:t> Deshpande AD, et al. </a:t>
            </a:r>
            <a:r>
              <a:rPr lang="en-GB" sz="600" dirty="0" err="1">
                <a:solidFill>
                  <a:prstClr val="white"/>
                </a:solidFill>
                <a:ea typeface="ＭＳ Ｐゴシック" pitchFamily="34" charset="-128"/>
                <a:cs typeface="Arial" pitchFamily="34" charset="0"/>
              </a:rPr>
              <a:t>Phys</a:t>
            </a:r>
            <a:r>
              <a:rPr lang="en-GB" sz="600" dirty="0">
                <a:solidFill>
                  <a:prstClr val="white"/>
                </a:solidFill>
                <a:ea typeface="ＭＳ Ｐゴシック" pitchFamily="34" charset="-128"/>
                <a:cs typeface="Arial" pitchFamily="34" charset="0"/>
              </a:rPr>
              <a:t> </a:t>
            </a:r>
            <a:r>
              <a:rPr lang="en-GB" sz="600" dirty="0" err="1" smtClean="0">
                <a:solidFill>
                  <a:prstClr val="white"/>
                </a:solidFill>
                <a:ea typeface="ＭＳ Ｐゴシック" pitchFamily="34" charset="-128"/>
                <a:cs typeface="Arial" pitchFamily="34" charset="0"/>
              </a:rPr>
              <a:t>Ther</a:t>
            </a:r>
            <a:r>
              <a:rPr lang="en-GB" sz="600" dirty="0" smtClean="0">
                <a:solidFill>
                  <a:prstClr val="white"/>
                </a:solidFill>
                <a:ea typeface="ＭＳ Ｐゴシック" pitchFamily="34" charset="-128"/>
                <a:cs typeface="Arial" pitchFamily="34" charset="0"/>
              </a:rPr>
              <a:t>. 2008;88:1254–64</a:t>
            </a:r>
            <a:r>
              <a:rPr lang="en-GB" sz="600" dirty="0">
                <a:solidFill>
                  <a:prstClr val="white"/>
                </a:solidFill>
                <a:ea typeface="ＭＳ Ｐゴシック" pitchFamily="34" charset="-128"/>
                <a:cs typeface="Arial" pitchFamily="34" charset="0"/>
              </a:rPr>
              <a:t>. </a:t>
            </a:r>
            <a:r>
              <a:rPr lang="en-GB" sz="600" b="1" dirty="0">
                <a:solidFill>
                  <a:prstClr val="white"/>
                </a:solidFill>
                <a:ea typeface="ＭＳ Ｐゴシック" pitchFamily="34" charset="-128"/>
                <a:cs typeface="Arial" pitchFamily="34" charset="0"/>
              </a:rPr>
              <a:t>6.</a:t>
            </a:r>
            <a:r>
              <a:rPr lang="en-GB" sz="600" dirty="0">
                <a:solidFill>
                  <a:prstClr val="white"/>
                </a:solidFill>
                <a:ea typeface="ＭＳ Ｐゴシック" pitchFamily="34" charset="-128"/>
                <a:cs typeface="Arial" pitchFamily="34" charset="0"/>
              </a:rPr>
              <a:t> American Association of Clinical Endocrinologists. State of diabetes complications in America. Available at</a:t>
            </a:r>
            <a:r>
              <a:rPr lang="en-GB" sz="600" dirty="0">
                <a:solidFill>
                  <a:schemeClr val="bg1"/>
                </a:solidFill>
                <a:ea typeface="ＭＳ Ｐゴシック" pitchFamily="34" charset="-128"/>
                <a:cs typeface="Arial" pitchFamily="34" charset="0"/>
              </a:rPr>
              <a:t>: </a:t>
            </a:r>
            <a:r>
              <a:rPr lang="en-GB" sz="600" dirty="0" smtClean="0">
                <a:solidFill>
                  <a:schemeClr val="bg1"/>
                </a:solidFill>
                <a:ea typeface="ＭＳ Ｐゴシック" pitchFamily="34" charset="-128"/>
                <a:cs typeface="Arial" pitchFamily="34" charset="0"/>
              </a:rPr>
              <a:t>h</a:t>
            </a:r>
            <a:r>
              <a:rPr lang="en-GB" sz="600" dirty="0" smtClean="0">
                <a:solidFill>
                  <a:schemeClr val="bg1"/>
                </a:solidFill>
              </a:rPr>
              <a:t>ttps</a:t>
            </a:r>
            <a:r>
              <a:rPr lang="en-GB" sz="600" dirty="0">
                <a:solidFill>
                  <a:schemeClr val="bg1"/>
                </a:solidFill>
              </a:rPr>
              <a:t>://nfb.org/images/nfb/publications/vod/images/complications_press_release.doc</a:t>
            </a:r>
            <a:r>
              <a:rPr lang="en-GB" sz="500" dirty="0">
                <a:solidFill>
                  <a:schemeClr val="bg1"/>
                </a:solidFill>
                <a:ea typeface="ＭＳ Ｐゴシック" pitchFamily="34" charset="-128"/>
                <a:cs typeface="Arial" pitchFamily="34" charset="0"/>
              </a:rPr>
              <a:t>. </a:t>
            </a:r>
            <a:r>
              <a:rPr lang="en-GB" sz="600" dirty="0">
                <a:solidFill>
                  <a:prstClr val="white"/>
                </a:solidFill>
                <a:ea typeface="ＭＳ Ｐゴシック" pitchFamily="34" charset="-128"/>
                <a:cs typeface="Arial" pitchFamily="34" charset="0"/>
              </a:rPr>
              <a:t>Accessed Feb 10, </a:t>
            </a:r>
            <a:r>
              <a:rPr lang="en-GB" sz="600" dirty="0" smtClean="0">
                <a:solidFill>
                  <a:prstClr val="white"/>
                </a:solidFill>
                <a:ea typeface="ＭＳ Ｐゴシック" pitchFamily="34" charset="-128"/>
                <a:cs typeface="Arial" pitchFamily="34" charset="0"/>
              </a:rPr>
              <a:t>2015. </a:t>
            </a:r>
            <a:r>
              <a:rPr lang="en-GB" sz="600" b="1" dirty="0" smtClean="0">
                <a:solidFill>
                  <a:prstClr val="white"/>
                </a:solidFill>
                <a:ea typeface="ＭＳ Ｐゴシック" pitchFamily="34" charset="-128"/>
                <a:cs typeface="Arial" pitchFamily="34" charset="0"/>
              </a:rPr>
              <a:t>7</a:t>
            </a:r>
            <a:r>
              <a:rPr lang="en-GB" sz="600" b="1" dirty="0">
                <a:solidFill>
                  <a:prstClr val="white"/>
                </a:solidFill>
                <a:ea typeface="ＭＳ Ｐゴシック" pitchFamily="34" charset="-128"/>
                <a:cs typeface="Arial" pitchFamily="34" charset="0"/>
              </a:rPr>
              <a:t>.</a:t>
            </a:r>
            <a:r>
              <a:rPr lang="en-GB" sz="600" dirty="0">
                <a:solidFill>
                  <a:prstClr val="white"/>
                </a:solidFill>
                <a:ea typeface="ＭＳ Ｐゴシック" pitchFamily="34" charset="-128"/>
                <a:cs typeface="Arial" pitchFamily="34" charset="0"/>
              </a:rPr>
              <a:t> Stratton IM, et al. </a:t>
            </a:r>
            <a:r>
              <a:rPr lang="en-GB" sz="600" dirty="0" smtClean="0">
                <a:solidFill>
                  <a:prstClr val="white"/>
                </a:solidFill>
                <a:ea typeface="ＭＳ Ｐゴシック" pitchFamily="34" charset="-128"/>
                <a:cs typeface="Arial" pitchFamily="34" charset="0"/>
              </a:rPr>
              <a:t>BMJ. 2000;321:405–12.</a:t>
            </a:r>
          </a:p>
          <a:p>
            <a:pPr lvl="0" eaLnBrk="0" fontAlgn="base" hangingPunct="0">
              <a:spcBef>
                <a:spcPct val="0"/>
              </a:spcBef>
              <a:spcAft>
                <a:spcPct val="0"/>
              </a:spcAft>
            </a:pPr>
            <a:r>
              <a:rPr lang="en-CA" sz="600" dirty="0" smtClean="0">
                <a:solidFill>
                  <a:schemeClr val="bg1"/>
                </a:solidFill>
              </a:rPr>
              <a:t>CAD, coronary artery disease; UKPDS, </a:t>
            </a:r>
            <a:r>
              <a:rPr lang="en-CA" sz="600" dirty="0">
                <a:solidFill>
                  <a:schemeClr val="bg1"/>
                </a:solidFill>
              </a:rPr>
              <a:t>UK prospective diabetes </a:t>
            </a:r>
            <a:r>
              <a:rPr lang="en-CA" sz="600" dirty="0" smtClean="0">
                <a:solidFill>
                  <a:schemeClr val="bg1"/>
                </a:solidFill>
              </a:rPr>
              <a:t>study; T2DM, </a:t>
            </a:r>
            <a:r>
              <a:rPr lang="en-CA" sz="600" dirty="0">
                <a:solidFill>
                  <a:schemeClr val="bg1"/>
                </a:solidFill>
              </a:rPr>
              <a:t>type 2 diabetes </a:t>
            </a:r>
            <a:r>
              <a:rPr lang="en-CA" sz="600" dirty="0" smtClean="0">
                <a:solidFill>
                  <a:schemeClr val="bg1"/>
                </a:solidFill>
              </a:rPr>
              <a:t>mellitus; NHANES, </a:t>
            </a:r>
            <a:r>
              <a:rPr lang="en-CA" sz="600" dirty="0">
                <a:solidFill>
                  <a:schemeClr val="bg1"/>
                </a:solidFill>
              </a:rPr>
              <a:t>National Health and Nutrition Examination</a:t>
            </a:r>
            <a:endParaRPr lang="en-GB" sz="600" dirty="0">
              <a:solidFill>
                <a:schemeClr val="bg1"/>
              </a:solidFill>
              <a:ea typeface="ＭＳ Ｐゴシック" pitchFamily="34" charset="-128"/>
              <a:cs typeface="Arial" pitchFamily="34" charset="0"/>
            </a:endParaRPr>
          </a:p>
        </p:txBody>
      </p:sp>
    </p:spTree>
    <p:extLst>
      <p:ext uri="{BB962C8B-B14F-4D97-AF65-F5344CB8AC3E}">
        <p14:creationId xmlns:p14="http://schemas.microsoft.com/office/powerpoint/2010/main" val="26688993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Arrow 24"/>
          <p:cNvSpPr/>
          <p:nvPr/>
        </p:nvSpPr>
        <p:spPr>
          <a:xfrm rot="5400000">
            <a:off x="2365503" y="2908762"/>
            <a:ext cx="2464335" cy="1319347"/>
          </a:xfrm>
          <a:prstGeom prst="rightArrow">
            <a:avLst>
              <a:gd name="adj1" fmla="val 50000"/>
              <a:gd name="adj2" fmla="val 36739"/>
            </a:avLst>
          </a:prstGeom>
          <a:solidFill>
            <a:srgbClr val="92D05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p:cNvSpPr/>
          <p:nvPr/>
        </p:nvSpPr>
        <p:spPr>
          <a:xfrm rot="5400000">
            <a:off x="4904384" y="2230581"/>
            <a:ext cx="1107972" cy="1319347"/>
          </a:xfrm>
          <a:prstGeom prst="rightArrow">
            <a:avLst>
              <a:gd name="adj1" fmla="val 50000"/>
              <a:gd name="adj2" fmla="val 43670"/>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2238705" y="2808463"/>
            <a:ext cx="480183" cy="246221"/>
          </a:xfrm>
          <a:prstGeom prst="rect">
            <a:avLst/>
          </a:prstGeom>
          <a:noFill/>
        </p:spPr>
        <p:txBody>
          <a:bodyPr wrap="square" lIns="0" tIns="0" rIns="0" bIns="0" rtlCol="0" anchor="ctr" anchorCtr="0">
            <a:spAutoFit/>
          </a:bodyPr>
          <a:lstStyle/>
          <a:p>
            <a:r>
              <a:rPr lang="en-GB" sz="1600" dirty="0" smtClean="0">
                <a:solidFill>
                  <a:schemeClr val="bg1"/>
                </a:solidFill>
              </a:rPr>
              <a:t>-5</a:t>
            </a:r>
            <a:endParaRPr lang="en-GB" sz="1600" dirty="0">
              <a:solidFill>
                <a:schemeClr val="bg1"/>
              </a:solidFill>
            </a:endParaRPr>
          </a:p>
        </p:txBody>
      </p:sp>
      <p:sp>
        <p:nvSpPr>
          <p:cNvPr id="2" name="Title 1"/>
          <p:cNvSpPr>
            <a:spLocks noGrp="1"/>
          </p:cNvSpPr>
          <p:nvPr>
            <p:ph type="title"/>
          </p:nvPr>
        </p:nvSpPr>
        <p:spPr>
          <a:xfrm>
            <a:off x="1403648" y="0"/>
            <a:ext cx="7283152" cy="1143000"/>
          </a:xfrm>
        </p:spPr>
        <p:txBody>
          <a:bodyPr/>
          <a:lstStyle/>
          <a:p>
            <a:r>
              <a:rPr lang="en-GB" dirty="0"/>
              <a:t>Lipid lowering is effective in type 2 diabetes</a:t>
            </a:r>
          </a:p>
        </p:txBody>
      </p:sp>
      <p:sp>
        <p:nvSpPr>
          <p:cNvPr id="3" name="Content Placeholder 2"/>
          <p:cNvSpPr>
            <a:spLocks noGrp="1"/>
          </p:cNvSpPr>
          <p:nvPr>
            <p:ph idx="1"/>
          </p:nvPr>
        </p:nvSpPr>
        <p:spPr>
          <a:xfrm>
            <a:off x="457200" y="1104901"/>
            <a:ext cx="8229600" cy="1238250"/>
          </a:xfrm>
        </p:spPr>
        <p:txBody>
          <a:bodyPr>
            <a:normAutofit/>
          </a:bodyPr>
          <a:lstStyle/>
          <a:p>
            <a:r>
              <a:rPr lang="en-GB" sz="1400" dirty="0"/>
              <a:t>The effect of </a:t>
            </a:r>
            <a:r>
              <a:rPr lang="en-GB" sz="1400" dirty="0" smtClean="0"/>
              <a:t>statin therapy in </a:t>
            </a:r>
            <a:r>
              <a:rPr lang="en-GB" sz="1400" dirty="0"/>
              <a:t>18,686 individuals with </a:t>
            </a:r>
            <a:r>
              <a:rPr lang="en-GB" sz="1400" dirty="0" smtClean="0"/>
              <a:t>type 2 diabetes </a:t>
            </a:r>
            <a:r>
              <a:rPr lang="en-GB" sz="1400" dirty="0"/>
              <a:t>was evaluated from 14 </a:t>
            </a:r>
            <a:r>
              <a:rPr lang="en-GB" sz="1400" dirty="0" smtClean="0"/>
              <a:t>randomized </a:t>
            </a:r>
            <a:r>
              <a:rPr lang="en-GB" sz="1400" dirty="0"/>
              <a:t>statin trials (≥1,000 participants; treatment duration ≥2 years). The mean duration of follow-up was 4.3 </a:t>
            </a:r>
            <a:r>
              <a:rPr lang="en-GB" sz="1400" dirty="0" smtClean="0"/>
              <a:t>years</a:t>
            </a:r>
            <a:endParaRPr lang="en-GB" sz="1400" dirty="0"/>
          </a:p>
        </p:txBody>
      </p:sp>
      <p:sp>
        <p:nvSpPr>
          <p:cNvPr id="6" name="TextBox 5"/>
          <p:cNvSpPr txBox="1"/>
          <p:nvPr/>
        </p:nvSpPr>
        <p:spPr>
          <a:xfrm>
            <a:off x="2589688" y="2024768"/>
            <a:ext cx="2018566" cy="292388"/>
          </a:xfrm>
          <a:prstGeom prst="rect">
            <a:avLst/>
          </a:prstGeom>
          <a:noFill/>
        </p:spPr>
        <p:txBody>
          <a:bodyPr wrap="none" rtlCol="0">
            <a:spAutoFit/>
          </a:bodyPr>
          <a:lstStyle/>
          <a:p>
            <a:r>
              <a:rPr lang="en-GB" sz="1300" dirty="0" smtClean="0">
                <a:solidFill>
                  <a:prstClr val="white"/>
                </a:solidFill>
              </a:rPr>
              <a:t>Major vascular events</a:t>
            </a:r>
            <a:endParaRPr lang="en-GB" sz="1300" dirty="0">
              <a:solidFill>
                <a:prstClr val="white"/>
              </a:solidFill>
            </a:endParaRPr>
          </a:p>
        </p:txBody>
      </p:sp>
      <p:sp>
        <p:nvSpPr>
          <p:cNvPr id="7" name="TextBox 6"/>
          <p:cNvSpPr txBox="1"/>
          <p:nvPr/>
        </p:nvSpPr>
        <p:spPr>
          <a:xfrm>
            <a:off x="4586461" y="2024768"/>
            <a:ext cx="1759584" cy="292388"/>
          </a:xfrm>
          <a:prstGeom prst="rect">
            <a:avLst/>
          </a:prstGeom>
          <a:noFill/>
        </p:spPr>
        <p:txBody>
          <a:bodyPr wrap="none" rtlCol="0">
            <a:spAutoFit/>
          </a:bodyPr>
          <a:lstStyle/>
          <a:p>
            <a:r>
              <a:rPr lang="en-GB" sz="1300" dirty="0" smtClean="0">
                <a:solidFill>
                  <a:prstClr val="white"/>
                </a:solidFill>
              </a:rPr>
              <a:t>All-cause mortality</a:t>
            </a:r>
            <a:endParaRPr lang="en-GB" sz="1300" dirty="0">
              <a:solidFill>
                <a:prstClr val="white"/>
              </a:solidFill>
            </a:endParaRPr>
          </a:p>
        </p:txBody>
      </p:sp>
      <p:sp>
        <p:nvSpPr>
          <p:cNvPr id="8" name="TextBox 7"/>
          <p:cNvSpPr txBox="1"/>
          <p:nvPr/>
        </p:nvSpPr>
        <p:spPr>
          <a:xfrm>
            <a:off x="3476873" y="5128324"/>
            <a:ext cx="2461700" cy="292388"/>
          </a:xfrm>
          <a:prstGeom prst="rect">
            <a:avLst/>
          </a:prstGeom>
          <a:noFill/>
        </p:spPr>
        <p:txBody>
          <a:bodyPr wrap="none" rtlCol="0">
            <a:spAutoFit/>
          </a:bodyPr>
          <a:lstStyle/>
          <a:p>
            <a:r>
              <a:rPr lang="en-GB" sz="1300" dirty="0" smtClean="0">
                <a:solidFill>
                  <a:prstClr val="white"/>
                </a:solidFill>
              </a:rPr>
              <a:t>Reductions per 1.0 </a:t>
            </a:r>
            <a:r>
              <a:rPr lang="en-GB" sz="1300" dirty="0" err="1" smtClean="0">
                <a:solidFill>
                  <a:prstClr val="white"/>
                </a:solidFill>
              </a:rPr>
              <a:t>mmol</a:t>
            </a:r>
            <a:r>
              <a:rPr lang="en-GB" sz="1300" dirty="0" smtClean="0">
                <a:solidFill>
                  <a:prstClr val="white"/>
                </a:solidFill>
              </a:rPr>
              <a:t>/L</a:t>
            </a:r>
            <a:endParaRPr lang="en-GB" sz="1300" dirty="0">
              <a:solidFill>
                <a:prstClr val="white"/>
              </a:solidFill>
            </a:endParaRPr>
          </a:p>
        </p:txBody>
      </p:sp>
      <p:sp>
        <p:nvSpPr>
          <p:cNvPr id="9" name="TextBox 8"/>
          <p:cNvSpPr txBox="1"/>
          <p:nvPr/>
        </p:nvSpPr>
        <p:spPr>
          <a:xfrm rot="16200000">
            <a:off x="1121240" y="3699381"/>
            <a:ext cx="1501501" cy="292388"/>
          </a:xfrm>
          <a:prstGeom prst="rect">
            <a:avLst/>
          </a:prstGeom>
          <a:noFill/>
        </p:spPr>
        <p:txBody>
          <a:bodyPr wrap="none" rtlCol="0">
            <a:spAutoFit/>
          </a:bodyPr>
          <a:lstStyle/>
          <a:p>
            <a:r>
              <a:rPr lang="en-GB" sz="1300" dirty="0" smtClean="0">
                <a:solidFill>
                  <a:prstClr val="white"/>
                </a:solidFill>
              </a:rPr>
              <a:t>Percentage (%)</a:t>
            </a:r>
            <a:endParaRPr lang="en-GB" sz="1300" dirty="0">
              <a:solidFill>
                <a:prstClr val="white"/>
              </a:solidFill>
            </a:endParaRPr>
          </a:p>
        </p:txBody>
      </p:sp>
      <p:sp>
        <p:nvSpPr>
          <p:cNvPr id="10" name="Rectangle 9"/>
          <p:cNvSpPr/>
          <p:nvPr/>
        </p:nvSpPr>
        <p:spPr>
          <a:xfrm>
            <a:off x="325198" y="5537222"/>
            <a:ext cx="8675926" cy="504916"/>
          </a:xfrm>
          <a:prstGeom prst="rect">
            <a:avLst/>
          </a:prstGeom>
          <a:solidFill>
            <a:schemeClr val="bg2"/>
          </a:solidFill>
          <a:ln>
            <a:noFill/>
          </a:ln>
          <a:effectLst>
            <a:outerShdw blurRad="63500" algn="ctr"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a:solidFill>
                  <a:prstClr val="white"/>
                </a:solidFill>
              </a:rPr>
              <a:t>There was a 21% reduction in major CV events per </a:t>
            </a:r>
            <a:r>
              <a:rPr lang="en-GB" sz="1400" b="1" dirty="0" smtClean="0">
                <a:solidFill>
                  <a:prstClr val="white"/>
                </a:solidFill>
              </a:rPr>
              <a:t>mmol/L </a:t>
            </a:r>
            <a:r>
              <a:rPr lang="en-GB" sz="1400" b="1" dirty="0">
                <a:solidFill>
                  <a:prstClr val="white"/>
                </a:solidFill>
              </a:rPr>
              <a:t>reduction in LDL-C in patients with </a:t>
            </a:r>
            <a:r>
              <a:rPr lang="en-GB" sz="1400" b="1" dirty="0" smtClean="0">
                <a:solidFill>
                  <a:prstClr val="white"/>
                </a:solidFill>
              </a:rPr>
              <a:t>T2DM </a:t>
            </a:r>
            <a:r>
              <a:rPr lang="en-GB" sz="1400" b="1" dirty="0">
                <a:solidFill>
                  <a:prstClr val="white"/>
                </a:solidFill>
              </a:rPr>
              <a:t>treated with statins</a:t>
            </a:r>
          </a:p>
        </p:txBody>
      </p:sp>
      <p:cxnSp>
        <p:nvCxnSpPr>
          <p:cNvPr id="12" name="Straight Connector 11"/>
          <p:cNvCxnSpPr/>
          <p:nvPr/>
        </p:nvCxnSpPr>
        <p:spPr>
          <a:xfrm>
            <a:off x="2596393" y="2330343"/>
            <a:ext cx="0" cy="29655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547938" y="2330343"/>
            <a:ext cx="365474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540793" y="2943225"/>
            <a:ext cx="109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540793" y="3521868"/>
            <a:ext cx="109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543401" y="4129087"/>
            <a:ext cx="109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540793" y="4705349"/>
            <a:ext cx="109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538412" y="5295900"/>
            <a:ext cx="1099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338388" y="2213157"/>
            <a:ext cx="190500" cy="246221"/>
          </a:xfrm>
          <a:prstGeom prst="rect">
            <a:avLst/>
          </a:prstGeom>
          <a:noFill/>
        </p:spPr>
        <p:txBody>
          <a:bodyPr wrap="square" lIns="0" tIns="0" rIns="0" bIns="0" rtlCol="0" anchor="ctr" anchorCtr="0">
            <a:spAutoFit/>
          </a:bodyPr>
          <a:lstStyle/>
          <a:p>
            <a:r>
              <a:rPr lang="en-GB" sz="1600" dirty="0" smtClean="0">
                <a:solidFill>
                  <a:schemeClr val="bg1"/>
                </a:solidFill>
              </a:rPr>
              <a:t>0</a:t>
            </a:r>
            <a:endParaRPr lang="en-GB" sz="1600" dirty="0">
              <a:solidFill>
                <a:schemeClr val="bg1"/>
              </a:solidFill>
            </a:endParaRPr>
          </a:p>
        </p:txBody>
      </p:sp>
      <p:sp>
        <p:nvSpPr>
          <p:cNvPr id="33" name="TextBox 32"/>
          <p:cNvSpPr txBox="1"/>
          <p:nvPr/>
        </p:nvSpPr>
        <p:spPr>
          <a:xfrm>
            <a:off x="2124179" y="3399604"/>
            <a:ext cx="480183" cy="246221"/>
          </a:xfrm>
          <a:prstGeom prst="rect">
            <a:avLst/>
          </a:prstGeom>
          <a:noFill/>
        </p:spPr>
        <p:txBody>
          <a:bodyPr wrap="square" lIns="0" tIns="0" rIns="0" bIns="0" rtlCol="0" anchor="ctr" anchorCtr="0">
            <a:spAutoFit/>
          </a:bodyPr>
          <a:lstStyle/>
          <a:p>
            <a:r>
              <a:rPr lang="en-GB" sz="1600" dirty="0" smtClean="0">
                <a:solidFill>
                  <a:schemeClr val="bg1"/>
                </a:solidFill>
              </a:rPr>
              <a:t>-10</a:t>
            </a:r>
            <a:endParaRPr lang="en-GB" sz="1600" dirty="0">
              <a:solidFill>
                <a:schemeClr val="bg1"/>
              </a:solidFill>
            </a:endParaRPr>
          </a:p>
        </p:txBody>
      </p:sp>
      <p:sp>
        <p:nvSpPr>
          <p:cNvPr id="34" name="TextBox 33"/>
          <p:cNvSpPr txBox="1"/>
          <p:nvPr/>
        </p:nvSpPr>
        <p:spPr>
          <a:xfrm>
            <a:off x="2128776" y="3975496"/>
            <a:ext cx="480183" cy="246221"/>
          </a:xfrm>
          <a:prstGeom prst="rect">
            <a:avLst/>
          </a:prstGeom>
          <a:noFill/>
        </p:spPr>
        <p:txBody>
          <a:bodyPr wrap="square" lIns="0" tIns="0" rIns="0" bIns="0" rtlCol="0" anchor="ctr" anchorCtr="0">
            <a:spAutoFit/>
          </a:bodyPr>
          <a:lstStyle/>
          <a:p>
            <a:r>
              <a:rPr lang="en-GB" sz="1600" dirty="0" smtClean="0">
                <a:solidFill>
                  <a:schemeClr val="bg1"/>
                </a:solidFill>
              </a:rPr>
              <a:t>-15</a:t>
            </a:r>
            <a:endParaRPr lang="en-GB" sz="1600" dirty="0">
              <a:solidFill>
                <a:schemeClr val="bg1"/>
              </a:solidFill>
            </a:endParaRPr>
          </a:p>
        </p:txBody>
      </p:sp>
      <p:sp>
        <p:nvSpPr>
          <p:cNvPr id="35" name="TextBox 34"/>
          <p:cNvSpPr txBox="1"/>
          <p:nvPr/>
        </p:nvSpPr>
        <p:spPr>
          <a:xfrm>
            <a:off x="2126084" y="4562239"/>
            <a:ext cx="480183" cy="246221"/>
          </a:xfrm>
          <a:prstGeom prst="rect">
            <a:avLst/>
          </a:prstGeom>
          <a:noFill/>
        </p:spPr>
        <p:txBody>
          <a:bodyPr wrap="square" lIns="0" tIns="0" rIns="0" bIns="0" rtlCol="0" anchor="ctr" anchorCtr="0">
            <a:spAutoFit/>
          </a:bodyPr>
          <a:lstStyle/>
          <a:p>
            <a:r>
              <a:rPr lang="en-GB" sz="1600" dirty="0" smtClean="0">
                <a:solidFill>
                  <a:schemeClr val="bg1"/>
                </a:solidFill>
              </a:rPr>
              <a:t>-20</a:t>
            </a:r>
            <a:endParaRPr lang="en-GB" sz="1600" dirty="0">
              <a:solidFill>
                <a:schemeClr val="bg1"/>
              </a:solidFill>
            </a:endParaRPr>
          </a:p>
        </p:txBody>
      </p:sp>
      <p:sp>
        <p:nvSpPr>
          <p:cNvPr id="36" name="TextBox 35"/>
          <p:cNvSpPr txBox="1"/>
          <p:nvPr/>
        </p:nvSpPr>
        <p:spPr>
          <a:xfrm>
            <a:off x="2144182" y="5143714"/>
            <a:ext cx="480183" cy="246221"/>
          </a:xfrm>
          <a:prstGeom prst="rect">
            <a:avLst/>
          </a:prstGeom>
          <a:noFill/>
        </p:spPr>
        <p:txBody>
          <a:bodyPr wrap="square" lIns="0" tIns="0" rIns="0" bIns="0" rtlCol="0" anchor="ctr" anchorCtr="0">
            <a:spAutoFit/>
          </a:bodyPr>
          <a:lstStyle/>
          <a:p>
            <a:r>
              <a:rPr lang="en-GB" sz="1600" dirty="0" smtClean="0">
                <a:solidFill>
                  <a:schemeClr val="bg1"/>
                </a:solidFill>
              </a:rPr>
              <a:t>-25</a:t>
            </a:r>
            <a:endParaRPr lang="en-GB" sz="1600" dirty="0">
              <a:solidFill>
                <a:schemeClr val="bg1"/>
              </a:solidFill>
            </a:endParaRPr>
          </a:p>
        </p:txBody>
      </p:sp>
      <p:sp>
        <p:nvSpPr>
          <p:cNvPr id="37" name="TextBox 36"/>
          <p:cNvSpPr txBox="1"/>
          <p:nvPr/>
        </p:nvSpPr>
        <p:spPr>
          <a:xfrm>
            <a:off x="3319480" y="4131682"/>
            <a:ext cx="627680" cy="246221"/>
          </a:xfrm>
          <a:prstGeom prst="rect">
            <a:avLst/>
          </a:prstGeom>
          <a:noFill/>
        </p:spPr>
        <p:txBody>
          <a:bodyPr wrap="square" lIns="0" tIns="0" rIns="0" bIns="0" rtlCol="0" anchor="ctr" anchorCtr="0">
            <a:spAutoFit/>
          </a:bodyPr>
          <a:lstStyle/>
          <a:p>
            <a:r>
              <a:rPr lang="en-GB" sz="1600" dirty="0" smtClean="0">
                <a:solidFill>
                  <a:schemeClr val="bg1"/>
                </a:solidFill>
              </a:rPr>
              <a:t>-21%</a:t>
            </a:r>
            <a:endParaRPr lang="en-GB" sz="1600" dirty="0">
              <a:solidFill>
                <a:schemeClr val="bg1"/>
              </a:solidFill>
            </a:endParaRPr>
          </a:p>
        </p:txBody>
      </p:sp>
      <p:sp>
        <p:nvSpPr>
          <p:cNvPr id="38" name="TextBox 37"/>
          <p:cNvSpPr txBox="1"/>
          <p:nvPr/>
        </p:nvSpPr>
        <p:spPr>
          <a:xfrm>
            <a:off x="5274070" y="2816083"/>
            <a:ext cx="627680" cy="246221"/>
          </a:xfrm>
          <a:prstGeom prst="rect">
            <a:avLst/>
          </a:prstGeom>
          <a:noFill/>
        </p:spPr>
        <p:txBody>
          <a:bodyPr wrap="square" lIns="0" tIns="0" rIns="0" bIns="0" rtlCol="0" anchor="ctr" anchorCtr="0">
            <a:spAutoFit/>
          </a:bodyPr>
          <a:lstStyle/>
          <a:p>
            <a:r>
              <a:rPr lang="en-GB" sz="1600" dirty="0" smtClean="0">
                <a:solidFill>
                  <a:schemeClr val="bg1"/>
                </a:solidFill>
              </a:rPr>
              <a:t>-9%</a:t>
            </a:r>
            <a:endParaRPr lang="en-GB" sz="1600" dirty="0">
              <a:solidFill>
                <a:schemeClr val="bg1"/>
              </a:solidFill>
            </a:endParaRPr>
          </a:p>
        </p:txBody>
      </p:sp>
      <p:sp>
        <p:nvSpPr>
          <p:cNvPr id="29" name="TextBox 28"/>
          <p:cNvSpPr txBox="1"/>
          <p:nvPr/>
        </p:nvSpPr>
        <p:spPr>
          <a:xfrm>
            <a:off x="0" y="6381750"/>
            <a:ext cx="6572250" cy="338554"/>
          </a:xfrm>
          <a:prstGeom prst="rect">
            <a:avLst/>
          </a:prstGeom>
          <a:noFill/>
        </p:spPr>
        <p:txBody>
          <a:bodyPr wrap="square" rtlCol="0">
            <a:spAutoFit/>
          </a:bodyPr>
          <a:lstStyle/>
          <a:p>
            <a:pPr eaLnBrk="0" fontAlgn="base" hangingPunct="0">
              <a:spcBef>
                <a:spcPct val="0"/>
              </a:spcBef>
              <a:spcAft>
                <a:spcPct val="0"/>
              </a:spcAft>
            </a:pPr>
            <a:r>
              <a:rPr lang="en-GB" sz="800" b="1" dirty="0" smtClean="0">
                <a:solidFill>
                  <a:prstClr val="white"/>
                </a:solidFill>
                <a:ea typeface="ＭＳ Ｐゴシック" pitchFamily="34" charset="-128"/>
                <a:cs typeface="Arial" pitchFamily="34" charset="0"/>
              </a:rPr>
              <a:t>Adapted from</a:t>
            </a:r>
            <a:r>
              <a:rPr lang="en-GB" sz="800" dirty="0" smtClean="0">
                <a:solidFill>
                  <a:prstClr val="white"/>
                </a:solidFill>
                <a:ea typeface="ＭＳ Ｐゴシック" pitchFamily="34" charset="-128"/>
                <a:cs typeface="Arial" pitchFamily="34" charset="0"/>
              </a:rPr>
              <a:t> </a:t>
            </a:r>
            <a:r>
              <a:rPr lang="en-GB" sz="800" b="1" dirty="0" smtClean="0">
                <a:solidFill>
                  <a:prstClr val="white"/>
                </a:solidFill>
                <a:ea typeface="ＭＳ Ｐゴシック" pitchFamily="34" charset="-128"/>
                <a:cs typeface="Arial" pitchFamily="34" charset="0"/>
              </a:rPr>
              <a:t>1.</a:t>
            </a:r>
            <a:r>
              <a:rPr lang="en-GB" sz="800" dirty="0" smtClean="0">
                <a:solidFill>
                  <a:prstClr val="white"/>
                </a:solidFill>
                <a:ea typeface="ＭＳ Ｐゴシック" pitchFamily="34" charset="-128"/>
                <a:cs typeface="Arial" pitchFamily="34" charset="0"/>
              </a:rPr>
              <a:t> </a:t>
            </a:r>
            <a:r>
              <a:rPr lang="en-GB" sz="800" dirty="0">
                <a:solidFill>
                  <a:prstClr val="white"/>
                </a:solidFill>
                <a:ea typeface="ＭＳ Ｐゴシック" pitchFamily="34" charset="-128"/>
                <a:cs typeface="Arial" pitchFamily="34" charset="0"/>
              </a:rPr>
              <a:t>Cholesterol Treatment </a:t>
            </a:r>
            <a:r>
              <a:rPr lang="en-GB" sz="800" dirty="0" err="1">
                <a:solidFill>
                  <a:prstClr val="white"/>
                </a:solidFill>
                <a:ea typeface="ＭＳ Ｐゴシック" pitchFamily="34" charset="-128"/>
                <a:cs typeface="Arial" pitchFamily="34" charset="0"/>
              </a:rPr>
              <a:t>Trialists</a:t>
            </a:r>
            <a:r>
              <a:rPr lang="en-GB" sz="800" dirty="0">
                <a:solidFill>
                  <a:prstClr val="white"/>
                </a:solidFill>
                <a:ea typeface="ＭＳ Ｐゴシック" pitchFamily="34" charset="-128"/>
                <a:cs typeface="Arial" pitchFamily="34" charset="0"/>
              </a:rPr>
              <a:t>’ (CCT) Collaborators, et al. Lancet 2008; 371(9607):</a:t>
            </a:r>
            <a:r>
              <a:rPr lang="en-GB" sz="800" dirty="0" smtClean="0">
                <a:solidFill>
                  <a:prstClr val="white"/>
                </a:solidFill>
                <a:ea typeface="ＭＳ Ｐゴシック" pitchFamily="34" charset="-128"/>
                <a:cs typeface="Arial" pitchFamily="34" charset="0"/>
              </a:rPr>
              <a:t>117–25.</a:t>
            </a:r>
          </a:p>
          <a:p>
            <a:pPr eaLnBrk="0" fontAlgn="base" hangingPunct="0">
              <a:spcBef>
                <a:spcPct val="0"/>
              </a:spcBef>
              <a:spcAft>
                <a:spcPct val="0"/>
              </a:spcAft>
            </a:pPr>
            <a:r>
              <a:rPr lang="en-GB" sz="800" dirty="0" smtClean="0">
                <a:solidFill>
                  <a:prstClr val="white"/>
                </a:solidFill>
                <a:ea typeface="ＭＳ Ｐゴシック" pitchFamily="34" charset="-128"/>
                <a:cs typeface="Arial" pitchFamily="34" charset="0"/>
              </a:rPr>
              <a:t>T2DM, type 2 diabetes mellitus </a:t>
            </a:r>
            <a:endParaRPr lang="en-GB" sz="800" dirty="0">
              <a:solidFill>
                <a:prstClr val="white"/>
              </a:solidFill>
              <a:ea typeface="ＭＳ Ｐゴシック" pitchFamily="34" charset="-128"/>
              <a:cs typeface="Arial" pitchFamily="34" charset="0"/>
            </a:endParaRPr>
          </a:p>
        </p:txBody>
      </p:sp>
    </p:spTree>
    <p:extLst>
      <p:ext uri="{BB962C8B-B14F-4D97-AF65-F5344CB8AC3E}">
        <p14:creationId xmlns:p14="http://schemas.microsoft.com/office/powerpoint/2010/main" val="921263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7" name="Title 4"/>
          <p:cNvSpPr>
            <a:spLocks noGrp="1"/>
          </p:cNvSpPr>
          <p:nvPr>
            <p:ph type="title"/>
          </p:nvPr>
        </p:nvSpPr>
        <p:spPr>
          <a:xfrm>
            <a:off x="1391822" y="138160"/>
            <a:ext cx="7283152" cy="1143000"/>
          </a:xfrm>
        </p:spPr>
        <p:txBody>
          <a:bodyPr vert="horz" lIns="91440" tIns="45720" rIns="91440" bIns="45720" rtlCol="0" anchor="ctr">
            <a:normAutofit/>
          </a:bodyPr>
          <a:lstStyle/>
          <a:p>
            <a:r>
              <a:rPr lang="en-GB" sz="2000" dirty="0"/>
              <a:t>LDL-C goal achievement by diabetes status in a UK primary-care database (2008–2011; </a:t>
            </a:r>
            <a:r>
              <a:rPr lang="en-GB" sz="2000" dirty="0" smtClean="0"/>
              <a:t>N=2999)</a:t>
            </a:r>
            <a:endParaRPr lang="en-US" sz="2000" baseline="30000" dirty="0"/>
          </a:p>
        </p:txBody>
      </p:sp>
      <p:sp>
        <p:nvSpPr>
          <p:cNvPr id="20" name="Content Placeholder 19"/>
          <p:cNvSpPr>
            <a:spLocks noGrp="1"/>
          </p:cNvSpPr>
          <p:nvPr>
            <p:ph idx="1"/>
          </p:nvPr>
        </p:nvSpPr>
        <p:spPr>
          <a:xfrm>
            <a:off x="139253" y="1336227"/>
            <a:ext cx="8753922" cy="1107805"/>
          </a:xfrm>
        </p:spPr>
        <p:txBody>
          <a:bodyPr>
            <a:normAutofit lnSpcReduction="10000"/>
          </a:bodyPr>
          <a:lstStyle/>
          <a:p>
            <a:r>
              <a:rPr lang="en-GB" sz="1600" dirty="0" smtClean="0"/>
              <a:t>Only half of atorvastatin-treated patients with diabetes achieved LDL-C &lt;2.0 </a:t>
            </a:r>
            <a:r>
              <a:rPr lang="en-GB" sz="1600" dirty="0" err="1" smtClean="0"/>
              <a:t>mmol</a:t>
            </a:r>
            <a:r>
              <a:rPr lang="en-GB" sz="1600" dirty="0" smtClean="0"/>
              <a:t>/L</a:t>
            </a:r>
          </a:p>
          <a:p>
            <a:r>
              <a:rPr lang="en-GB" sz="1600" dirty="0" smtClean="0"/>
              <a:t>Goal achievement was highest on atorvastatin 80 mg, yet only 12% of patients received this maximum dose</a:t>
            </a:r>
            <a:endParaRPr lang="fr-FR" sz="1600" dirty="0" smtClean="0"/>
          </a:p>
        </p:txBody>
      </p:sp>
      <p:sp>
        <p:nvSpPr>
          <p:cNvPr id="101" name="TextBox 100"/>
          <p:cNvSpPr txBox="1"/>
          <p:nvPr/>
        </p:nvSpPr>
        <p:spPr>
          <a:xfrm>
            <a:off x="0" y="6381750"/>
            <a:ext cx="6572250" cy="461665"/>
          </a:xfrm>
          <a:prstGeom prst="rect">
            <a:avLst/>
          </a:prstGeom>
          <a:noFill/>
        </p:spPr>
        <p:txBody>
          <a:bodyPr wrap="square" rtlCol="0">
            <a:spAutoFit/>
          </a:bodyPr>
          <a:lstStyle/>
          <a:p>
            <a:pPr eaLnBrk="0" fontAlgn="base" hangingPunct="0">
              <a:spcBef>
                <a:spcPct val="0"/>
              </a:spcBef>
              <a:spcAft>
                <a:spcPct val="0"/>
              </a:spcAft>
            </a:pPr>
            <a:r>
              <a:rPr lang="en-GB" sz="800" b="1" dirty="0" smtClean="0">
                <a:solidFill>
                  <a:prstClr val="white"/>
                </a:solidFill>
                <a:ea typeface="ＭＳ Ｐゴシック" pitchFamily="34" charset="-128"/>
                <a:cs typeface="Arial" pitchFamily="34" charset="0"/>
              </a:rPr>
              <a:t>1. </a:t>
            </a:r>
            <a:r>
              <a:rPr lang="en-GB" sz="800" dirty="0" smtClean="0">
                <a:solidFill>
                  <a:prstClr val="white"/>
                </a:solidFill>
                <a:ea typeface="ＭＳ Ｐゴシック" pitchFamily="34" charset="-128"/>
                <a:cs typeface="Arial" pitchFamily="34" charset="0"/>
              </a:rPr>
              <a:t>Jameson </a:t>
            </a:r>
            <a:r>
              <a:rPr lang="en-GB" sz="800" dirty="0">
                <a:solidFill>
                  <a:prstClr val="white"/>
                </a:solidFill>
                <a:ea typeface="ＭＳ Ｐゴシック" pitchFamily="34" charset="-128"/>
                <a:cs typeface="Arial" pitchFamily="34" charset="0"/>
              </a:rPr>
              <a:t>K, et al. </a:t>
            </a:r>
            <a:r>
              <a:rPr lang="en-GB" sz="800" dirty="0" err="1">
                <a:solidFill>
                  <a:prstClr val="white"/>
                </a:solidFill>
                <a:ea typeface="ＭＳ Ｐゴシック" pitchFamily="34" charset="-128"/>
                <a:cs typeface="Arial" pitchFamily="34" charset="0"/>
              </a:rPr>
              <a:t>Curr</a:t>
            </a:r>
            <a:r>
              <a:rPr lang="en-GB" sz="800" dirty="0">
                <a:solidFill>
                  <a:prstClr val="white"/>
                </a:solidFill>
                <a:ea typeface="ＭＳ Ｐゴシック" pitchFamily="34" charset="-128"/>
                <a:cs typeface="Arial" pitchFamily="34" charset="0"/>
              </a:rPr>
              <a:t> Med Res </a:t>
            </a:r>
            <a:r>
              <a:rPr lang="en-GB" sz="800" dirty="0" err="1" smtClean="0">
                <a:solidFill>
                  <a:prstClr val="white"/>
                </a:solidFill>
                <a:ea typeface="ＭＳ Ｐゴシック" pitchFamily="34" charset="-128"/>
                <a:cs typeface="Arial" pitchFamily="34" charset="0"/>
              </a:rPr>
              <a:t>Opin</a:t>
            </a:r>
            <a:r>
              <a:rPr lang="en-GB" sz="800" dirty="0" smtClean="0">
                <a:solidFill>
                  <a:prstClr val="white"/>
                </a:solidFill>
                <a:ea typeface="ＭＳ Ｐゴシック" pitchFamily="34" charset="-128"/>
                <a:cs typeface="Arial" pitchFamily="34" charset="0"/>
              </a:rPr>
              <a:t>. 2014;30:655–65.</a:t>
            </a:r>
          </a:p>
          <a:p>
            <a:pPr eaLnBrk="0" fontAlgn="base" hangingPunct="0">
              <a:spcBef>
                <a:spcPct val="0"/>
              </a:spcBef>
              <a:spcAft>
                <a:spcPct val="0"/>
              </a:spcAft>
            </a:pPr>
            <a:r>
              <a:rPr lang="en-GB" sz="800" dirty="0" smtClean="0">
                <a:solidFill>
                  <a:prstClr val="white"/>
                </a:solidFill>
                <a:ea typeface="ＭＳ Ｐゴシック" pitchFamily="34" charset="-128"/>
                <a:cs typeface="Arial" pitchFamily="34" charset="0"/>
              </a:rPr>
              <a:t>DM, diabetes mellitus; CHD, coronary heart disease; AVD, </a:t>
            </a:r>
            <a:r>
              <a:rPr lang="en-GB" sz="800" dirty="0">
                <a:solidFill>
                  <a:prstClr val="white"/>
                </a:solidFill>
                <a:ea typeface="ＭＳ Ｐゴシック" pitchFamily="34" charset="-128"/>
                <a:cs typeface="Arial" pitchFamily="34" charset="0"/>
              </a:rPr>
              <a:t>atherosclerotic vascular disease</a:t>
            </a:r>
          </a:p>
          <a:p>
            <a:pPr eaLnBrk="0" fontAlgn="base" hangingPunct="0">
              <a:spcBef>
                <a:spcPct val="0"/>
              </a:spcBef>
              <a:spcAft>
                <a:spcPct val="0"/>
              </a:spcAft>
            </a:pPr>
            <a:endParaRPr lang="en-GB" sz="800" dirty="0">
              <a:solidFill>
                <a:prstClr val="white"/>
              </a:solidFill>
              <a:ea typeface="ＭＳ Ｐゴシック" pitchFamily="34" charset="-128"/>
              <a:cs typeface="Arial" pitchFamily="34" charset="0"/>
            </a:endParaRPr>
          </a:p>
        </p:txBody>
      </p:sp>
      <p:grpSp>
        <p:nvGrpSpPr>
          <p:cNvPr id="26" name="Group 25"/>
          <p:cNvGrpSpPr/>
          <p:nvPr/>
        </p:nvGrpSpPr>
        <p:grpSpPr>
          <a:xfrm>
            <a:off x="685687" y="2320118"/>
            <a:ext cx="8458314" cy="4075792"/>
            <a:chOff x="685687" y="2320118"/>
            <a:chExt cx="8458314" cy="4075792"/>
          </a:xfrm>
        </p:grpSpPr>
        <p:sp>
          <p:nvSpPr>
            <p:cNvPr id="18" name="Text Box 16"/>
            <p:cNvSpPr txBox="1">
              <a:spLocks noChangeArrowheads="1"/>
            </p:cNvSpPr>
            <p:nvPr/>
          </p:nvSpPr>
          <p:spPr bwMode="auto">
            <a:xfrm>
              <a:off x="1220043" y="3009973"/>
              <a:ext cx="444352"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80</a:t>
              </a:r>
              <a:endParaRPr lang="en-GB" sz="1600" dirty="0">
                <a:solidFill>
                  <a:schemeClr val="bg1"/>
                </a:solidFill>
                <a:ea typeface="ＭＳ Ｐゴシック" charset="0"/>
                <a:cs typeface="ＭＳ Ｐゴシック" charset="0"/>
              </a:endParaRPr>
            </a:p>
          </p:txBody>
        </p:sp>
        <p:sp>
          <p:nvSpPr>
            <p:cNvPr id="19" name="Text Box 17"/>
            <p:cNvSpPr txBox="1">
              <a:spLocks noChangeArrowheads="1"/>
            </p:cNvSpPr>
            <p:nvPr/>
          </p:nvSpPr>
          <p:spPr bwMode="auto">
            <a:xfrm>
              <a:off x="1090199" y="2360796"/>
              <a:ext cx="574196"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100</a:t>
              </a:r>
              <a:endParaRPr lang="en-GB" sz="1600" dirty="0">
                <a:solidFill>
                  <a:schemeClr val="bg1"/>
                </a:solidFill>
                <a:ea typeface="ＭＳ Ｐゴシック" charset="0"/>
                <a:cs typeface="ＭＳ Ｐゴシック" charset="0"/>
              </a:endParaRPr>
            </a:p>
          </p:txBody>
        </p:sp>
        <p:sp>
          <p:nvSpPr>
            <p:cNvPr id="21" name="Text Box 18"/>
            <p:cNvSpPr txBox="1">
              <a:spLocks noChangeArrowheads="1"/>
            </p:cNvSpPr>
            <p:nvPr/>
          </p:nvSpPr>
          <p:spPr bwMode="auto">
            <a:xfrm>
              <a:off x="1220043" y="4308326"/>
              <a:ext cx="444352"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4</a:t>
              </a:r>
              <a:r>
                <a:rPr lang="en-GB" sz="1600" dirty="0">
                  <a:solidFill>
                    <a:schemeClr val="bg1"/>
                  </a:solidFill>
                  <a:ea typeface="ＭＳ Ｐゴシック" charset="0"/>
                  <a:cs typeface="ＭＳ Ｐゴシック" charset="0"/>
                </a:rPr>
                <a:t>0</a:t>
              </a:r>
            </a:p>
          </p:txBody>
        </p:sp>
        <p:sp>
          <p:nvSpPr>
            <p:cNvPr id="22" name="Text Box 19"/>
            <p:cNvSpPr txBox="1">
              <a:spLocks noChangeArrowheads="1"/>
            </p:cNvSpPr>
            <p:nvPr/>
          </p:nvSpPr>
          <p:spPr bwMode="auto">
            <a:xfrm>
              <a:off x="1349886" y="5619744"/>
              <a:ext cx="314510"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sp>
          <p:nvSpPr>
            <p:cNvPr id="23" name="Text Box 27"/>
            <p:cNvSpPr txBox="1">
              <a:spLocks noChangeArrowheads="1"/>
            </p:cNvSpPr>
            <p:nvPr/>
          </p:nvSpPr>
          <p:spPr bwMode="auto">
            <a:xfrm rot="16200000">
              <a:off x="-914662" y="3920467"/>
              <a:ext cx="3702373" cy="50167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lnSpc>
                  <a:spcPct val="95000"/>
                </a:lnSpc>
              </a:pPr>
              <a:r>
                <a:rPr lang="en-GB" sz="1400" dirty="0">
                  <a:solidFill>
                    <a:schemeClr val="bg1"/>
                  </a:solidFill>
                  <a:ea typeface="ＭＳ Ｐゴシック" charset="0"/>
                  <a:cs typeface="ＭＳ Ｐゴシック" charset="0"/>
                </a:rPr>
                <a:t>Patients with</a:t>
              </a:r>
              <a:br>
                <a:rPr lang="en-GB" sz="1400" dirty="0">
                  <a:solidFill>
                    <a:schemeClr val="bg1"/>
                  </a:solidFill>
                  <a:ea typeface="ＭＳ Ｐゴシック" charset="0"/>
                  <a:cs typeface="ＭＳ Ｐゴシック" charset="0"/>
                </a:rPr>
              </a:br>
              <a:r>
                <a:rPr lang="en-GB" sz="1400" dirty="0">
                  <a:solidFill>
                    <a:schemeClr val="bg1"/>
                  </a:solidFill>
                  <a:ea typeface="ＭＳ Ｐゴシック" charset="0"/>
                  <a:cs typeface="ＭＳ Ｐゴシック" charset="0"/>
                </a:rPr>
                <a:t>LDL-C &lt;2.0 </a:t>
              </a:r>
              <a:r>
                <a:rPr lang="en-GB" sz="1400" dirty="0" smtClean="0">
                  <a:solidFill>
                    <a:schemeClr val="bg1"/>
                  </a:solidFill>
                  <a:ea typeface="ＭＳ Ｐゴシック" charset="0"/>
                  <a:cs typeface="ＭＳ Ｐゴシック" charset="0"/>
                </a:rPr>
                <a:t>mmol/L </a:t>
              </a:r>
              <a:r>
                <a:rPr lang="en-GB" sz="1400" dirty="0">
                  <a:solidFill>
                    <a:schemeClr val="bg1"/>
                  </a:solidFill>
                  <a:ea typeface="ＭＳ Ｐゴシック" charset="0"/>
                  <a:cs typeface="ＭＳ Ｐゴシック" charset="0"/>
                </a:rPr>
                <a:t>(%)</a:t>
              </a:r>
            </a:p>
          </p:txBody>
        </p:sp>
        <p:cxnSp>
          <p:nvCxnSpPr>
            <p:cNvPr id="27" name="Straight Connector 26"/>
            <p:cNvCxnSpPr/>
            <p:nvPr/>
          </p:nvCxnSpPr>
          <p:spPr>
            <a:xfrm>
              <a:off x="1633068" y="2535805"/>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p:cNvCxnSpPr/>
            <p:nvPr/>
          </p:nvCxnSpPr>
          <p:spPr>
            <a:xfrm>
              <a:off x="1633068" y="3189852"/>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p:cNvCxnSpPr/>
            <p:nvPr/>
          </p:nvCxnSpPr>
          <p:spPr>
            <a:xfrm>
              <a:off x="1633068" y="4497945"/>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30" name="Straight Connector 29"/>
            <p:cNvCxnSpPr/>
            <p:nvPr/>
          </p:nvCxnSpPr>
          <p:spPr>
            <a:xfrm>
              <a:off x="1633068" y="5808220"/>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1" name="Text Box 17"/>
            <p:cNvSpPr txBox="1">
              <a:spLocks noChangeArrowheads="1"/>
            </p:cNvSpPr>
            <p:nvPr/>
          </p:nvSpPr>
          <p:spPr bwMode="auto">
            <a:xfrm>
              <a:off x="4386448" y="5790657"/>
              <a:ext cx="1604477" cy="3517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400" dirty="0" smtClean="0">
                  <a:solidFill>
                    <a:schemeClr val="bg1"/>
                  </a:solidFill>
                  <a:ea typeface="ＭＳ Ｐゴシック" charset="0"/>
                  <a:cs typeface="ＭＳ Ｐゴシック" charset="0"/>
                </a:rPr>
                <a:t>CHD/AVD + DM</a:t>
              </a:r>
              <a:endParaRPr lang="en-GB" sz="1400" dirty="0">
                <a:solidFill>
                  <a:schemeClr val="bg1"/>
                </a:solidFill>
                <a:ea typeface="ＭＳ Ｐゴシック" charset="0"/>
                <a:cs typeface="ＭＳ Ｐゴシック" charset="0"/>
              </a:endParaRPr>
            </a:p>
          </p:txBody>
        </p:sp>
        <p:sp>
          <p:nvSpPr>
            <p:cNvPr id="33" name="Text Box 19"/>
            <p:cNvSpPr txBox="1">
              <a:spLocks noChangeArrowheads="1"/>
            </p:cNvSpPr>
            <p:nvPr/>
          </p:nvSpPr>
          <p:spPr bwMode="auto">
            <a:xfrm>
              <a:off x="1220044" y="4957502"/>
              <a:ext cx="444352"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20</a:t>
              </a:r>
              <a:endParaRPr lang="en-GB" sz="1600" dirty="0">
                <a:solidFill>
                  <a:schemeClr val="bg1"/>
                </a:solidFill>
                <a:ea typeface="ＭＳ Ｐゴシック" charset="0"/>
                <a:cs typeface="ＭＳ Ｐゴシック" charset="0"/>
              </a:endParaRPr>
            </a:p>
          </p:txBody>
        </p:sp>
        <p:cxnSp>
          <p:nvCxnSpPr>
            <p:cNvPr id="34" name="Straight Connector 33"/>
            <p:cNvCxnSpPr/>
            <p:nvPr/>
          </p:nvCxnSpPr>
          <p:spPr>
            <a:xfrm>
              <a:off x="1633068" y="5151991"/>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5" name="Text Box 18"/>
            <p:cNvSpPr txBox="1">
              <a:spLocks noChangeArrowheads="1"/>
            </p:cNvSpPr>
            <p:nvPr/>
          </p:nvSpPr>
          <p:spPr bwMode="auto">
            <a:xfrm>
              <a:off x="1220043" y="3659149"/>
              <a:ext cx="444352" cy="3869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6</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cxnSp>
          <p:nvCxnSpPr>
            <p:cNvPr id="36" name="Straight Connector 35"/>
            <p:cNvCxnSpPr/>
            <p:nvPr/>
          </p:nvCxnSpPr>
          <p:spPr>
            <a:xfrm>
              <a:off x="1633068" y="3843898"/>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39" name="Text Box 17"/>
            <p:cNvSpPr txBox="1">
              <a:spLocks noChangeArrowheads="1"/>
            </p:cNvSpPr>
            <p:nvPr/>
          </p:nvSpPr>
          <p:spPr bwMode="auto">
            <a:xfrm>
              <a:off x="6845937" y="2963727"/>
              <a:ext cx="1917063" cy="3077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1400" dirty="0">
                  <a:solidFill>
                    <a:schemeClr val="bg1"/>
                  </a:solidFill>
                  <a:ea typeface="ＭＳ Ｐゴシック" charset="0"/>
                  <a:cs typeface="ＭＳ Ｐゴシック" charset="0"/>
                </a:rPr>
                <a:t>Atorvastatin 10 </a:t>
              </a:r>
              <a:r>
                <a:rPr lang="en-GB" sz="1400" dirty="0" smtClean="0">
                  <a:solidFill>
                    <a:schemeClr val="bg1"/>
                  </a:solidFill>
                  <a:ea typeface="ＭＳ Ｐゴシック" charset="0"/>
                  <a:cs typeface="ＭＳ Ｐゴシック" charset="0"/>
                </a:rPr>
                <a:t>mg</a:t>
              </a:r>
            </a:p>
          </p:txBody>
        </p:sp>
        <p:sp>
          <p:nvSpPr>
            <p:cNvPr id="5" name="Rectangle 4"/>
            <p:cNvSpPr/>
            <p:nvPr/>
          </p:nvSpPr>
          <p:spPr>
            <a:xfrm>
              <a:off x="4332324" y="4044172"/>
              <a:ext cx="327776" cy="175881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3" name="Group 618497"/>
            <p:cNvGrpSpPr/>
            <p:nvPr/>
          </p:nvGrpSpPr>
          <p:grpSpPr>
            <a:xfrm>
              <a:off x="4459221" y="3707654"/>
              <a:ext cx="73981" cy="678111"/>
              <a:chOff x="4376691" y="4043779"/>
              <a:chExt cx="73981" cy="593324"/>
            </a:xfrm>
          </p:grpSpPr>
          <p:cxnSp>
            <p:nvCxnSpPr>
              <p:cNvPr id="7" name="Straight Connector 6"/>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6" name="Rectangle 45"/>
            <p:cNvSpPr/>
            <p:nvPr/>
          </p:nvSpPr>
          <p:spPr>
            <a:xfrm>
              <a:off x="4679340" y="3942710"/>
              <a:ext cx="327776" cy="18602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4" name="Group 46"/>
            <p:cNvGrpSpPr/>
            <p:nvPr/>
          </p:nvGrpSpPr>
          <p:grpSpPr>
            <a:xfrm>
              <a:off x="4806237" y="3634938"/>
              <a:ext cx="73981" cy="632452"/>
              <a:chOff x="4376691" y="4043779"/>
              <a:chExt cx="73981" cy="593324"/>
            </a:xfrm>
          </p:grpSpPr>
          <p:cxnSp>
            <p:nvCxnSpPr>
              <p:cNvPr id="48" name="Straight Connector 47"/>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1" name="Rectangle 50"/>
            <p:cNvSpPr/>
            <p:nvPr/>
          </p:nvSpPr>
          <p:spPr>
            <a:xfrm>
              <a:off x="5026356" y="4365472"/>
              <a:ext cx="327776" cy="143751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6" name="Group 51"/>
            <p:cNvGrpSpPr/>
            <p:nvPr/>
          </p:nvGrpSpPr>
          <p:grpSpPr>
            <a:xfrm>
              <a:off x="5153253" y="4142253"/>
              <a:ext cx="73981" cy="459964"/>
              <a:chOff x="4376691" y="4043779"/>
              <a:chExt cx="73981" cy="593324"/>
            </a:xfrm>
          </p:grpSpPr>
          <p:cxnSp>
            <p:nvCxnSpPr>
              <p:cNvPr id="53" name="Straight Connector 52"/>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Rectangle 55"/>
            <p:cNvSpPr/>
            <p:nvPr/>
          </p:nvSpPr>
          <p:spPr>
            <a:xfrm>
              <a:off x="5373372" y="3641704"/>
              <a:ext cx="327776" cy="216128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8" name="Group 56"/>
            <p:cNvGrpSpPr/>
            <p:nvPr/>
          </p:nvGrpSpPr>
          <p:grpSpPr>
            <a:xfrm>
              <a:off x="5500269" y="3293346"/>
              <a:ext cx="73981" cy="700093"/>
              <a:chOff x="4376691" y="4043779"/>
              <a:chExt cx="73981" cy="593324"/>
            </a:xfrm>
          </p:grpSpPr>
          <p:cxnSp>
            <p:nvCxnSpPr>
              <p:cNvPr id="58" name="Straight Connector 57"/>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Rectangle 60"/>
            <p:cNvSpPr/>
            <p:nvPr/>
          </p:nvSpPr>
          <p:spPr>
            <a:xfrm>
              <a:off x="5720389" y="4023879"/>
              <a:ext cx="327776" cy="1779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9" name="Group 61"/>
            <p:cNvGrpSpPr/>
            <p:nvPr/>
          </p:nvGrpSpPr>
          <p:grpSpPr>
            <a:xfrm>
              <a:off x="5847286" y="3881831"/>
              <a:ext cx="73981" cy="287475"/>
              <a:chOff x="4376691" y="4043779"/>
              <a:chExt cx="73981" cy="593324"/>
            </a:xfrm>
          </p:grpSpPr>
          <p:cxnSp>
            <p:nvCxnSpPr>
              <p:cNvPr id="63" name="Straight Connector 62"/>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4" name="Text Box 17"/>
            <p:cNvSpPr txBox="1">
              <a:spLocks noChangeArrowheads="1"/>
            </p:cNvSpPr>
            <p:nvPr/>
          </p:nvSpPr>
          <p:spPr bwMode="auto">
            <a:xfrm>
              <a:off x="2633811" y="5790657"/>
              <a:ext cx="473206" cy="3517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400" dirty="0" smtClean="0">
                  <a:solidFill>
                    <a:schemeClr val="bg1"/>
                  </a:solidFill>
                  <a:ea typeface="ＭＳ Ｐゴシック" charset="0"/>
                  <a:cs typeface="ＭＳ Ｐゴシック" charset="0"/>
                </a:rPr>
                <a:t>DM</a:t>
              </a:r>
              <a:endParaRPr lang="en-GB" sz="1400" dirty="0">
                <a:solidFill>
                  <a:schemeClr val="bg1"/>
                </a:solidFill>
                <a:ea typeface="ＭＳ Ｐゴシック" charset="0"/>
                <a:cs typeface="ＭＳ Ｐゴシック" charset="0"/>
              </a:endParaRPr>
            </a:p>
          </p:txBody>
        </p:sp>
        <p:sp>
          <p:nvSpPr>
            <p:cNvPr id="75" name="Rectangle 74"/>
            <p:cNvSpPr/>
            <p:nvPr/>
          </p:nvSpPr>
          <p:spPr>
            <a:xfrm>
              <a:off x="2014052" y="4178228"/>
              <a:ext cx="327776" cy="162475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10" name="Group 75"/>
            <p:cNvGrpSpPr/>
            <p:nvPr/>
          </p:nvGrpSpPr>
          <p:grpSpPr>
            <a:xfrm>
              <a:off x="2140949" y="4041771"/>
              <a:ext cx="73981" cy="300727"/>
              <a:chOff x="4376691" y="4043779"/>
              <a:chExt cx="73981" cy="593324"/>
            </a:xfrm>
          </p:grpSpPr>
          <p:cxnSp>
            <p:nvCxnSpPr>
              <p:cNvPr id="77" name="Straight Connector 76"/>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0" name="Rectangle 79"/>
            <p:cNvSpPr/>
            <p:nvPr/>
          </p:nvSpPr>
          <p:spPr>
            <a:xfrm>
              <a:off x="2361068" y="4171572"/>
              <a:ext cx="327776" cy="16314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11" name="Group 80"/>
            <p:cNvGrpSpPr/>
            <p:nvPr/>
          </p:nvGrpSpPr>
          <p:grpSpPr>
            <a:xfrm>
              <a:off x="2487965" y="4031786"/>
              <a:ext cx="73981" cy="298842"/>
              <a:chOff x="4376691" y="4043779"/>
              <a:chExt cx="73981" cy="593324"/>
            </a:xfrm>
          </p:grpSpPr>
          <p:cxnSp>
            <p:nvCxnSpPr>
              <p:cNvPr id="82" name="Straight Connector 81"/>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5" name="Rectangle 84"/>
            <p:cNvSpPr/>
            <p:nvPr/>
          </p:nvSpPr>
          <p:spPr>
            <a:xfrm>
              <a:off x="2708084" y="4141619"/>
              <a:ext cx="327776" cy="166136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12" name="Group 85"/>
            <p:cNvGrpSpPr/>
            <p:nvPr/>
          </p:nvGrpSpPr>
          <p:grpSpPr>
            <a:xfrm>
              <a:off x="2834981" y="4012451"/>
              <a:ext cx="73981" cy="262297"/>
              <a:chOff x="4376691" y="4043779"/>
              <a:chExt cx="73981" cy="593324"/>
            </a:xfrm>
          </p:grpSpPr>
          <p:cxnSp>
            <p:nvCxnSpPr>
              <p:cNvPr id="87" name="Straight Connector 86"/>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0" name="Rectangle 89"/>
            <p:cNvSpPr/>
            <p:nvPr/>
          </p:nvSpPr>
          <p:spPr>
            <a:xfrm>
              <a:off x="3055100" y="3888671"/>
              <a:ext cx="327776" cy="191431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13" name="Group 90"/>
            <p:cNvGrpSpPr/>
            <p:nvPr/>
          </p:nvGrpSpPr>
          <p:grpSpPr>
            <a:xfrm>
              <a:off x="3181997" y="3609098"/>
              <a:ext cx="73981" cy="544097"/>
              <a:chOff x="4376691" y="4043779"/>
              <a:chExt cx="73981" cy="593324"/>
            </a:xfrm>
          </p:grpSpPr>
          <p:cxnSp>
            <p:nvCxnSpPr>
              <p:cNvPr id="92" name="Straight Connector 91"/>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5" name="Rectangle 94"/>
            <p:cNvSpPr/>
            <p:nvPr/>
          </p:nvSpPr>
          <p:spPr>
            <a:xfrm>
              <a:off x="3402117" y="4141619"/>
              <a:ext cx="327776" cy="16613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nvGrpSpPr>
            <p:cNvPr id="14" name="Group 95"/>
            <p:cNvGrpSpPr/>
            <p:nvPr/>
          </p:nvGrpSpPr>
          <p:grpSpPr>
            <a:xfrm>
              <a:off x="3529014" y="4071725"/>
              <a:ext cx="73981" cy="157489"/>
              <a:chOff x="4376691" y="4043779"/>
              <a:chExt cx="73981" cy="593324"/>
            </a:xfrm>
          </p:grpSpPr>
          <p:cxnSp>
            <p:nvCxnSpPr>
              <p:cNvPr id="97" name="Straight Connector 96"/>
              <p:cNvCxnSpPr/>
              <p:nvPr/>
            </p:nvCxnSpPr>
            <p:spPr>
              <a:xfrm>
                <a:off x="4376691" y="4048217"/>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4413683" y="4043779"/>
                <a:ext cx="0" cy="59332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376691" y="4637102"/>
                <a:ext cx="7398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0" name="Text Box 18"/>
            <p:cNvSpPr txBox="1">
              <a:spLocks noChangeArrowheads="1"/>
            </p:cNvSpPr>
            <p:nvPr/>
          </p:nvSpPr>
          <p:spPr bwMode="auto">
            <a:xfrm>
              <a:off x="1926415" y="3779801"/>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49.7</a:t>
              </a:r>
              <a:endParaRPr lang="en-GB" sz="1100" dirty="0">
                <a:solidFill>
                  <a:schemeClr val="bg1"/>
                </a:solidFill>
                <a:ea typeface="ＭＳ Ｐゴシック" charset="0"/>
                <a:cs typeface="ＭＳ Ｐゴシック" charset="0"/>
              </a:endParaRPr>
            </a:p>
          </p:txBody>
        </p:sp>
        <p:sp>
          <p:nvSpPr>
            <p:cNvPr id="103" name="Rectangle 102"/>
            <p:cNvSpPr/>
            <p:nvPr/>
          </p:nvSpPr>
          <p:spPr>
            <a:xfrm>
              <a:off x="6635681" y="3062321"/>
              <a:ext cx="144000" cy="16457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04" name="Rectangle 103"/>
            <p:cNvSpPr/>
            <p:nvPr/>
          </p:nvSpPr>
          <p:spPr>
            <a:xfrm>
              <a:off x="6635681" y="3343104"/>
              <a:ext cx="144000" cy="16457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05" name="Rectangle 104"/>
            <p:cNvSpPr/>
            <p:nvPr/>
          </p:nvSpPr>
          <p:spPr>
            <a:xfrm>
              <a:off x="6635681" y="3623888"/>
              <a:ext cx="144000" cy="16457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06" name="Rectangle 105"/>
            <p:cNvSpPr/>
            <p:nvPr/>
          </p:nvSpPr>
          <p:spPr>
            <a:xfrm>
              <a:off x="6635681" y="3904672"/>
              <a:ext cx="144000" cy="16457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07" name="Rectangle 106"/>
            <p:cNvSpPr/>
            <p:nvPr/>
          </p:nvSpPr>
          <p:spPr>
            <a:xfrm>
              <a:off x="6635681" y="4185455"/>
              <a:ext cx="144000" cy="1645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08" name="Text Box 18"/>
            <p:cNvSpPr txBox="1">
              <a:spLocks noChangeArrowheads="1"/>
            </p:cNvSpPr>
            <p:nvPr/>
          </p:nvSpPr>
          <p:spPr bwMode="auto">
            <a:xfrm>
              <a:off x="2272276" y="3696396"/>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49.9</a:t>
              </a:r>
              <a:endParaRPr lang="en-GB" sz="1100" dirty="0">
                <a:solidFill>
                  <a:schemeClr val="bg1"/>
                </a:solidFill>
                <a:ea typeface="ＭＳ Ｐゴシック" charset="0"/>
                <a:cs typeface="ＭＳ Ｐゴシック" charset="0"/>
              </a:endParaRPr>
            </a:p>
          </p:txBody>
        </p:sp>
        <p:sp>
          <p:nvSpPr>
            <p:cNvPr id="109" name="Text Box 18"/>
            <p:cNvSpPr txBox="1">
              <a:spLocks noChangeArrowheads="1"/>
            </p:cNvSpPr>
            <p:nvPr/>
          </p:nvSpPr>
          <p:spPr bwMode="auto">
            <a:xfrm>
              <a:off x="2622875" y="3638449"/>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50.9</a:t>
              </a:r>
              <a:endParaRPr lang="en-GB" sz="1100" dirty="0">
                <a:solidFill>
                  <a:schemeClr val="bg1"/>
                </a:solidFill>
                <a:ea typeface="ＭＳ Ｐゴシック" charset="0"/>
                <a:cs typeface="ＭＳ Ｐゴシック" charset="0"/>
              </a:endParaRPr>
            </a:p>
          </p:txBody>
        </p:sp>
        <p:sp>
          <p:nvSpPr>
            <p:cNvPr id="110" name="Text Box 18"/>
            <p:cNvSpPr txBox="1">
              <a:spLocks noChangeArrowheads="1"/>
            </p:cNvSpPr>
            <p:nvPr/>
          </p:nvSpPr>
          <p:spPr bwMode="auto">
            <a:xfrm>
              <a:off x="2968736" y="3295809"/>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58.8</a:t>
              </a:r>
              <a:endParaRPr lang="en-GB" sz="1100" dirty="0">
                <a:solidFill>
                  <a:schemeClr val="bg1"/>
                </a:solidFill>
                <a:ea typeface="ＭＳ Ｐゴシック" charset="0"/>
                <a:cs typeface="ＭＳ Ｐゴシック" charset="0"/>
              </a:endParaRPr>
            </a:p>
          </p:txBody>
        </p:sp>
        <p:sp>
          <p:nvSpPr>
            <p:cNvPr id="111" name="Text Box 18"/>
            <p:cNvSpPr txBox="1">
              <a:spLocks noChangeArrowheads="1"/>
            </p:cNvSpPr>
            <p:nvPr/>
          </p:nvSpPr>
          <p:spPr bwMode="auto">
            <a:xfrm>
              <a:off x="3314597" y="3756073"/>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50.9</a:t>
              </a:r>
              <a:endParaRPr lang="en-GB" sz="1100" dirty="0">
                <a:solidFill>
                  <a:schemeClr val="bg1"/>
                </a:solidFill>
                <a:ea typeface="ＭＳ Ｐゴシック" charset="0"/>
                <a:cs typeface="ＭＳ Ｐゴシック" charset="0"/>
              </a:endParaRPr>
            </a:p>
          </p:txBody>
        </p:sp>
        <p:sp>
          <p:nvSpPr>
            <p:cNvPr id="112" name="Text Box 18"/>
            <p:cNvSpPr txBox="1">
              <a:spLocks noChangeArrowheads="1"/>
            </p:cNvSpPr>
            <p:nvPr/>
          </p:nvSpPr>
          <p:spPr bwMode="auto">
            <a:xfrm>
              <a:off x="4243213" y="3393277"/>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53.9</a:t>
              </a:r>
              <a:endParaRPr lang="en-GB" sz="1100" dirty="0">
                <a:solidFill>
                  <a:schemeClr val="bg1"/>
                </a:solidFill>
                <a:ea typeface="ＭＳ Ｐゴシック" charset="0"/>
                <a:cs typeface="ＭＳ Ｐゴシック" charset="0"/>
              </a:endParaRPr>
            </a:p>
          </p:txBody>
        </p:sp>
        <p:sp>
          <p:nvSpPr>
            <p:cNvPr id="113" name="Text Box 18"/>
            <p:cNvSpPr txBox="1">
              <a:spLocks noChangeArrowheads="1"/>
            </p:cNvSpPr>
            <p:nvPr/>
          </p:nvSpPr>
          <p:spPr bwMode="auto">
            <a:xfrm>
              <a:off x="4627584" y="3305119"/>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56.9</a:t>
              </a:r>
              <a:endParaRPr lang="en-GB" sz="1100" dirty="0">
                <a:solidFill>
                  <a:schemeClr val="bg1"/>
                </a:solidFill>
                <a:ea typeface="ＭＳ Ｐゴシック" charset="0"/>
                <a:cs typeface="ＭＳ Ｐゴシック" charset="0"/>
              </a:endParaRPr>
            </a:p>
          </p:txBody>
        </p:sp>
        <p:sp>
          <p:nvSpPr>
            <p:cNvPr id="114" name="Text Box 18"/>
            <p:cNvSpPr txBox="1">
              <a:spLocks noChangeArrowheads="1"/>
            </p:cNvSpPr>
            <p:nvPr/>
          </p:nvSpPr>
          <p:spPr bwMode="auto">
            <a:xfrm>
              <a:off x="4939673" y="3826465"/>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43.9</a:t>
              </a:r>
              <a:endParaRPr lang="en-GB" sz="1100" dirty="0">
                <a:solidFill>
                  <a:schemeClr val="bg1"/>
                </a:solidFill>
                <a:ea typeface="ＭＳ Ｐゴシック" charset="0"/>
                <a:cs typeface="ＭＳ Ｐゴシック" charset="0"/>
              </a:endParaRPr>
            </a:p>
          </p:txBody>
        </p:sp>
        <p:sp>
          <p:nvSpPr>
            <p:cNvPr id="115" name="Text Box 18"/>
            <p:cNvSpPr txBox="1">
              <a:spLocks noChangeArrowheads="1"/>
            </p:cNvSpPr>
            <p:nvPr/>
          </p:nvSpPr>
          <p:spPr bwMode="auto">
            <a:xfrm>
              <a:off x="5285534" y="2981747"/>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66.2</a:t>
              </a:r>
              <a:endParaRPr lang="en-GB" sz="1100" dirty="0">
                <a:solidFill>
                  <a:schemeClr val="bg1"/>
                </a:solidFill>
                <a:ea typeface="ＭＳ Ｐゴシック" charset="0"/>
                <a:cs typeface="ＭＳ Ｐゴシック" charset="0"/>
              </a:endParaRPr>
            </a:p>
          </p:txBody>
        </p:sp>
        <p:sp>
          <p:nvSpPr>
            <p:cNvPr id="116" name="Text Box 18"/>
            <p:cNvSpPr txBox="1">
              <a:spLocks noChangeArrowheads="1"/>
            </p:cNvSpPr>
            <p:nvPr/>
          </p:nvSpPr>
          <p:spPr bwMode="auto">
            <a:xfrm>
              <a:off x="5631394" y="3566553"/>
              <a:ext cx="505267" cy="298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100" dirty="0" smtClean="0">
                  <a:solidFill>
                    <a:schemeClr val="bg1"/>
                  </a:solidFill>
                  <a:ea typeface="ＭＳ Ｐゴシック" charset="0"/>
                  <a:cs typeface="ＭＳ Ｐゴシック" charset="0"/>
                </a:rPr>
                <a:t>54.5</a:t>
              </a:r>
              <a:endParaRPr lang="en-GB" sz="1100" dirty="0">
                <a:solidFill>
                  <a:schemeClr val="bg1"/>
                </a:solidFill>
                <a:ea typeface="ＭＳ Ｐゴシック" charset="0"/>
                <a:cs typeface="ＭＳ Ｐゴシック" charset="0"/>
              </a:endParaRPr>
            </a:p>
          </p:txBody>
        </p:sp>
        <p:sp>
          <p:nvSpPr>
            <p:cNvPr id="24" name="Freeform 23"/>
            <p:cNvSpPr/>
            <p:nvPr/>
          </p:nvSpPr>
          <p:spPr>
            <a:xfrm>
              <a:off x="1718134" y="2534389"/>
              <a:ext cx="4768810" cy="3273831"/>
            </a:xfrm>
            <a:custGeom>
              <a:avLst/>
              <a:gdLst>
                <a:gd name="connsiteX0" fmla="*/ 0 w 6921230"/>
                <a:gd name="connsiteY0" fmla="*/ 0 h 3832698"/>
                <a:gd name="connsiteX1" fmla="*/ 0 w 6921230"/>
                <a:gd name="connsiteY1" fmla="*/ 3832698 h 3832698"/>
                <a:gd name="connsiteX2" fmla="*/ 6921230 w 6921230"/>
                <a:gd name="connsiteY2" fmla="*/ 3832698 h 3832698"/>
              </a:gdLst>
              <a:ahLst/>
              <a:cxnLst>
                <a:cxn ang="0">
                  <a:pos x="connsiteX0" y="connsiteY0"/>
                </a:cxn>
                <a:cxn ang="0">
                  <a:pos x="connsiteX1" y="connsiteY1"/>
                </a:cxn>
                <a:cxn ang="0">
                  <a:pos x="connsiteX2" y="connsiteY2"/>
                </a:cxn>
              </a:cxnLst>
              <a:rect l="l" t="t" r="r" b="b"/>
              <a:pathLst>
                <a:path w="6921230" h="3832698">
                  <a:moveTo>
                    <a:pt x="0" y="0"/>
                  </a:moveTo>
                  <a:lnTo>
                    <a:pt x="0" y="3832698"/>
                  </a:lnTo>
                  <a:lnTo>
                    <a:pt x="6921230" y="3832698"/>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bg1"/>
                </a:solidFill>
              </a:endParaRPr>
            </a:p>
          </p:txBody>
        </p:sp>
        <p:sp>
          <p:nvSpPr>
            <p:cNvPr id="118" name="Text Box 17"/>
            <p:cNvSpPr txBox="1">
              <a:spLocks noChangeArrowheads="1"/>
            </p:cNvSpPr>
            <p:nvPr/>
          </p:nvSpPr>
          <p:spPr bwMode="auto">
            <a:xfrm>
              <a:off x="2968611" y="6044151"/>
              <a:ext cx="1691489" cy="3517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400" b="1" dirty="0" smtClean="0">
                  <a:solidFill>
                    <a:schemeClr val="bg1"/>
                  </a:solidFill>
                  <a:ea typeface="ＭＳ Ｐゴシック" charset="0"/>
                  <a:cs typeface="ＭＳ Ｐゴシック" charset="0"/>
                </a:rPr>
                <a:t>CVD risk group</a:t>
              </a:r>
              <a:endParaRPr lang="en-GB" sz="1400" b="1" dirty="0">
                <a:solidFill>
                  <a:schemeClr val="bg1"/>
                </a:solidFill>
                <a:ea typeface="ＭＳ Ｐゴシック" charset="0"/>
                <a:cs typeface="ＭＳ Ｐゴシック" charset="0"/>
              </a:endParaRPr>
            </a:p>
          </p:txBody>
        </p:sp>
        <p:sp>
          <p:nvSpPr>
            <p:cNvPr id="96" name="TextBox 95"/>
            <p:cNvSpPr txBox="1"/>
            <p:nvPr/>
          </p:nvSpPr>
          <p:spPr>
            <a:xfrm>
              <a:off x="6566805" y="6207949"/>
              <a:ext cx="2577196" cy="119900"/>
            </a:xfrm>
            <a:prstGeom prst="rect">
              <a:avLst/>
            </a:prstGeom>
            <a:noFill/>
          </p:spPr>
          <p:txBody>
            <a:bodyPr wrap="none" lIns="0" tIns="0" rIns="0" bIns="0" rtlCol="0">
              <a:noAutofit/>
            </a:bodyPr>
            <a:lstStyle/>
            <a:p>
              <a:pPr algn="r" eaLnBrk="0" fontAlgn="base" hangingPunct="0">
                <a:spcBef>
                  <a:spcPct val="0"/>
                </a:spcBef>
                <a:spcAft>
                  <a:spcPct val="0"/>
                </a:spcAft>
              </a:pPr>
              <a:endParaRPr lang="en-GB" sz="800" dirty="0">
                <a:solidFill>
                  <a:prstClr val="white"/>
                </a:solidFill>
                <a:latin typeface="Arial" pitchFamily="34" charset="0"/>
                <a:ea typeface="ＭＳ Ｐゴシック" pitchFamily="34" charset="-128"/>
                <a:cs typeface="Arial" pitchFamily="34" charset="0"/>
              </a:endParaRPr>
            </a:p>
          </p:txBody>
        </p:sp>
        <p:sp>
          <p:nvSpPr>
            <p:cNvPr id="15" name="Rectangle 14"/>
            <p:cNvSpPr/>
            <p:nvPr/>
          </p:nvSpPr>
          <p:spPr>
            <a:xfrm>
              <a:off x="6845937" y="4111823"/>
              <a:ext cx="984565" cy="307777"/>
            </a:xfrm>
            <a:prstGeom prst="rect">
              <a:avLst/>
            </a:prstGeom>
          </p:spPr>
          <p:txBody>
            <a:bodyPr wrap="none">
              <a:spAutoFit/>
            </a:bodyPr>
            <a:lstStyle/>
            <a:p>
              <a:r>
                <a:rPr lang="en-GB" sz="1400" dirty="0">
                  <a:solidFill>
                    <a:prstClr val="white"/>
                  </a:solidFill>
                  <a:ea typeface="ＭＳ Ｐゴシック" charset="0"/>
                  <a:cs typeface="ＭＳ Ｐゴシック" charset="0"/>
                </a:rPr>
                <a:t>All </a:t>
              </a:r>
              <a:r>
                <a:rPr lang="en-GB" sz="1400" dirty="0" smtClean="0">
                  <a:solidFill>
                    <a:prstClr val="white"/>
                  </a:solidFill>
                  <a:ea typeface="ＭＳ Ｐゴシック" charset="0"/>
                  <a:cs typeface="ＭＳ Ｐゴシック" charset="0"/>
                </a:rPr>
                <a:t>doses</a:t>
              </a:r>
              <a:endParaRPr lang="en-GB" sz="1400" dirty="0">
                <a:solidFill>
                  <a:prstClr val="white"/>
                </a:solidFill>
                <a:ea typeface="ＭＳ Ｐゴシック" charset="0"/>
                <a:cs typeface="ＭＳ Ｐゴシック" charset="0"/>
              </a:endParaRPr>
            </a:p>
          </p:txBody>
        </p:sp>
        <p:sp>
          <p:nvSpPr>
            <p:cNvPr id="16" name="Rectangle 15"/>
            <p:cNvSpPr/>
            <p:nvPr/>
          </p:nvSpPr>
          <p:spPr>
            <a:xfrm>
              <a:off x="6845937" y="3833072"/>
              <a:ext cx="1917063" cy="307777"/>
            </a:xfrm>
            <a:prstGeom prst="rect">
              <a:avLst/>
            </a:prstGeom>
          </p:spPr>
          <p:txBody>
            <a:bodyPr wrap="none">
              <a:spAutoFit/>
            </a:bodyPr>
            <a:lstStyle/>
            <a:p>
              <a:pPr lvl="0"/>
              <a:r>
                <a:rPr lang="en-GB" sz="1400" dirty="0">
                  <a:solidFill>
                    <a:prstClr val="white"/>
                  </a:solidFill>
                  <a:ea typeface="ＭＳ Ｐゴシック" charset="0"/>
                  <a:cs typeface="ＭＳ Ｐゴシック" charset="0"/>
                </a:rPr>
                <a:t>Atorvastatin 80 mg</a:t>
              </a:r>
            </a:p>
          </p:txBody>
        </p:sp>
        <p:sp>
          <p:nvSpPr>
            <p:cNvPr id="17" name="Rectangle 16"/>
            <p:cNvSpPr/>
            <p:nvPr/>
          </p:nvSpPr>
          <p:spPr>
            <a:xfrm>
              <a:off x="6845937" y="3552288"/>
              <a:ext cx="1917063" cy="307777"/>
            </a:xfrm>
            <a:prstGeom prst="rect">
              <a:avLst/>
            </a:prstGeom>
          </p:spPr>
          <p:txBody>
            <a:bodyPr wrap="none">
              <a:spAutoFit/>
            </a:bodyPr>
            <a:lstStyle/>
            <a:p>
              <a:pPr lvl="0"/>
              <a:r>
                <a:rPr lang="en-GB" sz="1400" dirty="0">
                  <a:solidFill>
                    <a:prstClr val="white"/>
                  </a:solidFill>
                  <a:ea typeface="ＭＳ Ｐゴシック" charset="0"/>
                  <a:cs typeface="ＭＳ Ｐゴシック" charset="0"/>
                </a:rPr>
                <a:t>Atorvastatin 40 mg</a:t>
              </a:r>
            </a:p>
          </p:txBody>
        </p:sp>
        <p:sp>
          <p:nvSpPr>
            <p:cNvPr id="25" name="Rectangle 24"/>
            <p:cNvSpPr/>
            <p:nvPr/>
          </p:nvSpPr>
          <p:spPr>
            <a:xfrm>
              <a:off x="6845937" y="3271504"/>
              <a:ext cx="1917063" cy="307777"/>
            </a:xfrm>
            <a:prstGeom prst="rect">
              <a:avLst/>
            </a:prstGeom>
          </p:spPr>
          <p:txBody>
            <a:bodyPr wrap="none">
              <a:spAutoFit/>
            </a:bodyPr>
            <a:lstStyle/>
            <a:p>
              <a:pPr lvl="0"/>
              <a:r>
                <a:rPr lang="en-GB" sz="1400" dirty="0">
                  <a:solidFill>
                    <a:prstClr val="white"/>
                  </a:solidFill>
                  <a:ea typeface="ＭＳ Ｐゴシック" charset="0"/>
                  <a:cs typeface="ＭＳ Ｐゴシック" charset="0"/>
                </a:rPr>
                <a:t>Atorvastatin 20 mg</a:t>
              </a:r>
            </a:p>
          </p:txBody>
        </p:sp>
      </p:grpSp>
    </p:spTree>
    <p:extLst>
      <p:ext uri="{BB962C8B-B14F-4D97-AF65-F5344CB8AC3E}">
        <p14:creationId xmlns:p14="http://schemas.microsoft.com/office/powerpoint/2010/main" val="1352528234"/>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05075" y="0"/>
            <a:ext cx="7283152" cy="1143000"/>
          </a:xfrm>
        </p:spPr>
        <p:txBody>
          <a:bodyPr vert="horz" lIns="91440" tIns="45720" rIns="91440" bIns="45720" rtlCol="0" anchor="ctr">
            <a:normAutofit/>
          </a:bodyPr>
          <a:lstStyle/>
          <a:p>
            <a:r>
              <a:rPr lang="en-CA" dirty="0"/>
              <a:t>Prevalence of meeting ABC goals among adults with diagnosed diabetes (NHANES 1988–2010)</a:t>
            </a:r>
            <a:endParaRPr lang="en-GB" dirty="0"/>
          </a:p>
        </p:txBody>
      </p:sp>
      <p:sp>
        <p:nvSpPr>
          <p:cNvPr id="12" name="Text Placeholder 11"/>
          <p:cNvSpPr>
            <a:spLocks noGrp="1"/>
          </p:cNvSpPr>
          <p:nvPr>
            <p:ph type="body" sz="quarter" idx="4294967295"/>
          </p:nvPr>
        </p:nvSpPr>
        <p:spPr>
          <a:xfrm>
            <a:off x="6884413" y="3078864"/>
            <a:ext cx="2322427" cy="461665"/>
          </a:xfrm>
        </p:spPr>
        <p:txBody>
          <a:bodyPr/>
          <a:lstStyle/>
          <a:p>
            <a:pPr marL="0" indent="0">
              <a:buNone/>
            </a:pPr>
            <a:r>
              <a:rPr lang="en-GB" sz="1100" dirty="0" smtClean="0"/>
              <a:t>*p&lt;0.01 vs </a:t>
            </a:r>
            <a:r>
              <a:rPr lang="en-GB" sz="1100" dirty="0"/>
              <a:t>2007–2010 data</a:t>
            </a:r>
            <a:br>
              <a:rPr lang="en-GB" sz="1100" dirty="0"/>
            </a:br>
            <a:r>
              <a:rPr lang="en-GB" sz="1100" baseline="30000" dirty="0" smtClean="0">
                <a:latin typeface="Arial" panose="020B0604020202020204" pitchFamily="34" charset="0"/>
                <a:ea typeface="ＭＳ Ｐゴシック" charset="0"/>
                <a:cs typeface="ＭＳ Ｐゴシック" charset="0"/>
              </a:rPr>
              <a:t>† </a:t>
            </a:r>
            <a:r>
              <a:rPr lang="en-GB" sz="1100" dirty="0" smtClean="0"/>
              <a:t>p&lt;0.05 </a:t>
            </a:r>
            <a:r>
              <a:rPr lang="en-GB" sz="1100" dirty="0"/>
              <a:t>vs 2007–2010 </a:t>
            </a:r>
            <a:r>
              <a:rPr lang="en-GB" sz="1100" dirty="0" smtClean="0"/>
              <a:t>data</a:t>
            </a:r>
            <a:endParaRPr lang="en-GB" sz="1100" dirty="0"/>
          </a:p>
        </p:txBody>
      </p:sp>
      <p:grpSp>
        <p:nvGrpSpPr>
          <p:cNvPr id="3" name="Group 126"/>
          <p:cNvGrpSpPr/>
          <p:nvPr/>
        </p:nvGrpSpPr>
        <p:grpSpPr>
          <a:xfrm>
            <a:off x="185511" y="1659775"/>
            <a:ext cx="8966084" cy="4534359"/>
            <a:chOff x="185511" y="1659775"/>
            <a:chExt cx="8966084" cy="4534359"/>
          </a:xfrm>
        </p:grpSpPr>
        <p:sp>
          <p:nvSpPr>
            <p:cNvPr id="8" name="Text Box 16"/>
            <p:cNvSpPr txBox="1">
              <a:spLocks noChangeArrowheads="1"/>
            </p:cNvSpPr>
            <p:nvPr/>
          </p:nvSpPr>
          <p:spPr bwMode="auto">
            <a:xfrm>
              <a:off x="514585" y="2335944"/>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5</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sp>
          <p:nvSpPr>
            <p:cNvPr id="9" name="Text Box 17"/>
            <p:cNvSpPr txBox="1">
              <a:spLocks noChangeArrowheads="1"/>
            </p:cNvSpPr>
            <p:nvPr/>
          </p:nvSpPr>
          <p:spPr bwMode="auto">
            <a:xfrm>
              <a:off x="514585" y="1659775"/>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6</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sp>
          <p:nvSpPr>
            <p:cNvPr id="10" name="Text Box 18"/>
            <p:cNvSpPr txBox="1">
              <a:spLocks noChangeArrowheads="1"/>
            </p:cNvSpPr>
            <p:nvPr/>
          </p:nvSpPr>
          <p:spPr bwMode="auto">
            <a:xfrm>
              <a:off x="514585" y="3688282"/>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3</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sp>
          <p:nvSpPr>
            <p:cNvPr id="13" name="Text Box 19"/>
            <p:cNvSpPr txBox="1">
              <a:spLocks noChangeArrowheads="1"/>
            </p:cNvSpPr>
            <p:nvPr/>
          </p:nvSpPr>
          <p:spPr bwMode="auto">
            <a:xfrm>
              <a:off x="644428" y="5716792"/>
              <a:ext cx="314510"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sp>
          <p:nvSpPr>
            <p:cNvPr id="14" name="Text Box 27"/>
            <p:cNvSpPr txBox="1">
              <a:spLocks noChangeArrowheads="1"/>
            </p:cNvSpPr>
            <p:nvPr/>
          </p:nvSpPr>
          <p:spPr bwMode="auto">
            <a:xfrm rot="16200000">
              <a:off x="-1271091" y="3679584"/>
              <a:ext cx="3239448" cy="326243"/>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Lst>
          </p:spPr>
          <p:txBody>
            <a:bodyPr wrap="square">
              <a:spAutoFit/>
            </a:bodyPr>
            <a:lstStyle/>
            <a:p>
              <a:pPr algn="ctr">
                <a:lnSpc>
                  <a:spcPct val="95000"/>
                </a:lnSpc>
              </a:pPr>
              <a:r>
                <a:rPr lang="en-GB" sz="1600" dirty="0">
                  <a:solidFill>
                    <a:schemeClr val="bg1"/>
                  </a:solidFill>
                  <a:ea typeface="ＭＳ Ｐゴシック" charset="0"/>
                  <a:cs typeface="ＭＳ Ｐゴシック" charset="0"/>
                </a:rPr>
                <a:t>Patients</a:t>
              </a:r>
              <a:r>
                <a:rPr lang="en-GB" sz="1600" b="1" dirty="0" smtClean="0">
                  <a:solidFill>
                    <a:schemeClr val="bg1"/>
                  </a:solidFill>
                  <a:ea typeface="ＭＳ Ｐゴシック" charset="0"/>
                  <a:cs typeface="ＭＳ Ｐゴシック" charset="0"/>
                </a:rPr>
                <a:t> </a:t>
              </a:r>
              <a:r>
                <a:rPr lang="en-GB" sz="1600" dirty="0">
                  <a:solidFill>
                    <a:schemeClr val="bg1"/>
                  </a:solidFill>
                  <a:ea typeface="ＭＳ Ｐゴシック" charset="0"/>
                  <a:cs typeface="ＭＳ Ｐゴシック" charset="0"/>
                </a:rPr>
                <a:t>(%)</a:t>
              </a:r>
            </a:p>
          </p:txBody>
        </p:sp>
        <p:cxnSp>
          <p:nvCxnSpPr>
            <p:cNvPr id="15" name="Straight Connector 14"/>
            <p:cNvCxnSpPr/>
            <p:nvPr/>
          </p:nvCxnSpPr>
          <p:spPr>
            <a:xfrm>
              <a:off x="927610" y="1812902"/>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6" name="Straight Connector 15"/>
            <p:cNvCxnSpPr/>
            <p:nvPr/>
          </p:nvCxnSpPr>
          <p:spPr>
            <a:xfrm>
              <a:off x="927610" y="2491035"/>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Straight Connector 17"/>
            <p:cNvCxnSpPr/>
            <p:nvPr/>
          </p:nvCxnSpPr>
          <p:spPr>
            <a:xfrm>
              <a:off x="927610" y="3847301"/>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Connector 18"/>
            <p:cNvCxnSpPr/>
            <p:nvPr/>
          </p:nvCxnSpPr>
          <p:spPr>
            <a:xfrm>
              <a:off x="927610" y="5881702"/>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0" name="Text Box 17"/>
            <p:cNvSpPr txBox="1">
              <a:spLocks noChangeArrowheads="1"/>
            </p:cNvSpPr>
            <p:nvPr/>
          </p:nvSpPr>
          <p:spPr bwMode="auto">
            <a:xfrm>
              <a:off x="2949233" y="5917135"/>
              <a:ext cx="1866216"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b="1" dirty="0" smtClean="0">
                  <a:solidFill>
                    <a:schemeClr val="bg1"/>
                  </a:solidFill>
                  <a:ea typeface="ＭＳ Ｐゴシック" charset="0"/>
                  <a:cs typeface="ＭＳ Ｐゴシック" charset="0"/>
                </a:rPr>
                <a:t>BP &lt;130/80 mmHg</a:t>
              </a:r>
              <a:endParaRPr lang="en-GB" sz="1200" b="1" dirty="0">
                <a:solidFill>
                  <a:schemeClr val="bg1"/>
                </a:solidFill>
                <a:ea typeface="ＭＳ Ｐゴシック" charset="0"/>
                <a:cs typeface="ＭＳ Ｐゴシック" charset="0"/>
              </a:endParaRPr>
            </a:p>
          </p:txBody>
        </p:sp>
        <p:sp>
          <p:nvSpPr>
            <p:cNvPr id="21" name="Text Box 19"/>
            <p:cNvSpPr txBox="1">
              <a:spLocks noChangeArrowheads="1"/>
            </p:cNvSpPr>
            <p:nvPr/>
          </p:nvSpPr>
          <p:spPr bwMode="auto">
            <a:xfrm>
              <a:off x="514586" y="4364451"/>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smtClean="0">
                  <a:solidFill>
                    <a:schemeClr val="bg1"/>
                  </a:solidFill>
                  <a:ea typeface="ＭＳ Ｐゴシック" charset="0"/>
                  <a:cs typeface="ＭＳ Ｐゴシック" charset="0"/>
                </a:rPr>
                <a:t>20</a:t>
              </a:r>
              <a:endParaRPr lang="en-GB" sz="1600" dirty="0">
                <a:solidFill>
                  <a:schemeClr val="bg1"/>
                </a:solidFill>
                <a:ea typeface="ＭＳ Ｐゴシック" charset="0"/>
                <a:cs typeface="ＭＳ Ｐゴシック" charset="0"/>
              </a:endParaRPr>
            </a:p>
          </p:txBody>
        </p:sp>
        <p:cxnSp>
          <p:nvCxnSpPr>
            <p:cNvPr id="22" name="Straight Connector 21"/>
            <p:cNvCxnSpPr/>
            <p:nvPr/>
          </p:nvCxnSpPr>
          <p:spPr>
            <a:xfrm>
              <a:off x="927610" y="4525434"/>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3" name="Text Box 18"/>
            <p:cNvSpPr txBox="1">
              <a:spLocks noChangeArrowheads="1"/>
            </p:cNvSpPr>
            <p:nvPr/>
          </p:nvSpPr>
          <p:spPr bwMode="auto">
            <a:xfrm>
              <a:off x="514585" y="3012113"/>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4</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cxnSp>
          <p:nvCxnSpPr>
            <p:cNvPr id="24" name="Straight Connector 23"/>
            <p:cNvCxnSpPr/>
            <p:nvPr/>
          </p:nvCxnSpPr>
          <p:spPr>
            <a:xfrm>
              <a:off x="927610" y="3169168"/>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25" name="Text Box 17"/>
            <p:cNvSpPr txBox="1">
              <a:spLocks noChangeArrowheads="1"/>
            </p:cNvSpPr>
            <p:nvPr/>
          </p:nvSpPr>
          <p:spPr bwMode="auto">
            <a:xfrm>
              <a:off x="7798339" y="1706958"/>
              <a:ext cx="1353256" cy="1077218"/>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1600" dirty="0" smtClean="0">
                  <a:solidFill>
                    <a:schemeClr val="bg1"/>
                  </a:solidFill>
                  <a:ea typeface="ＭＳ Ｐゴシック" charset="0"/>
                  <a:cs typeface="ＭＳ Ｐゴシック" charset="0"/>
                </a:rPr>
                <a:t>1988–1994</a:t>
              </a:r>
            </a:p>
            <a:p>
              <a:r>
                <a:rPr lang="en-GB" sz="1600" dirty="0" smtClean="0">
                  <a:solidFill>
                    <a:schemeClr val="bg1"/>
                  </a:solidFill>
                  <a:ea typeface="ＭＳ Ｐゴシック" charset="0"/>
                  <a:cs typeface="ＭＳ Ｐゴシック" charset="0"/>
                </a:rPr>
                <a:t>1999–2002</a:t>
              </a:r>
            </a:p>
            <a:p>
              <a:r>
                <a:rPr lang="en-GB" sz="1600" dirty="0" smtClean="0">
                  <a:solidFill>
                    <a:schemeClr val="bg1"/>
                  </a:solidFill>
                  <a:ea typeface="ＭＳ Ｐゴシック" charset="0"/>
                  <a:cs typeface="ＭＳ Ｐゴシック" charset="0"/>
                </a:rPr>
                <a:t>2003–2006</a:t>
              </a:r>
            </a:p>
            <a:p>
              <a:r>
                <a:rPr lang="en-GB" sz="1600" dirty="0" smtClean="0">
                  <a:solidFill>
                    <a:schemeClr val="bg1"/>
                  </a:solidFill>
                  <a:ea typeface="ＭＳ Ｐゴシック" charset="0"/>
                  <a:cs typeface="ＭＳ Ｐゴシック" charset="0"/>
                </a:rPr>
                <a:t>2007–2010</a:t>
              </a:r>
              <a:endParaRPr lang="en-GB" sz="1600" dirty="0">
                <a:solidFill>
                  <a:schemeClr val="bg1"/>
                </a:solidFill>
                <a:ea typeface="ＭＳ Ｐゴシック" charset="0"/>
                <a:cs typeface="ＭＳ Ｐゴシック" charset="0"/>
              </a:endParaRPr>
            </a:p>
          </p:txBody>
        </p:sp>
        <p:sp>
          <p:nvSpPr>
            <p:cNvPr id="36" name="Text Box 17"/>
            <p:cNvSpPr txBox="1">
              <a:spLocks noChangeArrowheads="1"/>
            </p:cNvSpPr>
            <p:nvPr/>
          </p:nvSpPr>
          <p:spPr bwMode="auto">
            <a:xfrm>
              <a:off x="1405075" y="5917135"/>
              <a:ext cx="1180131"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b="1" dirty="0" smtClean="0">
                  <a:solidFill>
                    <a:schemeClr val="bg1"/>
                  </a:solidFill>
                  <a:ea typeface="ＭＳ Ｐゴシック" charset="0"/>
                  <a:cs typeface="ＭＳ Ｐゴシック" charset="0"/>
                </a:rPr>
                <a:t>A1C &lt;7.0%</a:t>
              </a:r>
              <a:endParaRPr lang="en-GB" sz="1200" b="1" dirty="0">
                <a:solidFill>
                  <a:schemeClr val="bg1"/>
                </a:solidFill>
                <a:ea typeface="ＭＳ Ｐゴシック" charset="0"/>
                <a:cs typeface="ＭＳ Ｐゴシック" charset="0"/>
              </a:endParaRPr>
            </a:p>
          </p:txBody>
        </p:sp>
        <p:sp>
          <p:nvSpPr>
            <p:cNvPr id="48" name="Rectangle 47"/>
            <p:cNvSpPr/>
            <p:nvPr/>
          </p:nvSpPr>
          <p:spPr>
            <a:xfrm>
              <a:off x="7646358" y="1800188"/>
              <a:ext cx="144000" cy="14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49" name="Rectangle 48"/>
            <p:cNvSpPr/>
            <p:nvPr/>
          </p:nvSpPr>
          <p:spPr>
            <a:xfrm>
              <a:off x="7646358" y="2045864"/>
              <a:ext cx="144000" cy="144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0" name="Rectangle 49"/>
            <p:cNvSpPr/>
            <p:nvPr/>
          </p:nvSpPr>
          <p:spPr>
            <a:xfrm>
              <a:off x="7646358" y="2291540"/>
              <a:ext cx="144000" cy="144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1" name="Rectangle 50"/>
            <p:cNvSpPr/>
            <p:nvPr/>
          </p:nvSpPr>
          <p:spPr>
            <a:xfrm>
              <a:off x="7646358" y="2537216"/>
              <a:ext cx="144000" cy="144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7" name="Rectangle 36"/>
            <p:cNvSpPr/>
            <p:nvPr/>
          </p:nvSpPr>
          <p:spPr>
            <a:xfrm>
              <a:off x="1308594" y="2974109"/>
              <a:ext cx="327776" cy="290301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9" name="Rectangle 38"/>
            <p:cNvSpPr/>
            <p:nvPr/>
          </p:nvSpPr>
          <p:spPr>
            <a:xfrm>
              <a:off x="1655610" y="2897139"/>
              <a:ext cx="327776" cy="297998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41" name="Rectangle 40"/>
            <p:cNvSpPr/>
            <p:nvPr/>
          </p:nvSpPr>
          <p:spPr>
            <a:xfrm>
              <a:off x="2002626" y="2028921"/>
              <a:ext cx="327776" cy="38482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43" name="Rectangle 42"/>
            <p:cNvSpPr/>
            <p:nvPr/>
          </p:nvSpPr>
          <p:spPr>
            <a:xfrm>
              <a:off x="2349642" y="2330642"/>
              <a:ext cx="327776" cy="35464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47" name="Text Box 18"/>
            <p:cNvSpPr txBox="1">
              <a:spLocks noChangeArrowheads="1"/>
            </p:cNvSpPr>
            <p:nvPr/>
          </p:nvSpPr>
          <p:spPr bwMode="auto">
            <a:xfrm>
              <a:off x="1307520" y="2698597"/>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smtClean="0">
                  <a:solidFill>
                    <a:schemeClr val="bg1"/>
                  </a:solidFill>
                  <a:ea typeface="ＭＳ Ｐゴシック" charset="0"/>
                  <a:cs typeface="ＭＳ Ｐゴシック" charset="0"/>
                </a:rPr>
                <a:t>*</a:t>
              </a:r>
              <a:endParaRPr lang="en-GB" sz="1800" dirty="0">
                <a:solidFill>
                  <a:schemeClr val="bg1"/>
                </a:solidFill>
                <a:ea typeface="ＭＳ Ｐゴシック" charset="0"/>
                <a:cs typeface="ＭＳ Ｐゴシック" charset="0"/>
              </a:endParaRPr>
            </a:p>
          </p:txBody>
        </p:sp>
        <p:sp>
          <p:nvSpPr>
            <p:cNvPr id="53" name="Text Box 18"/>
            <p:cNvSpPr txBox="1">
              <a:spLocks noChangeArrowheads="1"/>
            </p:cNvSpPr>
            <p:nvPr/>
          </p:nvSpPr>
          <p:spPr bwMode="auto">
            <a:xfrm>
              <a:off x="1684638" y="2621384"/>
              <a:ext cx="269626"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dirty="0" smtClean="0">
                  <a:solidFill>
                    <a:schemeClr val="bg1"/>
                  </a:solidFill>
                  <a:latin typeface="Arial" panose="020B0604020202020204" pitchFamily="34" charset="0"/>
                  <a:ea typeface="ＭＳ Ｐゴシック" charset="0"/>
                  <a:cs typeface="ＭＳ Ｐゴシック" charset="0"/>
                </a:rPr>
                <a:t>†</a:t>
              </a:r>
              <a:endParaRPr lang="en-GB" sz="1200" dirty="0">
                <a:solidFill>
                  <a:schemeClr val="bg1"/>
                </a:solidFill>
                <a:ea typeface="ＭＳ Ｐゴシック" charset="0"/>
                <a:cs typeface="ＭＳ Ｐゴシック" charset="0"/>
              </a:endParaRPr>
            </a:p>
          </p:txBody>
        </p:sp>
        <p:sp>
          <p:nvSpPr>
            <p:cNvPr id="26" name="Rectangle 25"/>
            <p:cNvSpPr/>
            <p:nvPr/>
          </p:nvSpPr>
          <p:spPr>
            <a:xfrm>
              <a:off x="3207256" y="3632970"/>
              <a:ext cx="327776" cy="224415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28" name="Rectangle 27"/>
            <p:cNvSpPr/>
            <p:nvPr/>
          </p:nvSpPr>
          <p:spPr>
            <a:xfrm>
              <a:off x="3554272" y="3309697"/>
              <a:ext cx="327776" cy="25674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0" name="Rectangle 29"/>
            <p:cNvSpPr/>
            <p:nvPr/>
          </p:nvSpPr>
          <p:spPr>
            <a:xfrm>
              <a:off x="3901288" y="2890983"/>
              <a:ext cx="327776" cy="298613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2" name="Rectangle 31"/>
            <p:cNvSpPr/>
            <p:nvPr/>
          </p:nvSpPr>
          <p:spPr>
            <a:xfrm>
              <a:off x="4248304" y="2426085"/>
              <a:ext cx="327776" cy="34510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57" name="Text Box 18"/>
            <p:cNvSpPr txBox="1">
              <a:spLocks noChangeArrowheads="1"/>
            </p:cNvSpPr>
            <p:nvPr/>
          </p:nvSpPr>
          <p:spPr bwMode="auto">
            <a:xfrm>
              <a:off x="3204708" y="3358044"/>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smtClean="0">
                  <a:solidFill>
                    <a:schemeClr val="bg1"/>
                  </a:solidFill>
                  <a:ea typeface="ＭＳ Ｐゴシック" charset="0"/>
                  <a:cs typeface="ＭＳ Ｐゴシック" charset="0"/>
                </a:rPr>
                <a:t>*</a:t>
              </a:r>
              <a:endParaRPr lang="en-GB" sz="1800" dirty="0">
                <a:solidFill>
                  <a:schemeClr val="bg1"/>
                </a:solidFill>
                <a:ea typeface="ＭＳ Ｐゴシック" charset="0"/>
                <a:cs typeface="ＭＳ Ｐゴシック" charset="0"/>
              </a:endParaRPr>
            </a:p>
          </p:txBody>
        </p:sp>
        <p:sp>
          <p:nvSpPr>
            <p:cNvPr id="58" name="Text Box 18"/>
            <p:cNvSpPr txBox="1">
              <a:spLocks noChangeArrowheads="1"/>
            </p:cNvSpPr>
            <p:nvPr/>
          </p:nvSpPr>
          <p:spPr bwMode="auto">
            <a:xfrm>
              <a:off x="3550569" y="3028598"/>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a:solidFill>
                    <a:schemeClr val="bg1"/>
                  </a:solidFill>
                  <a:ea typeface="ＭＳ Ｐゴシック" charset="0"/>
                  <a:cs typeface="ＭＳ Ｐゴシック" charset="0"/>
                </a:rPr>
                <a:t>*</a:t>
              </a:r>
            </a:p>
          </p:txBody>
        </p:sp>
        <p:sp>
          <p:nvSpPr>
            <p:cNvPr id="59" name="Text Box 18"/>
            <p:cNvSpPr txBox="1">
              <a:spLocks noChangeArrowheads="1"/>
            </p:cNvSpPr>
            <p:nvPr/>
          </p:nvSpPr>
          <p:spPr bwMode="auto">
            <a:xfrm>
              <a:off x="3932425" y="2610232"/>
              <a:ext cx="269626"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dirty="0">
                  <a:solidFill>
                    <a:schemeClr val="bg1"/>
                  </a:solidFill>
                  <a:latin typeface="Arial" panose="020B0604020202020204" pitchFamily="34" charset="0"/>
                  <a:ea typeface="ＭＳ Ｐゴシック" charset="0"/>
                  <a:cs typeface="ＭＳ Ｐゴシック" charset="0"/>
                </a:rPr>
                <a:t>†</a:t>
              </a:r>
              <a:endParaRPr lang="en-GB" sz="1200" dirty="0">
                <a:solidFill>
                  <a:schemeClr val="bg1"/>
                </a:solidFill>
                <a:ea typeface="ＭＳ Ｐゴシック" charset="0"/>
                <a:cs typeface="ＭＳ Ｐゴシック" charset="0"/>
              </a:endParaRPr>
            </a:p>
          </p:txBody>
        </p:sp>
        <p:sp>
          <p:nvSpPr>
            <p:cNvPr id="108" name="Text Box 17"/>
            <p:cNvSpPr txBox="1">
              <a:spLocks noChangeArrowheads="1"/>
            </p:cNvSpPr>
            <p:nvPr/>
          </p:nvSpPr>
          <p:spPr bwMode="auto">
            <a:xfrm>
              <a:off x="7424870" y="5917135"/>
              <a:ext cx="532517"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b="1" dirty="0" smtClean="0">
                  <a:solidFill>
                    <a:schemeClr val="bg1"/>
                  </a:solidFill>
                  <a:ea typeface="ＭＳ Ｐゴシック" charset="0"/>
                  <a:cs typeface="ＭＳ Ｐゴシック" charset="0"/>
                </a:rPr>
                <a:t>ABC</a:t>
              </a:r>
              <a:endParaRPr lang="en-GB" sz="1200" b="1" dirty="0">
                <a:solidFill>
                  <a:schemeClr val="bg1"/>
                </a:solidFill>
                <a:ea typeface="ＭＳ Ｐゴシック" charset="0"/>
                <a:cs typeface="ＭＳ Ｐゴシック" charset="0"/>
              </a:endParaRPr>
            </a:p>
          </p:txBody>
        </p:sp>
        <p:sp>
          <p:nvSpPr>
            <p:cNvPr id="113" name="Text Box 17"/>
            <p:cNvSpPr txBox="1">
              <a:spLocks noChangeArrowheads="1"/>
            </p:cNvSpPr>
            <p:nvPr/>
          </p:nvSpPr>
          <p:spPr bwMode="auto">
            <a:xfrm>
              <a:off x="4828105" y="5917135"/>
              <a:ext cx="1925527"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b="1" dirty="0" smtClean="0">
                  <a:solidFill>
                    <a:schemeClr val="bg1"/>
                  </a:solidFill>
                  <a:ea typeface="ＭＳ Ｐゴシック" charset="0"/>
                  <a:cs typeface="ＭＳ Ｐゴシック" charset="0"/>
                </a:rPr>
                <a:t>LDL-C &lt;2.6 </a:t>
              </a:r>
              <a:r>
                <a:rPr lang="en-GB" sz="1200" b="1" dirty="0" err="1" smtClean="0">
                  <a:solidFill>
                    <a:schemeClr val="bg1"/>
                  </a:solidFill>
                  <a:ea typeface="ＭＳ Ｐゴシック" charset="0"/>
                  <a:cs typeface="ＭＳ Ｐゴシック" charset="0"/>
                </a:rPr>
                <a:t>mmoI</a:t>
              </a:r>
              <a:r>
                <a:rPr lang="en-GB" sz="1200" b="1" dirty="0" smtClean="0">
                  <a:solidFill>
                    <a:schemeClr val="bg1"/>
                  </a:solidFill>
                  <a:ea typeface="ＭＳ Ｐゴシック" charset="0"/>
                  <a:cs typeface="ＭＳ Ｐゴシック" charset="0"/>
                </a:rPr>
                <a:t>/L</a:t>
              </a:r>
              <a:endParaRPr lang="en-GB" sz="1200" b="1" dirty="0">
                <a:solidFill>
                  <a:schemeClr val="bg1"/>
                </a:solidFill>
                <a:ea typeface="ＭＳ Ｐゴシック" charset="0"/>
                <a:cs typeface="ＭＳ Ｐゴシック" charset="0"/>
              </a:endParaRPr>
            </a:p>
          </p:txBody>
        </p:sp>
        <p:sp>
          <p:nvSpPr>
            <p:cNvPr id="114" name="Rectangle 113"/>
            <p:cNvSpPr/>
            <p:nvPr/>
          </p:nvSpPr>
          <p:spPr>
            <a:xfrm>
              <a:off x="5105918" y="5209309"/>
              <a:ext cx="327776" cy="66781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5" name="Rectangle 114"/>
            <p:cNvSpPr/>
            <p:nvPr/>
          </p:nvSpPr>
          <p:spPr>
            <a:xfrm>
              <a:off x="5452934" y="3500583"/>
              <a:ext cx="327776" cy="237653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6" name="Rectangle 115"/>
            <p:cNvSpPr/>
            <p:nvPr/>
          </p:nvSpPr>
          <p:spPr>
            <a:xfrm>
              <a:off x="5799950" y="2629285"/>
              <a:ext cx="327776" cy="32478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7" name="Rectangle 116"/>
            <p:cNvSpPr/>
            <p:nvPr/>
          </p:nvSpPr>
          <p:spPr>
            <a:xfrm>
              <a:off x="6146966" y="2081261"/>
              <a:ext cx="327776" cy="37958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8" name="Text Box 18"/>
            <p:cNvSpPr txBox="1">
              <a:spLocks noChangeArrowheads="1"/>
            </p:cNvSpPr>
            <p:nvPr/>
          </p:nvSpPr>
          <p:spPr bwMode="auto">
            <a:xfrm>
              <a:off x="5104844" y="4932563"/>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smtClean="0">
                  <a:solidFill>
                    <a:schemeClr val="bg1"/>
                  </a:solidFill>
                  <a:ea typeface="ＭＳ Ｐゴシック" charset="0"/>
                  <a:cs typeface="ＭＳ Ｐゴシック" charset="0"/>
                </a:rPr>
                <a:t>*</a:t>
              </a:r>
              <a:endParaRPr lang="en-GB" sz="1800" dirty="0">
                <a:solidFill>
                  <a:schemeClr val="bg1"/>
                </a:solidFill>
                <a:ea typeface="ＭＳ Ｐゴシック" charset="0"/>
                <a:cs typeface="ＭＳ Ｐゴシック" charset="0"/>
              </a:endParaRPr>
            </a:p>
          </p:txBody>
        </p:sp>
        <p:sp>
          <p:nvSpPr>
            <p:cNvPr id="119" name="Text Box 18"/>
            <p:cNvSpPr txBox="1">
              <a:spLocks noChangeArrowheads="1"/>
            </p:cNvSpPr>
            <p:nvPr/>
          </p:nvSpPr>
          <p:spPr bwMode="auto">
            <a:xfrm>
              <a:off x="5450705" y="3220520"/>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smtClean="0">
                  <a:solidFill>
                    <a:schemeClr val="bg1"/>
                  </a:solidFill>
                  <a:ea typeface="ＭＳ Ｐゴシック" charset="0"/>
                  <a:cs typeface="ＭＳ Ｐゴシック" charset="0"/>
                </a:rPr>
                <a:t>*</a:t>
              </a:r>
              <a:endParaRPr lang="en-GB" sz="1800" dirty="0">
                <a:solidFill>
                  <a:schemeClr val="bg1"/>
                </a:solidFill>
                <a:ea typeface="ＭＳ Ｐゴシック" charset="0"/>
                <a:cs typeface="ＭＳ Ｐゴシック" charset="0"/>
              </a:endParaRPr>
            </a:p>
          </p:txBody>
        </p:sp>
        <p:sp>
          <p:nvSpPr>
            <p:cNvPr id="109" name="Rectangle 108"/>
            <p:cNvSpPr/>
            <p:nvPr/>
          </p:nvSpPr>
          <p:spPr>
            <a:xfrm>
              <a:off x="7004579" y="5757333"/>
              <a:ext cx="327776" cy="1197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0" name="Rectangle 109"/>
            <p:cNvSpPr/>
            <p:nvPr/>
          </p:nvSpPr>
          <p:spPr>
            <a:xfrm>
              <a:off x="7351595" y="5397115"/>
              <a:ext cx="327776" cy="48000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1" name="Rectangle 110"/>
            <p:cNvSpPr/>
            <p:nvPr/>
          </p:nvSpPr>
          <p:spPr>
            <a:xfrm>
              <a:off x="7698611" y="5049212"/>
              <a:ext cx="327776" cy="82790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12" name="Rectangle 111"/>
            <p:cNvSpPr/>
            <p:nvPr/>
          </p:nvSpPr>
          <p:spPr>
            <a:xfrm>
              <a:off x="8045627" y="4605867"/>
              <a:ext cx="327776" cy="12712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20" name="Text Box 18"/>
            <p:cNvSpPr txBox="1">
              <a:spLocks noChangeArrowheads="1"/>
            </p:cNvSpPr>
            <p:nvPr/>
          </p:nvSpPr>
          <p:spPr bwMode="auto">
            <a:xfrm>
              <a:off x="7002031" y="5479325"/>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smtClean="0">
                  <a:solidFill>
                    <a:schemeClr val="bg1"/>
                  </a:solidFill>
                  <a:ea typeface="ＭＳ Ｐゴシック" charset="0"/>
                  <a:cs typeface="ＭＳ Ｐゴシック" charset="0"/>
                </a:rPr>
                <a:t>*</a:t>
              </a:r>
              <a:endParaRPr lang="en-GB" sz="1800" dirty="0">
                <a:solidFill>
                  <a:schemeClr val="bg1"/>
                </a:solidFill>
                <a:ea typeface="ＭＳ Ｐゴシック" charset="0"/>
                <a:cs typeface="ＭＳ Ｐゴシック" charset="0"/>
              </a:endParaRPr>
            </a:p>
          </p:txBody>
        </p:sp>
        <p:sp>
          <p:nvSpPr>
            <p:cNvPr id="121" name="Text Box 18"/>
            <p:cNvSpPr txBox="1">
              <a:spLocks noChangeArrowheads="1"/>
            </p:cNvSpPr>
            <p:nvPr/>
          </p:nvSpPr>
          <p:spPr bwMode="auto">
            <a:xfrm>
              <a:off x="7347892" y="5119094"/>
              <a:ext cx="332143" cy="369332"/>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800" dirty="0">
                  <a:solidFill>
                    <a:schemeClr val="bg1"/>
                  </a:solidFill>
                  <a:ea typeface="ＭＳ Ｐゴシック" charset="0"/>
                  <a:cs typeface="ＭＳ Ｐゴシック" charset="0"/>
                </a:rPr>
                <a:t>*</a:t>
              </a:r>
            </a:p>
          </p:txBody>
        </p:sp>
        <p:sp>
          <p:nvSpPr>
            <p:cNvPr id="124" name="Text Box 18"/>
            <p:cNvSpPr txBox="1">
              <a:spLocks noChangeArrowheads="1"/>
            </p:cNvSpPr>
            <p:nvPr/>
          </p:nvSpPr>
          <p:spPr bwMode="auto">
            <a:xfrm>
              <a:off x="5834659" y="2356086"/>
              <a:ext cx="269626" cy="276999"/>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GB" sz="1200" dirty="0">
                  <a:solidFill>
                    <a:schemeClr val="bg1"/>
                  </a:solidFill>
                  <a:latin typeface="Arial" panose="020B0604020202020204" pitchFamily="34" charset="0"/>
                  <a:ea typeface="ＭＳ Ｐゴシック" charset="0"/>
                  <a:cs typeface="ＭＳ Ｐゴシック" charset="0"/>
                </a:rPr>
                <a:t>†</a:t>
              </a:r>
              <a:endParaRPr lang="en-GB" sz="1200" dirty="0">
                <a:solidFill>
                  <a:schemeClr val="bg1"/>
                </a:solidFill>
                <a:ea typeface="ＭＳ Ｐゴシック" charset="0"/>
                <a:cs typeface="ＭＳ Ｐゴシック" charset="0"/>
              </a:endParaRPr>
            </a:p>
          </p:txBody>
        </p:sp>
        <p:sp>
          <p:nvSpPr>
            <p:cNvPr id="125" name="Text Box 19"/>
            <p:cNvSpPr txBox="1">
              <a:spLocks noChangeArrowheads="1"/>
            </p:cNvSpPr>
            <p:nvPr/>
          </p:nvSpPr>
          <p:spPr bwMode="auto">
            <a:xfrm>
              <a:off x="514586" y="5040620"/>
              <a:ext cx="444352" cy="338554"/>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r>
                <a:rPr lang="en-GB" sz="1600" dirty="0">
                  <a:solidFill>
                    <a:schemeClr val="bg1"/>
                  </a:solidFill>
                  <a:ea typeface="ＭＳ Ｐゴシック" charset="0"/>
                  <a:cs typeface="ＭＳ Ｐゴシック" charset="0"/>
                </a:rPr>
                <a:t>1</a:t>
              </a:r>
              <a:r>
                <a:rPr lang="en-GB" sz="1600" dirty="0" smtClean="0">
                  <a:solidFill>
                    <a:schemeClr val="bg1"/>
                  </a:solidFill>
                  <a:ea typeface="ＭＳ Ｐゴシック" charset="0"/>
                  <a:cs typeface="ＭＳ Ｐゴシック" charset="0"/>
                </a:rPr>
                <a:t>0</a:t>
              </a:r>
              <a:endParaRPr lang="en-GB" sz="1600" dirty="0">
                <a:solidFill>
                  <a:schemeClr val="bg1"/>
                </a:solidFill>
                <a:ea typeface="ＭＳ Ｐゴシック" charset="0"/>
                <a:cs typeface="ＭＳ Ｐゴシック" charset="0"/>
              </a:endParaRPr>
            </a:p>
          </p:txBody>
        </p:sp>
        <p:cxnSp>
          <p:nvCxnSpPr>
            <p:cNvPr id="126" name="Straight Connector 125"/>
            <p:cNvCxnSpPr/>
            <p:nvPr/>
          </p:nvCxnSpPr>
          <p:spPr>
            <a:xfrm>
              <a:off x="927610" y="5203567"/>
              <a:ext cx="90000" cy="0"/>
            </a:xfrm>
            <a:prstGeom prst="lin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62" name="Freeform 61"/>
            <p:cNvSpPr/>
            <p:nvPr/>
          </p:nvSpPr>
          <p:spPr>
            <a:xfrm>
              <a:off x="1012675" y="1802675"/>
              <a:ext cx="7880499" cy="4079028"/>
            </a:xfrm>
            <a:custGeom>
              <a:avLst/>
              <a:gdLst>
                <a:gd name="connsiteX0" fmla="*/ 0 w 6921230"/>
                <a:gd name="connsiteY0" fmla="*/ 0 h 3832698"/>
                <a:gd name="connsiteX1" fmla="*/ 0 w 6921230"/>
                <a:gd name="connsiteY1" fmla="*/ 3832698 h 3832698"/>
                <a:gd name="connsiteX2" fmla="*/ 6921230 w 6921230"/>
                <a:gd name="connsiteY2" fmla="*/ 3832698 h 3832698"/>
              </a:gdLst>
              <a:ahLst/>
              <a:cxnLst>
                <a:cxn ang="0">
                  <a:pos x="connsiteX0" y="connsiteY0"/>
                </a:cxn>
                <a:cxn ang="0">
                  <a:pos x="connsiteX1" y="connsiteY1"/>
                </a:cxn>
                <a:cxn ang="0">
                  <a:pos x="connsiteX2" y="connsiteY2"/>
                </a:cxn>
              </a:cxnLst>
              <a:rect l="l" t="t" r="r" b="b"/>
              <a:pathLst>
                <a:path w="6921230" h="3832698">
                  <a:moveTo>
                    <a:pt x="0" y="0"/>
                  </a:moveTo>
                  <a:lnTo>
                    <a:pt x="0" y="3832698"/>
                  </a:lnTo>
                  <a:lnTo>
                    <a:pt x="6921230" y="383269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sp>
        <p:nvSpPr>
          <p:cNvPr id="63" name="TextBox 62"/>
          <p:cNvSpPr txBox="1"/>
          <p:nvPr/>
        </p:nvSpPr>
        <p:spPr>
          <a:xfrm>
            <a:off x="0" y="6381750"/>
            <a:ext cx="6572250" cy="338554"/>
          </a:xfrm>
          <a:prstGeom prst="rect">
            <a:avLst/>
          </a:prstGeom>
          <a:noFill/>
        </p:spPr>
        <p:txBody>
          <a:bodyPr wrap="square" rtlCol="0">
            <a:spAutoFit/>
          </a:bodyPr>
          <a:lstStyle/>
          <a:p>
            <a:pPr eaLnBrk="0" fontAlgn="base" hangingPunct="0">
              <a:spcBef>
                <a:spcPct val="0"/>
              </a:spcBef>
              <a:spcAft>
                <a:spcPct val="0"/>
              </a:spcAft>
            </a:pPr>
            <a:r>
              <a:rPr lang="en-GB" sz="800" b="1" dirty="0">
                <a:solidFill>
                  <a:prstClr val="white"/>
                </a:solidFill>
                <a:ea typeface="ＭＳ Ｐゴシック" pitchFamily="34" charset="-128"/>
                <a:cs typeface="Arial" pitchFamily="34" charset="0"/>
              </a:rPr>
              <a:t>Adapted </a:t>
            </a:r>
            <a:r>
              <a:rPr lang="en-GB" sz="800" b="1" dirty="0" smtClean="0">
                <a:solidFill>
                  <a:prstClr val="white"/>
                </a:solidFill>
                <a:ea typeface="ＭＳ Ｐゴシック" pitchFamily="34" charset="-128"/>
                <a:cs typeface="Arial" pitchFamily="34" charset="0"/>
              </a:rPr>
              <a:t>from 1. </a:t>
            </a:r>
            <a:r>
              <a:rPr lang="en-GB" sz="800" dirty="0">
                <a:solidFill>
                  <a:prstClr val="white"/>
                </a:solidFill>
                <a:ea typeface="ＭＳ Ｐゴシック" pitchFamily="34" charset="-128"/>
                <a:cs typeface="Arial" pitchFamily="34" charset="0"/>
              </a:rPr>
              <a:t>Stark </a:t>
            </a:r>
            <a:r>
              <a:rPr lang="en-GB" sz="800" dirty="0" err="1">
                <a:solidFill>
                  <a:prstClr val="white"/>
                </a:solidFill>
                <a:ea typeface="ＭＳ Ｐゴシック" pitchFamily="34" charset="-128"/>
                <a:cs typeface="Arial" pitchFamily="34" charset="0"/>
              </a:rPr>
              <a:t>Casagrande</a:t>
            </a:r>
            <a:r>
              <a:rPr lang="en-GB" sz="800" dirty="0">
                <a:solidFill>
                  <a:prstClr val="white"/>
                </a:solidFill>
                <a:ea typeface="ＭＳ Ｐゴシック" pitchFamily="34" charset="-128"/>
                <a:cs typeface="Arial" pitchFamily="34" charset="0"/>
              </a:rPr>
              <a:t> S, et al. Diabetes Care </a:t>
            </a:r>
            <a:r>
              <a:rPr lang="en-GB" sz="800" dirty="0" smtClean="0">
                <a:solidFill>
                  <a:prstClr val="white"/>
                </a:solidFill>
                <a:ea typeface="ＭＳ Ｐゴシック" pitchFamily="34" charset="-128"/>
                <a:cs typeface="Arial" pitchFamily="34" charset="0"/>
              </a:rPr>
              <a:t>2013;36:2271–9.</a:t>
            </a:r>
          </a:p>
          <a:p>
            <a:pPr eaLnBrk="0" fontAlgn="base" hangingPunct="0">
              <a:spcBef>
                <a:spcPct val="0"/>
              </a:spcBef>
              <a:spcAft>
                <a:spcPct val="0"/>
              </a:spcAft>
            </a:pPr>
            <a:r>
              <a:rPr lang="en-GB" sz="800" dirty="0" smtClean="0">
                <a:solidFill>
                  <a:prstClr val="white"/>
                </a:solidFill>
                <a:latin typeface="Arial" pitchFamily="34" charset="0"/>
                <a:ea typeface="ＭＳ Ｐゴシック" pitchFamily="34" charset="-128"/>
                <a:cs typeface="Arial" pitchFamily="34" charset="0"/>
              </a:rPr>
              <a:t>NHANES, National </a:t>
            </a:r>
            <a:r>
              <a:rPr lang="en-GB" sz="800" dirty="0">
                <a:solidFill>
                  <a:prstClr val="white"/>
                </a:solidFill>
                <a:latin typeface="Arial" pitchFamily="34" charset="0"/>
                <a:ea typeface="ＭＳ Ｐゴシック" pitchFamily="34" charset="-128"/>
                <a:cs typeface="Arial" pitchFamily="34" charset="0"/>
              </a:rPr>
              <a:t>Health and Nutrition Examination </a:t>
            </a:r>
            <a:r>
              <a:rPr lang="en-GB" sz="800" dirty="0" smtClean="0">
                <a:solidFill>
                  <a:prstClr val="white"/>
                </a:solidFill>
                <a:latin typeface="Arial" pitchFamily="34" charset="0"/>
                <a:ea typeface="ＭＳ Ｐゴシック" pitchFamily="34" charset="-128"/>
                <a:cs typeface="Arial" pitchFamily="34" charset="0"/>
              </a:rPr>
              <a:t>Survey; </a:t>
            </a:r>
            <a:r>
              <a:rPr lang="en-GB" sz="800" dirty="0">
                <a:solidFill>
                  <a:prstClr val="white"/>
                </a:solidFill>
                <a:ea typeface="ＭＳ Ｐゴシック" pitchFamily="34" charset="-128"/>
                <a:cs typeface="Arial" pitchFamily="34" charset="0"/>
              </a:rPr>
              <a:t>BP, blood </a:t>
            </a:r>
            <a:r>
              <a:rPr lang="en-GB" sz="800" dirty="0" smtClean="0">
                <a:solidFill>
                  <a:prstClr val="white"/>
                </a:solidFill>
                <a:ea typeface="ＭＳ Ｐゴシック" pitchFamily="34" charset="-128"/>
                <a:cs typeface="Arial" pitchFamily="34" charset="0"/>
              </a:rPr>
              <a:t>pressure; </a:t>
            </a:r>
            <a:r>
              <a:rPr lang="en-GB" sz="800" dirty="0" smtClean="0">
                <a:solidFill>
                  <a:prstClr val="white"/>
                </a:solidFill>
                <a:latin typeface="Arial" pitchFamily="34" charset="0"/>
                <a:ea typeface="ＭＳ Ｐゴシック" pitchFamily="34" charset="-128"/>
                <a:cs typeface="Arial" pitchFamily="34" charset="0"/>
              </a:rPr>
              <a:t>ABC </a:t>
            </a:r>
            <a:r>
              <a:rPr lang="en-GB" sz="800" dirty="0">
                <a:solidFill>
                  <a:prstClr val="white"/>
                </a:solidFill>
                <a:latin typeface="Arial" pitchFamily="34" charset="0"/>
                <a:ea typeface="ＭＳ Ｐゴシック" pitchFamily="34" charset="-128"/>
                <a:cs typeface="Arial" pitchFamily="34" charset="0"/>
              </a:rPr>
              <a:t>= HbA</a:t>
            </a:r>
            <a:r>
              <a:rPr lang="en-GB" sz="800" baseline="-25000" dirty="0">
                <a:solidFill>
                  <a:prstClr val="white"/>
                </a:solidFill>
                <a:latin typeface="Arial" pitchFamily="34" charset="0"/>
                <a:ea typeface="ＭＳ Ｐゴシック" pitchFamily="34" charset="-128"/>
                <a:cs typeface="Arial" pitchFamily="34" charset="0"/>
              </a:rPr>
              <a:t>1c</a:t>
            </a:r>
            <a:r>
              <a:rPr lang="en-GB" sz="800" dirty="0">
                <a:solidFill>
                  <a:prstClr val="white"/>
                </a:solidFill>
                <a:latin typeface="Arial" pitchFamily="34" charset="0"/>
                <a:ea typeface="ＭＳ Ｐゴシック" pitchFamily="34" charset="-128"/>
                <a:cs typeface="Arial" pitchFamily="34" charset="0"/>
              </a:rPr>
              <a:t> (A), Blood pressure (B) and LDL-C (C</a:t>
            </a:r>
            <a:r>
              <a:rPr lang="en-GB" sz="800" dirty="0" smtClean="0">
                <a:solidFill>
                  <a:prstClr val="white"/>
                </a:solidFill>
                <a:latin typeface="Arial" pitchFamily="34" charset="0"/>
                <a:ea typeface="ＭＳ Ｐゴシック" pitchFamily="34" charset="-128"/>
                <a:cs typeface="Arial" pitchFamily="34" charset="0"/>
              </a:rPr>
              <a:t>)</a:t>
            </a:r>
            <a:r>
              <a:rPr lang="en-GB" sz="800" dirty="0" smtClean="0">
                <a:solidFill>
                  <a:prstClr val="white"/>
                </a:solidFill>
                <a:ea typeface="ＭＳ Ｐゴシック" pitchFamily="34" charset="-128"/>
                <a:cs typeface="Arial" pitchFamily="34" charset="0"/>
              </a:rPr>
              <a:t> </a:t>
            </a:r>
            <a:endParaRPr lang="en-GB" sz="800" dirty="0">
              <a:solidFill>
                <a:prstClr val="white"/>
              </a:solidFill>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3724730421"/>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64279"/>
            <a:ext cx="7283152" cy="1143000"/>
          </a:xfrm>
        </p:spPr>
        <p:txBody>
          <a:bodyPr/>
          <a:lstStyle/>
          <a:p>
            <a:r>
              <a:rPr lang="en-US" dirty="0"/>
              <a:t>Summary of recent international </a:t>
            </a:r>
            <a:r>
              <a:rPr lang="en-US" dirty="0" smtClean="0"/>
              <a:t>guideline recommendations on lipid management</a:t>
            </a:r>
            <a:br>
              <a:rPr lang="en-US" dirty="0" smtClean="0"/>
            </a:br>
            <a:r>
              <a:rPr lang="en-US" dirty="0" smtClean="0"/>
              <a:t> </a:t>
            </a:r>
            <a:r>
              <a:rPr lang="en-US" dirty="0"/>
              <a:t>in patients with diabetes</a:t>
            </a:r>
            <a:endParaRPr lang="en-GB" dirty="0"/>
          </a:p>
        </p:txBody>
      </p:sp>
      <p:graphicFrame>
        <p:nvGraphicFramePr>
          <p:cNvPr id="8" name="Content Placeholder 3"/>
          <p:cNvGraphicFramePr>
            <a:graphicFrameLocks/>
          </p:cNvGraphicFramePr>
          <p:nvPr>
            <p:extLst>
              <p:ext uri="{D42A27DB-BD31-4B8C-83A1-F6EECF244321}">
                <p14:modId xmlns:p14="http://schemas.microsoft.com/office/powerpoint/2010/main" val="4017857387"/>
              </p:ext>
            </p:extLst>
          </p:nvPr>
        </p:nvGraphicFramePr>
        <p:xfrm>
          <a:off x="510634" y="1418896"/>
          <a:ext cx="8291664" cy="4408832"/>
        </p:xfrm>
        <a:graphic>
          <a:graphicData uri="http://schemas.openxmlformats.org/drawingml/2006/table">
            <a:tbl>
              <a:tblPr firstRow="1" bandRow="1"/>
              <a:tblGrid>
                <a:gridCol w="1422400"/>
                <a:gridCol w="6869264"/>
              </a:tblGrid>
              <a:tr h="435662">
                <a:tc gridSpan="2">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bg1"/>
                          </a:solidFill>
                          <a:latin typeface="+mn-lt"/>
                        </a:rPr>
                        <a:t>Recommended treatments and LDL-C</a:t>
                      </a:r>
                      <a:r>
                        <a:rPr lang="en-GB" sz="1400" b="1" baseline="0" dirty="0" smtClean="0">
                          <a:solidFill>
                            <a:schemeClr val="bg1"/>
                          </a:solidFill>
                          <a:latin typeface="+mn-lt"/>
                        </a:rPr>
                        <a:t> goals</a:t>
                      </a:r>
                      <a:endParaRPr lang="en-GB" sz="1400" b="1" dirty="0" smtClean="0">
                        <a:solidFill>
                          <a:schemeClr val="bg1"/>
                        </a:solidFill>
                        <a:latin typeface="+mn-lt"/>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dirty="0" smtClean="0">
                        <a:solidFill>
                          <a:schemeClr val="bg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2"/>
                    </a:solidFill>
                  </a:tcPr>
                </a:tc>
              </a:tr>
              <a:tr h="1509229">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1" dirty="0" smtClean="0">
                          <a:solidFill>
                            <a:schemeClr val="tx1"/>
                          </a:solidFill>
                          <a:latin typeface="+mn-lt"/>
                        </a:rPr>
                        <a:t>ADA</a:t>
                      </a:r>
                      <a:br>
                        <a:rPr lang="en-GB" sz="1300" b="1" dirty="0" smtClean="0">
                          <a:solidFill>
                            <a:schemeClr val="tx1"/>
                          </a:solidFill>
                          <a:latin typeface="+mn-lt"/>
                        </a:rPr>
                      </a:br>
                      <a:r>
                        <a:rPr lang="en-GB" sz="1300" b="1" dirty="0" smtClean="0">
                          <a:solidFill>
                            <a:schemeClr val="tx1"/>
                          </a:solidFill>
                          <a:latin typeface="+mn-lt"/>
                        </a:rPr>
                        <a:t>2015</a:t>
                      </a:r>
                      <a:r>
                        <a:rPr lang="en-GB" sz="1300" b="1" baseline="30000" dirty="0" smtClean="0">
                          <a:solidFill>
                            <a:schemeClr val="tx1"/>
                          </a:solidFill>
                          <a:latin typeface="+mn-lt"/>
                        </a:rPr>
                        <a:t>1</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DB913">
                        <a:tint val="40000"/>
                      </a:srgbClr>
                    </a:solidFill>
                  </a:tcPr>
                </a:tc>
                <a:tc>
                  <a:txBody>
                    <a:bodyPr/>
                    <a:lstStyle/>
                    <a:p>
                      <a:pPr marL="285750" marR="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b="1" dirty="0" smtClean="0">
                          <a:solidFill>
                            <a:schemeClr val="tx1"/>
                          </a:solidFill>
                          <a:latin typeface="+mn-lt"/>
                        </a:rPr>
                        <a:t>Moderate-intensity statin</a:t>
                      </a:r>
                      <a:r>
                        <a:rPr lang="en-GB" sz="1300" b="0" dirty="0" smtClean="0">
                          <a:solidFill>
                            <a:schemeClr val="tx1"/>
                          </a:solidFill>
                          <a:latin typeface="+mn-lt"/>
                        </a:rPr>
                        <a:t>: </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dirty="0" smtClean="0">
                          <a:solidFill>
                            <a:schemeClr val="tx1"/>
                          </a:solidFill>
                          <a:latin typeface="+mn-lt"/>
                        </a:rPr>
                        <a:t>Diabetes aged</a:t>
                      </a:r>
                      <a:r>
                        <a:rPr lang="en-GB" sz="1300" baseline="0" dirty="0" smtClean="0">
                          <a:solidFill>
                            <a:schemeClr val="tx1"/>
                          </a:solidFill>
                          <a:latin typeface="+mn-lt"/>
                        </a:rPr>
                        <a:t> &lt;40 y with additional CV risk factors</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baseline="0" dirty="0" smtClean="0">
                          <a:solidFill>
                            <a:schemeClr val="tx1"/>
                          </a:solidFill>
                          <a:latin typeface="+mn-lt"/>
                        </a:rPr>
                        <a:t>Diabetes aged </a:t>
                      </a:r>
                      <a:r>
                        <a:rPr lang="en-GB" sz="1300" b="0" dirty="0" smtClean="0">
                          <a:solidFill>
                            <a:schemeClr val="tx1"/>
                          </a:solidFill>
                          <a:latin typeface="+mn-lt"/>
                        </a:rPr>
                        <a:t>40–75 y without additional CV risk factors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b="1" dirty="0" smtClean="0">
                          <a:solidFill>
                            <a:schemeClr val="tx1"/>
                          </a:solidFill>
                          <a:latin typeface="+mn-lt"/>
                        </a:rPr>
                        <a:t>High</a:t>
                      </a:r>
                      <a:r>
                        <a:rPr lang="en-GB" sz="1300" b="1" baseline="0" dirty="0" smtClean="0">
                          <a:solidFill>
                            <a:schemeClr val="tx1"/>
                          </a:solidFill>
                          <a:latin typeface="+mn-lt"/>
                        </a:rPr>
                        <a:t>-intensity statin</a:t>
                      </a:r>
                      <a:r>
                        <a:rPr lang="en-GB" sz="1300" b="0" baseline="0" dirty="0" smtClean="0">
                          <a:solidFill>
                            <a:schemeClr val="tx1"/>
                          </a:solidFill>
                          <a:latin typeface="+mn-lt"/>
                        </a:rPr>
                        <a:t>:</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dirty="0" smtClean="0">
                          <a:solidFill>
                            <a:schemeClr val="tx1"/>
                          </a:solidFill>
                          <a:latin typeface="+mn-lt"/>
                        </a:rPr>
                        <a:t>Diabetes aged</a:t>
                      </a:r>
                      <a:r>
                        <a:rPr lang="en-GB" sz="1300" baseline="0" dirty="0" smtClean="0">
                          <a:solidFill>
                            <a:schemeClr val="tx1"/>
                          </a:solidFill>
                          <a:latin typeface="+mn-lt"/>
                        </a:rPr>
                        <a:t> &lt;40 y with CVD</a:t>
                      </a:r>
                      <a:endParaRPr lang="en-GB" sz="1300" dirty="0" smtClean="0">
                        <a:solidFill>
                          <a:schemeClr val="tx1"/>
                        </a:solidFill>
                        <a:latin typeface="+mn-lt"/>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dirty="0" smtClean="0">
                          <a:solidFill>
                            <a:schemeClr val="tx1"/>
                          </a:solidFill>
                          <a:latin typeface="+mn-lt"/>
                        </a:rPr>
                        <a:t>Diabetes</a:t>
                      </a:r>
                      <a:r>
                        <a:rPr lang="en-GB" sz="1300" baseline="0" dirty="0" smtClean="0">
                          <a:solidFill>
                            <a:schemeClr val="tx1"/>
                          </a:solidFill>
                          <a:latin typeface="+mn-lt"/>
                        </a:rPr>
                        <a:t> aged </a:t>
                      </a:r>
                      <a:r>
                        <a:rPr lang="en-GB" sz="1300" b="0" dirty="0" smtClean="0">
                          <a:solidFill>
                            <a:schemeClr val="tx1"/>
                          </a:solidFill>
                          <a:latin typeface="+mn-lt"/>
                        </a:rPr>
                        <a:t>40–75 y with additional CV risk factors</a:t>
                      </a:r>
                      <a:endParaRPr lang="en-GB" sz="1300" dirty="0" smtClean="0">
                        <a:solidFill>
                          <a:schemeClr val="tx1"/>
                        </a:solidFill>
                        <a:latin typeface="+mn-lt"/>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40000"/>
                      </a:srgbClr>
                    </a:solidFill>
                  </a:tcPr>
                </a:tc>
              </a:tr>
              <a:tr h="883059">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1" dirty="0" smtClean="0">
                          <a:solidFill>
                            <a:schemeClr val="tx1"/>
                          </a:solidFill>
                          <a:latin typeface="+mn-lt"/>
                        </a:rPr>
                        <a:t>ACC/AHA 2013</a:t>
                      </a:r>
                      <a:r>
                        <a:rPr lang="en-GB" sz="1300" b="1" baseline="30000" dirty="0" smtClean="0">
                          <a:solidFill>
                            <a:schemeClr val="tx1"/>
                          </a:solidFill>
                          <a:latin typeface="+mn-lt"/>
                        </a:rPr>
                        <a:t>2</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DB913">
                        <a:tint val="20000"/>
                      </a:srgbClr>
                    </a:solidFill>
                  </a:tcPr>
                </a:tc>
                <a:tc>
                  <a:txBody>
                    <a:bodyPr/>
                    <a:lstStyle/>
                    <a:p>
                      <a:pPr marL="0" marR="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GB" sz="1300" b="0" dirty="0" smtClean="0">
                          <a:solidFill>
                            <a:schemeClr val="tx1"/>
                          </a:solidFill>
                          <a:latin typeface="+mn-lt"/>
                        </a:rPr>
                        <a:t>T1/T2DM aged 40-75 y:</a:t>
                      </a:r>
                    </a:p>
                    <a:p>
                      <a:pPr marL="285750" marR="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b="1" dirty="0" smtClean="0">
                          <a:solidFill>
                            <a:schemeClr val="tx1"/>
                          </a:solidFill>
                          <a:latin typeface="+mn-lt"/>
                        </a:rPr>
                        <a:t>Moderate-intensity statin</a:t>
                      </a:r>
                      <a:r>
                        <a:rPr lang="en-GB" sz="1300" b="0" dirty="0" smtClean="0">
                          <a:solidFill>
                            <a:schemeClr val="tx1"/>
                          </a:solidFill>
                          <a:latin typeface="+mn-lt"/>
                        </a:rPr>
                        <a:t>: diabetes aged 40–75 y</a:t>
                      </a:r>
                    </a:p>
                    <a:p>
                      <a:pPr marL="285750" marR="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300" b="1" dirty="0" smtClean="0">
                          <a:solidFill>
                            <a:schemeClr val="tx1"/>
                          </a:solidFill>
                          <a:latin typeface="+mn-lt"/>
                        </a:rPr>
                        <a:t>High-intensity statin</a:t>
                      </a:r>
                      <a:r>
                        <a:rPr lang="en-GB" sz="1300" b="0" dirty="0" smtClean="0">
                          <a:solidFill>
                            <a:schemeClr val="tx1"/>
                          </a:solidFill>
                          <a:latin typeface="+mn-lt"/>
                        </a:rPr>
                        <a:t>: diabetes and estimated 10-year ASCVD risk ≥7.5% </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20000"/>
                      </a:srgbClr>
                    </a:solidFill>
                  </a:tcPr>
                </a:tc>
              </a:tr>
              <a:tr h="1428951">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1" kern="1200" dirty="0" smtClean="0">
                          <a:solidFill>
                            <a:schemeClr val="tx1"/>
                          </a:solidFill>
                          <a:latin typeface="+mn-lt"/>
                          <a:ea typeface="+mn-ea"/>
                          <a:cs typeface="+mn-cs"/>
                        </a:rPr>
                        <a:t>ESC/EASD 2013</a:t>
                      </a:r>
                      <a:r>
                        <a:rPr lang="en-GB" sz="1300" b="1" kern="1200" baseline="30000" dirty="0" smtClean="0">
                          <a:solidFill>
                            <a:schemeClr val="tx1"/>
                          </a:solidFill>
                          <a:latin typeface="+mn-lt"/>
                          <a:ea typeface="+mn-ea"/>
                          <a:cs typeface="+mn-cs"/>
                        </a:rPr>
                        <a:t>3</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DB913">
                        <a:tint val="40000"/>
                      </a:srgbClr>
                    </a:solidFill>
                  </a:tcPr>
                </a:tc>
                <a:tc>
                  <a:txBody>
                    <a:bodyPr/>
                    <a:lstStyle/>
                    <a:p>
                      <a:pPr marL="285750" indent="-285750">
                        <a:spcBef>
                          <a:spcPts val="600"/>
                        </a:spcBef>
                        <a:buFont typeface="Arial" panose="020B0604020202020204" pitchFamily="34" charset="0"/>
                        <a:buChar char="•"/>
                      </a:pPr>
                      <a:r>
                        <a:rPr lang="en-GB" sz="1300" baseline="0" dirty="0" smtClean="0">
                          <a:solidFill>
                            <a:schemeClr val="tx1"/>
                          </a:solidFill>
                          <a:latin typeface="+mn-lt"/>
                        </a:rPr>
                        <a:t>T1/T2DM at very high-risk (overt CVD, severe CKD or ≥1 CV RFs): </a:t>
                      </a:r>
                      <a:r>
                        <a:rPr lang="en-GB" sz="1300" b="1" baseline="0" dirty="0" smtClean="0">
                          <a:solidFill>
                            <a:schemeClr val="tx1"/>
                          </a:solidFill>
                          <a:latin typeface="+mn-lt"/>
                        </a:rPr>
                        <a:t>LDL-C &lt;1.8 mmol/L</a:t>
                      </a:r>
                      <a:r>
                        <a:rPr lang="en-GB" sz="1300" baseline="0" dirty="0" smtClean="0">
                          <a:solidFill>
                            <a:schemeClr val="tx1"/>
                          </a:solidFill>
                          <a:latin typeface="+mn-lt"/>
                        </a:rPr>
                        <a:t> </a:t>
                      </a:r>
                      <a:br>
                        <a:rPr lang="en-GB" sz="1300" baseline="0" dirty="0" smtClean="0">
                          <a:solidFill>
                            <a:schemeClr val="tx1"/>
                          </a:solidFill>
                          <a:latin typeface="+mn-lt"/>
                        </a:rPr>
                      </a:br>
                      <a:r>
                        <a:rPr lang="en-GB" sz="1300" baseline="0" dirty="0" smtClean="0">
                          <a:solidFill>
                            <a:schemeClr val="tx1"/>
                          </a:solidFill>
                          <a:latin typeface="+mn-lt"/>
                        </a:rPr>
                        <a:t>(&lt;70 mg/</a:t>
                      </a:r>
                      <a:r>
                        <a:rPr lang="en-GB" sz="1300" baseline="0" dirty="0" err="1" smtClean="0">
                          <a:solidFill>
                            <a:schemeClr val="tx1"/>
                          </a:solidFill>
                          <a:latin typeface="+mn-lt"/>
                        </a:rPr>
                        <a:t>dL</a:t>
                      </a:r>
                      <a:r>
                        <a:rPr lang="en-GB" sz="1300" baseline="0" dirty="0" smtClean="0">
                          <a:solidFill>
                            <a:schemeClr val="tx1"/>
                          </a:solidFill>
                          <a:latin typeface="+mn-lt"/>
                        </a:rPr>
                        <a:t>) or at least a </a:t>
                      </a:r>
                      <a:r>
                        <a:rPr lang="en-GB" sz="1300" b="1" baseline="0" dirty="0" smtClean="0">
                          <a:solidFill>
                            <a:schemeClr val="tx1"/>
                          </a:solidFill>
                          <a:latin typeface="+mn-lt"/>
                        </a:rPr>
                        <a:t>≥50% LDL-C reduction </a:t>
                      </a:r>
                      <a:r>
                        <a:rPr lang="en-GB" sz="1300" baseline="0" dirty="0" smtClean="0">
                          <a:solidFill>
                            <a:schemeClr val="tx1"/>
                          </a:solidFill>
                          <a:latin typeface="+mn-lt"/>
                        </a:rPr>
                        <a:t>if goal cannot be reached</a:t>
                      </a:r>
                    </a:p>
                    <a:p>
                      <a:pPr marL="285750" indent="-285750">
                        <a:spcBef>
                          <a:spcPts val="600"/>
                        </a:spcBef>
                        <a:buFont typeface="Arial" panose="020B0604020202020204" pitchFamily="34" charset="0"/>
                        <a:buChar char="•"/>
                      </a:pPr>
                      <a:r>
                        <a:rPr lang="en-GB" sz="1300" baseline="0" dirty="0" smtClean="0">
                          <a:solidFill>
                            <a:schemeClr val="tx1"/>
                          </a:solidFill>
                          <a:latin typeface="+mn-lt"/>
                        </a:rPr>
                        <a:t>T2DM at high risk (without any CV RFs): </a:t>
                      </a:r>
                      <a:r>
                        <a:rPr lang="en-GB" sz="1300" b="1" baseline="0" dirty="0" smtClean="0">
                          <a:solidFill>
                            <a:schemeClr val="tx1"/>
                          </a:solidFill>
                          <a:latin typeface="+mn-lt"/>
                        </a:rPr>
                        <a:t>LDL-C  &lt;2.5 mmol/L (&lt;100 mg/</a:t>
                      </a:r>
                      <a:r>
                        <a:rPr lang="en-GB" sz="1300" b="1" baseline="0" dirty="0" err="1" smtClean="0">
                          <a:solidFill>
                            <a:schemeClr val="tx1"/>
                          </a:solidFill>
                          <a:latin typeface="+mn-lt"/>
                        </a:rPr>
                        <a:t>dL</a:t>
                      </a:r>
                      <a:r>
                        <a:rPr lang="en-GB" sz="1300" baseline="0" dirty="0" smtClean="0">
                          <a:solidFill>
                            <a:schemeClr val="tx1"/>
                          </a:solidFill>
                          <a:latin typeface="+mn-lt"/>
                        </a:rPr>
                        <a:t>)</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DB913">
                        <a:tint val="40000"/>
                      </a:srgbClr>
                    </a:solidFill>
                  </a:tcPr>
                </a:tc>
              </a:tr>
            </a:tbl>
          </a:graphicData>
        </a:graphic>
      </p:graphicFrame>
      <p:sp>
        <p:nvSpPr>
          <p:cNvPr id="5" name="TextBox 4"/>
          <p:cNvSpPr txBox="1"/>
          <p:nvPr/>
        </p:nvSpPr>
        <p:spPr>
          <a:xfrm>
            <a:off x="0" y="6381750"/>
            <a:ext cx="6572250" cy="461665"/>
          </a:xfrm>
          <a:prstGeom prst="rect">
            <a:avLst/>
          </a:prstGeom>
          <a:noFill/>
        </p:spPr>
        <p:txBody>
          <a:bodyPr wrap="square" rtlCol="0">
            <a:spAutoFit/>
          </a:bodyPr>
          <a:lstStyle/>
          <a:p>
            <a:pPr fontAlgn="base">
              <a:spcBef>
                <a:spcPct val="0"/>
              </a:spcBef>
              <a:spcAft>
                <a:spcPct val="0"/>
              </a:spcAft>
            </a:pPr>
            <a:r>
              <a:rPr lang="da-DK" sz="800" b="1" dirty="0" smtClean="0">
                <a:solidFill>
                  <a:prstClr val="white"/>
                </a:solidFill>
                <a:cs typeface="Arial" pitchFamily="34" charset="0"/>
              </a:rPr>
              <a:t>1</a:t>
            </a:r>
            <a:r>
              <a:rPr lang="da-DK" sz="800" dirty="0" smtClean="0">
                <a:solidFill>
                  <a:prstClr val="white"/>
                </a:solidFill>
                <a:cs typeface="Arial" pitchFamily="34" charset="0"/>
              </a:rPr>
              <a:t>. </a:t>
            </a:r>
            <a:r>
              <a:rPr lang="pt-BR" sz="800" dirty="0" smtClean="0">
                <a:solidFill>
                  <a:prstClr val="white"/>
                </a:solidFill>
                <a:cs typeface="Arial" pitchFamily="34" charset="0"/>
              </a:rPr>
              <a:t>ADA</a:t>
            </a:r>
            <a:r>
              <a:rPr lang="pt-BR" sz="800" dirty="0">
                <a:solidFill>
                  <a:prstClr val="white"/>
                </a:solidFill>
                <a:cs typeface="Arial" pitchFamily="34" charset="0"/>
              </a:rPr>
              <a:t>. Diabetes Care. 2015;38 (suppl 1):</a:t>
            </a:r>
            <a:r>
              <a:rPr lang="pt-BR" sz="800" dirty="0" smtClean="0">
                <a:solidFill>
                  <a:prstClr val="white"/>
                </a:solidFill>
                <a:cs typeface="Arial" pitchFamily="34" charset="0"/>
              </a:rPr>
              <a:t>S49–57. </a:t>
            </a:r>
            <a:r>
              <a:rPr lang="pt-BR" sz="800" b="1" dirty="0" smtClean="0">
                <a:solidFill>
                  <a:prstClr val="white"/>
                </a:solidFill>
                <a:cs typeface="Arial" pitchFamily="34" charset="0"/>
              </a:rPr>
              <a:t>2.</a:t>
            </a:r>
            <a:r>
              <a:rPr lang="pt-BR" sz="800" dirty="0" smtClean="0">
                <a:solidFill>
                  <a:prstClr val="white"/>
                </a:solidFill>
                <a:cs typeface="Arial" pitchFamily="34" charset="0"/>
              </a:rPr>
              <a:t> </a:t>
            </a:r>
            <a:r>
              <a:rPr lang="en-GB" sz="800" dirty="0">
                <a:solidFill>
                  <a:prstClr val="white"/>
                </a:solidFill>
                <a:cs typeface="Arial" pitchFamily="34" charset="0"/>
              </a:rPr>
              <a:t>Stone NJ, et al. ACC/AHA Guidelines. J Am </a:t>
            </a:r>
            <a:r>
              <a:rPr lang="en-GB" sz="800" dirty="0" err="1">
                <a:solidFill>
                  <a:prstClr val="white"/>
                </a:solidFill>
                <a:cs typeface="Arial" pitchFamily="34" charset="0"/>
              </a:rPr>
              <a:t>Coll</a:t>
            </a:r>
            <a:r>
              <a:rPr lang="en-GB" sz="800" dirty="0">
                <a:solidFill>
                  <a:prstClr val="white"/>
                </a:solidFill>
                <a:cs typeface="Arial" pitchFamily="34" charset="0"/>
              </a:rPr>
              <a:t> </a:t>
            </a:r>
            <a:r>
              <a:rPr lang="en-GB" sz="800" dirty="0" err="1">
                <a:solidFill>
                  <a:prstClr val="white"/>
                </a:solidFill>
                <a:cs typeface="Arial" pitchFamily="34" charset="0"/>
              </a:rPr>
              <a:t>Cardiol</a:t>
            </a:r>
            <a:r>
              <a:rPr lang="en-GB" sz="800" dirty="0">
                <a:solidFill>
                  <a:prstClr val="white"/>
                </a:solidFill>
                <a:cs typeface="Arial" pitchFamily="34" charset="0"/>
              </a:rPr>
              <a:t>. 2014;63(25):2889–934. </a:t>
            </a:r>
            <a:r>
              <a:rPr lang="en-GB" sz="800" b="1" dirty="0" smtClean="0">
                <a:solidFill>
                  <a:prstClr val="white"/>
                </a:solidFill>
                <a:cs typeface="Arial" pitchFamily="34" charset="0"/>
              </a:rPr>
              <a:t>3.</a:t>
            </a:r>
            <a:r>
              <a:rPr lang="en-GB" sz="800" dirty="0" smtClean="0">
                <a:solidFill>
                  <a:prstClr val="white"/>
                </a:solidFill>
                <a:cs typeface="Arial" pitchFamily="34" charset="0"/>
              </a:rPr>
              <a:t> </a:t>
            </a:r>
            <a:r>
              <a:rPr lang="en-GB" sz="800" dirty="0" err="1">
                <a:solidFill>
                  <a:prstClr val="white"/>
                </a:solidFill>
                <a:cs typeface="Arial" pitchFamily="34" charset="0"/>
              </a:rPr>
              <a:t>Ryden</a:t>
            </a:r>
            <a:r>
              <a:rPr lang="en-GB" sz="800" dirty="0">
                <a:solidFill>
                  <a:prstClr val="white"/>
                </a:solidFill>
                <a:cs typeface="Arial" pitchFamily="34" charset="0"/>
              </a:rPr>
              <a:t> L, et </a:t>
            </a:r>
            <a:r>
              <a:rPr lang="en-GB" sz="800" dirty="0" smtClean="0">
                <a:solidFill>
                  <a:prstClr val="white"/>
                </a:solidFill>
                <a:cs typeface="Arial" pitchFamily="34" charset="0"/>
              </a:rPr>
              <a:t>al. ESC/EASD Guidelines on diabetes. </a:t>
            </a:r>
            <a:r>
              <a:rPr lang="en-GB" sz="800" dirty="0" err="1">
                <a:solidFill>
                  <a:prstClr val="white"/>
                </a:solidFill>
                <a:cs typeface="Arial" pitchFamily="34" charset="0"/>
              </a:rPr>
              <a:t>Eur</a:t>
            </a:r>
            <a:r>
              <a:rPr lang="en-GB" sz="800" dirty="0">
                <a:solidFill>
                  <a:prstClr val="white"/>
                </a:solidFill>
                <a:cs typeface="Arial" pitchFamily="34" charset="0"/>
              </a:rPr>
              <a:t> Heart J. </a:t>
            </a:r>
            <a:r>
              <a:rPr lang="en-GB" sz="800" dirty="0" smtClean="0">
                <a:solidFill>
                  <a:prstClr val="white"/>
                </a:solidFill>
                <a:cs typeface="Arial" pitchFamily="34" charset="0"/>
              </a:rPr>
              <a:t>2013;34(39):3035–87.</a:t>
            </a:r>
          </a:p>
          <a:p>
            <a:pPr fontAlgn="base">
              <a:spcBef>
                <a:spcPct val="0"/>
              </a:spcBef>
              <a:spcAft>
                <a:spcPct val="0"/>
              </a:spcAft>
            </a:pPr>
            <a:r>
              <a:rPr lang="da-DK" sz="800" dirty="0" smtClean="0">
                <a:solidFill>
                  <a:prstClr val="white"/>
                </a:solidFill>
                <a:cs typeface="Arial" pitchFamily="34" charset="0"/>
              </a:rPr>
              <a:t>CVD, cardiovascular disease; CKD, chronic kidney disease; RF, risk factor; T2DM, type 2 diabetes mellitus.</a:t>
            </a:r>
            <a:endParaRPr lang="da-DK" sz="800" dirty="0">
              <a:solidFill>
                <a:prstClr val="white"/>
              </a:solidFill>
              <a:cs typeface="Arial" pitchFamily="34" charset="0"/>
            </a:endParaRPr>
          </a:p>
        </p:txBody>
      </p:sp>
    </p:spTree>
    <p:extLst>
      <p:ext uri="{BB962C8B-B14F-4D97-AF65-F5344CB8AC3E}">
        <p14:creationId xmlns:p14="http://schemas.microsoft.com/office/powerpoint/2010/main" val="39652959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exander.eve\AppData\Local\Microsoft\Windows\Temporary Internet Files\Content.Outlook\L61DB0I9\sanofi regeneron logo2.png"/>
          <p:cNvPicPr>
            <a:picLocks noChangeAspect="1" noChangeArrowheads="1"/>
          </p:cNvPicPr>
          <p:nvPr/>
        </p:nvPicPr>
        <p:blipFill rotWithShape="1">
          <a:blip r:embed="rId2">
            <a:biLevel thresh="25000"/>
            <a:extLst>
              <a:ext uri="{28A0092B-C50C-407E-A947-70E740481C1C}">
                <a14:useLocalDpi xmlns:a14="http://schemas.microsoft.com/office/drawing/2010/main" val="0"/>
              </a:ext>
            </a:extLst>
          </a:blip>
          <a:srcRect r="729"/>
          <a:stretch/>
        </p:blipFill>
        <p:spPr bwMode="auto">
          <a:xfrm>
            <a:off x="1551709" y="3126642"/>
            <a:ext cx="6143624" cy="624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846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GB" dirty="0" smtClean="0">
                <a:solidFill>
                  <a:prstClr val="white"/>
                </a:solidFill>
              </a:rPr>
              <a:t>Low-density lipoprotein cholesterol and its relationship to cardiovascular risk</a:t>
            </a:r>
            <a:endParaRPr lang="en-GB" dirty="0"/>
          </a:p>
        </p:txBody>
      </p:sp>
      <p:sp>
        <p:nvSpPr>
          <p:cNvPr id="4" name="Text Placeholder 1"/>
          <p:cNvSpPr txBox="1">
            <a:spLocks/>
          </p:cNvSpPr>
          <p:nvPr/>
        </p:nvSpPr>
        <p:spPr>
          <a:xfrm>
            <a:off x="940630" y="4266626"/>
            <a:ext cx="8097710" cy="1041033"/>
          </a:xfrm>
          <a:prstGeom prst="rect">
            <a:avLst/>
          </a:prstGeom>
        </p:spPr>
        <p:txBody>
          <a:bodyPr vert="horz" lIns="91440" tIns="45720" rIns="91440" bIns="45720" rtlCol="0" anchor="ctr">
            <a:noAutofit/>
          </a:bodyPr>
          <a:lstStyle>
            <a:lvl1pPr marL="0" indent="0" algn="r" defTabSz="914400" rtl="0" eaLnBrk="1" latinLnBrk="0" hangingPunct="1">
              <a:spcBef>
                <a:spcPct val="20000"/>
              </a:spcBef>
              <a:buClr>
                <a:schemeClr val="bg2"/>
              </a:buClr>
              <a:buFont typeface="Arial" pitchFamily="34" charset="0"/>
              <a:buNone/>
              <a:defRPr sz="2000" b="1" kern="1200">
                <a:solidFill>
                  <a:schemeClr val="bg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Clr>
                <a:schemeClr val="bg2"/>
              </a:buClr>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Clr>
                <a:schemeClr val="bg2"/>
              </a:buClr>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GB" sz="1800" b="0" i="1" dirty="0" smtClean="0"/>
              <a:t>Large epidemiological studies</a:t>
            </a:r>
            <a:endParaRPr lang="en-GB" sz="1800" b="0" i="1" dirty="0"/>
          </a:p>
        </p:txBody>
      </p:sp>
    </p:spTree>
    <p:extLst>
      <p:ext uri="{BB962C8B-B14F-4D97-AF65-F5344CB8AC3E}">
        <p14:creationId xmlns:p14="http://schemas.microsoft.com/office/powerpoint/2010/main" val="1925122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724128" y="1295400"/>
            <a:ext cx="3096344" cy="4406468"/>
          </a:xfrm>
          <a:prstGeom prst="rect">
            <a:avLst/>
          </a:prstGeom>
          <a:solidFill>
            <a:schemeClr val="tx2"/>
          </a:solidFill>
          <a:ln w="38100">
            <a:solidFill>
              <a:srgbClr val="CF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 name="Title 2"/>
          <p:cNvSpPr>
            <a:spLocks noGrp="1"/>
          </p:cNvSpPr>
          <p:nvPr>
            <p:ph type="title"/>
          </p:nvPr>
        </p:nvSpPr>
        <p:spPr>
          <a:xfrm>
            <a:off x="1556048" y="0"/>
            <a:ext cx="7283152" cy="1143000"/>
          </a:xfrm>
        </p:spPr>
        <p:txBody>
          <a:bodyPr/>
          <a:lstStyle/>
          <a:p>
            <a:r>
              <a:rPr lang="en-GB" dirty="0" smtClean="0"/>
              <a:t>The causal relationship between cholesterol levels and CV risk is well established</a:t>
            </a:r>
            <a:endParaRPr lang="en-GB" dirty="0"/>
          </a:p>
        </p:txBody>
      </p:sp>
      <p:sp>
        <p:nvSpPr>
          <p:cNvPr id="2" name="Content Placeholder 1"/>
          <p:cNvSpPr>
            <a:spLocks noGrp="1"/>
          </p:cNvSpPr>
          <p:nvPr>
            <p:ph idx="1"/>
          </p:nvPr>
        </p:nvSpPr>
        <p:spPr>
          <a:xfrm>
            <a:off x="217714" y="1190172"/>
            <a:ext cx="5362398" cy="4511584"/>
          </a:xfrm>
        </p:spPr>
        <p:txBody>
          <a:bodyPr>
            <a:normAutofit fontScale="85000" lnSpcReduction="20000"/>
          </a:bodyPr>
          <a:lstStyle/>
          <a:p>
            <a:pPr>
              <a:lnSpc>
                <a:spcPct val="120000"/>
              </a:lnSpc>
              <a:spcBef>
                <a:spcPts val="0"/>
              </a:spcBef>
              <a:spcAft>
                <a:spcPts val="600"/>
              </a:spcAft>
            </a:pPr>
            <a:r>
              <a:rPr lang="en-US" sz="1600" dirty="0" smtClean="0"/>
              <a:t>A meta-analysis of 61 prospective observational studies of vascular mortality, comprising of nearly 900,000 healthy participants</a:t>
            </a:r>
            <a:endParaRPr lang="en-US" sz="1600" dirty="0"/>
          </a:p>
          <a:p>
            <a:pPr>
              <a:lnSpc>
                <a:spcPct val="120000"/>
              </a:lnSpc>
              <a:spcBef>
                <a:spcPts val="0"/>
              </a:spcBef>
              <a:spcAft>
                <a:spcPts val="600"/>
              </a:spcAft>
            </a:pPr>
            <a:r>
              <a:rPr lang="en-US" sz="1600" dirty="0" smtClean="0"/>
              <a:t>Blood pressure and total cholesterol was measured at baseline to determine the joint relevance of each of these risk factors</a:t>
            </a:r>
            <a:r>
              <a:rPr lang="en-US" sz="1600" baseline="30000" dirty="0" smtClean="0"/>
              <a:t>1</a:t>
            </a:r>
            <a:endParaRPr lang="en-GB" sz="1600" dirty="0" smtClean="0"/>
          </a:p>
          <a:p>
            <a:pPr>
              <a:lnSpc>
                <a:spcPct val="120000"/>
              </a:lnSpc>
              <a:spcBef>
                <a:spcPts val="0"/>
              </a:spcBef>
              <a:spcAft>
                <a:spcPts val="1200"/>
              </a:spcAft>
            </a:pPr>
            <a:r>
              <a:rPr lang="en-GB" sz="1600" dirty="0" smtClean="0"/>
              <a:t>There is a </a:t>
            </a:r>
            <a:r>
              <a:rPr lang="en-GB" sz="1600" b="1" dirty="0" smtClean="0"/>
              <a:t>continuous positive relationship between CV risk and serum total cholesterol</a:t>
            </a:r>
            <a:r>
              <a:rPr lang="en-GB" sz="1600" dirty="0" smtClean="0"/>
              <a:t> concentrations</a:t>
            </a:r>
            <a:r>
              <a:rPr lang="en-GB" sz="1600" baseline="30000" dirty="0" smtClean="0"/>
              <a:t>1</a:t>
            </a:r>
            <a:r>
              <a:rPr lang="en-GB" sz="1600" dirty="0" smtClean="0"/>
              <a:t> </a:t>
            </a:r>
          </a:p>
          <a:p>
            <a:pPr>
              <a:lnSpc>
                <a:spcPct val="120000"/>
              </a:lnSpc>
              <a:spcBef>
                <a:spcPts val="0"/>
              </a:spcBef>
              <a:spcAft>
                <a:spcPts val="600"/>
              </a:spcAft>
            </a:pPr>
            <a:r>
              <a:rPr lang="en-GB" sz="1600" dirty="0" smtClean="0"/>
              <a:t>There is a strong positive relationship between LDL-C reduction with statins and the frequency of </a:t>
            </a:r>
            <a:r>
              <a:rPr lang="en-GB" sz="1600" dirty="0"/>
              <a:t>CVD </a:t>
            </a:r>
            <a:r>
              <a:rPr lang="en-GB" sz="1600" dirty="0" smtClean="0"/>
              <a:t>events</a:t>
            </a:r>
            <a:r>
              <a:rPr lang="en-GB" sz="1600" baseline="30000" dirty="0" smtClean="0"/>
              <a:t>2</a:t>
            </a:r>
          </a:p>
          <a:p>
            <a:pPr lvl="1">
              <a:lnSpc>
                <a:spcPct val="120000"/>
              </a:lnSpc>
              <a:spcBef>
                <a:spcPts val="0"/>
              </a:spcBef>
              <a:spcAft>
                <a:spcPts val="1200"/>
              </a:spcAft>
            </a:pPr>
            <a:r>
              <a:rPr lang="en-GB" sz="1400" dirty="0" smtClean="0"/>
              <a:t>This </a:t>
            </a:r>
            <a:r>
              <a:rPr lang="en-GB" sz="1400" dirty="0"/>
              <a:t>is also observed in apparently healthy individuals without </a:t>
            </a:r>
            <a:r>
              <a:rPr lang="en-GB" sz="1400" dirty="0" smtClean="0"/>
              <a:t>hypercholesterolemia</a:t>
            </a:r>
            <a:r>
              <a:rPr lang="en-GB" sz="1400" baseline="30000" dirty="0" smtClean="0"/>
              <a:t>3</a:t>
            </a:r>
            <a:endParaRPr lang="en-GB" sz="1400" dirty="0" smtClean="0"/>
          </a:p>
          <a:p>
            <a:pPr lvl="0">
              <a:lnSpc>
                <a:spcPct val="120000"/>
              </a:lnSpc>
              <a:spcBef>
                <a:spcPts val="0"/>
              </a:spcBef>
              <a:spcAft>
                <a:spcPts val="600"/>
              </a:spcAft>
            </a:pPr>
            <a:r>
              <a:rPr lang="en-GB" sz="1600" dirty="0" smtClean="0"/>
              <a:t>Patients with heterozygous familial hypercholesterolemia (HeFH) have life-long exposure to very high LDL-C levels and typically develop CVD relatively early in life</a:t>
            </a:r>
            <a:r>
              <a:rPr lang="en-GB" sz="1600" baseline="30000" dirty="0" smtClean="0"/>
              <a:t>4,5</a:t>
            </a:r>
            <a:endParaRPr lang="en-GB" sz="1600" dirty="0" smtClean="0"/>
          </a:p>
        </p:txBody>
      </p:sp>
      <p:sp>
        <p:nvSpPr>
          <p:cNvPr id="5" name="TextBox 4"/>
          <p:cNvSpPr txBox="1"/>
          <p:nvPr/>
        </p:nvSpPr>
        <p:spPr>
          <a:xfrm>
            <a:off x="395536" y="6309320"/>
            <a:ext cx="184731" cy="246221"/>
          </a:xfrm>
          <a:prstGeom prst="rect">
            <a:avLst/>
          </a:prstGeom>
          <a:noFill/>
        </p:spPr>
        <p:txBody>
          <a:bodyPr wrap="none" rtlCol="0">
            <a:spAutoFit/>
          </a:bodyPr>
          <a:lstStyle/>
          <a:p>
            <a:endParaRPr lang="en-GB" sz="1000" dirty="0"/>
          </a:p>
        </p:txBody>
      </p:sp>
      <p:sp>
        <p:nvSpPr>
          <p:cNvPr id="7" name="Rectangle 6"/>
          <p:cNvSpPr/>
          <p:nvPr/>
        </p:nvSpPr>
        <p:spPr>
          <a:xfrm>
            <a:off x="5791200" y="5694248"/>
            <a:ext cx="3082305" cy="630942"/>
          </a:xfrm>
          <a:prstGeom prst="rect">
            <a:avLst/>
          </a:prstGeom>
        </p:spPr>
        <p:txBody>
          <a:bodyPr wrap="square">
            <a:spAutoFit/>
          </a:bodyPr>
          <a:lstStyle/>
          <a:p>
            <a:r>
              <a:rPr lang="en-US" sz="700" dirty="0" smtClean="0">
                <a:solidFill>
                  <a:schemeClr val="bg1"/>
                </a:solidFill>
              </a:rPr>
              <a:t>Reprinted </a:t>
            </a:r>
            <a:r>
              <a:rPr lang="en-US" sz="700" dirty="0">
                <a:solidFill>
                  <a:schemeClr val="bg1"/>
                </a:solidFill>
              </a:rPr>
              <a:t>from The Lancet, </a:t>
            </a:r>
            <a:r>
              <a:rPr lang="en-US" sz="700" dirty="0" smtClean="0">
                <a:solidFill>
                  <a:schemeClr val="bg1"/>
                </a:solidFill>
              </a:rPr>
              <a:t>370, </a:t>
            </a:r>
            <a:r>
              <a:rPr lang="en-US" sz="700" dirty="0">
                <a:solidFill>
                  <a:schemeClr val="bg1"/>
                </a:solidFill>
              </a:rPr>
              <a:t>Prospective Studies Collaboration, Blood cholesterol and vascular mortality by age, sex, and blood pressure: a meta-analysis of individual data from 61 prospective studies with </a:t>
            </a:r>
            <a:r>
              <a:rPr lang="en-US" sz="700" dirty="0" smtClean="0">
                <a:solidFill>
                  <a:schemeClr val="bg1"/>
                </a:solidFill>
              </a:rPr>
              <a:t>55,000 </a:t>
            </a:r>
            <a:r>
              <a:rPr lang="en-US" sz="700" dirty="0">
                <a:solidFill>
                  <a:schemeClr val="bg1"/>
                </a:solidFill>
              </a:rPr>
              <a:t>vascular deaths</a:t>
            </a:r>
            <a:r>
              <a:rPr lang="en-US" sz="700" dirty="0" smtClean="0">
                <a:solidFill>
                  <a:schemeClr val="bg1"/>
                </a:solidFill>
              </a:rPr>
              <a:t>, page 1831, Copyright 2007, with </a:t>
            </a:r>
            <a:r>
              <a:rPr lang="en-US" sz="700" dirty="0">
                <a:solidFill>
                  <a:schemeClr val="bg1"/>
                </a:solidFill>
              </a:rPr>
              <a:t>permission from Elsevier</a:t>
            </a:r>
            <a:r>
              <a:rPr lang="en-US" sz="700" dirty="0" smtClean="0">
                <a:solidFill>
                  <a:schemeClr val="bg1"/>
                </a:solidFill>
              </a:rPr>
              <a:t>.</a:t>
            </a:r>
            <a:endParaRPr lang="en-US" sz="700" dirty="0">
              <a:solidFill>
                <a:schemeClr val="bg1"/>
              </a:solidFill>
            </a:endParaRPr>
          </a:p>
        </p:txBody>
      </p:sp>
      <p:sp>
        <p:nvSpPr>
          <p:cNvPr id="4" name="TextBox 3"/>
          <p:cNvSpPr txBox="1"/>
          <p:nvPr/>
        </p:nvSpPr>
        <p:spPr>
          <a:xfrm rot="16200000">
            <a:off x="5089824" y="3413030"/>
            <a:ext cx="1752083" cy="161583"/>
          </a:xfrm>
          <a:prstGeom prst="rect">
            <a:avLst/>
          </a:prstGeom>
          <a:noFill/>
        </p:spPr>
        <p:txBody>
          <a:bodyPr wrap="none" lIns="0" tIns="0" rIns="0" bIns="0" rtlCol="0" anchor="t" anchorCtr="0">
            <a:spAutoFit/>
          </a:bodyPr>
          <a:lstStyle/>
          <a:p>
            <a:r>
              <a:rPr lang="en-US" sz="1050" b="1" dirty="0" smtClean="0">
                <a:solidFill>
                  <a:schemeClr val="bg1"/>
                </a:solidFill>
                <a:latin typeface="+mj-lt"/>
              </a:rPr>
              <a:t>Hazard Ratio (95% CI)</a:t>
            </a:r>
            <a:endParaRPr lang="en-US" sz="1050" b="1" dirty="0">
              <a:solidFill>
                <a:schemeClr val="bg1"/>
              </a:solidFill>
              <a:latin typeface="+mj-lt"/>
            </a:endParaRPr>
          </a:p>
        </p:txBody>
      </p:sp>
      <p:cxnSp>
        <p:nvCxnSpPr>
          <p:cNvPr id="10" name="Straight Connector 9"/>
          <p:cNvCxnSpPr/>
          <p:nvPr/>
        </p:nvCxnSpPr>
        <p:spPr>
          <a:xfrm>
            <a:off x="6451966" y="2155971"/>
            <a:ext cx="0" cy="27030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407037" y="4897989"/>
            <a:ext cx="1626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399480" y="4510557"/>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399480" y="421985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399480" y="3923861"/>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399480" y="3633156"/>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6399480" y="3337165"/>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399480" y="3046460"/>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6399480" y="2750470"/>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6399480" y="2470336"/>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6399480" y="2200241"/>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a:off x="6607887"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a:off x="6782311"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flipH="1">
            <a:off x="6967307"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a:off x="7152302"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flipH="1">
            <a:off x="7326337"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flipH="1">
            <a:off x="7500760"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flipH="1">
            <a:off x="7685755"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a:off x="7860179" y="49242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6634130" y="3486187"/>
            <a:ext cx="1215999" cy="117038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6876498" y="4413433"/>
            <a:ext cx="2743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5" name="Rectangle 44"/>
          <p:cNvSpPr/>
          <p:nvPr/>
        </p:nvSpPr>
        <p:spPr>
          <a:xfrm>
            <a:off x="7097616" y="4211671"/>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6" name="Rectangle 45"/>
          <p:cNvSpPr/>
          <p:nvPr/>
        </p:nvSpPr>
        <p:spPr>
          <a:xfrm>
            <a:off x="7324914" y="3968515"/>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7" name="Rectangle 46"/>
          <p:cNvSpPr/>
          <p:nvPr/>
        </p:nvSpPr>
        <p:spPr>
          <a:xfrm>
            <a:off x="7549721" y="3757093"/>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8" name="Rectangle 47"/>
          <p:cNvSpPr/>
          <p:nvPr/>
        </p:nvSpPr>
        <p:spPr>
          <a:xfrm>
            <a:off x="7850129" y="3449611"/>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49" name="Straight Connector 48"/>
          <p:cNvCxnSpPr/>
          <p:nvPr/>
        </p:nvCxnSpPr>
        <p:spPr>
          <a:xfrm>
            <a:off x="6890214" y="4370466"/>
            <a:ext cx="0" cy="1097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6637734" y="4491829"/>
            <a:ext cx="2743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55" name="Straight Connector 54"/>
          <p:cNvCxnSpPr/>
          <p:nvPr/>
        </p:nvCxnSpPr>
        <p:spPr>
          <a:xfrm>
            <a:off x="6651450" y="4406574"/>
            <a:ext cx="0" cy="2011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113762" y="4198669"/>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568009" y="3720517"/>
            <a:ext cx="0" cy="1097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7343202" y="3944941"/>
            <a:ext cx="0" cy="731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867520" y="3401282"/>
            <a:ext cx="0" cy="1188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651450" y="3842942"/>
            <a:ext cx="0" cy="82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6630826" y="3859193"/>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4" name="Rectangle 63"/>
          <p:cNvSpPr/>
          <p:nvPr/>
        </p:nvSpPr>
        <p:spPr>
          <a:xfrm>
            <a:off x="6872399" y="3771423"/>
            <a:ext cx="54864" cy="54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5" name="Rectangle 64"/>
          <p:cNvSpPr/>
          <p:nvPr/>
        </p:nvSpPr>
        <p:spPr>
          <a:xfrm>
            <a:off x="7083059" y="3642682"/>
            <a:ext cx="54864" cy="54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6" name="Rectangle 65"/>
          <p:cNvSpPr/>
          <p:nvPr/>
        </p:nvSpPr>
        <p:spPr>
          <a:xfrm>
            <a:off x="7306244" y="3496165"/>
            <a:ext cx="64008"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69" name="Straight Connector 68"/>
          <p:cNvCxnSpPr/>
          <p:nvPr/>
        </p:nvCxnSpPr>
        <p:spPr>
          <a:xfrm flipV="1">
            <a:off x="6660989" y="3170587"/>
            <a:ext cx="1214976" cy="7743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7334110" y="3498602"/>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109726" y="3643841"/>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6626445" y="3341546"/>
            <a:ext cx="4572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77" name="Straight Connector 76"/>
          <p:cNvCxnSpPr/>
          <p:nvPr/>
        </p:nvCxnSpPr>
        <p:spPr>
          <a:xfrm>
            <a:off x="6647351" y="3332975"/>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6649114" y="2896290"/>
            <a:ext cx="1208563" cy="4865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7540577" y="3309733"/>
            <a:ext cx="54864" cy="54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8" name="Rectangle 67"/>
          <p:cNvSpPr/>
          <p:nvPr/>
        </p:nvSpPr>
        <p:spPr>
          <a:xfrm>
            <a:off x="7839389" y="3152299"/>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73" name="Straight Connector 72"/>
          <p:cNvCxnSpPr/>
          <p:nvPr/>
        </p:nvCxnSpPr>
        <p:spPr>
          <a:xfrm>
            <a:off x="7568009" y="3309446"/>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6867393" y="3250699"/>
            <a:ext cx="64008"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79" name="Straight Connector 78"/>
          <p:cNvCxnSpPr/>
          <p:nvPr/>
        </p:nvCxnSpPr>
        <p:spPr>
          <a:xfrm>
            <a:off x="6895259" y="3257274"/>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7073888" y="3150730"/>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81" name="Straight Connector 80"/>
          <p:cNvCxnSpPr/>
          <p:nvPr/>
        </p:nvCxnSpPr>
        <p:spPr>
          <a:xfrm>
            <a:off x="7118306" y="3169719"/>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7292528" y="3063115"/>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83" name="Straight Connector 82"/>
          <p:cNvCxnSpPr/>
          <p:nvPr/>
        </p:nvCxnSpPr>
        <p:spPr>
          <a:xfrm>
            <a:off x="7336946" y="3082104"/>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7536337" y="2960688"/>
            <a:ext cx="64008"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87" name="Straight Connector 86"/>
          <p:cNvCxnSpPr/>
          <p:nvPr/>
        </p:nvCxnSpPr>
        <p:spPr>
          <a:xfrm>
            <a:off x="7568341" y="2967263"/>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7865953" y="2868424"/>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7839389" y="2873864"/>
            <a:ext cx="54864" cy="54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90" name="Straight Connector 89"/>
          <p:cNvCxnSpPr/>
          <p:nvPr/>
        </p:nvCxnSpPr>
        <p:spPr>
          <a:xfrm flipV="1">
            <a:off x="6649114" y="2540460"/>
            <a:ext cx="1216839" cy="3613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6625739" y="2869108"/>
            <a:ext cx="4572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94" name="Straight Connector 93"/>
          <p:cNvCxnSpPr/>
          <p:nvPr/>
        </p:nvCxnSpPr>
        <p:spPr>
          <a:xfrm>
            <a:off x="6646645" y="2860537"/>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a:xfrm>
            <a:off x="6862348" y="2801067"/>
            <a:ext cx="73152" cy="73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96" name="Straight Connector 95"/>
          <p:cNvCxnSpPr/>
          <p:nvPr/>
        </p:nvCxnSpPr>
        <p:spPr>
          <a:xfrm>
            <a:off x="6898490" y="2807642"/>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073888" y="2721140"/>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98" name="Straight Connector 97"/>
          <p:cNvCxnSpPr/>
          <p:nvPr/>
        </p:nvCxnSpPr>
        <p:spPr>
          <a:xfrm>
            <a:off x="7118306" y="2740129"/>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7306244" y="2651661"/>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00" name="Straight Connector 99"/>
          <p:cNvCxnSpPr/>
          <p:nvPr/>
        </p:nvCxnSpPr>
        <p:spPr>
          <a:xfrm>
            <a:off x="7350662" y="2670650"/>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7540577" y="2580013"/>
            <a:ext cx="64008"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02" name="Straight Connector 101"/>
          <p:cNvCxnSpPr/>
          <p:nvPr/>
        </p:nvCxnSpPr>
        <p:spPr>
          <a:xfrm>
            <a:off x="7572581" y="2586588"/>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7836771" y="2524576"/>
            <a:ext cx="4572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04" name="Straight Connector 103"/>
          <p:cNvCxnSpPr/>
          <p:nvPr/>
        </p:nvCxnSpPr>
        <p:spPr>
          <a:xfrm>
            <a:off x="7857677" y="2516005"/>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6644975" y="2155971"/>
            <a:ext cx="1220978" cy="33934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6" name="Rectangle 105"/>
          <p:cNvSpPr/>
          <p:nvPr/>
        </p:nvSpPr>
        <p:spPr>
          <a:xfrm>
            <a:off x="7841159" y="2132538"/>
            <a:ext cx="4572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07" name="Straight Connector 106"/>
          <p:cNvCxnSpPr/>
          <p:nvPr/>
        </p:nvCxnSpPr>
        <p:spPr>
          <a:xfrm>
            <a:off x="7862065" y="2123967"/>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6638726" y="2431451"/>
            <a:ext cx="36576" cy="36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09" name="Straight Connector 108"/>
          <p:cNvCxnSpPr/>
          <p:nvPr/>
        </p:nvCxnSpPr>
        <p:spPr>
          <a:xfrm>
            <a:off x="6655494" y="2389776"/>
            <a:ext cx="0" cy="914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6874594" y="2431451"/>
            <a:ext cx="54864" cy="54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1" name="Rectangle 110"/>
          <p:cNvSpPr/>
          <p:nvPr/>
        </p:nvSpPr>
        <p:spPr>
          <a:xfrm>
            <a:off x="7087197" y="2314581"/>
            <a:ext cx="73152" cy="73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12" name="Straight Connector 111"/>
          <p:cNvCxnSpPr/>
          <p:nvPr/>
        </p:nvCxnSpPr>
        <p:spPr>
          <a:xfrm>
            <a:off x="7123339" y="2325294"/>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7323152" y="2276461"/>
            <a:ext cx="64008"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14" name="Straight Connector 113"/>
          <p:cNvCxnSpPr/>
          <p:nvPr/>
        </p:nvCxnSpPr>
        <p:spPr>
          <a:xfrm>
            <a:off x="7355156" y="2283036"/>
            <a:ext cx="0" cy="54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Rectangle 114"/>
          <p:cNvSpPr/>
          <p:nvPr/>
        </p:nvSpPr>
        <p:spPr>
          <a:xfrm>
            <a:off x="7551297" y="2231737"/>
            <a:ext cx="4572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cxnSp>
        <p:nvCxnSpPr>
          <p:cNvPr id="116" name="Straight Connector 115"/>
          <p:cNvCxnSpPr/>
          <p:nvPr/>
        </p:nvCxnSpPr>
        <p:spPr>
          <a:xfrm>
            <a:off x="7572203" y="2223166"/>
            <a:ext cx="0" cy="640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6136949" y="2132243"/>
            <a:ext cx="245260" cy="153888"/>
          </a:xfrm>
          <a:prstGeom prst="rect">
            <a:avLst/>
          </a:prstGeom>
          <a:noFill/>
        </p:spPr>
        <p:txBody>
          <a:bodyPr wrap="none" lIns="0" tIns="0" rIns="0" bIns="0" rtlCol="0">
            <a:spAutoFit/>
          </a:bodyPr>
          <a:lstStyle/>
          <a:p>
            <a:pPr algn="r"/>
            <a:r>
              <a:rPr lang="en-US" sz="1000" dirty="0" smtClean="0">
                <a:solidFill>
                  <a:schemeClr val="bg1"/>
                </a:solidFill>
                <a:latin typeface="+mj-lt"/>
              </a:rPr>
              <a:t>256</a:t>
            </a:r>
            <a:endParaRPr lang="en-US" sz="1000" dirty="0">
              <a:solidFill>
                <a:schemeClr val="bg1"/>
              </a:solidFill>
              <a:latin typeface="+mj-lt"/>
            </a:endParaRPr>
          </a:p>
        </p:txBody>
      </p:sp>
      <p:sp>
        <p:nvSpPr>
          <p:cNvPr id="118" name="TextBox 117"/>
          <p:cNvSpPr txBox="1"/>
          <p:nvPr/>
        </p:nvSpPr>
        <p:spPr>
          <a:xfrm>
            <a:off x="6136949" y="2397410"/>
            <a:ext cx="245260" cy="153888"/>
          </a:xfrm>
          <a:prstGeom prst="rect">
            <a:avLst/>
          </a:prstGeom>
          <a:noFill/>
        </p:spPr>
        <p:txBody>
          <a:bodyPr wrap="none" lIns="0" tIns="0" rIns="0" bIns="0" rtlCol="0">
            <a:spAutoFit/>
          </a:bodyPr>
          <a:lstStyle/>
          <a:p>
            <a:pPr algn="r"/>
            <a:r>
              <a:rPr lang="en-US" sz="1000" dirty="0" smtClean="0">
                <a:solidFill>
                  <a:schemeClr val="bg1"/>
                </a:solidFill>
                <a:latin typeface="+mj-lt"/>
              </a:rPr>
              <a:t>128</a:t>
            </a:r>
            <a:endParaRPr lang="en-US" sz="1000" dirty="0">
              <a:solidFill>
                <a:schemeClr val="bg1"/>
              </a:solidFill>
              <a:latin typeface="+mj-lt"/>
            </a:endParaRPr>
          </a:p>
        </p:txBody>
      </p:sp>
      <p:sp>
        <p:nvSpPr>
          <p:cNvPr id="119" name="TextBox 118"/>
          <p:cNvSpPr txBox="1"/>
          <p:nvPr/>
        </p:nvSpPr>
        <p:spPr>
          <a:xfrm>
            <a:off x="6218703" y="2678219"/>
            <a:ext cx="163506" cy="153888"/>
          </a:xfrm>
          <a:prstGeom prst="rect">
            <a:avLst/>
          </a:prstGeom>
          <a:noFill/>
        </p:spPr>
        <p:txBody>
          <a:bodyPr wrap="none" lIns="0" tIns="0" rIns="0" bIns="0" rtlCol="0">
            <a:spAutoFit/>
          </a:bodyPr>
          <a:lstStyle/>
          <a:p>
            <a:pPr algn="r"/>
            <a:r>
              <a:rPr lang="en-US" sz="1000" dirty="0" smtClean="0">
                <a:solidFill>
                  <a:schemeClr val="bg1"/>
                </a:solidFill>
                <a:latin typeface="+mj-lt"/>
              </a:rPr>
              <a:t>64</a:t>
            </a:r>
            <a:endParaRPr lang="en-US" sz="1000" dirty="0">
              <a:solidFill>
                <a:schemeClr val="bg1"/>
              </a:solidFill>
              <a:latin typeface="+mj-lt"/>
            </a:endParaRPr>
          </a:p>
        </p:txBody>
      </p:sp>
      <p:sp>
        <p:nvSpPr>
          <p:cNvPr id="120" name="TextBox 119"/>
          <p:cNvSpPr txBox="1"/>
          <p:nvPr/>
        </p:nvSpPr>
        <p:spPr>
          <a:xfrm>
            <a:off x="6218703" y="2977210"/>
            <a:ext cx="163506" cy="153888"/>
          </a:xfrm>
          <a:prstGeom prst="rect">
            <a:avLst/>
          </a:prstGeom>
          <a:noFill/>
        </p:spPr>
        <p:txBody>
          <a:bodyPr wrap="none" lIns="0" tIns="0" rIns="0" bIns="0" rtlCol="0">
            <a:spAutoFit/>
          </a:bodyPr>
          <a:lstStyle/>
          <a:p>
            <a:pPr algn="r"/>
            <a:r>
              <a:rPr lang="en-US" sz="1000" dirty="0" smtClean="0">
                <a:solidFill>
                  <a:schemeClr val="bg1"/>
                </a:solidFill>
                <a:latin typeface="+mj-lt"/>
              </a:rPr>
              <a:t>32</a:t>
            </a:r>
            <a:endParaRPr lang="en-US" sz="1000" dirty="0">
              <a:solidFill>
                <a:schemeClr val="bg1"/>
              </a:solidFill>
              <a:latin typeface="+mj-lt"/>
            </a:endParaRPr>
          </a:p>
        </p:txBody>
      </p:sp>
      <p:sp>
        <p:nvSpPr>
          <p:cNvPr id="121" name="TextBox 120"/>
          <p:cNvSpPr txBox="1"/>
          <p:nvPr/>
        </p:nvSpPr>
        <p:spPr>
          <a:xfrm>
            <a:off x="6218703" y="3268158"/>
            <a:ext cx="163506" cy="153888"/>
          </a:xfrm>
          <a:prstGeom prst="rect">
            <a:avLst/>
          </a:prstGeom>
          <a:noFill/>
        </p:spPr>
        <p:txBody>
          <a:bodyPr wrap="none" lIns="0" tIns="0" rIns="0" bIns="0" rtlCol="0">
            <a:spAutoFit/>
          </a:bodyPr>
          <a:lstStyle/>
          <a:p>
            <a:pPr algn="r"/>
            <a:r>
              <a:rPr lang="en-US" sz="1000" dirty="0" smtClean="0">
                <a:solidFill>
                  <a:schemeClr val="bg1"/>
                </a:solidFill>
                <a:latin typeface="+mj-lt"/>
              </a:rPr>
              <a:t>16</a:t>
            </a:r>
            <a:endParaRPr lang="en-US" sz="1000" dirty="0">
              <a:solidFill>
                <a:schemeClr val="bg1"/>
              </a:solidFill>
              <a:latin typeface="+mj-lt"/>
            </a:endParaRPr>
          </a:p>
        </p:txBody>
      </p:sp>
      <p:sp>
        <p:nvSpPr>
          <p:cNvPr id="122" name="TextBox 121"/>
          <p:cNvSpPr txBox="1"/>
          <p:nvPr/>
        </p:nvSpPr>
        <p:spPr>
          <a:xfrm>
            <a:off x="6300455" y="3553466"/>
            <a:ext cx="81754" cy="153888"/>
          </a:xfrm>
          <a:prstGeom prst="rect">
            <a:avLst/>
          </a:prstGeom>
          <a:noFill/>
        </p:spPr>
        <p:txBody>
          <a:bodyPr wrap="none" lIns="0" tIns="0" rIns="0" bIns="0" rtlCol="0">
            <a:spAutoFit/>
          </a:bodyPr>
          <a:lstStyle/>
          <a:p>
            <a:pPr algn="r"/>
            <a:r>
              <a:rPr lang="en-US" sz="1000" dirty="0">
                <a:solidFill>
                  <a:schemeClr val="bg1"/>
                </a:solidFill>
                <a:latin typeface="+mj-lt"/>
              </a:rPr>
              <a:t>8</a:t>
            </a:r>
          </a:p>
        </p:txBody>
      </p:sp>
      <p:sp>
        <p:nvSpPr>
          <p:cNvPr id="123" name="TextBox 122"/>
          <p:cNvSpPr txBox="1"/>
          <p:nvPr/>
        </p:nvSpPr>
        <p:spPr>
          <a:xfrm>
            <a:off x="6300455" y="3859193"/>
            <a:ext cx="81754" cy="153888"/>
          </a:xfrm>
          <a:prstGeom prst="rect">
            <a:avLst/>
          </a:prstGeom>
          <a:noFill/>
        </p:spPr>
        <p:txBody>
          <a:bodyPr wrap="none" lIns="0" tIns="0" rIns="0" bIns="0" rtlCol="0">
            <a:spAutoFit/>
          </a:bodyPr>
          <a:lstStyle/>
          <a:p>
            <a:pPr algn="r"/>
            <a:r>
              <a:rPr lang="en-US" sz="1000" dirty="0" smtClean="0">
                <a:solidFill>
                  <a:schemeClr val="bg1"/>
                </a:solidFill>
                <a:latin typeface="+mj-lt"/>
              </a:rPr>
              <a:t>4</a:t>
            </a:r>
            <a:endParaRPr lang="en-US" sz="1000" dirty="0">
              <a:solidFill>
                <a:schemeClr val="bg1"/>
              </a:solidFill>
              <a:latin typeface="+mj-lt"/>
            </a:endParaRPr>
          </a:p>
        </p:txBody>
      </p:sp>
      <p:sp>
        <p:nvSpPr>
          <p:cNvPr id="124" name="TextBox 123"/>
          <p:cNvSpPr txBox="1"/>
          <p:nvPr/>
        </p:nvSpPr>
        <p:spPr>
          <a:xfrm>
            <a:off x="6300455" y="4146559"/>
            <a:ext cx="81754" cy="153888"/>
          </a:xfrm>
          <a:prstGeom prst="rect">
            <a:avLst/>
          </a:prstGeom>
          <a:noFill/>
        </p:spPr>
        <p:txBody>
          <a:bodyPr wrap="none" lIns="0" tIns="0" rIns="0" bIns="0" rtlCol="0">
            <a:spAutoFit/>
          </a:bodyPr>
          <a:lstStyle/>
          <a:p>
            <a:pPr algn="r"/>
            <a:r>
              <a:rPr lang="en-US" sz="1000" dirty="0" smtClean="0">
                <a:solidFill>
                  <a:schemeClr val="bg1"/>
                </a:solidFill>
                <a:latin typeface="+mj-lt"/>
              </a:rPr>
              <a:t>2</a:t>
            </a:r>
            <a:endParaRPr lang="en-US" sz="1000" dirty="0">
              <a:solidFill>
                <a:schemeClr val="bg1"/>
              </a:solidFill>
              <a:latin typeface="+mj-lt"/>
            </a:endParaRPr>
          </a:p>
        </p:txBody>
      </p:sp>
      <p:sp>
        <p:nvSpPr>
          <p:cNvPr id="125" name="TextBox 124"/>
          <p:cNvSpPr txBox="1"/>
          <p:nvPr/>
        </p:nvSpPr>
        <p:spPr>
          <a:xfrm>
            <a:off x="6300455" y="4440865"/>
            <a:ext cx="81754" cy="153888"/>
          </a:xfrm>
          <a:prstGeom prst="rect">
            <a:avLst/>
          </a:prstGeom>
          <a:noFill/>
        </p:spPr>
        <p:txBody>
          <a:bodyPr wrap="none" lIns="0" tIns="0" rIns="0" bIns="0" rtlCol="0">
            <a:spAutoFit/>
          </a:bodyPr>
          <a:lstStyle/>
          <a:p>
            <a:pPr algn="r"/>
            <a:r>
              <a:rPr lang="en-US" sz="1000" dirty="0" smtClean="0">
                <a:solidFill>
                  <a:schemeClr val="bg1"/>
                </a:solidFill>
                <a:latin typeface="+mj-lt"/>
              </a:rPr>
              <a:t>1</a:t>
            </a:r>
            <a:endParaRPr lang="en-US" sz="1000" dirty="0">
              <a:solidFill>
                <a:schemeClr val="bg1"/>
              </a:solidFill>
              <a:latin typeface="+mj-lt"/>
            </a:endParaRPr>
          </a:p>
        </p:txBody>
      </p:sp>
      <p:sp>
        <p:nvSpPr>
          <p:cNvPr id="127" name="TextBox 126"/>
          <p:cNvSpPr txBox="1"/>
          <p:nvPr/>
        </p:nvSpPr>
        <p:spPr>
          <a:xfrm>
            <a:off x="6172215" y="4737088"/>
            <a:ext cx="209994" cy="153888"/>
          </a:xfrm>
          <a:prstGeom prst="rect">
            <a:avLst/>
          </a:prstGeom>
          <a:noFill/>
        </p:spPr>
        <p:txBody>
          <a:bodyPr wrap="none" lIns="0" tIns="0" rIns="0" bIns="0" rtlCol="0">
            <a:spAutoFit/>
          </a:bodyPr>
          <a:lstStyle/>
          <a:p>
            <a:pPr algn="r"/>
            <a:r>
              <a:rPr lang="en-US" sz="1000" dirty="0" smtClean="0">
                <a:solidFill>
                  <a:schemeClr val="bg1"/>
                </a:solidFill>
                <a:latin typeface="+mj-lt"/>
              </a:rPr>
              <a:t>0.5</a:t>
            </a:r>
            <a:endParaRPr lang="en-US" sz="1000" dirty="0">
              <a:solidFill>
                <a:schemeClr val="bg1"/>
              </a:solidFill>
              <a:latin typeface="+mj-lt"/>
            </a:endParaRPr>
          </a:p>
        </p:txBody>
      </p:sp>
      <p:sp>
        <p:nvSpPr>
          <p:cNvPr id="128" name="TextBox 127"/>
          <p:cNvSpPr txBox="1"/>
          <p:nvPr/>
        </p:nvSpPr>
        <p:spPr>
          <a:xfrm>
            <a:off x="6349241" y="4939022"/>
            <a:ext cx="209994" cy="153888"/>
          </a:xfrm>
          <a:prstGeom prst="rect">
            <a:avLst/>
          </a:prstGeom>
          <a:noFill/>
        </p:spPr>
        <p:txBody>
          <a:bodyPr wrap="none" lIns="0" tIns="0" rIns="0" bIns="0" rtlCol="0">
            <a:spAutoFit/>
          </a:bodyPr>
          <a:lstStyle/>
          <a:p>
            <a:pPr algn="ctr"/>
            <a:r>
              <a:rPr lang="en-US" sz="1000" dirty="0" smtClean="0">
                <a:solidFill>
                  <a:schemeClr val="bg1"/>
                </a:solidFill>
                <a:latin typeface="+mj-lt"/>
              </a:rPr>
              <a:t>4.0</a:t>
            </a:r>
            <a:endParaRPr lang="en-US" sz="1000" dirty="0">
              <a:solidFill>
                <a:schemeClr val="bg1"/>
              </a:solidFill>
              <a:latin typeface="+mj-lt"/>
            </a:endParaRPr>
          </a:p>
        </p:txBody>
      </p:sp>
      <p:sp>
        <p:nvSpPr>
          <p:cNvPr id="129" name="TextBox 128"/>
          <p:cNvSpPr txBox="1"/>
          <p:nvPr/>
        </p:nvSpPr>
        <p:spPr>
          <a:xfrm>
            <a:off x="6708099" y="4939022"/>
            <a:ext cx="209994" cy="153888"/>
          </a:xfrm>
          <a:prstGeom prst="rect">
            <a:avLst/>
          </a:prstGeom>
          <a:noFill/>
        </p:spPr>
        <p:txBody>
          <a:bodyPr wrap="none" lIns="0" tIns="0" rIns="0" bIns="0" rtlCol="0">
            <a:spAutoFit/>
          </a:bodyPr>
          <a:lstStyle/>
          <a:p>
            <a:pPr algn="ctr"/>
            <a:r>
              <a:rPr lang="en-US" sz="1000" dirty="0" smtClean="0">
                <a:solidFill>
                  <a:schemeClr val="bg1"/>
                </a:solidFill>
                <a:latin typeface="+mj-lt"/>
              </a:rPr>
              <a:t>5.0</a:t>
            </a:r>
            <a:endParaRPr lang="en-US" sz="1000" dirty="0">
              <a:solidFill>
                <a:schemeClr val="bg1"/>
              </a:solidFill>
              <a:latin typeface="+mj-lt"/>
            </a:endParaRPr>
          </a:p>
        </p:txBody>
      </p:sp>
      <p:sp>
        <p:nvSpPr>
          <p:cNvPr id="130" name="TextBox 129"/>
          <p:cNvSpPr txBox="1"/>
          <p:nvPr/>
        </p:nvSpPr>
        <p:spPr>
          <a:xfrm>
            <a:off x="7072640" y="4939022"/>
            <a:ext cx="209994" cy="153888"/>
          </a:xfrm>
          <a:prstGeom prst="rect">
            <a:avLst/>
          </a:prstGeom>
          <a:noFill/>
        </p:spPr>
        <p:txBody>
          <a:bodyPr wrap="none" lIns="0" tIns="0" rIns="0" bIns="0" rtlCol="0">
            <a:spAutoFit/>
          </a:bodyPr>
          <a:lstStyle/>
          <a:p>
            <a:pPr algn="ctr"/>
            <a:r>
              <a:rPr lang="en-US" sz="1000" dirty="0" smtClean="0">
                <a:solidFill>
                  <a:schemeClr val="bg1"/>
                </a:solidFill>
                <a:latin typeface="+mj-lt"/>
              </a:rPr>
              <a:t>6.0</a:t>
            </a:r>
            <a:endParaRPr lang="en-US" sz="1000" dirty="0">
              <a:solidFill>
                <a:schemeClr val="bg1"/>
              </a:solidFill>
              <a:latin typeface="+mj-lt"/>
            </a:endParaRPr>
          </a:p>
        </p:txBody>
      </p:sp>
      <p:sp>
        <p:nvSpPr>
          <p:cNvPr id="131" name="TextBox 130"/>
          <p:cNvSpPr txBox="1"/>
          <p:nvPr/>
        </p:nvSpPr>
        <p:spPr>
          <a:xfrm>
            <a:off x="7422006" y="4939022"/>
            <a:ext cx="209994" cy="153888"/>
          </a:xfrm>
          <a:prstGeom prst="rect">
            <a:avLst/>
          </a:prstGeom>
          <a:noFill/>
        </p:spPr>
        <p:txBody>
          <a:bodyPr wrap="none" lIns="0" tIns="0" rIns="0" bIns="0" rtlCol="0">
            <a:spAutoFit/>
          </a:bodyPr>
          <a:lstStyle/>
          <a:p>
            <a:pPr algn="ctr"/>
            <a:r>
              <a:rPr lang="en-US" sz="1000" dirty="0" smtClean="0">
                <a:solidFill>
                  <a:schemeClr val="bg1"/>
                </a:solidFill>
                <a:latin typeface="+mj-lt"/>
              </a:rPr>
              <a:t>7.0</a:t>
            </a:r>
            <a:endParaRPr lang="en-US" sz="1000" dirty="0">
              <a:solidFill>
                <a:schemeClr val="bg1"/>
              </a:solidFill>
              <a:latin typeface="+mj-lt"/>
            </a:endParaRPr>
          </a:p>
        </p:txBody>
      </p:sp>
      <p:sp>
        <p:nvSpPr>
          <p:cNvPr id="132" name="TextBox 131"/>
          <p:cNvSpPr txBox="1"/>
          <p:nvPr/>
        </p:nvSpPr>
        <p:spPr>
          <a:xfrm>
            <a:off x="7781882" y="4939022"/>
            <a:ext cx="209994" cy="153888"/>
          </a:xfrm>
          <a:prstGeom prst="rect">
            <a:avLst/>
          </a:prstGeom>
          <a:noFill/>
        </p:spPr>
        <p:txBody>
          <a:bodyPr wrap="none" lIns="0" tIns="0" rIns="0" bIns="0" rtlCol="0">
            <a:spAutoFit/>
          </a:bodyPr>
          <a:lstStyle/>
          <a:p>
            <a:pPr algn="ctr"/>
            <a:r>
              <a:rPr lang="en-US" sz="1000" dirty="0" smtClean="0">
                <a:solidFill>
                  <a:schemeClr val="bg1"/>
                </a:solidFill>
                <a:latin typeface="+mj-lt"/>
              </a:rPr>
              <a:t>8.0</a:t>
            </a:r>
            <a:endParaRPr lang="en-US" sz="1000" dirty="0">
              <a:solidFill>
                <a:schemeClr val="bg1"/>
              </a:solidFill>
              <a:latin typeface="+mj-lt"/>
            </a:endParaRPr>
          </a:p>
        </p:txBody>
      </p:sp>
      <p:sp>
        <p:nvSpPr>
          <p:cNvPr id="133" name="TextBox 132"/>
          <p:cNvSpPr txBox="1"/>
          <p:nvPr/>
        </p:nvSpPr>
        <p:spPr>
          <a:xfrm>
            <a:off x="7923820" y="1755726"/>
            <a:ext cx="695703" cy="307777"/>
          </a:xfrm>
          <a:prstGeom prst="rect">
            <a:avLst/>
          </a:prstGeom>
          <a:noFill/>
        </p:spPr>
        <p:txBody>
          <a:bodyPr wrap="none" lIns="0" tIns="0" rIns="0" bIns="0" rtlCol="0">
            <a:spAutoFit/>
          </a:bodyPr>
          <a:lstStyle/>
          <a:p>
            <a:pPr algn="ctr"/>
            <a:r>
              <a:rPr lang="en-US" sz="1000" dirty="0" smtClean="0">
                <a:solidFill>
                  <a:schemeClr val="bg1"/>
                </a:solidFill>
                <a:latin typeface="+mj-lt"/>
              </a:rPr>
              <a:t>Age at risk</a:t>
            </a:r>
            <a:br>
              <a:rPr lang="en-US" sz="1000" dirty="0" smtClean="0">
                <a:solidFill>
                  <a:schemeClr val="bg1"/>
                </a:solidFill>
                <a:latin typeface="+mj-lt"/>
              </a:rPr>
            </a:br>
            <a:r>
              <a:rPr lang="en-US" sz="1000" dirty="0" smtClean="0">
                <a:solidFill>
                  <a:schemeClr val="bg1"/>
                </a:solidFill>
                <a:latin typeface="+mj-lt"/>
              </a:rPr>
              <a:t>(years)</a:t>
            </a:r>
            <a:endParaRPr lang="en-US" sz="1000" dirty="0">
              <a:solidFill>
                <a:schemeClr val="bg1"/>
              </a:solidFill>
              <a:latin typeface="+mj-lt"/>
            </a:endParaRPr>
          </a:p>
        </p:txBody>
      </p:sp>
      <p:sp>
        <p:nvSpPr>
          <p:cNvPr id="134" name="TextBox 133"/>
          <p:cNvSpPr txBox="1"/>
          <p:nvPr/>
        </p:nvSpPr>
        <p:spPr>
          <a:xfrm>
            <a:off x="8067290" y="2079384"/>
            <a:ext cx="408766" cy="153888"/>
          </a:xfrm>
          <a:prstGeom prst="rect">
            <a:avLst/>
          </a:prstGeom>
          <a:noFill/>
        </p:spPr>
        <p:txBody>
          <a:bodyPr wrap="none" lIns="0" tIns="0" rIns="0" bIns="0" rtlCol="0">
            <a:spAutoFit/>
          </a:bodyPr>
          <a:lstStyle/>
          <a:p>
            <a:pPr algn="ctr"/>
            <a:r>
              <a:rPr lang="en-US" sz="1000" dirty="0" smtClean="0">
                <a:solidFill>
                  <a:schemeClr val="bg1"/>
                </a:solidFill>
                <a:latin typeface="+mj-lt"/>
              </a:rPr>
              <a:t>80–89</a:t>
            </a:r>
            <a:endParaRPr lang="en-US" sz="1000" dirty="0">
              <a:solidFill>
                <a:schemeClr val="bg1"/>
              </a:solidFill>
              <a:latin typeface="+mj-lt"/>
            </a:endParaRPr>
          </a:p>
        </p:txBody>
      </p:sp>
      <p:sp>
        <p:nvSpPr>
          <p:cNvPr id="135" name="TextBox 134"/>
          <p:cNvSpPr txBox="1"/>
          <p:nvPr/>
        </p:nvSpPr>
        <p:spPr>
          <a:xfrm>
            <a:off x="8067290" y="2466659"/>
            <a:ext cx="408766" cy="153888"/>
          </a:xfrm>
          <a:prstGeom prst="rect">
            <a:avLst/>
          </a:prstGeom>
          <a:noFill/>
        </p:spPr>
        <p:txBody>
          <a:bodyPr wrap="none" lIns="0" tIns="0" rIns="0" bIns="0" rtlCol="0">
            <a:spAutoFit/>
          </a:bodyPr>
          <a:lstStyle/>
          <a:p>
            <a:pPr algn="ctr"/>
            <a:r>
              <a:rPr lang="en-US" sz="1000" dirty="0" smtClean="0">
                <a:solidFill>
                  <a:schemeClr val="bg1"/>
                </a:solidFill>
                <a:latin typeface="+mj-lt"/>
              </a:rPr>
              <a:t>70</a:t>
            </a:r>
            <a:r>
              <a:rPr lang="en-US" sz="1000" dirty="0">
                <a:solidFill>
                  <a:schemeClr val="bg1"/>
                </a:solidFill>
              </a:rPr>
              <a:t>–</a:t>
            </a:r>
            <a:r>
              <a:rPr lang="en-US" sz="1000" dirty="0" smtClean="0">
                <a:solidFill>
                  <a:schemeClr val="bg1"/>
                </a:solidFill>
                <a:latin typeface="+mj-lt"/>
              </a:rPr>
              <a:t>79</a:t>
            </a:r>
            <a:endParaRPr lang="en-US" sz="1000" dirty="0">
              <a:solidFill>
                <a:schemeClr val="bg1"/>
              </a:solidFill>
              <a:latin typeface="+mj-lt"/>
            </a:endParaRPr>
          </a:p>
        </p:txBody>
      </p:sp>
      <p:sp>
        <p:nvSpPr>
          <p:cNvPr id="136" name="TextBox 135"/>
          <p:cNvSpPr txBox="1"/>
          <p:nvPr/>
        </p:nvSpPr>
        <p:spPr>
          <a:xfrm>
            <a:off x="8067290" y="2754828"/>
            <a:ext cx="408766" cy="153888"/>
          </a:xfrm>
          <a:prstGeom prst="rect">
            <a:avLst/>
          </a:prstGeom>
          <a:noFill/>
        </p:spPr>
        <p:txBody>
          <a:bodyPr wrap="none" lIns="0" tIns="0" rIns="0" bIns="0" rtlCol="0">
            <a:spAutoFit/>
          </a:bodyPr>
          <a:lstStyle/>
          <a:p>
            <a:pPr algn="ctr"/>
            <a:r>
              <a:rPr lang="en-US" sz="1000" dirty="0" smtClean="0">
                <a:solidFill>
                  <a:schemeClr val="bg1"/>
                </a:solidFill>
                <a:latin typeface="+mj-lt"/>
              </a:rPr>
              <a:t>60</a:t>
            </a:r>
            <a:r>
              <a:rPr lang="en-US" sz="1000" dirty="0">
                <a:solidFill>
                  <a:schemeClr val="bg1"/>
                </a:solidFill>
              </a:rPr>
              <a:t>–</a:t>
            </a:r>
            <a:r>
              <a:rPr lang="en-US" sz="1000" dirty="0" smtClean="0">
                <a:solidFill>
                  <a:schemeClr val="bg1"/>
                </a:solidFill>
                <a:latin typeface="+mj-lt"/>
              </a:rPr>
              <a:t>69</a:t>
            </a:r>
            <a:endParaRPr lang="en-US" sz="1000" dirty="0">
              <a:solidFill>
                <a:schemeClr val="bg1"/>
              </a:solidFill>
              <a:latin typeface="+mj-lt"/>
            </a:endParaRPr>
          </a:p>
        </p:txBody>
      </p:sp>
      <p:sp>
        <p:nvSpPr>
          <p:cNvPr id="137" name="TextBox 136"/>
          <p:cNvSpPr txBox="1"/>
          <p:nvPr/>
        </p:nvSpPr>
        <p:spPr>
          <a:xfrm>
            <a:off x="8067290" y="3070320"/>
            <a:ext cx="408766" cy="153888"/>
          </a:xfrm>
          <a:prstGeom prst="rect">
            <a:avLst/>
          </a:prstGeom>
          <a:noFill/>
        </p:spPr>
        <p:txBody>
          <a:bodyPr wrap="none" lIns="0" tIns="0" rIns="0" bIns="0" rtlCol="0">
            <a:spAutoFit/>
          </a:bodyPr>
          <a:lstStyle/>
          <a:p>
            <a:pPr algn="ctr"/>
            <a:r>
              <a:rPr lang="en-US" sz="1000" dirty="0" smtClean="0">
                <a:solidFill>
                  <a:schemeClr val="bg1"/>
                </a:solidFill>
                <a:latin typeface="+mj-lt"/>
              </a:rPr>
              <a:t>50</a:t>
            </a:r>
            <a:r>
              <a:rPr lang="en-US" sz="1000" dirty="0">
                <a:solidFill>
                  <a:schemeClr val="bg1"/>
                </a:solidFill>
              </a:rPr>
              <a:t>–</a:t>
            </a:r>
            <a:r>
              <a:rPr lang="en-US" sz="1000" dirty="0" smtClean="0">
                <a:solidFill>
                  <a:schemeClr val="bg1"/>
                </a:solidFill>
                <a:latin typeface="+mj-lt"/>
              </a:rPr>
              <a:t>59</a:t>
            </a:r>
            <a:endParaRPr lang="en-US" sz="1000" dirty="0">
              <a:solidFill>
                <a:schemeClr val="bg1"/>
              </a:solidFill>
              <a:latin typeface="+mj-lt"/>
            </a:endParaRPr>
          </a:p>
        </p:txBody>
      </p:sp>
      <p:sp>
        <p:nvSpPr>
          <p:cNvPr id="138" name="TextBox 137"/>
          <p:cNvSpPr txBox="1"/>
          <p:nvPr/>
        </p:nvSpPr>
        <p:spPr>
          <a:xfrm>
            <a:off x="8067290" y="3338730"/>
            <a:ext cx="408766" cy="153888"/>
          </a:xfrm>
          <a:prstGeom prst="rect">
            <a:avLst/>
          </a:prstGeom>
          <a:noFill/>
        </p:spPr>
        <p:txBody>
          <a:bodyPr wrap="none" lIns="0" tIns="0" rIns="0" bIns="0" rtlCol="0">
            <a:spAutoFit/>
          </a:bodyPr>
          <a:lstStyle/>
          <a:p>
            <a:pPr algn="ctr"/>
            <a:r>
              <a:rPr lang="en-US" sz="1000" dirty="0" smtClean="0">
                <a:solidFill>
                  <a:schemeClr val="bg1"/>
                </a:solidFill>
                <a:latin typeface="+mj-lt"/>
              </a:rPr>
              <a:t>40</a:t>
            </a:r>
            <a:r>
              <a:rPr lang="en-US" sz="1000" dirty="0">
                <a:solidFill>
                  <a:schemeClr val="bg1"/>
                </a:solidFill>
              </a:rPr>
              <a:t>–</a:t>
            </a:r>
            <a:r>
              <a:rPr lang="en-US" sz="1000" dirty="0" smtClean="0">
                <a:solidFill>
                  <a:schemeClr val="bg1"/>
                </a:solidFill>
                <a:latin typeface="+mj-lt"/>
              </a:rPr>
              <a:t>49</a:t>
            </a:r>
            <a:endParaRPr lang="en-US" sz="1000" dirty="0">
              <a:solidFill>
                <a:schemeClr val="bg1"/>
              </a:solidFill>
              <a:latin typeface="+mj-lt"/>
            </a:endParaRPr>
          </a:p>
        </p:txBody>
      </p:sp>
      <p:sp>
        <p:nvSpPr>
          <p:cNvPr id="139" name="TextBox 138"/>
          <p:cNvSpPr txBox="1"/>
          <p:nvPr/>
        </p:nvSpPr>
        <p:spPr>
          <a:xfrm>
            <a:off x="6334921" y="5354381"/>
            <a:ext cx="1756891" cy="323165"/>
          </a:xfrm>
          <a:prstGeom prst="rect">
            <a:avLst/>
          </a:prstGeom>
          <a:noFill/>
        </p:spPr>
        <p:txBody>
          <a:bodyPr wrap="none" lIns="0" tIns="0" rIns="0" bIns="0" rtlCol="0" anchor="t" anchorCtr="0">
            <a:spAutoFit/>
          </a:bodyPr>
          <a:lstStyle/>
          <a:p>
            <a:pPr algn="ctr"/>
            <a:r>
              <a:rPr lang="en-US" sz="1050" b="1" dirty="0" smtClean="0">
                <a:solidFill>
                  <a:schemeClr val="bg1"/>
                </a:solidFill>
                <a:latin typeface="+mj-lt"/>
              </a:rPr>
              <a:t>Usual total cholesterol</a:t>
            </a:r>
            <a:br>
              <a:rPr lang="en-US" sz="1050" b="1" dirty="0" smtClean="0">
                <a:solidFill>
                  <a:schemeClr val="bg1"/>
                </a:solidFill>
                <a:latin typeface="+mj-lt"/>
              </a:rPr>
            </a:br>
            <a:r>
              <a:rPr lang="en-US" sz="1050" b="1" dirty="0">
                <a:solidFill>
                  <a:schemeClr val="bg1"/>
                </a:solidFill>
              </a:rPr>
              <a:t>(1 mmol/L)</a:t>
            </a:r>
          </a:p>
        </p:txBody>
      </p:sp>
      <p:sp>
        <p:nvSpPr>
          <p:cNvPr id="126" name="TextBox 125"/>
          <p:cNvSpPr txBox="1"/>
          <p:nvPr/>
        </p:nvSpPr>
        <p:spPr>
          <a:xfrm>
            <a:off x="6020880" y="1371600"/>
            <a:ext cx="2632132" cy="323165"/>
          </a:xfrm>
          <a:prstGeom prst="rect">
            <a:avLst/>
          </a:prstGeom>
          <a:noFill/>
        </p:spPr>
        <p:txBody>
          <a:bodyPr wrap="none" lIns="0" tIns="0" rIns="0" bIns="0" rtlCol="0" anchor="t" anchorCtr="0">
            <a:spAutoFit/>
          </a:bodyPr>
          <a:lstStyle/>
          <a:p>
            <a:pPr algn="ctr"/>
            <a:r>
              <a:rPr lang="en-US" sz="1050" b="1" dirty="0" smtClean="0">
                <a:solidFill>
                  <a:schemeClr val="bg1"/>
                </a:solidFill>
                <a:latin typeface="+mj-lt"/>
              </a:rPr>
              <a:t>Ischemic </a:t>
            </a:r>
            <a:r>
              <a:rPr lang="en-US" sz="1050" b="1" dirty="0">
                <a:solidFill>
                  <a:schemeClr val="bg1"/>
                </a:solidFill>
                <a:latin typeface="+mj-lt"/>
              </a:rPr>
              <a:t>h</a:t>
            </a:r>
            <a:r>
              <a:rPr lang="en-US" sz="1050" b="1" dirty="0" smtClean="0">
                <a:solidFill>
                  <a:schemeClr val="bg1"/>
                </a:solidFill>
                <a:latin typeface="+mj-lt"/>
              </a:rPr>
              <a:t>eart </a:t>
            </a:r>
            <a:r>
              <a:rPr lang="en-US" sz="1050" b="1" dirty="0">
                <a:solidFill>
                  <a:schemeClr val="bg1"/>
                </a:solidFill>
                <a:latin typeface="+mj-lt"/>
              </a:rPr>
              <a:t>d</a:t>
            </a:r>
            <a:r>
              <a:rPr lang="en-US" sz="1050" b="1" dirty="0" smtClean="0">
                <a:solidFill>
                  <a:schemeClr val="bg1"/>
                </a:solidFill>
                <a:latin typeface="+mj-lt"/>
              </a:rPr>
              <a:t>isease </a:t>
            </a:r>
            <a:r>
              <a:rPr lang="en-US" sz="1050" b="1" dirty="0">
                <a:solidFill>
                  <a:schemeClr val="bg1"/>
                </a:solidFill>
                <a:latin typeface="+mj-lt"/>
              </a:rPr>
              <a:t>m</a:t>
            </a:r>
            <a:r>
              <a:rPr lang="en-US" sz="1050" b="1" dirty="0" smtClean="0">
                <a:solidFill>
                  <a:schemeClr val="bg1"/>
                </a:solidFill>
                <a:latin typeface="+mj-lt"/>
              </a:rPr>
              <a:t>ortality </a:t>
            </a:r>
          </a:p>
          <a:p>
            <a:pPr algn="ctr"/>
            <a:r>
              <a:rPr lang="en-US" sz="1050" b="1" dirty="0" smtClean="0">
                <a:solidFill>
                  <a:schemeClr val="bg1"/>
                </a:solidFill>
                <a:latin typeface="+mj-lt"/>
              </a:rPr>
              <a:t>vs </a:t>
            </a:r>
            <a:r>
              <a:rPr lang="en-US" sz="1050" b="1" dirty="0">
                <a:solidFill>
                  <a:schemeClr val="bg1"/>
                </a:solidFill>
                <a:latin typeface="+mj-lt"/>
              </a:rPr>
              <a:t>t</a:t>
            </a:r>
            <a:r>
              <a:rPr lang="en-US" sz="1050" b="1" dirty="0" smtClean="0">
                <a:solidFill>
                  <a:schemeClr val="bg1"/>
                </a:solidFill>
                <a:latin typeface="+mj-lt"/>
              </a:rPr>
              <a:t>otal cholesterol</a:t>
            </a:r>
            <a:endParaRPr lang="en-US" sz="1050" b="1" dirty="0">
              <a:solidFill>
                <a:schemeClr val="bg1"/>
              </a:solidFill>
              <a:latin typeface="+mj-lt"/>
            </a:endParaRPr>
          </a:p>
        </p:txBody>
      </p:sp>
      <p:cxnSp>
        <p:nvCxnSpPr>
          <p:cNvPr id="140" name="Straight Connector 139"/>
          <p:cNvCxnSpPr/>
          <p:nvPr/>
        </p:nvCxnSpPr>
        <p:spPr>
          <a:xfrm flipH="1">
            <a:off x="6407037" y="5103729"/>
            <a:ext cx="1626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flipH="1">
            <a:off x="6607887"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5400000" flipH="1">
            <a:off x="6782311"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rot="5400000" flipH="1">
            <a:off x="6967307"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5400000" flipH="1">
            <a:off x="7152302"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flipH="1">
            <a:off x="7326337"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flipH="1">
            <a:off x="7500760"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rot="5400000" flipH="1">
            <a:off x="7685755"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flipH="1">
            <a:off x="7860179" y="5152832"/>
            <a:ext cx="524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6355652" y="5228582"/>
            <a:ext cx="197170" cy="123111"/>
          </a:xfrm>
          <a:prstGeom prst="rect">
            <a:avLst/>
          </a:prstGeom>
          <a:noFill/>
        </p:spPr>
        <p:txBody>
          <a:bodyPr wrap="none" lIns="0" tIns="0" rIns="0" bIns="0" rtlCol="0">
            <a:spAutoFit/>
          </a:bodyPr>
          <a:lstStyle/>
          <a:p>
            <a:pPr algn="ctr"/>
            <a:r>
              <a:rPr lang="en-US" sz="800" dirty="0" smtClean="0">
                <a:solidFill>
                  <a:schemeClr val="bg1"/>
                </a:solidFill>
                <a:latin typeface="+mj-lt"/>
              </a:rPr>
              <a:t>155</a:t>
            </a:r>
            <a:endParaRPr lang="en-US" sz="800" dirty="0">
              <a:solidFill>
                <a:schemeClr val="bg1"/>
              </a:solidFill>
              <a:latin typeface="+mj-lt"/>
            </a:endParaRPr>
          </a:p>
        </p:txBody>
      </p:sp>
      <p:sp>
        <p:nvSpPr>
          <p:cNvPr id="150" name="TextBox 149"/>
          <p:cNvSpPr txBox="1"/>
          <p:nvPr/>
        </p:nvSpPr>
        <p:spPr>
          <a:xfrm>
            <a:off x="6714511" y="5228582"/>
            <a:ext cx="197170" cy="123111"/>
          </a:xfrm>
          <a:prstGeom prst="rect">
            <a:avLst/>
          </a:prstGeom>
          <a:noFill/>
        </p:spPr>
        <p:txBody>
          <a:bodyPr wrap="none" lIns="0" tIns="0" rIns="0" bIns="0" rtlCol="0">
            <a:spAutoFit/>
          </a:bodyPr>
          <a:lstStyle/>
          <a:p>
            <a:pPr algn="ctr"/>
            <a:r>
              <a:rPr lang="en-US" sz="800" dirty="0" smtClean="0">
                <a:solidFill>
                  <a:schemeClr val="bg1"/>
                </a:solidFill>
                <a:latin typeface="+mj-lt"/>
              </a:rPr>
              <a:t>193</a:t>
            </a:r>
            <a:endParaRPr lang="en-US" sz="800" dirty="0">
              <a:solidFill>
                <a:schemeClr val="bg1"/>
              </a:solidFill>
              <a:latin typeface="+mj-lt"/>
            </a:endParaRPr>
          </a:p>
        </p:txBody>
      </p:sp>
      <p:sp>
        <p:nvSpPr>
          <p:cNvPr id="151" name="TextBox 150"/>
          <p:cNvSpPr txBox="1"/>
          <p:nvPr/>
        </p:nvSpPr>
        <p:spPr>
          <a:xfrm>
            <a:off x="7079051" y="5228582"/>
            <a:ext cx="197170" cy="123111"/>
          </a:xfrm>
          <a:prstGeom prst="rect">
            <a:avLst/>
          </a:prstGeom>
          <a:noFill/>
        </p:spPr>
        <p:txBody>
          <a:bodyPr wrap="none" lIns="0" tIns="0" rIns="0" bIns="0" rtlCol="0">
            <a:spAutoFit/>
          </a:bodyPr>
          <a:lstStyle/>
          <a:p>
            <a:pPr algn="ctr"/>
            <a:r>
              <a:rPr lang="en-US" sz="800" dirty="0" smtClean="0">
                <a:solidFill>
                  <a:schemeClr val="bg1"/>
                </a:solidFill>
                <a:latin typeface="+mj-lt"/>
              </a:rPr>
              <a:t>232</a:t>
            </a:r>
            <a:endParaRPr lang="en-US" sz="800" dirty="0">
              <a:solidFill>
                <a:schemeClr val="bg1"/>
              </a:solidFill>
              <a:latin typeface="+mj-lt"/>
            </a:endParaRPr>
          </a:p>
        </p:txBody>
      </p:sp>
      <p:sp>
        <p:nvSpPr>
          <p:cNvPr id="152" name="TextBox 151"/>
          <p:cNvSpPr txBox="1"/>
          <p:nvPr/>
        </p:nvSpPr>
        <p:spPr>
          <a:xfrm>
            <a:off x="7428417" y="5228582"/>
            <a:ext cx="197170" cy="123111"/>
          </a:xfrm>
          <a:prstGeom prst="rect">
            <a:avLst/>
          </a:prstGeom>
          <a:noFill/>
        </p:spPr>
        <p:txBody>
          <a:bodyPr wrap="none" lIns="0" tIns="0" rIns="0" bIns="0" rtlCol="0">
            <a:spAutoFit/>
          </a:bodyPr>
          <a:lstStyle/>
          <a:p>
            <a:pPr algn="ctr"/>
            <a:r>
              <a:rPr lang="en-US" sz="800" dirty="0" smtClean="0">
                <a:solidFill>
                  <a:schemeClr val="bg1"/>
                </a:solidFill>
                <a:latin typeface="+mj-lt"/>
              </a:rPr>
              <a:t>270</a:t>
            </a:r>
            <a:endParaRPr lang="en-US" sz="800" dirty="0">
              <a:solidFill>
                <a:schemeClr val="bg1"/>
              </a:solidFill>
              <a:latin typeface="+mj-lt"/>
            </a:endParaRPr>
          </a:p>
        </p:txBody>
      </p:sp>
      <p:sp>
        <p:nvSpPr>
          <p:cNvPr id="153" name="TextBox 152"/>
          <p:cNvSpPr txBox="1"/>
          <p:nvPr/>
        </p:nvSpPr>
        <p:spPr>
          <a:xfrm>
            <a:off x="7788293" y="5228582"/>
            <a:ext cx="197170" cy="123111"/>
          </a:xfrm>
          <a:prstGeom prst="rect">
            <a:avLst/>
          </a:prstGeom>
          <a:noFill/>
        </p:spPr>
        <p:txBody>
          <a:bodyPr wrap="none" lIns="0" tIns="0" rIns="0" bIns="0" rtlCol="0">
            <a:spAutoFit/>
          </a:bodyPr>
          <a:lstStyle/>
          <a:p>
            <a:pPr algn="ctr"/>
            <a:r>
              <a:rPr lang="en-US" sz="800" dirty="0" smtClean="0">
                <a:solidFill>
                  <a:schemeClr val="bg1"/>
                </a:solidFill>
                <a:latin typeface="+mj-lt"/>
              </a:rPr>
              <a:t>309</a:t>
            </a:r>
            <a:endParaRPr lang="en-US" sz="800" dirty="0">
              <a:solidFill>
                <a:schemeClr val="bg1"/>
              </a:solidFill>
              <a:latin typeface="+mj-lt"/>
            </a:endParaRPr>
          </a:p>
        </p:txBody>
      </p:sp>
      <p:sp>
        <p:nvSpPr>
          <p:cNvPr id="154" name="TextBox 153"/>
          <p:cNvSpPr txBox="1"/>
          <p:nvPr/>
        </p:nvSpPr>
        <p:spPr>
          <a:xfrm>
            <a:off x="8030420" y="4915443"/>
            <a:ext cx="609142" cy="153888"/>
          </a:xfrm>
          <a:prstGeom prst="rect">
            <a:avLst/>
          </a:prstGeom>
          <a:noFill/>
        </p:spPr>
        <p:txBody>
          <a:bodyPr wrap="none" lIns="0" tIns="0" rIns="0" bIns="0" rtlCol="0" anchor="t" anchorCtr="0">
            <a:spAutoFit/>
          </a:bodyPr>
          <a:lstStyle/>
          <a:p>
            <a:pPr algn="ctr"/>
            <a:r>
              <a:rPr lang="en-US" sz="1000" dirty="0" smtClean="0">
                <a:solidFill>
                  <a:schemeClr val="bg1"/>
                </a:solidFill>
              </a:rPr>
              <a:t>(mmol/L</a:t>
            </a:r>
            <a:r>
              <a:rPr lang="en-US" sz="1000" dirty="0">
                <a:solidFill>
                  <a:schemeClr val="bg1"/>
                </a:solidFill>
              </a:rPr>
              <a:t>)</a:t>
            </a:r>
          </a:p>
        </p:txBody>
      </p:sp>
      <p:sp>
        <p:nvSpPr>
          <p:cNvPr id="155" name="TextBox 154"/>
          <p:cNvSpPr txBox="1"/>
          <p:nvPr/>
        </p:nvSpPr>
        <p:spPr>
          <a:xfrm>
            <a:off x="8122592" y="5174523"/>
            <a:ext cx="424796" cy="123111"/>
          </a:xfrm>
          <a:prstGeom prst="rect">
            <a:avLst/>
          </a:prstGeom>
          <a:noFill/>
        </p:spPr>
        <p:txBody>
          <a:bodyPr wrap="none" lIns="0" tIns="0" rIns="0" bIns="0" rtlCol="0" anchor="t" anchorCtr="0">
            <a:spAutoFit/>
          </a:bodyPr>
          <a:lstStyle/>
          <a:p>
            <a:pPr algn="ctr"/>
            <a:r>
              <a:rPr lang="en-US" sz="800" dirty="0" smtClean="0">
                <a:solidFill>
                  <a:schemeClr val="bg1"/>
                </a:solidFill>
              </a:rPr>
              <a:t>(mg/dL)</a:t>
            </a:r>
            <a:endParaRPr lang="en-US" sz="800" dirty="0">
              <a:solidFill>
                <a:schemeClr val="bg1"/>
              </a:solidFill>
            </a:endParaRPr>
          </a:p>
        </p:txBody>
      </p:sp>
      <p:sp>
        <p:nvSpPr>
          <p:cNvPr id="156" name="Text Placeholder 7"/>
          <p:cNvSpPr>
            <a:spLocks noGrp="1"/>
          </p:cNvSpPr>
          <p:nvPr>
            <p:ph type="body" sz="quarter" idx="14"/>
          </p:nvPr>
        </p:nvSpPr>
        <p:spPr>
          <a:xfrm>
            <a:off x="0" y="6381751"/>
            <a:ext cx="6568093" cy="476249"/>
          </a:xfrm>
        </p:spPr>
        <p:txBody>
          <a:bodyPr wrap="square" tIns="0"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a:spcBef>
                <a:spcPts val="0"/>
              </a:spcBef>
            </a:pPr>
            <a:r>
              <a:rPr lang="en-GB" sz="600" b="1" dirty="0" smtClean="0">
                <a:solidFill>
                  <a:srgbClr val="FFFFFF"/>
                </a:solidFill>
              </a:rPr>
              <a:t>1</a:t>
            </a:r>
            <a:r>
              <a:rPr lang="en-GB" sz="600" dirty="0" smtClean="0">
                <a:solidFill>
                  <a:srgbClr val="FFFFFF"/>
                </a:solidFill>
              </a:rPr>
              <a:t>.</a:t>
            </a:r>
            <a:r>
              <a:rPr lang="en-GB" sz="600" b="1" dirty="0" smtClean="0">
                <a:solidFill>
                  <a:srgbClr val="FFFFFF"/>
                </a:solidFill>
              </a:rPr>
              <a:t> </a:t>
            </a:r>
            <a:r>
              <a:rPr lang="en-GB" sz="600" dirty="0" smtClean="0">
                <a:solidFill>
                  <a:srgbClr val="FFFFFF"/>
                </a:solidFill>
              </a:rPr>
              <a:t>Prospective </a:t>
            </a:r>
            <a:r>
              <a:rPr lang="en-GB" sz="600" dirty="0">
                <a:solidFill>
                  <a:srgbClr val="FFFFFF"/>
                </a:solidFill>
              </a:rPr>
              <a:t>Studies Collaboration. Lancet. </a:t>
            </a:r>
            <a:r>
              <a:rPr lang="en-GB" sz="600" dirty="0" smtClean="0">
                <a:solidFill>
                  <a:srgbClr val="FFFFFF"/>
                </a:solidFill>
              </a:rPr>
              <a:t>2007;370:1829–1839</a:t>
            </a:r>
            <a:r>
              <a:rPr lang="en-GB" sz="600" dirty="0">
                <a:solidFill>
                  <a:srgbClr val="FFFFFF"/>
                </a:solidFill>
              </a:rPr>
              <a:t>.</a:t>
            </a:r>
            <a:r>
              <a:rPr lang="en-GB" sz="600" b="1" dirty="0" smtClean="0">
                <a:solidFill>
                  <a:srgbClr val="FFFFFF"/>
                </a:solidFill>
              </a:rPr>
              <a:t> </a:t>
            </a:r>
            <a:r>
              <a:rPr lang="en-GB" sz="600" b="1" dirty="0">
                <a:solidFill>
                  <a:srgbClr val="FFFFFF"/>
                </a:solidFill>
              </a:rPr>
              <a:t>2</a:t>
            </a:r>
            <a:r>
              <a:rPr lang="en-GB" sz="600" dirty="0">
                <a:solidFill>
                  <a:srgbClr val="FFFFFF"/>
                </a:solidFill>
              </a:rPr>
              <a:t>.</a:t>
            </a:r>
            <a:r>
              <a:rPr lang="en-GB" sz="600" b="1" dirty="0">
                <a:solidFill>
                  <a:srgbClr val="FFFFFF"/>
                </a:solidFill>
              </a:rPr>
              <a:t> </a:t>
            </a:r>
            <a:r>
              <a:rPr lang="en-GB" sz="600" dirty="0">
                <a:solidFill>
                  <a:srgbClr val="FFFFFF"/>
                </a:solidFill>
              </a:rPr>
              <a:t>Cholesterol Treatment Trialists’ (CTT) Collaboration. Lancet. </a:t>
            </a:r>
            <a:r>
              <a:rPr lang="en-GB" sz="600" dirty="0" smtClean="0">
                <a:solidFill>
                  <a:srgbClr val="FFFFFF"/>
                </a:solidFill>
              </a:rPr>
              <a:t>2010;376:1670–1681. </a:t>
            </a:r>
            <a:r>
              <a:rPr lang="en-GB" sz="600" b="1" dirty="0">
                <a:solidFill>
                  <a:srgbClr val="FFFFFF"/>
                </a:solidFill>
              </a:rPr>
              <a:t>3</a:t>
            </a:r>
            <a:r>
              <a:rPr lang="en-GB" sz="600" dirty="0">
                <a:solidFill>
                  <a:srgbClr val="FFFFFF"/>
                </a:solidFill>
              </a:rPr>
              <a:t>. Ridker PM, et al. for the JUPITER Study Group. N Engl J Med. </a:t>
            </a:r>
            <a:r>
              <a:rPr lang="en-GB" sz="600" dirty="0" smtClean="0">
                <a:solidFill>
                  <a:srgbClr val="FFFFFF"/>
                </a:solidFill>
              </a:rPr>
              <a:t>2008;359:2195–2207. </a:t>
            </a:r>
            <a:r>
              <a:rPr lang="en-GB" sz="600" b="1" dirty="0">
                <a:solidFill>
                  <a:srgbClr val="FFFFFF"/>
                </a:solidFill>
              </a:rPr>
              <a:t>4</a:t>
            </a:r>
            <a:r>
              <a:rPr lang="en-GB" sz="600" dirty="0">
                <a:solidFill>
                  <a:srgbClr val="FFFFFF"/>
                </a:solidFill>
              </a:rPr>
              <a:t>. </a:t>
            </a:r>
            <a:r>
              <a:rPr lang="en-GB" sz="600" dirty="0" smtClean="0">
                <a:solidFill>
                  <a:srgbClr val="FFFFFF"/>
                </a:solidFill>
              </a:rPr>
              <a:t>National Institute for Health and Care Excellence (2008). Identification and management of familial hypercholesterolaemia: NICE clinical guideline 71. Available at: https</a:t>
            </a:r>
            <a:r>
              <a:rPr lang="en-GB" sz="600" dirty="0">
                <a:solidFill>
                  <a:srgbClr val="FFFFFF"/>
                </a:solidFill>
              </a:rPr>
              <a:t>://www.nice.org.uk/guidance/cg71</a:t>
            </a:r>
            <a:r>
              <a:rPr lang="en-GB" sz="600" dirty="0" smtClean="0">
                <a:solidFill>
                  <a:srgbClr val="FFFFFF"/>
                </a:solidFill>
              </a:rPr>
              <a:t>. Accessed March 2013. </a:t>
            </a:r>
            <a:r>
              <a:rPr lang="en-GB" sz="600" b="1" dirty="0" smtClean="0">
                <a:solidFill>
                  <a:srgbClr val="FFFFFF"/>
                </a:solidFill>
              </a:rPr>
              <a:t>5</a:t>
            </a:r>
            <a:r>
              <a:rPr lang="en-GB" sz="600" dirty="0">
                <a:solidFill>
                  <a:srgbClr val="FFFFFF"/>
                </a:solidFill>
              </a:rPr>
              <a:t>. Stone NJ, et al. Circulation. 1974;49:476–488</a:t>
            </a:r>
            <a:r>
              <a:rPr lang="en-GB" sz="600" dirty="0" smtClean="0">
                <a:solidFill>
                  <a:srgbClr val="FFFFFF"/>
                </a:solidFill>
              </a:rPr>
              <a:t>.</a:t>
            </a:r>
          </a:p>
          <a:p>
            <a:pPr algn="l">
              <a:spcBef>
                <a:spcPts val="0"/>
              </a:spcBef>
            </a:pPr>
            <a:r>
              <a:rPr lang="en-GB" sz="600" dirty="0" smtClean="0">
                <a:solidFill>
                  <a:srgbClr val="FFFFFF"/>
                </a:solidFill>
              </a:rPr>
              <a:t>CVD, cardiovascular disease</a:t>
            </a:r>
            <a:endParaRPr lang="en-GB" sz="600" dirty="0">
              <a:solidFill>
                <a:srgbClr val="FFFFFF"/>
              </a:solidFill>
            </a:endParaRPr>
          </a:p>
        </p:txBody>
      </p:sp>
    </p:spTree>
    <p:extLst>
      <p:ext uri="{BB962C8B-B14F-4D97-AF65-F5344CB8AC3E}">
        <p14:creationId xmlns:p14="http://schemas.microsoft.com/office/powerpoint/2010/main" val="314921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 calcmode="lin" valueType="num">
                                      <p:cBhvr>
                                        <p:cTn id="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8" dur="500" fill="hold"/>
                                        <p:tgtEl>
                                          <p:spTgt spid="2">
                                            <p:txEl>
                                              <p:pRg st="5" end="5"/>
                                            </p:txEl>
                                          </p:spTgt>
                                        </p:tgtEl>
                                        <p:attrNameLst>
                                          <p:attrName>ppt_y</p:attrName>
                                        </p:attrNameLst>
                                      </p:cBhvr>
                                      <p:tavLst>
                                        <p:tav tm="0">
                                          <p:val>
                                            <p:strVal val="#ppt_y-#ppt_h/2"/>
                                          </p:val>
                                        </p:tav>
                                        <p:tav tm="100000">
                                          <p:val>
                                            <p:strVal val="#ppt_y"/>
                                          </p:val>
                                        </p:tav>
                                      </p:tavLst>
                                    </p:anim>
                                    <p:anim calcmode="lin" valueType="num">
                                      <p:cBhvr>
                                        <p:cTn id="9" dur="500" fill="hold"/>
                                        <p:tgtEl>
                                          <p:spTgt spid="2">
                                            <p:txEl>
                                              <p:pRg st="5" end="5"/>
                                            </p:txEl>
                                          </p:spTgt>
                                        </p:tgtEl>
                                        <p:attrNameLst>
                                          <p:attrName>ppt_w</p:attrName>
                                        </p:attrNameLst>
                                      </p:cBhvr>
                                      <p:tavLst>
                                        <p:tav tm="0">
                                          <p:val>
                                            <p:strVal val="#ppt_w"/>
                                          </p:val>
                                        </p:tav>
                                        <p:tav tm="100000">
                                          <p:val>
                                            <p:strVal val="#ppt_w"/>
                                          </p:val>
                                        </p:tav>
                                      </p:tavLst>
                                    </p:anim>
                                    <p:anim calcmode="lin" valueType="num">
                                      <p:cBhvr>
                                        <p:cTn id="10" dur="500" fill="hold"/>
                                        <p:tgtEl>
                                          <p:spTgt spid="2">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7296" y="165456"/>
            <a:ext cx="7283152" cy="1143000"/>
          </a:xfrm>
        </p:spPr>
        <p:txBody>
          <a:bodyPr/>
          <a:lstStyle/>
          <a:p>
            <a:r>
              <a:rPr lang="en-GB" dirty="0" smtClean="0"/>
              <a:t>The Framingham </a:t>
            </a:r>
            <a:r>
              <a:rPr lang="en-GB" dirty="0"/>
              <a:t>S</a:t>
            </a:r>
            <a:r>
              <a:rPr lang="en-GB" dirty="0" smtClean="0"/>
              <a:t>tudy:</a:t>
            </a:r>
            <a:r>
              <a:rPr lang="en-GB" dirty="0" smtClean="0">
                <a:solidFill>
                  <a:srgbClr val="FF0000"/>
                </a:solidFill>
              </a:rPr>
              <a:t> </a:t>
            </a:r>
            <a:r>
              <a:rPr lang="en-GB" dirty="0" smtClean="0"/>
              <a:t>Relationship between  serum cholesterol levels and CVD mortality</a:t>
            </a:r>
            <a:endParaRPr lang="en-GB" dirty="0"/>
          </a:p>
        </p:txBody>
      </p:sp>
      <p:sp>
        <p:nvSpPr>
          <p:cNvPr id="3" name="Content Placeholder 2"/>
          <p:cNvSpPr>
            <a:spLocks noGrp="1"/>
          </p:cNvSpPr>
          <p:nvPr>
            <p:ph idx="1"/>
          </p:nvPr>
        </p:nvSpPr>
        <p:spPr>
          <a:xfrm>
            <a:off x="423862" y="1171100"/>
            <a:ext cx="8229600" cy="4580405"/>
          </a:xfrm>
        </p:spPr>
        <p:txBody>
          <a:bodyPr>
            <a:normAutofit/>
          </a:bodyPr>
          <a:lstStyle/>
          <a:p>
            <a:r>
              <a:rPr lang="en-GB" sz="1100" dirty="0" smtClean="0"/>
              <a:t>30 years of follow-up from the Framingham Study, which investigated the relationship between serum cholesterol values and cardiovascular disease (CVD) mortality, found that cholesterol levels were directly related to 30-year CVD and all-cause mortality in individuals under the age of 50</a:t>
            </a:r>
          </a:p>
          <a:p>
            <a:pPr lvl="1"/>
            <a:r>
              <a:rPr lang="en-GB" sz="1100" dirty="0" smtClean="0"/>
              <a:t>5% increase in overall death </a:t>
            </a:r>
            <a:r>
              <a:rPr lang="en-GB" sz="1100" dirty="0"/>
              <a:t>and 9% increase in CVD death </a:t>
            </a:r>
            <a:r>
              <a:rPr lang="en-GB" sz="1100" dirty="0" smtClean="0"/>
              <a:t>for each 10 mg/dL increase of cholesterol</a:t>
            </a:r>
          </a:p>
        </p:txBody>
      </p:sp>
      <p:sp>
        <p:nvSpPr>
          <p:cNvPr id="7" name="Rounded Rectangle 6"/>
          <p:cNvSpPr/>
          <p:nvPr/>
        </p:nvSpPr>
        <p:spPr bwMode="auto">
          <a:xfrm>
            <a:off x="315240" y="5918200"/>
            <a:ext cx="8629364" cy="404450"/>
          </a:xfrm>
          <a:prstGeom prst="roundRect">
            <a:avLst>
              <a:gd name="adj" fmla="val 0"/>
            </a:avLst>
          </a:prstGeom>
          <a:solidFill>
            <a:schemeClr val="bg2"/>
          </a:solidFill>
          <a:ln w="2857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GB" sz="1350" b="1" dirty="0" smtClean="0">
                <a:solidFill>
                  <a:prstClr val="white"/>
                </a:solidFill>
                <a:latin typeface="+mj-lt"/>
                <a:cs typeface="Arial" pitchFamily="34" charset="0"/>
              </a:rPr>
              <a:t>CVD mortality was directly related to total cholesterol levels in the 30-year follow-up from the Framingham study</a:t>
            </a:r>
            <a:r>
              <a:rPr lang="en-GB" sz="1350" b="1" baseline="30000" dirty="0" smtClean="0">
                <a:solidFill>
                  <a:prstClr val="white"/>
                </a:solidFill>
                <a:latin typeface="+mj-lt"/>
                <a:cs typeface="Arial" pitchFamily="34" charset="0"/>
              </a:rPr>
              <a:t>1</a:t>
            </a:r>
            <a:endParaRPr lang="en-GB" sz="1350" b="1" baseline="30000" dirty="0">
              <a:solidFill>
                <a:prstClr val="white"/>
              </a:solidFill>
              <a:latin typeface="+mj-lt"/>
              <a:cs typeface="Arial" pitchFamily="34" charset="0"/>
            </a:endParaRPr>
          </a:p>
        </p:txBody>
      </p:sp>
      <p:sp>
        <p:nvSpPr>
          <p:cNvPr id="8" name="Text Placeholder 7"/>
          <p:cNvSpPr>
            <a:spLocks noGrp="1"/>
          </p:cNvSpPr>
          <p:nvPr>
            <p:ph type="body" sz="quarter" idx="14"/>
          </p:nvPr>
        </p:nvSpPr>
        <p:spPr>
          <a:xfrm>
            <a:off x="76200" y="6381751"/>
            <a:ext cx="6400800" cy="476249"/>
          </a:xfrm>
        </p:spPr>
        <p:txBody>
          <a:bodyPr wrap="square" anchor="t" anchorCtr="0">
            <a:noAutofit/>
          </a:bodyPr>
          <a:lstStyle>
            <a:lvl1pPr marL="0" indent="0" algn="r">
              <a:buNone/>
              <a:defRPr sz="900"/>
            </a:lvl1pPr>
            <a:lvl2pPr marL="457200" indent="0">
              <a:buNone/>
              <a:defRPr sz="1200"/>
            </a:lvl2pPr>
            <a:lvl3pPr marL="914400" indent="0">
              <a:buNone/>
              <a:defRPr sz="1200"/>
            </a:lvl3pPr>
            <a:lvl4pPr marL="1371600" indent="0">
              <a:buNone/>
              <a:defRPr sz="1200"/>
            </a:lvl4pPr>
            <a:lvl5pPr marL="1828800" indent="0">
              <a:buNone/>
              <a:defRPr sz="1200"/>
            </a:lvl5pPr>
          </a:lstStyle>
          <a:p>
            <a:pPr algn="l" fontAlgn="base">
              <a:spcBef>
                <a:spcPct val="0"/>
              </a:spcBef>
              <a:spcAft>
                <a:spcPct val="0"/>
              </a:spcAft>
            </a:pPr>
            <a:r>
              <a:rPr lang="da-DK" sz="800" b="1" dirty="0" smtClean="0">
                <a:cs typeface="Arial" pitchFamily="34" charset="0"/>
              </a:rPr>
              <a:t>1. </a:t>
            </a:r>
            <a:r>
              <a:rPr lang="da-DK" sz="800" dirty="0" smtClean="0">
                <a:cs typeface="Arial" pitchFamily="34" charset="0"/>
              </a:rPr>
              <a:t>Anderson </a:t>
            </a:r>
            <a:r>
              <a:rPr lang="da-DK" sz="800" dirty="0">
                <a:cs typeface="Arial" pitchFamily="34" charset="0"/>
              </a:rPr>
              <a:t>KM, et al. JAMA 1987;257(16): 2176–80</a:t>
            </a:r>
            <a:r>
              <a:rPr lang="da-DK" sz="800" dirty="0" smtClean="0">
                <a:cs typeface="Arial" pitchFamily="34" charset="0"/>
              </a:rPr>
              <a:t>.</a:t>
            </a:r>
          </a:p>
          <a:p>
            <a:pPr algn="l"/>
            <a:r>
              <a:rPr lang="en-GB" sz="800" dirty="0"/>
              <a:t>†</a:t>
            </a:r>
            <a:r>
              <a:rPr lang="en-GB" sz="800" dirty="0" smtClean="0"/>
              <a:t>P&lt;0.01 ‡P&lt;0.01</a:t>
            </a:r>
            <a:endParaRPr lang="en-GB" sz="800" dirty="0"/>
          </a:p>
          <a:p>
            <a:pPr algn="l" fontAlgn="base">
              <a:spcBef>
                <a:spcPct val="0"/>
              </a:spcBef>
              <a:spcAft>
                <a:spcPct val="0"/>
              </a:spcAft>
            </a:pPr>
            <a:r>
              <a:rPr lang="da-DK" sz="800" dirty="0" smtClean="0">
                <a:solidFill>
                  <a:prstClr val="white"/>
                </a:solidFill>
                <a:cs typeface="Arial" pitchFamily="34" charset="0"/>
              </a:rPr>
              <a:t> </a:t>
            </a:r>
          </a:p>
          <a:p>
            <a:pPr marL="228600" indent="-228600" algn="l" fontAlgn="base">
              <a:spcBef>
                <a:spcPct val="0"/>
              </a:spcBef>
              <a:spcAft>
                <a:spcPct val="0"/>
              </a:spcAft>
              <a:buAutoNum type="arabicPeriod"/>
            </a:pPr>
            <a:endParaRPr lang="da-DK" sz="800" dirty="0">
              <a:solidFill>
                <a:prstClr val="white"/>
              </a:solidFill>
              <a:cs typeface="Arial"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668" y="2391767"/>
            <a:ext cx="8790034" cy="3403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15240" y="2143805"/>
            <a:ext cx="8147713" cy="261610"/>
          </a:xfrm>
          <a:prstGeom prst="rect">
            <a:avLst/>
          </a:prstGeom>
        </p:spPr>
        <p:txBody>
          <a:bodyPr wrap="square">
            <a:spAutoFit/>
          </a:bodyPr>
          <a:lstStyle/>
          <a:p>
            <a:pPr algn="ctr" fontAlgn="base">
              <a:spcBef>
                <a:spcPct val="0"/>
              </a:spcBef>
              <a:spcAft>
                <a:spcPct val="0"/>
              </a:spcAft>
            </a:pPr>
            <a:r>
              <a:rPr lang="en-GB" sz="1100" b="1" dirty="0">
                <a:solidFill>
                  <a:prstClr val="white"/>
                </a:solidFill>
                <a:cs typeface="Arial" pitchFamily="34" charset="0"/>
              </a:rPr>
              <a:t>Univariate proportional-hazards model coefficients for cholesterol level and mortality</a:t>
            </a:r>
            <a:endParaRPr lang="en-GB" sz="1100" b="1" baseline="30000" dirty="0">
              <a:solidFill>
                <a:prstClr val="white"/>
              </a:solidFill>
              <a:cs typeface="Arial" pitchFamily="34" charset="0"/>
            </a:endParaRPr>
          </a:p>
        </p:txBody>
      </p:sp>
    </p:spTree>
    <p:extLst>
      <p:ext uri="{BB962C8B-B14F-4D97-AF65-F5344CB8AC3E}">
        <p14:creationId xmlns:p14="http://schemas.microsoft.com/office/powerpoint/2010/main" val="2763185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fontAlgn="base">
              <a:spcBef>
                <a:spcPct val="0"/>
              </a:spcBef>
              <a:spcAft>
                <a:spcPct val="0"/>
              </a:spcAft>
              <a:buClrTx/>
              <a:buSzTx/>
              <a:buFontTx/>
              <a:buNone/>
            </a:pPr>
            <a:endParaRPr lang="en-US" altLang="en-US" sz="2800" dirty="0">
              <a:solidFill>
                <a:srgbClr val="FFFFFF"/>
              </a:solidFill>
              <a:cs typeface="Arial" pitchFamily="34" charset="0"/>
            </a:endParaRPr>
          </a:p>
        </p:txBody>
      </p:sp>
      <p:sp>
        <p:nvSpPr>
          <p:cNvPr id="355331"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fontAlgn="base">
              <a:spcBef>
                <a:spcPct val="0"/>
              </a:spcBef>
              <a:spcAft>
                <a:spcPct val="0"/>
              </a:spcAft>
              <a:buClrTx/>
              <a:buSzTx/>
              <a:buFontTx/>
              <a:buNone/>
            </a:pPr>
            <a:endParaRPr lang="en-US" altLang="en-US" sz="2800" dirty="0">
              <a:solidFill>
                <a:srgbClr val="FFFFFF"/>
              </a:solidFill>
              <a:cs typeface="Arial" pitchFamily="34" charset="0"/>
            </a:endParaRPr>
          </a:p>
        </p:txBody>
      </p:sp>
      <p:sp>
        <p:nvSpPr>
          <p:cNvPr id="47109" name="Rectangle 5"/>
          <p:cNvSpPr>
            <a:spLocks noChangeArrowheads="1"/>
          </p:cNvSpPr>
          <p:nvPr/>
        </p:nvSpPr>
        <p:spPr bwMode="auto">
          <a:xfrm>
            <a:off x="252413" y="0"/>
            <a:ext cx="8331200" cy="127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p>
            <a:pPr algn="ctr" defTabSz="923925" eaLnBrk="0" fontAlgn="base" hangingPunct="0">
              <a:spcBef>
                <a:spcPct val="0"/>
              </a:spcBef>
              <a:spcAft>
                <a:spcPct val="0"/>
              </a:spcAft>
              <a:defRPr/>
            </a:pPr>
            <a:endParaRPr lang="en-US" sz="2000" b="1" dirty="0">
              <a:solidFill>
                <a:srgbClr val="92D050"/>
              </a:solidFill>
              <a:cs typeface="Arial" pitchFamily="34" charset="0"/>
            </a:endParaRPr>
          </a:p>
        </p:txBody>
      </p:sp>
      <p:sp>
        <p:nvSpPr>
          <p:cNvPr id="355333" name="Line 6"/>
          <p:cNvSpPr>
            <a:spLocks noChangeShapeType="1"/>
          </p:cNvSpPr>
          <p:nvPr/>
        </p:nvSpPr>
        <p:spPr bwMode="auto">
          <a:xfrm>
            <a:off x="2579688" y="5057663"/>
            <a:ext cx="0" cy="1587"/>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3287" name="Rectangle 7"/>
          <p:cNvSpPr>
            <a:spLocks noChangeArrowheads="1"/>
          </p:cNvSpPr>
          <p:nvPr/>
        </p:nvSpPr>
        <p:spPr bwMode="auto">
          <a:xfrm>
            <a:off x="2871788" y="5159263"/>
            <a:ext cx="1077912"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220</a:t>
            </a:r>
          </a:p>
        </p:txBody>
      </p:sp>
      <p:sp>
        <p:nvSpPr>
          <p:cNvPr id="353288" name="Rectangle 8"/>
          <p:cNvSpPr>
            <a:spLocks noChangeArrowheads="1"/>
          </p:cNvSpPr>
          <p:nvPr/>
        </p:nvSpPr>
        <p:spPr bwMode="auto">
          <a:xfrm>
            <a:off x="1930400" y="5159263"/>
            <a:ext cx="12144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180</a:t>
            </a:r>
          </a:p>
        </p:txBody>
      </p:sp>
      <p:sp>
        <p:nvSpPr>
          <p:cNvPr id="353289" name="Rectangle 9"/>
          <p:cNvSpPr>
            <a:spLocks noChangeArrowheads="1"/>
          </p:cNvSpPr>
          <p:nvPr/>
        </p:nvSpPr>
        <p:spPr bwMode="auto">
          <a:xfrm>
            <a:off x="1093788" y="5159263"/>
            <a:ext cx="1106487"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140</a:t>
            </a:r>
          </a:p>
        </p:txBody>
      </p:sp>
      <p:sp>
        <p:nvSpPr>
          <p:cNvPr id="353290" name="Rectangle 10"/>
          <p:cNvSpPr>
            <a:spLocks noChangeArrowheads="1"/>
          </p:cNvSpPr>
          <p:nvPr/>
        </p:nvSpPr>
        <p:spPr bwMode="auto">
          <a:xfrm>
            <a:off x="3738563" y="5159263"/>
            <a:ext cx="1116012"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marL="52388" indent="-52388"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260</a:t>
            </a:r>
          </a:p>
        </p:txBody>
      </p:sp>
      <p:sp>
        <p:nvSpPr>
          <p:cNvPr id="353291" name="Rectangle 11"/>
          <p:cNvSpPr>
            <a:spLocks noChangeArrowheads="1"/>
          </p:cNvSpPr>
          <p:nvPr/>
        </p:nvSpPr>
        <p:spPr bwMode="auto">
          <a:xfrm>
            <a:off x="1325563" y="3430475"/>
            <a:ext cx="263525"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8</a:t>
            </a:r>
          </a:p>
        </p:txBody>
      </p:sp>
      <p:sp>
        <p:nvSpPr>
          <p:cNvPr id="353292" name="Rectangle 12"/>
          <p:cNvSpPr>
            <a:spLocks noChangeArrowheads="1"/>
          </p:cNvSpPr>
          <p:nvPr/>
        </p:nvSpPr>
        <p:spPr bwMode="auto">
          <a:xfrm>
            <a:off x="1325563" y="3801950"/>
            <a:ext cx="263525"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6</a:t>
            </a:r>
          </a:p>
        </p:txBody>
      </p:sp>
      <p:sp>
        <p:nvSpPr>
          <p:cNvPr id="353293" name="Rectangle 13"/>
          <p:cNvSpPr>
            <a:spLocks noChangeArrowheads="1"/>
          </p:cNvSpPr>
          <p:nvPr/>
        </p:nvSpPr>
        <p:spPr bwMode="auto">
          <a:xfrm>
            <a:off x="1325563" y="4175013"/>
            <a:ext cx="263525"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4</a:t>
            </a:r>
          </a:p>
        </p:txBody>
      </p:sp>
      <p:sp>
        <p:nvSpPr>
          <p:cNvPr id="353294" name="Rectangle 14"/>
          <p:cNvSpPr>
            <a:spLocks noChangeArrowheads="1"/>
          </p:cNvSpPr>
          <p:nvPr/>
        </p:nvSpPr>
        <p:spPr bwMode="auto">
          <a:xfrm>
            <a:off x="1325563" y="4530613"/>
            <a:ext cx="263525"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a:t>
            </a:r>
          </a:p>
        </p:txBody>
      </p:sp>
      <p:sp>
        <p:nvSpPr>
          <p:cNvPr id="353295" name="Rectangle 15"/>
          <p:cNvSpPr>
            <a:spLocks noChangeArrowheads="1"/>
          </p:cNvSpPr>
          <p:nvPr/>
        </p:nvSpPr>
        <p:spPr bwMode="auto">
          <a:xfrm>
            <a:off x="1325563" y="4933838"/>
            <a:ext cx="263525"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0</a:t>
            </a:r>
          </a:p>
        </p:txBody>
      </p:sp>
      <p:sp>
        <p:nvSpPr>
          <p:cNvPr id="353296" name="Rectangle 16"/>
          <p:cNvSpPr>
            <a:spLocks noChangeArrowheads="1"/>
          </p:cNvSpPr>
          <p:nvPr/>
        </p:nvSpPr>
        <p:spPr bwMode="auto">
          <a:xfrm>
            <a:off x="1430338" y="5741875"/>
            <a:ext cx="3754437"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b="1" dirty="0">
                <a:solidFill>
                  <a:srgbClr val="FFFFFF"/>
                </a:solidFill>
                <a:cs typeface="Arial" pitchFamily="34" charset="0"/>
              </a:rPr>
              <a:t>Serum cholesterol mg/dL</a:t>
            </a:r>
          </a:p>
        </p:txBody>
      </p:sp>
      <p:sp>
        <p:nvSpPr>
          <p:cNvPr id="353297" name="Rectangle 17"/>
          <p:cNvSpPr>
            <a:spLocks noChangeArrowheads="1"/>
          </p:cNvSpPr>
          <p:nvPr/>
        </p:nvSpPr>
        <p:spPr bwMode="auto">
          <a:xfrm rot="16200000">
            <a:off x="-685006" y="3232831"/>
            <a:ext cx="3157538"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cs typeface="Arial" pitchFamily="34" charset="0"/>
              </a:rPr>
              <a:t>Age-adjusted CHD death </a:t>
            </a:r>
          </a:p>
          <a:p>
            <a:pPr algn="ctr" defTabSz="977900" eaLnBrk="0" fontAlgn="base" hangingPunct="0">
              <a:spcBef>
                <a:spcPct val="0"/>
              </a:spcBef>
              <a:spcAft>
                <a:spcPct val="0"/>
              </a:spcAft>
              <a:defRPr/>
            </a:pPr>
            <a:r>
              <a:rPr lang="en-US" sz="1400" dirty="0">
                <a:solidFill>
                  <a:srgbClr val="FFFFFF"/>
                </a:solidFill>
                <a:cs typeface="Arial" pitchFamily="34" charset="0"/>
              </a:rPr>
              <a:t>rate/1000 men/6 years</a:t>
            </a:r>
          </a:p>
        </p:txBody>
      </p:sp>
      <p:sp>
        <p:nvSpPr>
          <p:cNvPr id="353298" name="Rectangle 18"/>
          <p:cNvSpPr>
            <a:spLocks noChangeArrowheads="1"/>
          </p:cNvSpPr>
          <p:nvPr/>
        </p:nvSpPr>
        <p:spPr bwMode="auto">
          <a:xfrm>
            <a:off x="4635500" y="5159263"/>
            <a:ext cx="10795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300</a:t>
            </a:r>
          </a:p>
        </p:txBody>
      </p:sp>
      <p:sp>
        <p:nvSpPr>
          <p:cNvPr id="353299" name="Rectangle 19"/>
          <p:cNvSpPr>
            <a:spLocks noChangeArrowheads="1"/>
          </p:cNvSpPr>
          <p:nvPr/>
        </p:nvSpPr>
        <p:spPr bwMode="auto">
          <a:xfrm>
            <a:off x="1225550" y="1987438"/>
            <a:ext cx="3619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16</a:t>
            </a:r>
          </a:p>
        </p:txBody>
      </p:sp>
      <p:sp>
        <p:nvSpPr>
          <p:cNvPr id="353300" name="Rectangle 20"/>
          <p:cNvSpPr>
            <a:spLocks noChangeArrowheads="1"/>
          </p:cNvSpPr>
          <p:nvPr/>
        </p:nvSpPr>
        <p:spPr bwMode="auto">
          <a:xfrm>
            <a:off x="1225550" y="2346213"/>
            <a:ext cx="3619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14</a:t>
            </a:r>
          </a:p>
        </p:txBody>
      </p:sp>
      <p:sp>
        <p:nvSpPr>
          <p:cNvPr id="353301" name="Rectangle 21"/>
          <p:cNvSpPr>
            <a:spLocks noChangeArrowheads="1"/>
          </p:cNvSpPr>
          <p:nvPr/>
        </p:nvSpPr>
        <p:spPr bwMode="auto">
          <a:xfrm>
            <a:off x="1225550" y="2714513"/>
            <a:ext cx="3619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12</a:t>
            </a:r>
          </a:p>
        </p:txBody>
      </p:sp>
      <p:sp>
        <p:nvSpPr>
          <p:cNvPr id="353302" name="Rectangle 22"/>
          <p:cNvSpPr>
            <a:spLocks noChangeArrowheads="1"/>
          </p:cNvSpPr>
          <p:nvPr/>
        </p:nvSpPr>
        <p:spPr bwMode="auto">
          <a:xfrm>
            <a:off x="1225550" y="3097100"/>
            <a:ext cx="3619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10</a:t>
            </a:r>
          </a:p>
        </p:txBody>
      </p:sp>
      <p:sp>
        <p:nvSpPr>
          <p:cNvPr id="353303" name="Rectangle 23"/>
          <p:cNvSpPr>
            <a:spLocks noChangeArrowheads="1"/>
          </p:cNvSpPr>
          <p:nvPr/>
        </p:nvSpPr>
        <p:spPr bwMode="auto">
          <a:xfrm>
            <a:off x="1233488" y="1703275"/>
            <a:ext cx="3619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18</a:t>
            </a:r>
          </a:p>
        </p:txBody>
      </p:sp>
      <p:grpSp>
        <p:nvGrpSpPr>
          <p:cNvPr id="355351" name="Group 24"/>
          <p:cNvGrpSpPr>
            <a:grpSpLocks/>
          </p:cNvGrpSpPr>
          <p:nvPr/>
        </p:nvGrpSpPr>
        <p:grpSpPr bwMode="auto">
          <a:xfrm>
            <a:off x="1743075" y="2239850"/>
            <a:ext cx="0" cy="2554288"/>
            <a:chOff x="2254" y="1349"/>
            <a:chExt cx="1" cy="1609"/>
          </a:xfrm>
        </p:grpSpPr>
        <p:sp>
          <p:nvSpPr>
            <p:cNvPr id="355385" name="Line 25"/>
            <p:cNvSpPr>
              <a:spLocks noChangeShapeType="1"/>
            </p:cNvSpPr>
            <p:nvPr/>
          </p:nvSpPr>
          <p:spPr bwMode="auto">
            <a:xfrm>
              <a:off x="2254" y="1349"/>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6" name="Line 26"/>
            <p:cNvSpPr>
              <a:spLocks noChangeShapeType="1"/>
            </p:cNvSpPr>
            <p:nvPr/>
          </p:nvSpPr>
          <p:spPr bwMode="auto">
            <a:xfrm>
              <a:off x="2254" y="1579"/>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7" name="Line 27"/>
            <p:cNvSpPr>
              <a:spLocks noChangeShapeType="1"/>
            </p:cNvSpPr>
            <p:nvPr/>
          </p:nvSpPr>
          <p:spPr bwMode="auto">
            <a:xfrm>
              <a:off x="2254" y="1810"/>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8" name="Line 28"/>
            <p:cNvSpPr>
              <a:spLocks noChangeShapeType="1"/>
            </p:cNvSpPr>
            <p:nvPr/>
          </p:nvSpPr>
          <p:spPr bwMode="auto">
            <a:xfrm>
              <a:off x="2254" y="2039"/>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9" name="Line 29"/>
            <p:cNvSpPr>
              <a:spLocks noChangeShapeType="1"/>
            </p:cNvSpPr>
            <p:nvPr/>
          </p:nvSpPr>
          <p:spPr bwMode="auto">
            <a:xfrm>
              <a:off x="2254" y="2270"/>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90" name="Line 30"/>
            <p:cNvSpPr>
              <a:spLocks noChangeShapeType="1"/>
            </p:cNvSpPr>
            <p:nvPr/>
          </p:nvSpPr>
          <p:spPr bwMode="auto">
            <a:xfrm>
              <a:off x="2254" y="2498"/>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91" name="Line 31"/>
            <p:cNvSpPr>
              <a:spLocks noChangeShapeType="1"/>
            </p:cNvSpPr>
            <p:nvPr/>
          </p:nvSpPr>
          <p:spPr bwMode="auto">
            <a:xfrm>
              <a:off x="2254" y="2729"/>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92" name="Line 32"/>
            <p:cNvSpPr>
              <a:spLocks noChangeShapeType="1"/>
            </p:cNvSpPr>
            <p:nvPr/>
          </p:nvSpPr>
          <p:spPr bwMode="auto">
            <a:xfrm>
              <a:off x="2254" y="2958"/>
              <a:ext cx="1" cy="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grpSp>
      <p:sp>
        <p:nvSpPr>
          <p:cNvPr id="355352" name="Line 33"/>
          <p:cNvSpPr>
            <a:spLocks noChangeShapeType="1"/>
          </p:cNvSpPr>
          <p:nvPr/>
        </p:nvSpPr>
        <p:spPr bwMode="auto">
          <a:xfrm>
            <a:off x="2105025" y="5248163"/>
            <a:ext cx="0" cy="3175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53" name="Line 34"/>
          <p:cNvSpPr>
            <a:spLocks noChangeShapeType="1"/>
          </p:cNvSpPr>
          <p:nvPr/>
        </p:nvSpPr>
        <p:spPr bwMode="auto">
          <a:xfrm>
            <a:off x="2573382" y="1900125"/>
            <a:ext cx="0" cy="3313113"/>
          </a:xfrm>
          <a:prstGeom prst="line">
            <a:avLst/>
          </a:prstGeom>
          <a:noFill/>
          <a:ln w="28575">
            <a:solidFill>
              <a:srgbClr val="92D05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54" name="Line 35"/>
          <p:cNvSpPr>
            <a:spLocks noChangeShapeType="1"/>
          </p:cNvSpPr>
          <p:nvPr/>
        </p:nvSpPr>
        <p:spPr bwMode="auto">
          <a:xfrm>
            <a:off x="3419475" y="5057663"/>
            <a:ext cx="0" cy="1587"/>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56" name="Line 37"/>
          <p:cNvSpPr>
            <a:spLocks noChangeShapeType="1"/>
          </p:cNvSpPr>
          <p:nvPr/>
        </p:nvSpPr>
        <p:spPr bwMode="auto">
          <a:xfrm>
            <a:off x="4294188" y="5057663"/>
            <a:ext cx="0" cy="1587"/>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57" name="Line 38"/>
          <p:cNvSpPr>
            <a:spLocks noChangeShapeType="1"/>
          </p:cNvSpPr>
          <p:nvPr/>
        </p:nvSpPr>
        <p:spPr bwMode="auto">
          <a:xfrm>
            <a:off x="4733925" y="5248163"/>
            <a:ext cx="0" cy="3175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3319" name="Rectangle 39"/>
          <p:cNvSpPr>
            <a:spLocks noChangeArrowheads="1"/>
          </p:cNvSpPr>
          <p:nvPr/>
        </p:nvSpPr>
        <p:spPr bwMode="auto">
          <a:xfrm>
            <a:off x="3349625" y="5475175"/>
            <a:ext cx="10795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240</a:t>
            </a:r>
          </a:p>
        </p:txBody>
      </p:sp>
      <p:sp>
        <p:nvSpPr>
          <p:cNvPr id="353320" name="Rectangle 40"/>
          <p:cNvSpPr>
            <a:spLocks noChangeArrowheads="1"/>
          </p:cNvSpPr>
          <p:nvPr/>
        </p:nvSpPr>
        <p:spPr bwMode="auto">
          <a:xfrm>
            <a:off x="2359025" y="5475175"/>
            <a:ext cx="1216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200</a:t>
            </a:r>
          </a:p>
        </p:txBody>
      </p:sp>
      <p:sp>
        <p:nvSpPr>
          <p:cNvPr id="353321" name="Rectangle 41"/>
          <p:cNvSpPr>
            <a:spLocks noChangeArrowheads="1"/>
          </p:cNvSpPr>
          <p:nvPr/>
        </p:nvSpPr>
        <p:spPr bwMode="auto">
          <a:xfrm>
            <a:off x="1525588" y="5475175"/>
            <a:ext cx="1106487"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160</a:t>
            </a:r>
          </a:p>
        </p:txBody>
      </p:sp>
      <p:sp>
        <p:nvSpPr>
          <p:cNvPr id="353322" name="Rectangle 42"/>
          <p:cNvSpPr>
            <a:spLocks noChangeArrowheads="1"/>
          </p:cNvSpPr>
          <p:nvPr/>
        </p:nvSpPr>
        <p:spPr bwMode="auto">
          <a:xfrm>
            <a:off x="4171950" y="5475175"/>
            <a:ext cx="1116013"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425" tIns="49213" rIns="98425" bIns="49213">
            <a:spAutoFit/>
          </a:bodyPr>
          <a:lstStyle/>
          <a:p>
            <a:pPr marL="52388" indent="-52388" algn="ctr" defTabSz="977900" eaLnBrk="0" fontAlgn="base" hangingPunct="0">
              <a:spcBef>
                <a:spcPct val="0"/>
              </a:spcBef>
              <a:spcAft>
                <a:spcPct val="0"/>
              </a:spcAft>
              <a:defRPr/>
            </a:pPr>
            <a:r>
              <a:rPr lang="en-US" sz="1400" dirty="0">
                <a:solidFill>
                  <a:srgbClr val="FFFFFF"/>
                </a:solidFill>
                <a:effectLst>
                  <a:outerShdw blurRad="38100" dist="38100" dir="2700000" algn="tl">
                    <a:srgbClr val="000000"/>
                  </a:outerShdw>
                </a:effectLst>
                <a:cs typeface="Arial" pitchFamily="34" charset="0"/>
              </a:rPr>
              <a:t>280</a:t>
            </a:r>
          </a:p>
        </p:txBody>
      </p:sp>
      <p:sp>
        <p:nvSpPr>
          <p:cNvPr id="355362" name="Freeform 43"/>
          <p:cNvSpPr>
            <a:spLocks/>
          </p:cNvSpPr>
          <p:nvPr/>
        </p:nvSpPr>
        <p:spPr bwMode="auto">
          <a:xfrm>
            <a:off x="1697038" y="1908063"/>
            <a:ext cx="3440112" cy="2665412"/>
          </a:xfrm>
          <a:custGeom>
            <a:avLst/>
            <a:gdLst>
              <a:gd name="T0" fmla="*/ 0 w 2438"/>
              <a:gd name="T1" fmla="*/ 2147483647 h 1679"/>
              <a:gd name="T2" fmla="*/ 2147483647 w 2438"/>
              <a:gd name="T3" fmla="*/ 2147483647 h 1679"/>
              <a:gd name="T4" fmla="*/ 2147483647 w 2438"/>
              <a:gd name="T5" fmla="*/ 2147483647 h 1679"/>
              <a:gd name="T6" fmla="*/ 2147483647 w 2438"/>
              <a:gd name="T7" fmla="*/ 2147483647 h 1679"/>
              <a:gd name="T8" fmla="*/ 2147483647 w 2438"/>
              <a:gd name="T9" fmla="*/ 2147483647 h 1679"/>
              <a:gd name="T10" fmla="*/ 2147483647 w 2438"/>
              <a:gd name="T11" fmla="*/ 2147483647 h 1679"/>
              <a:gd name="T12" fmla="*/ 2147483647 w 2438"/>
              <a:gd name="T13" fmla="*/ 2147483647 h 1679"/>
              <a:gd name="T14" fmla="*/ 2147483647 w 2438"/>
              <a:gd name="T15" fmla="*/ 2147483647 h 1679"/>
              <a:gd name="T16" fmla="*/ 2147483647 w 2438"/>
              <a:gd name="T17" fmla="*/ 2147483647 h 1679"/>
              <a:gd name="T18" fmla="*/ 2147483647 w 2438"/>
              <a:gd name="T19" fmla="*/ 2147483647 h 1679"/>
              <a:gd name="T20" fmla="*/ 2147483647 w 2438"/>
              <a:gd name="T21" fmla="*/ 0 h 16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438" h="1679">
                <a:moveTo>
                  <a:pt x="0" y="1678"/>
                </a:moveTo>
                <a:lnTo>
                  <a:pt x="226" y="1642"/>
                </a:lnTo>
                <a:lnTo>
                  <a:pt x="607" y="1542"/>
                </a:lnTo>
                <a:lnTo>
                  <a:pt x="797" y="1480"/>
                </a:lnTo>
                <a:lnTo>
                  <a:pt x="974" y="1389"/>
                </a:lnTo>
                <a:lnTo>
                  <a:pt x="1308" y="1173"/>
                </a:lnTo>
                <a:lnTo>
                  <a:pt x="1616" y="920"/>
                </a:lnTo>
                <a:lnTo>
                  <a:pt x="1889" y="659"/>
                </a:lnTo>
                <a:lnTo>
                  <a:pt x="2115" y="405"/>
                </a:lnTo>
                <a:lnTo>
                  <a:pt x="2282" y="198"/>
                </a:lnTo>
                <a:lnTo>
                  <a:pt x="2437" y="0"/>
                </a:lnTo>
              </a:path>
            </a:pathLst>
          </a:custGeom>
          <a:noFill/>
          <a:ln w="25400" cap="rnd" cmpd="sng">
            <a:solidFill>
              <a:srgbClr val="FFC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3" name="Rectangle 44"/>
          <p:cNvSpPr>
            <a:spLocks noChangeArrowheads="1"/>
          </p:cNvSpPr>
          <p:nvPr/>
        </p:nvSpPr>
        <p:spPr bwMode="auto">
          <a:xfrm>
            <a:off x="1679575" y="1900125"/>
            <a:ext cx="3473450" cy="3267075"/>
          </a:xfrm>
          <a:prstGeom prst="rect">
            <a:avLst/>
          </a:prstGeom>
          <a:noFill/>
          <a:ln w="15875">
            <a:solidFill>
              <a:srgbClr val="FF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fontAlgn="base">
              <a:spcBef>
                <a:spcPct val="0"/>
              </a:spcBef>
              <a:spcAft>
                <a:spcPct val="0"/>
              </a:spcAft>
              <a:buClrTx/>
              <a:buSzTx/>
              <a:buFontTx/>
              <a:buNone/>
            </a:pPr>
            <a:endParaRPr lang="en-US" altLang="en-US" sz="2800" dirty="0">
              <a:solidFill>
                <a:srgbClr val="FFFFFF"/>
              </a:solidFill>
              <a:cs typeface="Arial" pitchFamily="34" charset="0"/>
            </a:endParaRPr>
          </a:p>
        </p:txBody>
      </p:sp>
      <p:sp>
        <p:nvSpPr>
          <p:cNvPr id="355364" name="Freeform 45"/>
          <p:cNvSpPr>
            <a:spLocks/>
          </p:cNvSpPr>
          <p:nvPr/>
        </p:nvSpPr>
        <p:spPr bwMode="auto">
          <a:xfrm>
            <a:off x="1841500" y="4514738"/>
            <a:ext cx="115888" cy="103187"/>
          </a:xfrm>
          <a:custGeom>
            <a:avLst/>
            <a:gdLst>
              <a:gd name="T0" fmla="*/ 2147483647 w 82"/>
              <a:gd name="T1" fmla="*/ 2147483647 h 65"/>
              <a:gd name="T2" fmla="*/ 0 w 82"/>
              <a:gd name="T3" fmla="*/ 2147483647 h 65"/>
              <a:gd name="T4" fmla="*/ 2147483647 w 82"/>
              <a:gd name="T5" fmla="*/ 0 h 65"/>
              <a:gd name="T6" fmla="*/ 2147483647 w 82"/>
              <a:gd name="T7" fmla="*/ 2147483647 h 65"/>
              <a:gd name="T8" fmla="*/ 2147483647 w 82"/>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5">
                <a:moveTo>
                  <a:pt x="43" y="64"/>
                </a:moveTo>
                <a:lnTo>
                  <a:pt x="0" y="29"/>
                </a:lnTo>
                <a:lnTo>
                  <a:pt x="43" y="0"/>
                </a:lnTo>
                <a:lnTo>
                  <a:pt x="81"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5" name="Freeform 46"/>
          <p:cNvSpPr>
            <a:spLocks/>
          </p:cNvSpPr>
          <p:nvPr/>
        </p:nvSpPr>
        <p:spPr bwMode="auto">
          <a:xfrm>
            <a:off x="2035175" y="4344875"/>
            <a:ext cx="115888" cy="103188"/>
          </a:xfrm>
          <a:custGeom>
            <a:avLst/>
            <a:gdLst>
              <a:gd name="T0" fmla="*/ 2147483647 w 82"/>
              <a:gd name="T1" fmla="*/ 2147483647 h 65"/>
              <a:gd name="T2" fmla="*/ 0 w 82"/>
              <a:gd name="T3" fmla="*/ 2147483647 h 65"/>
              <a:gd name="T4" fmla="*/ 2147483647 w 82"/>
              <a:gd name="T5" fmla="*/ 0 h 65"/>
              <a:gd name="T6" fmla="*/ 2147483647 w 82"/>
              <a:gd name="T7" fmla="*/ 2147483647 h 65"/>
              <a:gd name="T8" fmla="*/ 2147483647 w 82"/>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5">
                <a:moveTo>
                  <a:pt x="43" y="64"/>
                </a:moveTo>
                <a:lnTo>
                  <a:pt x="0" y="29"/>
                </a:lnTo>
                <a:lnTo>
                  <a:pt x="43" y="0"/>
                </a:lnTo>
                <a:lnTo>
                  <a:pt x="81"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6" name="Freeform 47"/>
          <p:cNvSpPr>
            <a:spLocks/>
          </p:cNvSpPr>
          <p:nvPr/>
        </p:nvSpPr>
        <p:spPr bwMode="auto">
          <a:xfrm>
            <a:off x="2359025" y="4409963"/>
            <a:ext cx="115888" cy="101600"/>
          </a:xfrm>
          <a:custGeom>
            <a:avLst/>
            <a:gdLst>
              <a:gd name="T0" fmla="*/ 2147483647 w 82"/>
              <a:gd name="T1" fmla="*/ 2147483647 h 64"/>
              <a:gd name="T2" fmla="*/ 0 w 82"/>
              <a:gd name="T3" fmla="*/ 2147483647 h 64"/>
              <a:gd name="T4" fmla="*/ 2147483647 w 82"/>
              <a:gd name="T5" fmla="*/ 0 h 64"/>
              <a:gd name="T6" fmla="*/ 2147483647 w 82"/>
              <a:gd name="T7" fmla="*/ 2147483647 h 64"/>
              <a:gd name="T8" fmla="*/ 2147483647 w 82"/>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4">
                <a:moveTo>
                  <a:pt x="43" y="63"/>
                </a:moveTo>
                <a:lnTo>
                  <a:pt x="0" y="28"/>
                </a:lnTo>
                <a:lnTo>
                  <a:pt x="43" y="0"/>
                </a:lnTo>
                <a:lnTo>
                  <a:pt x="81" y="28"/>
                </a:lnTo>
                <a:lnTo>
                  <a:pt x="43"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7" name="Freeform 48"/>
          <p:cNvSpPr>
            <a:spLocks/>
          </p:cNvSpPr>
          <p:nvPr/>
        </p:nvSpPr>
        <p:spPr bwMode="auto">
          <a:xfrm>
            <a:off x="2486025" y="4390913"/>
            <a:ext cx="115888" cy="103187"/>
          </a:xfrm>
          <a:custGeom>
            <a:avLst/>
            <a:gdLst>
              <a:gd name="T0" fmla="*/ 2147483647 w 82"/>
              <a:gd name="T1" fmla="*/ 2147483647 h 65"/>
              <a:gd name="T2" fmla="*/ 0 w 82"/>
              <a:gd name="T3" fmla="*/ 2147483647 h 65"/>
              <a:gd name="T4" fmla="*/ 2147483647 w 82"/>
              <a:gd name="T5" fmla="*/ 0 h 65"/>
              <a:gd name="T6" fmla="*/ 2147483647 w 82"/>
              <a:gd name="T7" fmla="*/ 2147483647 h 65"/>
              <a:gd name="T8" fmla="*/ 2147483647 w 82"/>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5">
                <a:moveTo>
                  <a:pt x="43" y="64"/>
                </a:moveTo>
                <a:lnTo>
                  <a:pt x="0" y="29"/>
                </a:lnTo>
                <a:lnTo>
                  <a:pt x="43" y="0"/>
                </a:lnTo>
                <a:lnTo>
                  <a:pt x="81"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8" name="Freeform 49"/>
          <p:cNvSpPr>
            <a:spLocks/>
          </p:cNvSpPr>
          <p:nvPr/>
        </p:nvSpPr>
        <p:spPr bwMode="auto">
          <a:xfrm>
            <a:off x="2620963" y="4352813"/>
            <a:ext cx="115887" cy="101600"/>
          </a:xfrm>
          <a:custGeom>
            <a:avLst/>
            <a:gdLst>
              <a:gd name="T0" fmla="*/ 2147483647 w 82"/>
              <a:gd name="T1" fmla="*/ 2147483647 h 64"/>
              <a:gd name="T2" fmla="*/ 0 w 82"/>
              <a:gd name="T3" fmla="*/ 2147483647 h 64"/>
              <a:gd name="T4" fmla="*/ 2147483647 w 82"/>
              <a:gd name="T5" fmla="*/ 0 h 64"/>
              <a:gd name="T6" fmla="*/ 2147483647 w 82"/>
              <a:gd name="T7" fmla="*/ 2147483647 h 64"/>
              <a:gd name="T8" fmla="*/ 2147483647 w 82"/>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4">
                <a:moveTo>
                  <a:pt x="43" y="63"/>
                </a:moveTo>
                <a:lnTo>
                  <a:pt x="0" y="28"/>
                </a:lnTo>
                <a:lnTo>
                  <a:pt x="43" y="0"/>
                </a:lnTo>
                <a:lnTo>
                  <a:pt x="81" y="28"/>
                </a:lnTo>
                <a:lnTo>
                  <a:pt x="43"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69" name="Freeform 50"/>
          <p:cNvSpPr>
            <a:spLocks/>
          </p:cNvSpPr>
          <p:nvPr/>
        </p:nvSpPr>
        <p:spPr bwMode="auto">
          <a:xfrm>
            <a:off x="2814638" y="4259150"/>
            <a:ext cx="115887" cy="101600"/>
          </a:xfrm>
          <a:custGeom>
            <a:avLst/>
            <a:gdLst>
              <a:gd name="T0" fmla="*/ 2147483647 w 82"/>
              <a:gd name="T1" fmla="*/ 2147483647 h 64"/>
              <a:gd name="T2" fmla="*/ 0 w 82"/>
              <a:gd name="T3" fmla="*/ 2147483647 h 64"/>
              <a:gd name="T4" fmla="*/ 2147483647 w 82"/>
              <a:gd name="T5" fmla="*/ 0 h 64"/>
              <a:gd name="T6" fmla="*/ 2147483647 w 82"/>
              <a:gd name="T7" fmla="*/ 2147483647 h 64"/>
              <a:gd name="T8" fmla="*/ 2147483647 w 82"/>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4">
                <a:moveTo>
                  <a:pt x="43" y="63"/>
                </a:moveTo>
                <a:lnTo>
                  <a:pt x="0" y="28"/>
                </a:lnTo>
                <a:lnTo>
                  <a:pt x="43" y="0"/>
                </a:lnTo>
                <a:lnTo>
                  <a:pt x="81" y="28"/>
                </a:lnTo>
                <a:lnTo>
                  <a:pt x="43"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0" name="Freeform 51"/>
          <p:cNvSpPr>
            <a:spLocks/>
          </p:cNvSpPr>
          <p:nvPr/>
        </p:nvSpPr>
        <p:spPr bwMode="auto">
          <a:xfrm>
            <a:off x="2887663" y="4090875"/>
            <a:ext cx="117475" cy="101600"/>
          </a:xfrm>
          <a:custGeom>
            <a:avLst/>
            <a:gdLst>
              <a:gd name="T0" fmla="*/ 2147483647 w 83"/>
              <a:gd name="T1" fmla="*/ 2147483647 h 64"/>
              <a:gd name="T2" fmla="*/ 0 w 83"/>
              <a:gd name="T3" fmla="*/ 2147483647 h 64"/>
              <a:gd name="T4" fmla="*/ 2147483647 w 83"/>
              <a:gd name="T5" fmla="*/ 0 h 64"/>
              <a:gd name="T6" fmla="*/ 2147483647 w 83"/>
              <a:gd name="T7" fmla="*/ 2147483647 h 64"/>
              <a:gd name="T8" fmla="*/ 2147483647 w 83"/>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4">
                <a:moveTo>
                  <a:pt x="43" y="63"/>
                </a:moveTo>
                <a:lnTo>
                  <a:pt x="0" y="28"/>
                </a:lnTo>
                <a:lnTo>
                  <a:pt x="43" y="0"/>
                </a:lnTo>
                <a:lnTo>
                  <a:pt x="82" y="28"/>
                </a:lnTo>
                <a:lnTo>
                  <a:pt x="43"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1" name="Freeform 52"/>
          <p:cNvSpPr>
            <a:spLocks/>
          </p:cNvSpPr>
          <p:nvPr/>
        </p:nvSpPr>
        <p:spPr bwMode="auto">
          <a:xfrm>
            <a:off x="3000375" y="4084525"/>
            <a:ext cx="114300" cy="101600"/>
          </a:xfrm>
          <a:custGeom>
            <a:avLst/>
            <a:gdLst>
              <a:gd name="T0" fmla="*/ 2147483647 w 81"/>
              <a:gd name="T1" fmla="*/ 2147483647 h 64"/>
              <a:gd name="T2" fmla="*/ 0 w 81"/>
              <a:gd name="T3" fmla="*/ 2147483647 h 64"/>
              <a:gd name="T4" fmla="*/ 2147483647 w 81"/>
              <a:gd name="T5" fmla="*/ 0 h 64"/>
              <a:gd name="T6" fmla="*/ 2147483647 w 81"/>
              <a:gd name="T7" fmla="*/ 2147483647 h 64"/>
              <a:gd name="T8" fmla="*/ 2147483647 w 81"/>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64">
                <a:moveTo>
                  <a:pt x="42" y="63"/>
                </a:moveTo>
                <a:lnTo>
                  <a:pt x="0" y="28"/>
                </a:lnTo>
                <a:lnTo>
                  <a:pt x="42" y="0"/>
                </a:lnTo>
                <a:lnTo>
                  <a:pt x="80" y="28"/>
                </a:lnTo>
                <a:lnTo>
                  <a:pt x="42"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2" name="Freeform 53"/>
          <p:cNvSpPr>
            <a:spLocks/>
          </p:cNvSpPr>
          <p:nvPr/>
        </p:nvSpPr>
        <p:spPr bwMode="auto">
          <a:xfrm>
            <a:off x="3092450" y="3871800"/>
            <a:ext cx="114300" cy="101600"/>
          </a:xfrm>
          <a:custGeom>
            <a:avLst/>
            <a:gdLst>
              <a:gd name="T0" fmla="*/ 2147483647 w 81"/>
              <a:gd name="T1" fmla="*/ 2147483647 h 64"/>
              <a:gd name="T2" fmla="*/ 0 w 81"/>
              <a:gd name="T3" fmla="*/ 2147483647 h 64"/>
              <a:gd name="T4" fmla="*/ 2147483647 w 81"/>
              <a:gd name="T5" fmla="*/ 0 h 64"/>
              <a:gd name="T6" fmla="*/ 2147483647 w 81"/>
              <a:gd name="T7" fmla="*/ 2147483647 h 64"/>
              <a:gd name="T8" fmla="*/ 2147483647 w 81"/>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64">
                <a:moveTo>
                  <a:pt x="42" y="63"/>
                </a:moveTo>
                <a:lnTo>
                  <a:pt x="0" y="28"/>
                </a:lnTo>
                <a:lnTo>
                  <a:pt x="42" y="0"/>
                </a:lnTo>
                <a:lnTo>
                  <a:pt x="80" y="28"/>
                </a:lnTo>
                <a:lnTo>
                  <a:pt x="42"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3" name="Freeform 54"/>
          <p:cNvSpPr>
            <a:spLocks/>
          </p:cNvSpPr>
          <p:nvPr/>
        </p:nvSpPr>
        <p:spPr bwMode="auto">
          <a:xfrm>
            <a:off x="3205163" y="3906725"/>
            <a:ext cx="117475" cy="103188"/>
          </a:xfrm>
          <a:custGeom>
            <a:avLst/>
            <a:gdLst>
              <a:gd name="T0" fmla="*/ 2147483647 w 83"/>
              <a:gd name="T1" fmla="*/ 2147483647 h 65"/>
              <a:gd name="T2" fmla="*/ 0 w 83"/>
              <a:gd name="T3" fmla="*/ 2147483647 h 65"/>
              <a:gd name="T4" fmla="*/ 2147483647 w 83"/>
              <a:gd name="T5" fmla="*/ 0 h 65"/>
              <a:gd name="T6" fmla="*/ 2147483647 w 83"/>
              <a:gd name="T7" fmla="*/ 2147483647 h 65"/>
              <a:gd name="T8" fmla="*/ 2147483647 w 83"/>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5">
                <a:moveTo>
                  <a:pt x="43" y="64"/>
                </a:moveTo>
                <a:lnTo>
                  <a:pt x="0" y="29"/>
                </a:lnTo>
                <a:lnTo>
                  <a:pt x="43" y="0"/>
                </a:lnTo>
                <a:lnTo>
                  <a:pt x="82" y="29"/>
                </a:lnTo>
                <a:lnTo>
                  <a:pt x="43" y="64"/>
                </a:ln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4" name="Freeform 55"/>
          <p:cNvSpPr>
            <a:spLocks/>
          </p:cNvSpPr>
          <p:nvPr/>
        </p:nvSpPr>
        <p:spPr bwMode="auto">
          <a:xfrm>
            <a:off x="3314700" y="3927363"/>
            <a:ext cx="117475" cy="103187"/>
          </a:xfrm>
          <a:custGeom>
            <a:avLst/>
            <a:gdLst>
              <a:gd name="T0" fmla="*/ 2147483647 w 83"/>
              <a:gd name="T1" fmla="*/ 2147483647 h 65"/>
              <a:gd name="T2" fmla="*/ 0 w 83"/>
              <a:gd name="T3" fmla="*/ 2147483647 h 65"/>
              <a:gd name="T4" fmla="*/ 2147483647 w 83"/>
              <a:gd name="T5" fmla="*/ 0 h 65"/>
              <a:gd name="T6" fmla="*/ 2147483647 w 83"/>
              <a:gd name="T7" fmla="*/ 2147483647 h 65"/>
              <a:gd name="T8" fmla="*/ 2147483647 w 83"/>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5">
                <a:moveTo>
                  <a:pt x="43" y="64"/>
                </a:moveTo>
                <a:lnTo>
                  <a:pt x="0" y="29"/>
                </a:lnTo>
                <a:lnTo>
                  <a:pt x="43" y="0"/>
                </a:lnTo>
                <a:lnTo>
                  <a:pt x="82"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5" name="Freeform 56"/>
          <p:cNvSpPr>
            <a:spLocks/>
          </p:cNvSpPr>
          <p:nvPr/>
        </p:nvSpPr>
        <p:spPr bwMode="auto">
          <a:xfrm>
            <a:off x="3497263" y="3647963"/>
            <a:ext cx="115887" cy="103187"/>
          </a:xfrm>
          <a:custGeom>
            <a:avLst/>
            <a:gdLst>
              <a:gd name="T0" fmla="*/ 2147483647 w 82"/>
              <a:gd name="T1" fmla="*/ 2147483647 h 65"/>
              <a:gd name="T2" fmla="*/ 0 w 82"/>
              <a:gd name="T3" fmla="*/ 2147483647 h 65"/>
              <a:gd name="T4" fmla="*/ 2147483647 w 82"/>
              <a:gd name="T5" fmla="*/ 0 h 65"/>
              <a:gd name="T6" fmla="*/ 2147483647 w 82"/>
              <a:gd name="T7" fmla="*/ 2147483647 h 65"/>
              <a:gd name="T8" fmla="*/ 2147483647 w 82"/>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5">
                <a:moveTo>
                  <a:pt x="43" y="64"/>
                </a:moveTo>
                <a:lnTo>
                  <a:pt x="0" y="29"/>
                </a:lnTo>
                <a:lnTo>
                  <a:pt x="43" y="0"/>
                </a:lnTo>
                <a:lnTo>
                  <a:pt x="81"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6" name="Freeform 57"/>
          <p:cNvSpPr>
            <a:spLocks/>
          </p:cNvSpPr>
          <p:nvPr/>
        </p:nvSpPr>
        <p:spPr bwMode="auto">
          <a:xfrm>
            <a:off x="3576638" y="3555888"/>
            <a:ext cx="117475" cy="103187"/>
          </a:xfrm>
          <a:custGeom>
            <a:avLst/>
            <a:gdLst>
              <a:gd name="T0" fmla="*/ 2147483647 w 83"/>
              <a:gd name="T1" fmla="*/ 2147483647 h 65"/>
              <a:gd name="T2" fmla="*/ 0 w 83"/>
              <a:gd name="T3" fmla="*/ 2147483647 h 65"/>
              <a:gd name="T4" fmla="*/ 2147483647 w 83"/>
              <a:gd name="T5" fmla="*/ 0 h 65"/>
              <a:gd name="T6" fmla="*/ 2147483647 w 83"/>
              <a:gd name="T7" fmla="*/ 2147483647 h 65"/>
              <a:gd name="T8" fmla="*/ 2147483647 w 83"/>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5">
                <a:moveTo>
                  <a:pt x="43" y="64"/>
                </a:moveTo>
                <a:lnTo>
                  <a:pt x="0" y="29"/>
                </a:lnTo>
                <a:lnTo>
                  <a:pt x="43" y="0"/>
                </a:lnTo>
                <a:lnTo>
                  <a:pt x="82"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7" name="Freeform 58"/>
          <p:cNvSpPr>
            <a:spLocks/>
          </p:cNvSpPr>
          <p:nvPr/>
        </p:nvSpPr>
        <p:spPr bwMode="auto">
          <a:xfrm>
            <a:off x="3746500" y="3552713"/>
            <a:ext cx="117475" cy="103187"/>
          </a:xfrm>
          <a:custGeom>
            <a:avLst/>
            <a:gdLst>
              <a:gd name="T0" fmla="*/ 2147483647 w 83"/>
              <a:gd name="T1" fmla="*/ 2147483647 h 65"/>
              <a:gd name="T2" fmla="*/ 0 w 83"/>
              <a:gd name="T3" fmla="*/ 2147483647 h 65"/>
              <a:gd name="T4" fmla="*/ 2147483647 w 83"/>
              <a:gd name="T5" fmla="*/ 0 h 65"/>
              <a:gd name="T6" fmla="*/ 2147483647 w 83"/>
              <a:gd name="T7" fmla="*/ 2147483647 h 65"/>
              <a:gd name="T8" fmla="*/ 2147483647 w 83"/>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5">
                <a:moveTo>
                  <a:pt x="43" y="64"/>
                </a:moveTo>
                <a:lnTo>
                  <a:pt x="0" y="29"/>
                </a:lnTo>
                <a:lnTo>
                  <a:pt x="43" y="0"/>
                </a:lnTo>
                <a:lnTo>
                  <a:pt x="82"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8" name="Freeform 59"/>
          <p:cNvSpPr>
            <a:spLocks/>
          </p:cNvSpPr>
          <p:nvPr/>
        </p:nvSpPr>
        <p:spPr bwMode="auto">
          <a:xfrm>
            <a:off x="3865563" y="3552713"/>
            <a:ext cx="117475" cy="103187"/>
          </a:xfrm>
          <a:custGeom>
            <a:avLst/>
            <a:gdLst>
              <a:gd name="T0" fmla="*/ 2147483647 w 83"/>
              <a:gd name="T1" fmla="*/ 2147483647 h 65"/>
              <a:gd name="T2" fmla="*/ 0 w 83"/>
              <a:gd name="T3" fmla="*/ 2147483647 h 65"/>
              <a:gd name="T4" fmla="*/ 2147483647 w 83"/>
              <a:gd name="T5" fmla="*/ 0 h 65"/>
              <a:gd name="T6" fmla="*/ 2147483647 w 83"/>
              <a:gd name="T7" fmla="*/ 2147483647 h 65"/>
              <a:gd name="T8" fmla="*/ 2147483647 w 83"/>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65">
                <a:moveTo>
                  <a:pt x="43" y="64"/>
                </a:moveTo>
                <a:lnTo>
                  <a:pt x="0" y="29"/>
                </a:lnTo>
                <a:lnTo>
                  <a:pt x="43" y="0"/>
                </a:lnTo>
                <a:lnTo>
                  <a:pt x="82" y="29"/>
                </a:lnTo>
                <a:lnTo>
                  <a:pt x="43"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79" name="Freeform 60"/>
          <p:cNvSpPr>
            <a:spLocks/>
          </p:cNvSpPr>
          <p:nvPr/>
        </p:nvSpPr>
        <p:spPr bwMode="auto">
          <a:xfrm>
            <a:off x="4194175" y="2668475"/>
            <a:ext cx="114300" cy="103188"/>
          </a:xfrm>
          <a:custGeom>
            <a:avLst/>
            <a:gdLst>
              <a:gd name="T0" fmla="*/ 2147483647 w 81"/>
              <a:gd name="T1" fmla="*/ 2147483647 h 65"/>
              <a:gd name="T2" fmla="*/ 0 w 81"/>
              <a:gd name="T3" fmla="*/ 2147483647 h 65"/>
              <a:gd name="T4" fmla="*/ 2147483647 w 81"/>
              <a:gd name="T5" fmla="*/ 0 h 65"/>
              <a:gd name="T6" fmla="*/ 2147483647 w 81"/>
              <a:gd name="T7" fmla="*/ 2147483647 h 65"/>
              <a:gd name="T8" fmla="*/ 2147483647 w 81"/>
              <a:gd name="T9" fmla="*/ 2147483647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65">
                <a:moveTo>
                  <a:pt x="42" y="64"/>
                </a:moveTo>
                <a:lnTo>
                  <a:pt x="0" y="29"/>
                </a:lnTo>
                <a:lnTo>
                  <a:pt x="42" y="0"/>
                </a:lnTo>
                <a:lnTo>
                  <a:pt x="80" y="29"/>
                </a:lnTo>
                <a:lnTo>
                  <a:pt x="42" y="64"/>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0" name="Freeform 61"/>
          <p:cNvSpPr>
            <a:spLocks/>
          </p:cNvSpPr>
          <p:nvPr/>
        </p:nvSpPr>
        <p:spPr bwMode="auto">
          <a:xfrm>
            <a:off x="4519613" y="2538300"/>
            <a:ext cx="119062" cy="101600"/>
          </a:xfrm>
          <a:custGeom>
            <a:avLst/>
            <a:gdLst>
              <a:gd name="T0" fmla="*/ 2147483647 w 84"/>
              <a:gd name="T1" fmla="*/ 2147483647 h 64"/>
              <a:gd name="T2" fmla="*/ 0 w 84"/>
              <a:gd name="T3" fmla="*/ 2147483647 h 64"/>
              <a:gd name="T4" fmla="*/ 2147483647 w 84"/>
              <a:gd name="T5" fmla="*/ 0 h 64"/>
              <a:gd name="T6" fmla="*/ 2147483647 w 84"/>
              <a:gd name="T7" fmla="*/ 2147483647 h 64"/>
              <a:gd name="T8" fmla="*/ 2147483647 w 84"/>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64">
                <a:moveTo>
                  <a:pt x="44" y="63"/>
                </a:moveTo>
                <a:lnTo>
                  <a:pt x="0" y="28"/>
                </a:lnTo>
                <a:lnTo>
                  <a:pt x="44" y="0"/>
                </a:lnTo>
                <a:lnTo>
                  <a:pt x="83" y="28"/>
                </a:lnTo>
                <a:lnTo>
                  <a:pt x="44"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1" name="Freeform 62"/>
          <p:cNvSpPr>
            <a:spLocks/>
          </p:cNvSpPr>
          <p:nvPr/>
        </p:nvSpPr>
        <p:spPr bwMode="auto">
          <a:xfrm>
            <a:off x="2684463" y="4090875"/>
            <a:ext cx="115887" cy="101600"/>
          </a:xfrm>
          <a:custGeom>
            <a:avLst/>
            <a:gdLst>
              <a:gd name="T0" fmla="*/ 2147483647 w 82"/>
              <a:gd name="T1" fmla="*/ 2147483647 h 64"/>
              <a:gd name="T2" fmla="*/ 0 w 82"/>
              <a:gd name="T3" fmla="*/ 2147483647 h 64"/>
              <a:gd name="T4" fmla="*/ 2147483647 w 82"/>
              <a:gd name="T5" fmla="*/ 0 h 64"/>
              <a:gd name="T6" fmla="*/ 2147483647 w 82"/>
              <a:gd name="T7" fmla="*/ 2147483647 h 64"/>
              <a:gd name="T8" fmla="*/ 2147483647 w 82"/>
              <a:gd name="T9" fmla="*/ 2147483647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64">
                <a:moveTo>
                  <a:pt x="43" y="63"/>
                </a:moveTo>
                <a:lnTo>
                  <a:pt x="0" y="28"/>
                </a:lnTo>
                <a:lnTo>
                  <a:pt x="43" y="0"/>
                </a:lnTo>
                <a:lnTo>
                  <a:pt x="81" y="28"/>
                </a:lnTo>
                <a:lnTo>
                  <a:pt x="43" y="63"/>
                </a:lnTo>
              </a:path>
            </a:pathLst>
          </a:custGeom>
          <a:solidFill>
            <a:srgbClr val="FFC000"/>
          </a:solidFill>
          <a:ln w="9525" cap="rnd">
            <a:solidFill>
              <a:srgbClr val="FFC000"/>
            </a:solidFill>
            <a:round/>
            <a:headEnd type="none" w="sm" len="sm"/>
            <a:tailEnd type="none" w="sm" len="sm"/>
          </a:ln>
        </p:spPr>
        <p:txBody>
          <a:bodyPr/>
          <a:lstStyle/>
          <a:p>
            <a:pPr fontAlgn="base">
              <a:spcBef>
                <a:spcPct val="0"/>
              </a:spcBef>
              <a:spcAft>
                <a:spcPct val="0"/>
              </a:spcAft>
            </a:pPr>
            <a:endParaRPr lang="en-US" dirty="0">
              <a:solidFill>
                <a:srgbClr val="000000"/>
              </a:solidFill>
              <a:cs typeface="Arial" pitchFamily="34" charset="0"/>
            </a:endParaRPr>
          </a:p>
        </p:txBody>
      </p:sp>
      <p:sp>
        <p:nvSpPr>
          <p:cNvPr id="355383" name="Text Box 71"/>
          <p:cNvSpPr txBox="1">
            <a:spLocks noChangeArrowheads="1"/>
          </p:cNvSpPr>
          <p:nvPr/>
        </p:nvSpPr>
        <p:spPr bwMode="auto">
          <a:xfrm>
            <a:off x="5481638" y="2543836"/>
            <a:ext cx="3101975" cy="954107"/>
          </a:xfrm>
          <a:prstGeom prst="rect">
            <a:avLst/>
          </a:prstGeom>
          <a:solidFill>
            <a:schemeClr val="bg2"/>
          </a:solidFill>
          <a:ln w="19050">
            <a:solidFill>
              <a:schemeClr val="bg1"/>
            </a:solidFill>
            <a:miter lim="800000"/>
            <a:headEnd/>
            <a:tailEnd/>
          </a:ln>
        </p:spPr>
        <p:txBody>
          <a:bodyPr wrap="square">
            <a:spAutoFit/>
          </a:bodyPr>
          <a:lstStyle>
            <a:lvl1pPr eaLnBrk="0" hangingPunct="0">
              <a:spcBef>
                <a:spcPts val="1000"/>
              </a:spcBef>
              <a:buClr>
                <a:srgbClr val="8AC6CD"/>
              </a:buClr>
              <a:buSzPct val="72000"/>
              <a:buFont typeface="Wingdings" pitchFamily="2" charset="2"/>
              <a:buChar char="u"/>
              <a:defRPr sz="2400">
                <a:solidFill>
                  <a:schemeClr val="bg1"/>
                </a:solidFill>
                <a:latin typeface="Arial" pitchFamily="34" charset="0"/>
                <a:ea typeface="ＭＳ Ｐゴシック" pitchFamily="34" charset="-128"/>
              </a:defRPr>
            </a:lvl1pPr>
            <a:lvl2pPr marL="742950" indent="-285750" eaLnBrk="0" hangingPunct="0">
              <a:spcBef>
                <a:spcPct val="20000"/>
              </a:spcBef>
              <a:buClr>
                <a:srgbClr val="8AC6CD"/>
              </a:buClr>
              <a:buChar char="–"/>
              <a:defRPr sz="2000">
                <a:solidFill>
                  <a:schemeClr val="bg1"/>
                </a:solidFill>
                <a:latin typeface="Arial" pitchFamily="34" charset="0"/>
                <a:ea typeface="ＭＳ Ｐゴシック" pitchFamily="34" charset="-128"/>
              </a:defRPr>
            </a:lvl2pPr>
            <a:lvl3pPr marL="1143000" indent="-228600" eaLnBrk="0" hangingPunct="0">
              <a:spcBef>
                <a:spcPct val="20000"/>
              </a:spcBef>
              <a:buClr>
                <a:srgbClr val="8AC6CD"/>
              </a:buClr>
              <a:buChar char="•"/>
              <a:defRPr sz="2400">
                <a:solidFill>
                  <a:schemeClr val="bg1"/>
                </a:solidFill>
                <a:latin typeface="Arial" pitchFamily="34" charset="0"/>
                <a:ea typeface="ＭＳ Ｐゴシック" pitchFamily="34" charset="-128"/>
              </a:defRPr>
            </a:lvl3pPr>
            <a:lvl4pPr marL="1600200" indent="-228600" eaLnBrk="0" hangingPunct="0">
              <a:spcBef>
                <a:spcPct val="20000"/>
              </a:spcBef>
              <a:buClr>
                <a:srgbClr val="2943B4"/>
              </a:buClr>
              <a:buChar char="–"/>
              <a:defRPr sz="2000">
                <a:solidFill>
                  <a:schemeClr val="bg1"/>
                </a:solidFill>
                <a:latin typeface="Arial" pitchFamily="34" charset="0"/>
                <a:ea typeface="ＭＳ Ｐゴシック" pitchFamily="34" charset="-128"/>
              </a:defRPr>
            </a:lvl4pPr>
            <a:lvl5pPr marL="2057400" indent="-228600" eaLnBrk="0" hangingPunct="0">
              <a:spcBef>
                <a:spcPct val="20000"/>
              </a:spcBef>
              <a:buClr>
                <a:srgbClr val="2943B4"/>
              </a:buClr>
              <a:buChar char="»"/>
              <a:defRPr sz="1600">
                <a:solidFill>
                  <a:schemeClr val="bg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2943B4"/>
              </a:buClr>
              <a:buChar char="»"/>
              <a:defRPr sz="1600">
                <a:solidFill>
                  <a:schemeClr val="bg1"/>
                </a:solidFill>
                <a:latin typeface="Arial" pitchFamily="34" charset="0"/>
                <a:ea typeface="ＭＳ Ｐゴシック" pitchFamily="34" charset="-128"/>
              </a:defRPr>
            </a:lvl9pPr>
          </a:lstStyle>
          <a:p>
            <a:pPr algn="ctr" fontAlgn="base">
              <a:spcBef>
                <a:spcPct val="0"/>
              </a:spcBef>
              <a:spcAft>
                <a:spcPct val="0"/>
              </a:spcAft>
              <a:buClrTx/>
              <a:buSzTx/>
              <a:buFontTx/>
              <a:buNone/>
            </a:pPr>
            <a:r>
              <a:rPr lang="en-US" altLang="en-US" sz="1400" dirty="0">
                <a:solidFill>
                  <a:srgbClr val="FFFFFF"/>
                </a:solidFill>
                <a:latin typeface="Verdana"/>
                <a:cs typeface="Arial" pitchFamily="34" charset="0"/>
              </a:rPr>
              <a:t>CHD </a:t>
            </a:r>
            <a:r>
              <a:rPr lang="en-US" altLang="en-US" sz="1400" dirty="0" smtClean="0">
                <a:solidFill>
                  <a:srgbClr val="FFFFFF"/>
                </a:solidFill>
                <a:latin typeface="Verdana"/>
                <a:cs typeface="Arial" pitchFamily="34" charset="0"/>
              </a:rPr>
              <a:t>mortality </a:t>
            </a:r>
            <a:r>
              <a:rPr lang="en-US" altLang="en-US" sz="1400" dirty="0">
                <a:solidFill>
                  <a:srgbClr val="FFFFFF"/>
                </a:solidFill>
                <a:latin typeface="Verdana"/>
                <a:cs typeface="Arial" pitchFamily="34" charset="0"/>
              </a:rPr>
              <a:t>increased </a:t>
            </a:r>
            <a:r>
              <a:rPr lang="en-US" altLang="en-US" sz="1400" dirty="0" smtClean="0">
                <a:solidFill>
                  <a:srgbClr val="FFFFFF"/>
                </a:solidFill>
                <a:latin typeface="Verdana"/>
                <a:cs typeface="Arial" pitchFamily="34" charset="0"/>
              </a:rPr>
              <a:t>progressively above the 20th percentile for serum cholesterol (&gt;181 mg/dL [4.68 mmol/L])</a:t>
            </a:r>
            <a:endParaRPr lang="en-US" altLang="en-US" sz="1400" dirty="0">
              <a:solidFill>
                <a:srgbClr val="FFFFFF"/>
              </a:solidFill>
              <a:latin typeface="Verdana"/>
              <a:cs typeface="Arial" pitchFamily="34" charset="0"/>
            </a:endParaRPr>
          </a:p>
        </p:txBody>
      </p:sp>
      <p:sp>
        <p:nvSpPr>
          <p:cNvPr id="2" name="Title 1"/>
          <p:cNvSpPr>
            <a:spLocks noGrp="1"/>
          </p:cNvSpPr>
          <p:nvPr>
            <p:ph type="title"/>
          </p:nvPr>
        </p:nvSpPr>
        <p:spPr>
          <a:xfrm>
            <a:off x="1406525" y="133350"/>
            <a:ext cx="7283152" cy="1143000"/>
          </a:xfrm>
        </p:spPr>
        <p:txBody>
          <a:bodyPr>
            <a:noAutofit/>
          </a:bodyPr>
          <a:lstStyle/>
          <a:p>
            <a:r>
              <a:rPr lang="en-GB" sz="2000" dirty="0" smtClean="0"/>
              <a:t>MRFIT screening data: Association of serum cholesterol and CHD death in 361,662 men</a:t>
            </a:r>
            <a:endParaRPr lang="en-GB" sz="2000" baseline="30000" dirty="0"/>
          </a:p>
        </p:txBody>
      </p:sp>
      <p:sp>
        <p:nvSpPr>
          <p:cNvPr id="4" name="Text Placeholder 3"/>
          <p:cNvSpPr>
            <a:spLocks noGrp="1"/>
          </p:cNvSpPr>
          <p:nvPr>
            <p:ph type="body" sz="quarter" idx="15"/>
          </p:nvPr>
        </p:nvSpPr>
        <p:spPr>
          <a:xfrm>
            <a:off x="0" y="6347091"/>
            <a:ext cx="6568093" cy="510909"/>
          </a:xfrm>
        </p:spPr>
        <p:txBody>
          <a:bodyPr/>
          <a:lstStyle/>
          <a:p>
            <a:pPr algn="l"/>
            <a:r>
              <a:rPr lang="en-US" sz="800" b="1" dirty="0" smtClean="0">
                <a:solidFill>
                  <a:srgbClr val="FFFFFF"/>
                </a:solidFill>
              </a:rPr>
              <a:t>1. </a:t>
            </a:r>
            <a:r>
              <a:rPr lang="en-US" sz="800" dirty="0" smtClean="0">
                <a:solidFill>
                  <a:srgbClr val="FFFFFF"/>
                </a:solidFill>
              </a:rPr>
              <a:t>Martin MJ, </a:t>
            </a:r>
            <a:r>
              <a:rPr lang="en-US" sz="800" dirty="0">
                <a:solidFill>
                  <a:srgbClr val="FFFFFF"/>
                </a:solidFill>
              </a:rPr>
              <a:t>et al. Lancet</a:t>
            </a:r>
            <a:r>
              <a:rPr lang="en-US" sz="800" dirty="0" smtClean="0">
                <a:solidFill>
                  <a:srgbClr val="FFFFFF"/>
                </a:solidFill>
              </a:rPr>
              <a:t>. 1986;2(8513</a:t>
            </a:r>
            <a:r>
              <a:rPr lang="en-US" sz="800" dirty="0">
                <a:solidFill>
                  <a:srgbClr val="FFFFFF"/>
                </a:solidFill>
              </a:rPr>
              <a:t>):</a:t>
            </a:r>
            <a:r>
              <a:rPr lang="en-US" sz="800" dirty="0" smtClean="0">
                <a:solidFill>
                  <a:srgbClr val="FFFFFF"/>
                </a:solidFill>
              </a:rPr>
              <a:t>933–6.</a:t>
            </a:r>
          </a:p>
          <a:p>
            <a:pPr algn="l"/>
            <a:r>
              <a:rPr lang="en-US" sz="800" dirty="0" smtClean="0">
                <a:solidFill>
                  <a:srgbClr val="FFFFFF"/>
                </a:solidFill>
              </a:rPr>
              <a:t>CHD, coronary </a:t>
            </a:r>
            <a:r>
              <a:rPr lang="en-US" sz="800" dirty="0">
                <a:solidFill>
                  <a:srgbClr val="FFFFFF"/>
                </a:solidFill>
              </a:rPr>
              <a:t>heart disease; </a:t>
            </a:r>
            <a:r>
              <a:rPr lang="en-US" sz="800" dirty="0" smtClean="0">
                <a:solidFill>
                  <a:srgbClr val="FFFFFF"/>
                </a:solidFill>
              </a:rPr>
              <a:t>MRFIT, Multiple </a:t>
            </a:r>
            <a:r>
              <a:rPr lang="en-US" sz="800" dirty="0">
                <a:solidFill>
                  <a:srgbClr val="FFFFFF"/>
                </a:solidFill>
              </a:rPr>
              <a:t>Risk Factor Intervention Trial for the Prevention of Coronary Heart </a:t>
            </a:r>
            <a:r>
              <a:rPr lang="en-US" sz="800" dirty="0" smtClean="0">
                <a:solidFill>
                  <a:srgbClr val="FFFFFF"/>
                </a:solidFill>
              </a:rPr>
              <a:t>Disease.</a:t>
            </a:r>
            <a:endParaRPr lang="en-US" sz="800" dirty="0">
              <a:solidFill>
                <a:srgbClr val="FFFFFF"/>
              </a:solidFill>
            </a:endParaRPr>
          </a:p>
          <a:p>
            <a:pPr marL="228600" indent="-228600" algn="l">
              <a:buAutoNum type="arabicPeriod"/>
            </a:pPr>
            <a:endParaRPr lang="en-US" sz="800" dirty="0">
              <a:solidFill>
                <a:srgbClr val="FFFFFF"/>
              </a:solidFill>
            </a:endParaRPr>
          </a:p>
        </p:txBody>
      </p:sp>
      <p:sp>
        <p:nvSpPr>
          <p:cNvPr id="65" name="Line 33"/>
          <p:cNvSpPr>
            <a:spLocks noChangeShapeType="1"/>
          </p:cNvSpPr>
          <p:nvPr/>
        </p:nvSpPr>
        <p:spPr bwMode="auto">
          <a:xfrm>
            <a:off x="3857625" y="5248163"/>
            <a:ext cx="0" cy="3175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67" name="Line 33"/>
          <p:cNvSpPr>
            <a:spLocks noChangeShapeType="1"/>
          </p:cNvSpPr>
          <p:nvPr/>
        </p:nvSpPr>
        <p:spPr bwMode="auto">
          <a:xfrm>
            <a:off x="2981325" y="5248163"/>
            <a:ext cx="0" cy="31750"/>
          </a:xfrm>
          <a:prstGeom prst="line">
            <a:avLst/>
          </a:prstGeom>
          <a:noFill/>
          <a:ln w="254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000000"/>
              </a:solidFill>
              <a:cs typeface="Arial" pitchFamily="34" charset="0"/>
            </a:endParaRPr>
          </a:p>
        </p:txBody>
      </p:sp>
      <p:sp>
        <p:nvSpPr>
          <p:cNvPr id="68" name="Rectangle 23"/>
          <p:cNvSpPr>
            <a:spLocks noChangeArrowheads="1"/>
          </p:cNvSpPr>
          <p:nvPr/>
        </p:nvSpPr>
        <p:spPr bwMode="auto">
          <a:xfrm rot="16200000">
            <a:off x="1789923" y="3363770"/>
            <a:ext cx="1277595" cy="26802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963" tIns="41275" rIns="80963" bIns="41275">
            <a:spAutoFit/>
          </a:bodyPr>
          <a:lstStyle/>
          <a:p>
            <a:pPr algn="ctr" defTabSz="657225" eaLnBrk="0" fontAlgn="base" hangingPunct="0">
              <a:spcBef>
                <a:spcPct val="0"/>
              </a:spcBef>
              <a:spcAft>
                <a:spcPct val="0"/>
              </a:spcAft>
              <a:defRPr/>
            </a:pPr>
            <a:r>
              <a:rPr lang="en-US" sz="1200" i="1" dirty="0">
                <a:solidFill>
                  <a:srgbClr val="92D050"/>
                </a:solidFill>
                <a:cs typeface="Arial" pitchFamily="34" charset="0"/>
              </a:rPr>
              <a:t>20</a:t>
            </a:r>
            <a:r>
              <a:rPr lang="en-US" sz="1200" i="1" baseline="30000" dirty="0">
                <a:solidFill>
                  <a:srgbClr val="92D050"/>
                </a:solidFill>
                <a:cs typeface="Arial" pitchFamily="34" charset="0"/>
              </a:rPr>
              <a:t>th</a:t>
            </a:r>
            <a:r>
              <a:rPr lang="en-US" sz="1200" i="1" dirty="0">
                <a:solidFill>
                  <a:srgbClr val="92D050"/>
                </a:solidFill>
                <a:cs typeface="Arial" pitchFamily="34" charset="0"/>
              </a:rPr>
              <a:t> percentile</a:t>
            </a:r>
          </a:p>
        </p:txBody>
      </p:sp>
      <p:sp>
        <p:nvSpPr>
          <p:cNvPr id="69" name="Content Placeholder 2"/>
          <p:cNvSpPr>
            <a:spLocks noGrp="1"/>
          </p:cNvSpPr>
          <p:nvPr>
            <p:ph idx="1"/>
          </p:nvPr>
        </p:nvSpPr>
        <p:spPr>
          <a:xfrm>
            <a:off x="477457" y="1168011"/>
            <a:ext cx="8679243" cy="597064"/>
          </a:xfrm>
        </p:spPr>
        <p:txBody>
          <a:bodyPr>
            <a:noAutofit/>
          </a:bodyPr>
          <a:lstStyle/>
          <a:p>
            <a:pPr lvl="0">
              <a:spcBef>
                <a:spcPts val="0"/>
              </a:spcBef>
              <a:buClr>
                <a:srgbClr val="CF8A00"/>
              </a:buClr>
            </a:pPr>
            <a:r>
              <a:rPr lang="en-GB" sz="1100" dirty="0" smtClean="0"/>
              <a:t>MRFIT was a large, multicentre cohort study of middle-aged men with high CV risk. Its aim was to determine the risk relationship between serum cholesterol and CHD, and to compare it with the pattern observed between blood pressure and CHD risk</a:t>
            </a:r>
            <a:endParaRPr lang="en-GB" sz="1100" dirty="0"/>
          </a:p>
        </p:txBody>
      </p:sp>
    </p:spTree>
    <p:extLst>
      <p:ext uri="{BB962C8B-B14F-4D97-AF65-F5344CB8AC3E}">
        <p14:creationId xmlns:p14="http://schemas.microsoft.com/office/powerpoint/2010/main" val="4177877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Alirocumab Disease Awareness Template_7_19_13">
  <a:themeElements>
    <a:clrScheme name="Custom 1">
      <a:dk1>
        <a:sysClr val="windowText" lastClr="000000"/>
      </a:dk1>
      <a:lt1>
        <a:sysClr val="window" lastClr="FFFFFF"/>
      </a:lt1>
      <a:dk2>
        <a:srgbClr val="010D87"/>
      </a:dk2>
      <a:lt2>
        <a:srgbClr val="CF8A00"/>
      </a:lt2>
      <a:accent1>
        <a:srgbClr val="10C8D8"/>
      </a:accent1>
      <a:accent2>
        <a:srgbClr val="D8103F"/>
      </a:accent2>
      <a:accent3>
        <a:srgbClr val="D89D10"/>
      </a:accent3>
      <a:accent4>
        <a:srgbClr val="087708"/>
      </a:accent4>
      <a:accent5>
        <a:srgbClr val="BE07F3"/>
      </a:accent5>
      <a:accent6>
        <a:srgbClr val="B3B0B4"/>
      </a:accent6>
      <a:hlink>
        <a:srgbClr val="FFFFFF"/>
      </a:hlink>
      <a:folHlink>
        <a:srgbClr val="FFFFF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accent4">
              <a:lumMod val="60000"/>
              <a:lumOff val="40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rgbClr val="92D050"/>
          </a:solidFill>
          <a:prstDash val="solid"/>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1_Alirocumab Disease Awareness Template_7_19_13">
  <a:themeElements>
    <a:clrScheme name="Sanofi Regeneron Alirocumab Disease Awareness">
      <a:dk1>
        <a:sysClr val="windowText" lastClr="000000"/>
      </a:dk1>
      <a:lt1>
        <a:sysClr val="window" lastClr="FFFFFF"/>
      </a:lt1>
      <a:dk2>
        <a:srgbClr val="010D87"/>
      </a:dk2>
      <a:lt2>
        <a:srgbClr val="CF8A00"/>
      </a:lt2>
      <a:accent1>
        <a:srgbClr val="10C8D8"/>
      </a:accent1>
      <a:accent2>
        <a:srgbClr val="D8103F"/>
      </a:accent2>
      <a:accent3>
        <a:srgbClr val="D89D10"/>
      </a:accent3>
      <a:accent4>
        <a:srgbClr val="087708"/>
      </a:accent4>
      <a:accent5>
        <a:srgbClr val="BE07F3"/>
      </a:accent5>
      <a:accent6>
        <a:srgbClr val="B3B0B4"/>
      </a:accent6>
      <a:hlink>
        <a:srgbClr val="4862AE"/>
      </a:hlink>
      <a:folHlink>
        <a:srgbClr val="1460A9"/>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Alirocumab Disease Awareness Template_7_19_13">
  <a:themeElements>
    <a:clrScheme name="Custom 1">
      <a:dk1>
        <a:sysClr val="windowText" lastClr="000000"/>
      </a:dk1>
      <a:lt1>
        <a:sysClr val="window" lastClr="FFFFFF"/>
      </a:lt1>
      <a:dk2>
        <a:srgbClr val="010D87"/>
      </a:dk2>
      <a:lt2>
        <a:srgbClr val="CF8A00"/>
      </a:lt2>
      <a:accent1>
        <a:srgbClr val="10C8D8"/>
      </a:accent1>
      <a:accent2>
        <a:srgbClr val="D8103F"/>
      </a:accent2>
      <a:accent3>
        <a:srgbClr val="D89D10"/>
      </a:accent3>
      <a:accent4>
        <a:srgbClr val="087708"/>
      </a:accent4>
      <a:accent5>
        <a:srgbClr val="BE07F3"/>
      </a:accent5>
      <a:accent6>
        <a:srgbClr val="B3B0B4"/>
      </a:accent6>
      <a:hlink>
        <a:srgbClr val="BFBFBF"/>
      </a:hlink>
      <a:folHlink>
        <a:srgbClr val="63E7F3"/>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60000"/>
            <a:lumOff val="40000"/>
          </a:schemeClr>
        </a:solidFill>
        <a:ln w="6350">
          <a:solidFill>
            <a:schemeClr val="accent4">
              <a:lumMod val="60000"/>
              <a:lumOff val="40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800" dirty="0">
            <a:solidFill>
              <a:srgbClr val="FF0000"/>
            </a:soli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606175-1C95-4F6A-B68E-0E22A25BF1F3}">
  <ds:schemaRefs>
    <ds:schemaRef ds:uri="http://schemas.microsoft.com/sharepoint/v3/contenttype/forms"/>
  </ds:schemaRefs>
</ds:datastoreItem>
</file>

<file path=customXml/itemProps2.xml><?xml version="1.0" encoding="utf-8"?>
<ds:datastoreItem xmlns:ds="http://schemas.openxmlformats.org/officeDocument/2006/customXml" ds:itemID="{356EBB8C-433D-44DC-ACF9-425428BC2BC2}">
  <ds:schemaRefs>
    <ds:schemaRef ds:uri="http://schemas.microsoft.com/office/infopath/2007/PartnerControls"/>
    <ds:schemaRef ds:uri="http://purl.org/dc/elements/1.1/"/>
    <ds:schemaRef ds:uri="http://www.w3.org/XML/1998/namespace"/>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schemas.microsoft.com/sharepoint/v4"/>
    <ds:schemaRef ds:uri="http://purl.org/dc/dcmitype/"/>
  </ds:schemaRefs>
</ds:datastoreItem>
</file>

<file path=customXml/itemProps3.xml><?xml version="1.0" encoding="utf-8"?>
<ds:datastoreItem xmlns:ds="http://schemas.openxmlformats.org/officeDocument/2006/customXml" ds:itemID="{B950B11F-75F1-4B78-B21B-8CF7225CF889}"/>
</file>

<file path=docProps/app.xml><?xml version="1.0" encoding="utf-8"?>
<Properties xmlns="http://schemas.openxmlformats.org/officeDocument/2006/extended-properties" xmlns:vt="http://schemas.openxmlformats.org/officeDocument/2006/docPropsVTypes">
  <TotalTime>10361</TotalTime>
  <Words>10961</Words>
  <Application>Microsoft Office PowerPoint</Application>
  <PresentationFormat>Presentación en pantalla (4:3)</PresentationFormat>
  <Paragraphs>1505</Paragraphs>
  <Slides>57</Slides>
  <Notes>35</Notes>
  <HiddenSlides>0</HiddenSlides>
  <MMClips>0</MMClips>
  <ScaleCrop>false</ScaleCrop>
  <HeadingPairs>
    <vt:vector size="4" baseType="variant">
      <vt:variant>
        <vt:lpstr>Tema</vt:lpstr>
      </vt:variant>
      <vt:variant>
        <vt:i4>3</vt:i4>
      </vt:variant>
      <vt:variant>
        <vt:lpstr>Títulos de diapositiva</vt:lpstr>
      </vt:variant>
      <vt:variant>
        <vt:i4>57</vt:i4>
      </vt:variant>
    </vt:vector>
  </HeadingPairs>
  <TitlesOfParts>
    <vt:vector size="60" baseType="lpstr">
      <vt:lpstr>Alirocumab Disease Awareness Template_7_19_13</vt:lpstr>
      <vt:lpstr>1_Alirocumab Disease Awareness Template_7_19_13</vt:lpstr>
      <vt:lpstr>2_Alirocumab Disease Awareness Template_7_19_13</vt:lpstr>
      <vt:lpstr> Cardiovascular disease burden and remaining unmet needs</vt:lpstr>
      <vt:lpstr>Contents</vt:lpstr>
      <vt:lpstr>Presentación de PowerPoint</vt:lpstr>
      <vt:lpstr>CVD is the number one cause of non-communicable death globally</vt:lpstr>
      <vt:lpstr>There is a high financial burden of CVD</vt:lpstr>
      <vt:lpstr>Presentación de PowerPoint</vt:lpstr>
      <vt:lpstr>The causal relationship between cholesterol levels and CV risk is well established</vt:lpstr>
      <vt:lpstr>The Framingham Study: Relationship between  serum cholesterol levels and CVD mortality</vt:lpstr>
      <vt:lpstr>MRFIT screening data: Association of serum cholesterol and CHD death in 361,662 men</vt:lpstr>
      <vt:lpstr>The Seven Countries Study:  Relationship of serum cholesterol to mortality</vt:lpstr>
      <vt:lpstr>ARIC Study:  Relationship of LDL-C to CHD in men and women</vt:lpstr>
      <vt:lpstr>Presentación de PowerPoint</vt:lpstr>
      <vt:lpstr>Life-long low LDL-C is associated with significant reductions in cardiovascular risk </vt:lpstr>
      <vt:lpstr>PCSK9 gain-of-function (GoF) and loss-of-function (LoF) mutations and their effect on LDL-C metabolism and CV risk</vt:lpstr>
      <vt:lpstr>PCSK9 mutations and effect on LDL metabolism</vt:lpstr>
      <vt:lpstr>PCSK9 LoF mutations provide genetic validation for the potential role of PCSK9 inhibition in  LDL-C metabolism and clearance</vt:lpstr>
      <vt:lpstr>PCSK9 LoF mutations are associated with low LDL-C and low prevalence of CAD events</vt:lpstr>
      <vt:lpstr>Loss-of-function mutations in PCSK9 are associated with lower serum LDL-C and lower incidence of CHD</vt:lpstr>
      <vt:lpstr>Inactivating mutations of the NPC1L1 gene is associated with lower LDL-C levels1</vt:lpstr>
      <vt:lpstr>Inactivating mutations of the NPC1L1 gene are associated with lower CHD risk </vt:lpstr>
      <vt:lpstr>Life-long low LDL-C reduces CHD risk</vt:lpstr>
      <vt:lpstr>Presentación de PowerPoint</vt:lpstr>
      <vt:lpstr>Statin trials have also demonstrated that lowering LDL-C reduces CV risk </vt:lpstr>
      <vt:lpstr>Lowering LDL-C levels in patients with or  without prior CV events has been shown  to significantly improve CV outcomes</vt:lpstr>
      <vt:lpstr>There is a linear relationship between reduction in major CV events and LDL-C reduction in statin trials</vt:lpstr>
      <vt:lpstr>Effect of statins in reducing LDL-C and CV events: The CTT meta-analysis</vt:lpstr>
      <vt:lpstr>Very low levels of atherogenic lipoproteins and the risk for cardiovascular events</vt:lpstr>
      <vt:lpstr>Effect of the addition of ezetimibe to statin therapy in reducing CV risk: IMPROVE-IT study design</vt:lpstr>
      <vt:lpstr>IMPROVE-IT: Mean LDL-C at 1 year, ITT and OT</vt:lpstr>
      <vt:lpstr>IMPROVE-IT: Primary endpoint on-treatment</vt:lpstr>
      <vt:lpstr>IMPROVE-IT: Summary</vt:lpstr>
      <vt:lpstr>Presentación de PowerPoint</vt:lpstr>
      <vt:lpstr>Patients with high CV risk face challenges in achieving LDL-C goals (predominantly US data)</vt:lpstr>
      <vt:lpstr>Despite statin therapy, many high-risk patients have marked LDL-C elevations (EU)</vt:lpstr>
      <vt:lpstr>Only a small proportion of patients with HeFH reach  the LDL-C treatment target of &lt;2.5mmol/L</vt:lpstr>
      <vt:lpstr>Key patient populations may need additional LDL-C lowering therapies</vt:lpstr>
      <vt:lpstr>International guidelines recommend lowering LDL-C is the primary treatment objective in patients with hypercholesterolemia, with or without a history of CVD</vt:lpstr>
      <vt:lpstr>Persistent CV risk despite treatment with standard of care therapy </vt:lpstr>
      <vt:lpstr>Presentación de PowerPoint</vt:lpstr>
      <vt:lpstr>Difficulties achieving LDL-C  goals with statins</vt:lpstr>
      <vt:lpstr>Patients who poorly tolerate statin therapy may have difficulty achieving LDL-C goals</vt:lpstr>
      <vt:lpstr>Identifying true statin intolerance</vt:lpstr>
      <vt:lpstr>PRIMO: Risk of muscle symptoms  with high-dose statins</vt:lpstr>
      <vt:lpstr>Clinical trials and muscle-related adverse effects</vt:lpstr>
      <vt:lpstr>Summary: Why are cholesterol targets not achieved?</vt:lpstr>
      <vt:lpstr>Presentación de PowerPoint</vt:lpstr>
      <vt:lpstr>Non-statin alternative therapies in development: Emerging options</vt:lpstr>
      <vt:lpstr>Overview of PCSK9-directed therapies  in development1–7 </vt:lpstr>
      <vt:lpstr>Presentación de PowerPoint</vt:lpstr>
      <vt:lpstr>CETP inhibitors in development: Impact on  HDL-C and LDL-C</vt:lpstr>
      <vt:lpstr>Presentación de PowerPoint</vt:lpstr>
      <vt:lpstr>Diabetes and CVD risk</vt:lpstr>
      <vt:lpstr>Lipid lowering is effective in type 2 diabetes</vt:lpstr>
      <vt:lpstr>LDL-C goal achievement by diabetes status in a UK primary-care database (2008–2011; N=2999)</vt:lpstr>
      <vt:lpstr>Prevalence of meeting ABC goals among adults with diagnosed diabetes (NHANES 1988–2010)</vt:lpstr>
      <vt:lpstr>Summary of recent international guideline recommendations on lipid management  in patients with diabetes</vt:lpstr>
      <vt:lpstr>Presentación de PowerPoint</vt:lpstr>
    </vt:vector>
  </TitlesOfParts>
  <Company>Regeneron Pharmaceuticals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Elassal</dc:creator>
  <cp:lastModifiedBy>Carreter Mauri, Lara PH/ES</cp:lastModifiedBy>
  <cp:revision>829</cp:revision>
  <cp:lastPrinted>2015-02-02T16:07:51Z</cp:lastPrinted>
  <dcterms:created xsi:type="dcterms:W3CDTF">2014-01-23T14:15:38Z</dcterms:created>
  <dcterms:modified xsi:type="dcterms:W3CDTF">2015-12-16T16:03:28Z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0x0101002EB6916E2FA23742BB0CC296FD5401EC</vt:lpwstr>
  </property>
</Properties>
</file>