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67"/>
  </p:notesMasterIdLst>
  <p:handoutMasterIdLst>
    <p:handoutMasterId r:id="rId68"/>
  </p:handoutMasterIdLst>
  <p:sldIdLst>
    <p:sldId id="302" r:id="rId5"/>
    <p:sldId id="398" r:id="rId6"/>
    <p:sldId id="366" r:id="rId7"/>
    <p:sldId id="391" r:id="rId8"/>
    <p:sldId id="368" r:id="rId9"/>
    <p:sldId id="369" r:id="rId10"/>
    <p:sldId id="370" r:id="rId11"/>
    <p:sldId id="399" r:id="rId12"/>
    <p:sldId id="373" r:id="rId13"/>
    <p:sldId id="392" r:id="rId14"/>
    <p:sldId id="374" r:id="rId15"/>
    <p:sldId id="376" r:id="rId16"/>
    <p:sldId id="377" r:id="rId17"/>
    <p:sldId id="393" r:id="rId18"/>
    <p:sldId id="380" r:id="rId19"/>
    <p:sldId id="381" r:id="rId20"/>
    <p:sldId id="383" r:id="rId21"/>
    <p:sldId id="394" r:id="rId22"/>
    <p:sldId id="266" r:id="rId23"/>
    <p:sldId id="396" r:id="rId24"/>
    <p:sldId id="265" r:id="rId25"/>
    <p:sldId id="274" r:id="rId26"/>
    <p:sldId id="413" r:id="rId27"/>
    <p:sldId id="416" r:id="rId28"/>
    <p:sldId id="428" r:id="rId29"/>
    <p:sldId id="409" r:id="rId30"/>
    <p:sldId id="410" r:id="rId31"/>
    <p:sldId id="411" r:id="rId32"/>
    <p:sldId id="407" r:id="rId33"/>
    <p:sldId id="417" r:id="rId34"/>
    <p:sldId id="418" r:id="rId35"/>
    <p:sldId id="401" r:id="rId36"/>
    <p:sldId id="419" r:id="rId37"/>
    <p:sldId id="285" r:id="rId38"/>
    <p:sldId id="397" r:id="rId39"/>
    <p:sldId id="286" r:id="rId40"/>
    <p:sldId id="287" r:id="rId41"/>
    <p:sldId id="288" r:id="rId42"/>
    <p:sldId id="289" r:id="rId43"/>
    <p:sldId id="313" r:id="rId44"/>
    <p:sldId id="314" r:id="rId45"/>
    <p:sldId id="309" r:id="rId46"/>
    <p:sldId id="390" r:id="rId47"/>
    <p:sldId id="404" r:id="rId48"/>
    <p:sldId id="361" r:id="rId49"/>
    <p:sldId id="429" r:id="rId50"/>
    <p:sldId id="276" r:id="rId51"/>
    <p:sldId id="277" r:id="rId52"/>
    <p:sldId id="282" r:id="rId53"/>
    <p:sldId id="299" r:id="rId54"/>
    <p:sldId id="291" r:id="rId55"/>
    <p:sldId id="363" r:id="rId56"/>
    <p:sldId id="405" r:id="rId57"/>
    <p:sldId id="415" r:id="rId58"/>
    <p:sldId id="290" r:id="rId59"/>
    <p:sldId id="292" r:id="rId60"/>
    <p:sldId id="293" r:id="rId61"/>
    <p:sldId id="294" r:id="rId62"/>
    <p:sldId id="295" r:id="rId63"/>
    <p:sldId id="296" r:id="rId64"/>
    <p:sldId id="358" r:id="rId65"/>
    <p:sldId id="430"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orient="horz" pos="1934">
          <p15:clr>
            <a:srgbClr val="A4A3A4"/>
          </p15:clr>
        </p15:guide>
        <p15:guide id="3" orient="horz" pos="2458">
          <p15:clr>
            <a:srgbClr val="A4A3A4"/>
          </p15:clr>
        </p15:guide>
        <p15:guide id="4" orient="horz" pos="2758">
          <p15:clr>
            <a:srgbClr val="A4A3A4"/>
          </p15:clr>
        </p15:guide>
        <p15:guide id="5" pos="640">
          <p15:clr>
            <a:srgbClr val="A4A3A4"/>
          </p15:clr>
        </p15:guide>
        <p15:guide id="6" pos="1629">
          <p15:clr>
            <a:srgbClr val="A4A3A4"/>
          </p15:clr>
        </p15:guide>
        <p15:guide id="7" pos="2026">
          <p15:clr>
            <a:srgbClr val="A4A3A4"/>
          </p15:clr>
        </p15:guide>
        <p15:guide id="8" pos="2415">
          <p15:clr>
            <a:srgbClr val="A4A3A4"/>
          </p15:clr>
        </p15:guide>
        <p15:guide id="9" pos="2808">
          <p15:clr>
            <a:srgbClr val="A4A3A4"/>
          </p15:clr>
        </p15:guide>
        <p15:guide id="10" pos="321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Efthimiou" initials="JE" lastIdx="25" clrIdx="0"/>
  <p:cmAuthor id="1" name="Lacombe, Bruno PH/FR" initials="LB" lastIdx="1" clrIdx="1"/>
  <p:cmAuthor id="2" name="Valcheva, Velichka PH/IE" initials="VV" lastIdx="9" clrIdx="2"/>
  <p:cmAuthor id="3" name="Alexander Eve" initials="AE" lastIdx="1" clrIdx="3"/>
  <p:cmAuthor id="4" name="Michael Louie" initials="ML" lastIdx="72" clrIdx="4"/>
  <p:cmAuthor id="5" name="Hazel Urwin" initials="HU" lastIdx="2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DFCC"/>
    <a:srgbClr val="F8F0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43" autoAdjust="0"/>
    <p:restoredTop sz="91886" autoAdjust="0"/>
  </p:normalViewPr>
  <p:slideViewPr>
    <p:cSldViewPr>
      <p:cViewPr varScale="1">
        <p:scale>
          <a:sx n="63" d="100"/>
          <a:sy n="63" d="100"/>
        </p:scale>
        <p:origin x="1464" y="48"/>
      </p:cViewPr>
      <p:guideLst>
        <p:guide orient="horz"/>
        <p:guide orient="horz" pos="1934"/>
        <p:guide orient="horz" pos="2458"/>
        <p:guide orient="horz" pos="2758"/>
        <p:guide pos="640"/>
        <p:guide pos="1629"/>
        <p:guide pos="2026"/>
        <p:guide pos="2415"/>
        <p:guide pos="2808"/>
        <p:guide pos="3212"/>
      </p:guideLst>
    </p:cSldViewPr>
  </p:slideViewPr>
  <p:outlineViewPr>
    <p:cViewPr>
      <p:scale>
        <a:sx n="33" d="100"/>
        <a:sy n="33" d="100"/>
      </p:scale>
      <p:origin x="240" y="0"/>
    </p:cViewPr>
  </p:outlineViewPr>
  <p:notesTextViewPr>
    <p:cViewPr>
      <p:scale>
        <a:sx n="1" d="1"/>
        <a:sy n="1" d="1"/>
      </p:scale>
      <p:origin x="0" y="0"/>
    </p:cViewPr>
  </p:notesTextViewPr>
  <p:sorterViewPr>
    <p:cViewPr>
      <p:scale>
        <a:sx n="100" d="100"/>
        <a:sy n="100" d="100"/>
      </p:scale>
      <p:origin x="0" y="12306"/>
    </p:cViewPr>
  </p:sorter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68E0BB-A7F1-4D5F-AED7-379B052BBB8E}" type="datetimeFigureOut">
              <a:rPr lang="en-GB" smtClean="0"/>
              <a:t>25/06/2019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E443C2-C927-4885-8BAD-72D933B5AE4A}" type="slidenum">
              <a:rPr lang="en-GB" smtClean="0"/>
              <a:t>‹Nº›</a:t>
            </a:fld>
            <a:endParaRPr lang="en-GB"/>
          </a:p>
        </p:txBody>
      </p:sp>
    </p:spTree>
    <p:extLst>
      <p:ext uri="{BB962C8B-B14F-4D97-AF65-F5344CB8AC3E}">
        <p14:creationId xmlns:p14="http://schemas.microsoft.com/office/powerpoint/2010/main" val="16605164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F30285-44C6-4C1F-92E3-FFDB035664AA}" type="datetimeFigureOut">
              <a:rPr lang="en-GB" smtClean="0"/>
              <a:t>25/06/2019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712340-B172-4C90-B9F8-9E36814BE0EB}" type="slidenum">
              <a:rPr lang="en-GB" smtClean="0"/>
              <a:t>‹Nº›</a:t>
            </a:fld>
            <a:endParaRPr lang="en-GB"/>
          </a:p>
        </p:txBody>
      </p:sp>
    </p:spTree>
    <p:extLst>
      <p:ext uri="{BB962C8B-B14F-4D97-AF65-F5344CB8AC3E}">
        <p14:creationId xmlns:p14="http://schemas.microsoft.com/office/powerpoint/2010/main" val="1167603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E1BF76F-C1E4-4BF0-8D3B-204DC4DA34E2}"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1802040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7D16625C-36F8-430D-8BEE-624B1E7DD6B6}"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12</a:t>
            </a:fld>
            <a:endParaRPr lang="fr-FR" sz="1200">
              <a:solidFill>
                <a:prstClr val="black"/>
              </a:solidFill>
              <a:latin typeface="Arial" charset="0"/>
              <a:ea typeface="MS PGothic" pitchFamily="34" charset="-128"/>
              <a:cs typeface="Arial" charset="0"/>
            </a:endParaRPr>
          </a:p>
        </p:txBody>
      </p:sp>
      <p:sp>
        <p:nvSpPr>
          <p:cNvPr id="59394" name="Rectangle 2"/>
          <p:cNvSpPr>
            <a:spLocks noGrp="1" noRot="1" noChangeAspect="1" noChangeArrowheads="1" noTextEdit="1"/>
          </p:cNvSpPr>
          <p:nvPr>
            <p:ph type="sldImg"/>
          </p:nvPr>
        </p:nvSpPr>
        <p:spPr>
          <a:xfrm>
            <a:off x="1144588" y="685800"/>
            <a:ext cx="4568825" cy="3427413"/>
          </a:xfrm>
          <a:ln/>
        </p:spPr>
      </p:sp>
      <p:sp>
        <p:nvSpPr>
          <p:cNvPr id="59395"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7D16625C-36F8-430D-8BEE-624B1E7DD6B6}"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13</a:t>
            </a:fld>
            <a:endParaRPr lang="fr-FR" sz="1200">
              <a:solidFill>
                <a:prstClr val="black"/>
              </a:solidFill>
              <a:latin typeface="Arial" charset="0"/>
              <a:ea typeface="MS PGothic" pitchFamily="34" charset="-128"/>
              <a:cs typeface="Arial" charset="0"/>
            </a:endParaRPr>
          </a:p>
        </p:txBody>
      </p:sp>
      <p:sp>
        <p:nvSpPr>
          <p:cNvPr id="59394" name="Rectangle 2"/>
          <p:cNvSpPr>
            <a:spLocks noGrp="1" noRot="1" noChangeAspect="1" noChangeArrowheads="1" noTextEdit="1"/>
          </p:cNvSpPr>
          <p:nvPr>
            <p:ph type="sldImg"/>
          </p:nvPr>
        </p:nvSpPr>
        <p:spPr>
          <a:xfrm>
            <a:off x="1144588" y="685800"/>
            <a:ext cx="4568825" cy="3427413"/>
          </a:xfrm>
          <a:ln/>
        </p:spPr>
      </p:sp>
      <p:sp>
        <p:nvSpPr>
          <p:cNvPr id="59395"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F2662DF6-B6BE-4506-814A-AE45C20F25D3}"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14</a:t>
            </a:fld>
            <a:endParaRPr lang="fr-FR" sz="1200">
              <a:solidFill>
                <a:prstClr val="black"/>
              </a:solidFill>
              <a:latin typeface="Arial" charset="0"/>
              <a:ea typeface="MS PGothic" pitchFamily="34" charset="-128"/>
              <a:cs typeface="Arial" charset="0"/>
            </a:endParaRPr>
          </a:p>
        </p:txBody>
      </p:sp>
      <p:sp>
        <p:nvSpPr>
          <p:cNvPr id="32770" name="Rectangle 2"/>
          <p:cNvSpPr>
            <a:spLocks noGrp="1" noRot="1" noChangeAspect="1" noChangeArrowheads="1" noTextEdit="1"/>
          </p:cNvSpPr>
          <p:nvPr>
            <p:ph type="sldImg"/>
          </p:nvPr>
        </p:nvSpPr>
        <p:spPr>
          <a:xfrm>
            <a:off x="1144588" y="685800"/>
            <a:ext cx="4568825" cy="3427413"/>
          </a:xfrm>
          <a:ln/>
        </p:spPr>
      </p:sp>
      <p:sp>
        <p:nvSpPr>
          <p:cNvPr id="32771"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Total cholesterol and LDL cholesterol change as humans age. During late gestation in utero, the total cholesterol and LDL cholesterol levels reach approximately 55 and 30 mg/dl, respectively, and these levels increase during breastfeeding. A similar pattern has been observed in pigs and sheep though after weaning, the total cholesterol levels decrease dramatically in pigs and sheep but not in humans. This phenomenon might result from the Western diet.</a:t>
            </a:r>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19</a:t>
            </a:fld>
            <a:endParaRPr lang="en-GB"/>
          </a:p>
        </p:txBody>
      </p:sp>
    </p:spTree>
    <p:extLst>
      <p:ext uri="{BB962C8B-B14F-4D97-AF65-F5344CB8AC3E}">
        <p14:creationId xmlns:p14="http://schemas.microsoft.com/office/powerpoint/2010/main" val="3281302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Hunter-gatherer populations include cultures following their indigenous, pre-agricultural lifestyle. They typically have a low-carbohydrate/high-protein diet, including lean meat from game, rather than the Western diet, which includes greater consumption of grains and farm animal meat, which is higher in saturated fat.</a:t>
            </a:r>
          </a:p>
          <a:p>
            <a:r>
              <a:rPr lang="en-GB" dirty="0"/>
              <a:t> </a:t>
            </a:r>
          </a:p>
          <a:p>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20</a:t>
            </a:fld>
            <a:endParaRPr lang="en-GB"/>
          </a:p>
        </p:txBody>
      </p:sp>
    </p:spTree>
    <p:extLst>
      <p:ext uri="{BB962C8B-B14F-4D97-AF65-F5344CB8AC3E}">
        <p14:creationId xmlns:p14="http://schemas.microsoft.com/office/powerpoint/2010/main" val="3136298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Boxes A meta-analysis of 312,321 subjects showed that long-term exposure to naturally low levels of LDL-C, resulting from 9 different polymorphisms in 6 genes, was associated with a 54.5% reduction in the risk of CHD for each </a:t>
            </a:r>
            <a:r>
              <a:rPr lang="en-GB" sz="1200" b="0" i="0" u="none" strike="noStrike" kern="1200" baseline="0" dirty="0" err="1">
                <a:solidFill>
                  <a:schemeClr val="tx1"/>
                </a:solidFill>
                <a:latin typeface="+mn-lt"/>
                <a:ea typeface="+mn-ea"/>
                <a:cs typeface="+mn-cs"/>
              </a:rPr>
              <a:t>mmol</a:t>
            </a:r>
            <a:r>
              <a:rPr lang="en-GB" sz="1200" b="0" i="0" u="none" strike="noStrike" kern="1200" baseline="0" dirty="0">
                <a:solidFill>
                  <a:schemeClr val="tx1"/>
                </a:solidFill>
                <a:latin typeface="+mn-lt"/>
                <a:ea typeface="+mn-ea"/>
                <a:cs typeface="+mn-cs"/>
              </a:rPr>
              <a:t>/L lower of LDL-C</a:t>
            </a:r>
          </a:p>
          <a:p>
            <a:r>
              <a:rPr lang="en-GB" sz="1200" b="0" i="0" u="none" strike="noStrike" kern="1200" baseline="0" dirty="0">
                <a:solidFill>
                  <a:schemeClr val="tx1"/>
                </a:solidFill>
                <a:latin typeface="+mn-lt"/>
                <a:ea typeface="+mn-ea"/>
                <a:cs typeface="+mn-cs"/>
              </a:rPr>
              <a:t>represent the summary point estimate of odds ratio (OR) for the association between each exposure allele and risk of coronary heart disease (CHD). Bars represent 95% CI. (Unlike the other SNPs, the APOE-C1-C2 SNP rs4420638 is associated with LDL-C, HDL-C, triglycerides, and C-reactive protein. This SNP was included specifically to assess for heterogeneity of effect on the risk of CHD.)</a:t>
            </a:r>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21</a:t>
            </a:fld>
            <a:endParaRPr lang="en-GB"/>
          </a:p>
        </p:txBody>
      </p:sp>
    </p:spTree>
    <p:extLst>
      <p:ext uri="{BB962C8B-B14F-4D97-AF65-F5344CB8AC3E}">
        <p14:creationId xmlns:p14="http://schemas.microsoft.com/office/powerpoint/2010/main" val="4093480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p:spPr>
        <p:txBody>
          <a:bodyPr/>
          <a:lstStyle/>
          <a:p>
            <a:pPr marL="171434" indent="-171434" defTabSz="914310">
              <a:buFont typeface="Arial" panose="020B0604020202020204" pitchFamily="34" charset="0"/>
              <a:buChar char="•"/>
              <a:defRPr/>
            </a:pPr>
            <a:r>
              <a:rPr lang="en-US" dirty="0"/>
              <a:t>PCSK9 </a:t>
            </a:r>
            <a:r>
              <a:rPr lang="en-US" dirty="0" err="1"/>
              <a:t>GoF</a:t>
            </a:r>
            <a:r>
              <a:rPr lang="en-US"/>
              <a:t> mutations are a rare cause of ADH and more than 20 such mutations have already been found</a:t>
            </a:r>
            <a:r>
              <a:rPr lang="en-US" baseline="30000"/>
              <a:t>1</a:t>
            </a:r>
            <a:r>
              <a:rPr lang="en-US"/>
              <a:t> </a:t>
            </a:r>
          </a:p>
          <a:p>
            <a:pPr defTabSz="914310">
              <a:defRPr/>
            </a:pPr>
            <a:endParaRPr lang="en-US" dirty="0"/>
          </a:p>
          <a:p>
            <a:pPr defTabSz="914310">
              <a:defRPr/>
            </a:pPr>
            <a:r>
              <a:rPr lang="en-US" dirty="0"/>
              <a:t>   -</a:t>
            </a:r>
            <a:r>
              <a:rPr lang="en-US" baseline="0" dirty="0"/>
              <a:t> </a:t>
            </a:r>
            <a:r>
              <a:rPr lang="en-US" dirty="0"/>
              <a:t>Patients with PCSK9 </a:t>
            </a:r>
            <a:r>
              <a:rPr lang="en-US" dirty="0" err="1"/>
              <a:t>GoF</a:t>
            </a:r>
            <a:r>
              <a:rPr lang="en-US" dirty="0"/>
              <a:t> mutations have familial hypercholesterolaemia with high levels of LDL-C, tendon </a:t>
            </a:r>
            <a:r>
              <a:rPr lang="en-US" dirty="0" err="1"/>
              <a:t>xanthomas</a:t>
            </a:r>
            <a:r>
              <a:rPr lang="en-US" dirty="0"/>
              <a:t>, premature atherosclerosis with CAD 	and other CV complications</a:t>
            </a:r>
            <a:r>
              <a:rPr lang="en-US" baseline="30000" dirty="0"/>
              <a:t>1-4</a:t>
            </a:r>
            <a:endParaRPr lang="en-US" dirty="0"/>
          </a:p>
          <a:p>
            <a:pPr marL="171434" indent="-171434" defTabSz="914310">
              <a:buFont typeface="Arial" panose="020B0604020202020204" pitchFamily="34" charset="0"/>
              <a:buChar char="•"/>
              <a:defRPr/>
            </a:pPr>
            <a:endParaRPr lang="en-US" dirty="0"/>
          </a:p>
          <a:p>
            <a:pPr marL="171434" indent="-171434" defTabSz="914310">
              <a:buFont typeface="Arial" panose="020B0604020202020204" pitchFamily="34" charset="0"/>
              <a:buChar char="•"/>
              <a:defRPr/>
            </a:pPr>
            <a:r>
              <a:rPr lang="en-GB" dirty="0"/>
              <a:t>PCSK9 </a:t>
            </a:r>
            <a:r>
              <a:rPr lang="en-GB" dirty="0" err="1"/>
              <a:t>LoF</a:t>
            </a:r>
            <a:r>
              <a:rPr lang="en-GB" dirty="0"/>
              <a:t> mutations are a rare cause of hypocholesterolaemia and low LDL-C levels</a:t>
            </a:r>
            <a:r>
              <a:rPr lang="en-US" baseline="30000" dirty="0">
                <a:solidFill>
                  <a:prstClr val="white"/>
                </a:solidFill>
              </a:rPr>
              <a:t>2</a:t>
            </a:r>
            <a:endParaRPr lang="en-US" baseline="30000" dirty="0"/>
          </a:p>
          <a:p>
            <a:pPr defTabSz="914310">
              <a:defRPr/>
            </a:pPr>
            <a:endParaRPr lang="en-US" baseline="30000" dirty="0"/>
          </a:p>
          <a:p>
            <a:pPr defTabSz="914310">
              <a:defRPr/>
            </a:pPr>
            <a:r>
              <a:rPr lang="en-US" baseline="30000" dirty="0"/>
              <a:t>     -</a:t>
            </a:r>
            <a:r>
              <a:rPr lang="en-US" dirty="0"/>
              <a:t> </a:t>
            </a:r>
            <a:r>
              <a:rPr lang="en-GB" dirty="0"/>
              <a:t>Patients with PCSK9 </a:t>
            </a:r>
            <a:r>
              <a:rPr lang="en-GB" dirty="0" err="1"/>
              <a:t>LoF</a:t>
            </a:r>
            <a:r>
              <a:rPr lang="en-GB" dirty="0"/>
              <a:t> mutations have low plasma LDL-C levels and a consistent reduction in CAD</a:t>
            </a:r>
            <a:r>
              <a:rPr lang="en-US" baseline="30000" dirty="0"/>
              <a:t>6</a:t>
            </a:r>
          </a:p>
          <a:p>
            <a:pPr defTabSz="914310">
              <a:defRPr/>
            </a:pPr>
            <a:endParaRPr lang="en-GB" dirty="0"/>
          </a:p>
          <a:p>
            <a:pPr defTabSz="914310">
              <a:defRPr/>
            </a:pPr>
            <a:endParaRPr lang="en-US" dirty="0"/>
          </a:p>
          <a:p>
            <a:pPr marL="171434" indent="-171434" defTabSz="914310">
              <a:buFont typeface="Arial" panose="020B0604020202020204" pitchFamily="34" charset="0"/>
              <a:buChar char="•"/>
              <a:defRPr/>
            </a:pPr>
            <a:endParaRPr lang="en-GB" dirty="0"/>
          </a:p>
          <a:p>
            <a:pPr marL="171434" indent="-171434" defTabSz="914310">
              <a:buFont typeface="Arial" panose="020B0604020202020204" pitchFamily="34" charset="0"/>
              <a:buChar char="•"/>
              <a:defRPr/>
            </a:pPr>
            <a:endParaRPr lang="en-US" dirty="0"/>
          </a:p>
          <a:p>
            <a:pPr marL="171434" indent="-171434" defTabSz="914310">
              <a:buFont typeface="Arial" panose="020B0604020202020204" pitchFamily="34" charset="0"/>
              <a:buChar char="•"/>
              <a:defRPr/>
            </a:pPr>
            <a:endParaRPr lang="en-US" dirty="0"/>
          </a:p>
          <a:p>
            <a:pPr marL="171434" indent="-171434">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6498BE32-EE57-4A08-A6BB-F714C0ADCB18}" type="slidenum">
              <a:rPr lang="en-US" smtClean="0"/>
              <a:t>23</a:t>
            </a:fld>
            <a:endParaRPr lang="en-US"/>
          </a:p>
        </p:txBody>
      </p:sp>
      <p:sp>
        <p:nvSpPr>
          <p:cNvPr id="7" name="TextBox 6"/>
          <p:cNvSpPr txBox="1"/>
          <p:nvPr/>
        </p:nvSpPr>
        <p:spPr>
          <a:xfrm>
            <a:off x="55473" y="1147346"/>
            <a:ext cx="950223" cy="338546"/>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a:t>
            </a:r>
            <a:r>
              <a:rPr lang="en-GB" sz="800" err="1">
                <a:solidFill>
                  <a:srgbClr val="FF0000"/>
                </a:solidFill>
              </a:rPr>
              <a:t>Tibolla</a:t>
            </a:r>
            <a:r>
              <a:rPr lang="en-GB" sz="800">
                <a:solidFill>
                  <a:srgbClr val="FF0000"/>
                </a:solidFill>
              </a:rPr>
              <a:t> et al 2011/ p836/ col 1</a:t>
            </a:r>
          </a:p>
        </p:txBody>
      </p:sp>
      <p:sp>
        <p:nvSpPr>
          <p:cNvPr id="8" name="Left Brace 7"/>
          <p:cNvSpPr/>
          <p:nvPr/>
        </p:nvSpPr>
        <p:spPr>
          <a:xfrm>
            <a:off x="1039124" y="2032411"/>
            <a:ext cx="180077" cy="228600"/>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solidFill>
                <a:srgbClr val="FF0000"/>
              </a:solidFill>
            </a:endParaRPr>
          </a:p>
        </p:txBody>
      </p:sp>
      <p:sp>
        <p:nvSpPr>
          <p:cNvPr id="9" name="TextBox 8"/>
          <p:cNvSpPr txBox="1"/>
          <p:nvPr/>
        </p:nvSpPr>
        <p:spPr>
          <a:xfrm>
            <a:off x="55474" y="2108306"/>
            <a:ext cx="950223" cy="1554264"/>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a:t>
            </a:r>
            <a:r>
              <a:rPr lang="en-GB" sz="800" err="1">
                <a:solidFill>
                  <a:srgbClr val="FF0000"/>
                </a:solidFill>
              </a:rPr>
              <a:t>Tibolla</a:t>
            </a:r>
            <a:r>
              <a:rPr lang="en-GB" sz="800">
                <a:solidFill>
                  <a:srgbClr val="FF0000"/>
                </a:solidFill>
              </a:rPr>
              <a:t> et al 2011/ p838/ col 1</a:t>
            </a:r>
          </a:p>
          <a:p>
            <a:pPr>
              <a:spcAft>
                <a:spcPts val="600"/>
              </a:spcAft>
            </a:pPr>
            <a:r>
              <a:rPr lang="en-GB" sz="800">
                <a:solidFill>
                  <a:srgbClr val="FF0000"/>
                </a:solidFill>
              </a:rPr>
              <a:t>Ref2/ </a:t>
            </a:r>
            <a:r>
              <a:rPr lang="en-GB" sz="800" err="1">
                <a:solidFill>
                  <a:srgbClr val="FF0000"/>
                </a:solidFill>
              </a:rPr>
              <a:t>Abifadel</a:t>
            </a:r>
            <a:r>
              <a:rPr lang="en-GB" sz="800">
                <a:solidFill>
                  <a:srgbClr val="FF0000"/>
                </a:solidFill>
              </a:rPr>
              <a:t> 2003/ 155/ col2</a:t>
            </a:r>
          </a:p>
          <a:p>
            <a:pPr>
              <a:spcAft>
                <a:spcPts val="600"/>
              </a:spcAft>
            </a:pPr>
            <a:r>
              <a:rPr lang="en-GB" sz="800">
                <a:solidFill>
                  <a:srgbClr val="FF0000"/>
                </a:solidFill>
              </a:rPr>
              <a:t>Ref 3/ </a:t>
            </a:r>
            <a:r>
              <a:rPr lang="en-GB" sz="800" err="1">
                <a:solidFill>
                  <a:srgbClr val="FF0000"/>
                </a:solidFill>
              </a:rPr>
              <a:t>Abifadel</a:t>
            </a:r>
            <a:r>
              <a:rPr lang="en-GB" sz="800">
                <a:solidFill>
                  <a:srgbClr val="FF0000"/>
                </a:solidFill>
              </a:rPr>
              <a:t> 2012/ p398/ discussion </a:t>
            </a:r>
          </a:p>
          <a:p>
            <a:pPr>
              <a:spcAft>
                <a:spcPts val="600"/>
              </a:spcAft>
            </a:pPr>
            <a:r>
              <a:rPr lang="en-GB" sz="800">
                <a:solidFill>
                  <a:srgbClr val="FF0000"/>
                </a:solidFill>
              </a:rPr>
              <a:t>Ref 4/ </a:t>
            </a:r>
            <a:r>
              <a:rPr lang="en-GB" sz="800" err="1">
                <a:solidFill>
                  <a:srgbClr val="FF0000"/>
                </a:solidFill>
              </a:rPr>
              <a:t>Norata</a:t>
            </a:r>
            <a:r>
              <a:rPr lang="en-GB" sz="800">
                <a:solidFill>
                  <a:srgbClr val="FF0000"/>
                </a:solidFill>
              </a:rPr>
              <a:t> 2010/ p181 first line of discussion</a:t>
            </a:r>
          </a:p>
        </p:txBody>
      </p:sp>
      <p:sp>
        <p:nvSpPr>
          <p:cNvPr id="10" name="Right Brace 9"/>
          <p:cNvSpPr/>
          <p:nvPr/>
        </p:nvSpPr>
        <p:spPr>
          <a:xfrm>
            <a:off x="5715000" y="2605937"/>
            <a:ext cx="152400" cy="868472"/>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12" name="TextBox 11"/>
          <p:cNvSpPr txBox="1"/>
          <p:nvPr/>
        </p:nvSpPr>
        <p:spPr>
          <a:xfrm>
            <a:off x="5867400" y="2590800"/>
            <a:ext cx="990600" cy="1354209"/>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 </a:t>
            </a:r>
            <a:r>
              <a:rPr lang="en-GB" sz="800" err="1">
                <a:solidFill>
                  <a:srgbClr val="FF0000"/>
                </a:solidFill>
              </a:rPr>
              <a:t>Tibolla</a:t>
            </a:r>
            <a:r>
              <a:rPr lang="en-GB" sz="800">
                <a:solidFill>
                  <a:srgbClr val="FF0000"/>
                </a:solidFill>
              </a:rPr>
              <a:t> et al. p838/ column 1/ line 14</a:t>
            </a:r>
          </a:p>
          <a:p>
            <a:pPr>
              <a:spcAft>
                <a:spcPts val="600"/>
              </a:spcAft>
            </a:pPr>
            <a:r>
              <a:rPr lang="en-GB" sz="800">
                <a:solidFill>
                  <a:srgbClr val="FF0000"/>
                </a:solidFill>
              </a:rPr>
              <a:t>Ref 5/ Cohen et al 2005/ p162/ col 1/ lines 5 and 25 </a:t>
            </a:r>
          </a:p>
          <a:p>
            <a:pPr>
              <a:spcAft>
                <a:spcPts val="600"/>
              </a:spcAft>
            </a:pPr>
            <a:r>
              <a:rPr lang="en-GB" sz="800">
                <a:solidFill>
                  <a:srgbClr val="FF0000"/>
                </a:solidFill>
              </a:rPr>
              <a:t>Ref 6/ Cohen et al 2006/ p1267/ col 2 lines 5 and 14</a:t>
            </a:r>
          </a:p>
        </p:txBody>
      </p:sp>
      <p:sp>
        <p:nvSpPr>
          <p:cNvPr id="11" name="TextBox 10"/>
          <p:cNvSpPr txBox="1"/>
          <p:nvPr/>
        </p:nvSpPr>
        <p:spPr>
          <a:xfrm>
            <a:off x="152401" y="1646641"/>
            <a:ext cx="950223" cy="461657"/>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2/ </a:t>
            </a:r>
            <a:r>
              <a:rPr lang="en-GB" sz="800" err="1">
                <a:solidFill>
                  <a:srgbClr val="FF0000"/>
                </a:solidFill>
              </a:rPr>
              <a:t>Abifadel</a:t>
            </a:r>
            <a:r>
              <a:rPr lang="en-GB" sz="800">
                <a:solidFill>
                  <a:srgbClr val="FF0000"/>
                </a:solidFill>
              </a:rPr>
              <a:t> et al 2003/ p154/ col 1 and 2 </a:t>
            </a:r>
          </a:p>
        </p:txBody>
      </p:sp>
      <p:cxnSp>
        <p:nvCxnSpPr>
          <p:cNvPr id="23" name="Straight Connector 22"/>
          <p:cNvCxnSpPr>
            <a:endCxn id="11" idx="3"/>
          </p:cNvCxnSpPr>
          <p:nvPr/>
        </p:nvCxnSpPr>
        <p:spPr>
          <a:xfrm flipH="1" flipV="1">
            <a:off x="1102624" y="1877470"/>
            <a:ext cx="268978" cy="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914401" y="1485900"/>
            <a:ext cx="322711" cy="1607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8" idx="1"/>
          </p:cNvCxnSpPr>
          <p:nvPr/>
        </p:nvCxnSpPr>
        <p:spPr>
          <a:xfrm flipH="1">
            <a:off x="914401" y="2146711"/>
            <a:ext cx="124723" cy="630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057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b="1"/>
              <a:t>Purpose</a:t>
            </a:r>
          </a:p>
          <a:p>
            <a:pPr marL="170821" indent="-170821">
              <a:spcBef>
                <a:spcPct val="0"/>
              </a:spcBef>
              <a:buFont typeface="Arial" panose="020B0604020202020204" pitchFamily="34" charset="0"/>
              <a:buChar char="•"/>
            </a:pPr>
            <a:r>
              <a:rPr lang="en-US" altLang="en-US"/>
              <a:t>To review the effects of mutations of the gene coding for </a:t>
            </a:r>
            <a:r>
              <a:rPr lang="en-US" altLang="en-US" err="1"/>
              <a:t>proprotein</a:t>
            </a:r>
            <a:r>
              <a:rPr lang="en-US" altLang="en-US"/>
              <a:t> </a:t>
            </a:r>
            <a:r>
              <a:rPr lang="en-US" altLang="en-US" err="1"/>
              <a:t>convertase</a:t>
            </a:r>
            <a:r>
              <a:rPr lang="en-US" altLang="en-US"/>
              <a:t> </a:t>
            </a:r>
            <a:r>
              <a:rPr lang="en-US" altLang="en-US" err="1"/>
              <a:t>subtilisin</a:t>
            </a:r>
            <a:r>
              <a:rPr lang="en-US" altLang="en-US"/>
              <a:t>/</a:t>
            </a:r>
            <a:r>
              <a:rPr lang="en-US" altLang="en-US" err="1"/>
              <a:t>kexin</a:t>
            </a:r>
            <a:r>
              <a:rPr lang="en-US" altLang="en-US"/>
              <a:t> type 9 (PCSK9)</a:t>
            </a:r>
          </a:p>
          <a:p>
            <a:pPr marL="170821" indent="-170821">
              <a:spcBef>
                <a:spcPct val="0"/>
              </a:spcBef>
              <a:buFont typeface="Arial" panose="020B0604020202020204" pitchFamily="34" charset="0"/>
              <a:buChar char="•"/>
            </a:pPr>
            <a:endParaRPr lang="en-US" altLang="en-US"/>
          </a:p>
          <a:p>
            <a:pPr eaLnBrk="1" hangingPunct="1">
              <a:spcBef>
                <a:spcPct val="0"/>
              </a:spcBef>
            </a:pPr>
            <a:r>
              <a:rPr lang="en-US" altLang="en-US" b="1"/>
              <a:t>Take-Away</a:t>
            </a:r>
          </a:p>
          <a:p>
            <a:pPr marL="170821" indent="-170821">
              <a:spcBef>
                <a:spcPct val="0"/>
              </a:spcBef>
              <a:buFont typeface="Arial" panose="020B0604020202020204" pitchFamily="34" charset="0"/>
              <a:buChar char="•"/>
            </a:pPr>
            <a:r>
              <a:rPr lang="en-US" altLang="en-US"/>
              <a:t>There are 2 types of PCSK9 mutations: those that result in gain of function and those that result in loss of function</a:t>
            </a:r>
          </a:p>
          <a:p>
            <a:pPr marL="170821" indent="-170821">
              <a:spcBef>
                <a:spcPct val="0"/>
              </a:spcBef>
              <a:buFont typeface="Arial" panose="020B0604020202020204" pitchFamily="34" charset="0"/>
              <a:buChar char="•"/>
            </a:pPr>
            <a:r>
              <a:rPr lang="en-US" altLang="en-US"/>
              <a:t>For gain-of-function mutations, low-density lipoprotein (LDL) levels are increased, which puts patients at high risk for atherosclerosis and coronary heart disease (CHD), similar to cases of LDL receptor gene mutations</a:t>
            </a:r>
          </a:p>
          <a:p>
            <a:pPr marL="170821" indent="-170821">
              <a:spcBef>
                <a:spcPct val="0"/>
              </a:spcBef>
              <a:buFont typeface="Arial" panose="020B0604020202020204" pitchFamily="34" charset="0"/>
              <a:buChar char="•"/>
            </a:pPr>
            <a:r>
              <a:rPr lang="en-US" altLang="en-US"/>
              <a:t>Conversely, loss-of-function mutations lead to decreased LDL levels, which confers protection from atherosclerosis and CHD.</a:t>
            </a:r>
          </a:p>
          <a:p>
            <a:pPr marL="170821" indent="-170821">
              <a:spcBef>
                <a:spcPct val="0"/>
              </a:spcBef>
              <a:buFont typeface="Arial" panose="020B0604020202020204" pitchFamily="34" charset="0"/>
              <a:buChar char="•"/>
            </a:pPr>
            <a:r>
              <a:rPr lang="en-US" altLang="en-US"/>
              <a:t>Note Additional comments</a:t>
            </a:r>
          </a:p>
          <a:p>
            <a:pPr marL="170821" indent="-170821">
              <a:spcBef>
                <a:spcPct val="0"/>
              </a:spcBef>
              <a:buFont typeface="Arial" panose="020B0604020202020204" pitchFamily="34" charset="0"/>
              <a:buChar char="•"/>
            </a:pPr>
            <a:r>
              <a:rPr lang="en-US" altLang="en-US"/>
              <a:t>Green PCSK9</a:t>
            </a:r>
            <a:r>
              <a:rPr lang="en-US" altLang="en-US" baseline="0"/>
              <a:t> denotes loss in function</a:t>
            </a:r>
          </a:p>
          <a:p>
            <a:pPr marL="170821" indent="-170821">
              <a:spcBef>
                <a:spcPct val="0"/>
              </a:spcBef>
              <a:buFont typeface="Arial" panose="020B0604020202020204" pitchFamily="34" charset="0"/>
              <a:buChar char="•"/>
            </a:pPr>
            <a:r>
              <a:rPr lang="en-US" altLang="en-US" baseline="0"/>
              <a:t>Note decrease in LDLR with gain-of-function</a:t>
            </a:r>
          </a:p>
          <a:p>
            <a:pPr marL="170821" indent="-170821">
              <a:spcBef>
                <a:spcPct val="0"/>
              </a:spcBef>
              <a:buFont typeface="Arial" panose="020B0604020202020204" pitchFamily="34" charset="0"/>
              <a:buChar char="•"/>
            </a:pPr>
            <a:r>
              <a:rPr lang="en-US" altLang="en-US" baseline="0"/>
              <a:t>Note increase in LDLR with loss-of-function</a:t>
            </a:r>
          </a:p>
          <a:p>
            <a:pPr marL="170821" indent="-170821">
              <a:spcBef>
                <a:spcPct val="0"/>
              </a:spcBef>
              <a:buFont typeface="Arial" panose="020B0604020202020204" pitchFamily="34" charset="0"/>
              <a:buChar char="•"/>
            </a:pPr>
            <a:endParaRPr lang="en-US" altLang="en-US"/>
          </a:p>
        </p:txBody>
      </p:sp>
      <p:sp>
        <p:nvSpPr>
          <p:cNvPr id="4" name="Slide Number Placeholder 3"/>
          <p:cNvSpPr>
            <a:spLocks noGrp="1"/>
          </p:cNvSpPr>
          <p:nvPr>
            <p:ph type="sldNum" sz="quarter" idx="10"/>
          </p:nvPr>
        </p:nvSpPr>
        <p:spPr/>
        <p:txBody>
          <a:bodyPr/>
          <a:lstStyle/>
          <a:p>
            <a:pPr>
              <a:defRPr/>
            </a:pPr>
            <a:fld id="{70BFEF2D-D213-4409-ABFC-AEA4F78F16BD}" type="slidenum">
              <a:rPr lang="en-US" smtClean="0">
                <a:solidFill>
                  <a:prstClr val="black"/>
                </a:solidFill>
              </a:rPr>
              <a:pPr>
                <a:defRPr/>
              </a:pPr>
              <a:t>24</a:t>
            </a:fld>
            <a:endParaRPr lang="en-US">
              <a:solidFill>
                <a:prstClr val="black"/>
              </a:solidFill>
            </a:endParaRPr>
          </a:p>
        </p:txBody>
      </p:sp>
      <p:sp>
        <p:nvSpPr>
          <p:cNvPr id="5" name="TextBox 4"/>
          <p:cNvSpPr txBox="1"/>
          <p:nvPr/>
        </p:nvSpPr>
        <p:spPr>
          <a:xfrm>
            <a:off x="3" y="1856149"/>
            <a:ext cx="1043609" cy="706481"/>
          </a:xfrm>
          <a:prstGeom prst="rect">
            <a:avLst/>
          </a:prstGeom>
          <a:noFill/>
        </p:spPr>
        <p:txBody>
          <a:bodyPr wrap="square" lIns="90037" tIns="45020" rIns="90037" bIns="45020" rtlCol="0">
            <a:spAutoFit/>
          </a:bodyPr>
          <a:lstStyle/>
          <a:p>
            <a:r>
              <a:rPr lang="en-US" sz="1000" b="1" err="1">
                <a:solidFill>
                  <a:srgbClr val="FF0000"/>
                </a:solidFill>
              </a:rPr>
              <a:t>Catapano</a:t>
            </a:r>
            <a:r>
              <a:rPr lang="en-US" sz="1000" b="1">
                <a:solidFill>
                  <a:srgbClr val="FF0000"/>
                </a:solidFill>
              </a:rPr>
              <a:t> 2013</a:t>
            </a:r>
          </a:p>
          <a:p>
            <a:r>
              <a:rPr lang="en-US" sz="1000">
                <a:solidFill>
                  <a:srgbClr val="FF0000"/>
                </a:solidFill>
              </a:rPr>
              <a:t>p 23/Fig. 2A</a:t>
            </a:r>
          </a:p>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p:txBody>
      </p:sp>
      <p:sp>
        <p:nvSpPr>
          <p:cNvPr id="6" name="Left Brace 5"/>
          <p:cNvSpPr/>
          <p:nvPr/>
        </p:nvSpPr>
        <p:spPr>
          <a:xfrm>
            <a:off x="1136793" y="1856149"/>
            <a:ext cx="149087" cy="1433366"/>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0037" tIns="45020" rIns="90037" bIns="45020" rtlCol="0" anchor="ctr"/>
          <a:lstStyle/>
          <a:p>
            <a:pPr algn="ctr"/>
            <a:endParaRPr lang="en-US">
              <a:solidFill>
                <a:prstClr val="black"/>
              </a:solidFill>
            </a:endParaRPr>
          </a:p>
        </p:txBody>
      </p:sp>
      <p:cxnSp>
        <p:nvCxnSpPr>
          <p:cNvPr id="7" name="Straight Connector 6"/>
          <p:cNvCxnSpPr>
            <a:stCxn id="5" idx="3"/>
            <a:endCxn id="6" idx="1"/>
          </p:cNvCxnSpPr>
          <p:nvPr/>
        </p:nvCxnSpPr>
        <p:spPr>
          <a:xfrm>
            <a:off x="1043612" y="2209390"/>
            <a:ext cx="93181" cy="36344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 y="1252627"/>
            <a:ext cx="1043609" cy="396121"/>
          </a:xfrm>
          <a:prstGeom prst="rect">
            <a:avLst/>
          </a:prstGeom>
          <a:noFill/>
        </p:spPr>
        <p:txBody>
          <a:bodyPr wrap="square" lIns="90037" tIns="45020" rIns="90037" bIns="45020" rtlCol="0">
            <a:spAutoFit/>
          </a:bodyPr>
          <a:lstStyle/>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p:txBody>
      </p:sp>
      <p:cxnSp>
        <p:nvCxnSpPr>
          <p:cNvPr id="9" name="Straight Arrow Connector 8"/>
          <p:cNvCxnSpPr>
            <a:stCxn id="8" idx="3"/>
          </p:cNvCxnSpPr>
          <p:nvPr/>
        </p:nvCxnSpPr>
        <p:spPr>
          <a:xfrm>
            <a:off x="1043609" y="1450684"/>
            <a:ext cx="894522" cy="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814395" y="3341616"/>
            <a:ext cx="1043609" cy="548475"/>
          </a:xfrm>
          <a:prstGeom prst="rect">
            <a:avLst/>
          </a:prstGeom>
          <a:noFill/>
        </p:spPr>
        <p:txBody>
          <a:bodyPr wrap="square" lIns="90037" tIns="45020" rIns="90037" bIns="45020" rtlCol="0">
            <a:spAutoFit/>
          </a:bodyPr>
          <a:lstStyle/>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a:p>
            <a:r>
              <a:rPr lang="en-US" sz="1000">
                <a:solidFill>
                  <a:srgbClr val="FF0000"/>
                </a:solidFill>
              </a:rPr>
              <a:t>p 5/para 1</a:t>
            </a:r>
          </a:p>
        </p:txBody>
      </p:sp>
      <p:cxnSp>
        <p:nvCxnSpPr>
          <p:cNvPr id="12" name="Straight Arrow Connector 11"/>
          <p:cNvCxnSpPr>
            <a:stCxn id="11" idx="1"/>
          </p:cNvCxnSpPr>
          <p:nvPr/>
        </p:nvCxnSpPr>
        <p:spPr>
          <a:xfrm flipH="1" flipV="1">
            <a:off x="5516217" y="3514362"/>
            <a:ext cx="298174" cy="10149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1"/>
          </p:cNvCxnSpPr>
          <p:nvPr/>
        </p:nvCxnSpPr>
        <p:spPr>
          <a:xfrm flipH="1" flipV="1">
            <a:off x="4994413" y="1780709"/>
            <a:ext cx="819978" cy="183514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1" idx="1"/>
          </p:cNvCxnSpPr>
          <p:nvPr/>
        </p:nvCxnSpPr>
        <p:spPr>
          <a:xfrm flipH="1" flipV="1">
            <a:off x="5068960" y="1450689"/>
            <a:ext cx="745435" cy="216516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888940" y="1222155"/>
            <a:ext cx="1043609" cy="860369"/>
          </a:xfrm>
          <a:prstGeom prst="rect">
            <a:avLst/>
          </a:prstGeom>
          <a:noFill/>
        </p:spPr>
        <p:txBody>
          <a:bodyPr wrap="square" lIns="90037" tIns="45020" rIns="90037" bIns="45020" rtlCol="0">
            <a:spAutoFit/>
          </a:bodyPr>
          <a:lstStyle/>
          <a:p>
            <a:r>
              <a:rPr lang="en-US" sz="1000" b="1" err="1">
                <a:solidFill>
                  <a:srgbClr val="FF0000"/>
                </a:solidFill>
              </a:rPr>
              <a:t>Catapano</a:t>
            </a:r>
            <a:r>
              <a:rPr lang="en-US" sz="1000" b="1">
                <a:solidFill>
                  <a:srgbClr val="FF0000"/>
                </a:solidFill>
              </a:rPr>
              <a:t> 2013</a:t>
            </a:r>
          </a:p>
          <a:p>
            <a:r>
              <a:rPr lang="en-US" sz="1000">
                <a:solidFill>
                  <a:srgbClr val="FF0000"/>
                </a:solidFill>
              </a:rPr>
              <a:t>p 23/Fig. 2A</a:t>
            </a:r>
          </a:p>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a:p>
            <a:r>
              <a:rPr lang="en-US" sz="1000">
                <a:solidFill>
                  <a:srgbClr val="FF0000"/>
                </a:solidFill>
              </a:rPr>
              <a:t>p 5/para 1</a:t>
            </a:r>
          </a:p>
        </p:txBody>
      </p:sp>
      <p:sp>
        <p:nvSpPr>
          <p:cNvPr id="17" name="Left Brace 16"/>
          <p:cNvSpPr/>
          <p:nvPr/>
        </p:nvSpPr>
        <p:spPr>
          <a:xfrm flipH="1">
            <a:off x="5578342" y="1870293"/>
            <a:ext cx="149087" cy="1433366"/>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0037" tIns="45020" rIns="90037" bIns="45020" rtlCol="0" anchor="ctr"/>
          <a:lstStyle/>
          <a:p>
            <a:pPr algn="ctr"/>
            <a:endParaRPr lang="en-US">
              <a:solidFill>
                <a:prstClr val="black"/>
              </a:solidFill>
            </a:endParaRPr>
          </a:p>
        </p:txBody>
      </p:sp>
      <p:cxnSp>
        <p:nvCxnSpPr>
          <p:cNvPr id="18" name="Straight Connector 17"/>
          <p:cNvCxnSpPr>
            <a:stCxn id="16" idx="1"/>
            <a:endCxn id="17" idx="1"/>
          </p:cNvCxnSpPr>
          <p:nvPr/>
        </p:nvCxnSpPr>
        <p:spPr>
          <a:xfrm flipH="1">
            <a:off x="5727428" y="1652340"/>
            <a:ext cx="161511" cy="9346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8" idx="3"/>
          </p:cNvCxnSpPr>
          <p:nvPr/>
        </p:nvCxnSpPr>
        <p:spPr>
          <a:xfrm>
            <a:off x="1043609" y="1450686"/>
            <a:ext cx="894522" cy="274239"/>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3"/>
          </p:cNvCxnSpPr>
          <p:nvPr/>
        </p:nvCxnSpPr>
        <p:spPr>
          <a:xfrm>
            <a:off x="1043609" y="1450686"/>
            <a:ext cx="596348" cy="198971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 y="6692714"/>
            <a:ext cx="1043609" cy="860369"/>
          </a:xfrm>
          <a:prstGeom prst="rect">
            <a:avLst/>
          </a:prstGeom>
          <a:noFill/>
        </p:spPr>
        <p:txBody>
          <a:bodyPr wrap="square" lIns="90037" tIns="45020" rIns="90037" bIns="45020" rtlCol="0">
            <a:spAutoFit/>
          </a:bodyPr>
          <a:lstStyle/>
          <a:p>
            <a:r>
              <a:rPr lang="en-US" sz="1000" b="1" err="1">
                <a:solidFill>
                  <a:prstClr val="black"/>
                </a:solidFill>
              </a:rPr>
              <a:t>Catapano</a:t>
            </a:r>
            <a:r>
              <a:rPr lang="en-US" sz="1000" b="1">
                <a:solidFill>
                  <a:prstClr val="black"/>
                </a:solidFill>
              </a:rPr>
              <a:t> 2013</a:t>
            </a:r>
          </a:p>
          <a:p>
            <a:r>
              <a:rPr lang="en-US" sz="1000">
                <a:solidFill>
                  <a:prstClr val="black"/>
                </a:solidFill>
              </a:rPr>
              <a:t>p 23/Fig. 2A</a:t>
            </a:r>
          </a:p>
          <a:p>
            <a:r>
              <a:rPr lang="en-US" sz="1000" b="1" err="1">
                <a:solidFill>
                  <a:prstClr val="black"/>
                </a:solidFill>
              </a:rPr>
              <a:t>Soufi</a:t>
            </a:r>
            <a:r>
              <a:rPr lang="en-US" sz="1000" b="1">
                <a:solidFill>
                  <a:prstClr val="black"/>
                </a:solidFill>
              </a:rPr>
              <a:t> 2013</a:t>
            </a:r>
            <a:endParaRPr lang="en-US" sz="1000">
              <a:solidFill>
                <a:prstClr val="black"/>
              </a:solidFill>
            </a:endParaRPr>
          </a:p>
          <a:p>
            <a:r>
              <a:rPr lang="en-US" sz="1000">
                <a:solidFill>
                  <a:prstClr val="black"/>
                </a:solidFill>
              </a:rPr>
              <a:t>p 4/para 2</a:t>
            </a:r>
          </a:p>
          <a:p>
            <a:r>
              <a:rPr lang="en-US" sz="1000">
                <a:solidFill>
                  <a:prstClr val="black"/>
                </a:solidFill>
              </a:rPr>
              <a:t>p 5/para 1</a:t>
            </a:r>
          </a:p>
        </p:txBody>
      </p:sp>
    </p:spTree>
    <p:extLst>
      <p:ext uri="{BB962C8B-B14F-4D97-AF65-F5344CB8AC3E}">
        <p14:creationId xmlns:p14="http://schemas.microsoft.com/office/powerpoint/2010/main" val="1336734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b="1"/>
              <a:t>Purpose</a:t>
            </a:r>
          </a:p>
          <a:p>
            <a:pPr marL="170821" indent="-170821">
              <a:spcBef>
                <a:spcPct val="0"/>
              </a:spcBef>
              <a:buFont typeface="Arial" panose="020B0604020202020204" pitchFamily="34" charset="0"/>
              <a:buChar char="•"/>
            </a:pPr>
            <a:r>
              <a:rPr lang="en-US" altLang="en-US"/>
              <a:t>To review the effects of mutations of the gene coding for </a:t>
            </a:r>
            <a:r>
              <a:rPr lang="en-US" altLang="en-US" err="1"/>
              <a:t>proprotein</a:t>
            </a:r>
            <a:r>
              <a:rPr lang="en-US" altLang="en-US"/>
              <a:t> </a:t>
            </a:r>
            <a:r>
              <a:rPr lang="en-US" altLang="en-US" err="1"/>
              <a:t>convertase</a:t>
            </a:r>
            <a:r>
              <a:rPr lang="en-US" altLang="en-US"/>
              <a:t> </a:t>
            </a:r>
            <a:r>
              <a:rPr lang="en-US" altLang="en-US" err="1"/>
              <a:t>subtilisin</a:t>
            </a:r>
            <a:r>
              <a:rPr lang="en-US" altLang="en-US"/>
              <a:t>/</a:t>
            </a:r>
            <a:r>
              <a:rPr lang="en-US" altLang="en-US" err="1"/>
              <a:t>kexin</a:t>
            </a:r>
            <a:r>
              <a:rPr lang="en-US" altLang="en-US"/>
              <a:t> type 9 (PCSK9)</a:t>
            </a:r>
          </a:p>
          <a:p>
            <a:pPr marL="170821" indent="-170821">
              <a:spcBef>
                <a:spcPct val="0"/>
              </a:spcBef>
              <a:buFont typeface="Arial" panose="020B0604020202020204" pitchFamily="34" charset="0"/>
              <a:buChar char="•"/>
            </a:pPr>
            <a:endParaRPr lang="en-US" altLang="en-US"/>
          </a:p>
          <a:p>
            <a:pPr eaLnBrk="1" hangingPunct="1">
              <a:spcBef>
                <a:spcPct val="0"/>
              </a:spcBef>
            </a:pPr>
            <a:r>
              <a:rPr lang="en-US" altLang="en-US" b="1"/>
              <a:t>Take-Away</a:t>
            </a:r>
          </a:p>
          <a:p>
            <a:pPr marL="170821" indent="-170821">
              <a:spcBef>
                <a:spcPct val="0"/>
              </a:spcBef>
              <a:buFont typeface="Arial" panose="020B0604020202020204" pitchFamily="34" charset="0"/>
              <a:buChar char="•"/>
            </a:pPr>
            <a:r>
              <a:rPr lang="en-US" altLang="en-US"/>
              <a:t>There are 2 types of PCSK9 mutations: those that result in gain of function and those that result in loss of function</a:t>
            </a:r>
          </a:p>
          <a:p>
            <a:pPr marL="170821" indent="-170821">
              <a:spcBef>
                <a:spcPct val="0"/>
              </a:spcBef>
              <a:buFont typeface="Arial" panose="020B0604020202020204" pitchFamily="34" charset="0"/>
              <a:buChar char="•"/>
            </a:pPr>
            <a:r>
              <a:rPr lang="en-US" altLang="en-US"/>
              <a:t>For gain-of-function mutations, low-density lipoprotein (LDL) levels are increased, which puts patients at high risk for atherosclerosis and coronary heart disease (CHD), similar to cases of LDL receptor gene mutations</a:t>
            </a:r>
          </a:p>
          <a:p>
            <a:pPr marL="170821" indent="-170821">
              <a:spcBef>
                <a:spcPct val="0"/>
              </a:spcBef>
              <a:buFont typeface="Arial" panose="020B0604020202020204" pitchFamily="34" charset="0"/>
              <a:buChar char="•"/>
            </a:pPr>
            <a:r>
              <a:rPr lang="en-US" altLang="en-US"/>
              <a:t>Conversely, loss-of-function mutations lead to decreased LDL levels, which confers protection from atherosclerosis and CHD.</a:t>
            </a:r>
          </a:p>
          <a:p>
            <a:pPr marL="170821" indent="-170821">
              <a:spcBef>
                <a:spcPct val="0"/>
              </a:spcBef>
              <a:buFont typeface="Arial" panose="020B0604020202020204" pitchFamily="34" charset="0"/>
              <a:buChar char="•"/>
            </a:pPr>
            <a:r>
              <a:rPr lang="en-US" altLang="en-US"/>
              <a:t>Note Additional comments</a:t>
            </a:r>
          </a:p>
          <a:p>
            <a:pPr marL="170821" indent="-170821">
              <a:spcBef>
                <a:spcPct val="0"/>
              </a:spcBef>
              <a:buFont typeface="Arial" panose="020B0604020202020204" pitchFamily="34" charset="0"/>
              <a:buChar char="•"/>
            </a:pPr>
            <a:r>
              <a:rPr lang="en-US" altLang="en-US"/>
              <a:t>Green PCSK9</a:t>
            </a:r>
            <a:r>
              <a:rPr lang="en-US" altLang="en-US" baseline="0"/>
              <a:t> denotes loss in function</a:t>
            </a:r>
          </a:p>
          <a:p>
            <a:pPr marL="170821" indent="-170821">
              <a:spcBef>
                <a:spcPct val="0"/>
              </a:spcBef>
              <a:buFont typeface="Arial" panose="020B0604020202020204" pitchFamily="34" charset="0"/>
              <a:buChar char="•"/>
            </a:pPr>
            <a:r>
              <a:rPr lang="en-US" altLang="en-US" baseline="0"/>
              <a:t>Note decrease in LDLR with gain-of-function</a:t>
            </a:r>
          </a:p>
          <a:p>
            <a:pPr marL="170821" indent="-170821">
              <a:spcBef>
                <a:spcPct val="0"/>
              </a:spcBef>
              <a:buFont typeface="Arial" panose="020B0604020202020204" pitchFamily="34" charset="0"/>
              <a:buChar char="•"/>
            </a:pPr>
            <a:r>
              <a:rPr lang="en-US" altLang="en-US" baseline="0"/>
              <a:t>Note increase in LDLR with loss-of-function</a:t>
            </a:r>
          </a:p>
          <a:p>
            <a:pPr marL="170821" indent="-170821">
              <a:spcBef>
                <a:spcPct val="0"/>
              </a:spcBef>
              <a:buFont typeface="Arial" panose="020B0604020202020204" pitchFamily="34" charset="0"/>
              <a:buChar char="•"/>
            </a:pPr>
            <a:endParaRPr lang="en-US" altLang="en-US"/>
          </a:p>
        </p:txBody>
      </p:sp>
      <p:sp>
        <p:nvSpPr>
          <p:cNvPr id="4" name="Slide Number Placeholder 3"/>
          <p:cNvSpPr>
            <a:spLocks noGrp="1"/>
          </p:cNvSpPr>
          <p:nvPr>
            <p:ph type="sldNum" sz="quarter" idx="10"/>
          </p:nvPr>
        </p:nvSpPr>
        <p:spPr/>
        <p:txBody>
          <a:bodyPr/>
          <a:lstStyle/>
          <a:p>
            <a:pPr>
              <a:defRPr/>
            </a:pPr>
            <a:fld id="{70BFEF2D-D213-4409-ABFC-AEA4F78F16BD}" type="slidenum">
              <a:rPr lang="en-US" smtClean="0">
                <a:solidFill>
                  <a:prstClr val="black"/>
                </a:solidFill>
              </a:rPr>
              <a:pPr>
                <a:defRPr/>
              </a:pPr>
              <a:t>25</a:t>
            </a:fld>
            <a:endParaRPr lang="en-US">
              <a:solidFill>
                <a:prstClr val="black"/>
              </a:solidFill>
            </a:endParaRPr>
          </a:p>
        </p:txBody>
      </p:sp>
      <p:sp>
        <p:nvSpPr>
          <p:cNvPr id="5" name="TextBox 4"/>
          <p:cNvSpPr txBox="1"/>
          <p:nvPr/>
        </p:nvSpPr>
        <p:spPr>
          <a:xfrm>
            <a:off x="3" y="1856149"/>
            <a:ext cx="1043609" cy="706481"/>
          </a:xfrm>
          <a:prstGeom prst="rect">
            <a:avLst/>
          </a:prstGeom>
          <a:noFill/>
        </p:spPr>
        <p:txBody>
          <a:bodyPr wrap="square" lIns="90037" tIns="45020" rIns="90037" bIns="45020" rtlCol="0">
            <a:spAutoFit/>
          </a:bodyPr>
          <a:lstStyle/>
          <a:p>
            <a:r>
              <a:rPr lang="en-US" sz="1000" b="1" err="1">
                <a:solidFill>
                  <a:srgbClr val="FF0000"/>
                </a:solidFill>
              </a:rPr>
              <a:t>Catapano</a:t>
            </a:r>
            <a:r>
              <a:rPr lang="en-US" sz="1000" b="1">
                <a:solidFill>
                  <a:srgbClr val="FF0000"/>
                </a:solidFill>
              </a:rPr>
              <a:t> 2013</a:t>
            </a:r>
          </a:p>
          <a:p>
            <a:r>
              <a:rPr lang="en-US" sz="1000">
                <a:solidFill>
                  <a:srgbClr val="FF0000"/>
                </a:solidFill>
              </a:rPr>
              <a:t>p 23/Fig. 2A</a:t>
            </a:r>
          </a:p>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p:txBody>
      </p:sp>
      <p:sp>
        <p:nvSpPr>
          <p:cNvPr id="6" name="Left Brace 5"/>
          <p:cNvSpPr/>
          <p:nvPr/>
        </p:nvSpPr>
        <p:spPr>
          <a:xfrm>
            <a:off x="1136793" y="1856149"/>
            <a:ext cx="149087" cy="1433366"/>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0037" tIns="45020" rIns="90037" bIns="45020" rtlCol="0" anchor="ctr"/>
          <a:lstStyle/>
          <a:p>
            <a:pPr algn="ctr"/>
            <a:endParaRPr lang="en-US">
              <a:solidFill>
                <a:prstClr val="black"/>
              </a:solidFill>
            </a:endParaRPr>
          </a:p>
        </p:txBody>
      </p:sp>
      <p:cxnSp>
        <p:nvCxnSpPr>
          <p:cNvPr id="7" name="Straight Connector 6"/>
          <p:cNvCxnSpPr>
            <a:stCxn id="5" idx="3"/>
            <a:endCxn id="6" idx="1"/>
          </p:cNvCxnSpPr>
          <p:nvPr/>
        </p:nvCxnSpPr>
        <p:spPr>
          <a:xfrm>
            <a:off x="1043612" y="2209390"/>
            <a:ext cx="93181" cy="36344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 y="1252627"/>
            <a:ext cx="1043609" cy="396121"/>
          </a:xfrm>
          <a:prstGeom prst="rect">
            <a:avLst/>
          </a:prstGeom>
          <a:noFill/>
        </p:spPr>
        <p:txBody>
          <a:bodyPr wrap="square" lIns="90037" tIns="45020" rIns="90037" bIns="45020" rtlCol="0">
            <a:spAutoFit/>
          </a:bodyPr>
          <a:lstStyle/>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p:txBody>
      </p:sp>
      <p:cxnSp>
        <p:nvCxnSpPr>
          <p:cNvPr id="9" name="Straight Arrow Connector 8"/>
          <p:cNvCxnSpPr>
            <a:stCxn id="8" idx="3"/>
          </p:cNvCxnSpPr>
          <p:nvPr/>
        </p:nvCxnSpPr>
        <p:spPr>
          <a:xfrm>
            <a:off x="1043609" y="1450684"/>
            <a:ext cx="894522" cy="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814395" y="3341616"/>
            <a:ext cx="1043609" cy="548475"/>
          </a:xfrm>
          <a:prstGeom prst="rect">
            <a:avLst/>
          </a:prstGeom>
          <a:noFill/>
        </p:spPr>
        <p:txBody>
          <a:bodyPr wrap="square" lIns="90037" tIns="45020" rIns="90037" bIns="45020" rtlCol="0">
            <a:spAutoFit/>
          </a:bodyPr>
          <a:lstStyle/>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a:p>
            <a:r>
              <a:rPr lang="en-US" sz="1000">
                <a:solidFill>
                  <a:srgbClr val="FF0000"/>
                </a:solidFill>
              </a:rPr>
              <a:t>p 5/para 1</a:t>
            </a:r>
          </a:p>
        </p:txBody>
      </p:sp>
      <p:cxnSp>
        <p:nvCxnSpPr>
          <p:cNvPr id="12" name="Straight Arrow Connector 11"/>
          <p:cNvCxnSpPr>
            <a:stCxn id="11" idx="1"/>
          </p:cNvCxnSpPr>
          <p:nvPr/>
        </p:nvCxnSpPr>
        <p:spPr>
          <a:xfrm flipH="1" flipV="1">
            <a:off x="5516217" y="3514362"/>
            <a:ext cx="298174" cy="10149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1"/>
          </p:cNvCxnSpPr>
          <p:nvPr/>
        </p:nvCxnSpPr>
        <p:spPr>
          <a:xfrm flipH="1" flipV="1">
            <a:off x="4994413" y="1780709"/>
            <a:ext cx="819978" cy="183514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1" idx="1"/>
          </p:cNvCxnSpPr>
          <p:nvPr/>
        </p:nvCxnSpPr>
        <p:spPr>
          <a:xfrm flipH="1" flipV="1">
            <a:off x="5068960" y="1450689"/>
            <a:ext cx="745435" cy="216516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888940" y="1222155"/>
            <a:ext cx="1043609" cy="860369"/>
          </a:xfrm>
          <a:prstGeom prst="rect">
            <a:avLst/>
          </a:prstGeom>
          <a:noFill/>
        </p:spPr>
        <p:txBody>
          <a:bodyPr wrap="square" lIns="90037" tIns="45020" rIns="90037" bIns="45020" rtlCol="0">
            <a:spAutoFit/>
          </a:bodyPr>
          <a:lstStyle/>
          <a:p>
            <a:r>
              <a:rPr lang="en-US" sz="1000" b="1" err="1">
                <a:solidFill>
                  <a:srgbClr val="FF0000"/>
                </a:solidFill>
              </a:rPr>
              <a:t>Catapano</a:t>
            </a:r>
            <a:r>
              <a:rPr lang="en-US" sz="1000" b="1">
                <a:solidFill>
                  <a:srgbClr val="FF0000"/>
                </a:solidFill>
              </a:rPr>
              <a:t> 2013</a:t>
            </a:r>
          </a:p>
          <a:p>
            <a:r>
              <a:rPr lang="en-US" sz="1000">
                <a:solidFill>
                  <a:srgbClr val="FF0000"/>
                </a:solidFill>
              </a:rPr>
              <a:t>p 23/Fig. 2A</a:t>
            </a:r>
          </a:p>
          <a:p>
            <a:r>
              <a:rPr lang="en-US" sz="1000" b="1" err="1">
                <a:solidFill>
                  <a:srgbClr val="FF0000"/>
                </a:solidFill>
              </a:rPr>
              <a:t>Soufi</a:t>
            </a:r>
            <a:r>
              <a:rPr lang="en-US" sz="1000" b="1">
                <a:solidFill>
                  <a:srgbClr val="FF0000"/>
                </a:solidFill>
              </a:rPr>
              <a:t> 2013</a:t>
            </a:r>
            <a:endParaRPr lang="en-US" sz="1000">
              <a:solidFill>
                <a:srgbClr val="FF0000"/>
              </a:solidFill>
            </a:endParaRPr>
          </a:p>
          <a:p>
            <a:r>
              <a:rPr lang="en-US" sz="1000">
                <a:solidFill>
                  <a:srgbClr val="FF0000"/>
                </a:solidFill>
              </a:rPr>
              <a:t>p 4/para 2</a:t>
            </a:r>
          </a:p>
          <a:p>
            <a:r>
              <a:rPr lang="en-US" sz="1000">
                <a:solidFill>
                  <a:srgbClr val="FF0000"/>
                </a:solidFill>
              </a:rPr>
              <a:t>p 5/para 1</a:t>
            </a:r>
          </a:p>
        </p:txBody>
      </p:sp>
      <p:sp>
        <p:nvSpPr>
          <p:cNvPr id="17" name="Left Brace 16"/>
          <p:cNvSpPr/>
          <p:nvPr/>
        </p:nvSpPr>
        <p:spPr>
          <a:xfrm flipH="1">
            <a:off x="5578342" y="1870293"/>
            <a:ext cx="149087" cy="1433366"/>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0037" tIns="45020" rIns="90037" bIns="45020" rtlCol="0" anchor="ctr"/>
          <a:lstStyle/>
          <a:p>
            <a:pPr algn="ctr"/>
            <a:endParaRPr lang="en-US">
              <a:solidFill>
                <a:prstClr val="black"/>
              </a:solidFill>
            </a:endParaRPr>
          </a:p>
        </p:txBody>
      </p:sp>
      <p:cxnSp>
        <p:nvCxnSpPr>
          <p:cNvPr id="18" name="Straight Connector 17"/>
          <p:cNvCxnSpPr>
            <a:stCxn id="16" idx="1"/>
            <a:endCxn id="17" idx="1"/>
          </p:cNvCxnSpPr>
          <p:nvPr/>
        </p:nvCxnSpPr>
        <p:spPr>
          <a:xfrm flipH="1">
            <a:off x="5727428" y="1652340"/>
            <a:ext cx="161511" cy="93463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8" idx="3"/>
          </p:cNvCxnSpPr>
          <p:nvPr/>
        </p:nvCxnSpPr>
        <p:spPr>
          <a:xfrm>
            <a:off x="1043609" y="1450686"/>
            <a:ext cx="894522" cy="274239"/>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3"/>
          </p:cNvCxnSpPr>
          <p:nvPr/>
        </p:nvCxnSpPr>
        <p:spPr>
          <a:xfrm>
            <a:off x="1043609" y="1450686"/>
            <a:ext cx="596348" cy="198971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 y="6692714"/>
            <a:ext cx="1043609" cy="860369"/>
          </a:xfrm>
          <a:prstGeom prst="rect">
            <a:avLst/>
          </a:prstGeom>
          <a:noFill/>
        </p:spPr>
        <p:txBody>
          <a:bodyPr wrap="square" lIns="90037" tIns="45020" rIns="90037" bIns="45020" rtlCol="0">
            <a:spAutoFit/>
          </a:bodyPr>
          <a:lstStyle/>
          <a:p>
            <a:r>
              <a:rPr lang="en-US" sz="1000" b="1" err="1">
                <a:solidFill>
                  <a:prstClr val="black"/>
                </a:solidFill>
              </a:rPr>
              <a:t>Catapano</a:t>
            </a:r>
            <a:r>
              <a:rPr lang="en-US" sz="1000" b="1">
                <a:solidFill>
                  <a:prstClr val="black"/>
                </a:solidFill>
              </a:rPr>
              <a:t> 2013</a:t>
            </a:r>
          </a:p>
          <a:p>
            <a:r>
              <a:rPr lang="en-US" sz="1000">
                <a:solidFill>
                  <a:prstClr val="black"/>
                </a:solidFill>
              </a:rPr>
              <a:t>p 23/Fig. 2A</a:t>
            </a:r>
          </a:p>
          <a:p>
            <a:r>
              <a:rPr lang="en-US" sz="1000" b="1" err="1">
                <a:solidFill>
                  <a:prstClr val="black"/>
                </a:solidFill>
              </a:rPr>
              <a:t>Soufi</a:t>
            </a:r>
            <a:r>
              <a:rPr lang="en-US" sz="1000" b="1">
                <a:solidFill>
                  <a:prstClr val="black"/>
                </a:solidFill>
              </a:rPr>
              <a:t> 2013</a:t>
            </a:r>
            <a:endParaRPr lang="en-US" sz="1000">
              <a:solidFill>
                <a:prstClr val="black"/>
              </a:solidFill>
            </a:endParaRPr>
          </a:p>
          <a:p>
            <a:r>
              <a:rPr lang="en-US" sz="1000">
                <a:solidFill>
                  <a:prstClr val="black"/>
                </a:solidFill>
              </a:rPr>
              <a:t>p 4/para 2</a:t>
            </a:r>
          </a:p>
          <a:p>
            <a:r>
              <a:rPr lang="en-US" sz="1000">
                <a:solidFill>
                  <a:prstClr val="black"/>
                </a:solidFill>
              </a:rPr>
              <a:t>p 5/para 1</a:t>
            </a:r>
          </a:p>
        </p:txBody>
      </p:sp>
    </p:spTree>
    <p:extLst>
      <p:ext uri="{BB962C8B-B14F-4D97-AF65-F5344CB8AC3E}">
        <p14:creationId xmlns:p14="http://schemas.microsoft.com/office/powerpoint/2010/main" val="13367341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26</a:t>
            </a:fld>
            <a:endParaRPr lang="en-US">
              <a:solidFill>
                <a:prstClr val="black"/>
              </a:solidFill>
            </a:endParaRPr>
          </a:p>
        </p:txBody>
      </p:sp>
      <p:sp>
        <p:nvSpPr>
          <p:cNvPr id="5" name="Left Brace 4"/>
          <p:cNvSpPr/>
          <p:nvPr/>
        </p:nvSpPr>
        <p:spPr>
          <a:xfrm flipH="1">
            <a:off x="5782057" y="1522200"/>
            <a:ext cx="85344" cy="264467"/>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6" name="TextBox 5"/>
          <p:cNvSpPr txBox="1"/>
          <p:nvPr/>
        </p:nvSpPr>
        <p:spPr>
          <a:xfrm>
            <a:off x="5791201" y="1455004"/>
            <a:ext cx="914400" cy="830989"/>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1/Benn et al. p2834/column 1/line 3; Ref 2/Cohen et al. p 1264/column 1/line 22</a:t>
            </a:r>
          </a:p>
        </p:txBody>
      </p:sp>
      <p:sp>
        <p:nvSpPr>
          <p:cNvPr id="7" name="Left Brace 6"/>
          <p:cNvSpPr/>
          <p:nvPr/>
        </p:nvSpPr>
        <p:spPr>
          <a:xfrm>
            <a:off x="1057657" y="1862897"/>
            <a:ext cx="85344" cy="264467"/>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8" name="TextBox 7"/>
          <p:cNvSpPr txBox="1"/>
          <p:nvPr/>
        </p:nvSpPr>
        <p:spPr>
          <a:xfrm>
            <a:off x="152400" y="1371600"/>
            <a:ext cx="914400" cy="830989"/>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1/Benn et al. p2834/column 1/line 3; Ref 2/Cohen et al. p 1264/column 1/line 22</a:t>
            </a:r>
          </a:p>
        </p:txBody>
      </p:sp>
      <p:sp>
        <p:nvSpPr>
          <p:cNvPr id="9" name="Left Brace 8"/>
          <p:cNvSpPr/>
          <p:nvPr/>
        </p:nvSpPr>
        <p:spPr>
          <a:xfrm>
            <a:off x="1057657" y="2236694"/>
            <a:ext cx="85344" cy="264467"/>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10" name="TextBox 9"/>
          <p:cNvSpPr txBox="1"/>
          <p:nvPr/>
        </p:nvSpPr>
        <p:spPr>
          <a:xfrm>
            <a:off x="152400" y="2299156"/>
            <a:ext cx="914400" cy="461665"/>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3/</a:t>
            </a:r>
            <a:r>
              <a:rPr lang="en-GB" sz="800" err="1">
                <a:solidFill>
                  <a:srgbClr val="FF0000"/>
                </a:solidFill>
              </a:rPr>
              <a:t>Tibolla</a:t>
            </a:r>
            <a:r>
              <a:rPr lang="en-GB" sz="800">
                <a:solidFill>
                  <a:srgbClr val="FF0000"/>
                </a:solidFill>
              </a:rPr>
              <a:t> et al p840/column 1/line 4</a:t>
            </a:r>
          </a:p>
        </p:txBody>
      </p:sp>
      <p:sp>
        <p:nvSpPr>
          <p:cNvPr id="11" name="Left Brace 10"/>
          <p:cNvSpPr/>
          <p:nvPr/>
        </p:nvSpPr>
        <p:spPr>
          <a:xfrm flipH="1">
            <a:off x="5824728" y="2741400"/>
            <a:ext cx="51816" cy="76380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12" name="TextBox 11"/>
          <p:cNvSpPr txBox="1"/>
          <p:nvPr/>
        </p:nvSpPr>
        <p:spPr>
          <a:xfrm>
            <a:off x="5867401" y="2674202"/>
            <a:ext cx="914400" cy="1569652"/>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1/Benn et al. p2836/colum6/line 6; p2837/column 2/line 1; Ref 2/Cohen et al. p 1267/column 2/line 6; p1269/column 1/line 13;  p1264/column 1/ line 12</a:t>
            </a:r>
          </a:p>
        </p:txBody>
      </p:sp>
    </p:spTree>
    <p:extLst>
      <p:ext uri="{BB962C8B-B14F-4D97-AF65-F5344CB8AC3E}">
        <p14:creationId xmlns:p14="http://schemas.microsoft.com/office/powerpoint/2010/main" val="1912050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Slide Image Placeholder 1"/>
          <p:cNvSpPr>
            <a:spLocks noGrp="1" noRot="1" noChangeAspect="1" noTextEdit="1"/>
          </p:cNvSpPr>
          <p:nvPr>
            <p:ph type="sldImg"/>
          </p:nvPr>
        </p:nvSpPr>
        <p:spPr>
          <a:ln/>
        </p:spPr>
      </p:sp>
      <p:sp>
        <p:nvSpPr>
          <p:cNvPr id="331779" name="Notes Placeholder 2"/>
          <p:cNvSpPr>
            <a:spLocks noGrp="1"/>
          </p:cNvSpPr>
          <p:nvPr>
            <p:ph type="body" idx="1"/>
          </p:nvPr>
        </p:nvSpPr>
        <p:spPr>
          <a:noFill/>
          <a:ln/>
        </p:spPr>
        <p:txBody>
          <a:bodyPr/>
          <a:lstStyle/>
          <a:p>
            <a:pPr defTabSz="457200" eaLnBrk="1" hangingPunct="1"/>
            <a:endParaRPr lang="en-GB" dirty="0"/>
          </a:p>
        </p:txBody>
      </p:sp>
      <p:sp>
        <p:nvSpPr>
          <p:cNvPr id="331780" name="Slide Number Placeholder 3"/>
          <p:cNvSpPr txBox="1">
            <a:spLocks noGrp="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B2512F25-28D8-4AF0-90AC-1273069411C6}" type="slidenum">
              <a:rPr lang="en-US" sz="1200">
                <a:solidFill>
                  <a:prstClr val="black"/>
                </a:solidFill>
                <a:latin typeface="Arial" charset="0"/>
                <a:ea typeface="ＭＳ Ｐゴシック" pitchFamily="34" charset="-128"/>
              </a:rPr>
              <a:pPr algn="r" defTabSz="457200" fontAlgn="base">
                <a:spcBef>
                  <a:spcPct val="0"/>
                </a:spcBef>
                <a:spcAft>
                  <a:spcPct val="0"/>
                </a:spcAft>
              </a:pPr>
              <a:t>3</a:t>
            </a:fld>
            <a:endParaRPr lang="en-US" sz="1200" dirty="0">
              <a:solidFill>
                <a:prstClr val="black"/>
              </a:solidFill>
              <a:latin typeface="Arial"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30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4" indent="-171434">
              <a:buFont typeface="Arial" panose="020B0604020202020204" pitchFamily="34" charset="0"/>
              <a:buChar char="•"/>
            </a:pPr>
            <a:r>
              <a:rPr lang="en-GB"/>
              <a:t>Bar charts show:</a:t>
            </a:r>
          </a:p>
          <a:p>
            <a:r>
              <a:rPr lang="en-GB"/>
              <a:t>    - frequency of different plasma LDL-C levels in the normal population, in black v white</a:t>
            </a:r>
          </a:p>
          <a:p>
            <a:r>
              <a:rPr lang="en-GB"/>
              <a:t>    - frequency of different plasma LDL-C levels in populations with PCSK9</a:t>
            </a:r>
            <a:r>
              <a:rPr lang="en-GB" baseline="30000"/>
              <a:t>142x </a:t>
            </a:r>
            <a:r>
              <a:rPr lang="en-GB" baseline="0"/>
              <a:t> and </a:t>
            </a:r>
            <a:r>
              <a:rPr lang="en-GB"/>
              <a:t>PCSK9</a:t>
            </a:r>
            <a:r>
              <a:rPr lang="en-GB" baseline="30000"/>
              <a:t>579x  </a:t>
            </a:r>
            <a:r>
              <a:rPr lang="en-GB" baseline="0"/>
              <a:t>showing lower LDL-C levels</a:t>
            </a:r>
            <a:endParaRPr lang="en-GB" baseline="30000"/>
          </a:p>
          <a:p>
            <a:r>
              <a:rPr lang="en-GB" baseline="30000"/>
              <a:t>      </a:t>
            </a:r>
            <a:r>
              <a:rPr lang="en-GB" baseline="0"/>
              <a:t>- lower prevalence </a:t>
            </a:r>
            <a:r>
              <a:rPr lang="en-GB"/>
              <a:t>of CAD</a:t>
            </a:r>
            <a:r>
              <a:rPr lang="en-GB" baseline="0"/>
              <a:t> in people with above PCSK9 </a:t>
            </a:r>
            <a:r>
              <a:rPr lang="en-GB" baseline="0" err="1"/>
              <a:t>LoF</a:t>
            </a:r>
            <a:r>
              <a:rPr lang="en-GB" baseline="0"/>
              <a:t> mutations</a:t>
            </a:r>
          </a:p>
          <a:p>
            <a:endParaRPr lang="en-GB" baseline="0"/>
          </a:p>
          <a:p>
            <a:pPr defTabSz="844083">
              <a:defRPr/>
            </a:pPr>
            <a:r>
              <a:rPr lang="da-DK" sz="1100" b="1">
                <a:solidFill>
                  <a:prstClr val="white"/>
                </a:solidFill>
                <a:ea typeface="ＭＳ Ｐゴシック" pitchFamily="34" charset="-128"/>
              </a:rPr>
              <a:t>1</a:t>
            </a:r>
            <a:r>
              <a:rPr lang="da-DK" sz="1100">
                <a:solidFill>
                  <a:prstClr val="white"/>
                </a:solidFill>
                <a:ea typeface="ＭＳ Ｐゴシック" pitchFamily="34" charset="-128"/>
              </a:rPr>
              <a:t>. Cohen JC, et al. </a:t>
            </a:r>
            <a:r>
              <a:rPr lang="da-DK" sz="1100" i="1">
                <a:solidFill>
                  <a:prstClr val="white"/>
                </a:solidFill>
                <a:ea typeface="ＭＳ Ｐゴシック" pitchFamily="34" charset="-128"/>
              </a:rPr>
              <a:t>N Engl J Med.</a:t>
            </a:r>
            <a:r>
              <a:rPr lang="da-DK" sz="1100">
                <a:solidFill>
                  <a:prstClr val="white"/>
                </a:solidFill>
                <a:ea typeface="ＭＳ Ｐゴシック" pitchFamily="34" charset="-128"/>
              </a:rPr>
              <a:t> 2006;354:1264-1272.</a:t>
            </a:r>
            <a:endParaRPr lang="en-US"/>
          </a:p>
          <a:p>
            <a:r>
              <a:rPr lang="en-GB" sz="1100"/>
              <a:t>This was a large prospective study which investigated the incidence of CHD (myocardial infarction, fatal CHD, or coronary revascularisation) in 15,972 participants over a 15-year interval in the Atherosclerosis Risk in Communities study, according to the presence or absence of sequence variants in the proprotein convertase subtilisin/kexin type 9 serine protease gene (</a:t>
            </a:r>
            <a:r>
              <a:rPr lang="en-GB" sz="1100" i="1"/>
              <a:t>PCSK9</a:t>
            </a:r>
            <a:r>
              <a:rPr lang="en-GB" sz="1100"/>
              <a:t>) that are associated with reduced plasma levels of LDL cholesterol.</a:t>
            </a:r>
            <a:endParaRPr lang="en-US"/>
          </a:p>
        </p:txBody>
      </p:sp>
      <p:sp>
        <p:nvSpPr>
          <p:cNvPr id="4" name="Left Brace 3"/>
          <p:cNvSpPr/>
          <p:nvPr/>
        </p:nvSpPr>
        <p:spPr>
          <a:xfrm flipH="1">
            <a:off x="5782056" y="1522200"/>
            <a:ext cx="45719" cy="190680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5" name="TextBox 4"/>
          <p:cNvSpPr txBox="1"/>
          <p:nvPr/>
        </p:nvSpPr>
        <p:spPr>
          <a:xfrm>
            <a:off x="5867401" y="1455004"/>
            <a:ext cx="914400" cy="707878"/>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1/Cohen et al. p 1268/figure 1A and B; p1270/figure 2A and B</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30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34" indent="-171434">
              <a:buFont typeface="Arial" panose="020B0604020202020204" pitchFamily="34" charset="0"/>
              <a:buChar char="•"/>
            </a:pPr>
            <a:r>
              <a:rPr lang="en-GB"/>
              <a:t>Bar charts show:</a:t>
            </a:r>
          </a:p>
          <a:p>
            <a:r>
              <a:rPr lang="en-GB"/>
              <a:t>    - frequency of different plasma LDL-C levels in the normal population, in black v white</a:t>
            </a:r>
          </a:p>
          <a:p>
            <a:r>
              <a:rPr lang="en-GB"/>
              <a:t>    - frequency of different plasma LDL-C levels in populations with PCSK9</a:t>
            </a:r>
            <a:r>
              <a:rPr lang="en-GB" baseline="30000"/>
              <a:t>142x </a:t>
            </a:r>
            <a:r>
              <a:rPr lang="en-GB" baseline="0"/>
              <a:t> and </a:t>
            </a:r>
            <a:r>
              <a:rPr lang="en-GB"/>
              <a:t>PCSK9</a:t>
            </a:r>
            <a:r>
              <a:rPr lang="en-GB" baseline="30000"/>
              <a:t>579x  </a:t>
            </a:r>
            <a:r>
              <a:rPr lang="en-GB" baseline="0"/>
              <a:t>showing lower LDL-C levels</a:t>
            </a:r>
            <a:endParaRPr lang="en-GB" baseline="30000"/>
          </a:p>
          <a:p>
            <a:r>
              <a:rPr lang="en-GB" baseline="30000"/>
              <a:t>      </a:t>
            </a:r>
            <a:r>
              <a:rPr lang="en-GB" baseline="0"/>
              <a:t>- lower prevalence </a:t>
            </a:r>
            <a:r>
              <a:rPr lang="en-GB"/>
              <a:t>of CAD</a:t>
            </a:r>
            <a:r>
              <a:rPr lang="en-GB" baseline="0"/>
              <a:t> in people with above PCSK9 </a:t>
            </a:r>
            <a:r>
              <a:rPr lang="en-GB" baseline="0" err="1"/>
              <a:t>LoF</a:t>
            </a:r>
            <a:r>
              <a:rPr lang="en-GB" baseline="0"/>
              <a:t> mutations</a:t>
            </a:r>
          </a:p>
          <a:p>
            <a:endParaRPr lang="en-GB" baseline="0"/>
          </a:p>
          <a:p>
            <a:pPr defTabSz="844083">
              <a:defRPr/>
            </a:pPr>
            <a:r>
              <a:rPr lang="da-DK" sz="1100" b="1">
                <a:solidFill>
                  <a:prstClr val="white"/>
                </a:solidFill>
                <a:ea typeface="ＭＳ Ｐゴシック" pitchFamily="34" charset="-128"/>
              </a:rPr>
              <a:t>1</a:t>
            </a:r>
            <a:r>
              <a:rPr lang="da-DK" sz="1100">
                <a:solidFill>
                  <a:prstClr val="white"/>
                </a:solidFill>
                <a:ea typeface="ＭＳ Ｐゴシック" pitchFamily="34" charset="-128"/>
              </a:rPr>
              <a:t>. Cohen JC, et al. </a:t>
            </a:r>
            <a:r>
              <a:rPr lang="da-DK" sz="1100" i="1">
                <a:solidFill>
                  <a:prstClr val="white"/>
                </a:solidFill>
                <a:ea typeface="ＭＳ Ｐゴシック" pitchFamily="34" charset="-128"/>
              </a:rPr>
              <a:t>N Engl J Med.</a:t>
            </a:r>
            <a:r>
              <a:rPr lang="da-DK" sz="1100">
                <a:solidFill>
                  <a:prstClr val="white"/>
                </a:solidFill>
                <a:ea typeface="ＭＳ Ｐゴシック" pitchFamily="34" charset="-128"/>
              </a:rPr>
              <a:t> 2006;354:1264-1272.</a:t>
            </a:r>
            <a:endParaRPr lang="en-US"/>
          </a:p>
          <a:p>
            <a:r>
              <a:rPr lang="en-GB" sz="1100"/>
              <a:t>This was a large prospective study which investigated the incidence of CHD (myocardial infarction, fatal CHD, or coronary revascularisation) in 15,972 participants over a 15-year interval in the Atherosclerosis Risk in Communities study, according to the presence or absence of sequence variants in the proprotein convertase subtilisin/kexin type 9 serine protease gene (</a:t>
            </a:r>
            <a:r>
              <a:rPr lang="en-GB" sz="1100" i="1"/>
              <a:t>PCSK9</a:t>
            </a:r>
            <a:r>
              <a:rPr lang="en-GB" sz="1100"/>
              <a:t>) that are associated with reduced plasma levels of LDL cholesterol.</a:t>
            </a:r>
            <a:endParaRPr lang="en-US"/>
          </a:p>
        </p:txBody>
      </p:sp>
      <p:sp>
        <p:nvSpPr>
          <p:cNvPr id="4" name="Left Brace 3"/>
          <p:cNvSpPr/>
          <p:nvPr/>
        </p:nvSpPr>
        <p:spPr>
          <a:xfrm flipH="1">
            <a:off x="5782056" y="1522200"/>
            <a:ext cx="45719" cy="190680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rtlCol="0" anchor="ctr"/>
          <a:lstStyle/>
          <a:p>
            <a:pPr algn="ctr"/>
            <a:endParaRPr lang="en-GB"/>
          </a:p>
        </p:txBody>
      </p:sp>
      <p:sp>
        <p:nvSpPr>
          <p:cNvPr id="5" name="TextBox 4"/>
          <p:cNvSpPr txBox="1"/>
          <p:nvPr/>
        </p:nvSpPr>
        <p:spPr>
          <a:xfrm>
            <a:off x="5867401" y="1455004"/>
            <a:ext cx="914400" cy="707878"/>
          </a:xfrm>
          <a:prstGeom prst="rect">
            <a:avLst/>
          </a:prstGeom>
          <a:noFill/>
        </p:spPr>
        <p:txBody>
          <a:bodyPr wrap="square" lIns="91431" tIns="45716" rIns="91431" bIns="45716" rtlCol="0">
            <a:spAutoFit/>
          </a:bodyPr>
          <a:lstStyle/>
          <a:p>
            <a:pPr>
              <a:spcAft>
                <a:spcPts val="600"/>
              </a:spcAft>
            </a:pPr>
            <a:r>
              <a:rPr lang="en-GB" sz="800">
                <a:solidFill>
                  <a:srgbClr val="FF0000"/>
                </a:solidFill>
              </a:rPr>
              <a:t>Ref 1/Cohen et al. p 1268/figure 1A and B; p1270/figure 2A and B</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2C163B19-B942-4C18-A90E-8E4F5EB5A034}"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32</a:t>
            </a:fld>
            <a:endParaRPr lang="fr-FR" sz="1200">
              <a:solidFill>
                <a:prstClr val="black"/>
              </a:solidFill>
              <a:latin typeface="Arial" charset="0"/>
              <a:ea typeface="MS PGothic" pitchFamily="34" charset="-128"/>
              <a:cs typeface="Arial" charset="0"/>
            </a:endParaRPr>
          </a:p>
        </p:txBody>
      </p:sp>
      <p:sp>
        <p:nvSpPr>
          <p:cNvPr id="53250" name="Rectangle 2"/>
          <p:cNvSpPr>
            <a:spLocks noGrp="1" noRot="1" noChangeAspect="1" noChangeArrowheads="1" noTextEdit="1"/>
          </p:cNvSpPr>
          <p:nvPr>
            <p:ph type="sldImg"/>
          </p:nvPr>
        </p:nvSpPr>
        <p:spPr>
          <a:xfrm>
            <a:off x="1144588" y="685800"/>
            <a:ext cx="4568825" cy="3427413"/>
          </a:xfrm>
          <a:ln/>
        </p:spPr>
      </p:sp>
      <p:sp>
        <p:nvSpPr>
          <p:cNvPr id="53251" name="Rectangle 3"/>
          <p:cNvSpPr>
            <a:spLocks noGrp="1" noChangeArrowheads="1"/>
          </p:cNvSpPr>
          <p:nvPr>
            <p:ph type="body" idx="1"/>
          </p:nvPr>
        </p:nvSpPr>
        <p:spPr>
          <a:noFill/>
          <a:ln/>
        </p:spPr>
        <p:txBody>
          <a:bodyPr/>
          <a:lstStyle/>
          <a:p>
            <a:pPr eaLnBrk="1" hangingPunct="1">
              <a:lnSpc>
                <a:spcPct val="90000"/>
              </a:lnSpc>
            </a:pPr>
            <a:r>
              <a:rPr lang="fr-FR"/>
              <a: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risk of CV risk increases as LDL-C levels increase. Very low LDL-C levels display a lower risk of major CV events compared to moderate levels of LDL-C</a:t>
            </a:r>
            <a:endParaRPr lang="en-GB" dirty="0"/>
          </a:p>
        </p:txBody>
      </p:sp>
      <p:sp>
        <p:nvSpPr>
          <p:cNvPr id="4" name="Slide Number Placeholder 3"/>
          <p:cNvSpPr>
            <a:spLocks noGrp="1"/>
          </p:cNvSpPr>
          <p:nvPr>
            <p:ph type="sldNum" sz="quarter" idx="10"/>
          </p:nvPr>
        </p:nvSpPr>
        <p:spPr/>
        <p:txBody>
          <a:bodyPr/>
          <a:lstStyle/>
          <a:p>
            <a:fld id="{C8752C10-3AA1-4EEA-9576-E515054F014E}" type="slidenum">
              <a:rPr lang="en-US" smtClean="0"/>
              <a:pPr/>
              <a:t>42</a:t>
            </a:fld>
            <a:endParaRPr lang="en-US"/>
          </a:p>
        </p:txBody>
      </p:sp>
      <p:sp>
        <p:nvSpPr>
          <p:cNvPr id="5" name="TextBox 4"/>
          <p:cNvSpPr txBox="1"/>
          <p:nvPr/>
        </p:nvSpPr>
        <p:spPr>
          <a:xfrm>
            <a:off x="5828006" y="1826142"/>
            <a:ext cx="1066801" cy="460571"/>
          </a:xfrm>
          <a:prstGeom prst="rect">
            <a:avLst/>
          </a:prstGeom>
          <a:noFill/>
        </p:spPr>
        <p:txBody>
          <a:bodyPr wrap="square" lIns="91422" tIns="45711" rIns="91422" bIns="45711" rtlCol="0">
            <a:spAutoFit/>
          </a:bodyPr>
          <a:lstStyle/>
          <a:p>
            <a:pPr>
              <a:spcAft>
                <a:spcPts val="599"/>
              </a:spcAft>
            </a:pPr>
            <a:r>
              <a:rPr lang="en-GB" sz="800" dirty="0">
                <a:solidFill>
                  <a:srgbClr val="FF0000"/>
                </a:solidFill>
              </a:rPr>
              <a:t>1. </a:t>
            </a:r>
            <a:r>
              <a:rPr lang="en-GB" sz="800" dirty="0" err="1">
                <a:solidFill>
                  <a:srgbClr val="FF0000"/>
                </a:solidFill>
              </a:rPr>
              <a:t>Boekholdt</a:t>
            </a:r>
            <a:r>
              <a:rPr lang="en-GB" sz="800" dirty="0">
                <a:solidFill>
                  <a:srgbClr val="FF0000"/>
                </a:solidFill>
              </a:rPr>
              <a:t> 2014: pg490/col2/Central illustration</a:t>
            </a:r>
          </a:p>
        </p:txBody>
      </p:sp>
      <p:sp>
        <p:nvSpPr>
          <p:cNvPr id="6" name="TextBox 5"/>
          <p:cNvSpPr txBox="1"/>
          <p:nvPr/>
        </p:nvSpPr>
        <p:spPr>
          <a:xfrm>
            <a:off x="5828006" y="3340922"/>
            <a:ext cx="1066801" cy="336830"/>
          </a:xfrm>
          <a:prstGeom prst="rect">
            <a:avLst/>
          </a:prstGeom>
          <a:noFill/>
        </p:spPr>
        <p:txBody>
          <a:bodyPr wrap="square" lIns="91422" tIns="45711" rIns="91422" bIns="45711" rtlCol="0">
            <a:spAutoFit/>
          </a:bodyPr>
          <a:lstStyle/>
          <a:p>
            <a:pPr>
              <a:spcAft>
                <a:spcPts val="599"/>
              </a:spcAft>
            </a:pPr>
            <a:r>
              <a:rPr lang="en-GB" sz="800" dirty="0">
                <a:solidFill>
                  <a:srgbClr val="FF0000"/>
                </a:solidFill>
              </a:rPr>
              <a:t>1. </a:t>
            </a:r>
            <a:r>
              <a:rPr lang="en-GB" sz="800" dirty="0" err="1">
                <a:solidFill>
                  <a:srgbClr val="FF0000"/>
                </a:solidFill>
              </a:rPr>
              <a:t>Boekholdt</a:t>
            </a:r>
            <a:r>
              <a:rPr lang="en-GB" sz="800" dirty="0">
                <a:solidFill>
                  <a:srgbClr val="FF0000"/>
                </a:solidFill>
              </a:rPr>
              <a:t> 2014: pg485/para5</a:t>
            </a:r>
          </a:p>
        </p:txBody>
      </p:sp>
    </p:spTree>
    <p:extLst>
      <p:ext uri="{BB962C8B-B14F-4D97-AF65-F5344CB8AC3E}">
        <p14:creationId xmlns:p14="http://schemas.microsoft.com/office/powerpoint/2010/main" val="27108907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DB9861B9-5D68-4CF0-808C-B467C706DECB}"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43</a:t>
            </a:fld>
            <a:endParaRPr lang="fr-FR" sz="1200">
              <a:solidFill>
                <a:prstClr val="black"/>
              </a:solidFill>
              <a:latin typeface="Arial" charset="0"/>
              <a:ea typeface="MS PGothic" pitchFamily="34" charset="-128"/>
              <a:cs typeface="Arial" charset="0"/>
            </a:endParaRPr>
          </a:p>
        </p:txBody>
      </p:sp>
      <p:sp>
        <p:nvSpPr>
          <p:cNvPr id="30722" name="Rectangle 2"/>
          <p:cNvSpPr>
            <a:spLocks noGrp="1" noRot="1" noChangeAspect="1" noChangeArrowheads="1" noTextEdit="1"/>
          </p:cNvSpPr>
          <p:nvPr>
            <p:ph type="sldImg"/>
          </p:nvPr>
        </p:nvSpPr>
        <p:spPr>
          <a:xfrm>
            <a:off x="1144588" y="685800"/>
            <a:ext cx="4568825" cy="3427413"/>
          </a:xfrm>
          <a:ln/>
        </p:spPr>
      </p:sp>
      <p:sp>
        <p:nvSpPr>
          <p:cNvPr id="30723"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FF7341-0EEF-41C1-A529-6DE18BE22E3A}"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2458330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48</a:t>
            </a:fld>
            <a:endParaRPr lang="en-GB"/>
          </a:p>
        </p:txBody>
      </p:sp>
    </p:spTree>
    <p:extLst>
      <p:ext uri="{BB962C8B-B14F-4D97-AF65-F5344CB8AC3E}">
        <p14:creationId xmlns:p14="http://schemas.microsoft.com/office/powerpoint/2010/main" val="931590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The Cholesterol Treatment </a:t>
            </a:r>
            <a:r>
              <a:rPr lang="en-GB" sz="1200" b="0" i="0" u="none" strike="noStrike" kern="1200" baseline="0" dirty="0" err="1">
                <a:solidFill>
                  <a:schemeClr val="tx1"/>
                </a:solidFill>
                <a:latin typeface="+mn-lt"/>
                <a:ea typeface="+mn-ea"/>
                <a:cs typeface="+mn-cs"/>
              </a:rPr>
              <a:t>Trialists</a:t>
            </a:r>
            <a:r>
              <a:rPr lang="en-GB" sz="1200" b="0" i="0" u="none" strike="noStrike" kern="1200" baseline="0" dirty="0">
                <a:solidFill>
                  <a:schemeClr val="tx1"/>
                </a:solidFill>
                <a:latin typeface="+mn-lt"/>
                <a:ea typeface="+mn-ea"/>
                <a:cs typeface="+mn-cs"/>
              </a:rPr>
              <a:t>’ meta-analysis of 27 trials involving 174,149 participants showed that statin therapy reduces the risk of major vascular events (non-fatal myocardial infarction, coronary death, coronary revascularisation, or stroke) in people with 5-year risk of such an event lower than</a:t>
            </a:r>
          </a:p>
          <a:p>
            <a:r>
              <a:rPr lang="en-GB" sz="1200" b="0" i="0" u="none" strike="noStrike" kern="1200" baseline="0" dirty="0">
                <a:solidFill>
                  <a:schemeClr val="tx1"/>
                </a:solidFill>
                <a:latin typeface="+mn-lt"/>
                <a:ea typeface="+mn-ea"/>
                <a:cs typeface="+mn-cs"/>
              </a:rPr>
              <a:t>10% (and, separately, in those at 5-year risk &lt;5%), and in these people each 1.0 </a:t>
            </a:r>
            <a:r>
              <a:rPr lang="en-GB" sz="1200" b="0" i="0" u="none" strike="noStrike" kern="1200" baseline="0" dirty="0" err="1">
                <a:solidFill>
                  <a:schemeClr val="tx1"/>
                </a:solidFill>
                <a:latin typeface="+mn-lt"/>
                <a:ea typeface="+mn-ea"/>
                <a:cs typeface="+mn-cs"/>
              </a:rPr>
              <a:t>mmol</a:t>
            </a:r>
            <a:r>
              <a:rPr lang="en-GB" sz="1200" b="0" i="0" u="none" strike="noStrike" kern="1200" baseline="0" dirty="0">
                <a:solidFill>
                  <a:schemeClr val="tx1"/>
                </a:solidFill>
                <a:latin typeface="+mn-lt"/>
                <a:ea typeface="+mn-ea"/>
                <a:cs typeface="+mn-cs"/>
              </a:rPr>
              <a:t>/L reduction in LDL cholesterol produces 11 fewer major vascular events per 1000 treated over 5 years, a benefit that greatly exceeds any known hazards of statin therapy. </a:t>
            </a:r>
            <a:r>
              <a:rPr lang="en-GB" sz="1200" b="1" i="0" u="none" strike="noStrike" kern="1200" baseline="0" dirty="0">
                <a:solidFill>
                  <a:schemeClr val="tx1"/>
                </a:solidFill>
                <a:latin typeface="+mn-lt"/>
                <a:ea typeface="+mn-ea"/>
                <a:cs typeface="+mn-cs"/>
              </a:rPr>
              <a:t>There was no evidence of an increase in cancer incidence (RR per 1.0 </a:t>
            </a:r>
            <a:r>
              <a:rPr lang="en-GB" sz="1200" b="1" i="0" u="none" strike="noStrike" kern="1200" baseline="0" dirty="0" err="1">
                <a:solidFill>
                  <a:schemeClr val="tx1"/>
                </a:solidFill>
                <a:latin typeface="+mn-lt"/>
                <a:ea typeface="+mn-ea"/>
                <a:cs typeface="+mn-cs"/>
              </a:rPr>
              <a:t>mmol</a:t>
            </a:r>
            <a:r>
              <a:rPr lang="en-GB" sz="1200" b="1" i="0" u="none" strike="noStrike" kern="1200" baseline="0" dirty="0">
                <a:solidFill>
                  <a:schemeClr val="tx1"/>
                </a:solidFill>
                <a:latin typeface="+mn-lt"/>
                <a:ea typeface="+mn-ea"/>
                <a:cs typeface="+mn-cs"/>
              </a:rPr>
              <a:t>/L LDL reduction 1.00, 95% CI 0.96–1.04) or of cancer death (RR 0.99, 95% CI 0.93–1.06) at any level of major vascular event risk.</a:t>
            </a:r>
            <a:endParaRPr lang="en-GB" b="1" dirty="0"/>
          </a:p>
        </p:txBody>
      </p:sp>
      <p:sp>
        <p:nvSpPr>
          <p:cNvPr id="4" name="Slide Number Placeholder 3"/>
          <p:cNvSpPr>
            <a:spLocks noGrp="1"/>
          </p:cNvSpPr>
          <p:nvPr>
            <p:ph type="sldNum" sz="quarter" idx="10"/>
          </p:nvPr>
        </p:nvSpPr>
        <p:spPr/>
        <p:txBody>
          <a:bodyPr/>
          <a:lstStyle/>
          <a:p>
            <a:fld id="{8F712340-B172-4C90-B9F8-9E36814BE0EB}" type="slidenum">
              <a:rPr lang="en-GB" smtClean="0"/>
              <a:t>49</a:t>
            </a:fld>
            <a:endParaRPr lang="en-GB"/>
          </a:p>
        </p:txBody>
      </p:sp>
    </p:spTree>
    <p:extLst>
      <p:ext uri="{BB962C8B-B14F-4D97-AF65-F5344CB8AC3E}">
        <p14:creationId xmlns:p14="http://schemas.microsoft.com/office/powerpoint/2010/main" val="7770859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50</a:t>
            </a:fld>
            <a:endParaRPr lang="en-GB"/>
          </a:p>
        </p:txBody>
      </p:sp>
    </p:spTree>
    <p:extLst>
      <p:ext uri="{BB962C8B-B14F-4D97-AF65-F5344CB8AC3E}">
        <p14:creationId xmlns:p14="http://schemas.microsoft.com/office/powerpoint/2010/main" val="17581850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DB9861B9-5D68-4CF0-808C-B467C706DECB}"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52</a:t>
            </a:fld>
            <a:endParaRPr lang="fr-FR" sz="1200">
              <a:solidFill>
                <a:prstClr val="black"/>
              </a:solidFill>
              <a:latin typeface="Arial" charset="0"/>
              <a:ea typeface="MS PGothic" pitchFamily="34" charset="-128"/>
              <a:cs typeface="Arial" charset="0"/>
            </a:endParaRPr>
          </a:p>
        </p:txBody>
      </p:sp>
      <p:sp>
        <p:nvSpPr>
          <p:cNvPr id="30722" name="Rectangle 2"/>
          <p:cNvSpPr>
            <a:spLocks noGrp="1" noRot="1" noChangeAspect="1" noChangeArrowheads="1" noTextEdit="1"/>
          </p:cNvSpPr>
          <p:nvPr>
            <p:ph type="sldImg"/>
          </p:nvPr>
        </p:nvSpPr>
        <p:spPr>
          <a:xfrm>
            <a:off x="1144588" y="685800"/>
            <a:ext cx="4568825" cy="3427413"/>
          </a:xfrm>
          <a:ln/>
        </p:spPr>
      </p:sp>
      <p:sp>
        <p:nvSpPr>
          <p:cNvPr id="30723"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DB9861B9-5D68-4CF0-808C-B467C706DECB}"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5</a:t>
            </a:fld>
            <a:endParaRPr lang="fr-FR" sz="1200">
              <a:solidFill>
                <a:prstClr val="black"/>
              </a:solidFill>
              <a:latin typeface="Arial" charset="0"/>
              <a:ea typeface="MS PGothic" pitchFamily="34" charset="-128"/>
              <a:cs typeface="Arial" charset="0"/>
            </a:endParaRPr>
          </a:p>
        </p:txBody>
      </p:sp>
      <p:sp>
        <p:nvSpPr>
          <p:cNvPr id="30722" name="Rectangle 2"/>
          <p:cNvSpPr>
            <a:spLocks noGrp="1" noRot="1" noChangeAspect="1" noChangeArrowheads="1" noTextEdit="1"/>
          </p:cNvSpPr>
          <p:nvPr>
            <p:ph type="sldImg"/>
          </p:nvPr>
        </p:nvSpPr>
        <p:spPr>
          <a:xfrm>
            <a:off x="1144588" y="685800"/>
            <a:ext cx="4568825" cy="3427413"/>
          </a:xfrm>
          <a:ln/>
        </p:spPr>
      </p:sp>
      <p:sp>
        <p:nvSpPr>
          <p:cNvPr id="30723"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FF7341-0EEF-41C1-A529-6DE18BE22E3A}"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1345788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31"/>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F2662DF6-B6BE-4506-814A-AE45C20F25D3}"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6</a:t>
            </a:fld>
            <a:endParaRPr lang="fr-FR" sz="1200">
              <a:solidFill>
                <a:prstClr val="black"/>
              </a:solidFill>
              <a:latin typeface="Arial" charset="0"/>
              <a:ea typeface="MS PGothic" pitchFamily="34" charset="-128"/>
              <a:cs typeface="Arial" charset="0"/>
            </a:endParaRPr>
          </a:p>
        </p:txBody>
      </p:sp>
      <p:sp>
        <p:nvSpPr>
          <p:cNvPr id="32770" name="Rectangle 2"/>
          <p:cNvSpPr>
            <a:spLocks noGrp="1" noRot="1" noChangeAspect="1" noChangeArrowheads="1" noTextEdit="1"/>
          </p:cNvSpPr>
          <p:nvPr>
            <p:ph type="sldImg"/>
          </p:nvPr>
        </p:nvSpPr>
        <p:spPr>
          <a:xfrm>
            <a:off x="1144588" y="685800"/>
            <a:ext cx="4568825" cy="3427413"/>
          </a:xfrm>
          <a:ln/>
        </p:spPr>
      </p:sp>
      <p:sp>
        <p:nvSpPr>
          <p:cNvPr id="32771"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2C163B19-B942-4C18-A90E-8E4F5EB5A034}"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7</a:t>
            </a:fld>
            <a:endParaRPr lang="fr-FR" sz="1200">
              <a:solidFill>
                <a:prstClr val="black"/>
              </a:solidFill>
              <a:latin typeface="Arial" charset="0"/>
              <a:ea typeface="MS PGothic" pitchFamily="34" charset="-128"/>
              <a:cs typeface="Arial" charset="0"/>
            </a:endParaRPr>
          </a:p>
        </p:txBody>
      </p:sp>
      <p:sp>
        <p:nvSpPr>
          <p:cNvPr id="53250" name="Rectangle 2"/>
          <p:cNvSpPr>
            <a:spLocks noGrp="1" noRot="1" noChangeAspect="1" noChangeArrowheads="1" noTextEdit="1"/>
          </p:cNvSpPr>
          <p:nvPr>
            <p:ph type="sldImg"/>
          </p:nvPr>
        </p:nvSpPr>
        <p:spPr>
          <a:xfrm>
            <a:off x="1144588" y="685800"/>
            <a:ext cx="4568825" cy="3427413"/>
          </a:xfrm>
          <a:ln/>
        </p:spPr>
      </p:sp>
      <p:sp>
        <p:nvSpPr>
          <p:cNvPr id="53251" name="Rectangle 3"/>
          <p:cNvSpPr>
            <a:spLocks noGrp="1" noChangeArrowheads="1"/>
          </p:cNvSpPr>
          <p:nvPr>
            <p:ph type="body" idx="1"/>
          </p:nvPr>
        </p:nvSpPr>
        <p:spPr>
          <a:noFill/>
          <a:ln/>
        </p:spPr>
        <p:txBody>
          <a:bodyPr/>
          <a:lstStyle/>
          <a:p>
            <a:pPr eaLnBrk="1" hangingPunct="1">
              <a:lnSpc>
                <a:spcPct val="90000"/>
              </a:lnSpc>
            </a:pPr>
            <a:r>
              <a:rPr lang="fr-F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7D16625C-36F8-430D-8BEE-624B1E7DD6B6}"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8</a:t>
            </a:fld>
            <a:endParaRPr lang="fr-FR" sz="1200">
              <a:solidFill>
                <a:prstClr val="black"/>
              </a:solidFill>
              <a:latin typeface="Arial" charset="0"/>
              <a:ea typeface="MS PGothic" pitchFamily="34" charset="-128"/>
              <a:cs typeface="Arial" charset="0"/>
            </a:endParaRPr>
          </a:p>
        </p:txBody>
      </p:sp>
      <p:sp>
        <p:nvSpPr>
          <p:cNvPr id="59394" name="Rectangle 2"/>
          <p:cNvSpPr>
            <a:spLocks noGrp="1" noRot="1" noChangeAspect="1" noChangeArrowheads="1" noTextEdit="1"/>
          </p:cNvSpPr>
          <p:nvPr>
            <p:ph type="sldImg"/>
          </p:nvPr>
        </p:nvSpPr>
        <p:spPr>
          <a:xfrm>
            <a:off x="1144588" y="685800"/>
            <a:ext cx="4568825" cy="3427413"/>
          </a:xfrm>
          <a:ln/>
        </p:spPr>
      </p:sp>
      <p:sp>
        <p:nvSpPr>
          <p:cNvPr id="59395"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txBox="1">
            <a:spLocks noGrp="1" noChangeArrowheads="1"/>
          </p:cNvSpPr>
          <p:nvPr/>
        </p:nvSpPr>
        <p:spPr bwMode="auto">
          <a:xfrm>
            <a:off x="3884613" y="8685231"/>
            <a:ext cx="2971800" cy="457275"/>
          </a:xfrm>
          <a:prstGeom prst="rect">
            <a:avLst/>
          </a:prstGeom>
          <a:noFill/>
          <a:ln w="9525">
            <a:noFill/>
            <a:miter lim="800000"/>
            <a:headEnd/>
            <a:tailEnd/>
          </a:ln>
          <a:effectLst/>
        </p:spPr>
        <p:txBody>
          <a:bodyPr anchor="b"/>
          <a:lstStyle/>
          <a:p>
            <a:pPr algn="r" defTabSz="457200" fontAlgn="base">
              <a:spcBef>
                <a:spcPct val="0"/>
              </a:spcBef>
              <a:spcAft>
                <a:spcPct val="0"/>
              </a:spcAft>
            </a:pPr>
            <a:fld id="{A4E331F1-2123-4AB4-B1C2-BC43AD823C12}"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9</a:t>
            </a:fld>
            <a:endParaRPr lang="fr-FR" sz="1200">
              <a:solidFill>
                <a:prstClr val="black"/>
              </a:solidFill>
              <a:latin typeface="Arial" charset="0"/>
              <a:ea typeface="MS PGothic" pitchFamily="34" charset="-128"/>
              <a:cs typeface="Arial" charset="0"/>
            </a:endParaRPr>
          </a:p>
        </p:txBody>
      </p:sp>
      <p:sp>
        <p:nvSpPr>
          <p:cNvPr id="177155" name="Rectangle 2"/>
          <p:cNvSpPr>
            <a:spLocks noGrp="1" noRot="1" noChangeAspect="1" noChangeArrowheads="1" noTextEdit="1"/>
          </p:cNvSpPr>
          <p:nvPr>
            <p:ph type="sldImg"/>
          </p:nvPr>
        </p:nvSpPr>
        <p:spPr>
          <a:xfrm>
            <a:off x="1144588" y="685800"/>
            <a:ext cx="4568825" cy="3427413"/>
          </a:xfrm>
          <a:ln/>
        </p:spPr>
      </p:sp>
      <p:sp>
        <p:nvSpPr>
          <p:cNvPr id="177156" name="Rectangle 3"/>
          <p:cNvSpPr>
            <a:spLocks noGrp="1" noChangeArrowheads="1"/>
          </p:cNvSpPr>
          <p:nvPr>
            <p:ph type="body" idx="1"/>
          </p:nvPr>
        </p:nvSpPr>
        <p:spPr>
          <a:noFill/>
          <a:ln/>
        </p:spPr>
        <p:txBody>
          <a:bodyPr/>
          <a:lstStyle/>
          <a:p>
            <a:pPr eaLnBrk="1" hangingPunct="1">
              <a:lnSpc>
                <a:spcPct val="90000"/>
              </a:lnSpc>
            </a:pPr>
            <a:r>
              <a:rPr lang="fr-FR" dirty="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txBox="1">
            <a:spLocks noGrp="1" noChangeArrowheads="1"/>
          </p:cNvSpPr>
          <p:nvPr/>
        </p:nvSpPr>
        <p:spPr bwMode="auto">
          <a:xfrm>
            <a:off x="3884613" y="8685231"/>
            <a:ext cx="2971800" cy="457275"/>
          </a:xfrm>
          <a:prstGeom prst="rect">
            <a:avLst/>
          </a:prstGeom>
          <a:noFill/>
          <a:ln w="9525">
            <a:noFill/>
            <a:miter lim="800000"/>
            <a:headEnd/>
            <a:tailEnd/>
          </a:ln>
          <a:effectLst/>
        </p:spPr>
        <p:txBody>
          <a:bodyPr anchor="b"/>
          <a:lstStyle/>
          <a:p>
            <a:pPr algn="r" defTabSz="457200" fontAlgn="base">
              <a:spcBef>
                <a:spcPct val="0"/>
              </a:spcBef>
              <a:spcAft>
                <a:spcPct val="0"/>
              </a:spcAft>
            </a:pPr>
            <a:fld id="{A4E331F1-2123-4AB4-B1C2-BC43AD823C12}"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10</a:t>
            </a:fld>
            <a:endParaRPr lang="fr-FR" sz="1200">
              <a:solidFill>
                <a:prstClr val="black"/>
              </a:solidFill>
              <a:latin typeface="Arial" charset="0"/>
              <a:ea typeface="MS PGothic" pitchFamily="34" charset="-128"/>
              <a:cs typeface="Arial" charset="0"/>
            </a:endParaRPr>
          </a:p>
        </p:txBody>
      </p:sp>
      <p:sp>
        <p:nvSpPr>
          <p:cNvPr id="177155" name="Rectangle 2"/>
          <p:cNvSpPr>
            <a:spLocks noGrp="1" noRot="1" noChangeAspect="1" noChangeArrowheads="1" noTextEdit="1"/>
          </p:cNvSpPr>
          <p:nvPr>
            <p:ph type="sldImg"/>
          </p:nvPr>
        </p:nvSpPr>
        <p:spPr>
          <a:xfrm>
            <a:off x="1144588" y="685800"/>
            <a:ext cx="4568825" cy="3427413"/>
          </a:xfrm>
          <a:ln/>
        </p:spPr>
      </p:sp>
      <p:sp>
        <p:nvSpPr>
          <p:cNvPr id="177156" name="Rectangle 3"/>
          <p:cNvSpPr>
            <a:spLocks noGrp="1" noChangeArrowheads="1"/>
          </p:cNvSpPr>
          <p:nvPr>
            <p:ph type="body" idx="1"/>
          </p:nvPr>
        </p:nvSpPr>
        <p:spPr>
          <a:noFill/>
          <a:ln/>
        </p:spPr>
        <p:txBody>
          <a:bodyPr/>
          <a:lstStyle/>
          <a:p>
            <a:pPr eaLnBrk="1" hangingPunct="1">
              <a:lnSpc>
                <a:spcPct val="90000"/>
              </a:lnSpc>
            </a:pPr>
            <a:r>
              <a:rPr lang="fr-FR" dirty="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685232"/>
            <a:ext cx="2971800" cy="457275"/>
          </a:xfrm>
          <a:prstGeom prst="rect">
            <a:avLst/>
          </a:prstGeom>
          <a:noFill/>
          <a:ln w="9525">
            <a:noFill/>
            <a:miter lim="800000"/>
            <a:headEnd/>
            <a:tailEnd/>
          </a:ln>
        </p:spPr>
        <p:txBody>
          <a:bodyPr anchor="b"/>
          <a:lstStyle/>
          <a:p>
            <a:pPr algn="r" defTabSz="457200" fontAlgn="base">
              <a:spcBef>
                <a:spcPct val="0"/>
              </a:spcBef>
              <a:spcAft>
                <a:spcPct val="0"/>
              </a:spcAft>
            </a:pPr>
            <a:fld id="{7D16625C-36F8-430D-8BEE-624B1E7DD6B6}" type="slidenum">
              <a:rPr lang="fr-FR" sz="1200">
                <a:solidFill>
                  <a:prstClr val="black"/>
                </a:solidFill>
                <a:latin typeface="Arial" charset="0"/>
                <a:ea typeface="MS PGothic" pitchFamily="34" charset="-128"/>
                <a:cs typeface="Arial" charset="0"/>
              </a:rPr>
              <a:pPr algn="r" defTabSz="457200" fontAlgn="base">
                <a:spcBef>
                  <a:spcPct val="0"/>
                </a:spcBef>
                <a:spcAft>
                  <a:spcPct val="0"/>
                </a:spcAft>
              </a:pPr>
              <a:t>11</a:t>
            </a:fld>
            <a:endParaRPr lang="fr-FR" sz="1200">
              <a:solidFill>
                <a:prstClr val="black"/>
              </a:solidFill>
              <a:latin typeface="Arial" charset="0"/>
              <a:ea typeface="MS PGothic" pitchFamily="34" charset="-128"/>
              <a:cs typeface="Arial" charset="0"/>
            </a:endParaRPr>
          </a:p>
        </p:txBody>
      </p:sp>
      <p:sp>
        <p:nvSpPr>
          <p:cNvPr id="59394" name="Rectangle 2"/>
          <p:cNvSpPr>
            <a:spLocks noGrp="1" noRot="1" noChangeAspect="1" noChangeArrowheads="1" noTextEdit="1"/>
          </p:cNvSpPr>
          <p:nvPr>
            <p:ph type="sldImg"/>
          </p:nvPr>
        </p:nvSpPr>
        <p:spPr>
          <a:xfrm>
            <a:off x="1144588" y="685800"/>
            <a:ext cx="4568825" cy="3427413"/>
          </a:xfrm>
          <a:ln/>
        </p:spPr>
      </p:sp>
      <p:sp>
        <p:nvSpPr>
          <p:cNvPr id="59395" name="Rectangle 3"/>
          <p:cNvSpPr>
            <a:spLocks noGrp="1" noChangeArrowheads="1"/>
          </p:cNvSpPr>
          <p:nvPr>
            <p:ph type="body" idx="1"/>
          </p:nvPr>
        </p:nvSpPr>
        <p:spPr>
          <a:noFill/>
          <a:ln/>
        </p:spPr>
        <p:txBody>
          <a:bodyPr/>
          <a:lstStyle/>
          <a:p>
            <a:pPr eaLnBrk="1" hangingPunct="1">
              <a:lnSpc>
                <a:spcPct val="90000"/>
              </a:lnSpc>
            </a:pPr>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026" name="Picture 2" descr="C:\Users\LISACH~1\AppData\Local\Temp\notes444A07\revised bumper slide PM.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26472" y="2708920"/>
            <a:ext cx="8210024" cy="1470025"/>
          </a:xfrm>
        </p:spPr>
        <p:txBody>
          <a:bodyPr/>
          <a:lstStyle>
            <a:lvl1pPr algn="l">
              <a:defRPr/>
            </a:lvl1pPr>
          </a:lstStyle>
          <a:p>
            <a:r>
              <a:rPr lang="en-US" dirty="0"/>
              <a:t>Click to edit Master title style</a:t>
            </a:r>
          </a:p>
        </p:txBody>
      </p:sp>
      <p:sp>
        <p:nvSpPr>
          <p:cNvPr id="4" name="TextBox 3"/>
          <p:cNvSpPr txBox="1"/>
          <p:nvPr userDrawn="1"/>
        </p:nvSpPr>
        <p:spPr>
          <a:xfrm>
            <a:off x="1515533" y="6256862"/>
            <a:ext cx="6189134" cy="246221"/>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sz="1000" dirty="0">
                <a:solidFill>
                  <a:prstClr val="white"/>
                </a:solidFill>
                <a:latin typeface="Arial" pitchFamily="34" charset="0"/>
                <a:cs typeface="Arial" pitchFamily="34" charset="0"/>
              </a:rPr>
              <a:t>Copyright ©2014, </a:t>
            </a:r>
            <a:r>
              <a:rPr lang="en-US" sz="1000" dirty="0" err="1">
                <a:solidFill>
                  <a:prstClr val="white"/>
                </a:solidFill>
                <a:latin typeface="Arial" pitchFamily="34" charset="0"/>
                <a:cs typeface="Arial" pitchFamily="34" charset="0"/>
              </a:rPr>
              <a:t>Sanofi</a:t>
            </a:r>
            <a:r>
              <a:rPr lang="en-US" sz="1000" dirty="0">
                <a:solidFill>
                  <a:prstClr val="white"/>
                </a:solidFill>
                <a:latin typeface="Arial" pitchFamily="34" charset="0"/>
                <a:cs typeface="Arial" pitchFamily="34" charset="0"/>
              </a:rPr>
              <a:t> and </a:t>
            </a:r>
            <a:r>
              <a:rPr lang="en-US" sz="1000" dirty="0" err="1">
                <a:solidFill>
                  <a:prstClr val="white"/>
                </a:solidFill>
                <a:latin typeface="Arial" pitchFamily="34" charset="0"/>
                <a:cs typeface="Arial" pitchFamily="34" charset="0"/>
              </a:rPr>
              <a:t>Regeneron</a:t>
            </a:r>
            <a:r>
              <a:rPr lang="en-US" sz="1000" dirty="0">
                <a:solidFill>
                  <a:prstClr val="white"/>
                </a:solidFill>
                <a:latin typeface="Arial" pitchFamily="34" charset="0"/>
                <a:cs typeface="Arial" pitchFamily="34" charset="0"/>
              </a:rPr>
              <a:t> Pharmaceuticals Inc., 2014. </a:t>
            </a:r>
          </a:p>
        </p:txBody>
      </p:sp>
    </p:spTree>
    <p:extLst>
      <p:ext uri="{BB962C8B-B14F-4D97-AF65-F5344CB8AC3E}">
        <p14:creationId xmlns:p14="http://schemas.microsoft.com/office/powerpoint/2010/main" val="413988632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57200" y="1844824"/>
            <a:ext cx="8543374" cy="4281339"/>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412776"/>
            <a:ext cx="8229600" cy="412750"/>
          </a:xfrm>
        </p:spPr>
        <p:txBody>
          <a:bodyPr/>
          <a:lstStyle>
            <a:lvl1pPr marL="0" indent="0">
              <a:buNone/>
              <a:defRPr sz="18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117394409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253893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57200" y="1844824"/>
            <a:ext cx="8543374" cy="4281339"/>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412776"/>
            <a:ext cx="8229600" cy="412750"/>
          </a:xfrm>
        </p:spPr>
        <p:txBody>
          <a:bodyPr/>
          <a:lstStyle>
            <a:lvl1pPr marL="0" indent="0">
              <a:buNone/>
              <a:defRPr sz="18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399427359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68086188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391750393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57200" y="1340768"/>
            <a:ext cx="8507288" cy="4176465"/>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467544" y="5589240"/>
            <a:ext cx="8229600" cy="360040"/>
          </a:xfrm>
          <a:solidFill>
            <a:schemeClr val="bg2"/>
          </a:solidFill>
        </p:spPr>
        <p:txBody>
          <a:bodyPr/>
          <a:lstStyle>
            <a:lvl1pPr marL="0" indent="0" algn="ctr">
              <a:buNone/>
              <a:defRPr sz="1800" b="1">
                <a:solidFill>
                  <a:schemeClr val="bg1"/>
                </a:solidFill>
              </a:defRPr>
            </a:lvl1pPr>
          </a:lstStyle>
          <a:p>
            <a:pPr lvl="0"/>
            <a:r>
              <a:rPr lang="en-US" dirty="0"/>
              <a:t>Click to edit Master text styles</a:t>
            </a:r>
          </a:p>
        </p:txBody>
      </p:sp>
      <p:sp>
        <p:nvSpPr>
          <p:cNvPr id="5" name="Text Placeholder 4"/>
          <p:cNvSpPr>
            <a:spLocks noGrp="1"/>
          </p:cNvSpPr>
          <p:nvPr>
            <p:ph type="body" sz="quarter" idx="14"/>
          </p:nvPr>
        </p:nvSpPr>
        <p:spPr>
          <a:xfrm>
            <a:off x="107950" y="6021388"/>
            <a:ext cx="8640763" cy="287337"/>
          </a:xfrm>
        </p:spPr>
        <p:txBody>
          <a:bodyPr/>
          <a:lstStyle>
            <a:lvl1pPr marL="0" indent="0">
              <a:buNone/>
              <a:defRPr sz="900"/>
            </a:lvl1pPr>
          </a:lstStyle>
          <a:p>
            <a:pPr lvl="0"/>
            <a:r>
              <a:rPr lang="en-US" dirty="0"/>
              <a:t>Click to edit Master text styles</a:t>
            </a:r>
          </a:p>
        </p:txBody>
      </p:sp>
    </p:spTree>
    <p:extLst>
      <p:ext uri="{BB962C8B-B14F-4D97-AF65-F5344CB8AC3E}">
        <p14:creationId xmlns:p14="http://schemas.microsoft.com/office/powerpoint/2010/main" val="156700938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4" name="Picture 2" descr="C:\Users\LISACH~1\AppData\Local\Temp\notes444A07\revised bumper slide PM.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800106" y="3031575"/>
            <a:ext cx="8097710" cy="1041033"/>
          </a:xfrm>
        </p:spPr>
        <p:txBody>
          <a:bodyPr anchor="ctr"/>
          <a:lstStyle>
            <a:lvl1pPr marL="0" indent="0" algn="r">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26771354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9388" y="1535113"/>
            <a:ext cx="4318000"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79388" y="2174875"/>
            <a:ext cx="4318000"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319463"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319463"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563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6240497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11245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76A538D-A715-694D-BFEF-A7DFA6F77805}" type="datetimeFigureOut">
              <a:rPr lang="en-US" smtClean="0"/>
              <a:t>6/25/2019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AE01F47-BB7D-5F44-827D-3789B4EDA7B9}" type="slidenum">
              <a:rPr lang="en-US" smtClean="0"/>
              <a:t>‹Nº›</a:t>
            </a:fld>
            <a:endParaRPr lang="en-US"/>
          </a:p>
        </p:txBody>
      </p:sp>
    </p:spTree>
    <p:extLst>
      <p:ext uri="{BB962C8B-B14F-4D97-AF65-F5344CB8AC3E}">
        <p14:creationId xmlns:p14="http://schemas.microsoft.com/office/powerpoint/2010/main" val="3008262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1026" name="Picture 2" descr="C:\Users\LISACH~1\AppData\Local\Temp\notes444A07\revised bumper slide PM.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03006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89723291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2" descr="C:\Users\LISACH~1\AppData\Local\Temp\notes444A07\~0156448.png"/>
          <p:cNvPicPr>
            <a:picLocks noChangeAspect="1" noChangeArrowheads="1"/>
          </p:cNvPicPr>
          <p:nvPr/>
        </p:nvPicPr>
        <p:blipFill rotWithShape="1">
          <a:blip r:embed="rId16">
            <a:extLst>
              <a:ext uri="{28A0092B-C50C-407E-A947-70E740481C1C}">
                <a14:useLocalDpi xmlns:a14="http://schemas.microsoft.com/office/drawing/2010/main" val="0"/>
              </a:ext>
            </a:extLst>
          </a:blip>
          <a:srcRect l="729" b="277"/>
          <a:stretch/>
        </p:blipFill>
        <p:spPr bwMode="auto">
          <a:xfrm>
            <a:off x="-1" y="-13982"/>
            <a:ext cx="9203457" cy="68857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403648" y="-6200"/>
            <a:ext cx="7560840" cy="114300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412776"/>
            <a:ext cx="8543374" cy="4713387"/>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45650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743" r:id="rId7"/>
    <p:sldLayoutId id="2147483744" r:id="rId8"/>
    <p:sldLayoutId id="2147483746" r:id="rId9"/>
    <p:sldLayoutId id="2147483748" r:id="rId10"/>
    <p:sldLayoutId id="2147483811" r:id="rId11"/>
    <p:sldLayoutId id="2147483812" r:id="rId12"/>
    <p:sldLayoutId id="2147483814" r:id="rId13"/>
    <p:sldLayoutId id="2147483816" r:id="rId14"/>
  </p:sldLayoutIdLst>
  <p:hf hdr="0" ftr="0" dt="0"/>
  <p:txStyles>
    <p:titleStyle>
      <a:lvl1pPr algn="r" defTabSz="914400" rtl="0" eaLnBrk="1" latinLnBrk="0" hangingPunct="1">
        <a:spcBef>
          <a:spcPct val="0"/>
        </a:spcBef>
        <a:buNone/>
        <a:defRPr sz="2000" b="1" kern="1200">
          <a:solidFill>
            <a:schemeClr val="bg1"/>
          </a:solidFill>
          <a:latin typeface="+mj-lt"/>
          <a:ea typeface="+mj-ea"/>
          <a:cs typeface="+mj-cs"/>
        </a:defRPr>
      </a:lvl1pPr>
    </p:titleStyle>
    <p:body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radeworkinggroup.org/publications/Grading_evidence_and_recommendations_BMJ.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clinicaltrials.gov/ct2/show/NCT01764633?term=evolocumab+fourier&amp;rank=1" TargetMode="External"/><Relationship Id="rId2" Type="http://schemas.openxmlformats.org/officeDocument/2006/relationships/hyperlink" Target="https://clinicaltrials.gov/ct2/show/NCT01663402?term=odyssey+outcomes&amp;rank=1"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jbs3risk.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ctrTitle" idx="4294967295"/>
          </p:nvPr>
        </p:nvSpPr>
        <p:spPr>
          <a:xfrm>
            <a:off x="1557894" y="2764971"/>
            <a:ext cx="6210795" cy="1470025"/>
          </a:xfrm>
        </p:spPr>
        <p:txBody>
          <a:bodyPr>
            <a:normAutofit/>
          </a:bodyPr>
          <a:lstStyle/>
          <a:p>
            <a:pPr algn="ctr"/>
            <a:br>
              <a:rPr lang="en-US" dirty="0">
                <a:solidFill>
                  <a:prstClr val="white"/>
                </a:solidFill>
              </a:rPr>
            </a:br>
            <a:r>
              <a:rPr lang="en-US" dirty="0">
                <a:solidFill>
                  <a:prstClr val="white"/>
                </a:solidFill>
              </a:rPr>
              <a:t>The potential efficacy and safety of targeting lower </a:t>
            </a:r>
            <a:r>
              <a:rPr lang="en-GB" dirty="0">
                <a:solidFill>
                  <a:prstClr val="white"/>
                </a:solidFill>
              </a:rPr>
              <a:t>low-density lipoprotein cholesterol (LDL-C) levels</a:t>
            </a:r>
            <a:endParaRPr lang="en-US" sz="3200" dirty="0">
              <a:solidFill>
                <a:schemeClr val="bg1"/>
              </a:solidFill>
            </a:endParaRPr>
          </a:p>
        </p:txBody>
      </p:sp>
      <p:sp>
        <p:nvSpPr>
          <p:cNvPr id="3" name="Content Placeholder 2"/>
          <p:cNvSpPr txBox="1">
            <a:spLocks/>
          </p:cNvSpPr>
          <p:nvPr/>
        </p:nvSpPr>
        <p:spPr>
          <a:xfrm>
            <a:off x="914400" y="4382219"/>
            <a:ext cx="8229600" cy="1864714"/>
          </a:xfrm>
          <a:prstGeom prst="rect">
            <a:avLst/>
          </a:prstGeom>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endParaRPr lang="en-GB" sz="1600" dirty="0"/>
          </a:p>
        </p:txBody>
      </p:sp>
      <p:sp>
        <p:nvSpPr>
          <p:cNvPr id="5" name="TextBox 1"/>
          <p:cNvSpPr txBox="1"/>
          <p:nvPr/>
        </p:nvSpPr>
        <p:spPr>
          <a:xfrm>
            <a:off x="2925749" y="6481637"/>
            <a:ext cx="3276600" cy="430887"/>
          </a:xfrm>
          <a:prstGeom prst="rect">
            <a:avLst/>
          </a:prstGeom>
          <a:noFill/>
        </p:spPr>
        <p:txBody>
          <a:bodyPr wrap="square" rtlCol="0">
            <a:spAutoFit/>
          </a:bodyPr>
          <a:lstStyle/>
          <a:p>
            <a:pPr algn="ctr"/>
            <a:r>
              <a:rPr lang="en-GB" sz="1050" dirty="0">
                <a:solidFill>
                  <a:prstClr val="white"/>
                </a:solidFill>
                <a:latin typeface="+mj-lt"/>
                <a:ea typeface="+mj-ea"/>
                <a:cs typeface="+mj-cs"/>
              </a:rPr>
              <a:t>Date of Preparation: December 2015</a:t>
            </a:r>
          </a:p>
          <a:p>
            <a:pPr algn="ctr"/>
            <a:r>
              <a:rPr lang="en-GB" sz="1050" dirty="0">
                <a:solidFill>
                  <a:prstClr val="white"/>
                </a:solidFill>
                <a:latin typeface="+mj-lt"/>
                <a:ea typeface="+mj-ea"/>
                <a:cs typeface="+mj-cs"/>
              </a:rPr>
              <a:t>PROES008063</a:t>
            </a:r>
          </a:p>
        </p:txBody>
      </p:sp>
    </p:spTree>
    <p:extLst>
      <p:ext uri="{BB962C8B-B14F-4D97-AF65-F5344CB8AC3E}">
        <p14:creationId xmlns:p14="http://schemas.microsoft.com/office/powerpoint/2010/main" val="1694653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4"/>
          <p:cNvSpPr txBox="1">
            <a:spLocks noChangeArrowheads="1"/>
          </p:cNvSpPr>
          <p:nvPr/>
        </p:nvSpPr>
        <p:spPr bwMode="auto">
          <a:xfrm>
            <a:off x="0" y="6393522"/>
            <a:ext cx="6588224" cy="707886"/>
          </a:xfrm>
          <a:prstGeom prst="rect">
            <a:avLst/>
          </a:prstGeom>
          <a:noFill/>
          <a:ln w="9525">
            <a:noFill/>
            <a:miter lim="800000"/>
            <a:headEnd/>
            <a:tailEnd/>
          </a:ln>
          <a:effectLst/>
        </p:spPr>
        <p:txBody>
          <a:bodyPr wrap="square">
            <a:spAutoFit/>
          </a:bodyPr>
          <a:lstStyle/>
          <a:p>
            <a:pPr defTabSz="457200" fontAlgn="base">
              <a:spcBef>
                <a:spcPct val="0"/>
              </a:spcBef>
              <a:spcAft>
                <a:spcPct val="0"/>
              </a:spcAft>
            </a:pPr>
            <a:r>
              <a:rPr lang="en-GB" sz="800" dirty="0" err="1">
                <a:solidFill>
                  <a:schemeClr val="bg1"/>
                </a:solidFill>
                <a:ea typeface="MS PGothic" pitchFamily="34" charset="-128"/>
                <a:cs typeface="Arial" charset="0"/>
              </a:rPr>
              <a:t>Jellinger</a:t>
            </a:r>
            <a:r>
              <a:rPr lang="en-GB" sz="800" dirty="0">
                <a:solidFill>
                  <a:schemeClr val="bg1"/>
                </a:solidFill>
                <a:ea typeface="MS PGothic" pitchFamily="34" charset="-128"/>
                <a:cs typeface="Arial" charset="0"/>
              </a:rPr>
              <a:t> PS, et al. </a:t>
            </a:r>
            <a:r>
              <a:rPr lang="en-GB" sz="800" dirty="0" err="1">
                <a:solidFill>
                  <a:schemeClr val="bg1"/>
                </a:solidFill>
                <a:ea typeface="MS PGothic" pitchFamily="34" charset="-128"/>
                <a:cs typeface="Arial" charset="0"/>
              </a:rPr>
              <a:t>Endocr</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Pract</a:t>
            </a:r>
            <a:r>
              <a:rPr lang="en-GB" sz="800" dirty="0">
                <a:solidFill>
                  <a:schemeClr val="bg1"/>
                </a:solidFill>
                <a:ea typeface="MS PGothic" pitchFamily="34" charset="-128"/>
                <a:cs typeface="Arial" charset="0"/>
              </a:rPr>
              <a:t>. 2012;18 </a:t>
            </a:r>
            <a:r>
              <a:rPr lang="en-GB" sz="800" dirty="0" err="1">
                <a:solidFill>
                  <a:schemeClr val="bg1"/>
                </a:solidFill>
                <a:ea typeface="MS PGothic" pitchFamily="34" charset="-128"/>
                <a:cs typeface="Arial" charset="0"/>
              </a:rPr>
              <a:t>Suppl</a:t>
            </a:r>
            <a:r>
              <a:rPr lang="en-GB" sz="800" dirty="0">
                <a:solidFill>
                  <a:schemeClr val="bg1"/>
                </a:solidFill>
                <a:ea typeface="MS PGothic" pitchFamily="34" charset="-128"/>
                <a:cs typeface="Arial" charset="0"/>
              </a:rPr>
              <a:t> 1:1–78. </a:t>
            </a:r>
          </a:p>
          <a:p>
            <a:pPr defTabSz="457200" fontAlgn="base">
              <a:spcBef>
                <a:spcPct val="0"/>
              </a:spcBef>
              <a:spcAft>
                <a:spcPct val="0"/>
              </a:spcAft>
            </a:pPr>
            <a:r>
              <a:rPr lang="en-GB" sz="800" dirty="0">
                <a:solidFill>
                  <a:schemeClr val="bg1"/>
                </a:solidFill>
                <a:ea typeface="MS PGothic" pitchFamily="34" charset="-128"/>
                <a:cs typeface="Arial" charset="0"/>
              </a:rPr>
              <a:t>*Grade: A =  Highest level of evidence, based on https://www.aace.com/files/gl-standards.pdf. †Evidence level: 1 = data derived from randomized controlled trials or meta-analyses of such.  </a:t>
            </a:r>
          </a:p>
          <a:p>
            <a:pPr defTabSz="457200" fontAlgn="base">
              <a:spcBef>
                <a:spcPct val="0"/>
              </a:spcBef>
              <a:spcAft>
                <a:spcPct val="0"/>
              </a:spcAft>
            </a:pPr>
            <a:r>
              <a:rPr lang="en-GB" sz="800" dirty="0">
                <a:solidFill>
                  <a:schemeClr val="bg1"/>
                </a:solidFill>
                <a:ea typeface="MS PGothic" pitchFamily="34" charset="-128"/>
                <a:cs typeface="Arial" charset="0"/>
              </a:rPr>
              <a:t>RFs, risk  factors</a:t>
            </a:r>
          </a:p>
          <a:p>
            <a:pPr defTabSz="457200" fontAlgn="base">
              <a:spcBef>
                <a:spcPct val="0"/>
              </a:spcBef>
              <a:spcAft>
                <a:spcPct val="0"/>
              </a:spcAft>
            </a:pPr>
            <a:endParaRPr lang="en-GB" sz="800" dirty="0">
              <a:solidFill>
                <a:schemeClr val="bg1"/>
              </a:solidFill>
              <a:ea typeface="MS PGothic" pitchFamily="34" charset="-128"/>
              <a:cs typeface="Arial" charset="0"/>
            </a:endParaRPr>
          </a:p>
        </p:txBody>
      </p:sp>
      <p:sp>
        <p:nvSpPr>
          <p:cNvPr id="7" name="Rectangle 2"/>
          <p:cNvSpPr>
            <a:spLocks noChangeArrowheads="1"/>
          </p:cNvSpPr>
          <p:nvPr/>
        </p:nvSpPr>
        <p:spPr bwMode="auto">
          <a:xfrm>
            <a:off x="-3807724" y="4328520"/>
            <a:ext cx="9144000" cy="774700"/>
          </a:xfrm>
          <a:prstGeom prst="rect">
            <a:avLst/>
          </a:prstGeom>
          <a:noFill/>
          <a:ln w="9525">
            <a:noFill/>
            <a:miter lim="800000"/>
            <a:headEnd/>
            <a:tailEnd/>
          </a:ln>
        </p:spPr>
        <p:txBody>
          <a:bodyPr anchor="ctr"/>
          <a:lstStyle/>
          <a:p>
            <a:pPr algn="ctr" defTabSz="457200" eaLnBrk="0" fontAlgn="base" hangingPunct="0">
              <a:spcBef>
                <a:spcPct val="0"/>
              </a:spcBef>
              <a:spcAft>
                <a:spcPct val="0"/>
              </a:spcAft>
            </a:pPr>
            <a:endParaRPr lang="en-GB" sz="2200" b="1" dirty="0">
              <a:solidFill>
                <a:srgbClr val="1F497D"/>
              </a:solidFill>
              <a:latin typeface="Arial" charset="0"/>
              <a:ea typeface="MS PGothic" pitchFamily="34" charset="-128"/>
            </a:endParaRPr>
          </a:p>
        </p:txBody>
      </p:sp>
      <p:graphicFrame>
        <p:nvGraphicFramePr>
          <p:cNvPr id="12" name="Group 54"/>
          <p:cNvGraphicFramePr>
            <a:graphicFrameLocks noGrp="1"/>
          </p:cNvGraphicFramePr>
          <p:nvPr>
            <p:extLst>
              <p:ext uri="{D42A27DB-BD31-4B8C-83A1-F6EECF244321}">
                <p14:modId xmlns:p14="http://schemas.microsoft.com/office/powerpoint/2010/main" val="820574759"/>
              </p:ext>
            </p:extLst>
          </p:nvPr>
        </p:nvGraphicFramePr>
        <p:xfrm>
          <a:off x="488950" y="1349820"/>
          <a:ext cx="8221664" cy="4463560"/>
        </p:xfrm>
        <a:graphic>
          <a:graphicData uri="http://schemas.openxmlformats.org/drawingml/2006/table">
            <a:tbl>
              <a:tblPr/>
              <a:tblGrid>
                <a:gridCol w="2824266">
                  <a:extLst>
                    <a:ext uri="{9D8B030D-6E8A-4147-A177-3AD203B41FA5}">
                      <a16:colId xmlns:a16="http://schemas.microsoft.com/office/drawing/2014/main" val="20000"/>
                    </a:ext>
                  </a:extLst>
                </a:gridCol>
                <a:gridCol w="1341911">
                  <a:extLst>
                    <a:ext uri="{9D8B030D-6E8A-4147-A177-3AD203B41FA5}">
                      <a16:colId xmlns:a16="http://schemas.microsoft.com/office/drawing/2014/main" val="20001"/>
                    </a:ext>
                  </a:extLst>
                </a:gridCol>
                <a:gridCol w="760021">
                  <a:extLst>
                    <a:ext uri="{9D8B030D-6E8A-4147-A177-3AD203B41FA5}">
                      <a16:colId xmlns:a16="http://schemas.microsoft.com/office/drawing/2014/main" val="20002"/>
                    </a:ext>
                  </a:extLst>
                </a:gridCol>
                <a:gridCol w="1068779">
                  <a:extLst>
                    <a:ext uri="{9D8B030D-6E8A-4147-A177-3AD203B41FA5}">
                      <a16:colId xmlns:a16="http://schemas.microsoft.com/office/drawing/2014/main" val="20003"/>
                    </a:ext>
                  </a:extLst>
                </a:gridCol>
                <a:gridCol w="2226687">
                  <a:extLst>
                    <a:ext uri="{9D8B030D-6E8A-4147-A177-3AD203B41FA5}">
                      <a16:colId xmlns:a16="http://schemas.microsoft.com/office/drawing/2014/main" val="20004"/>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LDL-C targets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Grade</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Evidence </a:t>
                      </a:r>
                      <a:r>
                        <a:rPr kumimoji="0" lang="fr-FR" sz="1200" b="1" i="0" u="none" strike="noStrike" cap="none" normalizeH="0" baseline="0" dirty="0" err="1">
                          <a:ln>
                            <a:noFill/>
                          </a:ln>
                          <a:solidFill>
                            <a:schemeClr val="bg1"/>
                          </a:solidFill>
                          <a:effectLst/>
                          <a:latin typeface="+mn-lt"/>
                        </a:rPr>
                        <a:t>Level</a:t>
                      </a:r>
                      <a:endParaRPr kumimoji="0" lang="fr-FR" sz="1200" b="1" i="0" u="none" strike="noStrike" cap="none" normalizeH="0" baseline="0" dirty="0">
                        <a:ln>
                          <a:noFill/>
                        </a:ln>
                        <a:solidFill>
                          <a:schemeClr val="bg1"/>
                        </a:solidFill>
                        <a:effectLst/>
                        <a:latin typeface="+mn-lt"/>
                      </a:endParaRP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err="1">
                          <a:ln>
                            <a:noFill/>
                          </a:ln>
                          <a:solidFill>
                            <a:schemeClr val="bg1"/>
                          </a:solidFill>
                          <a:effectLst/>
                          <a:latin typeface="+mn-lt"/>
                        </a:rPr>
                        <a:t>Studies</a:t>
                      </a:r>
                      <a:r>
                        <a:rPr kumimoji="0" lang="fr-FR" sz="1200" b="1" i="0" u="none" strike="noStrike" cap="none" normalizeH="0" baseline="0" dirty="0">
                          <a:ln>
                            <a:noFill/>
                          </a:ln>
                          <a:solidFill>
                            <a:schemeClr val="bg1"/>
                          </a:solidFill>
                          <a:effectLst/>
                          <a:latin typeface="+mn-lt"/>
                        </a:rPr>
                        <a:t> </a:t>
                      </a:r>
                      <a:r>
                        <a:rPr kumimoji="0" lang="fr-FR" sz="1200" b="1" i="0" u="none" strike="noStrike" cap="none" normalizeH="0" baseline="0" dirty="0" err="1">
                          <a:ln>
                            <a:noFill/>
                          </a:ln>
                          <a:solidFill>
                            <a:schemeClr val="bg1"/>
                          </a:solidFill>
                          <a:effectLst/>
                          <a:latin typeface="+mn-lt"/>
                        </a:rPr>
                        <a:t>used</a:t>
                      </a:r>
                      <a:r>
                        <a:rPr kumimoji="0" lang="fr-FR" sz="1200" b="1" i="0" u="none" strike="noStrike" cap="none" normalizeH="0" baseline="0" dirty="0">
                          <a:ln>
                            <a:noFill/>
                          </a:ln>
                          <a:solidFill>
                            <a:schemeClr val="bg1"/>
                          </a:solidFill>
                          <a:effectLst/>
                          <a:latin typeface="+mn-lt"/>
                        </a:rPr>
                        <a:t> to support </a:t>
                      </a:r>
                      <a:r>
                        <a:rPr kumimoji="0" lang="fr-FR" sz="1200" b="1" i="0" u="none" strike="noStrike" cap="none" normalizeH="0" baseline="0" dirty="0" err="1">
                          <a:ln>
                            <a:noFill/>
                          </a:ln>
                          <a:solidFill>
                            <a:schemeClr val="bg1"/>
                          </a:solidFill>
                          <a:effectLst/>
                          <a:latin typeface="+mn-lt"/>
                        </a:rPr>
                        <a:t>targets</a:t>
                      </a:r>
                      <a:endParaRPr kumimoji="0" lang="fr-FR" sz="1200" b="1" i="0" u="none" strike="noStrike" cap="none" normalizeH="0" baseline="0" dirty="0">
                        <a:ln>
                          <a:noFill/>
                        </a:ln>
                        <a:solidFill>
                          <a:schemeClr val="bg1"/>
                        </a:solidFill>
                        <a:effectLst/>
                        <a:latin typeface="+mn-lt"/>
                      </a:endParaRP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89875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Very</a:t>
                      </a:r>
                      <a:r>
                        <a:rPr kumimoji="0" lang="fr-FR" sz="1200" b="0" i="0" u="none" strike="noStrike" cap="none" normalizeH="0" baseline="0" dirty="0">
                          <a:ln>
                            <a:noFill/>
                          </a:ln>
                          <a:solidFill>
                            <a:schemeClr val="tx2"/>
                          </a:solidFill>
                          <a:effectLst/>
                          <a:latin typeface="+mn-lt"/>
                          <a:cs typeface="Arial" charset="0"/>
                        </a:rPr>
                        <a:t> high risk: established or </a:t>
                      </a:r>
                      <a:r>
                        <a:rPr kumimoji="0" lang="fr-FR" sz="1200" b="0" i="0" u="none" strike="noStrike" cap="none" normalizeH="0" baseline="0" dirty="0" err="1">
                          <a:ln>
                            <a:noFill/>
                          </a:ln>
                          <a:solidFill>
                            <a:schemeClr val="tx2"/>
                          </a:solidFill>
                          <a:effectLst/>
                          <a:latin typeface="+mn-lt"/>
                          <a:cs typeface="Arial" charset="0"/>
                        </a:rPr>
                        <a:t>recent</a:t>
                      </a:r>
                      <a:r>
                        <a:rPr kumimoji="0" lang="fr-FR" sz="1200" b="0" i="0" u="none" strike="noStrike" cap="none" normalizeH="0" baseline="0" dirty="0">
                          <a:ln>
                            <a:noFill/>
                          </a:ln>
                          <a:solidFill>
                            <a:schemeClr val="tx2"/>
                          </a:solidFill>
                          <a:effectLst/>
                          <a:latin typeface="+mn-lt"/>
                          <a:cs typeface="Arial" charset="0"/>
                        </a:rPr>
                        <a:t> hospitalisation for </a:t>
                      </a:r>
                      <a:r>
                        <a:rPr kumimoji="0" lang="fr-FR" sz="1200" b="0" i="0" u="none" strike="noStrike" cap="none" normalizeH="0" baseline="0" dirty="0" err="1">
                          <a:ln>
                            <a:noFill/>
                          </a:ln>
                          <a:solidFill>
                            <a:schemeClr val="tx2"/>
                          </a:solidFill>
                          <a:effectLst/>
                          <a:latin typeface="+mn-lt"/>
                          <a:cs typeface="Arial" charset="0"/>
                        </a:rPr>
                        <a:t>coronary</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carotid</a:t>
                      </a:r>
                      <a:r>
                        <a:rPr kumimoji="0" lang="fr-FR" sz="1200" b="0" i="0" u="none" strike="noStrike" cap="none" normalizeH="0" baseline="0" dirty="0">
                          <a:ln>
                            <a:noFill/>
                          </a:ln>
                          <a:solidFill>
                            <a:schemeClr val="tx2"/>
                          </a:solidFill>
                          <a:effectLst/>
                          <a:latin typeface="+mn-lt"/>
                          <a:cs typeface="Arial" charset="0"/>
                        </a:rPr>
                        <a:t> and </a:t>
                      </a:r>
                      <a:r>
                        <a:rPr kumimoji="0" lang="fr-FR" sz="1200" b="0" i="0" u="none" strike="noStrike" cap="none" normalizeH="0" baseline="0" dirty="0" err="1">
                          <a:ln>
                            <a:noFill/>
                          </a:ln>
                          <a:solidFill>
                            <a:schemeClr val="tx2"/>
                          </a:solidFill>
                          <a:effectLst/>
                          <a:latin typeface="+mn-lt"/>
                          <a:cs typeface="Arial" charset="0"/>
                        </a:rPr>
                        <a:t>peripheral</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vascular</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disease</a:t>
                      </a:r>
                      <a:r>
                        <a:rPr kumimoji="0" lang="fr-FR" sz="1200" b="0" i="0" u="none" strike="noStrike" cap="none" normalizeH="0" baseline="0" dirty="0">
                          <a:ln>
                            <a:noFill/>
                          </a:ln>
                          <a:solidFill>
                            <a:schemeClr val="tx2"/>
                          </a:solidFill>
                          <a:effectLst/>
                          <a:latin typeface="+mn-lt"/>
                          <a:cs typeface="Arial" charset="0"/>
                        </a:rPr>
                        <a:t> plus ≥1 </a:t>
                      </a:r>
                      <a:r>
                        <a:rPr kumimoji="0" lang="fr-FR" sz="1200" b="0" i="0" u="none" strike="noStrike" cap="none" normalizeH="0" baseline="0" dirty="0" err="1">
                          <a:ln>
                            <a:noFill/>
                          </a:ln>
                          <a:solidFill>
                            <a:schemeClr val="tx2"/>
                          </a:solidFill>
                          <a:effectLst/>
                          <a:latin typeface="+mn-lt"/>
                          <a:cs typeface="Arial" charset="0"/>
                        </a:rPr>
                        <a:t>additional</a:t>
                      </a:r>
                      <a:r>
                        <a:rPr kumimoji="0" lang="fr-FR" sz="1200" b="0" i="0" u="none" strike="noStrike" cap="none" normalizeH="0" baseline="0" dirty="0">
                          <a:ln>
                            <a:noFill/>
                          </a:ln>
                          <a:solidFill>
                            <a:schemeClr val="tx2"/>
                          </a:solidFill>
                          <a:effectLst/>
                          <a:latin typeface="+mn-lt"/>
                          <a:cs typeface="Arial" charset="0"/>
                        </a:rPr>
                        <a:t> RF(s)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&lt;70 mg/</a:t>
                      </a:r>
                      <a:r>
                        <a:rPr kumimoji="0" lang="fr-FR" sz="1200" b="0" i="0" u="none" strike="noStrike" cap="none" normalizeH="0" baseline="0" dirty="0" err="1">
                          <a:ln>
                            <a:noFill/>
                          </a:ln>
                          <a:solidFill>
                            <a:schemeClr val="tx2"/>
                          </a:solidFill>
                          <a:effectLst/>
                          <a:latin typeface="+mn-lt"/>
                          <a:cs typeface="Arial" charset="0"/>
                        </a:rPr>
                        <a:t>dL</a:t>
                      </a:r>
                      <a:br>
                        <a:rPr kumimoji="0" lang="fr-FR" sz="1200" b="0" i="0" u="none" strike="noStrike" cap="none" normalizeH="0" baseline="0" dirty="0">
                          <a:ln>
                            <a:noFill/>
                          </a:ln>
                          <a:solidFill>
                            <a:schemeClr val="tx2"/>
                          </a:solidFill>
                          <a:effectLst/>
                          <a:latin typeface="+mn-lt"/>
                          <a:cs typeface="Arial" charset="0"/>
                        </a:rPr>
                      </a:br>
                      <a:r>
                        <a:rPr kumimoji="0" lang="fr-FR" sz="1200" b="0" i="0" u="none" strike="noStrike" cap="none" normalizeH="0" baseline="0" dirty="0">
                          <a:ln>
                            <a:noFill/>
                          </a:ln>
                          <a:solidFill>
                            <a:schemeClr val="tx2"/>
                          </a:solidFill>
                          <a:effectLst/>
                          <a:latin typeface="+mn-lt"/>
                          <a:cs typeface="Arial" charset="0"/>
                        </a:rPr>
                        <a:t>(~1.8 mmol/L)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1</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rowSpan="5">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HPS</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PROSPER</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ASCOT</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PROVE-IT TIMI 22</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IDEAL</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MRFIT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1"/>
                  </a:ext>
                </a:extLst>
              </a:tr>
              <a:tr h="1032470">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High risk: ≥2 </a:t>
                      </a:r>
                      <a:r>
                        <a:rPr kumimoji="0" lang="fr-FR" sz="1200" b="0" i="0" u="none" strike="noStrike" cap="none" normalizeH="0" baseline="0" dirty="0" err="1">
                          <a:ln>
                            <a:noFill/>
                          </a:ln>
                          <a:solidFill>
                            <a:schemeClr val="tx2"/>
                          </a:solidFill>
                          <a:effectLst/>
                          <a:latin typeface="+mn-lt"/>
                          <a:cs typeface="Arial" charset="0"/>
                        </a:rPr>
                        <a:t>RFs</a:t>
                      </a:r>
                      <a:r>
                        <a:rPr kumimoji="0" lang="fr-FR" sz="1200" b="0" i="0" u="none" strike="noStrike" cap="none" normalizeH="0" baseline="0" dirty="0">
                          <a:ln>
                            <a:noFill/>
                          </a:ln>
                          <a:solidFill>
                            <a:schemeClr val="tx2"/>
                          </a:solidFill>
                          <a:effectLst/>
                          <a:latin typeface="+mn-lt"/>
                          <a:cs typeface="Arial" charset="0"/>
                        </a:rPr>
                        <a:t> and 10-y risk &gt;20% or CHD risk </a:t>
                      </a:r>
                      <a:r>
                        <a:rPr kumimoji="0" lang="fr-FR" sz="1200" b="0" i="0" u="none" strike="noStrike" cap="none" normalizeH="0" baseline="0" dirty="0" err="1">
                          <a:ln>
                            <a:noFill/>
                          </a:ln>
                          <a:solidFill>
                            <a:schemeClr val="tx2"/>
                          </a:solidFill>
                          <a:effectLst/>
                          <a:latin typeface="+mn-lt"/>
                          <a:cs typeface="Arial" charset="0"/>
                        </a:rPr>
                        <a:t>equivalents</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including</a:t>
                      </a:r>
                      <a:r>
                        <a:rPr kumimoji="0" lang="fr-FR" sz="1200" b="0" i="0" u="none" strike="noStrike" cap="none" normalizeH="0" baseline="0" dirty="0">
                          <a:ln>
                            <a:noFill/>
                          </a:ln>
                          <a:solidFill>
                            <a:schemeClr val="tx2"/>
                          </a:solidFill>
                          <a:effectLst/>
                          <a:latin typeface="+mn-lt"/>
                          <a:cs typeface="Arial" charset="0"/>
                        </a:rPr>
                        <a:t> diabetes </a:t>
                      </a:r>
                      <a:r>
                        <a:rPr kumimoji="0" lang="fr-FR" sz="1200" b="0" i="0" u="none" strike="noStrike" cap="none" normalizeH="0" baseline="0" dirty="0" err="1">
                          <a:ln>
                            <a:noFill/>
                          </a:ln>
                          <a:solidFill>
                            <a:schemeClr val="tx2"/>
                          </a:solidFill>
                          <a:effectLst/>
                          <a:latin typeface="+mn-lt"/>
                          <a:cs typeface="Arial" charset="0"/>
                        </a:rPr>
                        <a:t>with</a:t>
                      </a:r>
                      <a:r>
                        <a:rPr kumimoji="0" lang="fr-FR" sz="1200" b="0" i="0" u="none" strike="noStrike" cap="none" normalizeH="0" baseline="0" dirty="0">
                          <a:ln>
                            <a:noFill/>
                          </a:ln>
                          <a:solidFill>
                            <a:schemeClr val="tx2"/>
                          </a:solidFill>
                          <a:effectLst/>
                          <a:latin typeface="+mn-lt"/>
                          <a:cs typeface="Arial" charset="0"/>
                        </a:rPr>
                        <a:t> no </a:t>
                      </a:r>
                      <a:r>
                        <a:rPr kumimoji="0" lang="fr-FR" sz="1200" b="0" i="0" u="none" strike="noStrike" cap="none" normalizeH="0" baseline="0" dirty="0" err="1">
                          <a:ln>
                            <a:noFill/>
                          </a:ln>
                          <a:solidFill>
                            <a:schemeClr val="tx2"/>
                          </a:solidFill>
                          <a:effectLst/>
                          <a:latin typeface="+mn-lt"/>
                          <a:cs typeface="Arial" charset="0"/>
                        </a:rPr>
                        <a:t>other</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RFs</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&lt;100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(~2.6 mmol/L) </a:t>
                      </a:r>
                    </a:p>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1</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400" b="0" i="0" u="none" strike="noStrike" cap="none" normalizeH="0" baseline="0" dirty="0">
                        <a:ln>
                          <a:noFill/>
                        </a:ln>
                        <a:solidFill>
                          <a:schemeClr val="tx2"/>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2"/>
                  </a:ext>
                </a:extLst>
              </a:tr>
              <a:tr h="582644">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200" b="0" i="0" u="none" strike="noStrike" cap="none" normalizeH="0" baseline="0" dirty="0" err="1">
                          <a:ln>
                            <a:noFill/>
                          </a:ln>
                          <a:solidFill>
                            <a:schemeClr val="tx2"/>
                          </a:solidFill>
                          <a:effectLst/>
                          <a:latin typeface="+mn-lt"/>
                          <a:cs typeface="Arial" charset="0"/>
                        </a:rPr>
                        <a:t>Moderately</a:t>
                      </a:r>
                      <a:r>
                        <a:rPr kumimoji="0" lang="fr-FR" sz="1200" b="0" i="0" u="none" strike="noStrike" cap="none" normalizeH="0" baseline="0" dirty="0">
                          <a:ln>
                            <a:noFill/>
                          </a:ln>
                          <a:solidFill>
                            <a:schemeClr val="tx2"/>
                          </a:solidFill>
                          <a:effectLst/>
                          <a:latin typeface="+mn-lt"/>
                          <a:cs typeface="Arial" charset="0"/>
                        </a:rPr>
                        <a:t> high risk: ≥2 </a:t>
                      </a:r>
                      <a:r>
                        <a:rPr kumimoji="0" lang="fr-FR" sz="1200" b="0" i="0" u="none" strike="noStrike" cap="none" normalizeH="0" baseline="0" dirty="0" err="1">
                          <a:ln>
                            <a:noFill/>
                          </a:ln>
                          <a:solidFill>
                            <a:schemeClr val="tx2"/>
                          </a:solidFill>
                          <a:effectLst/>
                          <a:latin typeface="+mn-lt"/>
                          <a:cs typeface="Arial" charset="0"/>
                        </a:rPr>
                        <a:t>RFs</a:t>
                      </a:r>
                      <a:r>
                        <a:rPr kumimoji="0" lang="fr-FR" sz="1200" b="0" i="0" u="none" strike="noStrike" cap="none" normalizeH="0" baseline="0" dirty="0">
                          <a:ln>
                            <a:noFill/>
                          </a:ln>
                          <a:solidFill>
                            <a:schemeClr val="tx2"/>
                          </a:solidFill>
                          <a:effectLst/>
                          <a:latin typeface="+mn-lt"/>
                          <a:cs typeface="Arial" charset="0"/>
                        </a:rPr>
                        <a:t> and 10-y risk 10-20%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200" b="0" i="0" u="none" strike="noStrike" cap="none" normalizeH="0" baseline="0" dirty="0">
                          <a:ln>
                            <a:noFill/>
                          </a:ln>
                          <a:solidFill>
                            <a:schemeClr val="tx2"/>
                          </a:solidFill>
                          <a:effectLst/>
                          <a:latin typeface="+mn-lt"/>
                          <a:cs typeface="Arial" charset="0"/>
                        </a:rPr>
                        <a:t>&lt;130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(~3.4 mmol/L)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400" b="0" i="0" u="none" strike="noStrike" cap="none" normalizeH="0" baseline="0" dirty="0">
                        <a:ln>
                          <a:noFill/>
                        </a:ln>
                        <a:solidFill>
                          <a:schemeClr val="accent4">
                            <a:lumMod val="50000"/>
                          </a:schemeClr>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3"/>
                  </a:ext>
                </a:extLst>
              </a:tr>
              <a:tr h="581891">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Moderate</a:t>
                      </a:r>
                      <a:r>
                        <a:rPr kumimoji="0" lang="fr-FR" sz="1200" b="0" i="0" u="none" strike="noStrike" cap="none" normalizeH="0" baseline="0" dirty="0">
                          <a:ln>
                            <a:noFill/>
                          </a:ln>
                          <a:solidFill>
                            <a:schemeClr val="tx2"/>
                          </a:solidFill>
                          <a:effectLst/>
                          <a:latin typeface="+mn-lt"/>
                          <a:cs typeface="Arial" charset="0"/>
                        </a:rPr>
                        <a:t> risk: ≥2 </a:t>
                      </a:r>
                      <a:r>
                        <a:rPr kumimoji="0" lang="fr-FR" sz="1200" b="0" i="0" u="none" strike="noStrike" cap="none" normalizeH="0" baseline="0" dirty="0" err="1">
                          <a:ln>
                            <a:noFill/>
                          </a:ln>
                          <a:solidFill>
                            <a:schemeClr val="tx2"/>
                          </a:solidFill>
                          <a:effectLst/>
                          <a:latin typeface="+mn-lt"/>
                          <a:cs typeface="Arial" charset="0"/>
                        </a:rPr>
                        <a:t>RFs</a:t>
                      </a:r>
                      <a:r>
                        <a:rPr kumimoji="0" lang="fr-FR" sz="1200" b="0" i="0" u="none" strike="noStrike" cap="none" normalizeH="0" baseline="0" dirty="0">
                          <a:ln>
                            <a:noFill/>
                          </a:ln>
                          <a:solidFill>
                            <a:schemeClr val="tx2"/>
                          </a:solidFill>
                          <a:effectLst/>
                          <a:latin typeface="+mn-lt"/>
                          <a:cs typeface="Arial" charset="0"/>
                        </a:rPr>
                        <a:t> and</a:t>
                      </a:r>
                      <a:br>
                        <a:rPr kumimoji="0" lang="fr-FR" sz="1200" b="0" i="0" u="none" strike="noStrike" cap="none" normalizeH="0" baseline="0" dirty="0">
                          <a:ln>
                            <a:noFill/>
                          </a:ln>
                          <a:solidFill>
                            <a:schemeClr val="tx2"/>
                          </a:solidFill>
                          <a:effectLst/>
                          <a:latin typeface="+mn-lt"/>
                          <a:cs typeface="Arial" charset="0"/>
                        </a:rPr>
                      </a:br>
                      <a:r>
                        <a:rPr kumimoji="0" lang="fr-FR" sz="1200" b="0" i="0" u="none" strike="noStrike" cap="none" normalizeH="0" baseline="0" dirty="0">
                          <a:ln>
                            <a:noFill/>
                          </a:ln>
                          <a:solidFill>
                            <a:schemeClr val="tx2"/>
                          </a:solidFill>
                          <a:effectLst/>
                          <a:latin typeface="+mn-lt"/>
                          <a:cs typeface="Arial" charset="0"/>
                        </a:rPr>
                        <a:t>10-y risk &lt;10%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200" b="0" i="0" u="none" strike="noStrike" cap="none" normalizeH="0" baseline="0" dirty="0">
                          <a:ln>
                            <a:noFill/>
                          </a:ln>
                          <a:solidFill>
                            <a:schemeClr val="tx2"/>
                          </a:solidFill>
                          <a:effectLst/>
                          <a:latin typeface="+mn-lt"/>
                          <a:cs typeface="Arial" charset="0"/>
                        </a:rPr>
                        <a:t>&lt;130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(~3.4 mmol/L)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defRPr/>
                      </a:pPr>
                      <a:endParaRPr kumimoji="0" lang="fr-FR" sz="1400" b="0" i="0" u="none" strike="noStrike" cap="none" normalizeH="0" baseline="0" dirty="0">
                        <a:ln>
                          <a:noFill/>
                        </a:ln>
                        <a:solidFill>
                          <a:schemeClr val="accent4">
                            <a:lumMod val="50000"/>
                          </a:schemeClr>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4"/>
                  </a:ext>
                </a:extLst>
              </a:tr>
              <a:tr h="581891">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Low</a:t>
                      </a:r>
                      <a:r>
                        <a:rPr kumimoji="0" lang="fr-FR" sz="1200" b="0" i="0" u="none" strike="noStrike" cap="none" normalizeH="0" baseline="0" dirty="0">
                          <a:ln>
                            <a:noFill/>
                          </a:ln>
                          <a:solidFill>
                            <a:schemeClr val="tx2"/>
                          </a:solidFill>
                          <a:effectLst/>
                          <a:latin typeface="+mn-lt"/>
                          <a:cs typeface="Arial" charset="0"/>
                        </a:rPr>
                        <a:t> risk: ≤1 RF</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200" b="0" i="0" u="none" strike="noStrike" cap="none" normalizeH="0" baseline="0" dirty="0">
                          <a:ln>
                            <a:noFill/>
                          </a:ln>
                          <a:solidFill>
                            <a:schemeClr val="tx2"/>
                          </a:solidFill>
                          <a:effectLst/>
                          <a:latin typeface="+mn-lt"/>
                          <a:cs typeface="Arial" charset="0"/>
                        </a:rPr>
                        <a:t>&lt;160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(~4.1 mmol/L)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200" b="0" i="0" u="none" strike="noStrike" cap="none" normalizeH="0" baseline="0" dirty="0">
                          <a:ln>
                            <a:noFill/>
                          </a:ln>
                          <a:solidFill>
                            <a:schemeClr val="bg1"/>
                          </a:solidFill>
                          <a:effectLst/>
                          <a:latin typeface="+mn-l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400" b="0" i="0" u="none" strike="noStrike" cap="none" normalizeH="0" baseline="0" dirty="0">
                        <a:ln>
                          <a:noFill/>
                        </a:ln>
                        <a:solidFill>
                          <a:schemeClr val="accent4">
                            <a:lumMod val="50000"/>
                          </a:schemeClr>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5"/>
                  </a:ext>
                </a:extLst>
              </a:tr>
            </a:tbl>
          </a:graphicData>
        </a:graphic>
      </p:graphicFrame>
      <p:sp>
        <p:nvSpPr>
          <p:cNvPr id="3" name="Title 2"/>
          <p:cNvSpPr>
            <a:spLocks noGrp="1"/>
          </p:cNvSpPr>
          <p:nvPr>
            <p:ph type="title"/>
          </p:nvPr>
        </p:nvSpPr>
        <p:spPr/>
        <p:txBody>
          <a:bodyPr/>
          <a:lstStyle/>
          <a:p>
            <a:r>
              <a:rPr lang="en-GB" dirty="0">
                <a:latin typeface="+mn-lt"/>
                <a:ea typeface="MS PGothic" pitchFamily="34" charset="-128"/>
              </a:rPr>
              <a:t>2012 AACE guidelines on dyslipidaemia and </a:t>
            </a:r>
            <a:br>
              <a:rPr lang="en-GB" dirty="0">
                <a:latin typeface="+mn-lt"/>
                <a:ea typeface="MS PGothic" pitchFamily="34" charset="-128"/>
              </a:rPr>
            </a:br>
            <a:r>
              <a:rPr lang="en-GB" dirty="0">
                <a:latin typeface="+mn-lt"/>
                <a:ea typeface="MS PGothic" pitchFamily="34" charset="-128"/>
              </a:rPr>
              <a:t>atherosclerosis prevention</a:t>
            </a:r>
            <a:endParaRPr lang="en-GB" dirty="0">
              <a:latin typeface="+mn-lt"/>
            </a:endParaRPr>
          </a:p>
        </p:txBody>
      </p:sp>
      <p:pic>
        <p:nvPicPr>
          <p:cNvPr id="8" name="Picture 2" descr="S:\Sanofi-Regeneron\Alirocumab_2014\SCN10163_102869_low_LDLC_graphs\04_Images\Hi_Res\Flags\Flags.eps-03-U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2" y="0"/>
            <a:ext cx="1177925" cy="1166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1278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oup 54"/>
          <p:cNvGraphicFramePr>
            <a:graphicFrameLocks noGrp="1"/>
          </p:cNvGraphicFramePr>
          <p:nvPr>
            <p:extLst>
              <p:ext uri="{D42A27DB-BD31-4B8C-83A1-F6EECF244321}">
                <p14:modId xmlns:p14="http://schemas.microsoft.com/office/powerpoint/2010/main" val="2674750798"/>
              </p:ext>
            </p:extLst>
          </p:nvPr>
        </p:nvGraphicFramePr>
        <p:xfrm>
          <a:off x="221539" y="1393140"/>
          <a:ext cx="8849968" cy="4008115"/>
        </p:xfrm>
        <a:graphic>
          <a:graphicData uri="http://schemas.openxmlformats.org/drawingml/2006/table">
            <a:tbl>
              <a:tblPr/>
              <a:tblGrid>
                <a:gridCol w="2376265">
                  <a:extLst>
                    <a:ext uri="{9D8B030D-6E8A-4147-A177-3AD203B41FA5}">
                      <a16:colId xmlns:a16="http://schemas.microsoft.com/office/drawing/2014/main" val="20000"/>
                    </a:ext>
                  </a:extLst>
                </a:gridCol>
                <a:gridCol w="2406244">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122147">
                  <a:extLst>
                    <a:ext uri="{9D8B030D-6E8A-4147-A177-3AD203B41FA5}">
                      <a16:colId xmlns:a16="http://schemas.microsoft.com/office/drawing/2014/main" val="20003"/>
                    </a:ext>
                  </a:extLst>
                </a:gridCol>
                <a:gridCol w="1793184">
                  <a:extLst>
                    <a:ext uri="{9D8B030D-6E8A-4147-A177-3AD203B41FA5}">
                      <a16:colId xmlns:a16="http://schemas.microsoft.com/office/drawing/2014/main" val="20004"/>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3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300" b="1" i="0" u="none" strike="noStrike" cap="none" normalizeH="0" baseline="0" dirty="0">
                          <a:ln>
                            <a:noFill/>
                          </a:ln>
                          <a:solidFill>
                            <a:schemeClr val="bg1"/>
                          </a:solidFill>
                          <a:effectLst/>
                          <a:latin typeface="+mn-lt"/>
                        </a:rPr>
                        <a:t>Primary target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Strength</a:t>
                      </a:r>
                      <a:r>
                        <a:rPr kumimoji="0" lang="fr-FR" sz="13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1300" b="1" i="0" u="none" strike="noStrike" cap="none" normalizeH="0" baseline="0" dirty="0" err="1">
                          <a:ln>
                            <a:noFill/>
                          </a:ln>
                          <a:solidFill>
                            <a:schemeClr val="bg1"/>
                          </a:solidFill>
                          <a:effectLst/>
                          <a:latin typeface="+mn-lt"/>
                        </a:rPr>
                        <a:t>Quality</a:t>
                      </a:r>
                      <a:r>
                        <a:rPr kumimoji="0" lang="fr-FR" sz="13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Studies</a:t>
                      </a:r>
                      <a:r>
                        <a:rPr kumimoji="0" lang="fr-FR" sz="1300" b="1" i="0" u="none" strike="noStrike" cap="none" normalizeH="0" baseline="0" dirty="0">
                          <a:ln>
                            <a:noFill/>
                          </a:ln>
                          <a:solidFill>
                            <a:schemeClr val="bg1"/>
                          </a:solidFill>
                          <a:effectLst/>
                          <a:latin typeface="+mn-lt"/>
                        </a:rPr>
                        <a:t> </a:t>
                      </a:r>
                      <a:r>
                        <a:rPr kumimoji="0" lang="fr-FR" sz="1300" b="1" i="0" u="none" strike="noStrike" cap="none" normalizeH="0" baseline="0" dirty="0" err="1">
                          <a:ln>
                            <a:noFill/>
                          </a:ln>
                          <a:solidFill>
                            <a:schemeClr val="bg1"/>
                          </a:solidFill>
                          <a:effectLst/>
                          <a:latin typeface="+mn-lt"/>
                        </a:rPr>
                        <a:t>used</a:t>
                      </a:r>
                      <a:r>
                        <a:rPr kumimoji="0" lang="fr-FR" sz="1300" b="1" i="0" u="none" strike="noStrike" cap="none" normalizeH="0" baseline="0" dirty="0">
                          <a:ln>
                            <a:noFill/>
                          </a:ln>
                          <a:solidFill>
                            <a:schemeClr val="bg1"/>
                          </a:solidFill>
                          <a:effectLst/>
                          <a:latin typeface="+mn-lt"/>
                        </a:rPr>
                        <a:t> to support </a:t>
                      </a:r>
                      <a:r>
                        <a:rPr kumimoji="0" lang="fr-FR" sz="1300" b="1" i="0" u="none" strike="noStrike" cap="none" normalizeH="0" baseline="0" dirty="0" err="1">
                          <a:ln>
                            <a:noFill/>
                          </a:ln>
                          <a:solidFill>
                            <a:schemeClr val="bg1"/>
                          </a:solidFill>
                          <a:effectLst/>
                          <a:latin typeface="+mn-lt"/>
                        </a:rPr>
                        <a:t>targets</a:t>
                      </a:r>
                      <a:endParaRPr kumimoji="0" lang="fr-FR" sz="1300" b="1" i="0" u="none" strike="noStrike" cap="none" normalizeH="0" baseline="0" dirty="0">
                        <a:ln>
                          <a:noFill/>
                        </a:ln>
                        <a:solidFill>
                          <a:schemeClr val="bg1"/>
                        </a:solidFill>
                        <a:effectLst/>
                        <a:latin typeface="+mn-lt"/>
                      </a:endParaRP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820139">
                <a:tc>
                  <a:txBody>
                    <a:bodyPr/>
                    <a:lstStyle/>
                    <a:p>
                      <a:pPr marL="0" marR="0" lvl="0" indent="0" algn="l" defTabSz="914400" rtl="0" eaLnBrk="1" fontAlgn="base" latinLnBrk="0" hangingPunct="1">
                        <a:lnSpc>
                          <a:spcPct val="100000"/>
                        </a:lnSpc>
                        <a:spcBef>
                          <a:spcPct val="60000"/>
                        </a:spcBef>
                        <a:spcAft>
                          <a:spcPct val="0"/>
                        </a:spcAft>
                        <a:buClr>
                          <a:schemeClr val="tx2"/>
                        </a:buClr>
                        <a:buSzTx/>
                        <a:buFont typeface="Arial" panose="020B0604020202020204" pitchFamily="34" charset="0"/>
                        <a:buNone/>
                        <a:tabLst/>
                      </a:pPr>
                      <a:r>
                        <a:rPr kumimoji="0" lang="fr-FR" sz="1300" b="1" i="0" u="none" strike="noStrike" cap="none" normalizeH="0" baseline="0" dirty="0">
                          <a:ln>
                            <a:noFill/>
                          </a:ln>
                          <a:solidFill>
                            <a:schemeClr val="tx2"/>
                          </a:solidFill>
                          <a:effectLst/>
                          <a:latin typeface="+mn-lt"/>
                          <a:cs typeface="Arial" charset="0"/>
                        </a:rPr>
                        <a:t>High </a:t>
                      </a:r>
                      <a:r>
                        <a:rPr kumimoji="0" lang="fr-FR" sz="1300" b="1" i="0" u="none" strike="noStrike" cap="none" normalizeH="0" baseline="0" dirty="0" err="1">
                          <a:ln>
                            <a:noFill/>
                          </a:ln>
                          <a:solidFill>
                            <a:schemeClr val="tx2"/>
                          </a:solidFill>
                          <a:effectLst/>
                          <a:latin typeface="+mn-lt"/>
                          <a:cs typeface="Arial" charset="0"/>
                        </a:rPr>
                        <a:t>risk</a:t>
                      </a:r>
                      <a:endParaRPr kumimoji="0" lang="fr-FR" sz="1300" b="1" i="0" u="none" strike="noStrike" cap="none" normalizeH="0" baseline="0" dirty="0">
                        <a:ln>
                          <a:noFill/>
                        </a:ln>
                        <a:solidFill>
                          <a:schemeClr val="tx2"/>
                        </a:solidFill>
                        <a:effectLst/>
                        <a:latin typeface="+mn-lt"/>
                        <a:cs typeface="Arial" charset="0"/>
                      </a:endParaRP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Clinical atherosclerosis</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Abdominal aortic aneurysm</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FRS ≥20%</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kern="1200" cap="none" normalizeH="0" baseline="0" dirty="0">
                          <a:ln>
                            <a:noFill/>
                          </a:ln>
                          <a:solidFill>
                            <a:schemeClr val="tx2"/>
                          </a:solidFill>
                          <a:effectLst/>
                          <a:latin typeface="+mn-lt"/>
                          <a:ea typeface="+mn-ea"/>
                          <a:cs typeface="Arial" charset="0"/>
                        </a:rPr>
                        <a:t>Diabetes &gt;15 y duration + age &gt;30 y</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kern="1200" cap="none" normalizeH="0" baseline="0" dirty="0">
                          <a:ln>
                            <a:noFill/>
                          </a:ln>
                          <a:solidFill>
                            <a:schemeClr val="tx2"/>
                          </a:solidFill>
                          <a:effectLst/>
                          <a:latin typeface="+mn-lt"/>
                          <a:ea typeface="+mn-ea"/>
                          <a:cs typeface="Arial" charset="0"/>
                        </a:rPr>
                        <a:t>Diabetes + age </a:t>
                      </a:r>
                      <a:r>
                        <a:rPr kumimoji="0" lang="en-GB" sz="1300" b="0" i="0" u="none" strike="noStrike" cap="none" normalizeH="0" baseline="0" dirty="0">
                          <a:ln>
                            <a:noFill/>
                          </a:ln>
                          <a:solidFill>
                            <a:schemeClr val="tx2"/>
                          </a:solidFill>
                          <a:effectLst/>
                          <a:latin typeface="+mn-lt"/>
                          <a:cs typeface="Arial" charset="0"/>
                        </a:rPr>
                        <a:t>&gt;40 y</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Microvascular disease</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High risk kidney disease</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pPr>
                      <a:r>
                        <a:rPr kumimoji="0" lang="en-GB" sz="1300" b="0" i="0" u="none" strike="noStrike" cap="none" normalizeH="0" baseline="0" dirty="0">
                          <a:ln>
                            <a:noFill/>
                          </a:ln>
                          <a:solidFill>
                            <a:schemeClr val="tx2"/>
                          </a:solidFill>
                          <a:effectLst/>
                          <a:latin typeface="+mn-lt"/>
                          <a:cs typeface="Arial" charset="0"/>
                        </a:rPr>
                        <a:t>High risk hypertension</a:t>
                      </a:r>
                      <a:endParaRPr kumimoji="0" lang="fr-FR" sz="13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rowSpan="2">
                  <a:txBody>
                    <a:bodyPr/>
                    <a:lstStyle/>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cap="none" normalizeH="0" baseline="0" dirty="0">
                          <a:ln>
                            <a:noFill/>
                          </a:ln>
                          <a:solidFill>
                            <a:schemeClr val="tx2"/>
                          </a:solidFill>
                          <a:effectLst/>
                          <a:latin typeface="+mn-lt"/>
                          <a:cs typeface="Arial" charset="0"/>
                        </a:rPr>
                        <a:t>LDL-C &lt;2 </a:t>
                      </a:r>
                      <a:r>
                        <a:rPr kumimoji="0" lang="fr-FR" sz="1300" b="0" i="0" u="none" strike="noStrike" cap="none" normalizeH="0" baseline="0" dirty="0" err="1">
                          <a:ln>
                            <a:noFill/>
                          </a:ln>
                          <a:solidFill>
                            <a:schemeClr val="tx2"/>
                          </a:solidFill>
                          <a:effectLst/>
                          <a:latin typeface="+mn-lt"/>
                          <a:cs typeface="Arial" charset="0"/>
                        </a:rPr>
                        <a:t>mmol</a:t>
                      </a:r>
                      <a:r>
                        <a:rPr kumimoji="0" lang="fr-FR" sz="1300" b="0" i="0" u="none" strike="noStrike" cap="none" normalizeH="0" baseline="0" dirty="0">
                          <a:ln>
                            <a:noFill/>
                          </a:ln>
                          <a:solidFill>
                            <a:schemeClr val="tx2"/>
                          </a:solidFill>
                          <a:effectLst/>
                          <a:latin typeface="+mn-lt"/>
                          <a:cs typeface="Arial" charset="0"/>
                        </a:rPr>
                        <a:t>/L    (~77 mg/</a:t>
                      </a:r>
                      <a:r>
                        <a:rPr kumimoji="0" lang="fr-FR" sz="1300" b="0" i="0" u="none" strike="noStrike" cap="none" normalizeH="0" baseline="0" dirty="0" err="1">
                          <a:ln>
                            <a:noFill/>
                          </a:ln>
                          <a:solidFill>
                            <a:schemeClr val="tx2"/>
                          </a:solidFill>
                          <a:effectLst/>
                          <a:latin typeface="+mn-lt"/>
                          <a:cs typeface="Arial" charset="0"/>
                        </a:rPr>
                        <a:t>dL</a:t>
                      </a:r>
                      <a:r>
                        <a:rPr kumimoji="0" lang="fr-FR" sz="1300" b="0" i="0" u="none" strike="noStrike" cap="none" normalizeH="0" baseline="0" dirty="0">
                          <a:ln>
                            <a:noFill/>
                          </a:ln>
                          <a:solidFill>
                            <a:schemeClr val="tx2"/>
                          </a:solidFill>
                          <a:effectLst/>
                          <a:latin typeface="+mn-lt"/>
                          <a:cs typeface="Arial" charset="0"/>
                        </a:rPr>
                        <a:t>) </a:t>
                      </a:r>
                      <a:r>
                        <a:rPr kumimoji="0" lang="fr-FR" sz="1300" b="1" i="0" u="none" strike="noStrike" cap="none" normalizeH="0" baseline="0" dirty="0">
                          <a:ln>
                            <a:noFill/>
                          </a:ln>
                          <a:solidFill>
                            <a:schemeClr val="tx2"/>
                          </a:solidFill>
                          <a:effectLst/>
                          <a:latin typeface="+mn-lt"/>
                          <a:cs typeface="Arial" charset="0"/>
                        </a:rPr>
                        <a:t>or</a:t>
                      </a:r>
                      <a:r>
                        <a:rPr kumimoji="0" lang="fr-FR" sz="1300" b="0" i="0" u="none" strike="noStrike" cap="none" normalizeH="0" baseline="0" dirty="0">
                          <a:ln>
                            <a:noFill/>
                          </a:ln>
                          <a:solidFill>
                            <a:schemeClr val="tx2"/>
                          </a:solidFill>
                          <a:effectLst/>
                          <a:latin typeface="+mn-lt"/>
                          <a:cs typeface="Arial" charset="0"/>
                        </a:rPr>
                        <a:t> </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cap="none" normalizeH="0" baseline="0" dirty="0">
                          <a:ln>
                            <a:noFill/>
                          </a:ln>
                          <a:solidFill>
                            <a:schemeClr val="tx2"/>
                          </a:solidFill>
                          <a:effectLst/>
                          <a:latin typeface="+mn-lt"/>
                          <a:cs typeface="Arial" charset="0"/>
                        </a:rPr>
                        <a:t>≥50% </a:t>
                      </a:r>
                      <a:r>
                        <a:rPr kumimoji="0" lang="fr-FR" sz="1300" b="0" i="0" u="none" strike="noStrike" cap="none" normalizeH="0" baseline="0" dirty="0" err="1">
                          <a:ln>
                            <a:noFill/>
                          </a:ln>
                          <a:solidFill>
                            <a:schemeClr val="tx2"/>
                          </a:solidFill>
                          <a:effectLst/>
                          <a:latin typeface="+mn-lt"/>
                          <a:cs typeface="Arial" charset="0"/>
                        </a:rPr>
                        <a:t>reduction</a:t>
                      </a:r>
                      <a:br>
                        <a:rPr kumimoji="0" lang="fr-FR" sz="1300" b="0" i="0" u="none" strike="noStrike" cap="none" normalizeH="0" baseline="0" dirty="0">
                          <a:ln>
                            <a:noFill/>
                          </a:ln>
                          <a:solidFill>
                            <a:schemeClr val="tx2"/>
                          </a:solidFill>
                          <a:effectLst/>
                          <a:latin typeface="+mn-lt"/>
                          <a:cs typeface="Arial" charset="0"/>
                        </a:rPr>
                      </a:br>
                      <a:endParaRPr kumimoji="0" lang="fr-FR" sz="1300" b="0" i="0" u="none" strike="noStrike" cap="none" normalizeH="0" baseline="0" dirty="0">
                        <a:ln>
                          <a:noFill/>
                        </a:ln>
                        <a:solidFill>
                          <a:schemeClr val="tx2"/>
                        </a:solidFill>
                        <a:effectLst/>
                        <a:latin typeface="+mn-lt"/>
                        <a:cs typeface="Arial" charset="0"/>
                      </a:endParaRPr>
                    </a:p>
                    <a:p>
                      <a:pPr marL="0" marR="0" lvl="0" indent="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None/>
                        <a:tabLst/>
                        <a:defRPr/>
                      </a:pPr>
                      <a:r>
                        <a:rPr kumimoji="0" lang="fr-FR" sz="1300" b="0" i="0" u="none" strike="noStrike" cap="none" normalizeH="0" baseline="0" dirty="0" err="1">
                          <a:ln>
                            <a:noFill/>
                          </a:ln>
                          <a:solidFill>
                            <a:schemeClr val="tx2"/>
                          </a:solidFill>
                          <a:effectLst/>
                          <a:latin typeface="+mn-lt"/>
                          <a:cs typeface="Arial" charset="0"/>
                        </a:rPr>
                        <a:t>Alternate</a:t>
                      </a:r>
                      <a:r>
                        <a:rPr kumimoji="0" lang="fr-FR" sz="1300" b="0" i="0" u="none" strike="noStrike" cap="none" normalizeH="0" baseline="0" dirty="0">
                          <a:ln>
                            <a:noFill/>
                          </a:ln>
                          <a:solidFill>
                            <a:schemeClr val="tx2"/>
                          </a:solidFill>
                          <a:effectLst/>
                          <a:latin typeface="+mn-lt"/>
                          <a:cs typeface="Arial" charset="0"/>
                        </a:rPr>
                        <a:t> </a:t>
                      </a:r>
                      <a:r>
                        <a:rPr kumimoji="0" lang="fr-FR" sz="1300" b="0" i="0" u="none" strike="noStrike" cap="none" normalizeH="0" baseline="0" dirty="0" err="1">
                          <a:ln>
                            <a:noFill/>
                          </a:ln>
                          <a:solidFill>
                            <a:schemeClr val="tx2"/>
                          </a:solidFill>
                          <a:effectLst/>
                          <a:latin typeface="+mn-lt"/>
                          <a:cs typeface="Arial" charset="0"/>
                        </a:rPr>
                        <a:t>primary</a:t>
                      </a:r>
                      <a:r>
                        <a:rPr kumimoji="0" lang="fr-FR" sz="1300" b="0" i="0" u="none" strike="noStrike" cap="none" normalizeH="0" baseline="0" dirty="0">
                          <a:ln>
                            <a:noFill/>
                          </a:ln>
                          <a:solidFill>
                            <a:schemeClr val="tx2"/>
                          </a:solidFill>
                          <a:effectLst/>
                          <a:latin typeface="+mn-lt"/>
                          <a:cs typeface="Arial" charset="0"/>
                        </a:rPr>
                        <a:t> </a:t>
                      </a:r>
                      <a:r>
                        <a:rPr kumimoji="0" lang="fr-FR" sz="1300" b="0" i="0" u="none" strike="noStrike" cap="none" normalizeH="0" baseline="0" dirty="0" err="1">
                          <a:ln>
                            <a:noFill/>
                          </a:ln>
                          <a:solidFill>
                            <a:schemeClr val="tx2"/>
                          </a:solidFill>
                          <a:effectLst/>
                          <a:latin typeface="+mn-lt"/>
                          <a:cs typeface="Arial" charset="0"/>
                        </a:rPr>
                        <a:t>targets</a:t>
                      </a:r>
                      <a:r>
                        <a:rPr kumimoji="0" lang="fr-FR" sz="1300" b="0" i="0" u="none" strike="noStrike" cap="none" normalizeH="0" baseline="0" dirty="0">
                          <a:ln>
                            <a:noFill/>
                          </a:ln>
                          <a:solidFill>
                            <a:schemeClr val="tx2"/>
                          </a:solidFill>
                          <a:effectLst/>
                          <a:latin typeface="+mn-lt"/>
                          <a:cs typeface="Arial" charset="0"/>
                        </a:rPr>
                        <a:t>:</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kern="1200" cap="none" normalizeH="0" baseline="0" dirty="0" err="1">
                          <a:ln>
                            <a:noFill/>
                          </a:ln>
                          <a:solidFill>
                            <a:schemeClr val="tx2"/>
                          </a:solidFill>
                          <a:effectLst/>
                          <a:latin typeface="+mn-lt"/>
                          <a:ea typeface="+mn-ea"/>
                          <a:cs typeface="Arial" charset="0"/>
                        </a:rPr>
                        <a:t>apoB</a:t>
                      </a:r>
                      <a:r>
                        <a:rPr kumimoji="0" lang="fr-FR" sz="1300" b="0" i="0" u="none" strike="noStrike" kern="1200" cap="none" normalizeH="0" baseline="0" dirty="0">
                          <a:ln>
                            <a:noFill/>
                          </a:ln>
                          <a:solidFill>
                            <a:schemeClr val="tx2"/>
                          </a:solidFill>
                          <a:effectLst/>
                          <a:latin typeface="+mn-lt"/>
                          <a:ea typeface="+mn-ea"/>
                          <a:cs typeface="Arial" charset="0"/>
                        </a:rPr>
                        <a:t> ≤0.80 g/L         (80 mg/</a:t>
                      </a:r>
                      <a:r>
                        <a:rPr kumimoji="0" lang="fr-FR" sz="1300" b="0" i="0" u="none" strike="noStrike" kern="1200" cap="none" normalizeH="0" baseline="0" dirty="0" err="1">
                          <a:ln>
                            <a:noFill/>
                          </a:ln>
                          <a:solidFill>
                            <a:schemeClr val="tx2"/>
                          </a:solidFill>
                          <a:effectLst/>
                          <a:latin typeface="+mn-lt"/>
                          <a:ea typeface="+mn-ea"/>
                          <a:cs typeface="Arial" charset="0"/>
                        </a:rPr>
                        <a:t>dL</a:t>
                      </a:r>
                      <a:r>
                        <a:rPr kumimoji="0" lang="fr-FR" sz="1300" b="0" i="0" u="none" strike="noStrike" kern="1200" cap="none" normalizeH="0" baseline="0" dirty="0">
                          <a:ln>
                            <a:noFill/>
                          </a:ln>
                          <a:solidFill>
                            <a:schemeClr val="tx2"/>
                          </a:solidFill>
                          <a:effectLst/>
                          <a:latin typeface="+mn-lt"/>
                          <a:ea typeface="+mn-ea"/>
                          <a:cs typeface="Arial" charset="0"/>
                        </a:rPr>
                        <a:t>) </a:t>
                      </a:r>
                      <a:r>
                        <a:rPr kumimoji="0" lang="fr-FR" sz="1300" b="1" i="0" u="none" strike="noStrike" kern="1200" cap="none" normalizeH="0" baseline="0" dirty="0">
                          <a:ln>
                            <a:noFill/>
                          </a:ln>
                          <a:solidFill>
                            <a:schemeClr val="tx2"/>
                          </a:solidFill>
                          <a:effectLst/>
                          <a:latin typeface="+mn-lt"/>
                          <a:ea typeface="+mn-ea"/>
                          <a:cs typeface="Arial" charset="0"/>
                        </a:rPr>
                        <a:t>or</a:t>
                      </a:r>
                      <a:r>
                        <a:rPr kumimoji="0" lang="fr-FR" sz="1300" b="0" i="0" u="none" strike="noStrike" kern="1200" cap="none" normalizeH="0" baseline="0" dirty="0">
                          <a:ln>
                            <a:noFill/>
                          </a:ln>
                          <a:solidFill>
                            <a:schemeClr val="tx2"/>
                          </a:solidFill>
                          <a:effectLst/>
                          <a:latin typeface="+mn-lt"/>
                          <a:ea typeface="+mn-ea"/>
                          <a:cs typeface="Arial" charset="0"/>
                        </a:rPr>
                        <a:t> </a:t>
                      </a: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kern="1200" cap="none" normalizeH="0" baseline="0" dirty="0">
                          <a:ln>
                            <a:noFill/>
                          </a:ln>
                          <a:solidFill>
                            <a:schemeClr val="tx2"/>
                          </a:solidFill>
                          <a:effectLst/>
                          <a:latin typeface="+mn-lt"/>
                          <a:ea typeface="+mn-ea"/>
                          <a:cs typeface="Arial" charset="0"/>
                        </a:rPr>
                        <a:t>Non-HDL-C ≤2.6 </a:t>
                      </a:r>
                      <a:r>
                        <a:rPr kumimoji="0" lang="fr-FR" sz="1300" b="0" i="0" u="none" strike="noStrike" kern="1200" cap="none" normalizeH="0" baseline="0" dirty="0" err="1">
                          <a:ln>
                            <a:noFill/>
                          </a:ln>
                          <a:solidFill>
                            <a:schemeClr val="tx2"/>
                          </a:solidFill>
                          <a:effectLst/>
                          <a:latin typeface="+mn-lt"/>
                          <a:ea typeface="+mn-ea"/>
                          <a:cs typeface="Arial" charset="0"/>
                        </a:rPr>
                        <a:t>mmol</a:t>
                      </a:r>
                      <a:r>
                        <a:rPr kumimoji="0" lang="fr-FR" sz="1300" b="0" i="0" u="none" strike="noStrike" kern="1200" cap="none" normalizeH="0" baseline="0" dirty="0">
                          <a:ln>
                            <a:noFill/>
                          </a:ln>
                          <a:solidFill>
                            <a:schemeClr val="tx2"/>
                          </a:solidFill>
                          <a:effectLst/>
                          <a:latin typeface="+mn-lt"/>
                          <a:ea typeface="+mn-ea"/>
                          <a:cs typeface="Arial" charset="0"/>
                        </a:rPr>
                        <a:t>/L (100 mg/</a:t>
                      </a:r>
                      <a:r>
                        <a:rPr kumimoji="0" lang="fr-FR" sz="1300" b="0" i="0" u="none" strike="noStrike" kern="1200" cap="none" normalizeH="0" baseline="0" dirty="0" err="1">
                          <a:ln>
                            <a:noFill/>
                          </a:ln>
                          <a:solidFill>
                            <a:schemeClr val="tx2"/>
                          </a:solidFill>
                          <a:effectLst/>
                          <a:latin typeface="+mn-lt"/>
                          <a:ea typeface="+mn-ea"/>
                          <a:cs typeface="Arial" charset="0"/>
                        </a:rPr>
                        <a:t>dL</a:t>
                      </a:r>
                      <a:r>
                        <a:rPr kumimoji="0" lang="fr-FR" sz="1300" b="0" i="0" u="none" strike="noStrike" kern="1200" cap="none" normalizeH="0" baseline="0" dirty="0">
                          <a:ln>
                            <a:noFill/>
                          </a:ln>
                          <a:solidFill>
                            <a:schemeClr val="tx2"/>
                          </a:solidFill>
                          <a:effectLst/>
                          <a:latin typeface="+mn-lt"/>
                          <a:ea typeface="+mn-ea"/>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Strong</a:t>
                      </a:r>
                      <a:endParaRPr kumimoji="0" lang="fr-FR" sz="13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a:ln>
                            <a:noFill/>
                          </a:ln>
                          <a:solidFill>
                            <a:schemeClr val="bg1"/>
                          </a:solidFill>
                          <a:effectLst/>
                          <a:latin typeface="+mn-lt"/>
                        </a:rPr>
                        <a:t>High</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0" i="0" u="none" strike="noStrike" cap="none" normalizeH="0" baseline="0" dirty="0">
                          <a:ln>
                            <a:noFill/>
                          </a:ln>
                          <a:solidFill>
                            <a:schemeClr val="tx2"/>
                          </a:solidFill>
                          <a:effectLst/>
                          <a:latin typeface="+mn-lt"/>
                        </a:rPr>
                        <a:t>CTT </a:t>
                      </a:r>
                      <a:r>
                        <a:rPr kumimoji="0" lang="fr-FR" sz="1300" b="0" i="0" u="none" strike="noStrike" cap="none" normalizeH="0" baseline="0" dirty="0" err="1">
                          <a:ln>
                            <a:noFill/>
                          </a:ln>
                          <a:solidFill>
                            <a:schemeClr val="tx2"/>
                          </a:solidFill>
                          <a:effectLst/>
                          <a:latin typeface="+mn-lt"/>
                        </a:rPr>
                        <a:t>meta-analysis</a:t>
                      </a:r>
                      <a:br>
                        <a:rPr kumimoji="0" lang="fr-FR" sz="1300" b="0" i="0" u="none" strike="noStrike" cap="none" normalizeH="0" baseline="0" dirty="0">
                          <a:ln>
                            <a:noFill/>
                          </a:ln>
                          <a:solidFill>
                            <a:schemeClr val="tx2"/>
                          </a:solidFill>
                          <a:effectLst/>
                          <a:latin typeface="+mn-lt"/>
                        </a:rPr>
                      </a:br>
                      <a:r>
                        <a:rPr kumimoji="0" lang="fr-FR" sz="1300" b="0" i="0" u="none" strike="noStrike" cap="none" normalizeH="0" baseline="0" dirty="0">
                          <a:ln>
                            <a:noFill/>
                          </a:ln>
                          <a:solidFill>
                            <a:schemeClr val="tx2"/>
                          </a:solidFill>
                          <a:effectLst/>
                          <a:latin typeface="+mn-lt"/>
                        </a:rPr>
                        <a:t>TNT, IDEAL, PROVE-IT TIMI 22, A to Z, SEARCH, SHARP</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1"/>
                  </a:ext>
                </a:extLst>
              </a:tr>
              <a:tr h="712519">
                <a:tc>
                  <a:txBody>
                    <a:bodyPr/>
                    <a:lstStyle/>
                    <a:p>
                      <a:pPr marL="0" marR="0" lvl="0" indent="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None/>
                        <a:tabLst/>
                        <a:defRPr/>
                      </a:pPr>
                      <a:r>
                        <a:rPr kumimoji="0" lang="fr-FR" sz="1300" b="1" i="0" u="none" strike="noStrike" cap="none" normalizeH="0" baseline="0" dirty="0" err="1">
                          <a:ln>
                            <a:noFill/>
                          </a:ln>
                          <a:solidFill>
                            <a:schemeClr val="tx2"/>
                          </a:solidFill>
                          <a:effectLst/>
                          <a:latin typeface="+mn-lt"/>
                          <a:cs typeface="Arial" charset="0"/>
                        </a:rPr>
                        <a:t>Intermediate</a:t>
                      </a:r>
                      <a:r>
                        <a:rPr kumimoji="0" lang="fr-FR" sz="1300" b="1" i="0" u="none" strike="noStrike" cap="none" normalizeH="0" baseline="0" dirty="0">
                          <a:ln>
                            <a:noFill/>
                          </a:ln>
                          <a:solidFill>
                            <a:schemeClr val="tx2"/>
                          </a:solidFill>
                          <a:effectLst/>
                          <a:latin typeface="+mn-lt"/>
                          <a:cs typeface="Arial" charset="0"/>
                        </a:rPr>
                        <a:t> </a:t>
                      </a:r>
                      <a:r>
                        <a:rPr kumimoji="0" lang="fr-FR" sz="1300" b="1" i="0" u="none" strike="noStrike" cap="none" normalizeH="0" baseline="0" dirty="0" err="1">
                          <a:ln>
                            <a:noFill/>
                          </a:ln>
                          <a:solidFill>
                            <a:schemeClr val="tx2"/>
                          </a:solidFill>
                          <a:effectLst/>
                          <a:latin typeface="+mn-lt"/>
                          <a:cs typeface="Arial" charset="0"/>
                        </a:rPr>
                        <a:t>risk</a:t>
                      </a:r>
                      <a:endParaRPr kumimoji="0" lang="fr-FR" sz="1300" b="1" i="0" u="none" strike="noStrike" cap="none" normalizeH="0" baseline="0" dirty="0">
                        <a:ln>
                          <a:noFill/>
                        </a:ln>
                        <a:solidFill>
                          <a:schemeClr val="tx2"/>
                        </a:solidFill>
                        <a:effectLst/>
                        <a:latin typeface="+mn-lt"/>
                        <a:cs typeface="Arial" charset="0"/>
                      </a:endParaRP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kern="1200" cap="none" normalizeH="0" baseline="0" dirty="0">
                          <a:ln>
                            <a:noFill/>
                          </a:ln>
                          <a:solidFill>
                            <a:schemeClr val="tx2"/>
                          </a:solidFill>
                          <a:effectLst/>
                          <a:latin typeface="+mn-lt"/>
                          <a:ea typeface="+mn-ea"/>
                          <a:cs typeface="Arial" charset="0"/>
                        </a:rPr>
                        <a:t>FRS 10–19%</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vMerge="1">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endParaRPr kumimoji="0" lang="fr-FR" sz="13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Strong</a:t>
                      </a:r>
                      <a:endParaRPr kumimoji="0" lang="fr-FR" sz="13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Moderate</a:t>
                      </a:r>
                      <a:endParaRPr kumimoji="0" lang="fr-FR" sz="13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0" i="0" u="none" strike="noStrike" cap="none" normalizeH="0" baseline="0" dirty="0">
                          <a:ln>
                            <a:noFill/>
                          </a:ln>
                          <a:solidFill>
                            <a:schemeClr val="tx2"/>
                          </a:solidFill>
                          <a:effectLst/>
                          <a:latin typeface="+mn-lt"/>
                        </a:rPr>
                        <a:t>TNT, IDEAL, PROVE-IT TIMI 22, A to Z, SEARCH</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2"/>
                  </a:ext>
                </a:extLst>
              </a:tr>
              <a:tr h="534988">
                <a:tc>
                  <a:txBody>
                    <a:bodyPr/>
                    <a:lstStyle/>
                    <a:p>
                      <a:pPr marL="0" marR="0" lvl="0" indent="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None/>
                        <a:tabLst/>
                        <a:defRPr/>
                      </a:pPr>
                      <a:r>
                        <a:rPr kumimoji="0" lang="fr-FR" sz="1300" b="1" i="0" u="none" strike="noStrike" cap="none" normalizeH="0" baseline="0" dirty="0" err="1">
                          <a:ln>
                            <a:noFill/>
                          </a:ln>
                          <a:solidFill>
                            <a:schemeClr val="tx2"/>
                          </a:solidFill>
                          <a:effectLst/>
                          <a:latin typeface="+mn-lt"/>
                          <a:cs typeface="Arial" charset="0"/>
                        </a:rPr>
                        <a:t>Low</a:t>
                      </a:r>
                      <a:r>
                        <a:rPr kumimoji="0" lang="fr-FR" sz="1300" b="1" i="0" u="none" strike="noStrike" cap="none" normalizeH="0" baseline="0" dirty="0">
                          <a:ln>
                            <a:noFill/>
                          </a:ln>
                          <a:solidFill>
                            <a:schemeClr val="tx2"/>
                          </a:solidFill>
                          <a:effectLst/>
                          <a:latin typeface="+mn-lt"/>
                          <a:cs typeface="Arial" charset="0"/>
                        </a:rPr>
                        <a:t> </a:t>
                      </a:r>
                      <a:r>
                        <a:rPr kumimoji="0" lang="fr-FR" sz="1300" b="1" i="0" u="none" strike="noStrike" cap="none" normalizeH="0" baseline="0" dirty="0" err="1">
                          <a:ln>
                            <a:noFill/>
                          </a:ln>
                          <a:solidFill>
                            <a:schemeClr val="tx2"/>
                          </a:solidFill>
                          <a:effectLst/>
                          <a:latin typeface="+mn-lt"/>
                          <a:cs typeface="Arial" charset="0"/>
                        </a:rPr>
                        <a:t>risk</a:t>
                      </a:r>
                      <a:endParaRPr kumimoji="0" lang="fr-FR" sz="1300" b="1" i="0" u="none" strike="noStrike" cap="none" normalizeH="0" baseline="0" dirty="0">
                        <a:ln>
                          <a:noFill/>
                        </a:ln>
                        <a:solidFill>
                          <a:schemeClr val="tx2"/>
                        </a:solidFill>
                        <a:effectLst/>
                        <a:latin typeface="+mn-lt"/>
                        <a:cs typeface="Arial" charset="0"/>
                      </a:endParaRPr>
                    </a:p>
                    <a:p>
                      <a:pPr marL="144000" marR="0" lvl="0" indent="-14400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300" b="0" i="0" u="none" strike="noStrike" kern="1200" cap="none" normalizeH="0" baseline="0" dirty="0">
                          <a:ln>
                            <a:noFill/>
                          </a:ln>
                          <a:solidFill>
                            <a:schemeClr val="tx2"/>
                          </a:solidFill>
                          <a:effectLst/>
                          <a:latin typeface="+mn-lt"/>
                          <a:ea typeface="+mn-ea"/>
                          <a:cs typeface="Arial" charset="0"/>
                        </a:rPr>
                        <a:t>FRS &lt;10%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300" b="0" i="0" u="none" strike="noStrike" cap="none" normalizeH="0" baseline="0" dirty="0">
                          <a:ln>
                            <a:noFill/>
                          </a:ln>
                          <a:solidFill>
                            <a:schemeClr val="tx2"/>
                          </a:solidFill>
                          <a:effectLst/>
                          <a:latin typeface="+mn-lt"/>
                          <a:cs typeface="Arial" charset="0"/>
                        </a:rPr>
                        <a:t>≥50% LDL-C </a:t>
                      </a:r>
                      <a:r>
                        <a:rPr kumimoji="0" lang="fr-FR" sz="1300" b="0" i="0" u="none" strike="noStrike" cap="none" normalizeH="0" baseline="0" dirty="0" err="1">
                          <a:ln>
                            <a:noFill/>
                          </a:ln>
                          <a:solidFill>
                            <a:schemeClr val="tx2"/>
                          </a:solidFill>
                          <a:effectLst/>
                          <a:latin typeface="+mn-lt"/>
                          <a:cs typeface="Arial" charset="0"/>
                        </a:rPr>
                        <a:t>reduction</a:t>
                      </a:r>
                      <a:endParaRPr kumimoji="0" lang="fr-FR" sz="13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Strong</a:t>
                      </a:r>
                      <a:endParaRPr kumimoji="0" lang="fr-FR" sz="13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1" i="0" u="none" strike="noStrike" cap="none" normalizeH="0" baseline="0" dirty="0" err="1">
                          <a:ln>
                            <a:noFill/>
                          </a:ln>
                          <a:solidFill>
                            <a:schemeClr val="bg1"/>
                          </a:solidFill>
                          <a:effectLst/>
                          <a:latin typeface="+mn-lt"/>
                        </a:rPr>
                        <a:t>Moderate</a:t>
                      </a:r>
                      <a:endParaRPr kumimoji="0" lang="fr-FR" sz="13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300" b="0" i="0" u="none" strike="noStrike" cap="none" normalizeH="0" baseline="0" dirty="0">
                          <a:ln>
                            <a:noFill/>
                          </a:ln>
                          <a:solidFill>
                            <a:schemeClr val="tx2"/>
                          </a:solidFill>
                          <a:effectLst/>
                          <a:latin typeface="+mn-lt"/>
                        </a:rPr>
                        <a:t>JUPITER</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3"/>
                  </a:ext>
                </a:extLst>
              </a:tr>
            </a:tbl>
          </a:graphicData>
        </a:graphic>
      </p:graphicFrame>
      <p:sp>
        <p:nvSpPr>
          <p:cNvPr id="7" name="Text Box 4"/>
          <p:cNvSpPr txBox="1">
            <a:spLocks noChangeArrowheads="1"/>
          </p:cNvSpPr>
          <p:nvPr/>
        </p:nvSpPr>
        <p:spPr bwMode="auto">
          <a:xfrm>
            <a:off x="0" y="6369623"/>
            <a:ext cx="6591869" cy="646331"/>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900" dirty="0">
                <a:solidFill>
                  <a:schemeClr val="bg1"/>
                </a:solidFill>
                <a:ea typeface="MS PGothic" pitchFamily="34" charset="-128"/>
                <a:cs typeface="Arial" charset="0"/>
              </a:rPr>
              <a:t>Anderson TJ, et al. Can J </a:t>
            </a:r>
            <a:r>
              <a:rPr lang="en-GB" sz="900" dirty="0" err="1">
                <a:solidFill>
                  <a:schemeClr val="bg1"/>
                </a:solidFill>
                <a:ea typeface="MS PGothic" pitchFamily="34" charset="-128"/>
                <a:cs typeface="Arial" charset="0"/>
              </a:rPr>
              <a:t>Cardiol</a:t>
            </a:r>
            <a:r>
              <a:rPr lang="en-GB" sz="900" dirty="0">
                <a:solidFill>
                  <a:schemeClr val="bg1"/>
                </a:solidFill>
                <a:ea typeface="MS PGothic" pitchFamily="34" charset="-128"/>
                <a:cs typeface="Arial" charset="0"/>
              </a:rPr>
              <a:t>. 2013;29:151-67. † Based on GRADE scoring: </a:t>
            </a:r>
            <a:r>
              <a:rPr lang="en-GB" sz="900" dirty="0">
                <a:solidFill>
                  <a:schemeClr val="bg1"/>
                </a:solidFill>
                <a:ea typeface="MS PGothic" pitchFamily="34" charset="-128"/>
                <a:cs typeface="Arial" charset="0"/>
                <a:hlinkClick r:id="rId3"/>
              </a:rPr>
              <a:t>http://www.gradeworkinggroup.org/publications/Grading_evidence_and_recommendations_BMJ.pdf</a:t>
            </a:r>
            <a:endParaRPr lang="en-GB" sz="900" dirty="0">
              <a:solidFill>
                <a:schemeClr val="bg1"/>
              </a:solidFill>
              <a:ea typeface="MS PGothic" pitchFamily="34" charset="-128"/>
              <a:cs typeface="Arial" charset="0"/>
            </a:endParaRPr>
          </a:p>
          <a:p>
            <a:pPr defTabSz="457200" fontAlgn="base">
              <a:spcBef>
                <a:spcPct val="0"/>
              </a:spcBef>
              <a:spcAft>
                <a:spcPct val="0"/>
              </a:spcAft>
            </a:pPr>
            <a:r>
              <a:rPr lang="en-GB" sz="900" dirty="0">
                <a:solidFill>
                  <a:schemeClr val="bg1"/>
                </a:solidFill>
                <a:ea typeface="MS PGothic" pitchFamily="34" charset="-128"/>
                <a:cs typeface="Arial" charset="0"/>
              </a:rPr>
              <a:t>FRS: Framingham Risk Score.</a:t>
            </a:r>
          </a:p>
          <a:p>
            <a:pPr defTabSz="457200" fontAlgn="base">
              <a:spcBef>
                <a:spcPct val="0"/>
              </a:spcBef>
              <a:spcAft>
                <a:spcPct val="0"/>
              </a:spcAft>
            </a:pPr>
            <a:endParaRPr lang="en-GB" sz="900" dirty="0">
              <a:solidFill>
                <a:schemeClr val="bg1"/>
              </a:solidFill>
              <a:ea typeface="MS PGothic" pitchFamily="34" charset="-128"/>
              <a:cs typeface="Arial" charset="0"/>
            </a:endParaRPr>
          </a:p>
        </p:txBody>
      </p:sp>
      <p:sp>
        <p:nvSpPr>
          <p:cNvPr id="4" name="Title 3"/>
          <p:cNvSpPr>
            <a:spLocks noGrp="1"/>
          </p:cNvSpPr>
          <p:nvPr>
            <p:ph type="title"/>
          </p:nvPr>
        </p:nvSpPr>
        <p:spPr/>
        <p:txBody>
          <a:bodyPr/>
          <a:lstStyle/>
          <a:p>
            <a:r>
              <a:rPr lang="en-US" dirty="0">
                <a:latin typeface="+mn-lt"/>
                <a:ea typeface="MS PGothic" pitchFamily="34" charset="-128"/>
              </a:rPr>
              <a:t>2012 Canadian guidelines on </a:t>
            </a:r>
            <a:r>
              <a:rPr lang="en-US" dirty="0" err="1">
                <a:latin typeface="+mn-lt"/>
                <a:ea typeface="MS PGothic" pitchFamily="34" charset="-128"/>
              </a:rPr>
              <a:t>dyslipidaemia</a:t>
            </a:r>
            <a:br>
              <a:rPr lang="en-US" dirty="0">
                <a:latin typeface="+mn-lt"/>
                <a:ea typeface="MS PGothic" pitchFamily="34" charset="-128"/>
              </a:rPr>
            </a:br>
            <a:r>
              <a:rPr lang="en-US" dirty="0">
                <a:latin typeface="+mn-lt"/>
                <a:ea typeface="MS PGothic" pitchFamily="34" charset="-128"/>
              </a:rPr>
              <a:t>and CVD prevention</a:t>
            </a:r>
            <a:endParaRPr lang="en-GB" dirty="0">
              <a:latin typeface="+mn-lt"/>
            </a:endParaRPr>
          </a:p>
        </p:txBody>
      </p:sp>
      <p:pic>
        <p:nvPicPr>
          <p:cNvPr id="4098" name="Picture 2" descr="S:\Sanofi-Regeneron\Alirocumab_2014\SCN10163_102869_low_LDLC_graphs\04_Images\Hi_Res\Flags\Flags.eps-08-CA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0"/>
            <a:ext cx="1177925" cy="11842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23838" y="5654042"/>
            <a:ext cx="8812658" cy="461665"/>
          </a:xfrm>
          <a:prstGeom prst="rect">
            <a:avLst/>
          </a:prstGeom>
        </p:spPr>
        <p:txBody>
          <a:bodyPr wrap="square">
            <a:spAutoFit/>
          </a:bodyPr>
          <a:lstStyle/>
          <a:p>
            <a:pPr marL="0" lvl="1" defTabSz="457200" fontAlgn="base">
              <a:spcBef>
                <a:spcPct val="0"/>
              </a:spcBef>
              <a:spcAft>
                <a:spcPct val="0"/>
              </a:spcAft>
            </a:pPr>
            <a:r>
              <a:rPr lang="en-GB" sz="1200" dirty="0">
                <a:solidFill>
                  <a:schemeClr val="bg1"/>
                </a:solidFill>
                <a:ea typeface="MS PGothic" pitchFamily="34" charset="-128"/>
                <a:cs typeface="Arial" charset="0"/>
              </a:rPr>
              <a:t>*Because </a:t>
            </a:r>
            <a:r>
              <a:rPr lang="en-GB" sz="1200" dirty="0" err="1">
                <a:solidFill>
                  <a:schemeClr val="bg1"/>
                </a:solidFill>
                <a:ea typeface="MS PGothic" pitchFamily="34" charset="-128"/>
                <a:cs typeface="Arial" charset="0"/>
              </a:rPr>
              <a:t>apoB</a:t>
            </a:r>
            <a:r>
              <a:rPr lang="en-GB" sz="1200" dirty="0">
                <a:solidFill>
                  <a:schemeClr val="bg1"/>
                </a:solidFill>
                <a:ea typeface="MS PGothic" pitchFamily="34" charset="-128"/>
                <a:cs typeface="Arial" charset="0"/>
              </a:rPr>
              <a:t> and non-HDL-C have been suggested to be more accurate markers than LDL-C of CVD risk, particularly during pharmacotherapy, </a:t>
            </a:r>
            <a:r>
              <a:rPr lang="en-GB" sz="1200" dirty="0" err="1">
                <a:solidFill>
                  <a:schemeClr val="bg1"/>
                </a:solidFill>
                <a:ea typeface="MS PGothic" pitchFamily="34" charset="-128"/>
                <a:cs typeface="Arial" charset="0"/>
              </a:rPr>
              <a:t>apoB</a:t>
            </a:r>
            <a:r>
              <a:rPr lang="en-GB" sz="1200" dirty="0">
                <a:solidFill>
                  <a:schemeClr val="bg1"/>
                </a:solidFill>
                <a:ea typeface="MS PGothic" pitchFamily="34" charset="-128"/>
                <a:cs typeface="Arial" charset="0"/>
              </a:rPr>
              <a:t> or non-HDL-C can be substituted for LDL-C.</a:t>
            </a:r>
          </a:p>
        </p:txBody>
      </p:sp>
    </p:spTree>
    <p:extLst>
      <p:ext uri="{BB962C8B-B14F-4D97-AF65-F5344CB8AC3E}">
        <p14:creationId xmlns:p14="http://schemas.microsoft.com/office/powerpoint/2010/main" val="4026538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6" name="Rectangle 2"/>
          <p:cNvSpPr>
            <a:spLocks noChangeArrowheads="1"/>
          </p:cNvSpPr>
          <p:nvPr/>
        </p:nvSpPr>
        <p:spPr bwMode="auto">
          <a:xfrm>
            <a:off x="576277" y="104001"/>
            <a:ext cx="7956163" cy="774700"/>
          </a:xfrm>
          <a:prstGeom prst="rect">
            <a:avLst/>
          </a:prstGeom>
          <a:noFill/>
          <a:ln w="9525" algn="ctr">
            <a:noFill/>
            <a:miter lim="800000"/>
            <a:headEnd/>
            <a:tailEnd/>
          </a:ln>
        </p:spPr>
        <p:txBody>
          <a:bodyPr anchor="ctr"/>
          <a:lstStyle/>
          <a:p>
            <a:pPr algn="ctr" defTabSz="457200" eaLnBrk="0" fontAlgn="base" hangingPunct="0">
              <a:lnSpc>
                <a:spcPct val="80000"/>
              </a:lnSpc>
              <a:spcBef>
                <a:spcPct val="0"/>
              </a:spcBef>
              <a:spcAft>
                <a:spcPct val="0"/>
              </a:spcAft>
            </a:pPr>
            <a:endParaRPr lang="en-US" sz="2400" b="1" dirty="0">
              <a:solidFill>
                <a:srgbClr val="1F497D"/>
              </a:solidFill>
              <a:latin typeface="Arial" charset="0"/>
              <a:ea typeface="MS PGothic" pitchFamily="34" charset="-128"/>
            </a:endParaRPr>
          </a:p>
        </p:txBody>
      </p:sp>
      <p:graphicFrame>
        <p:nvGraphicFramePr>
          <p:cNvPr id="9" name="Group 54"/>
          <p:cNvGraphicFramePr>
            <a:graphicFrameLocks noGrp="1"/>
          </p:cNvGraphicFramePr>
          <p:nvPr>
            <p:extLst>
              <p:ext uri="{D42A27DB-BD31-4B8C-83A1-F6EECF244321}">
                <p14:modId xmlns:p14="http://schemas.microsoft.com/office/powerpoint/2010/main" val="1373875208"/>
              </p:ext>
            </p:extLst>
          </p:nvPr>
        </p:nvGraphicFramePr>
        <p:xfrm>
          <a:off x="488950" y="1400078"/>
          <a:ext cx="8221662" cy="3192855"/>
        </p:xfrm>
        <a:graphic>
          <a:graphicData uri="http://schemas.openxmlformats.org/drawingml/2006/table">
            <a:tbl>
              <a:tblPr/>
              <a:tblGrid>
                <a:gridCol w="2104348">
                  <a:extLst>
                    <a:ext uri="{9D8B030D-6E8A-4147-A177-3AD203B41FA5}">
                      <a16:colId xmlns:a16="http://schemas.microsoft.com/office/drawing/2014/main" val="20000"/>
                    </a:ext>
                  </a:extLst>
                </a:gridCol>
                <a:gridCol w="2759293">
                  <a:extLst>
                    <a:ext uri="{9D8B030D-6E8A-4147-A177-3AD203B41FA5}">
                      <a16:colId xmlns:a16="http://schemas.microsoft.com/office/drawing/2014/main" val="20001"/>
                    </a:ext>
                  </a:extLst>
                </a:gridCol>
                <a:gridCol w="3358021">
                  <a:extLst>
                    <a:ext uri="{9D8B030D-6E8A-4147-A177-3AD203B41FA5}">
                      <a16:colId xmlns:a16="http://schemas.microsoft.com/office/drawing/2014/main" val="20002"/>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LDL-C</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Non-HDLC</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430471">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en-GB" sz="1400" b="0" i="0" u="none" strike="noStrike" cap="none" normalizeH="0" baseline="0" dirty="0">
                          <a:ln>
                            <a:noFill/>
                          </a:ln>
                          <a:solidFill>
                            <a:schemeClr val="tx2"/>
                          </a:solidFill>
                          <a:effectLst/>
                          <a:latin typeface="+mn-lt"/>
                          <a:cs typeface="Arial" charset="0"/>
                        </a:rPr>
                        <a:t>Significant atherosclerosis</a:t>
                      </a:r>
                      <a:br>
                        <a:rPr kumimoji="0" lang="en-GB" sz="1400" b="0" i="0" u="none" strike="noStrike" cap="none" normalizeH="0" baseline="0" dirty="0">
                          <a:ln>
                            <a:noFill/>
                          </a:ln>
                          <a:solidFill>
                            <a:schemeClr val="tx2"/>
                          </a:solidFill>
                          <a:effectLst/>
                          <a:latin typeface="+mn-lt"/>
                          <a:cs typeface="Arial" charset="0"/>
                        </a:rPr>
                      </a:br>
                      <a:r>
                        <a:rPr kumimoji="0" lang="en-GB" sz="1400" b="0" i="0" u="none" strike="noStrike" cap="none" normalizeH="0" baseline="0" dirty="0">
                          <a:ln>
                            <a:noFill/>
                          </a:ln>
                          <a:solidFill>
                            <a:schemeClr val="tx2"/>
                          </a:solidFill>
                          <a:effectLst/>
                          <a:latin typeface="+mn-lt"/>
                          <a:cs typeface="Arial" charset="0"/>
                        </a:rPr>
                        <a:t>(FRS &gt;20%)</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&lt;70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(~1.8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(~2.6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1"/>
                  </a:ext>
                </a:extLst>
              </a:tr>
              <a:tr h="418877">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High </a:t>
                      </a:r>
                      <a:r>
                        <a:rPr kumimoji="0" lang="fr-FR" sz="1400" b="0" i="0" u="none" strike="noStrike" cap="none" normalizeH="0" baseline="0" dirty="0" err="1">
                          <a:ln>
                            <a:noFill/>
                          </a:ln>
                          <a:solidFill>
                            <a:schemeClr val="tx2"/>
                          </a:solidFill>
                          <a:effectLst/>
                          <a:latin typeface="+mn-lt"/>
                          <a:cs typeface="Arial" charset="0"/>
                        </a:rPr>
                        <a:t>risk</a:t>
                      </a:r>
                      <a:br>
                        <a:rPr kumimoji="0" lang="fr-FR" sz="1400" b="1" i="0" u="none" strike="noStrike" cap="none" normalizeH="0" baseline="0" dirty="0">
                          <a:ln>
                            <a:noFill/>
                          </a:ln>
                          <a:solidFill>
                            <a:schemeClr val="tx2"/>
                          </a:solidFill>
                          <a:effectLst/>
                          <a:latin typeface="+mn-lt"/>
                          <a:cs typeface="Arial" charset="0"/>
                        </a:rPr>
                      </a:br>
                      <a:r>
                        <a:rPr kumimoji="0" lang="en-GB" sz="1400" b="0" i="0" u="none" strike="noStrike" cap="none" normalizeH="0" baseline="0" dirty="0">
                          <a:ln>
                            <a:noFill/>
                          </a:ln>
                          <a:solidFill>
                            <a:schemeClr val="tx2"/>
                          </a:solidFill>
                          <a:effectLst/>
                          <a:latin typeface="+mn-lt"/>
                          <a:cs typeface="Arial" charset="0"/>
                        </a:rPr>
                        <a:t>(Diabetic or FRS &gt;20%)</a:t>
                      </a:r>
                      <a:endParaRPr kumimoji="0" lang="fr-FR" sz="1400" b="1"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(~2.6 mmol/L)</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option: &lt;70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(~1.8 mmol/L)</a:t>
                      </a:r>
                    </a:p>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&lt;130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(~3.4 mmol/L)</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option: &lt;100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(~2.6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2"/>
                  </a:ext>
                </a:extLst>
              </a:tr>
              <a:tr h="504056">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Intermediate</a:t>
                      </a:r>
                      <a:r>
                        <a:rPr kumimoji="0" lang="fr-FR" sz="1400" b="0" i="0" u="none" strike="noStrike" cap="none" normalizeH="0" baseline="0" dirty="0">
                          <a:ln>
                            <a:noFill/>
                          </a:ln>
                          <a:solidFill>
                            <a:schemeClr val="tx2"/>
                          </a:solidFill>
                          <a:effectLst/>
                          <a:latin typeface="+mn-lt"/>
                          <a:cs typeface="Arial" charset="0"/>
                        </a:rPr>
                        <a:t> risk</a:t>
                      </a:r>
                      <a:br>
                        <a:rPr kumimoji="0" lang="fr-FR" sz="1400" b="0" i="0" u="none" strike="noStrike" cap="none" normalizeH="0" baseline="0" dirty="0">
                          <a:ln>
                            <a:noFill/>
                          </a:ln>
                          <a:solidFill>
                            <a:schemeClr val="tx2"/>
                          </a:solidFill>
                          <a:effectLst/>
                          <a:latin typeface="+mn-lt"/>
                          <a:cs typeface="Arial" charset="0"/>
                        </a:rPr>
                      </a:br>
                      <a:r>
                        <a:rPr kumimoji="0" lang="en-GB" sz="1400" b="0" i="0" u="none" strike="noStrike" cap="none" normalizeH="0" baseline="0" dirty="0">
                          <a:ln>
                            <a:noFill/>
                          </a:ln>
                          <a:solidFill>
                            <a:schemeClr val="tx2"/>
                          </a:solidFill>
                          <a:effectLst/>
                          <a:latin typeface="+mn-lt"/>
                          <a:cs typeface="Arial" charset="0"/>
                        </a:rPr>
                        <a:t>(FRS 10-20%)</a:t>
                      </a:r>
                      <a:endParaRPr kumimoji="0" lang="fr-FR" sz="1400" b="1"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&lt;130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(~3.4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&lt;160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(~4.1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3"/>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Low</a:t>
                      </a:r>
                      <a:r>
                        <a:rPr kumimoji="0" lang="fr-FR" sz="1400" b="0" i="0" u="none" strike="noStrike" cap="none" normalizeH="0" baseline="0" dirty="0">
                          <a:ln>
                            <a:noFill/>
                          </a:ln>
                          <a:solidFill>
                            <a:schemeClr val="tx2"/>
                          </a:solidFill>
                          <a:effectLst/>
                          <a:latin typeface="+mn-lt"/>
                          <a:cs typeface="Arial" charset="0"/>
                        </a:rPr>
                        <a:t> risk</a:t>
                      </a:r>
                      <a:br>
                        <a:rPr kumimoji="0" lang="fr-FR" sz="1400" b="0" i="0" u="none" strike="noStrike" cap="none" normalizeH="0" baseline="0" dirty="0">
                          <a:ln>
                            <a:noFill/>
                          </a:ln>
                          <a:solidFill>
                            <a:schemeClr val="tx2"/>
                          </a:solidFill>
                          <a:effectLst/>
                          <a:latin typeface="+mn-lt"/>
                          <a:cs typeface="Arial" charset="0"/>
                        </a:rPr>
                      </a:br>
                      <a:r>
                        <a:rPr kumimoji="0" lang="en-GB" sz="1400" b="0" i="0" u="none" strike="noStrike" cap="none" normalizeH="0" baseline="0" dirty="0">
                          <a:ln>
                            <a:noFill/>
                          </a:ln>
                          <a:solidFill>
                            <a:schemeClr val="tx2"/>
                          </a:solidFill>
                          <a:effectLst/>
                          <a:latin typeface="+mn-lt"/>
                          <a:cs typeface="Arial" charset="0"/>
                        </a:rPr>
                        <a:t>(FRS &lt;10%)</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&lt;160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(~4.1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&lt;190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(~5.0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4"/>
                  </a:ext>
                </a:extLst>
              </a:tr>
            </a:tbl>
          </a:graphicData>
        </a:graphic>
      </p:graphicFrame>
      <p:sp>
        <p:nvSpPr>
          <p:cNvPr id="7" name="Text Box 4"/>
          <p:cNvSpPr txBox="1">
            <a:spLocks noChangeArrowheads="1"/>
          </p:cNvSpPr>
          <p:nvPr/>
        </p:nvSpPr>
        <p:spPr bwMode="auto">
          <a:xfrm>
            <a:off x="0" y="6355975"/>
            <a:ext cx="8324788" cy="461665"/>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pt-BR" sz="800" dirty="0">
                <a:solidFill>
                  <a:schemeClr val="bg1"/>
                </a:solidFill>
                <a:ea typeface="MS PGothic" pitchFamily="34" charset="-128"/>
                <a:cs typeface="Arial" charset="0"/>
              </a:rPr>
              <a:t>Sposito AC, et al. Arq Bras Cardiol. 2007;88 Suppl 1:2–19.</a:t>
            </a:r>
          </a:p>
          <a:p>
            <a:pPr defTabSz="457200" fontAlgn="base">
              <a:spcBef>
                <a:spcPct val="0"/>
              </a:spcBef>
              <a:spcAft>
                <a:spcPct val="0"/>
              </a:spcAft>
            </a:pPr>
            <a:r>
              <a:rPr lang="en-GB" sz="800" dirty="0">
                <a:solidFill>
                  <a:schemeClr val="bg1"/>
                </a:solidFill>
                <a:ea typeface="MS PGothic" pitchFamily="34" charset="-128"/>
                <a:cs typeface="Arial" charset="0"/>
              </a:rPr>
              <a:t>FRS: Framingham Risk Score.</a:t>
            </a:r>
          </a:p>
          <a:p>
            <a:pPr defTabSz="457200" fontAlgn="base">
              <a:spcBef>
                <a:spcPct val="0"/>
              </a:spcBef>
              <a:spcAft>
                <a:spcPct val="0"/>
              </a:spcAft>
            </a:pPr>
            <a:endParaRPr lang="fr-FR" sz="800" dirty="0">
              <a:solidFill>
                <a:schemeClr val="bg1"/>
              </a:solidFill>
              <a:ea typeface="MS PGothic" pitchFamily="34" charset="-128"/>
              <a:cs typeface="Arial" charset="0"/>
            </a:endParaRPr>
          </a:p>
        </p:txBody>
      </p:sp>
      <p:sp>
        <p:nvSpPr>
          <p:cNvPr id="10" name="TextBox 9"/>
          <p:cNvSpPr txBox="1"/>
          <p:nvPr/>
        </p:nvSpPr>
        <p:spPr>
          <a:xfrm>
            <a:off x="576277" y="4830727"/>
            <a:ext cx="8226291" cy="276999"/>
          </a:xfrm>
          <a:prstGeom prst="rect">
            <a:avLst/>
          </a:prstGeom>
          <a:noFill/>
        </p:spPr>
        <p:txBody>
          <a:bodyPr wrap="none" rtlCol="0">
            <a:spAutoFit/>
          </a:bodyPr>
          <a:lstStyle/>
          <a:p>
            <a:pPr defTabSz="457200" fontAlgn="base">
              <a:spcBef>
                <a:spcPct val="0"/>
              </a:spcBef>
              <a:spcAft>
                <a:spcPct val="0"/>
              </a:spcAft>
            </a:pPr>
            <a:r>
              <a:rPr lang="en-GB" sz="1200" dirty="0">
                <a:solidFill>
                  <a:schemeClr val="bg1"/>
                </a:solidFill>
                <a:ea typeface="MS PGothic" pitchFamily="34" charset="-128"/>
              </a:rPr>
              <a:t>HDL-C goal is ≥40 mg/</a:t>
            </a:r>
            <a:r>
              <a:rPr lang="en-GB" sz="1200" dirty="0" err="1">
                <a:solidFill>
                  <a:schemeClr val="bg1"/>
                </a:solidFill>
                <a:ea typeface="MS PGothic" pitchFamily="34" charset="-128"/>
              </a:rPr>
              <a:t>dL</a:t>
            </a:r>
            <a:r>
              <a:rPr lang="en-GB" sz="1200" dirty="0">
                <a:solidFill>
                  <a:schemeClr val="bg1"/>
                </a:solidFill>
                <a:ea typeface="MS PGothic" pitchFamily="34" charset="-128"/>
              </a:rPr>
              <a:t> for men and ≥50 mg/</a:t>
            </a:r>
            <a:r>
              <a:rPr lang="en-GB" sz="1200" dirty="0" err="1">
                <a:solidFill>
                  <a:schemeClr val="bg1"/>
                </a:solidFill>
                <a:ea typeface="MS PGothic" pitchFamily="34" charset="-128"/>
              </a:rPr>
              <a:t>dL</a:t>
            </a:r>
            <a:r>
              <a:rPr lang="en-GB" sz="1200" dirty="0">
                <a:solidFill>
                  <a:schemeClr val="bg1"/>
                </a:solidFill>
                <a:ea typeface="MS PGothic" pitchFamily="34" charset="-128"/>
              </a:rPr>
              <a:t> for women and diabetics. TG goal is &lt;150 mg/</a:t>
            </a:r>
            <a:r>
              <a:rPr lang="en-GB" sz="1200" dirty="0" err="1">
                <a:solidFill>
                  <a:schemeClr val="bg1"/>
                </a:solidFill>
                <a:ea typeface="MS PGothic" pitchFamily="34" charset="-128"/>
              </a:rPr>
              <a:t>dL</a:t>
            </a:r>
            <a:endParaRPr lang="en-GB" sz="1200" dirty="0">
              <a:solidFill>
                <a:schemeClr val="bg1"/>
              </a:solidFill>
              <a:ea typeface="MS PGothic" pitchFamily="34" charset="-128"/>
            </a:endParaRPr>
          </a:p>
        </p:txBody>
      </p:sp>
      <p:sp>
        <p:nvSpPr>
          <p:cNvPr id="3" name="Title 2"/>
          <p:cNvSpPr>
            <a:spLocks noGrp="1"/>
          </p:cNvSpPr>
          <p:nvPr>
            <p:ph type="title"/>
          </p:nvPr>
        </p:nvSpPr>
        <p:spPr/>
        <p:txBody>
          <a:bodyPr/>
          <a:lstStyle/>
          <a:p>
            <a:r>
              <a:rPr lang="en-US" dirty="0">
                <a:latin typeface="+mn-lt"/>
                <a:ea typeface="MS PGothic" pitchFamily="34" charset="-128"/>
              </a:rPr>
              <a:t>2007 Brazilian Society of Cardiology </a:t>
            </a:r>
            <a:br>
              <a:rPr lang="en-US" dirty="0">
                <a:latin typeface="+mn-lt"/>
                <a:ea typeface="MS PGothic" pitchFamily="34" charset="-128"/>
              </a:rPr>
            </a:br>
            <a:r>
              <a:rPr lang="en-US" dirty="0">
                <a:latin typeface="+mn-lt"/>
                <a:ea typeface="MS PGothic" pitchFamily="34" charset="-128"/>
              </a:rPr>
              <a:t>guidelines</a:t>
            </a:r>
            <a:endParaRPr lang="en-GB" dirty="0">
              <a:latin typeface="+mn-lt"/>
            </a:endParaRPr>
          </a:p>
        </p:txBody>
      </p:sp>
      <p:pic>
        <p:nvPicPr>
          <p:cNvPr id="6146" name="Picture 2" descr="S:\Sanofi-Regeneron\Alirocumab_2014\SCN10163_102869_low_LDLC_graphs\04_Images\Hi_Res\Flags\Flags.eps-04-BR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4664"/>
            <a:ext cx="1177925" cy="117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927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6" name="Rectangle 2"/>
          <p:cNvSpPr>
            <a:spLocks noChangeArrowheads="1"/>
          </p:cNvSpPr>
          <p:nvPr/>
        </p:nvSpPr>
        <p:spPr bwMode="auto">
          <a:xfrm>
            <a:off x="991136" y="5578952"/>
            <a:ext cx="7956163" cy="774700"/>
          </a:xfrm>
          <a:prstGeom prst="rect">
            <a:avLst/>
          </a:prstGeom>
          <a:noFill/>
          <a:ln w="9525" algn="ctr">
            <a:noFill/>
            <a:miter lim="800000"/>
            <a:headEnd/>
            <a:tailEnd/>
          </a:ln>
        </p:spPr>
        <p:txBody>
          <a:bodyPr anchor="ctr"/>
          <a:lstStyle/>
          <a:p>
            <a:pPr algn="ctr" defTabSz="457200" eaLnBrk="0" fontAlgn="base" hangingPunct="0">
              <a:lnSpc>
                <a:spcPct val="80000"/>
              </a:lnSpc>
              <a:spcBef>
                <a:spcPct val="0"/>
              </a:spcBef>
              <a:spcAft>
                <a:spcPct val="0"/>
              </a:spcAft>
            </a:pPr>
            <a:endParaRPr lang="en-US" sz="2400" b="1" dirty="0">
              <a:solidFill>
                <a:srgbClr val="1F497D"/>
              </a:solidFill>
              <a:latin typeface="Arial" charset="0"/>
              <a:ea typeface="MS PGothic" pitchFamily="34" charset="-128"/>
            </a:endParaRPr>
          </a:p>
        </p:txBody>
      </p:sp>
      <p:graphicFrame>
        <p:nvGraphicFramePr>
          <p:cNvPr id="9" name="Group 54"/>
          <p:cNvGraphicFramePr>
            <a:graphicFrameLocks noGrp="1"/>
          </p:cNvGraphicFramePr>
          <p:nvPr>
            <p:extLst>
              <p:ext uri="{D42A27DB-BD31-4B8C-83A1-F6EECF244321}">
                <p14:modId xmlns:p14="http://schemas.microsoft.com/office/powerpoint/2010/main" val="4135130797"/>
              </p:ext>
            </p:extLst>
          </p:nvPr>
        </p:nvGraphicFramePr>
        <p:xfrm>
          <a:off x="488950" y="1400078"/>
          <a:ext cx="8221663" cy="3133294"/>
        </p:xfrm>
        <a:graphic>
          <a:graphicData uri="http://schemas.openxmlformats.org/drawingml/2006/table">
            <a:tbl>
              <a:tblPr/>
              <a:tblGrid>
                <a:gridCol w="2545152">
                  <a:extLst>
                    <a:ext uri="{9D8B030D-6E8A-4147-A177-3AD203B41FA5}">
                      <a16:colId xmlns:a16="http://schemas.microsoft.com/office/drawing/2014/main" val="20000"/>
                    </a:ext>
                  </a:extLst>
                </a:gridCol>
                <a:gridCol w="5676511">
                  <a:extLst>
                    <a:ext uri="{9D8B030D-6E8A-4147-A177-3AD203B41FA5}">
                      <a16:colId xmlns:a16="http://schemas.microsoft.com/office/drawing/2014/main" val="20001"/>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Primary target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343715">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en-GB" sz="1400" b="1" i="0" u="none" strike="noStrike" cap="none" normalizeH="0" baseline="0" dirty="0">
                          <a:ln>
                            <a:noFill/>
                          </a:ln>
                          <a:solidFill>
                            <a:schemeClr val="tx2"/>
                          </a:solidFill>
                          <a:effectLst/>
                          <a:latin typeface="+mn-lt"/>
                          <a:cs typeface="Arial" charset="0"/>
                        </a:rPr>
                        <a:t>Secondary prevention</a:t>
                      </a:r>
                      <a:endParaRPr kumimoji="0" lang="fr-FR" sz="1400" b="1"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1"/>
                  </a:ext>
                </a:extLst>
              </a:tr>
              <a:tr h="430471">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en-GB" sz="1400" b="0" i="0" u="none" strike="noStrike" cap="none" normalizeH="0" baseline="0" dirty="0">
                          <a:ln>
                            <a:noFill/>
                          </a:ln>
                          <a:solidFill>
                            <a:schemeClr val="tx2"/>
                          </a:solidFill>
                          <a:effectLst/>
                          <a:latin typeface="+mn-lt"/>
                          <a:cs typeface="Arial" charset="0"/>
                        </a:rPr>
                        <a:t>With history of CAD</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(~2.6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2"/>
                  </a:ext>
                </a:extLst>
              </a:tr>
              <a:tr h="418877">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1" i="0" u="none" strike="noStrike" cap="none" normalizeH="0" baseline="0" dirty="0" err="1">
                          <a:ln>
                            <a:noFill/>
                          </a:ln>
                          <a:solidFill>
                            <a:schemeClr val="tx2"/>
                          </a:solidFill>
                          <a:effectLst/>
                          <a:latin typeface="+mn-lt"/>
                          <a:cs typeface="Arial" charset="0"/>
                        </a:rPr>
                        <a:t>Primary</a:t>
                      </a:r>
                      <a:r>
                        <a:rPr kumimoji="0" lang="fr-FR" sz="1400" b="1" i="0" u="none" strike="noStrike" cap="none" normalizeH="0" baseline="0" dirty="0">
                          <a:ln>
                            <a:noFill/>
                          </a:ln>
                          <a:solidFill>
                            <a:schemeClr val="tx2"/>
                          </a:solidFill>
                          <a:effectLst/>
                          <a:latin typeface="+mn-lt"/>
                          <a:cs typeface="Arial" charset="0"/>
                        </a:rPr>
                        <a:t> </a:t>
                      </a:r>
                      <a:r>
                        <a:rPr kumimoji="0" lang="fr-FR" sz="1400" b="1" i="0" u="none" strike="noStrike" cap="none" normalizeH="0" baseline="0" dirty="0" err="1">
                          <a:ln>
                            <a:noFill/>
                          </a:ln>
                          <a:solidFill>
                            <a:schemeClr val="tx2"/>
                          </a:solidFill>
                          <a:effectLst/>
                          <a:latin typeface="+mn-lt"/>
                          <a:cs typeface="Arial" charset="0"/>
                        </a:rPr>
                        <a:t>prevention</a:t>
                      </a:r>
                      <a:endParaRPr kumimoji="0" lang="fr-FR" sz="1400" b="1"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3"/>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High risk (≥3 </a:t>
                      </a:r>
                      <a:r>
                        <a:rPr kumimoji="0" lang="fr-FR" sz="1400" b="0" i="0" u="none" strike="noStrike" cap="none" normalizeH="0" baseline="0" dirty="0" err="1">
                          <a:ln>
                            <a:noFill/>
                          </a:ln>
                          <a:solidFill>
                            <a:schemeClr val="tx2"/>
                          </a:solidFill>
                          <a:effectLst/>
                          <a:latin typeface="+mn-lt"/>
                          <a:cs typeface="Arial" charset="0"/>
                        </a:rPr>
                        <a:t>RFs</a:t>
                      </a:r>
                      <a:r>
                        <a:rPr kumimoji="0" lang="fr-FR" sz="1400" b="0" i="0" u="none" strike="noStrike" cap="none" normalizeH="0" baseline="0" dirty="0">
                          <a:ln>
                            <a:noFill/>
                          </a:ln>
                          <a:solidFill>
                            <a:schemeClr val="tx2"/>
                          </a:solidFill>
                          <a:effectLst/>
                          <a:latin typeface="+mn-lt"/>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&lt;120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(~3.1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4"/>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Intermediate</a:t>
                      </a:r>
                      <a:r>
                        <a:rPr kumimoji="0" lang="fr-FR" sz="1400" b="0" i="0" u="none" strike="noStrike" cap="none" normalizeH="0" baseline="0" dirty="0">
                          <a:ln>
                            <a:noFill/>
                          </a:ln>
                          <a:solidFill>
                            <a:schemeClr val="tx2"/>
                          </a:solidFill>
                          <a:effectLst/>
                          <a:latin typeface="+mn-lt"/>
                          <a:cs typeface="Arial" charset="0"/>
                        </a:rPr>
                        <a:t> risk (1-2 </a:t>
                      </a:r>
                      <a:r>
                        <a:rPr kumimoji="0" lang="fr-FR" sz="1400" b="0" i="0" u="none" strike="noStrike" cap="none" normalizeH="0" baseline="0" dirty="0" err="1">
                          <a:ln>
                            <a:noFill/>
                          </a:ln>
                          <a:solidFill>
                            <a:schemeClr val="tx2"/>
                          </a:solidFill>
                          <a:effectLst/>
                          <a:latin typeface="+mn-lt"/>
                          <a:cs typeface="Arial" charset="0"/>
                        </a:rPr>
                        <a:t>RFs</a:t>
                      </a:r>
                      <a:r>
                        <a:rPr kumimoji="0" lang="fr-FR" sz="1400" b="0" i="0" u="none" strike="noStrike" cap="none" normalizeH="0" baseline="0" dirty="0">
                          <a:ln>
                            <a:noFill/>
                          </a:ln>
                          <a:solidFill>
                            <a:schemeClr val="tx2"/>
                          </a:solidFill>
                          <a:effectLst/>
                          <a:latin typeface="+mn-lt"/>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&lt;140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(~3.6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5"/>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Low</a:t>
                      </a:r>
                      <a:r>
                        <a:rPr kumimoji="0" lang="fr-FR" sz="1400" b="0" i="0" u="none" strike="noStrike" cap="none" normalizeH="0" baseline="0" dirty="0">
                          <a:ln>
                            <a:noFill/>
                          </a:ln>
                          <a:solidFill>
                            <a:schemeClr val="tx2"/>
                          </a:solidFill>
                          <a:effectLst/>
                          <a:latin typeface="+mn-lt"/>
                          <a:cs typeface="Arial" charset="0"/>
                        </a:rPr>
                        <a:t> risk (0 RF*)</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&lt;160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(~4.1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6"/>
                  </a:ext>
                </a:extLst>
              </a:tr>
            </a:tbl>
          </a:graphicData>
        </a:graphic>
      </p:graphicFrame>
      <p:sp>
        <p:nvSpPr>
          <p:cNvPr id="7" name="Text Box 4"/>
          <p:cNvSpPr txBox="1">
            <a:spLocks noChangeArrowheads="1"/>
          </p:cNvSpPr>
          <p:nvPr/>
        </p:nvSpPr>
        <p:spPr bwMode="auto">
          <a:xfrm>
            <a:off x="0" y="6364459"/>
            <a:ext cx="8324788" cy="215444"/>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800" dirty="0" err="1">
                <a:solidFill>
                  <a:schemeClr val="bg1"/>
                </a:solidFill>
                <a:ea typeface="MS PGothic" pitchFamily="34" charset="-128"/>
                <a:cs typeface="Arial" charset="0"/>
              </a:rPr>
              <a:t>Teramoto</a:t>
            </a:r>
            <a:r>
              <a:rPr lang="en-GB" sz="800" dirty="0">
                <a:solidFill>
                  <a:schemeClr val="bg1"/>
                </a:solidFill>
                <a:ea typeface="MS PGothic" pitchFamily="34" charset="-128"/>
                <a:cs typeface="Arial" charset="0"/>
              </a:rPr>
              <a:t> T, et al. J </a:t>
            </a:r>
            <a:r>
              <a:rPr lang="en-GB" sz="800" dirty="0" err="1">
                <a:solidFill>
                  <a:schemeClr val="bg1"/>
                </a:solidFill>
                <a:ea typeface="MS PGothic" pitchFamily="34" charset="-128"/>
                <a:cs typeface="Arial" charset="0"/>
              </a:rPr>
              <a:t>Atheroscler</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Thromb</a:t>
            </a:r>
            <a:r>
              <a:rPr lang="en-GB" sz="800" dirty="0">
                <a:solidFill>
                  <a:schemeClr val="bg1"/>
                </a:solidFill>
                <a:ea typeface="MS PGothic" pitchFamily="34" charset="-128"/>
                <a:cs typeface="Arial" charset="0"/>
              </a:rPr>
              <a:t>. 2007;14:45–50</a:t>
            </a:r>
            <a:endParaRPr lang="fr-FR" sz="800" dirty="0">
              <a:solidFill>
                <a:schemeClr val="bg1"/>
              </a:solidFill>
              <a:ea typeface="MS PGothic" pitchFamily="34" charset="-128"/>
              <a:cs typeface="Arial" charset="0"/>
            </a:endParaRPr>
          </a:p>
        </p:txBody>
      </p:sp>
      <p:sp>
        <p:nvSpPr>
          <p:cNvPr id="10" name="TextBox 9"/>
          <p:cNvSpPr txBox="1"/>
          <p:nvPr/>
        </p:nvSpPr>
        <p:spPr>
          <a:xfrm>
            <a:off x="501326" y="4593176"/>
            <a:ext cx="8247138" cy="646331"/>
          </a:xfrm>
          <a:prstGeom prst="rect">
            <a:avLst/>
          </a:prstGeom>
          <a:noFill/>
        </p:spPr>
        <p:txBody>
          <a:bodyPr wrap="square" rtlCol="0">
            <a:spAutoFit/>
          </a:bodyPr>
          <a:lstStyle/>
          <a:p>
            <a:pPr defTabSz="457200" fontAlgn="base">
              <a:spcBef>
                <a:spcPct val="0"/>
              </a:spcBef>
              <a:spcAft>
                <a:spcPct val="0"/>
              </a:spcAft>
            </a:pPr>
            <a:r>
              <a:rPr lang="en-GB" sz="1200" dirty="0">
                <a:solidFill>
                  <a:schemeClr val="bg1"/>
                </a:solidFill>
                <a:ea typeface="MS PGothic" pitchFamily="34" charset="-128"/>
              </a:rPr>
              <a:t>*Risk factors (RF) other than LDL-C ≥140 mg/</a:t>
            </a:r>
            <a:r>
              <a:rPr lang="en-GB" sz="1200" dirty="0" err="1">
                <a:solidFill>
                  <a:schemeClr val="bg1"/>
                </a:solidFill>
                <a:ea typeface="MS PGothic" pitchFamily="34" charset="-128"/>
              </a:rPr>
              <a:t>dL</a:t>
            </a:r>
            <a:r>
              <a:rPr lang="en-GB" sz="1200" dirty="0">
                <a:solidFill>
                  <a:schemeClr val="bg1"/>
                </a:solidFill>
                <a:ea typeface="MS PGothic" pitchFamily="34" charset="-128"/>
              </a:rPr>
              <a:t>. These include age (male ≥45 y; female ≥55 y), hypertension, diabetes, smoking, family history of CAD and low HDL-C (&lt;40 mg/</a:t>
            </a:r>
            <a:r>
              <a:rPr lang="en-GB" sz="1200" dirty="0" err="1">
                <a:solidFill>
                  <a:schemeClr val="bg1"/>
                </a:solidFill>
                <a:ea typeface="MS PGothic" pitchFamily="34" charset="-128"/>
              </a:rPr>
              <a:t>dL</a:t>
            </a:r>
            <a:r>
              <a:rPr lang="en-GB" sz="1200" dirty="0">
                <a:solidFill>
                  <a:schemeClr val="bg1"/>
                </a:solidFill>
                <a:ea typeface="MS PGothic" pitchFamily="34" charset="-128"/>
              </a:rPr>
              <a:t>).</a:t>
            </a:r>
          </a:p>
          <a:p>
            <a:pPr defTabSz="457200" fontAlgn="base">
              <a:spcBef>
                <a:spcPct val="0"/>
              </a:spcBef>
              <a:spcAft>
                <a:spcPct val="0"/>
              </a:spcAft>
            </a:pPr>
            <a:r>
              <a:rPr lang="en-GB" sz="1200" dirty="0">
                <a:solidFill>
                  <a:schemeClr val="bg1"/>
                </a:solidFill>
                <a:ea typeface="MS PGothic" pitchFamily="34" charset="-128"/>
              </a:rPr>
              <a:t>HDL-C goal is ≥40 mg/</a:t>
            </a:r>
            <a:r>
              <a:rPr lang="en-GB" sz="1200" dirty="0" err="1">
                <a:solidFill>
                  <a:schemeClr val="bg1"/>
                </a:solidFill>
                <a:ea typeface="MS PGothic" pitchFamily="34" charset="-128"/>
              </a:rPr>
              <a:t>dL</a:t>
            </a:r>
            <a:r>
              <a:rPr lang="en-GB" sz="1200" dirty="0">
                <a:solidFill>
                  <a:schemeClr val="bg1"/>
                </a:solidFill>
                <a:ea typeface="MS PGothic" pitchFamily="34" charset="-128"/>
              </a:rPr>
              <a:t> and TG goal is &lt;150 mg/</a:t>
            </a:r>
            <a:r>
              <a:rPr lang="en-GB" sz="1200" dirty="0" err="1">
                <a:solidFill>
                  <a:schemeClr val="bg1"/>
                </a:solidFill>
                <a:ea typeface="MS PGothic" pitchFamily="34" charset="-128"/>
              </a:rPr>
              <a:t>dL</a:t>
            </a:r>
            <a:r>
              <a:rPr lang="en-GB" sz="1200" dirty="0">
                <a:solidFill>
                  <a:schemeClr val="bg1"/>
                </a:solidFill>
                <a:ea typeface="MS PGothic" pitchFamily="34" charset="-128"/>
              </a:rPr>
              <a:t> at all risk categories.</a:t>
            </a:r>
          </a:p>
        </p:txBody>
      </p:sp>
      <p:sp>
        <p:nvSpPr>
          <p:cNvPr id="3" name="Title 2"/>
          <p:cNvSpPr>
            <a:spLocks noGrp="1"/>
          </p:cNvSpPr>
          <p:nvPr>
            <p:ph type="title"/>
          </p:nvPr>
        </p:nvSpPr>
        <p:spPr/>
        <p:txBody>
          <a:bodyPr/>
          <a:lstStyle/>
          <a:p>
            <a:r>
              <a:rPr lang="en-US" dirty="0">
                <a:latin typeface="+mn-lt"/>
                <a:ea typeface="MS PGothic" pitchFamily="34" charset="-128"/>
              </a:rPr>
              <a:t>2007 Japan Atherosclerosis Society</a:t>
            </a:r>
            <a:br>
              <a:rPr lang="en-US" dirty="0">
                <a:latin typeface="+mn-lt"/>
                <a:ea typeface="MS PGothic" pitchFamily="34" charset="-128"/>
              </a:rPr>
            </a:br>
            <a:r>
              <a:rPr lang="en-US" dirty="0">
                <a:latin typeface="+mn-lt"/>
                <a:ea typeface="MS PGothic" pitchFamily="34" charset="-128"/>
              </a:rPr>
              <a:t>atherosclerotic CVD guidelines</a:t>
            </a:r>
            <a:endParaRPr lang="en-GB" dirty="0">
              <a:latin typeface="+mn-lt"/>
            </a:endParaRPr>
          </a:p>
        </p:txBody>
      </p:sp>
      <p:pic>
        <p:nvPicPr>
          <p:cNvPr id="7170" name="Picture 2" descr="S:\Sanofi-Regeneron\Alirocumab_2014\SCN10163_102869_low_LDLC_graphs\04_Images\Hi_Res\Flags\Flags.eps-07-J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0"/>
            <a:ext cx="1176549" cy="119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837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54"/>
          <p:cNvGraphicFramePr>
            <a:graphicFrameLocks noGrp="1"/>
          </p:cNvGraphicFramePr>
          <p:nvPr>
            <p:extLst>
              <p:ext uri="{D42A27DB-BD31-4B8C-83A1-F6EECF244321}">
                <p14:modId xmlns:p14="http://schemas.microsoft.com/office/powerpoint/2010/main" val="4214633945"/>
              </p:ext>
            </p:extLst>
          </p:nvPr>
        </p:nvGraphicFramePr>
        <p:xfrm>
          <a:off x="157663" y="564102"/>
          <a:ext cx="8950841" cy="5112796"/>
        </p:xfrm>
        <a:graphic>
          <a:graphicData uri="http://schemas.openxmlformats.org/drawingml/2006/table">
            <a:tbl>
              <a:tblPr firstRow="1">
                <a:tableStyleId>{69C7853C-536D-4A76-A0AE-DD22124D55A5}</a:tableStyleId>
              </a:tblPr>
              <a:tblGrid>
                <a:gridCol w="882891">
                  <a:extLst>
                    <a:ext uri="{9D8B030D-6E8A-4147-A177-3AD203B41FA5}">
                      <a16:colId xmlns:a16="http://schemas.microsoft.com/office/drawing/2014/main" val="20000"/>
                    </a:ext>
                  </a:extLst>
                </a:gridCol>
                <a:gridCol w="882891">
                  <a:extLst>
                    <a:ext uri="{9D8B030D-6E8A-4147-A177-3AD203B41FA5}">
                      <a16:colId xmlns:a16="http://schemas.microsoft.com/office/drawing/2014/main" val="20001"/>
                    </a:ext>
                  </a:extLst>
                </a:gridCol>
                <a:gridCol w="957893">
                  <a:extLst>
                    <a:ext uri="{9D8B030D-6E8A-4147-A177-3AD203B41FA5}">
                      <a16:colId xmlns:a16="http://schemas.microsoft.com/office/drawing/2014/main" val="20002"/>
                    </a:ext>
                  </a:extLst>
                </a:gridCol>
                <a:gridCol w="957893">
                  <a:extLst>
                    <a:ext uri="{9D8B030D-6E8A-4147-A177-3AD203B41FA5}">
                      <a16:colId xmlns:a16="http://schemas.microsoft.com/office/drawing/2014/main" val="20003"/>
                    </a:ext>
                  </a:extLst>
                </a:gridCol>
                <a:gridCol w="957893">
                  <a:extLst>
                    <a:ext uri="{9D8B030D-6E8A-4147-A177-3AD203B41FA5}">
                      <a16:colId xmlns:a16="http://schemas.microsoft.com/office/drawing/2014/main" val="20004"/>
                    </a:ext>
                  </a:extLst>
                </a:gridCol>
                <a:gridCol w="903997">
                  <a:extLst>
                    <a:ext uri="{9D8B030D-6E8A-4147-A177-3AD203B41FA5}">
                      <a16:colId xmlns:a16="http://schemas.microsoft.com/office/drawing/2014/main" val="20005"/>
                    </a:ext>
                  </a:extLst>
                </a:gridCol>
                <a:gridCol w="903997">
                  <a:extLst>
                    <a:ext uri="{9D8B030D-6E8A-4147-A177-3AD203B41FA5}">
                      <a16:colId xmlns:a16="http://schemas.microsoft.com/office/drawing/2014/main" val="20006"/>
                    </a:ext>
                  </a:extLst>
                </a:gridCol>
                <a:gridCol w="834462">
                  <a:extLst>
                    <a:ext uri="{9D8B030D-6E8A-4147-A177-3AD203B41FA5}">
                      <a16:colId xmlns:a16="http://schemas.microsoft.com/office/drawing/2014/main" val="20007"/>
                    </a:ext>
                  </a:extLst>
                </a:gridCol>
                <a:gridCol w="834462">
                  <a:extLst>
                    <a:ext uri="{9D8B030D-6E8A-4147-A177-3AD203B41FA5}">
                      <a16:colId xmlns:a16="http://schemas.microsoft.com/office/drawing/2014/main" val="20008"/>
                    </a:ext>
                  </a:extLst>
                </a:gridCol>
                <a:gridCol w="834462">
                  <a:extLst>
                    <a:ext uri="{9D8B030D-6E8A-4147-A177-3AD203B41FA5}">
                      <a16:colId xmlns:a16="http://schemas.microsoft.com/office/drawing/2014/main" val="20009"/>
                    </a:ext>
                  </a:extLst>
                </a:gridCol>
              </a:tblGrid>
              <a:tr h="335267">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900" u="none" strike="noStrike" cap="none" normalizeH="0" baseline="0" dirty="0">
                          <a:ln>
                            <a:noFill/>
                          </a:ln>
                          <a:effectLst/>
                        </a:rPr>
                        <a:t>CVD </a:t>
                      </a:r>
                      <a:r>
                        <a:rPr kumimoji="0" lang="de-DE" sz="900" u="none" strike="noStrike" cap="none" normalizeH="0" baseline="0" dirty="0" err="1">
                          <a:ln>
                            <a:noFill/>
                          </a:ln>
                          <a:effectLst/>
                        </a:rPr>
                        <a:t>risk</a:t>
                      </a:r>
                      <a:r>
                        <a:rPr kumimoji="0" lang="de-DE" sz="900" u="none" strike="noStrike" cap="none" normalizeH="0" baseline="0" dirty="0">
                          <a:ln>
                            <a:noFill/>
                          </a:ln>
                          <a:effectLst/>
                        </a:rPr>
                        <a:t>*</a:t>
                      </a:r>
                      <a:endParaRPr kumimoji="0" lang="de-DE" sz="900" b="1" i="0" u="none" strike="noStrike" cap="none" normalizeH="0" baseline="0" dirty="0">
                        <a:ln>
                          <a:noFill/>
                        </a:ln>
                        <a:solidFill>
                          <a:schemeClr val="bg1"/>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2011 ESC/EAS</a:t>
                      </a:r>
                      <a:r>
                        <a:rPr kumimoji="0" lang="fr-FR" sz="900" u="none" strike="noStrike" cap="none" normalizeH="0" baseline="30000" dirty="0">
                          <a:ln>
                            <a:noFill/>
                          </a:ln>
                          <a:effectLst/>
                        </a:rPr>
                        <a:t>1</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2012 ESC</a:t>
                      </a:r>
                      <a:r>
                        <a:rPr kumimoji="0" lang="fr-FR" sz="900" u="none" strike="noStrike" cap="none" normalizeH="0" baseline="30000" dirty="0">
                          <a:ln>
                            <a:noFill/>
                          </a:ln>
                          <a:effectLst/>
                        </a:rPr>
                        <a:t>2</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2007 German</a:t>
                      </a:r>
                      <a:r>
                        <a:rPr kumimoji="0" lang="fr-FR" sz="900" u="none" strike="noStrike" cap="none" normalizeH="0" baseline="30000" dirty="0">
                          <a:ln>
                            <a:noFill/>
                          </a:ln>
                          <a:effectLst/>
                        </a:rPr>
                        <a:t>3</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2014 UK</a:t>
                      </a:r>
                      <a:r>
                        <a:rPr kumimoji="0" lang="fr-FR" sz="900" u="none" strike="noStrike" cap="none" normalizeH="0" baseline="30000" dirty="0">
                          <a:ln>
                            <a:noFill/>
                          </a:ln>
                          <a:effectLst/>
                        </a:rPr>
                        <a:t>4</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2013 AHA/ACC</a:t>
                      </a:r>
                      <a:r>
                        <a:rPr kumimoji="0" lang="fr-FR" sz="900" u="none" strike="noStrike" cap="none" normalizeH="0" baseline="30000" dirty="0">
                          <a:ln>
                            <a:noFill/>
                          </a:ln>
                          <a:effectLst/>
                        </a:rPr>
                        <a:t>5</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algn="ctr"/>
                      <a:r>
                        <a:rPr lang="en-GB" sz="900" dirty="0">
                          <a:effectLst/>
                        </a:rPr>
                        <a:t>2012 AACE</a:t>
                      </a:r>
                      <a:r>
                        <a:rPr lang="en-GB" sz="900" baseline="30000" dirty="0">
                          <a:effectLst/>
                        </a:rPr>
                        <a:t>6</a:t>
                      </a:r>
                      <a:endParaRPr lang="en-GB" sz="900" b="1" dirty="0">
                        <a:solidFill>
                          <a:schemeClr val="bg1"/>
                        </a:solidFill>
                        <a:effectLst/>
                        <a:latin typeface="+mn-lt"/>
                        <a:cs typeface="Arial" pitchFamily="34" charset="0"/>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2012 Canada</a:t>
                      </a:r>
                      <a:r>
                        <a:rPr kumimoji="0" lang="fr-FR" sz="900" u="none" strike="noStrike" cap="none" normalizeH="0" baseline="30000" dirty="0">
                          <a:ln>
                            <a:noFill/>
                          </a:ln>
                          <a:effectLst/>
                        </a:rPr>
                        <a:t>7</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2007 Brazil</a:t>
                      </a:r>
                      <a:r>
                        <a:rPr kumimoji="0" lang="fr-FR" sz="900" u="none" strike="noStrike" cap="none" normalizeH="0" baseline="30000" dirty="0">
                          <a:ln>
                            <a:noFill/>
                          </a:ln>
                          <a:effectLst/>
                        </a:rPr>
                        <a:t>8</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2007 Japan</a:t>
                      </a:r>
                      <a:r>
                        <a:rPr kumimoji="0" lang="fr-FR" sz="900" u="none" strike="noStrike" cap="none" normalizeH="0" baseline="30000" dirty="0">
                          <a:ln>
                            <a:noFill/>
                          </a:ln>
                          <a:effectLst/>
                        </a:rPr>
                        <a:t>9</a:t>
                      </a:r>
                      <a:endParaRPr kumimoji="0" lang="fr-FR" sz="900" b="1" i="0" u="none" strike="noStrike" cap="none" normalizeH="0" baseline="0" dirty="0">
                        <a:ln>
                          <a:noFill/>
                        </a:ln>
                        <a:solidFill>
                          <a:schemeClr val="bg1"/>
                        </a:solidFill>
                        <a:effectLst/>
                        <a:latin typeface="+mn-lt"/>
                      </a:endParaRPr>
                    </a:p>
                  </a:txBody>
                  <a:tcPr marL="90000" marR="90000" marT="46800" marB="46800" anchor="ctr" horzOverflow="overflow"/>
                </a:tc>
                <a:extLst>
                  <a:ext uri="{0D108BD9-81ED-4DB2-BD59-A6C34878D82A}">
                    <a16:rowId xmlns:a16="http://schemas.microsoft.com/office/drawing/2014/main" val="10000"/>
                  </a:ext>
                </a:extLst>
              </a:tr>
              <a:tr h="898758">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defRPr/>
                      </a:pPr>
                      <a:r>
                        <a:rPr kumimoji="0" lang="fr-FR" sz="900" u="none" strike="noStrike" cap="none" normalizeH="0" baseline="0" dirty="0" err="1">
                          <a:ln>
                            <a:noFill/>
                          </a:ln>
                          <a:effectLst/>
                        </a:rPr>
                        <a:t>Very</a:t>
                      </a:r>
                      <a:r>
                        <a:rPr kumimoji="0" lang="fr-FR" sz="900" u="none" strike="noStrike" cap="none" normalizeH="0" baseline="0" dirty="0">
                          <a:ln>
                            <a:noFill/>
                          </a:ln>
                          <a:effectLst/>
                        </a:rPr>
                        <a:t> high</a:t>
                      </a:r>
                      <a:endParaRPr kumimoji="0" lang="fr-FR" sz="900" b="1"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&lt;1.8 mmol/L (70 mg/</a:t>
                      </a:r>
                      <a:r>
                        <a:rPr kumimoji="0" lang="fr-FR" sz="900" u="none" strike="noStrike" cap="none" normalizeH="0" baseline="0" dirty="0" err="1">
                          <a:ln>
                            <a:noFill/>
                          </a:ln>
                          <a:effectLst/>
                        </a:rPr>
                        <a:t>dL</a:t>
                      </a:r>
                      <a:r>
                        <a:rPr kumimoji="0" lang="fr-FR" sz="900" u="none" strike="noStrike" cap="none" normalizeH="0" baseline="0" dirty="0">
                          <a:ln>
                            <a:noFill/>
                          </a:ln>
                          <a:effectLst/>
                        </a:rPr>
                        <a:t>) and/or a ≥50%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&lt;1.8 mmol/L</a:t>
                      </a:r>
                      <a:br>
                        <a:rPr kumimoji="0" lang="fr-FR" sz="900" u="none" strike="noStrike" cap="none" normalizeH="0" baseline="0" dirty="0">
                          <a:ln>
                            <a:noFill/>
                          </a:ln>
                          <a:effectLst/>
                        </a:rPr>
                      </a:br>
                      <a:r>
                        <a:rPr kumimoji="0" lang="fr-FR" sz="900" u="none" strike="noStrike" cap="none" normalizeH="0" baseline="0" dirty="0">
                          <a:ln>
                            <a:noFill/>
                          </a:ln>
                          <a:effectLst/>
                        </a:rPr>
                        <a:t>(70 mg/</a:t>
                      </a:r>
                      <a:r>
                        <a:rPr kumimoji="0" lang="fr-FR" sz="900" u="none" strike="noStrike" cap="none" normalizeH="0" baseline="0" dirty="0" err="1">
                          <a:ln>
                            <a:noFill/>
                          </a:ln>
                          <a:effectLst/>
                        </a:rPr>
                        <a:t>dL</a:t>
                      </a:r>
                      <a:r>
                        <a:rPr kumimoji="0" lang="fr-FR" sz="900" u="none" strike="noStrike" cap="none" normalizeH="0" baseline="0" dirty="0">
                          <a:ln>
                            <a:noFill/>
                          </a:ln>
                          <a:effectLst/>
                        </a:rPr>
                        <a:t>) or a ≥50%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Option: &lt;1.8 mmol/L</a:t>
                      </a:r>
                      <a:br>
                        <a:rPr kumimoji="0" lang="fr-FR" sz="900" u="none" strike="noStrike" cap="none" normalizeH="0" baseline="0" dirty="0">
                          <a:ln>
                            <a:noFill/>
                          </a:ln>
                          <a:effectLst/>
                        </a:rPr>
                      </a:br>
                      <a:r>
                        <a:rPr kumimoji="0" lang="fr-FR" sz="900" u="none" strike="noStrike" cap="none" normalizeH="0" baseline="0" dirty="0">
                          <a:ln>
                            <a:noFill/>
                          </a:ln>
                          <a:effectLst/>
                        </a:rPr>
                        <a:t>(70 mg/</a:t>
                      </a:r>
                      <a:r>
                        <a:rPr kumimoji="0" lang="fr-FR" sz="900" u="none" strike="noStrike" cap="none" normalizeH="0" baseline="0" dirty="0" err="1">
                          <a:ln>
                            <a:noFill/>
                          </a:ln>
                          <a:effectLst/>
                        </a:rPr>
                        <a:t>dL</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chemeClr val="bg1"/>
                        </a:solidFill>
                        <a:effectLst/>
                        <a:latin typeface="+mn-lt"/>
                        <a:cs typeface="Arial" charset="0"/>
                      </a:endParaRP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900" u="none" strike="noStrike" cap="none" normalizeH="0" baseline="0" dirty="0">
                        <a:ln>
                          <a:noFill/>
                        </a:ln>
                        <a:effectLst/>
                      </a:endParaRP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&lt;1.8 mmol/L</a:t>
                      </a:r>
                      <a:br>
                        <a:rPr kumimoji="0" lang="fr-FR" sz="900" u="none" strike="noStrike" cap="none" normalizeH="0" baseline="0" dirty="0">
                          <a:ln>
                            <a:noFill/>
                          </a:ln>
                          <a:effectLst/>
                        </a:rPr>
                      </a:br>
                      <a:r>
                        <a:rPr kumimoji="0" lang="fr-FR" sz="900" u="none" strike="noStrike" cap="none" normalizeH="0" baseline="0" dirty="0">
                          <a:ln>
                            <a:noFill/>
                          </a:ln>
                          <a:effectLst/>
                        </a:rPr>
                        <a:t>(70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r>
                        <a:rPr kumimoji="0" lang="fr-FR" sz="900" i="1" u="none" strike="noStrike" cap="none" normalizeH="0" baseline="0" dirty="0" err="1">
                          <a:ln>
                            <a:noFill/>
                          </a:ln>
                          <a:effectLst/>
                        </a:rPr>
                        <a:t>implied</a:t>
                      </a:r>
                      <a:endParaRPr kumimoji="0" lang="fr-FR" sz="900" b="0" i="1" u="none" strike="noStrike" cap="none" normalizeH="0" baseline="0" dirty="0">
                        <a:ln>
                          <a:noFill/>
                        </a:ln>
                        <a:solidFill>
                          <a:schemeClr val="bg1"/>
                        </a:solidFill>
                        <a:effectLst/>
                        <a:latin typeface="+mn-lt"/>
                      </a:endParaRPr>
                    </a:p>
                  </a:txBody>
                  <a:tcPr marT="45724" marB="45724" anchor="ctr" horzOverflow="overflow"/>
                </a:tc>
                <a:tc>
                  <a:txBody>
                    <a:bodyPr/>
                    <a:lstStyle/>
                    <a:p>
                      <a:pPr algn="ctr"/>
                      <a:r>
                        <a:rPr kumimoji="0" lang="fr-FR" sz="900" u="none" strike="noStrike" cap="none" normalizeH="0" baseline="0" dirty="0">
                          <a:ln>
                            <a:noFill/>
                          </a:ln>
                          <a:effectLst/>
                        </a:rPr>
                        <a:t>&lt;1.8 mmol/L (70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lang="en-GB" sz="900" dirty="0">
                        <a:solidFill>
                          <a:schemeClr val="bg1"/>
                        </a:solidFill>
                        <a:latin typeface="+mn-lt"/>
                        <a:cs typeface="Arial" pitchFamily="34"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&lt;1.8 mmol/L</a:t>
                      </a:r>
                      <a:br>
                        <a:rPr kumimoji="0" lang="fr-FR" sz="900" u="none" strike="noStrike" cap="none" normalizeH="0" baseline="0" dirty="0">
                          <a:ln>
                            <a:noFill/>
                          </a:ln>
                          <a:effectLst/>
                        </a:rPr>
                      </a:br>
                      <a:r>
                        <a:rPr kumimoji="0" lang="fr-FR" sz="900" u="none" strike="noStrike" cap="none" normalizeH="0" baseline="0" dirty="0">
                          <a:ln>
                            <a:noFill/>
                          </a:ln>
                          <a:effectLst/>
                        </a:rPr>
                        <a:t>(70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chemeClr val="bg1"/>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extLst>
                  <a:ext uri="{0D108BD9-81ED-4DB2-BD59-A6C34878D82A}">
                    <a16:rowId xmlns:a16="http://schemas.microsoft.com/office/drawing/2014/main" val="10001"/>
                  </a:ext>
                </a:extLst>
              </a:tr>
              <a:tr h="1325610">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defRPr/>
                      </a:pPr>
                      <a:r>
                        <a:rPr kumimoji="0" lang="fr-FR" sz="900" u="none" strike="noStrike" cap="none" normalizeH="0" baseline="0" dirty="0">
                          <a:ln>
                            <a:noFill/>
                          </a:ln>
                          <a:effectLst/>
                        </a:rPr>
                        <a:t>High</a:t>
                      </a:r>
                      <a:endParaRPr kumimoji="0" lang="fr-FR" sz="900" b="1" i="0" u="none" strike="noStrike" cap="none" normalizeH="0" baseline="0" dirty="0">
                        <a:ln>
                          <a:noFill/>
                        </a:ln>
                        <a:solidFill>
                          <a:srgbClr val="FFFFFF"/>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defRPr/>
                      </a:pPr>
                      <a:r>
                        <a:rPr kumimoji="0" lang="fr-FR" sz="900" u="none" strike="noStrike" cap="none" normalizeH="0" baseline="0" dirty="0">
                          <a:ln>
                            <a:noFill/>
                          </a:ln>
                          <a:effectLst/>
                        </a:rPr>
                        <a:t>&lt;2.5 mmol/L (~100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r>
                        <a:rPr kumimoji="0" lang="fr-FR" sz="900" u="none" strike="noStrike" cap="none" normalizeH="0" baseline="0" dirty="0" err="1">
                          <a:ln>
                            <a:noFill/>
                          </a:ln>
                          <a:effectLst/>
                        </a:rPr>
                        <a:t>should</a:t>
                      </a:r>
                      <a:r>
                        <a:rPr kumimoji="0" lang="fr-FR" sz="900" u="none" strike="noStrike" cap="none" normalizeH="0" baseline="0" dirty="0">
                          <a:ln>
                            <a:noFill/>
                          </a:ln>
                          <a:effectLst/>
                        </a:rPr>
                        <a:t> </a:t>
                      </a:r>
                      <a:r>
                        <a:rPr kumimoji="0" lang="fr-FR" sz="900" u="none" strike="noStrike" cap="none" normalizeH="0" baseline="0" dirty="0" err="1">
                          <a:ln>
                            <a:noFill/>
                          </a:ln>
                          <a:effectLst/>
                        </a:rPr>
                        <a:t>be</a:t>
                      </a:r>
                      <a:r>
                        <a:rPr kumimoji="0" lang="fr-FR" sz="900" u="none" strike="noStrike" cap="none" normalizeH="0" baseline="0" dirty="0">
                          <a:ln>
                            <a:noFill/>
                          </a:ln>
                          <a:effectLst/>
                        </a:rPr>
                        <a:t> </a:t>
                      </a:r>
                      <a:r>
                        <a:rPr kumimoji="0" lang="fr-FR" sz="900" u="none" strike="noStrike" cap="none" normalizeH="0" baseline="0" dirty="0" err="1">
                          <a:ln>
                            <a:noFill/>
                          </a:ln>
                          <a:effectLst/>
                        </a:rPr>
                        <a:t>considered</a:t>
                      </a:r>
                      <a:endParaRPr kumimoji="0" lang="fr-FR" sz="900" b="0" i="0" u="none" strike="noStrike" cap="none" normalizeH="0" baseline="0" dirty="0">
                        <a:ln>
                          <a:noFill/>
                        </a:ln>
                        <a:solidFill>
                          <a:srgbClr val="FFFFFF"/>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defRPr/>
                      </a:pPr>
                      <a:r>
                        <a:rPr kumimoji="0" lang="fr-FR" sz="900" u="none" strike="noStrike" cap="none" normalizeH="0" baseline="0" dirty="0">
                          <a:ln>
                            <a:noFill/>
                          </a:ln>
                          <a:effectLst/>
                        </a:rPr>
                        <a:t>&lt;2.5 mmol/L</a:t>
                      </a:r>
                      <a:br>
                        <a:rPr kumimoji="0" lang="fr-FR" sz="900" u="none" strike="noStrike" cap="none" normalizeH="0" baseline="0" dirty="0">
                          <a:ln>
                            <a:noFill/>
                          </a:ln>
                          <a:effectLst/>
                        </a:rPr>
                      </a:br>
                      <a:r>
                        <a:rPr kumimoji="0" lang="fr-FR" sz="900" u="none" strike="noStrike" cap="none" normalizeH="0" baseline="0" dirty="0">
                          <a:ln>
                            <a:noFill/>
                          </a:ln>
                          <a:effectLst/>
                        </a:rPr>
                        <a:t>(~100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rgbClr val="FFFFFF"/>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&lt;2.6 mmol/L (100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rgbClr val="FFFFFF"/>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2.0 mmol/L</a:t>
                      </a:r>
                      <a:br>
                        <a:rPr kumimoji="0" lang="fr-FR" sz="900" u="none" strike="noStrike" cap="none" normalizeH="0" baseline="0" dirty="0">
                          <a:ln>
                            <a:noFill/>
                          </a:ln>
                          <a:effectLst/>
                        </a:rPr>
                      </a:br>
                      <a:r>
                        <a:rPr kumimoji="0" lang="fr-FR" sz="900" u="none" strike="noStrike" cap="none" normalizeH="0" baseline="0" dirty="0">
                          <a:ln>
                            <a:noFill/>
                          </a:ln>
                          <a:effectLst/>
                        </a:rPr>
                        <a:t>(77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rgbClr val="FFFFFF"/>
                        </a:solidFill>
                        <a:effectLst/>
                        <a:latin typeface="+mn-lt"/>
                      </a:endParaRPr>
                    </a:p>
                  </a:txBody>
                  <a:tcPr marT="45724" marB="45724" anchor="ctr" horzOverflow="overflow"/>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900" b="0" i="0" u="none" strike="noStrike" cap="none" normalizeH="0" baseline="0" dirty="0">
                        <a:ln>
                          <a:noFill/>
                        </a:ln>
                        <a:solidFill>
                          <a:srgbClr val="FFFFFF"/>
                        </a:solidFill>
                        <a:effectLst/>
                        <a:latin typeface="+mn-lt"/>
                      </a:endParaRPr>
                    </a:p>
                  </a:txBody>
                  <a:tcPr marT="45724" marB="45724"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&lt;2.6 mmol/L (100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rgbClr val="FFFFFF"/>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&lt;2.0 mmol/L</a:t>
                      </a:r>
                      <a:br>
                        <a:rPr kumimoji="0" lang="fr-FR" sz="900" u="none" strike="noStrike" cap="none" normalizeH="0" baseline="0" dirty="0">
                          <a:ln>
                            <a:noFill/>
                          </a:ln>
                          <a:effectLst/>
                        </a:rPr>
                      </a:br>
                      <a:r>
                        <a:rPr kumimoji="0" lang="fr-FR" sz="900" u="none" strike="noStrike" cap="none" normalizeH="0" baseline="0" dirty="0">
                          <a:ln>
                            <a:noFill/>
                          </a:ln>
                          <a:effectLst/>
                        </a:rPr>
                        <a:t>(77 mg/</a:t>
                      </a:r>
                      <a:r>
                        <a:rPr kumimoji="0" lang="fr-FR" sz="900" u="none" strike="noStrike" cap="none" normalizeH="0" baseline="0" dirty="0" err="1">
                          <a:ln>
                            <a:noFill/>
                          </a:ln>
                          <a:effectLst/>
                        </a:rPr>
                        <a:t>dL</a:t>
                      </a:r>
                      <a:r>
                        <a:rPr kumimoji="0" lang="fr-FR" sz="900" u="none" strike="noStrike" cap="none" normalizeH="0" baseline="0" dirty="0">
                          <a:ln>
                            <a:noFill/>
                          </a:ln>
                          <a:effectLst/>
                        </a:rPr>
                        <a:t>) or ≥50%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rgbClr val="FFFFFF"/>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&lt;2.6 mmol/L (100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br>
                        <a:rPr kumimoji="0" lang="fr-FR" sz="900" u="none" strike="noStrike" cap="none" normalizeH="0" baseline="0" dirty="0">
                          <a:ln>
                            <a:noFill/>
                          </a:ln>
                          <a:effectLst/>
                        </a:rPr>
                      </a:br>
                      <a:r>
                        <a:rPr kumimoji="0" lang="fr-FR" sz="900" u="none" strike="noStrike" cap="none" normalizeH="0" baseline="0" dirty="0">
                          <a:ln>
                            <a:noFill/>
                          </a:ln>
                          <a:effectLst/>
                        </a:rPr>
                        <a:t>Option: </a:t>
                      </a:r>
                      <a:br>
                        <a:rPr kumimoji="0" lang="fr-FR" sz="900" u="none" strike="noStrike" cap="none" normalizeH="0" baseline="0" dirty="0">
                          <a:ln>
                            <a:noFill/>
                          </a:ln>
                          <a:effectLst/>
                        </a:rPr>
                      </a:br>
                      <a:r>
                        <a:rPr kumimoji="0" lang="fr-FR" sz="900" u="none" strike="noStrike" cap="none" normalizeH="0" baseline="0" dirty="0">
                          <a:ln>
                            <a:noFill/>
                          </a:ln>
                          <a:effectLst/>
                        </a:rPr>
                        <a:t>1.8 mmol/L</a:t>
                      </a:r>
                      <a:br>
                        <a:rPr kumimoji="0" lang="fr-FR" sz="900" u="none" strike="noStrike" cap="none" normalizeH="0" baseline="0" dirty="0">
                          <a:ln>
                            <a:noFill/>
                          </a:ln>
                          <a:effectLst/>
                        </a:rPr>
                      </a:br>
                      <a:r>
                        <a:rPr kumimoji="0" lang="fr-FR" sz="900" u="none" strike="noStrike" cap="none" normalizeH="0" baseline="0" dirty="0">
                          <a:ln>
                            <a:noFill/>
                          </a:ln>
                          <a:effectLst/>
                        </a:rPr>
                        <a:t>(70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rgbClr val="FFFFFF"/>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900" u="none" strike="noStrike" cap="none" normalizeH="0" baseline="0" dirty="0">
                          <a:ln>
                            <a:noFill/>
                          </a:ln>
                          <a:effectLst/>
                        </a:rPr>
                        <a:t>&lt;2.6 mmol/L (100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900" b="0" i="0" u="none" strike="noStrike" cap="none" normalizeH="0" baseline="0" dirty="0">
                        <a:ln>
                          <a:noFill/>
                        </a:ln>
                        <a:solidFill>
                          <a:srgbClr val="FFFFFF"/>
                        </a:solidFill>
                        <a:effectLst/>
                        <a:latin typeface="+mn-lt"/>
                      </a:endParaRPr>
                    </a:p>
                  </a:txBody>
                  <a:tcPr marT="45724" marB="45724" anchor="ctr" horzOverflow="overflow"/>
                </a:tc>
                <a:extLst>
                  <a:ext uri="{0D108BD9-81ED-4DB2-BD59-A6C34878D82A}">
                    <a16:rowId xmlns:a16="http://schemas.microsoft.com/office/drawing/2014/main" val="10002"/>
                  </a:ext>
                </a:extLst>
              </a:tr>
              <a:tr h="785492">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pPr>
                      <a:r>
                        <a:rPr kumimoji="0" lang="fr-FR" sz="900" u="none" strike="noStrike" cap="none" normalizeH="0" baseline="0" dirty="0" err="1">
                          <a:ln>
                            <a:noFill/>
                          </a:ln>
                          <a:effectLst/>
                        </a:rPr>
                        <a:t>Moderately</a:t>
                      </a:r>
                      <a:r>
                        <a:rPr kumimoji="0" lang="fr-FR" sz="900" u="none" strike="noStrike" cap="none" normalizeH="0" baseline="0" dirty="0">
                          <a:ln>
                            <a:noFill/>
                          </a:ln>
                          <a:effectLst/>
                        </a:rPr>
                        <a:t> high</a:t>
                      </a:r>
                      <a:endParaRPr kumimoji="0" lang="fr-FR" sz="900" b="1"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b="0" i="0" u="none" strike="noStrike" cap="none" normalizeH="0" baseline="0" dirty="0">
                          <a:ln>
                            <a:noFill/>
                          </a:ln>
                          <a:solidFill>
                            <a:schemeClr val="tx1"/>
                          </a:solidFill>
                          <a:effectLst/>
                          <a:latin typeface="+mn-lt"/>
                        </a:rPr>
                        <a:t>&lt;30 to &lt;50% </a:t>
                      </a:r>
                      <a:r>
                        <a:rPr kumimoji="0" lang="fr-FR" sz="900" b="0" i="0" u="none" strike="noStrike" cap="none" normalizeH="0" baseline="0" dirty="0" err="1">
                          <a:ln>
                            <a:noFill/>
                          </a:ln>
                          <a:solidFill>
                            <a:schemeClr val="tx1"/>
                          </a:solidFill>
                          <a:effectLst/>
                          <a:latin typeface="+mn-lt"/>
                        </a:rPr>
                        <a:t>reduction</a:t>
                      </a:r>
                      <a:endParaRPr kumimoji="0" lang="fr-FR" sz="900" b="0" i="0" u="none" strike="noStrike" cap="none" normalizeH="0" baseline="0" dirty="0">
                        <a:ln>
                          <a:noFill/>
                        </a:ln>
                        <a:solidFill>
                          <a:schemeClr val="tx1"/>
                        </a:solidFill>
                        <a:effectLst/>
                        <a:latin typeface="+mn-lt"/>
                      </a:endParaRPr>
                    </a:p>
                  </a:txBody>
                  <a:tcPr marT="45724" marB="45724" anchor="ctr" horzOverflow="overflow"/>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u="none" strike="noStrike" cap="none" normalizeH="0" baseline="0" dirty="0">
                          <a:ln>
                            <a:noFill/>
                          </a:ln>
                          <a:effectLst/>
                        </a:rPr>
                        <a:t>&lt;3.4 mmol/L (130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&lt;3.1 mmol/L (120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extLst>
                  <a:ext uri="{0D108BD9-81ED-4DB2-BD59-A6C34878D82A}">
                    <a16:rowId xmlns:a16="http://schemas.microsoft.com/office/drawing/2014/main" val="10003"/>
                  </a:ext>
                </a:extLst>
              </a:tr>
              <a:tr h="789258">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pPr>
                      <a:r>
                        <a:rPr kumimoji="0" lang="fr-FR" sz="900" u="none" strike="noStrike" cap="none" normalizeH="0" baseline="0" dirty="0" err="1">
                          <a:ln>
                            <a:noFill/>
                          </a:ln>
                          <a:effectLst/>
                        </a:rPr>
                        <a:t>Moderate</a:t>
                      </a:r>
                      <a:endParaRPr kumimoji="0" lang="fr-FR" sz="900" b="1"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 mmol/L</a:t>
                      </a:r>
                      <a:br>
                        <a:rPr kumimoji="0" lang="fr-FR" sz="900" u="none" strike="noStrike" cap="none" normalizeH="0" baseline="0" dirty="0">
                          <a:ln>
                            <a:noFill/>
                          </a:ln>
                          <a:effectLst/>
                        </a:rPr>
                      </a:br>
                      <a:r>
                        <a:rPr kumimoji="0" lang="fr-FR" sz="900" u="none" strike="noStrike" cap="none" normalizeH="0" baseline="0" dirty="0">
                          <a:ln>
                            <a:noFill/>
                          </a:ln>
                          <a:effectLst/>
                        </a:rPr>
                        <a:t>(115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r>
                        <a:rPr kumimoji="0" lang="fr-FR" sz="900" u="none" strike="noStrike" cap="none" normalizeH="0" baseline="0" dirty="0" err="1">
                          <a:ln>
                            <a:noFill/>
                          </a:ln>
                          <a:effectLst/>
                        </a:rPr>
                        <a:t>should</a:t>
                      </a:r>
                      <a:r>
                        <a:rPr kumimoji="0" lang="fr-FR" sz="900" u="none" strike="noStrike" cap="none" normalizeH="0" baseline="0" dirty="0">
                          <a:ln>
                            <a:noFill/>
                          </a:ln>
                          <a:effectLst/>
                        </a:rPr>
                        <a:t> </a:t>
                      </a:r>
                      <a:r>
                        <a:rPr kumimoji="0" lang="fr-FR" sz="900" u="none" strike="noStrike" cap="none" normalizeH="0" baseline="0" dirty="0" err="1">
                          <a:ln>
                            <a:noFill/>
                          </a:ln>
                          <a:effectLst/>
                        </a:rPr>
                        <a:t>be</a:t>
                      </a:r>
                      <a:r>
                        <a:rPr kumimoji="0" lang="fr-FR" sz="900" u="none" strike="noStrike" cap="none" normalizeH="0" baseline="0" dirty="0">
                          <a:ln>
                            <a:noFill/>
                          </a:ln>
                          <a:effectLst/>
                        </a:rPr>
                        <a:t> </a:t>
                      </a:r>
                      <a:r>
                        <a:rPr kumimoji="0" lang="fr-FR" sz="900" u="none" strike="noStrike" cap="none" normalizeH="0" baseline="0" dirty="0" err="1">
                          <a:ln>
                            <a:noFill/>
                          </a:ln>
                          <a:effectLst/>
                        </a:rPr>
                        <a:t>considered</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 mmol/L</a:t>
                      </a:r>
                      <a:br>
                        <a:rPr kumimoji="0" lang="fr-FR" sz="900" u="none" strike="noStrike" cap="none" normalizeH="0" baseline="0" dirty="0">
                          <a:ln>
                            <a:noFill/>
                          </a:ln>
                          <a:effectLst/>
                        </a:rPr>
                      </a:br>
                      <a:r>
                        <a:rPr kumimoji="0" lang="fr-FR" sz="900" u="none" strike="noStrike" cap="none" normalizeH="0" baseline="0" dirty="0">
                          <a:ln>
                            <a:noFill/>
                          </a:ln>
                          <a:effectLst/>
                        </a:rPr>
                        <a:t>(115 mg/</a:t>
                      </a:r>
                      <a:r>
                        <a:rPr kumimoji="0" lang="fr-FR" sz="900" u="none" strike="noStrike" cap="none" normalizeH="0" baseline="0" dirty="0" err="1">
                          <a:ln>
                            <a:noFill/>
                          </a:ln>
                          <a:effectLst/>
                        </a:rPr>
                        <a:t>dL</a:t>
                      </a:r>
                      <a:r>
                        <a:rPr kumimoji="0" lang="fr-FR" sz="900" u="none" strike="noStrike" cap="none" normalizeH="0" baseline="0" dirty="0">
                          <a:ln>
                            <a:noFill/>
                          </a:ln>
                          <a:effectLst/>
                        </a:rPr>
                        <a:t>) &amp; TC &lt;5 mmol/L</a:t>
                      </a:r>
                      <a:br>
                        <a:rPr kumimoji="0" lang="fr-FR" sz="900" u="none" strike="noStrike" cap="none" normalizeH="0" baseline="0" dirty="0">
                          <a:ln>
                            <a:noFill/>
                          </a:ln>
                          <a:effectLst/>
                        </a:rPr>
                      </a:br>
                      <a:r>
                        <a:rPr kumimoji="0" lang="fr-FR" sz="900" u="none" strike="noStrike" cap="none" normalizeH="0" baseline="0" dirty="0">
                          <a:ln>
                            <a:noFill/>
                          </a:ln>
                          <a:effectLst/>
                        </a:rPr>
                        <a:t>(190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u="none" strike="noStrike" cap="none" normalizeH="0" baseline="0" dirty="0">
                          <a:ln>
                            <a:noFill/>
                          </a:ln>
                          <a:effectLst/>
                        </a:rPr>
                        <a:t>&lt;3.4 mmol/L (130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defRPr/>
                      </a:pPr>
                      <a:endParaRPr kumimoji="0" lang="fr-FR" sz="900" b="0" i="0" u="none" strike="noStrike" cap="none" normalizeH="0" baseline="0" dirty="0">
                        <a:ln>
                          <a:noFill/>
                        </a:ln>
                        <a:solidFill>
                          <a:schemeClr val="tx2"/>
                        </a:solidFill>
                        <a:effectLst/>
                        <a:latin typeface="+mn-lt"/>
                      </a:endParaRPr>
                    </a:p>
                  </a:txBody>
                  <a:tcPr marT="45724" marB="45724" horzOverflow="overflow"/>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u="none" strike="noStrike" cap="none" normalizeH="0" baseline="0" dirty="0">
                          <a:ln>
                            <a:noFill/>
                          </a:ln>
                          <a:effectLst/>
                        </a:rPr>
                        <a:t>&lt;3.4 mmol/L (130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&lt;2.0 mmol/L (77 mg/</a:t>
                      </a:r>
                      <a:r>
                        <a:rPr kumimoji="0" lang="fr-FR" sz="900" u="none" strike="noStrike" cap="none" normalizeH="0" baseline="0" dirty="0" err="1">
                          <a:ln>
                            <a:noFill/>
                          </a:ln>
                          <a:effectLst/>
                        </a:rPr>
                        <a:t>dL</a:t>
                      </a:r>
                      <a:r>
                        <a:rPr kumimoji="0" lang="fr-FR" sz="900" u="none" strike="noStrike" cap="none" normalizeH="0" baseline="0" dirty="0">
                          <a:ln>
                            <a:noFill/>
                          </a:ln>
                          <a:effectLst/>
                        </a:rPr>
                        <a:t>) or ≥50%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chemeClr val="tx2"/>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&lt;3.4 mmol/L (130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&lt;3.6 mmol/L (140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extLst>
                  <a:ext uri="{0D108BD9-81ED-4DB2-BD59-A6C34878D82A}">
                    <a16:rowId xmlns:a16="http://schemas.microsoft.com/office/drawing/2014/main" val="10004"/>
                  </a:ext>
                </a:extLst>
              </a:tr>
              <a:tr h="721773">
                <a:tc>
                  <a:txBody>
                    <a:bodyPr/>
                    <a:lstStyle/>
                    <a:p>
                      <a:pPr marL="0" marR="0" lvl="0" indent="0" algn="ctr" defTabSz="914400" rtl="0" eaLnBrk="1" fontAlgn="base" latinLnBrk="0" hangingPunct="1">
                        <a:lnSpc>
                          <a:spcPct val="100000"/>
                        </a:lnSpc>
                        <a:spcBef>
                          <a:spcPct val="60000"/>
                        </a:spcBef>
                        <a:spcAft>
                          <a:spcPct val="0"/>
                        </a:spcAft>
                        <a:buClr>
                          <a:schemeClr val="tx2"/>
                        </a:buClr>
                        <a:buSzTx/>
                        <a:buFontTx/>
                        <a:buNone/>
                        <a:tabLst/>
                      </a:pPr>
                      <a:r>
                        <a:rPr kumimoji="0" lang="fr-FR" sz="900" u="none" strike="noStrike" cap="none" normalizeH="0" baseline="0" dirty="0" err="1">
                          <a:ln>
                            <a:noFill/>
                          </a:ln>
                          <a:effectLst/>
                        </a:rPr>
                        <a:t>Low</a:t>
                      </a:r>
                      <a:endParaRPr kumimoji="0" lang="fr-FR" sz="900" b="1"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&lt;3 mmol/L</a:t>
                      </a:r>
                      <a:br>
                        <a:rPr kumimoji="0" lang="fr-FR" sz="900" u="none" strike="noStrike" cap="none" normalizeH="0" baseline="0" dirty="0">
                          <a:ln>
                            <a:noFill/>
                          </a:ln>
                          <a:effectLst/>
                        </a:rPr>
                      </a:br>
                      <a:r>
                        <a:rPr kumimoji="0" lang="fr-FR" sz="900" u="none" strike="noStrike" cap="none" normalizeH="0" baseline="0" dirty="0">
                          <a:ln>
                            <a:noFill/>
                          </a:ln>
                          <a:effectLst/>
                        </a:rPr>
                        <a:t>(115 mg/</a:t>
                      </a:r>
                      <a:r>
                        <a:rPr kumimoji="0" lang="fr-FR" sz="900" u="none" strike="noStrike" cap="none" normalizeH="0" baseline="0" dirty="0" err="1">
                          <a:ln>
                            <a:noFill/>
                          </a:ln>
                          <a:effectLst/>
                        </a:rPr>
                        <a:t>dL</a:t>
                      </a:r>
                      <a:r>
                        <a:rPr kumimoji="0" lang="fr-FR" sz="900" u="none" strike="noStrike" cap="none" normalizeH="0" baseline="0" dirty="0">
                          <a:ln>
                            <a:noFill/>
                          </a:ln>
                          <a:effectLst/>
                        </a:rPr>
                        <a:t>) &amp; TC &lt;5 mmol/L</a:t>
                      </a:r>
                      <a:br>
                        <a:rPr kumimoji="0" lang="fr-FR" sz="900" u="none" strike="noStrike" cap="none" normalizeH="0" baseline="0" dirty="0">
                          <a:ln>
                            <a:noFill/>
                          </a:ln>
                          <a:effectLst/>
                        </a:rPr>
                      </a:br>
                      <a:r>
                        <a:rPr kumimoji="0" lang="fr-FR" sz="900" u="none" strike="noStrike" cap="none" normalizeH="0" baseline="0" dirty="0">
                          <a:ln>
                            <a:noFill/>
                          </a:ln>
                          <a:effectLst/>
                        </a:rPr>
                        <a:t>(190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&lt;4.1 mmol/L (160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&lt;4.1 mmol/L (160 mg/</a:t>
                      </a:r>
                      <a:r>
                        <a:rPr kumimoji="0" lang="fr-FR" sz="900" u="none" strike="noStrike" cap="none" normalizeH="0" baseline="0" dirty="0" err="1">
                          <a:ln>
                            <a:noFill/>
                          </a:ln>
                          <a:effectLst/>
                        </a:rPr>
                        <a:t>dL</a:t>
                      </a:r>
                      <a:r>
                        <a:rPr kumimoji="0" lang="fr-FR" sz="900" u="none" strike="noStrike" cap="none" normalizeH="0" baseline="0" dirty="0">
                          <a:ln>
                            <a:noFill/>
                          </a:ln>
                          <a:effectLst/>
                        </a:rPr>
                        <a:t>)</a:t>
                      </a:r>
                      <a:endParaRPr kumimoji="0" lang="fr-FR" sz="900" b="0" i="0" u="none" strike="noStrike" cap="none" normalizeH="0" baseline="0" dirty="0">
                        <a:ln>
                          <a:noFill/>
                        </a:ln>
                        <a:solidFill>
                          <a:schemeClr val="tx2"/>
                        </a:solidFill>
                        <a:effectLst/>
                        <a:latin typeface="+mn-lt"/>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≥50% </a:t>
                      </a:r>
                      <a:r>
                        <a:rPr kumimoji="0" lang="fr-FR" sz="900" u="none" strike="noStrike" cap="none" normalizeH="0" baseline="0" dirty="0" err="1">
                          <a:ln>
                            <a:noFill/>
                          </a:ln>
                          <a:effectLst/>
                        </a:rPr>
                        <a:t>reduction</a:t>
                      </a: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&lt;4.1 mmol/L (160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endParaRPr kumimoji="0" lang="fr-FR" sz="900" b="0" i="0" u="none" strike="noStrike" cap="none" normalizeH="0" baseline="0" dirty="0">
                        <a:ln>
                          <a:noFill/>
                        </a:ln>
                        <a:solidFill>
                          <a:schemeClr val="tx2"/>
                        </a:solidFill>
                        <a:effectLst/>
                        <a:latin typeface="+mn-lt"/>
                        <a:cs typeface="Arial" pitchFamily="34"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r>
                        <a:rPr kumimoji="0" lang="fr-FR" sz="900" u="none" strike="noStrike" cap="none" normalizeH="0" baseline="0" dirty="0">
                          <a:ln>
                            <a:noFill/>
                          </a:ln>
                          <a:effectLst/>
                        </a:rPr>
                        <a:t>&lt;4.1 mmol/L (160 mg/</a:t>
                      </a:r>
                      <a:r>
                        <a:rPr kumimoji="0" lang="fr-FR" sz="900" u="none" strike="noStrike" cap="none" normalizeH="0" baseline="0" dirty="0" err="1">
                          <a:ln>
                            <a:noFill/>
                          </a:ln>
                          <a:effectLst/>
                        </a:rPr>
                        <a:t>dL</a:t>
                      </a:r>
                      <a:r>
                        <a:rPr kumimoji="0" lang="fr-FR" sz="900" u="none" strike="noStrike" cap="none" normalizeH="0" baseline="0" dirty="0">
                          <a:ln>
                            <a:noFill/>
                          </a:ln>
                          <a:effectLst/>
                        </a:rPr>
                        <a:t>) </a:t>
                      </a:r>
                    </a:p>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defRPr/>
                      </a:pPr>
                      <a:endParaRPr kumimoji="0" lang="fr-FR" sz="900" b="0" i="0" u="none" strike="noStrike" cap="none" normalizeH="0" baseline="0" dirty="0">
                        <a:ln>
                          <a:noFill/>
                        </a:ln>
                        <a:solidFill>
                          <a:schemeClr val="tx2"/>
                        </a:solidFill>
                        <a:effectLst/>
                        <a:latin typeface="+mn-lt"/>
                        <a:cs typeface="Arial" charset="0"/>
                      </a:endParaRPr>
                    </a:p>
                  </a:txBody>
                  <a:tcPr marT="45724" marB="45724" anchor="ctr" horzOverflow="overflow"/>
                </a:tc>
                <a:extLst>
                  <a:ext uri="{0D108BD9-81ED-4DB2-BD59-A6C34878D82A}">
                    <a16:rowId xmlns:a16="http://schemas.microsoft.com/office/drawing/2014/main" val="10005"/>
                  </a:ext>
                </a:extLst>
              </a:tr>
            </a:tbl>
          </a:graphicData>
        </a:graphic>
      </p:graphicFrame>
      <p:sp>
        <p:nvSpPr>
          <p:cNvPr id="4" name="TextBox 3"/>
          <p:cNvSpPr txBox="1"/>
          <p:nvPr/>
        </p:nvSpPr>
        <p:spPr>
          <a:xfrm>
            <a:off x="1" y="6362164"/>
            <a:ext cx="6660231" cy="523220"/>
          </a:xfrm>
          <a:prstGeom prst="rect">
            <a:avLst/>
          </a:prstGeom>
          <a:noFill/>
        </p:spPr>
        <p:txBody>
          <a:bodyPr wrap="square" rtlCol="0">
            <a:spAutoFit/>
          </a:bodyPr>
          <a:lstStyle/>
          <a:p>
            <a:pPr defTabSz="457200" fontAlgn="base">
              <a:spcBef>
                <a:spcPct val="0"/>
              </a:spcBef>
              <a:spcAft>
                <a:spcPct val="0"/>
              </a:spcAft>
            </a:pPr>
            <a:r>
              <a:rPr lang="en-GB" sz="700" b="1" dirty="0">
                <a:solidFill>
                  <a:schemeClr val="bg1"/>
                </a:solidFill>
              </a:rPr>
              <a:t>1. </a:t>
            </a:r>
            <a:r>
              <a:rPr lang="en-GB" sz="700" dirty="0">
                <a:solidFill>
                  <a:schemeClr val="bg1"/>
                </a:solidFill>
              </a:rPr>
              <a:t>Reiner Z, et al. </a:t>
            </a:r>
            <a:r>
              <a:rPr lang="en-GB" sz="700" i="1" dirty="0" err="1">
                <a:solidFill>
                  <a:schemeClr val="bg1"/>
                </a:solidFill>
              </a:rPr>
              <a:t>Eur</a:t>
            </a:r>
            <a:r>
              <a:rPr lang="en-GB" sz="700" i="1" dirty="0">
                <a:solidFill>
                  <a:schemeClr val="bg1"/>
                </a:solidFill>
              </a:rPr>
              <a:t> Heart J. </a:t>
            </a:r>
            <a:r>
              <a:rPr lang="en-GB" sz="700" dirty="0">
                <a:solidFill>
                  <a:schemeClr val="bg1"/>
                </a:solidFill>
              </a:rPr>
              <a:t>2011;32:1769–818. </a:t>
            </a:r>
            <a:r>
              <a:rPr lang="en-GB" sz="700" b="1" dirty="0">
                <a:solidFill>
                  <a:schemeClr val="bg1"/>
                </a:solidFill>
              </a:rPr>
              <a:t>2.</a:t>
            </a:r>
            <a:r>
              <a:rPr lang="en-GB" sz="700" dirty="0">
                <a:solidFill>
                  <a:schemeClr val="bg1"/>
                </a:solidFill>
              </a:rPr>
              <a:t> Perk JA, et al. Atherosclerosis. 2012;223:1–68. </a:t>
            </a:r>
            <a:r>
              <a:rPr lang="en-GB" sz="700" b="1" dirty="0">
                <a:solidFill>
                  <a:schemeClr val="bg1"/>
                </a:solidFill>
              </a:rPr>
              <a:t>3.</a:t>
            </a:r>
            <a:r>
              <a:rPr lang="en-GB" sz="700" dirty="0">
                <a:solidFill>
                  <a:schemeClr val="bg1"/>
                </a:solidFill>
              </a:rPr>
              <a:t> </a:t>
            </a:r>
            <a:r>
              <a:rPr lang="en-GB" sz="700" dirty="0" err="1">
                <a:solidFill>
                  <a:schemeClr val="bg1"/>
                </a:solidFill>
              </a:rPr>
              <a:t>Böhm</a:t>
            </a:r>
            <a:r>
              <a:rPr lang="en-GB" sz="700" dirty="0">
                <a:solidFill>
                  <a:schemeClr val="bg1"/>
                </a:solidFill>
              </a:rPr>
              <a:t> M, et al. </a:t>
            </a:r>
            <a:r>
              <a:rPr lang="en-GB" sz="700" dirty="0" err="1">
                <a:solidFill>
                  <a:schemeClr val="bg1"/>
                </a:solidFill>
              </a:rPr>
              <a:t>Clin</a:t>
            </a:r>
            <a:r>
              <a:rPr lang="en-GB" sz="700" dirty="0">
                <a:solidFill>
                  <a:schemeClr val="bg1"/>
                </a:solidFill>
              </a:rPr>
              <a:t> Res </a:t>
            </a:r>
            <a:r>
              <a:rPr lang="en-GB" sz="700" dirty="0" err="1">
                <a:solidFill>
                  <a:schemeClr val="bg1"/>
                </a:solidFill>
              </a:rPr>
              <a:t>Cardiol</a:t>
            </a:r>
            <a:r>
              <a:rPr lang="en-GB" sz="700" dirty="0">
                <a:solidFill>
                  <a:schemeClr val="bg1"/>
                </a:solidFill>
              </a:rPr>
              <a:t> </a:t>
            </a:r>
            <a:r>
              <a:rPr lang="en-GB" sz="700" dirty="0" err="1">
                <a:solidFill>
                  <a:schemeClr val="bg1"/>
                </a:solidFill>
              </a:rPr>
              <a:t>Suppl</a:t>
            </a:r>
            <a:r>
              <a:rPr lang="en-GB" sz="700" dirty="0">
                <a:solidFill>
                  <a:schemeClr val="bg1"/>
                </a:solidFill>
              </a:rPr>
              <a:t> 2007;2:8–15. </a:t>
            </a:r>
            <a:r>
              <a:rPr lang="en-GB" sz="700" b="1" dirty="0">
                <a:solidFill>
                  <a:schemeClr val="bg1"/>
                </a:solidFill>
              </a:rPr>
              <a:t>4.</a:t>
            </a:r>
            <a:r>
              <a:rPr lang="en-GB" sz="700" dirty="0">
                <a:solidFill>
                  <a:schemeClr val="bg1"/>
                </a:solidFill>
                <a:ea typeface="MS PGothic" pitchFamily="34" charset="-128"/>
                <a:cs typeface="Arial" charset="0"/>
              </a:rPr>
              <a:t> </a:t>
            </a:r>
            <a:r>
              <a:rPr lang="en-GB" sz="700" dirty="0">
                <a:solidFill>
                  <a:schemeClr val="bg1"/>
                </a:solidFill>
              </a:rPr>
              <a:t>Heart 2014;100:ii1-ii67 doi:10.1136/heartjnl-2014-305693</a:t>
            </a:r>
            <a:r>
              <a:rPr lang="en-GB" sz="700" b="1" dirty="0">
                <a:solidFill>
                  <a:schemeClr val="bg1"/>
                </a:solidFill>
              </a:rPr>
              <a:t> 5. </a:t>
            </a:r>
            <a:r>
              <a:rPr lang="en-GB" sz="700" dirty="0">
                <a:solidFill>
                  <a:schemeClr val="bg1"/>
                </a:solidFill>
                <a:ea typeface="MS PGothic" pitchFamily="34" charset="-128"/>
                <a:cs typeface="Arial" charset="0"/>
              </a:rPr>
              <a:t>Stone NJ, et al. J Am </a:t>
            </a:r>
            <a:r>
              <a:rPr lang="en-GB" sz="700" dirty="0" err="1">
                <a:solidFill>
                  <a:schemeClr val="bg1"/>
                </a:solidFill>
                <a:ea typeface="MS PGothic" pitchFamily="34" charset="-128"/>
                <a:cs typeface="Arial" charset="0"/>
              </a:rPr>
              <a:t>Coll</a:t>
            </a:r>
            <a:r>
              <a:rPr lang="en-GB" sz="700" dirty="0">
                <a:solidFill>
                  <a:schemeClr val="bg1"/>
                </a:solidFill>
                <a:ea typeface="MS PGothic" pitchFamily="34" charset="-128"/>
                <a:cs typeface="Arial" charset="0"/>
              </a:rPr>
              <a:t> </a:t>
            </a:r>
            <a:r>
              <a:rPr lang="en-GB" sz="700" dirty="0" err="1">
                <a:solidFill>
                  <a:schemeClr val="bg1"/>
                </a:solidFill>
                <a:ea typeface="MS PGothic" pitchFamily="34" charset="-128"/>
                <a:cs typeface="Arial" charset="0"/>
              </a:rPr>
              <a:t>Cardiol</a:t>
            </a:r>
            <a:r>
              <a:rPr lang="en-GB" sz="700" dirty="0">
                <a:solidFill>
                  <a:schemeClr val="bg1"/>
                </a:solidFill>
                <a:ea typeface="MS PGothic" pitchFamily="34" charset="-128"/>
                <a:cs typeface="Arial" charset="0"/>
              </a:rPr>
              <a:t>. 2013;63(25):</a:t>
            </a:r>
            <a:r>
              <a:rPr lang="en-GB" sz="700" dirty="0">
                <a:solidFill>
                  <a:schemeClr val="bg1"/>
                </a:solidFill>
              </a:rPr>
              <a:t> </a:t>
            </a:r>
            <a:r>
              <a:rPr lang="en-GB" sz="700" dirty="0">
                <a:solidFill>
                  <a:schemeClr val="bg1"/>
                </a:solidFill>
                <a:ea typeface="MS PGothic" pitchFamily="34" charset="-128"/>
                <a:cs typeface="Arial" charset="0"/>
              </a:rPr>
              <a:t>2889–934. </a:t>
            </a:r>
            <a:r>
              <a:rPr lang="en-GB" sz="700" b="1" dirty="0">
                <a:solidFill>
                  <a:schemeClr val="bg1"/>
                </a:solidFill>
                <a:ea typeface="MS PGothic" pitchFamily="34" charset="-128"/>
                <a:cs typeface="Arial" charset="0"/>
              </a:rPr>
              <a:t>6. </a:t>
            </a:r>
            <a:r>
              <a:rPr lang="en-GB" sz="700" dirty="0" err="1">
                <a:solidFill>
                  <a:schemeClr val="bg1"/>
                </a:solidFill>
              </a:rPr>
              <a:t>Jellinger</a:t>
            </a:r>
            <a:r>
              <a:rPr lang="en-GB" sz="700" dirty="0">
                <a:solidFill>
                  <a:schemeClr val="bg1"/>
                </a:solidFill>
              </a:rPr>
              <a:t> PS, et al. </a:t>
            </a:r>
            <a:r>
              <a:rPr lang="en-GB" sz="700" dirty="0" err="1">
                <a:solidFill>
                  <a:schemeClr val="bg1"/>
                </a:solidFill>
              </a:rPr>
              <a:t>Endocr</a:t>
            </a:r>
            <a:r>
              <a:rPr lang="en-GB" sz="700" dirty="0">
                <a:solidFill>
                  <a:schemeClr val="bg1"/>
                </a:solidFill>
              </a:rPr>
              <a:t> </a:t>
            </a:r>
            <a:r>
              <a:rPr lang="en-GB" sz="700" dirty="0" err="1">
                <a:solidFill>
                  <a:schemeClr val="bg1"/>
                </a:solidFill>
              </a:rPr>
              <a:t>Pract</a:t>
            </a:r>
            <a:r>
              <a:rPr lang="en-GB" sz="700" dirty="0">
                <a:solidFill>
                  <a:schemeClr val="bg1"/>
                </a:solidFill>
              </a:rPr>
              <a:t>. 2012;18 </a:t>
            </a:r>
            <a:r>
              <a:rPr lang="en-GB" sz="700" dirty="0" err="1">
                <a:solidFill>
                  <a:schemeClr val="bg1"/>
                </a:solidFill>
              </a:rPr>
              <a:t>Suppl</a:t>
            </a:r>
            <a:r>
              <a:rPr lang="en-GB" sz="700" dirty="0">
                <a:solidFill>
                  <a:schemeClr val="bg1"/>
                </a:solidFill>
              </a:rPr>
              <a:t> 1:1–78. </a:t>
            </a:r>
            <a:r>
              <a:rPr lang="en-GB" sz="700" b="1" dirty="0">
                <a:solidFill>
                  <a:schemeClr val="bg1"/>
                </a:solidFill>
              </a:rPr>
              <a:t>7.</a:t>
            </a:r>
            <a:r>
              <a:rPr lang="en-GB" sz="700" dirty="0">
                <a:solidFill>
                  <a:schemeClr val="bg1"/>
                </a:solidFill>
              </a:rPr>
              <a:t> Anderson TJ, et al. Can J </a:t>
            </a:r>
            <a:r>
              <a:rPr lang="en-GB" sz="700" dirty="0" err="1">
                <a:solidFill>
                  <a:schemeClr val="bg1"/>
                </a:solidFill>
              </a:rPr>
              <a:t>Cardiol</a:t>
            </a:r>
            <a:r>
              <a:rPr lang="en-GB" sz="700" dirty="0">
                <a:solidFill>
                  <a:schemeClr val="bg1"/>
                </a:solidFill>
              </a:rPr>
              <a:t>. 2013;29:151–67. </a:t>
            </a:r>
            <a:r>
              <a:rPr lang="en-GB" sz="700" b="1" dirty="0">
                <a:solidFill>
                  <a:schemeClr val="bg1"/>
                </a:solidFill>
              </a:rPr>
              <a:t>8.</a:t>
            </a:r>
            <a:r>
              <a:rPr lang="en-GB" sz="700" dirty="0">
                <a:solidFill>
                  <a:schemeClr val="bg1"/>
                </a:solidFill>
              </a:rPr>
              <a:t> </a:t>
            </a:r>
            <a:r>
              <a:rPr lang="pt-BR" sz="700" dirty="0">
                <a:solidFill>
                  <a:schemeClr val="bg1"/>
                </a:solidFill>
              </a:rPr>
              <a:t>Sposito AC, et al. Arq Bras Cardiol. 2007;88 Suppl 1:2</a:t>
            </a:r>
            <a:r>
              <a:rPr lang="en-GB" sz="700" dirty="0">
                <a:solidFill>
                  <a:schemeClr val="bg1"/>
                </a:solidFill>
              </a:rPr>
              <a:t>–</a:t>
            </a:r>
            <a:r>
              <a:rPr lang="pt-BR" sz="700" dirty="0">
                <a:solidFill>
                  <a:schemeClr val="bg1"/>
                </a:solidFill>
              </a:rPr>
              <a:t>19. </a:t>
            </a:r>
            <a:r>
              <a:rPr lang="pt-BR" sz="700" b="1" dirty="0">
                <a:solidFill>
                  <a:schemeClr val="bg1"/>
                </a:solidFill>
              </a:rPr>
              <a:t>9.</a:t>
            </a:r>
            <a:r>
              <a:rPr lang="pt-BR" sz="700" dirty="0">
                <a:solidFill>
                  <a:schemeClr val="bg1"/>
                </a:solidFill>
              </a:rPr>
              <a:t> </a:t>
            </a:r>
            <a:r>
              <a:rPr lang="en-GB" sz="700" dirty="0" err="1">
                <a:solidFill>
                  <a:schemeClr val="bg1"/>
                </a:solidFill>
              </a:rPr>
              <a:t>Teramoto</a:t>
            </a:r>
            <a:r>
              <a:rPr lang="en-GB" sz="700" dirty="0">
                <a:solidFill>
                  <a:schemeClr val="bg1"/>
                </a:solidFill>
              </a:rPr>
              <a:t> T, et al. J </a:t>
            </a:r>
            <a:r>
              <a:rPr lang="en-GB" sz="700" dirty="0" err="1">
                <a:solidFill>
                  <a:schemeClr val="bg1"/>
                </a:solidFill>
              </a:rPr>
              <a:t>Atheroscler</a:t>
            </a:r>
            <a:r>
              <a:rPr lang="en-GB" sz="700" dirty="0">
                <a:solidFill>
                  <a:schemeClr val="bg1"/>
                </a:solidFill>
              </a:rPr>
              <a:t> </a:t>
            </a:r>
            <a:r>
              <a:rPr lang="en-GB" sz="700" dirty="0" err="1">
                <a:solidFill>
                  <a:schemeClr val="bg1"/>
                </a:solidFill>
              </a:rPr>
              <a:t>Thromb</a:t>
            </a:r>
            <a:r>
              <a:rPr lang="en-GB" sz="700" dirty="0">
                <a:solidFill>
                  <a:schemeClr val="bg1"/>
                </a:solidFill>
              </a:rPr>
              <a:t>. 2007;14:45–50.</a:t>
            </a:r>
            <a:endParaRPr lang="en-US" sz="700" dirty="0">
              <a:solidFill>
                <a:schemeClr val="bg1"/>
              </a:solidFill>
              <a:ea typeface="MS PGothic" pitchFamily="34" charset="-128"/>
            </a:endParaRPr>
          </a:p>
        </p:txBody>
      </p:sp>
      <p:sp>
        <p:nvSpPr>
          <p:cNvPr id="9" name="Title 8"/>
          <p:cNvSpPr>
            <a:spLocks noGrp="1"/>
          </p:cNvSpPr>
          <p:nvPr>
            <p:ph type="title"/>
          </p:nvPr>
        </p:nvSpPr>
        <p:spPr>
          <a:xfrm>
            <a:off x="1403648" y="-234280"/>
            <a:ext cx="7560840" cy="1143000"/>
          </a:xfrm>
        </p:spPr>
        <p:txBody>
          <a:bodyPr/>
          <a:lstStyle/>
          <a:p>
            <a:r>
              <a:rPr lang="en-GB" dirty="0">
                <a:latin typeface="+mn-lt"/>
                <a:ea typeface="MS PGothic" pitchFamily="34" charset="-128"/>
              </a:rPr>
              <a:t>Summary of guideline-recommended LDL-C targets</a:t>
            </a:r>
            <a:endParaRPr lang="en-GB" dirty="0">
              <a:latin typeface="+mn-lt"/>
            </a:endParaRPr>
          </a:p>
        </p:txBody>
      </p:sp>
      <p:sp>
        <p:nvSpPr>
          <p:cNvPr id="11" name="Text Placeholder 10"/>
          <p:cNvSpPr>
            <a:spLocks noGrp="1"/>
          </p:cNvSpPr>
          <p:nvPr>
            <p:ph type="body" sz="quarter" idx="13"/>
          </p:nvPr>
        </p:nvSpPr>
        <p:spPr>
          <a:xfrm>
            <a:off x="481191" y="5722232"/>
            <a:ext cx="8229600" cy="443072"/>
          </a:xfrm>
        </p:spPr>
        <p:txBody>
          <a:bodyPr>
            <a:normAutofit lnSpcReduction="10000"/>
          </a:bodyPr>
          <a:lstStyle/>
          <a:p>
            <a:r>
              <a:rPr lang="en-US" sz="1200" dirty="0">
                <a:ea typeface="MS PGothic" pitchFamily="34" charset="-128"/>
              </a:rPr>
              <a:t>Canada, Japan and UK do not advocate a target of 70 mg/</a:t>
            </a:r>
            <a:r>
              <a:rPr lang="en-US" sz="1200" dirty="0" err="1">
                <a:ea typeface="MS PGothic" pitchFamily="34" charset="-128"/>
              </a:rPr>
              <a:t>dL</a:t>
            </a:r>
            <a:r>
              <a:rPr lang="en-US" sz="1200" dirty="0">
                <a:ea typeface="MS PGothic" pitchFamily="34" charset="-128"/>
              </a:rPr>
              <a:t> and do not specify a </a:t>
            </a:r>
            <a:r>
              <a:rPr lang="en-US" sz="1200" i="1" dirty="0">
                <a:ea typeface="MS PGothic" pitchFamily="34" charset="-128"/>
              </a:rPr>
              <a:t>“very high risk group”</a:t>
            </a:r>
            <a:r>
              <a:rPr lang="en-US" sz="1200" dirty="0">
                <a:ea typeface="MS PGothic" pitchFamily="34" charset="-128"/>
              </a:rPr>
              <a:t>. UK and US (AHA/ACC) recommendations adopt “Treat to Risk” approach</a:t>
            </a:r>
            <a:endParaRPr lang="en-GB" sz="1200" dirty="0"/>
          </a:p>
        </p:txBody>
      </p:sp>
      <p:sp>
        <p:nvSpPr>
          <p:cNvPr id="2" name="Rectangle 1"/>
          <p:cNvSpPr/>
          <p:nvPr/>
        </p:nvSpPr>
        <p:spPr>
          <a:xfrm>
            <a:off x="1" y="6165884"/>
            <a:ext cx="4993675" cy="230832"/>
          </a:xfrm>
          <a:prstGeom prst="rect">
            <a:avLst/>
          </a:prstGeom>
        </p:spPr>
        <p:txBody>
          <a:bodyPr wrap="none">
            <a:spAutoFit/>
          </a:bodyPr>
          <a:lstStyle/>
          <a:p>
            <a:r>
              <a:rPr lang="en-US" sz="900" dirty="0">
                <a:solidFill>
                  <a:schemeClr val="bg1"/>
                </a:solidFill>
                <a:ea typeface="MS PGothic" pitchFamily="34" charset="-128"/>
              </a:rPr>
              <a:t>*Definition of risk varies between guidelines: not necessarily directly comparable</a:t>
            </a:r>
            <a:r>
              <a:rPr lang="en-US" sz="800" dirty="0">
                <a:solidFill>
                  <a:schemeClr val="bg1"/>
                </a:solidFill>
                <a:ea typeface="MS PGothic" pitchFamily="34" charset="-128"/>
              </a:rPr>
              <a:t>. </a:t>
            </a:r>
            <a:endParaRPr lang="en-GB" dirty="0"/>
          </a:p>
        </p:txBody>
      </p:sp>
    </p:spTree>
    <p:extLst>
      <p:ext uri="{BB962C8B-B14F-4D97-AF65-F5344CB8AC3E}">
        <p14:creationId xmlns:p14="http://schemas.microsoft.com/office/powerpoint/2010/main" val="2206813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 recommendations: Summary [1]</a:t>
            </a:r>
            <a:endParaRPr lang="en-US" sz="1600" dirty="0"/>
          </a:p>
        </p:txBody>
      </p:sp>
      <p:sp>
        <p:nvSpPr>
          <p:cNvPr id="4" name="Content Placeholder 3"/>
          <p:cNvSpPr>
            <a:spLocks noGrp="1"/>
          </p:cNvSpPr>
          <p:nvPr>
            <p:ph idx="1"/>
          </p:nvPr>
        </p:nvSpPr>
        <p:spPr>
          <a:xfrm>
            <a:off x="395536" y="1196752"/>
            <a:ext cx="8640960" cy="4800725"/>
          </a:xfrm>
        </p:spPr>
        <p:txBody>
          <a:bodyPr>
            <a:normAutofit/>
          </a:bodyPr>
          <a:lstStyle/>
          <a:p>
            <a:r>
              <a:rPr lang="en-US" dirty="0"/>
              <a:t>There appear to be 2 main approaches to LDL-C reductions:</a:t>
            </a:r>
          </a:p>
          <a:p>
            <a:pPr lvl="1"/>
            <a:r>
              <a:rPr lang="en-US" dirty="0"/>
              <a:t>Treat to target (specific LDL-C targets in many countries)</a:t>
            </a:r>
            <a:r>
              <a:rPr lang="en-US" baseline="30000" dirty="0"/>
              <a:t>1–8</a:t>
            </a:r>
            <a:endParaRPr lang="en-US" dirty="0"/>
          </a:p>
          <a:p>
            <a:pPr lvl="1"/>
            <a:r>
              <a:rPr lang="en-US" dirty="0"/>
              <a:t>Treatment based on CV risk (no specific LDL-C targets, ACC/AHA only)</a:t>
            </a:r>
            <a:r>
              <a:rPr lang="en-US" baseline="30000" dirty="0"/>
              <a:t>9</a:t>
            </a:r>
          </a:p>
          <a:p>
            <a:pPr lvl="1"/>
            <a:endParaRPr lang="en-US" sz="800" dirty="0"/>
          </a:p>
          <a:p>
            <a:r>
              <a:rPr lang="en-US" dirty="0"/>
              <a:t>Professional </a:t>
            </a:r>
            <a:r>
              <a:rPr lang="en-US" dirty="0" err="1"/>
              <a:t>organisations</a:t>
            </a:r>
            <a:r>
              <a:rPr lang="en-US" dirty="0"/>
              <a:t> have, historically, adopted a target-based approach </a:t>
            </a:r>
          </a:p>
          <a:p>
            <a:endParaRPr lang="en-US" sz="800" dirty="0"/>
          </a:p>
          <a:p>
            <a:r>
              <a:rPr lang="en-US" dirty="0"/>
              <a:t>Targets have become more stringent over the last 10 years as meta-analyses have demonstrated a linear relationship between LDL-C reduction and CV outcomes</a:t>
            </a:r>
          </a:p>
          <a:p>
            <a:endParaRPr lang="en-US" sz="800" dirty="0"/>
          </a:p>
          <a:p>
            <a:r>
              <a:rPr lang="en-US" dirty="0"/>
              <a:t>LDL-C targets are generally based on the CV risk profile of the patient (very high to low risk groups)</a:t>
            </a:r>
          </a:p>
          <a:p>
            <a:pPr lvl="1"/>
            <a:r>
              <a:rPr lang="en-US" dirty="0"/>
              <a:t>Very high risk groups typically have a target of 70 mg/dL</a:t>
            </a:r>
            <a:r>
              <a:rPr lang="en-US" baseline="30000" dirty="0"/>
              <a:t>1–4,6</a:t>
            </a:r>
            <a:r>
              <a:rPr lang="en-US" dirty="0"/>
              <a:t> </a:t>
            </a:r>
          </a:p>
          <a:p>
            <a:pPr lvl="1"/>
            <a:r>
              <a:rPr lang="en-US" dirty="0"/>
              <a:t>Low risk groups typically have a target of 160 mg/dL</a:t>
            </a:r>
            <a:r>
              <a:rPr lang="en-US" baseline="30000" dirty="0"/>
              <a:t>3,5–7</a:t>
            </a:r>
          </a:p>
        </p:txBody>
      </p:sp>
      <p:sp>
        <p:nvSpPr>
          <p:cNvPr id="3" name="Rectangle 2"/>
          <p:cNvSpPr/>
          <p:nvPr/>
        </p:nvSpPr>
        <p:spPr>
          <a:xfrm>
            <a:off x="0" y="6346775"/>
            <a:ext cx="6732240" cy="538609"/>
          </a:xfrm>
          <a:prstGeom prst="rect">
            <a:avLst/>
          </a:prstGeom>
        </p:spPr>
        <p:txBody>
          <a:bodyPr wrap="square">
            <a:spAutoFit/>
          </a:bodyPr>
          <a:lstStyle/>
          <a:p>
            <a:pPr defTabSz="457200" fontAlgn="base">
              <a:spcBef>
                <a:spcPct val="0"/>
              </a:spcBef>
              <a:spcAft>
                <a:spcPct val="0"/>
              </a:spcAft>
            </a:pPr>
            <a:r>
              <a:rPr lang="en-GB" sz="700" b="1" dirty="0">
                <a:solidFill>
                  <a:schemeClr val="bg1"/>
                </a:solidFill>
              </a:rPr>
              <a:t>1.</a:t>
            </a:r>
            <a:r>
              <a:rPr lang="en-GB" sz="700" dirty="0">
                <a:solidFill>
                  <a:schemeClr val="bg1"/>
                </a:solidFill>
              </a:rPr>
              <a:t> Reiner Z, et al. </a:t>
            </a:r>
            <a:r>
              <a:rPr lang="en-GB" sz="700" i="1" dirty="0" err="1">
                <a:solidFill>
                  <a:schemeClr val="bg1"/>
                </a:solidFill>
              </a:rPr>
              <a:t>Eur</a:t>
            </a:r>
            <a:r>
              <a:rPr lang="en-GB" sz="700" i="1" dirty="0">
                <a:solidFill>
                  <a:schemeClr val="bg1"/>
                </a:solidFill>
              </a:rPr>
              <a:t> Heart J. </a:t>
            </a:r>
            <a:r>
              <a:rPr lang="en-GB" sz="700" dirty="0">
                <a:solidFill>
                  <a:schemeClr val="bg1"/>
                </a:solidFill>
              </a:rPr>
              <a:t>2011;32:1769–818. </a:t>
            </a:r>
            <a:r>
              <a:rPr lang="en-GB" sz="700" b="1" dirty="0">
                <a:solidFill>
                  <a:schemeClr val="bg1"/>
                </a:solidFill>
              </a:rPr>
              <a:t>2.</a:t>
            </a:r>
            <a:r>
              <a:rPr lang="en-GB" sz="700" dirty="0">
                <a:solidFill>
                  <a:schemeClr val="bg1"/>
                </a:solidFill>
              </a:rPr>
              <a:t> Perk JA, et al. Atherosclerosis. 2012;223:1–68. </a:t>
            </a:r>
            <a:r>
              <a:rPr lang="en-GB" sz="700" b="1" dirty="0">
                <a:solidFill>
                  <a:schemeClr val="bg1"/>
                </a:solidFill>
              </a:rPr>
              <a:t>3.</a:t>
            </a:r>
            <a:r>
              <a:rPr lang="en-GB" sz="700" dirty="0">
                <a:solidFill>
                  <a:schemeClr val="bg1"/>
                </a:solidFill>
              </a:rPr>
              <a:t> </a:t>
            </a:r>
            <a:r>
              <a:rPr lang="en-GB" sz="700" dirty="0" err="1">
                <a:solidFill>
                  <a:schemeClr val="bg1"/>
                </a:solidFill>
              </a:rPr>
              <a:t>Böhm</a:t>
            </a:r>
            <a:r>
              <a:rPr lang="en-GB" sz="700" dirty="0">
                <a:solidFill>
                  <a:schemeClr val="bg1"/>
                </a:solidFill>
              </a:rPr>
              <a:t> M, et al. </a:t>
            </a:r>
            <a:r>
              <a:rPr lang="en-GB" sz="700" dirty="0" err="1">
                <a:solidFill>
                  <a:schemeClr val="bg1"/>
                </a:solidFill>
              </a:rPr>
              <a:t>Clin</a:t>
            </a:r>
            <a:r>
              <a:rPr lang="en-GB" sz="700" dirty="0">
                <a:solidFill>
                  <a:schemeClr val="bg1"/>
                </a:solidFill>
              </a:rPr>
              <a:t> Res </a:t>
            </a:r>
            <a:r>
              <a:rPr lang="en-GB" sz="700" dirty="0" err="1">
                <a:solidFill>
                  <a:schemeClr val="bg1"/>
                </a:solidFill>
              </a:rPr>
              <a:t>Cardiol</a:t>
            </a:r>
            <a:r>
              <a:rPr lang="en-GB" sz="700" dirty="0">
                <a:solidFill>
                  <a:schemeClr val="bg1"/>
                </a:solidFill>
              </a:rPr>
              <a:t> </a:t>
            </a:r>
            <a:r>
              <a:rPr lang="en-GB" sz="700" dirty="0" err="1">
                <a:solidFill>
                  <a:schemeClr val="bg1"/>
                </a:solidFill>
              </a:rPr>
              <a:t>Suppl</a:t>
            </a:r>
            <a:r>
              <a:rPr lang="en-GB" sz="700" dirty="0">
                <a:solidFill>
                  <a:schemeClr val="bg1"/>
                </a:solidFill>
              </a:rPr>
              <a:t> 2007;2:8–15. </a:t>
            </a:r>
            <a:r>
              <a:rPr lang="en-GB" sz="700" b="1" dirty="0">
                <a:solidFill>
                  <a:schemeClr val="bg1"/>
                </a:solidFill>
              </a:rPr>
              <a:t>4.</a:t>
            </a:r>
            <a:r>
              <a:rPr lang="en-GB" sz="700" dirty="0">
                <a:solidFill>
                  <a:schemeClr val="bg1"/>
                </a:solidFill>
                <a:ea typeface="MS PGothic" pitchFamily="34" charset="-128"/>
                <a:cs typeface="Arial" charset="0"/>
              </a:rPr>
              <a:t> </a:t>
            </a:r>
            <a:r>
              <a:rPr lang="en-GB" sz="700" dirty="0" err="1">
                <a:solidFill>
                  <a:schemeClr val="bg1"/>
                </a:solidFill>
              </a:rPr>
              <a:t>Jellinger</a:t>
            </a:r>
            <a:r>
              <a:rPr lang="en-GB" sz="700" dirty="0">
                <a:solidFill>
                  <a:schemeClr val="bg1"/>
                </a:solidFill>
              </a:rPr>
              <a:t> PS, et al. </a:t>
            </a:r>
            <a:r>
              <a:rPr lang="en-GB" sz="700" dirty="0" err="1">
                <a:solidFill>
                  <a:schemeClr val="bg1"/>
                </a:solidFill>
              </a:rPr>
              <a:t>Endocr</a:t>
            </a:r>
            <a:r>
              <a:rPr lang="en-GB" sz="700" dirty="0">
                <a:solidFill>
                  <a:schemeClr val="bg1"/>
                </a:solidFill>
              </a:rPr>
              <a:t> </a:t>
            </a:r>
            <a:r>
              <a:rPr lang="en-GB" sz="700" dirty="0" err="1">
                <a:solidFill>
                  <a:schemeClr val="bg1"/>
                </a:solidFill>
              </a:rPr>
              <a:t>Pract</a:t>
            </a:r>
            <a:r>
              <a:rPr lang="en-GB" sz="700" dirty="0">
                <a:solidFill>
                  <a:schemeClr val="bg1"/>
                </a:solidFill>
              </a:rPr>
              <a:t>. 2012;18 </a:t>
            </a:r>
            <a:r>
              <a:rPr lang="en-GB" sz="700" dirty="0" err="1">
                <a:solidFill>
                  <a:schemeClr val="bg1"/>
                </a:solidFill>
              </a:rPr>
              <a:t>Suppl</a:t>
            </a:r>
            <a:r>
              <a:rPr lang="en-GB" sz="700" dirty="0">
                <a:solidFill>
                  <a:schemeClr val="bg1"/>
                </a:solidFill>
              </a:rPr>
              <a:t> 1:1–78. </a:t>
            </a:r>
            <a:r>
              <a:rPr lang="en-GB" sz="700" b="1" dirty="0">
                <a:solidFill>
                  <a:schemeClr val="bg1"/>
                </a:solidFill>
              </a:rPr>
              <a:t>5.</a:t>
            </a:r>
            <a:r>
              <a:rPr lang="en-GB" sz="700" dirty="0">
                <a:solidFill>
                  <a:schemeClr val="bg1"/>
                </a:solidFill>
              </a:rPr>
              <a:t> Anderson TJ, et al. Can J </a:t>
            </a:r>
            <a:r>
              <a:rPr lang="en-GB" sz="700" dirty="0" err="1">
                <a:solidFill>
                  <a:schemeClr val="bg1"/>
                </a:solidFill>
              </a:rPr>
              <a:t>Cardiol</a:t>
            </a:r>
            <a:r>
              <a:rPr lang="en-GB" sz="700" dirty="0">
                <a:solidFill>
                  <a:schemeClr val="bg1"/>
                </a:solidFill>
              </a:rPr>
              <a:t>. 2013;29:151–67. </a:t>
            </a:r>
            <a:r>
              <a:rPr lang="en-GB" sz="700" b="1" dirty="0">
                <a:solidFill>
                  <a:schemeClr val="bg1"/>
                </a:solidFill>
              </a:rPr>
              <a:t>6.</a:t>
            </a:r>
            <a:r>
              <a:rPr lang="en-GB" sz="700" dirty="0">
                <a:solidFill>
                  <a:schemeClr val="bg1"/>
                </a:solidFill>
              </a:rPr>
              <a:t> </a:t>
            </a:r>
            <a:r>
              <a:rPr lang="pt-BR" sz="700" dirty="0">
                <a:solidFill>
                  <a:schemeClr val="bg1"/>
                </a:solidFill>
              </a:rPr>
              <a:t>Sposito AC, et al. Arq Bras Cardiol. 2007;88 Suppl 1:2</a:t>
            </a:r>
            <a:r>
              <a:rPr lang="en-GB" sz="700" dirty="0">
                <a:solidFill>
                  <a:schemeClr val="bg1"/>
                </a:solidFill>
              </a:rPr>
              <a:t>–</a:t>
            </a:r>
            <a:r>
              <a:rPr lang="pt-BR" sz="700" dirty="0">
                <a:solidFill>
                  <a:schemeClr val="bg1"/>
                </a:solidFill>
              </a:rPr>
              <a:t>19. </a:t>
            </a:r>
            <a:r>
              <a:rPr lang="pt-BR" sz="700" b="1" dirty="0">
                <a:solidFill>
                  <a:schemeClr val="bg1"/>
                </a:solidFill>
              </a:rPr>
              <a:t>7.</a:t>
            </a:r>
            <a:r>
              <a:rPr lang="pt-BR" sz="700" dirty="0">
                <a:solidFill>
                  <a:schemeClr val="bg1"/>
                </a:solidFill>
              </a:rPr>
              <a:t> </a:t>
            </a:r>
            <a:r>
              <a:rPr lang="en-GB" sz="700" dirty="0" err="1">
                <a:solidFill>
                  <a:schemeClr val="bg1"/>
                </a:solidFill>
              </a:rPr>
              <a:t>Teramoto</a:t>
            </a:r>
            <a:r>
              <a:rPr lang="en-GB" sz="700" dirty="0">
                <a:solidFill>
                  <a:schemeClr val="bg1"/>
                </a:solidFill>
              </a:rPr>
              <a:t> T, et al. J </a:t>
            </a:r>
            <a:r>
              <a:rPr lang="en-GB" sz="700" dirty="0" err="1">
                <a:solidFill>
                  <a:schemeClr val="bg1"/>
                </a:solidFill>
              </a:rPr>
              <a:t>Atheroscler</a:t>
            </a:r>
            <a:r>
              <a:rPr lang="en-GB" sz="700" dirty="0">
                <a:solidFill>
                  <a:schemeClr val="bg1"/>
                </a:solidFill>
              </a:rPr>
              <a:t> </a:t>
            </a:r>
            <a:r>
              <a:rPr lang="en-GB" sz="700" dirty="0" err="1">
                <a:solidFill>
                  <a:schemeClr val="bg1"/>
                </a:solidFill>
              </a:rPr>
              <a:t>Thromb</a:t>
            </a:r>
            <a:r>
              <a:rPr lang="en-GB" sz="700" dirty="0">
                <a:solidFill>
                  <a:schemeClr val="bg1"/>
                </a:solidFill>
              </a:rPr>
              <a:t>. 2007;14:45–50. </a:t>
            </a:r>
            <a:r>
              <a:rPr lang="en-GB" sz="700" b="1" dirty="0">
                <a:solidFill>
                  <a:schemeClr val="bg1"/>
                </a:solidFill>
              </a:rPr>
              <a:t>8. </a:t>
            </a:r>
            <a:r>
              <a:rPr lang="en-GB" sz="700" dirty="0">
                <a:solidFill>
                  <a:schemeClr val="bg1"/>
                </a:solidFill>
              </a:rPr>
              <a:t>Heart 2014;100:ii1–ii67 doi:10.1136/heartjnl-2014-305693</a:t>
            </a:r>
            <a:r>
              <a:rPr lang="en-GB" sz="700" b="1" dirty="0">
                <a:solidFill>
                  <a:schemeClr val="bg1"/>
                </a:solidFill>
              </a:rPr>
              <a:t> 9. </a:t>
            </a:r>
            <a:r>
              <a:rPr lang="en-GB" sz="700" dirty="0">
                <a:solidFill>
                  <a:schemeClr val="bg1"/>
                </a:solidFill>
                <a:ea typeface="MS PGothic" pitchFamily="34" charset="-128"/>
                <a:cs typeface="Arial" charset="0"/>
              </a:rPr>
              <a:t>Stone NJ et al. J Am </a:t>
            </a:r>
            <a:r>
              <a:rPr lang="en-GB" sz="700" dirty="0" err="1">
                <a:solidFill>
                  <a:schemeClr val="bg1"/>
                </a:solidFill>
                <a:ea typeface="MS PGothic" pitchFamily="34" charset="-128"/>
                <a:cs typeface="Arial" charset="0"/>
              </a:rPr>
              <a:t>Coll</a:t>
            </a:r>
            <a:r>
              <a:rPr lang="en-GB" sz="700" dirty="0">
                <a:solidFill>
                  <a:schemeClr val="bg1"/>
                </a:solidFill>
                <a:ea typeface="MS PGothic" pitchFamily="34" charset="-128"/>
                <a:cs typeface="Arial" charset="0"/>
              </a:rPr>
              <a:t> </a:t>
            </a:r>
            <a:r>
              <a:rPr lang="en-GB" sz="700" dirty="0" err="1">
                <a:solidFill>
                  <a:schemeClr val="bg1"/>
                </a:solidFill>
                <a:ea typeface="MS PGothic" pitchFamily="34" charset="-128"/>
                <a:cs typeface="Arial" charset="0"/>
              </a:rPr>
              <a:t>Cardiol</a:t>
            </a:r>
            <a:r>
              <a:rPr lang="en-GB" sz="700" dirty="0">
                <a:solidFill>
                  <a:schemeClr val="bg1"/>
                </a:solidFill>
                <a:ea typeface="MS PGothic" pitchFamily="34" charset="-128"/>
                <a:cs typeface="Arial" charset="0"/>
              </a:rPr>
              <a:t>. 2013;63(25):</a:t>
            </a:r>
            <a:r>
              <a:rPr lang="en-GB" sz="700" dirty="0">
                <a:solidFill>
                  <a:schemeClr val="bg1"/>
                </a:solidFill>
              </a:rPr>
              <a:t> </a:t>
            </a:r>
            <a:r>
              <a:rPr lang="en-GB" sz="700" dirty="0">
                <a:solidFill>
                  <a:schemeClr val="bg1"/>
                </a:solidFill>
                <a:ea typeface="MS PGothic" pitchFamily="34" charset="-128"/>
                <a:cs typeface="Arial" charset="0"/>
              </a:rPr>
              <a:t>2889–934</a:t>
            </a:r>
            <a:r>
              <a:rPr lang="en-GB" sz="800" dirty="0">
                <a:solidFill>
                  <a:schemeClr val="bg1"/>
                </a:solidFill>
                <a:ea typeface="MS PGothic" pitchFamily="34" charset="-128"/>
                <a:cs typeface="Arial" charset="0"/>
              </a:rPr>
              <a:t>. </a:t>
            </a:r>
            <a:endParaRPr lang="en-US" sz="800" dirty="0">
              <a:solidFill>
                <a:schemeClr val="bg1"/>
              </a:solidFill>
              <a:ea typeface="MS PGothic" pitchFamily="34" charset="-128"/>
            </a:endParaRPr>
          </a:p>
        </p:txBody>
      </p:sp>
    </p:spTree>
    <p:extLst>
      <p:ext uri="{BB962C8B-B14F-4D97-AF65-F5344CB8AC3E}">
        <p14:creationId xmlns:p14="http://schemas.microsoft.com/office/powerpoint/2010/main" val="1011742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 recommendations: Summary [2]</a:t>
            </a:r>
            <a:endParaRPr lang="en-US" sz="1600" dirty="0"/>
          </a:p>
        </p:txBody>
      </p:sp>
      <p:sp>
        <p:nvSpPr>
          <p:cNvPr id="4" name="Content Placeholder 3"/>
          <p:cNvSpPr>
            <a:spLocks noGrp="1"/>
          </p:cNvSpPr>
          <p:nvPr>
            <p:ph idx="1"/>
          </p:nvPr>
        </p:nvSpPr>
        <p:spPr>
          <a:xfrm>
            <a:off x="457200" y="1340768"/>
            <a:ext cx="8507288" cy="4800725"/>
          </a:xfrm>
        </p:spPr>
        <p:txBody>
          <a:bodyPr>
            <a:normAutofit/>
          </a:bodyPr>
          <a:lstStyle/>
          <a:p>
            <a:r>
              <a:rPr lang="en-US" dirty="0"/>
              <a:t>Definitions of risk vary from country to country and where there are multiple guidelines in any country, the definitions of risk may vary further</a:t>
            </a:r>
          </a:p>
          <a:p>
            <a:pPr lvl="1"/>
            <a:r>
              <a:rPr lang="en-US" dirty="0"/>
              <a:t>Countries such as Japan have less stringent targets (&lt;100 mg/dL for secondary prevention)</a:t>
            </a:r>
            <a:r>
              <a:rPr lang="en-US" baseline="30000" dirty="0"/>
              <a:t>1</a:t>
            </a:r>
          </a:p>
          <a:p>
            <a:pPr lvl="1"/>
            <a:endParaRPr lang="en-US" dirty="0"/>
          </a:p>
          <a:p>
            <a:pPr marL="228600" lvl="1" indent="-228600">
              <a:buClr>
                <a:schemeClr val="bg2"/>
              </a:buClr>
              <a:buFont typeface="Arial" pitchFamily="34" charset="0"/>
              <a:buChar char="•"/>
            </a:pPr>
            <a:r>
              <a:rPr lang="en-US" sz="1800" dirty="0"/>
              <a:t>The AHA/ACC in US</a:t>
            </a:r>
            <a:r>
              <a:rPr lang="en-GB" sz="1800" dirty="0"/>
              <a:t> </a:t>
            </a:r>
            <a:r>
              <a:rPr lang="en-US" sz="1800" dirty="0"/>
              <a:t>have adopted a more individualised approach to care (“treat to risk approach”)</a:t>
            </a:r>
          </a:p>
          <a:p>
            <a:pPr lvl="1"/>
            <a:r>
              <a:rPr lang="en-US" dirty="0"/>
              <a:t>The individual patient’s risk profile is the driver for treating multiple risk factors and the selection of therapies</a:t>
            </a:r>
            <a:r>
              <a:rPr lang="en-US" baseline="30000" dirty="0"/>
              <a:t>2</a:t>
            </a:r>
            <a:endParaRPr lang="en-US" dirty="0"/>
          </a:p>
        </p:txBody>
      </p:sp>
      <p:sp>
        <p:nvSpPr>
          <p:cNvPr id="5" name="Text Box 4"/>
          <p:cNvSpPr txBox="1">
            <a:spLocks noChangeArrowheads="1"/>
          </p:cNvSpPr>
          <p:nvPr/>
        </p:nvSpPr>
        <p:spPr bwMode="auto">
          <a:xfrm>
            <a:off x="0" y="6364459"/>
            <a:ext cx="6588224" cy="215444"/>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800" b="1" dirty="0">
                <a:solidFill>
                  <a:schemeClr val="bg1"/>
                </a:solidFill>
                <a:ea typeface="MS PGothic" pitchFamily="34" charset="-128"/>
                <a:cs typeface="Arial" charset="0"/>
              </a:rPr>
              <a:t>1. </a:t>
            </a:r>
            <a:r>
              <a:rPr lang="en-GB" sz="800" dirty="0" err="1">
                <a:solidFill>
                  <a:schemeClr val="bg1"/>
                </a:solidFill>
                <a:ea typeface="MS PGothic" pitchFamily="34" charset="-128"/>
                <a:cs typeface="Arial" charset="0"/>
              </a:rPr>
              <a:t>Teramoto</a:t>
            </a:r>
            <a:r>
              <a:rPr lang="en-GB" sz="800" dirty="0">
                <a:solidFill>
                  <a:schemeClr val="bg1"/>
                </a:solidFill>
                <a:ea typeface="MS PGothic" pitchFamily="34" charset="-128"/>
                <a:cs typeface="Arial" charset="0"/>
              </a:rPr>
              <a:t> T, et al. J </a:t>
            </a:r>
            <a:r>
              <a:rPr lang="en-GB" sz="800" dirty="0" err="1">
                <a:solidFill>
                  <a:schemeClr val="bg1"/>
                </a:solidFill>
                <a:ea typeface="MS PGothic" pitchFamily="34" charset="-128"/>
                <a:cs typeface="Arial" charset="0"/>
              </a:rPr>
              <a:t>Atheroscler</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Thromb</a:t>
            </a:r>
            <a:r>
              <a:rPr lang="en-GB" sz="800" dirty="0">
                <a:solidFill>
                  <a:schemeClr val="bg1"/>
                </a:solidFill>
                <a:ea typeface="MS PGothic" pitchFamily="34" charset="-128"/>
                <a:cs typeface="Arial" charset="0"/>
              </a:rPr>
              <a:t>. 2007;14:45–50. </a:t>
            </a:r>
            <a:r>
              <a:rPr lang="en-GB" sz="800" b="1" dirty="0">
                <a:solidFill>
                  <a:schemeClr val="bg1"/>
                </a:solidFill>
              </a:rPr>
              <a:t>2. </a:t>
            </a:r>
            <a:r>
              <a:rPr lang="en-GB" sz="800" dirty="0">
                <a:solidFill>
                  <a:schemeClr val="bg1"/>
                </a:solidFill>
                <a:ea typeface="MS PGothic" pitchFamily="34" charset="-128"/>
                <a:cs typeface="Arial" charset="0"/>
              </a:rPr>
              <a:t>Stone NJ, et al. J Am </a:t>
            </a:r>
            <a:r>
              <a:rPr lang="en-GB" sz="800" dirty="0" err="1">
                <a:solidFill>
                  <a:schemeClr val="bg1"/>
                </a:solidFill>
                <a:ea typeface="MS PGothic" pitchFamily="34" charset="-128"/>
                <a:cs typeface="Arial" charset="0"/>
              </a:rPr>
              <a:t>Coll</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Cardiol</a:t>
            </a:r>
            <a:r>
              <a:rPr lang="en-GB" sz="800" dirty="0">
                <a:solidFill>
                  <a:schemeClr val="bg1"/>
                </a:solidFill>
                <a:ea typeface="MS PGothic" pitchFamily="34" charset="-128"/>
                <a:cs typeface="Arial" charset="0"/>
              </a:rPr>
              <a:t>. 2013;63(25):</a:t>
            </a:r>
            <a:r>
              <a:rPr lang="en-GB" sz="800" dirty="0">
                <a:solidFill>
                  <a:schemeClr val="bg1"/>
                </a:solidFill>
              </a:rPr>
              <a:t> </a:t>
            </a:r>
            <a:r>
              <a:rPr lang="en-GB" sz="800" dirty="0">
                <a:solidFill>
                  <a:schemeClr val="bg1"/>
                </a:solidFill>
                <a:ea typeface="MS PGothic" pitchFamily="34" charset="-128"/>
                <a:cs typeface="Arial" charset="0"/>
              </a:rPr>
              <a:t>2889–934. </a:t>
            </a:r>
            <a:endParaRPr lang="fr-FR" sz="800" dirty="0">
              <a:solidFill>
                <a:schemeClr val="bg1"/>
              </a:solidFill>
              <a:ea typeface="MS PGothic" pitchFamily="34" charset="-128"/>
              <a:cs typeface="Arial" charset="0"/>
            </a:endParaRPr>
          </a:p>
        </p:txBody>
      </p:sp>
    </p:spTree>
    <p:extLst>
      <p:ext uri="{BB962C8B-B14F-4D97-AF65-F5344CB8AC3E}">
        <p14:creationId xmlns:p14="http://schemas.microsoft.com/office/powerpoint/2010/main" val="1011742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What are ‘normal’ LDL-C levels?</a:t>
            </a:r>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Data from humans and other mammals</a:t>
            </a:r>
          </a:p>
        </p:txBody>
      </p:sp>
    </p:spTree>
    <p:extLst>
      <p:ext uri="{BB962C8B-B14F-4D97-AF65-F5344CB8AC3E}">
        <p14:creationId xmlns:p14="http://schemas.microsoft.com/office/powerpoint/2010/main" val="4056681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Potential effects of low LDL-C levels: Human data</a:t>
            </a:r>
          </a:p>
        </p:txBody>
      </p:sp>
      <p:sp>
        <p:nvSpPr>
          <p:cNvPr id="6" name="Content Placeholder 5"/>
          <p:cNvSpPr>
            <a:spLocks noGrp="1"/>
          </p:cNvSpPr>
          <p:nvPr>
            <p:ph idx="1"/>
          </p:nvPr>
        </p:nvSpPr>
        <p:spPr>
          <a:xfrm>
            <a:off x="467544" y="1268760"/>
            <a:ext cx="8352928" cy="3888432"/>
          </a:xfrm>
        </p:spPr>
        <p:txBody>
          <a:bodyPr>
            <a:normAutofit/>
          </a:bodyPr>
          <a:lstStyle/>
          <a:p>
            <a:pPr>
              <a:spcBef>
                <a:spcPts val="43"/>
              </a:spcBef>
            </a:pPr>
            <a:r>
              <a:rPr lang="en-GB" dirty="0"/>
              <a:t>Average population LDL-C levels, or even levels considered ‘normal’ by international guidelines are not necessarily optimal</a:t>
            </a:r>
            <a:r>
              <a:rPr lang="en-GB" baseline="30000" dirty="0"/>
              <a:t>1–2</a:t>
            </a:r>
          </a:p>
          <a:p>
            <a:pPr lvl="1"/>
            <a:r>
              <a:rPr lang="en-GB" dirty="0"/>
              <a:t>Data from infants and hunter-gatherer societies suggest much lower LDL-C levels (48–83 mg/</a:t>
            </a:r>
            <a:r>
              <a:rPr lang="en-GB" dirty="0" err="1"/>
              <a:t>dL</a:t>
            </a:r>
            <a:r>
              <a:rPr lang="en-GB" dirty="0"/>
              <a:t>) may be healthier and are not associated with atherosclerosis</a:t>
            </a:r>
            <a:r>
              <a:rPr lang="en-GB" baseline="30000" dirty="0"/>
              <a:t>1,2</a:t>
            </a:r>
            <a:endParaRPr lang="en-GB" dirty="0"/>
          </a:p>
          <a:p>
            <a:endParaRPr lang="en-GB" dirty="0"/>
          </a:p>
          <a:p>
            <a:r>
              <a:rPr lang="en-GB" dirty="0"/>
              <a:t>Genetic disorders resulting in long-term exposure to low LDL-C levels are also associated with a reduced risk of CHD</a:t>
            </a:r>
            <a:r>
              <a:rPr lang="en-GB" baseline="30000" dirty="0"/>
              <a:t>3</a:t>
            </a:r>
            <a:endParaRPr lang="en-GB" dirty="0"/>
          </a:p>
        </p:txBody>
      </p:sp>
      <p:sp>
        <p:nvSpPr>
          <p:cNvPr id="8" name="Text Placeholder 7"/>
          <p:cNvSpPr>
            <a:spLocks noGrp="1"/>
          </p:cNvSpPr>
          <p:nvPr>
            <p:ph type="body" sz="quarter" idx="14"/>
          </p:nvPr>
        </p:nvSpPr>
        <p:spPr>
          <a:xfrm>
            <a:off x="107950" y="5517232"/>
            <a:ext cx="8640763" cy="791493"/>
          </a:xfrm>
        </p:spPr>
        <p:txBody>
          <a:bodyPr/>
          <a:lstStyle/>
          <a:p>
            <a:endParaRPr lang="fr-FR" b="1" dirty="0"/>
          </a:p>
          <a:p>
            <a:endParaRPr lang="fr-FR" b="1" dirty="0"/>
          </a:p>
          <a:p>
            <a:endParaRPr lang="fr-FR" b="1" dirty="0"/>
          </a:p>
          <a:p>
            <a:endParaRPr lang="en-GB" dirty="0"/>
          </a:p>
        </p:txBody>
      </p:sp>
      <p:sp>
        <p:nvSpPr>
          <p:cNvPr id="9" name="Text Placeholder 7"/>
          <p:cNvSpPr>
            <a:spLocks noGrp="1"/>
          </p:cNvSpPr>
          <p:nvPr>
            <p:ph type="body" sz="quarter" idx="14"/>
          </p:nvPr>
        </p:nvSpPr>
        <p:spPr>
          <a:xfrm>
            <a:off x="1" y="6381328"/>
            <a:ext cx="6588224" cy="432048"/>
          </a:xfrm>
        </p:spPr>
        <p:txBody>
          <a:bodyPr/>
          <a:lstStyle/>
          <a:p>
            <a:pPr marL="228600" indent="-228600">
              <a:buAutoNum type="arabicPeriod"/>
            </a:pPr>
            <a:r>
              <a:rPr lang="en-GB" sz="700" b="1" dirty="0"/>
              <a:t>1. </a:t>
            </a:r>
            <a:r>
              <a:rPr lang="en-GB" sz="700" dirty="0" err="1"/>
              <a:t>LaRosa</a:t>
            </a:r>
            <a:r>
              <a:rPr lang="en-GB" sz="700" dirty="0"/>
              <a:t> JC, et al. Am J </a:t>
            </a:r>
            <a:r>
              <a:rPr lang="en-GB" sz="700" dirty="0" err="1"/>
              <a:t>Cardiol</a:t>
            </a:r>
            <a:r>
              <a:rPr lang="en-GB" sz="700" dirty="0"/>
              <a:t>. 2012;111:1221–1229. </a:t>
            </a:r>
            <a:r>
              <a:rPr lang="en-GB" sz="700" b="1" dirty="0"/>
              <a:t>2. </a:t>
            </a:r>
            <a:r>
              <a:rPr lang="en-GB" sz="700" dirty="0"/>
              <a:t>O’Keefe JH, et al. J Am </a:t>
            </a:r>
            <a:r>
              <a:rPr lang="en-GB" sz="700" dirty="0" err="1"/>
              <a:t>Coll</a:t>
            </a:r>
            <a:r>
              <a:rPr lang="en-GB" sz="700" dirty="0"/>
              <a:t> </a:t>
            </a:r>
            <a:r>
              <a:rPr lang="en-GB" sz="700" dirty="0" err="1"/>
              <a:t>Cardiol</a:t>
            </a:r>
            <a:r>
              <a:rPr lang="en-GB" sz="700" dirty="0"/>
              <a:t>. 2004;43(11):2142–2146.</a:t>
            </a:r>
            <a:r>
              <a:rPr lang="en-GB" sz="700" b="1" dirty="0"/>
              <a:t> </a:t>
            </a:r>
            <a:r>
              <a:rPr lang="fr-FR" sz="700" b="1" dirty="0"/>
              <a:t>3.</a:t>
            </a:r>
            <a:r>
              <a:rPr lang="fr-FR" sz="700" dirty="0"/>
              <a:t> </a:t>
            </a:r>
            <a:r>
              <a:rPr lang="en-GB" sz="700" dirty="0" err="1"/>
              <a:t>Ference</a:t>
            </a:r>
            <a:r>
              <a:rPr lang="en-GB" sz="700" dirty="0"/>
              <a:t> BA, et al. J Am </a:t>
            </a:r>
            <a:r>
              <a:rPr lang="en-GB" sz="700" dirty="0" err="1"/>
              <a:t>Coll</a:t>
            </a:r>
            <a:r>
              <a:rPr lang="en-GB" sz="700" dirty="0"/>
              <a:t> </a:t>
            </a:r>
            <a:r>
              <a:rPr lang="en-GB" sz="700" dirty="0" err="1"/>
              <a:t>Cardiol</a:t>
            </a:r>
            <a:r>
              <a:rPr lang="en-GB" sz="700" dirty="0"/>
              <a:t>. 2012;60:2631–2639. </a:t>
            </a:r>
          </a:p>
          <a:p>
            <a:pPr marL="228600" indent="-228600">
              <a:buAutoNum type="arabicPeriod"/>
            </a:pPr>
            <a:r>
              <a:rPr lang="en-GB" sz="700" dirty="0"/>
              <a:t>CHD, coronary heart disease</a:t>
            </a:r>
          </a:p>
        </p:txBody>
      </p:sp>
    </p:spTree>
    <p:extLst>
      <p:ext uri="{BB962C8B-B14F-4D97-AF65-F5344CB8AC3E}">
        <p14:creationId xmlns:p14="http://schemas.microsoft.com/office/powerpoint/2010/main" val="2738642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283152" cy="1143000"/>
          </a:xfrm>
        </p:spPr>
        <p:txBody>
          <a:bodyPr/>
          <a:lstStyle/>
          <a:p>
            <a:r>
              <a:rPr lang="en-GB" dirty="0"/>
              <a:t>Low birth LDL-C levels rise with breastfeeding and in adulthood with exposure to Western diet</a:t>
            </a:r>
          </a:p>
        </p:txBody>
      </p:sp>
      <p:sp>
        <p:nvSpPr>
          <p:cNvPr id="8" name="Text Placeholder 7"/>
          <p:cNvSpPr>
            <a:spLocks noGrp="1"/>
          </p:cNvSpPr>
          <p:nvPr>
            <p:ph type="body" sz="quarter" idx="14"/>
          </p:nvPr>
        </p:nvSpPr>
        <p:spPr>
          <a:xfrm>
            <a:off x="0" y="6376230"/>
            <a:ext cx="6550925" cy="481770"/>
          </a:xfrm>
        </p:spPr>
        <p:txBody>
          <a:bodyPr/>
          <a:lstStyle/>
          <a:p>
            <a:r>
              <a:rPr lang="en-GB" sz="800" b="1" dirty="0"/>
              <a:t>Figures adapted from: 1. </a:t>
            </a:r>
            <a:r>
              <a:rPr lang="en-GB" sz="800" dirty="0" err="1"/>
              <a:t>LaRosa</a:t>
            </a:r>
            <a:r>
              <a:rPr lang="en-GB" sz="800" dirty="0"/>
              <a:t> JC, et al. Am J </a:t>
            </a:r>
            <a:r>
              <a:rPr lang="en-GB" sz="800" dirty="0" err="1"/>
              <a:t>Cardiol</a:t>
            </a:r>
            <a:r>
              <a:rPr lang="en-GB" sz="800" dirty="0"/>
              <a:t>. 2012;111:1221–1229. </a:t>
            </a:r>
            <a:r>
              <a:rPr lang="en-GB" sz="800" b="1" dirty="0"/>
              <a:t>2. </a:t>
            </a:r>
            <a:r>
              <a:rPr lang="en-GB" sz="800" dirty="0" err="1"/>
              <a:t>Dietschy</a:t>
            </a:r>
            <a:r>
              <a:rPr lang="en-GB" sz="800" dirty="0"/>
              <a:t> JM, Turley SD. J Lipid Res. 2004;45:1375–1397. </a:t>
            </a:r>
          </a:p>
          <a:p>
            <a:r>
              <a:rPr lang="en-GB" sz="800" dirty="0"/>
              <a:t>*formula-fed †breastfed  TC, total cholesterol</a:t>
            </a:r>
          </a:p>
          <a:p>
            <a:endParaRPr lang="en-GB" sz="800" dirty="0"/>
          </a:p>
        </p:txBody>
      </p:sp>
      <p:pic>
        <p:nvPicPr>
          <p:cNvPr id="1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013" t="17597" r="26782" b="17388"/>
          <a:stretch/>
        </p:blipFill>
        <p:spPr bwMode="auto">
          <a:xfrm>
            <a:off x="5636651" y="1880576"/>
            <a:ext cx="3507349"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56177" y="5480976"/>
            <a:ext cx="2736303" cy="246221"/>
          </a:xfrm>
          <a:prstGeom prst="rect">
            <a:avLst/>
          </a:prstGeom>
          <a:noFill/>
        </p:spPr>
        <p:txBody>
          <a:bodyPr wrap="square" rtlCol="0">
            <a:spAutoFit/>
          </a:bodyPr>
          <a:lstStyle/>
          <a:p>
            <a:r>
              <a:rPr lang="en-GB" sz="1000" dirty="0">
                <a:solidFill>
                  <a:schemeClr val="bg1"/>
                </a:solidFill>
              </a:rPr>
              <a:t>Data from a variety of sources, see </a:t>
            </a:r>
            <a:r>
              <a:rPr lang="en-GB" sz="900" baseline="30000" dirty="0">
                <a:solidFill>
                  <a:schemeClr val="bg1"/>
                </a:solidFill>
              </a:rPr>
              <a:t>2</a:t>
            </a:r>
            <a:r>
              <a:rPr lang="en-GB" sz="900" dirty="0">
                <a:solidFill>
                  <a:schemeClr val="bg1"/>
                </a:solidFill>
              </a:rPr>
              <a:t>.</a:t>
            </a:r>
          </a:p>
        </p:txBody>
      </p:sp>
      <p:sp>
        <p:nvSpPr>
          <p:cNvPr id="4" name="TextBox 3"/>
          <p:cNvSpPr txBox="1"/>
          <p:nvPr/>
        </p:nvSpPr>
        <p:spPr>
          <a:xfrm rot="16200000">
            <a:off x="4350460" y="2858453"/>
            <a:ext cx="2448272" cy="276999"/>
          </a:xfrm>
          <a:prstGeom prst="rect">
            <a:avLst/>
          </a:prstGeom>
          <a:noFill/>
        </p:spPr>
        <p:txBody>
          <a:bodyPr wrap="square" rtlCol="0">
            <a:spAutoFit/>
          </a:bodyPr>
          <a:lstStyle/>
          <a:p>
            <a:r>
              <a:rPr lang="en-GB" sz="1200" dirty="0">
                <a:solidFill>
                  <a:schemeClr val="bg1"/>
                </a:solidFill>
              </a:rPr>
              <a:t>Plasma TC (mg/</a:t>
            </a:r>
            <a:r>
              <a:rPr lang="en-GB" sz="1200" dirty="0" err="1">
                <a:solidFill>
                  <a:schemeClr val="bg1"/>
                </a:solidFill>
              </a:rPr>
              <a:t>dL</a:t>
            </a:r>
            <a:r>
              <a:rPr lang="en-GB" sz="1200" dirty="0">
                <a:solidFill>
                  <a:schemeClr val="bg1"/>
                </a:solidFill>
              </a:rPr>
              <a:t>)</a:t>
            </a:r>
          </a:p>
        </p:txBody>
      </p:sp>
      <p:grpSp>
        <p:nvGrpSpPr>
          <p:cNvPr id="83" name="Group 82"/>
          <p:cNvGrpSpPr/>
          <p:nvPr/>
        </p:nvGrpSpPr>
        <p:grpSpPr>
          <a:xfrm>
            <a:off x="262552" y="1578183"/>
            <a:ext cx="5167606" cy="4341666"/>
            <a:chOff x="262552" y="1578183"/>
            <a:chExt cx="5167606" cy="4341666"/>
          </a:xfrm>
        </p:grpSpPr>
        <p:sp>
          <p:nvSpPr>
            <p:cNvPr id="9" name="TextBox 8"/>
            <p:cNvSpPr txBox="1"/>
            <p:nvPr/>
          </p:nvSpPr>
          <p:spPr>
            <a:xfrm>
              <a:off x="1187624" y="1664552"/>
              <a:ext cx="2736303" cy="738664"/>
            </a:xfrm>
            <a:prstGeom prst="rect">
              <a:avLst/>
            </a:prstGeom>
            <a:noFill/>
          </p:spPr>
          <p:txBody>
            <a:bodyPr wrap="square" rtlCol="0">
              <a:spAutoFit/>
            </a:bodyPr>
            <a:lstStyle/>
            <a:p>
              <a:r>
                <a:rPr lang="en-GB" sz="1000" dirty="0" err="1">
                  <a:solidFill>
                    <a:schemeClr val="bg1"/>
                  </a:solidFill>
                </a:rPr>
                <a:t>Newborn</a:t>
              </a:r>
              <a:r>
                <a:rPr lang="en-GB" sz="1000" dirty="0">
                  <a:solidFill>
                    <a:schemeClr val="bg1"/>
                  </a:solidFill>
                </a:rPr>
                <a:t> data from premature (n=38) and term (n=41) neonates; infant data based on a small series (n=18); adult data from NHANES III database</a:t>
              </a:r>
              <a:r>
                <a:rPr lang="en-GB" sz="1200" baseline="30000" dirty="0">
                  <a:solidFill>
                    <a:prstClr val="white"/>
                  </a:solidFill>
                </a:rPr>
                <a:t>1</a:t>
              </a:r>
              <a:endParaRPr lang="en-GB" sz="500" dirty="0">
                <a:solidFill>
                  <a:schemeClr val="bg1"/>
                </a:solidFill>
              </a:endParaRPr>
            </a:p>
          </p:txBody>
        </p:sp>
        <p:sp>
          <p:nvSpPr>
            <p:cNvPr id="12" name="Rectangle 11"/>
            <p:cNvSpPr/>
            <p:nvPr/>
          </p:nvSpPr>
          <p:spPr>
            <a:xfrm>
              <a:off x="1104900" y="3876676"/>
              <a:ext cx="442913" cy="1159668"/>
            </a:xfrm>
            <a:prstGeom prst="rect">
              <a:avLst/>
            </a:prstGeom>
            <a:solidFill>
              <a:schemeClr val="accent4">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1727200" y="4378325"/>
              <a:ext cx="442913" cy="658813"/>
            </a:xfrm>
            <a:prstGeom prst="rect">
              <a:avLst/>
            </a:prstGeom>
            <a:solidFill>
              <a:schemeClr val="accent4">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2355850" y="3902075"/>
              <a:ext cx="442913" cy="1135063"/>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2984500" y="3070225"/>
              <a:ext cx="442913" cy="1966119"/>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3613150" y="2359025"/>
              <a:ext cx="442913" cy="2678113"/>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4235450" y="2098675"/>
              <a:ext cx="442913" cy="2938463"/>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4870450" y="2124076"/>
              <a:ext cx="442913" cy="2907506"/>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82882" y="1578183"/>
              <a:ext cx="647778" cy="276999"/>
            </a:xfrm>
            <a:prstGeom prst="rect">
              <a:avLst/>
            </a:prstGeom>
            <a:noFill/>
          </p:spPr>
          <p:txBody>
            <a:bodyPr wrap="square" rtlCol="0">
              <a:spAutoFit/>
            </a:bodyPr>
            <a:lstStyle/>
            <a:p>
              <a:pPr algn="ctr"/>
              <a:r>
                <a:rPr lang="en-GB" sz="1200" dirty="0">
                  <a:solidFill>
                    <a:schemeClr val="bg1"/>
                  </a:solidFill>
                </a:rPr>
                <a:t>140</a:t>
              </a:r>
            </a:p>
          </p:txBody>
        </p:sp>
        <p:sp>
          <p:nvSpPr>
            <p:cNvPr id="40" name="TextBox 39"/>
            <p:cNvSpPr txBox="1"/>
            <p:nvPr/>
          </p:nvSpPr>
          <p:spPr>
            <a:xfrm>
              <a:off x="1020763" y="5373217"/>
              <a:ext cx="1296144" cy="461665"/>
            </a:xfrm>
            <a:prstGeom prst="rect">
              <a:avLst/>
            </a:prstGeom>
            <a:noFill/>
          </p:spPr>
          <p:txBody>
            <a:bodyPr wrap="square" rtlCol="0">
              <a:spAutoFit/>
            </a:bodyPr>
            <a:lstStyle/>
            <a:p>
              <a:pPr algn="ctr"/>
              <a:r>
                <a:rPr lang="en-GB" sz="1200" dirty="0">
                  <a:solidFill>
                    <a:schemeClr val="bg1"/>
                  </a:solidFill>
                </a:rPr>
                <a:t>Weeks in utero (n=79)</a:t>
              </a:r>
              <a:endParaRPr lang="en-GB" sz="1100" dirty="0">
                <a:solidFill>
                  <a:schemeClr val="bg1"/>
                </a:solidFill>
              </a:endParaRPr>
            </a:p>
          </p:txBody>
        </p:sp>
        <p:sp>
          <p:nvSpPr>
            <p:cNvPr id="41" name="TextBox 40"/>
            <p:cNvSpPr txBox="1"/>
            <p:nvPr/>
          </p:nvSpPr>
          <p:spPr>
            <a:xfrm>
              <a:off x="1632856" y="5059765"/>
              <a:ext cx="647778" cy="276999"/>
            </a:xfrm>
            <a:prstGeom prst="rect">
              <a:avLst/>
            </a:prstGeom>
            <a:noFill/>
          </p:spPr>
          <p:txBody>
            <a:bodyPr wrap="square" rtlCol="0">
              <a:spAutoFit/>
            </a:bodyPr>
            <a:lstStyle/>
            <a:p>
              <a:pPr algn="ctr"/>
              <a:r>
                <a:rPr lang="en-GB" sz="1200" dirty="0">
                  <a:solidFill>
                    <a:schemeClr val="bg1"/>
                  </a:solidFill>
                </a:rPr>
                <a:t>41-42</a:t>
              </a:r>
              <a:endParaRPr lang="en-GB" sz="1100" dirty="0">
                <a:solidFill>
                  <a:schemeClr val="bg1"/>
                </a:solidFill>
              </a:endParaRPr>
            </a:p>
          </p:txBody>
        </p:sp>
        <p:sp>
          <p:nvSpPr>
            <p:cNvPr id="42" name="TextBox 41"/>
            <p:cNvSpPr txBox="1"/>
            <p:nvPr/>
          </p:nvSpPr>
          <p:spPr>
            <a:xfrm>
              <a:off x="2275135" y="5059765"/>
              <a:ext cx="784697" cy="276999"/>
            </a:xfrm>
            <a:prstGeom prst="rect">
              <a:avLst/>
            </a:prstGeom>
            <a:noFill/>
          </p:spPr>
          <p:txBody>
            <a:bodyPr wrap="square" rtlCol="0">
              <a:spAutoFit/>
            </a:bodyPr>
            <a:lstStyle/>
            <a:p>
              <a:pPr algn="ctr"/>
              <a:r>
                <a:rPr lang="en-GB" sz="1200" dirty="0">
                  <a:solidFill>
                    <a:schemeClr val="bg1"/>
                  </a:solidFill>
                </a:rPr>
                <a:t>4–5 </a:t>
              </a:r>
              <a:r>
                <a:rPr lang="en-GB" sz="1200" dirty="0" err="1">
                  <a:solidFill>
                    <a:schemeClr val="bg1"/>
                  </a:solidFill>
                </a:rPr>
                <a:t>ff</a:t>
              </a:r>
              <a:r>
                <a:rPr lang="en-GB" sz="1200" dirty="0">
                  <a:solidFill>
                    <a:schemeClr val="bg1"/>
                  </a:solidFill>
                </a:rPr>
                <a:t>*</a:t>
              </a:r>
              <a:endParaRPr lang="en-GB" sz="1100" dirty="0">
                <a:solidFill>
                  <a:schemeClr val="bg1"/>
                </a:solidFill>
              </a:endParaRPr>
            </a:p>
          </p:txBody>
        </p:sp>
        <p:sp>
          <p:nvSpPr>
            <p:cNvPr id="43" name="TextBox 42"/>
            <p:cNvSpPr txBox="1"/>
            <p:nvPr/>
          </p:nvSpPr>
          <p:spPr>
            <a:xfrm>
              <a:off x="2833385" y="5059765"/>
              <a:ext cx="802511" cy="276999"/>
            </a:xfrm>
            <a:prstGeom prst="rect">
              <a:avLst/>
            </a:prstGeom>
            <a:noFill/>
          </p:spPr>
          <p:txBody>
            <a:bodyPr wrap="square" rtlCol="0">
              <a:spAutoFit/>
            </a:bodyPr>
            <a:lstStyle/>
            <a:p>
              <a:pPr algn="ctr"/>
              <a:r>
                <a:rPr lang="en-GB" sz="1200" dirty="0">
                  <a:solidFill>
                    <a:schemeClr val="bg1"/>
                  </a:solidFill>
                </a:rPr>
                <a:t>4–5 bf*</a:t>
              </a:r>
              <a:endParaRPr lang="en-GB" sz="1100" dirty="0">
                <a:solidFill>
                  <a:schemeClr val="bg1"/>
                </a:solidFill>
              </a:endParaRPr>
            </a:p>
          </p:txBody>
        </p:sp>
        <p:sp>
          <p:nvSpPr>
            <p:cNvPr id="44" name="TextBox 43"/>
            <p:cNvSpPr txBox="1"/>
            <p:nvPr/>
          </p:nvSpPr>
          <p:spPr>
            <a:xfrm>
              <a:off x="3491240" y="5056594"/>
              <a:ext cx="671884" cy="276999"/>
            </a:xfrm>
            <a:prstGeom prst="rect">
              <a:avLst/>
            </a:prstGeom>
            <a:noFill/>
          </p:spPr>
          <p:txBody>
            <a:bodyPr wrap="square" rtlCol="0">
              <a:spAutoFit/>
            </a:bodyPr>
            <a:lstStyle/>
            <a:p>
              <a:pPr algn="ctr"/>
              <a:r>
                <a:rPr lang="en-GB" sz="1200" dirty="0">
                  <a:solidFill>
                    <a:schemeClr val="bg1"/>
                  </a:solidFill>
                </a:rPr>
                <a:t>20–39</a:t>
              </a:r>
              <a:endParaRPr lang="en-GB" sz="1100" dirty="0">
                <a:solidFill>
                  <a:schemeClr val="bg1"/>
                </a:solidFill>
              </a:endParaRPr>
            </a:p>
          </p:txBody>
        </p:sp>
        <p:sp>
          <p:nvSpPr>
            <p:cNvPr id="45" name="TextBox 44"/>
            <p:cNvSpPr txBox="1"/>
            <p:nvPr/>
          </p:nvSpPr>
          <p:spPr>
            <a:xfrm>
              <a:off x="4116140" y="5055494"/>
              <a:ext cx="671884" cy="276999"/>
            </a:xfrm>
            <a:prstGeom prst="rect">
              <a:avLst/>
            </a:prstGeom>
            <a:noFill/>
          </p:spPr>
          <p:txBody>
            <a:bodyPr wrap="square" rtlCol="0">
              <a:spAutoFit/>
            </a:bodyPr>
            <a:lstStyle/>
            <a:p>
              <a:pPr algn="ctr"/>
              <a:r>
                <a:rPr lang="en-GB" sz="1200" dirty="0">
                  <a:solidFill>
                    <a:schemeClr val="bg1"/>
                  </a:solidFill>
                </a:rPr>
                <a:t>40–59</a:t>
              </a:r>
              <a:endParaRPr lang="en-GB" sz="1100" dirty="0">
                <a:solidFill>
                  <a:schemeClr val="bg1"/>
                </a:solidFill>
              </a:endParaRPr>
            </a:p>
          </p:txBody>
        </p:sp>
        <p:sp>
          <p:nvSpPr>
            <p:cNvPr id="46" name="TextBox 45"/>
            <p:cNvSpPr txBox="1"/>
            <p:nvPr/>
          </p:nvSpPr>
          <p:spPr>
            <a:xfrm>
              <a:off x="4758274" y="5061027"/>
              <a:ext cx="671884" cy="276999"/>
            </a:xfrm>
            <a:prstGeom prst="rect">
              <a:avLst/>
            </a:prstGeom>
            <a:noFill/>
          </p:spPr>
          <p:txBody>
            <a:bodyPr wrap="square" rtlCol="0">
              <a:spAutoFit/>
            </a:bodyPr>
            <a:lstStyle/>
            <a:p>
              <a:pPr algn="ctr"/>
              <a:r>
                <a:rPr lang="en-GB" sz="1200" dirty="0">
                  <a:solidFill>
                    <a:schemeClr val="bg1"/>
                  </a:solidFill>
                </a:rPr>
                <a:t>60–74</a:t>
              </a:r>
              <a:endParaRPr lang="en-GB" sz="1100" dirty="0">
                <a:solidFill>
                  <a:schemeClr val="bg1"/>
                </a:solidFill>
              </a:endParaRPr>
            </a:p>
          </p:txBody>
        </p:sp>
        <p:sp>
          <p:nvSpPr>
            <p:cNvPr id="47" name="TextBox 46"/>
            <p:cNvSpPr txBox="1"/>
            <p:nvPr/>
          </p:nvSpPr>
          <p:spPr>
            <a:xfrm>
              <a:off x="2316907" y="5376987"/>
              <a:ext cx="1296144" cy="461665"/>
            </a:xfrm>
            <a:prstGeom prst="rect">
              <a:avLst/>
            </a:prstGeom>
            <a:noFill/>
          </p:spPr>
          <p:txBody>
            <a:bodyPr wrap="square" rtlCol="0">
              <a:spAutoFit/>
            </a:bodyPr>
            <a:lstStyle/>
            <a:p>
              <a:pPr algn="ctr"/>
              <a:r>
                <a:rPr lang="en-GB" sz="1200" dirty="0">
                  <a:solidFill>
                    <a:schemeClr val="bg1"/>
                  </a:solidFill>
                </a:rPr>
                <a:t>Months (n=18)</a:t>
              </a:r>
              <a:endParaRPr lang="en-GB" sz="1100" dirty="0">
                <a:solidFill>
                  <a:schemeClr val="bg1"/>
                </a:solidFill>
              </a:endParaRPr>
            </a:p>
          </p:txBody>
        </p:sp>
        <p:sp>
          <p:nvSpPr>
            <p:cNvPr id="48" name="TextBox 47"/>
            <p:cNvSpPr txBox="1"/>
            <p:nvPr/>
          </p:nvSpPr>
          <p:spPr>
            <a:xfrm>
              <a:off x="3707904" y="5373216"/>
              <a:ext cx="1296144" cy="461665"/>
            </a:xfrm>
            <a:prstGeom prst="rect">
              <a:avLst/>
            </a:prstGeom>
            <a:noFill/>
          </p:spPr>
          <p:txBody>
            <a:bodyPr wrap="square" rtlCol="0">
              <a:spAutoFit/>
            </a:bodyPr>
            <a:lstStyle/>
            <a:p>
              <a:pPr algn="ctr"/>
              <a:r>
                <a:rPr lang="en-GB" sz="1200" dirty="0">
                  <a:solidFill>
                    <a:schemeClr val="bg1"/>
                  </a:solidFill>
                </a:rPr>
                <a:t>Years (n=8,174)</a:t>
              </a:r>
              <a:endParaRPr lang="en-GB" sz="1100" dirty="0">
                <a:solidFill>
                  <a:schemeClr val="bg1"/>
                </a:solidFill>
              </a:endParaRPr>
            </a:p>
          </p:txBody>
        </p:sp>
        <p:sp>
          <p:nvSpPr>
            <p:cNvPr id="65" name="TextBox 64"/>
            <p:cNvSpPr txBox="1"/>
            <p:nvPr/>
          </p:nvSpPr>
          <p:spPr>
            <a:xfrm>
              <a:off x="386305" y="2053664"/>
              <a:ext cx="647778" cy="276999"/>
            </a:xfrm>
            <a:prstGeom prst="rect">
              <a:avLst/>
            </a:prstGeom>
            <a:noFill/>
          </p:spPr>
          <p:txBody>
            <a:bodyPr wrap="square" rtlCol="0">
              <a:spAutoFit/>
            </a:bodyPr>
            <a:lstStyle/>
            <a:p>
              <a:pPr algn="ctr"/>
              <a:r>
                <a:rPr lang="en-GB" sz="1200" dirty="0">
                  <a:solidFill>
                    <a:schemeClr val="bg1"/>
                  </a:solidFill>
                </a:rPr>
                <a:t>120</a:t>
              </a:r>
            </a:p>
          </p:txBody>
        </p:sp>
        <p:sp>
          <p:nvSpPr>
            <p:cNvPr id="66" name="TextBox 65"/>
            <p:cNvSpPr txBox="1"/>
            <p:nvPr/>
          </p:nvSpPr>
          <p:spPr>
            <a:xfrm>
              <a:off x="395830" y="2529145"/>
              <a:ext cx="647778" cy="276999"/>
            </a:xfrm>
            <a:prstGeom prst="rect">
              <a:avLst/>
            </a:prstGeom>
            <a:noFill/>
          </p:spPr>
          <p:txBody>
            <a:bodyPr wrap="square" rtlCol="0">
              <a:spAutoFit/>
            </a:bodyPr>
            <a:lstStyle/>
            <a:p>
              <a:pPr algn="ctr"/>
              <a:r>
                <a:rPr lang="en-GB" sz="1200" dirty="0">
                  <a:solidFill>
                    <a:schemeClr val="bg1"/>
                  </a:solidFill>
                </a:rPr>
                <a:t>100</a:t>
              </a:r>
            </a:p>
          </p:txBody>
        </p:sp>
        <p:sp>
          <p:nvSpPr>
            <p:cNvPr id="67" name="TextBox 66"/>
            <p:cNvSpPr txBox="1"/>
            <p:nvPr/>
          </p:nvSpPr>
          <p:spPr>
            <a:xfrm>
              <a:off x="395830" y="3002468"/>
              <a:ext cx="647778" cy="276999"/>
            </a:xfrm>
            <a:prstGeom prst="rect">
              <a:avLst/>
            </a:prstGeom>
            <a:noFill/>
          </p:spPr>
          <p:txBody>
            <a:bodyPr wrap="square" rtlCol="0">
              <a:spAutoFit/>
            </a:bodyPr>
            <a:lstStyle/>
            <a:p>
              <a:pPr algn="ctr"/>
              <a:r>
                <a:rPr lang="en-GB" sz="1200" dirty="0">
                  <a:solidFill>
                    <a:schemeClr val="bg1"/>
                  </a:solidFill>
                </a:rPr>
                <a:t>80</a:t>
              </a:r>
            </a:p>
          </p:txBody>
        </p:sp>
        <p:sp>
          <p:nvSpPr>
            <p:cNvPr id="68" name="TextBox 67"/>
            <p:cNvSpPr txBox="1"/>
            <p:nvPr/>
          </p:nvSpPr>
          <p:spPr>
            <a:xfrm>
              <a:off x="382882" y="3470268"/>
              <a:ext cx="647778" cy="276999"/>
            </a:xfrm>
            <a:prstGeom prst="rect">
              <a:avLst/>
            </a:prstGeom>
            <a:noFill/>
          </p:spPr>
          <p:txBody>
            <a:bodyPr wrap="square" rtlCol="0">
              <a:spAutoFit/>
            </a:bodyPr>
            <a:lstStyle/>
            <a:p>
              <a:pPr algn="ctr"/>
              <a:r>
                <a:rPr lang="en-GB" sz="1200" dirty="0">
                  <a:solidFill>
                    <a:schemeClr val="bg1"/>
                  </a:solidFill>
                </a:rPr>
                <a:t>60</a:t>
              </a:r>
            </a:p>
          </p:txBody>
        </p:sp>
        <p:sp>
          <p:nvSpPr>
            <p:cNvPr id="69" name="TextBox 68"/>
            <p:cNvSpPr txBox="1"/>
            <p:nvPr/>
          </p:nvSpPr>
          <p:spPr>
            <a:xfrm>
              <a:off x="395830" y="3944089"/>
              <a:ext cx="647778" cy="276999"/>
            </a:xfrm>
            <a:prstGeom prst="rect">
              <a:avLst/>
            </a:prstGeom>
            <a:noFill/>
          </p:spPr>
          <p:txBody>
            <a:bodyPr wrap="square" rtlCol="0">
              <a:spAutoFit/>
            </a:bodyPr>
            <a:lstStyle/>
            <a:p>
              <a:pPr algn="ctr"/>
              <a:r>
                <a:rPr lang="en-GB" sz="1200" dirty="0">
                  <a:solidFill>
                    <a:schemeClr val="bg1"/>
                  </a:solidFill>
                </a:rPr>
                <a:t>40</a:t>
              </a:r>
            </a:p>
          </p:txBody>
        </p:sp>
        <p:sp>
          <p:nvSpPr>
            <p:cNvPr id="70" name="TextBox 69"/>
            <p:cNvSpPr txBox="1"/>
            <p:nvPr/>
          </p:nvSpPr>
          <p:spPr>
            <a:xfrm>
              <a:off x="382882" y="4426753"/>
              <a:ext cx="647778" cy="276999"/>
            </a:xfrm>
            <a:prstGeom prst="rect">
              <a:avLst/>
            </a:prstGeom>
            <a:noFill/>
          </p:spPr>
          <p:txBody>
            <a:bodyPr wrap="square" rtlCol="0">
              <a:spAutoFit/>
            </a:bodyPr>
            <a:lstStyle/>
            <a:p>
              <a:pPr algn="ctr"/>
              <a:r>
                <a:rPr lang="en-GB" sz="1200" dirty="0">
                  <a:solidFill>
                    <a:schemeClr val="bg1"/>
                  </a:solidFill>
                </a:rPr>
                <a:t>20</a:t>
              </a:r>
            </a:p>
          </p:txBody>
        </p:sp>
        <p:sp>
          <p:nvSpPr>
            <p:cNvPr id="71" name="TextBox 70"/>
            <p:cNvSpPr txBox="1"/>
            <p:nvPr/>
          </p:nvSpPr>
          <p:spPr>
            <a:xfrm>
              <a:off x="382882" y="4903083"/>
              <a:ext cx="647778" cy="276999"/>
            </a:xfrm>
            <a:prstGeom prst="rect">
              <a:avLst/>
            </a:prstGeom>
            <a:noFill/>
          </p:spPr>
          <p:txBody>
            <a:bodyPr wrap="square" rtlCol="0">
              <a:spAutoFit/>
            </a:bodyPr>
            <a:lstStyle/>
            <a:p>
              <a:pPr algn="ctr"/>
              <a:r>
                <a:rPr lang="en-GB" sz="1200" dirty="0">
                  <a:solidFill>
                    <a:schemeClr val="bg1"/>
                  </a:solidFill>
                </a:rPr>
                <a:t>0</a:t>
              </a:r>
            </a:p>
          </p:txBody>
        </p:sp>
        <p:sp>
          <p:nvSpPr>
            <p:cNvPr id="72" name="TextBox 71"/>
            <p:cNvSpPr txBox="1"/>
            <p:nvPr/>
          </p:nvSpPr>
          <p:spPr>
            <a:xfrm rot="16200000">
              <a:off x="-748434" y="3155823"/>
              <a:ext cx="2298972" cy="276999"/>
            </a:xfrm>
            <a:prstGeom prst="rect">
              <a:avLst/>
            </a:prstGeom>
            <a:noFill/>
          </p:spPr>
          <p:txBody>
            <a:bodyPr wrap="square" rtlCol="0">
              <a:spAutoFit/>
            </a:bodyPr>
            <a:lstStyle/>
            <a:p>
              <a:pPr algn="ctr"/>
              <a:r>
                <a:rPr lang="en-GB" sz="1200" dirty="0">
                  <a:solidFill>
                    <a:schemeClr val="bg1"/>
                  </a:solidFill>
                </a:rPr>
                <a:t>Mean LDL-C (mg/</a:t>
              </a:r>
              <a:r>
                <a:rPr lang="en-GB" sz="1200" dirty="0" err="1">
                  <a:solidFill>
                    <a:schemeClr val="bg1"/>
                  </a:solidFill>
                </a:rPr>
                <a:t>dL</a:t>
              </a:r>
              <a:r>
                <a:rPr lang="en-GB" sz="1200" dirty="0">
                  <a:solidFill>
                    <a:schemeClr val="bg1"/>
                  </a:solidFill>
                </a:rPr>
                <a:t>)</a:t>
              </a:r>
            </a:p>
          </p:txBody>
        </p:sp>
        <p:cxnSp>
          <p:nvCxnSpPr>
            <p:cNvPr id="6" name="Straight Connector 5"/>
            <p:cNvCxnSpPr/>
            <p:nvPr/>
          </p:nvCxnSpPr>
          <p:spPr>
            <a:xfrm>
              <a:off x="897731" y="5041583"/>
              <a:ext cx="451246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268187" y="4963886"/>
              <a:ext cx="0" cy="9559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532909" y="4957948"/>
              <a:ext cx="0" cy="9559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644732" y="4952010"/>
              <a:ext cx="0" cy="18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898402" y="4952010"/>
              <a:ext cx="0" cy="18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157186" y="4957947"/>
              <a:ext cx="0" cy="18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782086" y="4957948"/>
              <a:ext cx="0" cy="18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411477" y="4952010"/>
              <a:ext cx="0" cy="18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1012190" y="1714500"/>
              <a:ext cx="0" cy="33226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899592" y="1716683"/>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899592" y="2192164"/>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99592" y="2667645"/>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99592" y="3140968"/>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899592" y="3616449"/>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899592" y="4089772"/>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99592" y="4565253"/>
              <a:ext cx="11386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956526" y="5059765"/>
              <a:ext cx="647778" cy="276999"/>
            </a:xfrm>
            <a:prstGeom prst="rect">
              <a:avLst/>
            </a:prstGeom>
            <a:noFill/>
          </p:spPr>
          <p:txBody>
            <a:bodyPr wrap="square" rtlCol="0">
              <a:spAutoFit/>
            </a:bodyPr>
            <a:lstStyle/>
            <a:p>
              <a:pPr algn="ctr"/>
              <a:r>
                <a:rPr lang="en-GB" sz="1200" dirty="0">
                  <a:solidFill>
                    <a:schemeClr val="bg1"/>
                  </a:solidFill>
                </a:rPr>
                <a:t>33-34</a:t>
              </a:r>
              <a:endParaRPr lang="en-GB" sz="1100" dirty="0">
                <a:solidFill>
                  <a:schemeClr val="bg1"/>
                </a:solidFill>
              </a:endParaRPr>
            </a:p>
          </p:txBody>
        </p:sp>
      </p:grpSp>
    </p:spTree>
    <p:extLst>
      <p:ext uri="{BB962C8B-B14F-4D97-AF65-F5344CB8AC3E}">
        <p14:creationId xmlns:p14="http://schemas.microsoft.com/office/powerpoint/2010/main" val="161208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a:xfrm>
            <a:off x="457200" y="1196752"/>
            <a:ext cx="8507288" cy="4752528"/>
          </a:xfrm>
        </p:spPr>
        <p:txBody>
          <a:bodyPr>
            <a:normAutofit fontScale="85000" lnSpcReduction="10000"/>
          </a:bodyPr>
          <a:lstStyle/>
          <a:p>
            <a:r>
              <a:rPr lang="en-GB" dirty="0"/>
              <a:t>Current guideline recommendations for the management of hypercholesterolemia</a:t>
            </a:r>
          </a:p>
          <a:p>
            <a:endParaRPr lang="en-GB" dirty="0"/>
          </a:p>
          <a:p>
            <a:r>
              <a:rPr lang="en-GB" dirty="0"/>
              <a:t>What are ‘normal’ LDL-C levels? </a:t>
            </a:r>
          </a:p>
          <a:p>
            <a:pPr lvl="1"/>
            <a:r>
              <a:rPr lang="en-GB" dirty="0"/>
              <a:t>Data from humans and other mammals</a:t>
            </a:r>
          </a:p>
          <a:p>
            <a:pPr lvl="1"/>
            <a:r>
              <a:rPr lang="en-GB" dirty="0"/>
              <a:t>Genetic mutations data</a:t>
            </a:r>
          </a:p>
          <a:p>
            <a:pPr lvl="1"/>
            <a:endParaRPr lang="en-GB" dirty="0"/>
          </a:p>
          <a:p>
            <a:r>
              <a:rPr lang="en-GB" dirty="0"/>
              <a:t>Benefits and risks of lowering LDL-C with pharmacotherapy</a:t>
            </a:r>
            <a:endParaRPr lang="en-GB" strike="sngStrike" dirty="0"/>
          </a:p>
          <a:p>
            <a:pPr lvl="1"/>
            <a:r>
              <a:rPr lang="en-GB" dirty="0"/>
              <a:t>Data from statin trials</a:t>
            </a:r>
          </a:p>
          <a:p>
            <a:pPr lvl="1"/>
            <a:r>
              <a:rPr lang="en-GB" dirty="0"/>
              <a:t>Data from IMPROVE-IT: adding ezetimibe to statins</a:t>
            </a:r>
          </a:p>
          <a:p>
            <a:pPr lvl="1"/>
            <a:r>
              <a:rPr lang="en-GB" dirty="0"/>
              <a:t>Data from PCSK9 inhibitor trials </a:t>
            </a:r>
          </a:p>
          <a:p>
            <a:pPr lvl="1"/>
            <a:endParaRPr lang="en-GB" dirty="0"/>
          </a:p>
          <a:p>
            <a:r>
              <a:rPr lang="en-GB" dirty="0"/>
              <a:t>Safety of low LDL-C levels (50–80 mg/</a:t>
            </a:r>
            <a:r>
              <a:rPr lang="en-GB" dirty="0" err="1"/>
              <a:t>dL</a:t>
            </a:r>
            <a:r>
              <a:rPr lang="en-GB" dirty="0"/>
              <a:t>)</a:t>
            </a:r>
          </a:p>
          <a:p>
            <a:pPr lvl="1"/>
            <a:r>
              <a:rPr lang="en-GB" dirty="0"/>
              <a:t>Data from statin trials</a:t>
            </a:r>
          </a:p>
          <a:p>
            <a:pPr lvl="1"/>
            <a:r>
              <a:rPr lang="en-GB" dirty="0"/>
              <a:t>Data from IMPROVE-IT</a:t>
            </a:r>
          </a:p>
          <a:p>
            <a:pPr lvl="1"/>
            <a:endParaRPr lang="en-GB" dirty="0"/>
          </a:p>
          <a:p>
            <a:r>
              <a:rPr lang="en-GB" dirty="0"/>
              <a:t>Safety of very low LDL-C levels (&lt;25 mg/</a:t>
            </a:r>
            <a:r>
              <a:rPr lang="en-GB" dirty="0" err="1"/>
              <a:t>dL</a:t>
            </a:r>
            <a:r>
              <a:rPr lang="en-GB" dirty="0"/>
              <a:t>)</a:t>
            </a:r>
          </a:p>
          <a:p>
            <a:pPr lvl="1"/>
            <a:r>
              <a:rPr lang="en-GB" dirty="0"/>
              <a:t>Recent data from PCSK9 inhibitor trials</a:t>
            </a:r>
          </a:p>
          <a:p>
            <a:pPr lvl="1"/>
            <a:endParaRPr lang="en-GB" dirty="0"/>
          </a:p>
          <a:p>
            <a:r>
              <a:rPr lang="en-GB" dirty="0"/>
              <a:t>Summary and references</a:t>
            </a:r>
          </a:p>
          <a:p>
            <a:pPr marL="342900" indent="-342900">
              <a:buFont typeface="Arial" pitchFamily="34" charset="0"/>
              <a:buAutoNum type="arabicPeriod"/>
            </a:pPr>
            <a:endParaRPr lang="en-GB" dirty="0"/>
          </a:p>
          <a:p>
            <a:pPr marL="342900" indent="-342900">
              <a:buAutoNum type="arabicPeriod"/>
            </a:pPr>
            <a:endParaRPr lang="en-GB" dirty="0"/>
          </a:p>
        </p:txBody>
      </p:sp>
    </p:spTree>
    <p:extLst>
      <p:ext uri="{BB962C8B-B14F-4D97-AF65-F5344CB8AC3E}">
        <p14:creationId xmlns:p14="http://schemas.microsoft.com/office/powerpoint/2010/main" val="1769981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072" y="-21272"/>
            <a:ext cx="8050440" cy="1143000"/>
          </a:xfrm>
        </p:spPr>
        <p:txBody>
          <a:bodyPr/>
          <a:lstStyle/>
          <a:p>
            <a:r>
              <a:rPr lang="en-GB" dirty="0"/>
              <a:t>Westernized humans are the only mammals with total cholesterol &gt;160 mg/</a:t>
            </a:r>
            <a:r>
              <a:rPr lang="en-GB" dirty="0" err="1"/>
              <a:t>dL</a:t>
            </a:r>
            <a:r>
              <a:rPr lang="en-GB" dirty="0"/>
              <a:t> (and LDL-C &gt;80 mg/</a:t>
            </a:r>
            <a:r>
              <a:rPr lang="en-GB" dirty="0" err="1"/>
              <a:t>dL</a:t>
            </a:r>
            <a:r>
              <a:rPr lang="en-GB" dirty="0"/>
              <a:t>)</a:t>
            </a:r>
            <a:endParaRPr lang="en-GB" baseline="30000" dirty="0"/>
          </a:p>
        </p:txBody>
      </p:sp>
      <p:sp>
        <p:nvSpPr>
          <p:cNvPr id="8" name="Text Placeholder 7"/>
          <p:cNvSpPr>
            <a:spLocks noGrp="1"/>
          </p:cNvSpPr>
          <p:nvPr>
            <p:ph type="body" sz="quarter" idx="14"/>
          </p:nvPr>
        </p:nvSpPr>
        <p:spPr>
          <a:xfrm>
            <a:off x="0" y="6399030"/>
            <a:ext cx="6564573" cy="270330"/>
          </a:xfrm>
        </p:spPr>
        <p:txBody>
          <a:bodyPr/>
          <a:lstStyle/>
          <a:p>
            <a:r>
              <a:rPr lang="en-GB" sz="800" b="1" dirty="0"/>
              <a:t>Figure adapted from 1.</a:t>
            </a:r>
            <a:r>
              <a:rPr lang="en-GB" sz="800" dirty="0"/>
              <a:t> O’Keefe JH, et al. J Am </a:t>
            </a:r>
            <a:r>
              <a:rPr lang="en-GB" sz="800" dirty="0" err="1"/>
              <a:t>Coll</a:t>
            </a:r>
            <a:r>
              <a:rPr lang="en-GB" sz="800" dirty="0"/>
              <a:t> </a:t>
            </a:r>
            <a:r>
              <a:rPr lang="en-GB" sz="800" dirty="0" err="1"/>
              <a:t>Cardiol</a:t>
            </a:r>
            <a:r>
              <a:rPr lang="en-GB" sz="800" dirty="0"/>
              <a:t>. 2004;43(11):2142–2146. </a:t>
            </a:r>
            <a:endParaRPr lang="en-GB" dirty="0"/>
          </a:p>
        </p:txBody>
      </p:sp>
      <p:grpSp>
        <p:nvGrpSpPr>
          <p:cNvPr id="9" name="Group 8"/>
          <p:cNvGrpSpPr/>
          <p:nvPr/>
        </p:nvGrpSpPr>
        <p:grpSpPr>
          <a:xfrm>
            <a:off x="899592" y="1484784"/>
            <a:ext cx="8137186" cy="4803476"/>
            <a:chOff x="1112205" y="404664"/>
            <a:chExt cx="8356339" cy="5183786"/>
          </a:xfrm>
        </p:grpSpPr>
        <p:pic>
          <p:nvPicPr>
            <p:cNvPr id="10"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805" t="-1" b="13091"/>
            <a:stretch/>
          </p:blipFill>
          <p:spPr bwMode="auto">
            <a:xfrm>
              <a:off x="3131840" y="404664"/>
              <a:ext cx="6336704" cy="4568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112205" y="661632"/>
              <a:ext cx="2039341" cy="1449115"/>
            </a:xfrm>
            <a:prstGeom prst="rect">
              <a:avLst/>
            </a:prstGeom>
            <a:noFill/>
          </p:spPr>
          <p:txBody>
            <a:bodyPr wrap="none" rtlCol="0">
              <a:spAutoFit/>
            </a:bodyPr>
            <a:lstStyle/>
            <a:p>
              <a:pPr algn="r">
                <a:spcAft>
                  <a:spcPts val="100"/>
                </a:spcAft>
              </a:pPr>
              <a:r>
                <a:rPr lang="en-GB" sz="1400" b="1" dirty="0">
                  <a:solidFill>
                    <a:schemeClr val="bg1"/>
                  </a:solidFill>
                </a:rPr>
                <a:t>Hunter-Gatherers:</a:t>
              </a:r>
            </a:p>
            <a:p>
              <a:pPr algn="r">
                <a:spcAft>
                  <a:spcPts val="100"/>
                </a:spcAft>
              </a:pPr>
              <a:r>
                <a:rPr lang="en-GB" sz="1400" dirty="0" err="1">
                  <a:solidFill>
                    <a:schemeClr val="bg1"/>
                  </a:solidFill>
                </a:rPr>
                <a:t>Haz</a:t>
              </a:r>
              <a:r>
                <a:rPr lang="en-GB" sz="1400" dirty="0">
                  <a:solidFill>
                    <a:schemeClr val="bg1"/>
                  </a:solidFill>
                </a:rPr>
                <a:t> da</a:t>
              </a:r>
            </a:p>
            <a:p>
              <a:pPr algn="r">
                <a:spcAft>
                  <a:spcPts val="100"/>
                </a:spcAft>
              </a:pPr>
              <a:r>
                <a:rPr lang="en-GB" sz="1400" dirty="0">
                  <a:solidFill>
                    <a:schemeClr val="bg1"/>
                  </a:solidFill>
                </a:rPr>
                <a:t>Inuit</a:t>
              </a:r>
            </a:p>
            <a:p>
              <a:pPr algn="r">
                <a:spcAft>
                  <a:spcPts val="100"/>
                </a:spcAft>
              </a:pPr>
              <a:r>
                <a:rPr lang="en-GB" sz="1400" dirty="0">
                  <a:solidFill>
                    <a:schemeClr val="bg1"/>
                  </a:solidFill>
                </a:rPr>
                <a:t>!Kung</a:t>
              </a:r>
            </a:p>
            <a:p>
              <a:pPr algn="r">
                <a:spcAft>
                  <a:spcPts val="100"/>
                </a:spcAft>
              </a:pPr>
              <a:r>
                <a:rPr lang="en-GB" sz="1400" dirty="0">
                  <a:solidFill>
                    <a:schemeClr val="bg1"/>
                  </a:solidFill>
                </a:rPr>
                <a:t>Pygmy</a:t>
              </a:r>
            </a:p>
            <a:p>
              <a:pPr algn="r">
                <a:spcAft>
                  <a:spcPts val="100"/>
                </a:spcAft>
              </a:pPr>
              <a:r>
                <a:rPr lang="en-GB" sz="1400" dirty="0">
                  <a:solidFill>
                    <a:schemeClr val="bg1"/>
                  </a:solidFill>
                </a:rPr>
                <a:t>San</a:t>
              </a:r>
            </a:p>
          </p:txBody>
        </p:sp>
        <p:sp>
          <p:nvSpPr>
            <p:cNvPr id="12" name="TextBox 11"/>
            <p:cNvSpPr txBox="1"/>
            <p:nvPr/>
          </p:nvSpPr>
          <p:spPr>
            <a:xfrm>
              <a:off x="1538007" y="2060848"/>
              <a:ext cx="1665841" cy="992579"/>
            </a:xfrm>
            <a:prstGeom prst="rect">
              <a:avLst/>
            </a:prstGeom>
            <a:noFill/>
          </p:spPr>
          <p:txBody>
            <a:bodyPr wrap="none" rtlCol="0">
              <a:spAutoFit/>
            </a:bodyPr>
            <a:lstStyle/>
            <a:p>
              <a:pPr algn="r">
                <a:spcAft>
                  <a:spcPts val="100"/>
                </a:spcAft>
              </a:pPr>
              <a:r>
                <a:rPr lang="en-GB" sz="1400" b="1" dirty="0">
                  <a:solidFill>
                    <a:schemeClr val="bg1"/>
                  </a:solidFill>
                </a:rPr>
                <a:t>Wild Primates:</a:t>
              </a:r>
            </a:p>
            <a:p>
              <a:pPr algn="r">
                <a:spcAft>
                  <a:spcPts val="100"/>
                </a:spcAft>
              </a:pPr>
              <a:r>
                <a:rPr lang="en-GB" sz="1400" dirty="0">
                  <a:solidFill>
                    <a:schemeClr val="bg1"/>
                  </a:solidFill>
                </a:rPr>
                <a:t>Baboon</a:t>
              </a:r>
            </a:p>
            <a:p>
              <a:pPr algn="r">
                <a:spcAft>
                  <a:spcPts val="100"/>
                </a:spcAft>
              </a:pPr>
              <a:r>
                <a:rPr lang="en-GB" sz="1400" dirty="0">
                  <a:solidFill>
                    <a:schemeClr val="bg1"/>
                  </a:solidFill>
                </a:rPr>
                <a:t>Howler monkey</a:t>
              </a:r>
            </a:p>
            <a:p>
              <a:pPr algn="r">
                <a:spcAft>
                  <a:spcPts val="100"/>
                </a:spcAft>
              </a:pPr>
              <a:r>
                <a:rPr lang="en-GB" sz="1400" dirty="0">
                  <a:solidFill>
                    <a:schemeClr val="bg1"/>
                  </a:solidFill>
                </a:rPr>
                <a:t>Night monkey</a:t>
              </a:r>
            </a:p>
          </p:txBody>
        </p:sp>
        <p:sp>
          <p:nvSpPr>
            <p:cNvPr id="13" name="TextBox 12"/>
            <p:cNvSpPr txBox="1"/>
            <p:nvPr/>
          </p:nvSpPr>
          <p:spPr>
            <a:xfrm>
              <a:off x="1447632" y="3005413"/>
              <a:ext cx="1725152" cy="1449115"/>
            </a:xfrm>
            <a:prstGeom prst="rect">
              <a:avLst/>
            </a:prstGeom>
            <a:noFill/>
          </p:spPr>
          <p:txBody>
            <a:bodyPr wrap="none" rtlCol="0">
              <a:spAutoFit/>
            </a:bodyPr>
            <a:lstStyle/>
            <a:p>
              <a:pPr algn="r">
                <a:spcAft>
                  <a:spcPts val="100"/>
                </a:spcAft>
              </a:pPr>
              <a:r>
                <a:rPr lang="en-GB" sz="1400" b="1" dirty="0">
                  <a:solidFill>
                    <a:schemeClr val="bg1"/>
                  </a:solidFill>
                </a:rPr>
                <a:t>Wild Mammals:</a:t>
              </a:r>
            </a:p>
            <a:p>
              <a:pPr algn="r">
                <a:spcAft>
                  <a:spcPts val="100"/>
                </a:spcAft>
              </a:pPr>
              <a:r>
                <a:rPr lang="en-GB" sz="1400" dirty="0">
                  <a:solidFill>
                    <a:schemeClr val="bg1"/>
                  </a:solidFill>
                </a:rPr>
                <a:t>Horse</a:t>
              </a:r>
            </a:p>
            <a:p>
              <a:pPr algn="r">
                <a:spcAft>
                  <a:spcPts val="100"/>
                </a:spcAft>
              </a:pPr>
              <a:r>
                <a:rPr lang="en-GB" sz="1400" dirty="0">
                  <a:solidFill>
                    <a:schemeClr val="bg1"/>
                  </a:solidFill>
                </a:rPr>
                <a:t>Boar</a:t>
              </a:r>
            </a:p>
            <a:p>
              <a:pPr algn="r">
                <a:spcAft>
                  <a:spcPts val="100"/>
                </a:spcAft>
              </a:pPr>
              <a:r>
                <a:rPr lang="en-GB" sz="1400" dirty="0">
                  <a:solidFill>
                    <a:schemeClr val="bg1"/>
                  </a:solidFill>
                </a:rPr>
                <a:t>Peccary</a:t>
              </a:r>
            </a:p>
            <a:p>
              <a:pPr algn="r">
                <a:spcAft>
                  <a:spcPts val="100"/>
                </a:spcAft>
              </a:pPr>
              <a:r>
                <a:rPr lang="en-GB" sz="1400" dirty="0">
                  <a:solidFill>
                    <a:schemeClr val="bg1"/>
                  </a:solidFill>
                </a:rPr>
                <a:t>Black rhinoceros</a:t>
              </a:r>
            </a:p>
            <a:p>
              <a:pPr algn="r">
                <a:spcAft>
                  <a:spcPts val="100"/>
                </a:spcAft>
              </a:pPr>
              <a:r>
                <a:rPr lang="en-GB" sz="1400" dirty="0">
                  <a:solidFill>
                    <a:schemeClr val="bg1"/>
                  </a:solidFill>
                </a:rPr>
                <a:t>African Elephant</a:t>
              </a:r>
            </a:p>
          </p:txBody>
        </p:sp>
        <p:sp>
          <p:nvSpPr>
            <p:cNvPr id="14" name="TextBox 13"/>
            <p:cNvSpPr txBox="1"/>
            <p:nvPr/>
          </p:nvSpPr>
          <p:spPr>
            <a:xfrm>
              <a:off x="1235167" y="4437112"/>
              <a:ext cx="1896673" cy="536044"/>
            </a:xfrm>
            <a:prstGeom prst="rect">
              <a:avLst/>
            </a:prstGeom>
            <a:noFill/>
          </p:spPr>
          <p:txBody>
            <a:bodyPr wrap="none" rtlCol="0">
              <a:spAutoFit/>
            </a:bodyPr>
            <a:lstStyle/>
            <a:p>
              <a:pPr algn="r">
                <a:spcAft>
                  <a:spcPts val="100"/>
                </a:spcAft>
              </a:pPr>
              <a:r>
                <a:rPr lang="en-GB" sz="1400" b="1" dirty="0">
                  <a:solidFill>
                    <a:schemeClr val="bg1"/>
                  </a:solidFill>
                </a:rPr>
                <a:t>Modern Humans:</a:t>
              </a:r>
            </a:p>
            <a:p>
              <a:pPr algn="r">
                <a:spcAft>
                  <a:spcPts val="100"/>
                </a:spcAft>
              </a:pPr>
              <a:r>
                <a:rPr lang="en-GB" sz="1400" dirty="0">
                  <a:solidFill>
                    <a:schemeClr val="bg1"/>
                  </a:solidFill>
                </a:rPr>
                <a:t>Adult American</a:t>
              </a:r>
            </a:p>
          </p:txBody>
        </p:sp>
        <p:sp>
          <p:nvSpPr>
            <p:cNvPr id="17" name="TextBox 16"/>
            <p:cNvSpPr txBox="1"/>
            <p:nvPr/>
          </p:nvSpPr>
          <p:spPr>
            <a:xfrm>
              <a:off x="4718763" y="5311451"/>
              <a:ext cx="2584361" cy="276999"/>
            </a:xfrm>
            <a:prstGeom prst="rect">
              <a:avLst/>
            </a:prstGeom>
            <a:noFill/>
          </p:spPr>
          <p:txBody>
            <a:bodyPr wrap="none" rtlCol="0">
              <a:spAutoFit/>
            </a:bodyPr>
            <a:lstStyle/>
            <a:p>
              <a:pPr algn="r">
                <a:spcAft>
                  <a:spcPts val="100"/>
                </a:spcAft>
              </a:pPr>
              <a:r>
                <a:rPr lang="en-GB" sz="1200" dirty="0">
                  <a:solidFill>
                    <a:schemeClr val="bg1"/>
                  </a:solidFill>
                </a:rPr>
                <a:t>Mean total cholesterol (mg/</a:t>
              </a:r>
              <a:r>
                <a:rPr lang="en-GB" sz="1200" dirty="0" err="1">
                  <a:solidFill>
                    <a:schemeClr val="bg1"/>
                  </a:solidFill>
                </a:rPr>
                <a:t>dL</a:t>
              </a:r>
              <a:r>
                <a:rPr lang="en-GB" sz="1200" dirty="0">
                  <a:solidFill>
                    <a:schemeClr val="bg1"/>
                  </a:solidFill>
                </a:rPr>
                <a:t>)</a:t>
              </a:r>
            </a:p>
          </p:txBody>
        </p:sp>
        <p:sp>
          <p:nvSpPr>
            <p:cNvPr id="15" name="TextBox 14"/>
            <p:cNvSpPr txBox="1"/>
            <p:nvPr/>
          </p:nvSpPr>
          <p:spPr>
            <a:xfrm>
              <a:off x="3031559" y="4934142"/>
              <a:ext cx="282449" cy="276999"/>
            </a:xfrm>
            <a:prstGeom prst="rect">
              <a:avLst/>
            </a:prstGeom>
            <a:noFill/>
          </p:spPr>
          <p:txBody>
            <a:bodyPr wrap="none" rtlCol="0">
              <a:spAutoFit/>
            </a:bodyPr>
            <a:lstStyle/>
            <a:p>
              <a:pPr algn="r">
                <a:spcAft>
                  <a:spcPts val="100"/>
                </a:spcAft>
              </a:pPr>
              <a:r>
                <a:rPr lang="en-GB" sz="1200" dirty="0">
                  <a:solidFill>
                    <a:schemeClr val="bg1"/>
                  </a:solidFill>
                </a:rPr>
                <a:t>0</a:t>
              </a:r>
            </a:p>
          </p:txBody>
        </p:sp>
        <p:sp>
          <p:nvSpPr>
            <p:cNvPr id="16" name="TextBox 15"/>
            <p:cNvSpPr txBox="1"/>
            <p:nvPr/>
          </p:nvSpPr>
          <p:spPr>
            <a:xfrm>
              <a:off x="3695050" y="4926376"/>
              <a:ext cx="380232" cy="276999"/>
            </a:xfrm>
            <a:prstGeom prst="rect">
              <a:avLst/>
            </a:prstGeom>
            <a:noFill/>
          </p:spPr>
          <p:txBody>
            <a:bodyPr wrap="none" rtlCol="0">
              <a:spAutoFit/>
            </a:bodyPr>
            <a:lstStyle/>
            <a:p>
              <a:pPr algn="r">
                <a:spcAft>
                  <a:spcPts val="100"/>
                </a:spcAft>
              </a:pPr>
              <a:r>
                <a:rPr lang="en-GB" sz="1200" dirty="0">
                  <a:solidFill>
                    <a:schemeClr val="bg1"/>
                  </a:solidFill>
                </a:rPr>
                <a:t>70</a:t>
              </a:r>
            </a:p>
          </p:txBody>
        </p:sp>
        <p:sp>
          <p:nvSpPr>
            <p:cNvPr id="18" name="TextBox 17"/>
            <p:cNvSpPr txBox="1"/>
            <p:nvPr/>
          </p:nvSpPr>
          <p:spPr>
            <a:xfrm>
              <a:off x="4407510" y="4926375"/>
              <a:ext cx="380232" cy="276999"/>
            </a:xfrm>
            <a:prstGeom prst="rect">
              <a:avLst/>
            </a:prstGeom>
            <a:noFill/>
          </p:spPr>
          <p:txBody>
            <a:bodyPr wrap="none" rtlCol="0">
              <a:spAutoFit/>
            </a:bodyPr>
            <a:lstStyle/>
            <a:p>
              <a:pPr algn="r">
                <a:spcAft>
                  <a:spcPts val="100"/>
                </a:spcAft>
              </a:pPr>
              <a:r>
                <a:rPr lang="en-GB" sz="1200" dirty="0">
                  <a:solidFill>
                    <a:schemeClr val="bg1"/>
                  </a:solidFill>
                </a:rPr>
                <a:t>90</a:t>
              </a:r>
            </a:p>
          </p:txBody>
        </p:sp>
        <p:sp>
          <p:nvSpPr>
            <p:cNvPr id="19" name="TextBox 18"/>
            <p:cNvSpPr txBox="1"/>
            <p:nvPr/>
          </p:nvSpPr>
          <p:spPr>
            <a:xfrm>
              <a:off x="5071334" y="4934142"/>
              <a:ext cx="478016" cy="276999"/>
            </a:xfrm>
            <a:prstGeom prst="rect">
              <a:avLst/>
            </a:prstGeom>
            <a:noFill/>
          </p:spPr>
          <p:txBody>
            <a:bodyPr wrap="none" rtlCol="0">
              <a:spAutoFit/>
            </a:bodyPr>
            <a:lstStyle/>
            <a:p>
              <a:pPr algn="r">
                <a:spcAft>
                  <a:spcPts val="100"/>
                </a:spcAft>
              </a:pPr>
              <a:r>
                <a:rPr lang="en-GB" sz="1200" dirty="0">
                  <a:solidFill>
                    <a:schemeClr val="bg1"/>
                  </a:solidFill>
                </a:rPr>
                <a:t>110</a:t>
              </a:r>
            </a:p>
          </p:txBody>
        </p:sp>
        <p:sp>
          <p:nvSpPr>
            <p:cNvPr id="20" name="TextBox 19"/>
            <p:cNvSpPr txBox="1"/>
            <p:nvPr/>
          </p:nvSpPr>
          <p:spPr>
            <a:xfrm>
              <a:off x="5776174" y="4926374"/>
              <a:ext cx="478016" cy="276999"/>
            </a:xfrm>
            <a:prstGeom prst="rect">
              <a:avLst/>
            </a:prstGeom>
            <a:noFill/>
          </p:spPr>
          <p:txBody>
            <a:bodyPr wrap="none" rtlCol="0">
              <a:spAutoFit/>
            </a:bodyPr>
            <a:lstStyle/>
            <a:p>
              <a:pPr algn="r">
                <a:spcAft>
                  <a:spcPts val="100"/>
                </a:spcAft>
              </a:pPr>
              <a:r>
                <a:rPr lang="en-GB" sz="1200" dirty="0">
                  <a:solidFill>
                    <a:schemeClr val="bg1"/>
                  </a:solidFill>
                </a:rPr>
                <a:t>130</a:t>
              </a:r>
            </a:p>
          </p:txBody>
        </p:sp>
        <p:sp>
          <p:nvSpPr>
            <p:cNvPr id="21" name="TextBox 20"/>
            <p:cNvSpPr txBox="1"/>
            <p:nvPr/>
          </p:nvSpPr>
          <p:spPr>
            <a:xfrm>
              <a:off x="6477586" y="4926374"/>
              <a:ext cx="478016" cy="276999"/>
            </a:xfrm>
            <a:prstGeom prst="rect">
              <a:avLst/>
            </a:prstGeom>
            <a:noFill/>
          </p:spPr>
          <p:txBody>
            <a:bodyPr wrap="none" rtlCol="0">
              <a:spAutoFit/>
            </a:bodyPr>
            <a:lstStyle/>
            <a:p>
              <a:pPr algn="r">
                <a:spcAft>
                  <a:spcPts val="100"/>
                </a:spcAft>
              </a:pPr>
              <a:r>
                <a:rPr lang="en-GB" sz="1200" dirty="0">
                  <a:solidFill>
                    <a:schemeClr val="bg1"/>
                  </a:solidFill>
                </a:rPr>
                <a:t>150</a:t>
              </a:r>
            </a:p>
          </p:txBody>
        </p:sp>
        <p:sp>
          <p:nvSpPr>
            <p:cNvPr id="22" name="TextBox 21"/>
            <p:cNvSpPr txBox="1"/>
            <p:nvPr/>
          </p:nvSpPr>
          <p:spPr>
            <a:xfrm>
              <a:off x="7190046" y="4934142"/>
              <a:ext cx="478016" cy="276999"/>
            </a:xfrm>
            <a:prstGeom prst="rect">
              <a:avLst/>
            </a:prstGeom>
            <a:noFill/>
          </p:spPr>
          <p:txBody>
            <a:bodyPr wrap="none" rtlCol="0">
              <a:spAutoFit/>
            </a:bodyPr>
            <a:lstStyle/>
            <a:p>
              <a:pPr algn="r">
                <a:spcAft>
                  <a:spcPts val="100"/>
                </a:spcAft>
              </a:pPr>
              <a:r>
                <a:rPr lang="en-GB" sz="1200" dirty="0">
                  <a:solidFill>
                    <a:schemeClr val="bg1"/>
                  </a:solidFill>
                </a:rPr>
                <a:t>170</a:t>
              </a:r>
            </a:p>
          </p:txBody>
        </p:sp>
        <p:sp>
          <p:nvSpPr>
            <p:cNvPr id="23" name="TextBox 22"/>
            <p:cNvSpPr txBox="1"/>
            <p:nvPr/>
          </p:nvSpPr>
          <p:spPr>
            <a:xfrm>
              <a:off x="7910126" y="4934142"/>
              <a:ext cx="478016" cy="276999"/>
            </a:xfrm>
            <a:prstGeom prst="rect">
              <a:avLst/>
            </a:prstGeom>
            <a:noFill/>
          </p:spPr>
          <p:txBody>
            <a:bodyPr wrap="none" rtlCol="0">
              <a:spAutoFit/>
            </a:bodyPr>
            <a:lstStyle/>
            <a:p>
              <a:pPr algn="r">
                <a:spcAft>
                  <a:spcPts val="100"/>
                </a:spcAft>
              </a:pPr>
              <a:r>
                <a:rPr lang="en-GB" sz="1200" dirty="0">
                  <a:solidFill>
                    <a:schemeClr val="bg1"/>
                  </a:solidFill>
                </a:rPr>
                <a:t>190</a:t>
              </a:r>
            </a:p>
          </p:txBody>
        </p:sp>
        <p:sp>
          <p:nvSpPr>
            <p:cNvPr id="24" name="TextBox 23"/>
            <p:cNvSpPr txBox="1"/>
            <p:nvPr/>
          </p:nvSpPr>
          <p:spPr>
            <a:xfrm>
              <a:off x="8614966" y="4926373"/>
              <a:ext cx="478016" cy="276999"/>
            </a:xfrm>
            <a:prstGeom prst="rect">
              <a:avLst/>
            </a:prstGeom>
            <a:noFill/>
          </p:spPr>
          <p:txBody>
            <a:bodyPr wrap="none" rtlCol="0">
              <a:spAutoFit/>
            </a:bodyPr>
            <a:lstStyle/>
            <a:p>
              <a:pPr algn="r">
                <a:spcAft>
                  <a:spcPts val="100"/>
                </a:spcAft>
              </a:pPr>
              <a:r>
                <a:rPr lang="en-GB" sz="1200" dirty="0">
                  <a:solidFill>
                    <a:schemeClr val="bg1"/>
                  </a:solidFill>
                </a:rPr>
                <a:t>210</a:t>
              </a:r>
            </a:p>
          </p:txBody>
        </p:sp>
      </p:grpSp>
      <p:sp>
        <p:nvSpPr>
          <p:cNvPr id="25" name="TextBox 24"/>
          <p:cNvSpPr txBox="1"/>
          <p:nvPr/>
        </p:nvSpPr>
        <p:spPr>
          <a:xfrm>
            <a:off x="842040" y="1035887"/>
            <a:ext cx="8194456" cy="553998"/>
          </a:xfrm>
          <a:prstGeom prst="rect">
            <a:avLst/>
          </a:prstGeom>
          <a:noFill/>
        </p:spPr>
        <p:txBody>
          <a:bodyPr wrap="square" rtlCol="0">
            <a:spAutoFit/>
          </a:bodyPr>
          <a:lstStyle/>
          <a:p>
            <a:r>
              <a:rPr lang="en-GB" sz="1000" dirty="0">
                <a:solidFill>
                  <a:schemeClr val="bg1"/>
                </a:solidFill>
              </a:rPr>
              <a:t>Field observations of hunter-gatherer populations showed them to be generally free of symptoms of CVD even when living beyond 70. These populations had total cholesterol levels of 100 to 150 mg/</a:t>
            </a:r>
            <a:r>
              <a:rPr lang="en-GB" sz="1000" dirty="0" err="1">
                <a:solidFill>
                  <a:schemeClr val="bg1"/>
                </a:solidFill>
              </a:rPr>
              <a:t>dL</a:t>
            </a:r>
            <a:r>
              <a:rPr lang="en-GB" sz="1000" dirty="0">
                <a:solidFill>
                  <a:schemeClr val="bg1"/>
                </a:solidFill>
              </a:rPr>
              <a:t> with estimated LDL cholesterol levels of approximately 50 to 75 mg/</a:t>
            </a:r>
            <a:r>
              <a:rPr lang="en-GB" sz="1000" dirty="0" err="1">
                <a:solidFill>
                  <a:schemeClr val="bg1"/>
                </a:solidFill>
              </a:rPr>
              <a:t>dL</a:t>
            </a:r>
            <a:r>
              <a:rPr lang="en-GB" sz="1000" dirty="0">
                <a:solidFill>
                  <a:schemeClr val="bg1"/>
                </a:solidFill>
              </a:rPr>
              <a:t>. Healthy, wild, adult primates show LDL-C  levels of approximately 40 to 80 mg/dL.</a:t>
            </a:r>
            <a:r>
              <a:rPr lang="en-GB" sz="1000" baseline="30000" dirty="0">
                <a:solidFill>
                  <a:schemeClr val="bg1"/>
                </a:solidFill>
              </a:rPr>
              <a:t>1</a:t>
            </a:r>
            <a:endParaRPr lang="en-GB" sz="1000" dirty="0">
              <a:solidFill>
                <a:schemeClr val="bg1"/>
              </a:solidFill>
            </a:endParaRPr>
          </a:p>
        </p:txBody>
      </p:sp>
    </p:spTree>
    <p:extLst>
      <p:ext uri="{BB962C8B-B14F-4D97-AF65-F5344CB8AC3E}">
        <p14:creationId xmlns:p14="http://schemas.microsoft.com/office/powerpoint/2010/main" val="781866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4624"/>
            <a:ext cx="7632848" cy="1143000"/>
          </a:xfrm>
        </p:spPr>
        <p:txBody>
          <a:bodyPr/>
          <a:lstStyle/>
          <a:p>
            <a:r>
              <a:rPr lang="en-GB" dirty="0"/>
              <a:t>Life-long low LDL-C is associated with </a:t>
            </a:r>
            <a:br>
              <a:rPr lang="en-GB" dirty="0"/>
            </a:br>
            <a:r>
              <a:rPr lang="en-GB" dirty="0"/>
              <a:t>lower CHD risk</a:t>
            </a:r>
          </a:p>
        </p:txBody>
      </p:sp>
      <p:sp>
        <p:nvSpPr>
          <p:cNvPr id="4" name="Text Placeholder 3"/>
          <p:cNvSpPr>
            <a:spLocks noGrp="1"/>
          </p:cNvSpPr>
          <p:nvPr>
            <p:ph type="body" sz="quarter" idx="13"/>
          </p:nvPr>
        </p:nvSpPr>
        <p:spPr>
          <a:xfrm>
            <a:off x="467544" y="5589240"/>
            <a:ext cx="8229600" cy="576064"/>
          </a:xfrm>
        </p:spPr>
        <p:txBody>
          <a:bodyPr/>
          <a:lstStyle/>
          <a:p>
            <a:r>
              <a:rPr lang="en-GB" sz="1400" dirty="0"/>
              <a:t>Life-long exposure to low LDL-C due to single nucleotide polymorphisms (SNPs) reduces the risk of CHD by 54.5% for each </a:t>
            </a:r>
            <a:r>
              <a:rPr lang="en-GB" sz="1400" dirty="0" err="1"/>
              <a:t>mmol</a:t>
            </a:r>
            <a:r>
              <a:rPr lang="en-GB" sz="1400" dirty="0"/>
              <a:t>/L lower of LDL-C</a:t>
            </a:r>
            <a:r>
              <a:rPr lang="en-GB" sz="1400" baseline="30000" dirty="0"/>
              <a:t>1</a:t>
            </a:r>
            <a:endParaRPr lang="en-GB" sz="1400" dirty="0"/>
          </a:p>
        </p:txBody>
      </p:sp>
      <p:sp>
        <p:nvSpPr>
          <p:cNvPr id="8" name="Text Placeholder 7"/>
          <p:cNvSpPr>
            <a:spLocks noGrp="1"/>
          </p:cNvSpPr>
          <p:nvPr>
            <p:ph type="body" sz="quarter" idx="14"/>
          </p:nvPr>
        </p:nvSpPr>
        <p:spPr>
          <a:xfrm>
            <a:off x="35693" y="6381328"/>
            <a:ext cx="8640763" cy="287337"/>
          </a:xfrm>
        </p:spPr>
        <p:txBody>
          <a:bodyPr/>
          <a:lstStyle/>
          <a:p>
            <a:r>
              <a:rPr lang="en-GB" b="1" dirty="0"/>
              <a:t>1. </a:t>
            </a:r>
            <a:r>
              <a:rPr lang="en-GB" dirty="0" err="1"/>
              <a:t>Ference</a:t>
            </a:r>
            <a:r>
              <a:rPr lang="en-GB" dirty="0"/>
              <a:t> BA, et al. </a:t>
            </a:r>
            <a:r>
              <a:rPr lang="en-GB" i="1" dirty="0"/>
              <a:t>J Am </a:t>
            </a:r>
            <a:r>
              <a:rPr lang="en-GB" i="1" dirty="0" err="1"/>
              <a:t>Coll</a:t>
            </a:r>
            <a:r>
              <a:rPr lang="en-GB" i="1" dirty="0"/>
              <a:t> </a:t>
            </a:r>
            <a:r>
              <a:rPr lang="en-GB" i="1" dirty="0" err="1"/>
              <a:t>Cardiol</a:t>
            </a:r>
            <a:r>
              <a:rPr lang="en-GB" dirty="0"/>
              <a:t>. 2012;60:2631–2639. CHD, coronary heart disease</a:t>
            </a:r>
          </a:p>
          <a:p>
            <a:r>
              <a:rPr lang="en-GB" dirty="0"/>
              <a:t>*In comparison to the general population</a:t>
            </a:r>
          </a:p>
          <a:p>
            <a:endParaRPr lang="en-GB" dirty="0"/>
          </a:p>
          <a:p>
            <a:endParaRPr lang="en-GB" dirty="0"/>
          </a:p>
        </p:txBody>
      </p:sp>
      <p:sp>
        <p:nvSpPr>
          <p:cNvPr id="7" name="Rectangle 6"/>
          <p:cNvSpPr/>
          <p:nvPr/>
        </p:nvSpPr>
        <p:spPr>
          <a:xfrm>
            <a:off x="5668561" y="2298499"/>
            <a:ext cx="193517" cy="193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Rectangle 8"/>
          <p:cNvSpPr/>
          <p:nvPr/>
        </p:nvSpPr>
        <p:spPr>
          <a:xfrm>
            <a:off x="5691598" y="2631868"/>
            <a:ext cx="152050" cy="1464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0" name="Rectangle 9"/>
          <p:cNvSpPr/>
          <p:nvPr/>
        </p:nvSpPr>
        <p:spPr>
          <a:xfrm>
            <a:off x="5998000" y="2832339"/>
            <a:ext cx="260327" cy="2612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1" name="Rectangle 10"/>
          <p:cNvSpPr/>
          <p:nvPr/>
        </p:nvSpPr>
        <p:spPr>
          <a:xfrm>
            <a:off x="5652434" y="3552671"/>
            <a:ext cx="94454" cy="923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2" name="Rectangle 11"/>
          <p:cNvSpPr/>
          <p:nvPr/>
        </p:nvSpPr>
        <p:spPr>
          <a:xfrm>
            <a:off x="5760712" y="3892439"/>
            <a:ext cx="117493" cy="1126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3" name="Rectangle 12"/>
          <p:cNvSpPr/>
          <p:nvPr/>
        </p:nvSpPr>
        <p:spPr>
          <a:xfrm>
            <a:off x="6076329" y="4175966"/>
            <a:ext cx="117492" cy="11713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4" name="Rectangle 13"/>
          <p:cNvSpPr/>
          <p:nvPr/>
        </p:nvSpPr>
        <p:spPr>
          <a:xfrm>
            <a:off x="6034859" y="4459421"/>
            <a:ext cx="193517" cy="1937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5" name="Rectangle 14"/>
          <p:cNvSpPr/>
          <p:nvPr/>
        </p:nvSpPr>
        <p:spPr>
          <a:xfrm>
            <a:off x="5581018" y="4824038"/>
            <a:ext cx="129011" cy="11713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16" name="Group 15"/>
          <p:cNvGrpSpPr/>
          <p:nvPr/>
        </p:nvGrpSpPr>
        <p:grpSpPr>
          <a:xfrm>
            <a:off x="4339283" y="2395355"/>
            <a:ext cx="2052663" cy="2478949"/>
            <a:chOff x="4212431" y="2052637"/>
            <a:chExt cx="2121694" cy="2620651"/>
          </a:xfrm>
          <a:solidFill>
            <a:schemeClr val="bg2"/>
          </a:solidFill>
        </p:grpSpPr>
        <p:cxnSp>
          <p:nvCxnSpPr>
            <p:cNvPr id="35" name="Straight Connector 34"/>
            <p:cNvCxnSpPr/>
            <p:nvPr/>
          </p:nvCxnSpPr>
          <p:spPr>
            <a:xfrm>
              <a:off x="5569744" y="2052637"/>
              <a:ext cx="23812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569744" y="2383631"/>
              <a:ext cx="23812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953125" y="2647950"/>
              <a:ext cx="21907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353050" y="3325937"/>
              <a:ext cx="519113"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519738" y="3697210"/>
              <a:ext cx="433387"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807869" y="3992182"/>
              <a:ext cx="526256"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953125" y="4339465"/>
              <a:ext cx="21907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381625" y="4670907"/>
              <a:ext cx="354806" cy="2381"/>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212431" y="3066861"/>
              <a:ext cx="1197769" cy="2382"/>
            </a:xfrm>
            <a:prstGeom prst="straightConnector1">
              <a:avLst/>
            </a:prstGeom>
            <a:grpFill/>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526756" y="3030876"/>
              <a:ext cx="75078" cy="75079"/>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cxnSp>
        <p:nvCxnSpPr>
          <p:cNvPr id="17" name="Straight Connector 16"/>
          <p:cNvCxnSpPr/>
          <p:nvPr/>
        </p:nvCxnSpPr>
        <p:spPr>
          <a:xfrm>
            <a:off x="6497920" y="2135568"/>
            <a:ext cx="0" cy="314147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923929" y="5197457"/>
            <a:ext cx="331236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595002" y="5197457"/>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286134" y="5197457"/>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882812" y="5197457"/>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351012" y="2266037"/>
            <a:ext cx="749370" cy="2595951"/>
          </a:xfrm>
          <a:prstGeom prst="rect">
            <a:avLst/>
          </a:prstGeom>
          <a:noFill/>
        </p:spPr>
        <p:txBody>
          <a:bodyPr wrap="none" rtlCol="0">
            <a:spAutoFit/>
          </a:bodyPr>
          <a:lstStyle/>
          <a:p>
            <a:pPr algn="ctr">
              <a:spcAft>
                <a:spcPts val="1100"/>
              </a:spcAft>
            </a:pPr>
            <a:r>
              <a:rPr lang="en-GB" sz="1100" dirty="0">
                <a:solidFill>
                  <a:schemeClr val="bg1"/>
                </a:solidFill>
              </a:rPr>
              <a:t>141,565</a:t>
            </a:r>
          </a:p>
          <a:p>
            <a:pPr algn="ctr">
              <a:spcAft>
                <a:spcPts val="1100"/>
              </a:spcAft>
            </a:pPr>
            <a:r>
              <a:rPr lang="en-GB" sz="1100" dirty="0">
                <a:solidFill>
                  <a:schemeClr val="bg1"/>
                </a:solidFill>
              </a:rPr>
              <a:t>111,900</a:t>
            </a:r>
          </a:p>
          <a:p>
            <a:pPr algn="ctr">
              <a:spcAft>
                <a:spcPts val="1100"/>
              </a:spcAft>
            </a:pPr>
            <a:r>
              <a:rPr lang="en-GB" sz="1100" dirty="0">
                <a:solidFill>
                  <a:schemeClr val="bg1"/>
                </a:solidFill>
              </a:rPr>
              <a:t>186,582</a:t>
            </a:r>
          </a:p>
          <a:p>
            <a:pPr algn="ctr">
              <a:spcAft>
                <a:spcPts val="1100"/>
              </a:spcAft>
            </a:pPr>
            <a:r>
              <a:rPr lang="en-GB" sz="1100" dirty="0">
                <a:solidFill>
                  <a:schemeClr val="bg1"/>
                </a:solidFill>
              </a:rPr>
              <a:t>127,651</a:t>
            </a:r>
          </a:p>
          <a:p>
            <a:pPr algn="ctr">
              <a:spcAft>
                <a:spcPts val="1100"/>
              </a:spcAft>
            </a:pPr>
            <a:r>
              <a:rPr lang="en-GB" sz="1100" dirty="0">
                <a:solidFill>
                  <a:schemeClr val="bg1"/>
                </a:solidFill>
              </a:rPr>
              <a:t>77,041</a:t>
            </a:r>
          </a:p>
          <a:p>
            <a:pPr algn="ctr">
              <a:spcAft>
                <a:spcPts val="1100"/>
              </a:spcAft>
            </a:pPr>
            <a:r>
              <a:rPr lang="en-GB" sz="1100" dirty="0">
                <a:solidFill>
                  <a:schemeClr val="bg1"/>
                </a:solidFill>
              </a:rPr>
              <a:t>82,880</a:t>
            </a:r>
          </a:p>
          <a:p>
            <a:pPr algn="ctr">
              <a:spcAft>
                <a:spcPts val="1100"/>
              </a:spcAft>
            </a:pPr>
            <a:r>
              <a:rPr lang="en-GB" sz="1100" dirty="0">
                <a:solidFill>
                  <a:schemeClr val="bg1"/>
                </a:solidFill>
              </a:rPr>
              <a:t>49,160</a:t>
            </a:r>
          </a:p>
          <a:p>
            <a:pPr algn="ctr">
              <a:spcAft>
                <a:spcPts val="1100"/>
              </a:spcAft>
            </a:pPr>
            <a:r>
              <a:rPr lang="en-GB" sz="1100" dirty="0">
                <a:solidFill>
                  <a:schemeClr val="bg1"/>
                </a:solidFill>
              </a:rPr>
              <a:t>118,842</a:t>
            </a:r>
          </a:p>
          <a:p>
            <a:pPr algn="ctr">
              <a:spcAft>
                <a:spcPts val="1100"/>
              </a:spcAft>
            </a:pPr>
            <a:r>
              <a:rPr lang="en-GB" sz="1100" dirty="0">
                <a:solidFill>
                  <a:schemeClr val="bg1"/>
                </a:solidFill>
              </a:rPr>
              <a:t>75,487</a:t>
            </a:r>
          </a:p>
        </p:txBody>
      </p:sp>
      <p:sp>
        <p:nvSpPr>
          <p:cNvPr id="23" name="TextBox 22"/>
          <p:cNvSpPr txBox="1"/>
          <p:nvPr/>
        </p:nvSpPr>
        <p:spPr>
          <a:xfrm>
            <a:off x="6669642" y="2261551"/>
            <a:ext cx="1465466" cy="3054682"/>
          </a:xfrm>
          <a:prstGeom prst="rect">
            <a:avLst/>
          </a:prstGeom>
          <a:noFill/>
        </p:spPr>
        <p:txBody>
          <a:bodyPr wrap="none" rtlCol="0">
            <a:spAutoFit/>
          </a:bodyPr>
          <a:lstStyle/>
          <a:p>
            <a:pPr algn="ctr">
              <a:spcAft>
                <a:spcPts val="1100"/>
              </a:spcAft>
            </a:pPr>
            <a:r>
              <a:rPr lang="en-GB" sz="1100" dirty="0">
                <a:solidFill>
                  <a:schemeClr val="bg1"/>
                </a:solidFill>
              </a:rPr>
              <a:t>0.88 (0.86—0.90)</a:t>
            </a:r>
          </a:p>
          <a:p>
            <a:pPr algn="ctr">
              <a:spcAft>
                <a:spcPts val="1100"/>
              </a:spcAft>
            </a:pPr>
            <a:r>
              <a:rPr lang="en-GB" sz="1100" dirty="0">
                <a:solidFill>
                  <a:schemeClr val="bg1"/>
                </a:solidFill>
              </a:rPr>
              <a:t>0.88 (0.86—0.91)</a:t>
            </a:r>
          </a:p>
          <a:p>
            <a:pPr algn="ctr">
              <a:spcAft>
                <a:spcPts val="1100"/>
              </a:spcAft>
            </a:pPr>
            <a:r>
              <a:rPr lang="en-GB" sz="1100" dirty="0">
                <a:solidFill>
                  <a:schemeClr val="bg1"/>
                </a:solidFill>
              </a:rPr>
              <a:t>0.94 (0.92—0.96)</a:t>
            </a:r>
          </a:p>
          <a:p>
            <a:pPr algn="ctr">
              <a:spcAft>
                <a:spcPts val="1100"/>
              </a:spcAft>
            </a:pPr>
            <a:r>
              <a:rPr lang="en-GB" sz="1100" dirty="0">
                <a:solidFill>
                  <a:schemeClr val="bg1"/>
                </a:solidFill>
              </a:rPr>
              <a:t>0.72 (0.62—0.84)</a:t>
            </a:r>
          </a:p>
          <a:p>
            <a:pPr algn="ctr">
              <a:spcAft>
                <a:spcPts val="1100"/>
              </a:spcAft>
            </a:pPr>
            <a:r>
              <a:rPr lang="en-GB" sz="1100" dirty="0">
                <a:solidFill>
                  <a:schemeClr val="bg1"/>
                </a:solidFill>
              </a:rPr>
              <a:t>0.87 (0.83—0.92)</a:t>
            </a:r>
          </a:p>
          <a:p>
            <a:pPr algn="ctr">
              <a:spcAft>
                <a:spcPts val="1100"/>
              </a:spcAft>
            </a:pPr>
            <a:r>
              <a:rPr lang="en-GB" sz="1100" dirty="0">
                <a:solidFill>
                  <a:schemeClr val="bg1"/>
                </a:solidFill>
              </a:rPr>
              <a:t>0.89 (0.86—0.93)</a:t>
            </a:r>
          </a:p>
          <a:p>
            <a:pPr algn="ctr">
              <a:spcAft>
                <a:spcPts val="1100"/>
              </a:spcAft>
            </a:pPr>
            <a:r>
              <a:rPr lang="en-GB" sz="1100" dirty="0">
                <a:solidFill>
                  <a:schemeClr val="bg1"/>
                </a:solidFill>
              </a:rPr>
              <a:t>0.94 (0.90—0.98)</a:t>
            </a:r>
          </a:p>
          <a:p>
            <a:pPr algn="ctr">
              <a:spcAft>
                <a:spcPts val="1100"/>
              </a:spcAft>
            </a:pPr>
            <a:r>
              <a:rPr lang="en-GB" sz="1100" dirty="0">
                <a:solidFill>
                  <a:schemeClr val="bg1"/>
                </a:solidFill>
              </a:rPr>
              <a:t>0.94 (0.92—0.96)</a:t>
            </a:r>
          </a:p>
          <a:p>
            <a:pPr algn="ctr">
              <a:spcAft>
                <a:spcPts val="1100"/>
              </a:spcAft>
            </a:pPr>
            <a:r>
              <a:rPr lang="en-GB" sz="1100" dirty="0">
                <a:solidFill>
                  <a:schemeClr val="bg1"/>
                </a:solidFill>
              </a:rPr>
              <a:t>0.86 (0.83—0.89)</a:t>
            </a:r>
          </a:p>
          <a:p>
            <a:pPr algn="ctr">
              <a:spcAft>
                <a:spcPts val="1100"/>
              </a:spcAft>
            </a:pPr>
            <a:endParaRPr lang="en-GB" sz="1100" dirty="0">
              <a:solidFill>
                <a:schemeClr val="bg1"/>
              </a:solidFill>
            </a:endParaRPr>
          </a:p>
        </p:txBody>
      </p:sp>
      <p:sp>
        <p:nvSpPr>
          <p:cNvPr id="24" name="TextBox 23"/>
          <p:cNvSpPr txBox="1"/>
          <p:nvPr/>
        </p:nvSpPr>
        <p:spPr>
          <a:xfrm>
            <a:off x="1120020" y="2261551"/>
            <a:ext cx="1003708" cy="2595951"/>
          </a:xfrm>
          <a:prstGeom prst="rect">
            <a:avLst/>
          </a:prstGeom>
          <a:noFill/>
        </p:spPr>
        <p:txBody>
          <a:bodyPr wrap="none" rtlCol="0">
            <a:spAutoFit/>
          </a:bodyPr>
          <a:lstStyle/>
          <a:p>
            <a:pPr>
              <a:spcAft>
                <a:spcPts val="1100"/>
              </a:spcAft>
            </a:pPr>
            <a:r>
              <a:rPr lang="en-GB" sz="1100" dirty="0">
                <a:solidFill>
                  <a:schemeClr val="bg1"/>
                </a:solidFill>
              </a:rPr>
              <a:t>rs599839</a:t>
            </a:r>
          </a:p>
          <a:p>
            <a:pPr>
              <a:spcAft>
                <a:spcPts val="1100"/>
              </a:spcAft>
            </a:pPr>
            <a:r>
              <a:rPr lang="en-GB" sz="1100" dirty="0">
                <a:solidFill>
                  <a:schemeClr val="bg1"/>
                </a:solidFill>
              </a:rPr>
              <a:t>rs646776</a:t>
            </a:r>
          </a:p>
          <a:p>
            <a:pPr>
              <a:spcAft>
                <a:spcPts val="1100"/>
              </a:spcAft>
            </a:pPr>
            <a:r>
              <a:rPr lang="en-GB" sz="1100" dirty="0">
                <a:solidFill>
                  <a:schemeClr val="bg1"/>
                </a:solidFill>
              </a:rPr>
              <a:t>rs11206510</a:t>
            </a:r>
          </a:p>
          <a:p>
            <a:pPr>
              <a:spcAft>
                <a:spcPts val="1100"/>
              </a:spcAft>
            </a:pPr>
            <a:r>
              <a:rPr lang="en-GB" sz="1100" dirty="0">
                <a:solidFill>
                  <a:schemeClr val="bg1"/>
                </a:solidFill>
              </a:rPr>
              <a:t>rs11591147</a:t>
            </a:r>
          </a:p>
          <a:p>
            <a:pPr>
              <a:spcAft>
                <a:spcPts val="1100"/>
              </a:spcAft>
            </a:pPr>
            <a:r>
              <a:rPr lang="en-GB" sz="1100" dirty="0">
                <a:solidFill>
                  <a:schemeClr val="bg1"/>
                </a:solidFill>
              </a:rPr>
              <a:t>rs65111720</a:t>
            </a:r>
          </a:p>
          <a:p>
            <a:pPr>
              <a:spcAft>
                <a:spcPts val="1100"/>
              </a:spcAft>
            </a:pPr>
            <a:r>
              <a:rPr lang="en-GB" sz="1100" dirty="0">
                <a:solidFill>
                  <a:schemeClr val="bg1"/>
                </a:solidFill>
              </a:rPr>
              <a:t>rs2228671</a:t>
            </a:r>
          </a:p>
          <a:p>
            <a:pPr>
              <a:spcAft>
                <a:spcPts val="1100"/>
              </a:spcAft>
            </a:pPr>
            <a:r>
              <a:rPr lang="en-GB" sz="1100" dirty="0">
                <a:solidFill>
                  <a:schemeClr val="bg1"/>
                </a:solidFill>
              </a:rPr>
              <a:t>rs12916</a:t>
            </a:r>
          </a:p>
          <a:p>
            <a:pPr>
              <a:spcAft>
                <a:spcPts val="1100"/>
              </a:spcAft>
            </a:pPr>
            <a:r>
              <a:rPr lang="en-GB" sz="1100" dirty="0">
                <a:solidFill>
                  <a:schemeClr val="bg1"/>
                </a:solidFill>
              </a:rPr>
              <a:t>rs4299376</a:t>
            </a:r>
          </a:p>
          <a:p>
            <a:pPr>
              <a:spcAft>
                <a:spcPts val="1100"/>
              </a:spcAft>
            </a:pPr>
            <a:r>
              <a:rPr lang="en-GB" sz="1100" dirty="0">
                <a:solidFill>
                  <a:schemeClr val="bg1"/>
                </a:solidFill>
              </a:rPr>
              <a:t>rs4420638</a:t>
            </a:r>
          </a:p>
        </p:txBody>
      </p:sp>
      <p:sp>
        <p:nvSpPr>
          <p:cNvPr id="25" name="TextBox 24"/>
          <p:cNvSpPr txBox="1"/>
          <p:nvPr/>
        </p:nvSpPr>
        <p:spPr>
          <a:xfrm>
            <a:off x="409524" y="2266037"/>
            <a:ext cx="690438" cy="2595951"/>
          </a:xfrm>
          <a:prstGeom prst="rect">
            <a:avLst/>
          </a:prstGeom>
          <a:noFill/>
        </p:spPr>
        <p:txBody>
          <a:bodyPr wrap="none" rtlCol="0">
            <a:spAutoFit/>
          </a:bodyPr>
          <a:lstStyle/>
          <a:p>
            <a:pPr>
              <a:spcAft>
                <a:spcPts val="1100"/>
              </a:spcAft>
            </a:pPr>
            <a:r>
              <a:rPr lang="en-GB" sz="1100" dirty="0">
                <a:solidFill>
                  <a:schemeClr val="bg1"/>
                </a:solidFill>
              </a:rPr>
              <a:t>SORT1</a:t>
            </a:r>
          </a:p>
          <a:p>
            <a:pPr>
              <a:spcAft>
                <a:spcPts val="1100"/>
              </a:spcAft>
            </a:pPr>
            <a:endParaRPr lang="en-GB" sz="1100" dirty="0">
              <a:solidFill>
                <a:schemeClr val="bg1"/>
              </a:solidFill>
            </a:endParaRPr>
          </a:p>
          <a:p>
            <a:pPr>
              <a:spcAft>
                <a:spcPts val="1100"/>
              </a:spcAft>
            </a:pPr>
            <a:r>
              <a:rPr lang="en-GB" sz="1100" dirty="0">
                <a:solidFill>
                  <a:schemeClr val="bg1"/>
                </a:solidFill>
              </a:rPr>
              <a:t>PCSK9</a:t>
            </a:r>
          </a:p>
          <a:p>
            <a:pPr>
              <a:spcAft>
                <a:spcPts val="1100"/>
              </a:spcAft>
            </a:pPr>
            <a:endParaRPr lang="en-GB" sz="1100" dirty="0">
              <a:solidFill>
                <a:schemeClr val="bg1"/>
              </a:solidFill>
            </a:endParaRPr>
          </a:p>
          <a:p>
            <a:pPr>
              <a:spcAft>
                <a:spcPts val="1100"/>
              </a:spcAft>
            </a:pPr>
            <a:r>
              <a:rPr lang="en-GB" sz="1100" dirty="0">
                <a:solidFill>
                  <a:schemeClr val="bg1"/>
                </a:solidFill>
              </a:rPr>
              <a:t>LDLR</a:t>
            </a:r>
          </a:p>
          <a:p>
            <a:pPr>
              <a:spcAft>
                <a:spcPts val="1100"/>
              </a:spcAft>
            </a:pPr>
            <a:endParaRPr lang="en-GB" sz="1100" dirty="0">
              <a:solidFill>
                <a:schemeClr val="bg1"/>
              </a:solidFill>
            </a:endParaRPr>
          </a:p>
          <a:p>
            <a:pPr>
              <a:spcAft>
                <a:spcPts val="1100"/>
              </a:spcAft>
            </a:pPr>
            <a:r>
              <a:rPr lang="en-GB" sz="1100" dirty="0">
                <a:solidFill>
                  <a:schemeClr val="bg1"/>
                </a:solidFill>
              </a:rPr>
              <a:t>HMGCR</a:t>
            </a:r>
          </a:p>
          <a:p>
            <a:pPr>
              <a:spcAft>
                <a:spcPts val="1100"/>
              </a:spcAft>
            </a:pPr>
            <a:r>
              <a:rPr lang="en-GB" sz="1100" dirty="0">
                <a:solidFill>
                  <a:schemeClr val="bg1"/>
                </a:solidFill>
              </a:rPr>
              <a:t>ABCG8</a:t>
            </a:r>
          </a:p>
          <a:p>
            <a:pPr>
              <a:spcAft>
                <a:spcPts val="1100"/>
              </a:spcAft>
            </a:pPr>
            <a:r>
              <a:rPr lang="en-GB" sz="1100" dirty="0">
                <a:solidFill>
                  <a:schemeClr val="bg1"/>
                </a:solidFill>
              </a:rPr>
              <a:t>APOE</a:t>
            </a:r>
          </a:p>
        </p:txBody>
      </p:sp>
      <p:sp>
        <p:nvSpPr>
          <p:cNvPr id="26" name="TextBox 25"/>
          <p:cNvSpPr txBox="1"/>
          <p:nvPr/>
        </p:nvSpPr>
        <p:spPr>
          <a:xfrm>
            <a:off x="1394021" y="5095611"/>
            <a:ext cx="2281394" cy="253916"/>
          </a:xfrm>
          <a:prstGeom prst="rect">
            <a:avLst/>
          </a:prstGeom>
          <a:noFill/>
        </p:spPr>
        <p:txBody>
          <a:bodyPr wrap="none" rtlCol="0">
            <a:spAutoFit/>
          </a:bodyPr>
          <a:lstStyle/>
          <a:p>
            <a:pPr>
              <a:spcAft>
                <a:spcPts val="1100"/>
              </a:spcAft>
            </a:pPr>
            <a:r>
              <a:rPr lang="en-GB" sz="1050" dirty="0">
                <a:solidFill>
                  <a:schemeClr val="bg1"/>
                </a:solidFill>
              </a:rPr>
              <a:t>(l-squared = 91.8%, p&lt;0.001)</a:t>
            </a:r>
          </a:p>
        </p:txBody>
      </p:sp>
      <p:sp>
        <p:nvSpPr>
          <p:cNvPr id="27" name="TextBox 26"/>
          <p:cNvSpPr txBox="1"/>
          <p:nvPr/>
        </p:nvSpPr>
        <p:spPr>
          <a:xfrm>
            <a:off x="4349409" y="5277045"/>
            <a:ext cx="473318" cy="240186"/>
          </a:xfrm>
          <a:prstGeom prst="rect">
            <a:avLst/>
          </a:prstGeom>
          <a:noFill/>
        </p:spPr>
        <p:txBody>
          <a:bodyPr wrap="none" rtlCol="0">
            <a:spAutoFit/>
          </a:bodyPr>
          <a:lstStyle/>
          <a:p>
            <a:pPr algn="ctr">
              <a:spcAft>
                <a:spcPts val="1100"/>
              </a:spcAft>
            </a:pPr>
            <a:r>
              <a:rPr lang="en-GB" sz="1050" dirty="0">
                <a:solidFill>
                  <a:schemeClr val="bg1"/>
                </a:solidFill>
              </a:rPr>
              <a:t>0.70</a:t>
            </a:r>
          </a:p>
        </p:txBody>
      </p:sp>
      <p:sp>
        <p:nvSpPr>
          <p:cNvPr id="28" name="TextBox 27"/>
          <p:cNvSpPr txBox="1"/>
          <p:nvPr/>
        </p:nvSpPr>
        <p:spPr>
          <a:xfrm>
            <a:off x="5043193" y="5276019"/>
            <a:ext cx="473318" cy="240186"/>
          </a:xfrm>
          <a:prstGeom prst="rect">
            <a:avLst/>
          </a:prstGeom>
          <a:noFill/>
        </p:spPr>
        <p:txBody>
          <a:bodyPr wrap="none" rtlCol="0">
            <a:spAutoFit/>
          </a:bodyPr>
          <a:lstStyle/>
          <a:p>
            <a:pPr algn="ctr">
              <a:spcAft>
                <a:spcPts val="1100"/>
              </a:spcAft>
            </a:pPr>
            <a:r>
              <a:rPr lang="en-GB" sz="1050" dirty="0">
                <a:solidFill>
                  <a:schemeClr val="bg1"/>
                </a:solidFill>
              </a:rPr>
              <a:t>0.80</a:t>
            </a:r>
          </a:p>
        </p:txBody>
      </p:sp>
      <p:sp>
        <p:nvSpPr>
          <p:cNvPr id="29" name="TextBox 28"/>
          <p:cNvSpPr txBox="1"/>
          <p:nvPr/>
        </p:nvSpPr>
        <p:spPr>
          <a:xfrm>
            <a:off x="5613270" y="5276019"/>
            <a:ext cx="473318" cy="240186"/>
          </a:xfrm>
          <a:prstGeom prst="rect">
            <a:avLst/>
          </a:prstGeom>
          <a:noFill/>
        </p:spPr>
        <p:txBody>
          <a:bodyPr wrap="none" rtlCol="0">
            <a:spAutoFit/>
          </a:bodyPr>
          <a:lstStyle/>
          <a:p>
            <a:pPr algn="ctr">
              <a:spcAft>
                <a:spcPts val="1100"/>
              </a:spcAft>
            </a:pPr>
            <a:r>
              <a:rPr lang="en-GB" sz="1050" dirty="0">
                <a:solidFill>
                  <a:schemeClr val="bg1"/>
                </a:solidFill>
              </a:rPr>
              <a:t>0.90</a:t>
            </a:r>
          </a:p>
        </p:txBody>
      </p:sp>
      <p:sp>
        <p:nvSpPr>
          <p:cNvPr id="30" name="TextBox 29"/>
          <p:cNvSpPr txBox="1"/>
          <p:nvPr/>
        </p:nvSpPr>
        <p:spPr>
          <a:xfrm>
            <a:off x="6302357" y="5276019"/>
            <a:ext cx="391124" cy="240186"/>
          </a:xfrm>
          <a:prstGeom prst="rect">
            <a:avLst/>
          </a:prstGeom>
          <a:noFill/>
        </p:spPr>
        <p:txBody>
          <a:bodyPr wrap="none" rtlCol="0">
            <a:spAutoFit/>
          </a:bodyPr>
          <a:lstStyle/>
          <a:p>
            <a:pPr algn="ctr">
              <a:spcAft>
                <a:spcPts val="1100"/>
              </a:spcAft>
            </a:pPr>
            <a:r>
              <a:rPr lang="en-GB" sz="1050" dirty="0">
                <a:solidFill>
                  <a:schemeClr val="bg1"/>
                </a:solidFill>
              </a:rPr>
              <a:t>1.0</a:t>
            </a:r>
          </a:p>
        </p:txBody>
      </p:sp>
      <p:sp>
        <p:nvSpPr>
          <p:cNvPr id="31" name="TextBox 30"/>
          <p:cNvSpPr txBox="1"/>
          <p:nvPr/>
        </p:nvSpPr>
        <p:spPr>
          <a:xfrm>
            <a:off x="395536" y="1657460"/>
            <a:ext cx="844843" cy="412498"/>
          </a:xfrm>
          <a:prstGeom prst="rect">
            <a:avLst/>
          </a:prstGeom>
          <a:noFill/>
        </p:spPr>
        <p:txBody>
          <a:bodyPr wrap="square" rtlCol="0">
            <a:spAutoFit/>
          </a:bodyPr>
          <a:lstStyle/>
          <a:p>
            <a:pPr>
              <a:spcAft>
                <a:spcPts val="1100"/>
              </a:spcAft>
            </a:pPr>
            <a:r>
              <a:rPr lang="en-GB" sz="1100" b="1" dirty="0">
                <a:solidFill>
                  <a:schemeClr val="bg1"/>
                </a:solidFill>
              </a:rPr>
              <a:t>Nearby Gene</a:t>
            </a:r>
          </a:p>
        </p:txBody>
      </p:sp>
      <p:sp>
        <p:nvSpPr>
          <p:cNvPr id="32" name="TextBox 31"/>
          <p:cNvSpPr txBox="1"/>
          <p:nvPr/>
        </p:nvSpPr>
        <p:spPr>
          <a:xfrm>
            <a:off x="1272135" y="1742431"/>
            <a:ext cx="844843" cy="247464"/>
          </a:xfrm>
          <a:prstGeom prst="rect">
            <a:avLst/>
          </a:prstGeom>
          <a:noFill/>
        </p:spPr>
        <p:txBody>
          <a:bodyPr wrap="square" rtlCol="0">
            <a:spAutoFit/>
          </a:bodyPr>
          <a:lstStyle/>
          <a:p>
            <a:pPr>
              <a:spcAft>
                <a:spcPts val="1100"/>
              </a:spcAft>
            </a:pPr>
            <a:r>
              <a:rPr lang="en-GB" sz="1100" b="1" dirty="0">
                <a:solidFill>
                  <a:schemeClr val="bg1"/>
                </a:solidFill>
              </a:rPr>
              <a:t>SNP</a:t>
            </a:r>
          </a:p>
        </p:txBody>
      </p:sp>
      <p:sp>
        <p:nvSpPr>
          <p:cNvPr id="33" name="TextBox 32"/>
          <p:cNvSpPr txBox="1"/>
          <p:nvPr/>
        </p:nvSpPr>
        <p:spPr>
          <a:xfrm>
            <a:off x="3347234" y="1662369"/>
            <a:ext cx="844843" cy="407588"/>
          </a:xfrm>
          <a:prstGeom prst="rect">
            <a:avLst/>
          </a:prstGeom>
          <a:noFill/>
        </p:spPr>
        <p:txBody>
          <a:bodyPr wrap="square" rtlCol="0">
            <a:spAutoFit/>
          </a:bodyPr>
          <a:lstStyle/>
          <a:p>
            <a:pPr>
              <a:spcAft>
                <a:spcPts val="1100"/>
              </a:spcAft>
            </a:pPr>
            <a:r>
              <a:rPr lang="en-GB" sz="1100" b="1" dirty="0">
                <a:solidFill>
                  <a:schemeClr val="bg1"/>
                </a:solidFill>
              </a:rPr>
              <a:t>Sample Size (n)</a:t>
            </a:r>
          </a:p>
        </p:txBody>
      </p:sp>
      <p:sp>
        <p:nvSpPr>
          <p:cNvPr id="34" name="TextBox 33"/>
          <p:cNvSpPr txBox="1"/>
          <p:nvPr/>
        </p:nvSpPr>
        <p:spPr>
          <a:xfrm>
            <a:off x="6805816" y="1824975"/>
            <a:ext cx="1269638" cy="247464"/>
          </a:xfrm>
          <a:prstGeom prst="rect">
            <a:avLst/>
          </a:prstGeom>
          <a:noFill/>
        </p:spPr>
        <p:txBody>
          <a:bodyPr wrap="square" rtlCol="0">
            <a:spAutoFit/>
          </a:bodyPr>
          <a:lstStyle/>
          <a:p>
            <a:pPr>
              <a:spcAft>
                <a:spcPts val="1100"/>
              </a:spcAft>
            </a:pPr>
            <a:r>
              <a:rPr lang="en-GB" sz="1100" b="1" dirty="0">
                <a:solidFill>
                  <a:schemeClr val="bg1"/>
                </a:solidFill>
              </a:rPr>
              <a:t>OR (95% CI)</a:t>
            </a:r>
          </a:p>
        </p:txBody>
      </p:sp>
      <p:sp>
        <p:nvSpPr>
          <p:cNvPr id="3" name="TextBox 2"/>
          <p:cNvSpPr txBox="1"/>
          <p:nvPr/>
        </p:nvSpPr>
        <p:spPr>
          <a:xfrm>
            <a:off x="616458" y="1095127"/>
            <a:ext cx="8604448" cy="461665"/>
          </a:xfrm>
          <a:prstGeom prst="rect">
            <a:avLst/>
          </a:prstGeom>
          <a:noFill/>
        </p:spPr>
        <p:txBody>
          <a:bodyPr wrap="square" rtlCol="0">
            <a:spAutoFit/>
          </a:bodyPr>
          <a:lstStyle/>
          <a:p>
            <a:r>
              <a:rPr lang="en-GB" sz="1200" dirty="0">
                <a:solidFill>
                  <a:schemeClr val="bg1"/>
                </a:solidFill>
              </a:rPr>
              <a:t>A meta-analysis of 312,321 subjects with long-term exposure to naturally low levels of LDL-C, resulting from 9 different single nucleotide polymorphisms (SNPs) in 6 genes, compared with the general population</a:t>
            </a:r>
          </a:p>
        </p:txBody>
      </p:sp>
      <p:cxnSp>
        <p:nvCxnSpPr>
          <p:cNvPr id="45" name="Straight Connector 44"/>
          <p:cNvCxnSpPr/>
          <p:nvPr/>
        </p:nvCxnSpPr>
        <p:spPr>
          <a:xfrm>
            <a:off x="409524" y="2135568"/>
            <a:ext cx="378255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693482" y="2135568"/>
            <a:ext cx="14177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267744" y="2266036"/>
            <a:ext cx="787395" cy="2744341"/>
          </a:xfrm>
          <a:prstGeom prst="rect">
            <a:avLst/>
          </a:prstGeom>
          <a:noFill/>
        </p:spPr>
        <p:txBody>
          <a:bodyPr wrap="none" rtlCol="0">
            <a:spAutoFit/>
          </a:bodyPr>
          <a:lstStyle/>
          <a:p>
            <a:pPr algn="ctr">
              <a:spcAft>
                <a:spcPts val="1100"/>
              </a:spcAft>
            </a:pPr>
            <a:r>
              <a:rPr lang="en-GB" sz="1100" dirty="0">
                <a:solidFill>
                  <a:schemeClr val="bg1"/>
                </a:solidFill>
              </a:rPr>
              <a:t>(-6.00)</a:t>
            </a:r>
          </a:p>
          <a:p>
            <a:pPr algn="ctr">
              <a:spcAft>
                <a:spcPts val="1100"/>
              </a:spcAft>
            </a:pPr>
            <a:r>
              <a:rPr lang="en-GB" sz="1100" dirty="0">
                <a:solidFill>
                  <a:schemeClr val="bg1"/>
                </a:solidFill>
              </a:rPr>
              <a:t>(-5.71)</a:t>
            </a:r>
          </a:p>
          <a:p>
            <a:pPr algn="ctr">
              <a:spcAft>
                <a:spcPts val="1100"/>
              </a:spcAft>
            </a:pPr>
            <a:r>
              <a:rPr lang="en-GB" sz="1100" dirty="0">
                <a:solidFill>
                  <a:schemeClr val="bg1"/>
                </a:solidFill>
              </a:rPr>
              <a:t>(-2.93)</a:t>
            </a:r>
          </a:p>
          <a:p>
            <a:pPr algn="ctr">
              <a:spcAft>
                <a:spcPts val="1100"/>
              </a:spcAft>
            </a:pPr>
            <a:r>
              <a:rPr lang="en-GB" sz="1100" dirty="0">
                <a:solidFill>
                  <a:schemeClr val="bg1"/>
                </a:solidFill>
              </a:rPr>
              <a:t>(-16.68)</a:t>
            </a:r>
          </a:p>
          <a:p>
            <a:pPr algn="ctr">
              <a:spcAft>
                <a:spcPts val="1100"/>
              </a:spcAft>
            </a:pPr>
            <a:r>
              <a:rPr lang="en-GB" sz="1100" dirty="0">
                <a:solidFill>
                  <a:schemeClr val="bg1"/>
                </a:solidFill>
              </a:rPr>
              <a:t>(-7.50)</a:t>
            </a:r>
          </a:p>
          <a:p>
            <a:pPr algn="ctr">
              <a:spcAft>
                <a:spcPts val="1100"/>
              </a:spcAft>
            </a:pPr>
            <a:r>
              <a:rPr lang="en-GB" sz="1100" dirty="0">
                <a:solidFill>
                  <a:schemeClr val="bg1"/>
                </a:solidFill>
              </a:rPr>
              <a:t>(-5.70)</a:t>
            </a:r>
          </a:p>
          <a:p>
            <a:pPr algn="ctr">
              <a:spcAft>
                <a:spcPts val="1100"/>
              </a:spcAft>
            </a:pPr>
            <a:r>
              <a:rPr lang="en-GB" sz="1100" dirty="0">
                <a:solidFill>
                  <a:schemeClr val="bg1"/>
                </a:solidFill>
              </a:rPr>
              <a:t>(-2.63)</a:t>
            </a:r>
          </a:p>
          <a:p>
            <a:pPr algn="ctr">
              <a:spcAft>
                <a:spcPts val="1100"/>
              </a:spcAft>
            </a:pPr>
            <a:r>
              <a:rPr lang="en-GB" sz="1100" dirty="0">
                <a:solidFill>
                  <a:schemeClr val="bg1"/>
                </a:solidFill>
              </a:rPr>
              <a:t>(-2.86)</a:t>
            </a:r>
          </a:p>
          <a:p>
            <a:pPr algn="ctr">
              <a:spcAft>
                <a:spcPts val="1100"/>
              </a:spcAft>
            </a:pPr>
            <a:r>
              <a:rPr lang="en-GB" sz="1100" dirty="0">
                <a:solidFill>
                  <a:schemeClr val="bg1"/>
                </a:solidFill>
              </a:rPr>
              <a:t>(-7.10)</a:t>
            </a:r>
          </a:p>
        </p:txBody>
      </p:sp>
      <p:sp>
        <p:nvSpPr>
          <p:cNvPr id="48" name="TextBox 47"/>
          <p:cNvSpPr txBox="1"/>
          <p:nvPr/>
        </p:nvSpPr>
        <p:spPr>
          <a:xfrm>
            <a:off x="2195736" y="1650719"/>
            <a:ext cx="1151498" cy="430887"/>
          </a:xfrm>
          <a:prstGeom prst="rect">
            <a:avLst/>
          </a:prstGeom>
          <a:noFill/>
        </p:spPr>
        <p:txBody>
          <a:bodyPr wrap="square" rtlCol="0">
            <a:spAutoFit/>
          </a:bodyPr>
          <a:lstStyle/>
          <a:p>
            <a:pPr>
              <a:spcAft>
                <a:spcPts val="1100"/>
              </a:spcAft>
            </a:pPr>
            <a:r>
              <a:rPr lang="en-GB" sz="1100" b="1" dirty="0">
                <a:solidFill>
                  <a:schemeClr val="bg1"/>
                </a:solidFill>
              </a:rPr>
              <a:t>LDL effect* (mg/</a:t>
            </a:r>
            <a:r>
              <a:rPr lang="en-GB" sz="1100" b="1" dirty="0" err="1">
                <a:solidFill>
                  <a:schemeClr val="bg1"/>
                </a:solidFill>
              </a:rPr>
              <a:t>dL</a:t>
            </a:r>
            <a:r>
              <a:rPr lang="en-GB" sz="1100" b="1" dirty="0">
                <a:solidFill>
                  <a:schemeClr val="bg1"/>
                </a:solidFill>
              </a:rPr>
              <a:t>)</a:t>
            </a:r>
          </a:p>
        </p:txBody>
      </p:sp>
    </p:spTree>
    <p:extLst>
      <p:ext uri="{BB962C8B-B14F-4D97-AF65-F5344CB8AC3E}">
        <p14:creationId xmlns:p14="http://schemas.microsoft.com/office/powerpoint/2010/main" val="4143404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7384"/>
            <a:ext cx="7632848" cy="1143000"/>
          </a:xfrm>
        </p:spPr>
        <p:txBody>
          <a:bodyPr/>
          <a:lstStyle/>
          <a:p>
            <a:r>
              <a:rPr lang="en-GB" dirty="0"/>
              <a:t>Life-long low LDL-C is associated with </a:t>
            </a:r>
            <a:br>
              <a:rPr lang="en-GB" dirty="0"/>
            </a:br>
            <a:r>
              <a:rPr lang="en-GB" dirty="0"/>
              <a:t>lower  CHD risk</a:t>
            </a:r>
          </a:p>
        </p:txBody>
      </p:sp>
      <p:sp>
        <p:nvSpPr>
          <p:cNvPr id="4" name="Text Placeholder 3"/>
          <p:cNvSpPr>
            <a:spLocks noGrp="1"/>
          </p:cNvSpPr>
          <p:nvPr>
            <p:ph type="body" sz="quarter" idx="13"/>
          </p:nvPr>
        </p:nvSpPr>
        <p:spPr>
          <a:xfrm>
            <a:off x="467544" y="5733256"/>
            <a:ext cx="8229600" cy="576064"/>
          </a:xfrm>
        </p:spPr>
        <p:txBody>
          <a:bodyPr/>
          <a:lstStyle/>
          <a:p>
            <a:r>
              <a:rPr lang="en-GB" sz="1400" dirty="0"/>
              <a:t>There is a log-linear relationship between long-term (life long) LDL-C level and risk of CHD</a:t>
            </a:r>
            <a:r>
              <a:rPr lang="en-GB" sz="1400" baseline="30000" dirty="0"/>
              <a:t>1</a:t>
            </a:r>
            <a:r>
              <a:rPr lang="en-GB" sz="1400" dirty="0"/>
              <a:t> </a:t>
            </a:r>
          </a:p>
        </p:txBody>
      </p:sp>
      <p:sp>
        <p:nvSpPr>
          <p:cNvPr id="5" name="Text Placeholder 4"/>
          <p:cNvSpPr>
            <a:spLocks noGrp="1"/>
          </p:cNvSpPr>
          <p:nvPr>
            <p:ph type="body" sz="quarter" idx="14"/>
          </p:nvPr>
        </p:nvSpPr>
        <p:spPr>
          <a:xfrm>
            <a:off x="35693" y="6382023"/>
            <a:ext cx="8640763" cy="287337"/>
          </a:xfrm>
        </p:spPr>
        <p:txBody>
          <a:bodyPr/>
          <a:lstStyle/>
          <a:p>
            <a:r>
              <a:rPr lang="en-GB" sz="800" b="1" dirty="0"/>
              <a:t>1. </a:t>
            </a:r>
            <a:r>
              <a:rPr lang="en-GB" sz="800" dirty="0" err="1"/>
              <a:t>Ference</a:t>
            </a:r>
            <a:r>
              <a:rPr lang="en-GB" sz="800" dirty="0"/>
              <a:t> BA, et al. J Am </a:t>
            </a:r>
            <a:r>
              <a:rPr lang="en-GB" sz="800" dirty="0" err="1"/>
              <a:t>Coll</a:t>
            </a:r>
            <a:r>
              <a:rPr lang="en-GB" sz="800" dirty="0"/>
              <a:t> </a:t>
            </a:r>
            <a:r>
              <a:rPr lang="en-GB" sz="800" dirty="0" err="1"/>
              <a:t>Cardiol</a:t>
            </a:r>
            <a:r>
              <a:rPr lang="en-GB" sz="800" dirty="0"/>
              <a:t>. 2012;60:2631–2639. </a:t>
            </a:r>
          </a:p>
          <a:p>
            <a:r>
              <a:rPr lang="en-GB" sz="800" dirty="0"/>
              <a:t>*In comparison to the general population</a:t>
            </a:r>
          </a:p>
          <a:p>
            <a:r>
              <a:rPr lang="en-GB" sz="800" dirty="0"/>
              <a:t>CHD, coronary heart disease</a:t>
            </a:r>
          </a:p>
          <a:p>
            <a:pPr marL="228600" indent="-228600">
              <a:buAutoNum type="arabicPeriod"/>
            </a:pPr>
            <a:endParaRPr lang="en-GB" sz="800" dirty="0"/>
          </a:p>
        </p:txBody>
      </p:sp>
      <p:sp>
        <p:nvSpPr>
          <p:cNvPr id="10" name="TextBox 9"/>
          <p:cNvSpPr txBox="1"/>
          <p:nvPr/>
        </p:nvSpPr>
        <p:spPr>
          <a:xfrm>
            <a:off x="831757" y="1028440"/>
            <a:ext cx="8316416" cy="461665"/>
          </a:xfrm>
          <a:prstGeom prst="rect">
            <a:avLst/>
          </a:prstGeom>
          <a:noFill/>
        </p:spPr>
        <p:txBody>
          <a:bodyPr wrap="square" rtlCol="0">
            <a:spAutoFit/>
          </a:bodyPr>
          <a:lstStyle/>
          <a:p>
            <a:r>
              <a:rPr lang="en-GB" sz="1200" dirty="0">
                <a:solidFill>
                  <a:schemeClr val="bg1"/>
                </a:solidFill>
              </a:rPr>
              <a:t>A meta-analysis of 312,321 subjects with long-term exposure to naturally low levels of LDL-C and reduced CHD risk compared to normal subjects</a:t>
            </a:r>
            <a:r>
              <a:rPr lang="en-GB" sz="1000" b="1" dirty="0">
                <a:solidFill>
                  <a:prstClr val="white"/>
                </a:solidFill>
              </a:rPr>
              <a:t>*,</a:t>
            </a:r>
            <a:r>
              <a:rPr lang="en-GB" sz="1200" dirty="0">
                <a:solidFill>
                  <a:schemeClr val="bg1"/>
                </a:solidFill>
              </a:rPr>
              <a:t> resulting from 9 different polymorphisms in 6 genes</a:t>
            </a:r>
          </a:p>
        </p:txBody>
      </p:sp>
      <p:grpSp>
        <p:nvGrpSpPr>
          <p:cNvPr id="11" name="Group 10"/>
          <p:cNvGrpSpPr/>
          <p:nvPr/>
        </p:nvGrpSpPr>
        <p:grpSpPr>
          <a:xfrm>
            <a:off x="35496" y="1557356"/>
            <a:ext cx="6980653" cy="4175900"/>
            <a:chOff x="1043608" y="901746"/>
            <a:chExt cx="6980653" cy="4569593"/>
          </a:xfrm>
        </p:grpSpPr>
        <p:sp>
          <p:nvSpPr>
            <p:cNvPr id="12" name="TextBox 11"/>
            <p:cNvSpPr txBox="1"/>
            <p:nvPr/>
          </p:nvSpPr>
          <p:spPr>
            <a:xfrm>
              <a:off x="3190897" y="5168225"/>
              <a:ext cx="2397003" cy="303114"/>
            </a:xfrm>
            <a:prstGeom prst="rect">
              <a:avLst/>
            </a:prstGeom>
            <a:noFill/>
          </p:spPr>
          <p:txBody>
            <a:bodyPr wrap="none" rtlCol="0">
              <a:spAutoFit/>
            </a:bodyPr>
            <a:lstStyle/>
            <a:p>
              <a:pPr algn="r">
                <a:spcAft>
                  <a:spcPts val="100"/>
                </a:spcAft>
              </a:pPr>
              <a:r>
                <a:rPr lang="en-GB" sz="1200" dirty="0">
                  <a:solidFill>
                    <a:schemeClr val="bg1"/>
                  </a:solidFill>
                </a:rPr>
                <a:t>Reduction in LDL-C (mg/</a:t>
              </a:r>
              <a:r>
                <a:rPr lang="en-GB" sz="1200" dirty="0" err="1">
                  <a:solidFill>
                    <a:schemeClr val="bg1"/>
                  </a:solidFill>
                </a:rPr>
                <a:t>dL</a:t>
              </a:r>
              <a:r>
                <a:rPr lang="en-GB" sz="1200" dirty="0">
                  <a:solidFill>
                    <a:schemeClr val="bg1"/>
                  </a:solidFill>
                </a:rPr>
                <a:t>)</a:t>
              </a:r>
            </a:p>
          </p:txBody>
        </p:sp>
        <p:cxnSp>
          <p:nvCxnSpPr>
            <p:cNvPr id="13" name="Straight Connector 12"/>
            <p:cNvCxnSpPr/>
            <p:nvPr/>
          </p:nvCxnSpPr>
          <p:spPr>
            <a:xfrm flipH="1">
              <a:off x="1830344" y="990011"/>
              <a:ext cx="5311140" cy="387096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33316" y="2797686"/>
              <a:ext cx="2630848" cy="276999"/>
            </a:xfrm>
            <a:prstGeom prst="rect">
              <a:avLst/>
            </a:prstGeom>
            <a:noFill/>
          </p:spPr>
          <p:txBody>
            <a:bodyPr wrap="none" rtlCol="0">
              <a:spAutoFit/>
            </a:bodyPr>
            <a:lstStyle/>
            <a:p>
              <a:pPr algn="r">
                <a:spcAft>
                  <a:spcPts val="100"/>
                </a:spcAft>
              </a:pPr>
              <a:r>
                <a:rPr lang="en-GB" sz="1200" dirty="0">
                  <a:solidFill>
                    <a:schemeClr val="bg1"/>
                  </a:solidFill>
                </a:rPr>
                <a:t>Proportional risk reduction (SE)</a:t>
              </a:r>
            </a:p>
          </p:txBody>
        </p:sp>
        <p:sp>
          <p:nvSpPr>
            <p:cNvPr id="15" name="TextBox 14"/>
            <p:cNvSpPr txBox="1"/>
            <p:nvPr/>
          </p:nvSpPr>
          <p:spPr>
            <a:xfrm>
              <a:off x="3113048" y="2799007"/>
              <a:ext cx="1015021" cy="276999"/>
            </a:xfrm>
            <a:prstGeom prst="rect">
              <a:avLst/>
            </a:prstGeom>
            <a:noFill/>
          </p:spPr>
          <p:txBody>
            <a:bodyPr wrap="none" rtlCol="0">
              <a:spAutoFit/>
            </a:bodyPr>
            <a:lstStyle/>
            <a:p>
              <a:pPr algn="r">
                <a:spcAft>
                  <a:spcPts val="100"/>
                </a:spcAft>
              </a:pPr>
              <a:r>
                <a:rPr lang="en-GB" sz="1200" dirty="0">
                  <a:solidFill>
                    <a:schemeClr val="bg1"/>
                  </a:solidFill>
                </a:rPr>
                <a:t>rs4420638</a:t>
              </a:r>
            </a:p>
          </p:txBody>
        </p:sp>
        <p:sp>
          <p:nvSpPr>
            <p:cNvPr id="16" name="TextBox 15"/>
            <p:cNvSpPr txBox="1"/>
            <p:nvPr/>
          </p:nvSpPr>
          <p:spPr>
            <a:xfrm>
              <a:off x="2736977" y="3159046"/>
              <a:ext cx="917238" cy="276999"/>
            </a:xfrm>
            <a:prstGeom prst="rect">
              <a:avLst/>
            </a:prstGeom>
            <a:noFill/>
          </p:spPr>
          <p:txBody>
            <a:bodyPr wrap="none" rtlCol="0">
              <a:spAutoFit/>
            </a:bodyPr>
            <a:lstStyle/>
            <a:p>
              <a:pPr algn="r">
                <a:spcAft>
                  <a:spcPts val="100"/>
                </a:spcAft>
              </a:pPr>
              <a:r>
                <a:rPr lang="en-GB" sz="1200" dirty="0">
                  <a:solidFill>
                    <a:schemeClr val="bg1"/>
                  </a:solidFill>
                </a:rPr>
                <a:t>rs646776</a:t>
              </a:r>
            </a:p>
          </p:txBody>
        </p:sp>
        <p:sp>
          <p:nvSpPr>
            <p:cNvPr id="17" name="TextBox 16"/>
            <p:cNvSpPr txBox="1"/>
            <p:nvPr/>
          </p:nvSpPr>
          <p:spPr>
            <a:xfrm>
              <a:off x="2537835" y="3386104"/>
              <a:ext cx="1015021" cy="276999"/>
            </a:xfrm>
            <a:prstGeom prst="rect">
              <a:avLst/>
            </a:prstGeom>
            <a:noFill/>
          </p:spPr>
          <p:txBody>
            <a:bodyPr wrap="none" rtlCol="0">
              <a:spAutoFit/>
            </a:bodyPr>
            <a:lstStyle/>
            <a:p>
              <a:pPr algn="r">
                <a:spcAft>
                  <a:spcPts val="100"/>
                </a:spcAft>
              </a:pPr>
              <a:r>
                <a:rPr lang="en-GB" sz="1200" dirty="0">
                  <a:solidFill>
                    <a:schemeClr val="bg1"/>
                  </a:solidFill>
                </a:rPr>
                <a:t>rs2228671</a:t>
              </a:r>
            </a:p>
          </p:txBody>
        </p:sp>
        <p:sp>
          <p:nvSpPr>
            <p:cNvPr id="18" name="TextBox 17"/>
            <p:cNvSpPr txBox="1"/>
            <p:nvPr/>
          </p:nvSpPr>
          <p:spPr>
            <a:xfrm>
              <a:off x="1797297" y="4106184"/>
              <a:ext cx="819455" cy="276999"/>
            </a:xfrm>
            <a:prstGeom prst="rect">
              <a:avLst/>
            </a:prstGeom>
            <a:noFill/>
          </p:spPr>
          <p:txBody>
            <a:bodyPr wrap="none" rtlCol="0">
              <a:spAutoFit/>
            </a:bodyPr>
            <a:lstStyle/>
            <a:p>
              <a:pPr algn="r">
                <a:spcAft>
                  <a:spcPts val="100"/>
                </a:spcAft>
              </a:pPr>
              <a:r>
                <a:rPr lang="en-GB" sz="1200" dirty="0">
                  <a:solidFill>
                    <a:schemeClr val="bg1"/>
                  </a:solidFill>
                </a:rPr>
                <a:t>rs12916</a:t>
              </a:r>
            </a:p>
          </p:txBody>
        </p:sp>
        <p:sp>
          <p:nvSpPr>
            <p:cNvPr id="19" name="TextBox 18"/>
            <p:cNvSpPr txBox="1"/>
            <p:nvPr/>
          </p:nvSpPr>
          <p:spPr>
            <a:xfrm>
              <a:off x="2544744" y="4311175"/>
              <a:ext cx="1015021" cy="276999"/>
            </a:xfrm>
            <a:prstGeom prst="rect">
              <a:avLst/>
            </a:prstGeom>
            <a:noFill/>
          </p:spPr>
          <p:txBody>
            <a:bodyPr wrap="none" rtlCol="0">
              <a:spAutoFit/>
            </a:bodyPr>
            <a:lstStyle/>
            <a:p>
              <a:pPr algn="r">
                <a:spcAft>
                  <a:spcPts val="100"/>
                </a:spcAft>
              </a:pPr>
              <a:r>
                <a:rPr lang="en-GB" sz="1200" dirty="0">
                  <a:solidFill>
                    <a:schemeClr val="bg1"/>
                  </a:solidFill>
                </a:rPr>
                <a:t>rs4299376</a:t>
              </a:r>
            </a:p>
          </p:txBody>
        </p:sp>
        <p:sp>
          <p:nvSpPr>
            <p:cNvPr id="20" name="TextBox 19"/>
            <p:cNvSpPr txBox="1"/>
            <p:nvPr/>
          </p:nvSpPr>
          <p:spPr>
            <a:xfrm>
              <a:off x="2760768" y="4106184"/>
              <a:ext cx="1112805" cy="276999"/>
            </a:xfrm>
            <a:prstGeom prst="rect">
              <a:avLst/>
            </a:prstGeom>
            <a:noFill/>
          </p:spPr>
          <p:txBody>
            <a:bodyPr wrap="none" rtlCol="0">
              <a:spAutoFit/>
            </a:bodyPr>
            <a:lstStyle/>
            <a:p>
              <a:pPr algn="r">
                <a:spcAft>
                  <a:spcPts val="100"/>
                </a:spcAft>
              </a:pPr>
              <a:r>
                <a:rPr lang="en-GB" sz="1200" dirty="0">
                  <a:solidFill>
                    <a:schemeClr val="bg1"/>
                  </a:solidFill>
                </a:rPr>
                <a:t>rs11206510</a:t>
              </a:r>
            </a:p>
          </p:txBody>
        </p:sp>
        <p:sp>
          <p:nvSpPr>
            <p:cNvPr id="21" name="TextBox 20"/>
            <p:cNvSpPr txBox="1"/>
            <p:nvPr/>
          </p:nvSpPr>
          <p:spPr>
            <a:xfrm>
              <a:off x="4122011" y="3247604"/>
              <a:ext cx="1015021" cy="276999"/>
            </a:xfrm>
            <a:prstGeom prst="rect">
              <a:avLst/>
            </a:prstGeom>
            <a:noFill/>
          </p:spPr>
          <p:txBody>
            <a:bodyPr wrap="none" rtlCol="0">
              <a:spAutoFit/>
            </a:bodyPr>
            <a:lstStyle/>
            <a:p>
              <a:pPr algn="r">
                <a:spcAft>
                  <a:spcPts val="100"/>
                </a:spcAft>
              </a:pPr>
              <a:r>
                <a:rPr lang="en-GB" sz="1200" dirty="0">
                  <a:solidFill>
                    <a:schemeClr val="bg1"/>
                  </a:solidFill>
                </a:rPr>
                <a:t>rs6511720</a:t>
              </a:r>
            </a:p>
          </p:txBody>
        </p:sp>
        <p:sp>
          <p:nvSpPr>
            <p:cNvPr id="22" name="TextBox 21"/>
            <p:cNvSpPr txBox="1"/>
            <p:nvPr/>
          </p:nvSpPr>
          <p:spPr>
            <a:xfrm>
              <a:off x="6911456" y="1441887"/>
              <a:ext cx="1112805" cy="276999"/>
            </a:xfrm>
            <a:prstGeom prst="rect">
              <a:avLst/>
            </a:prstGeom>
            <a:noFill/>
          </p:spPr>
          <p:txBody>
            <a:bodyPr wrap="none" rtlCol="0">
              <a:spAutoFit/>
            </a:bodyPr>
            <a:lstStyle/>
            <a:p>
              <a:pPr algn="r">
                <a:spcAft>
                  <a:spcPts val="100"/>
                </a:spcAft>
              </a:pPr>
              <a:r>
                <a:rPr lang="en-GB" sz="1200" dirty="0">
                  <a:solidFill>
                    <a:schemeClr val="bg1"/>
                  </a:solidFill>
                </a:rPr>
                <a:t>rs11591147</a:t>
              </a:r>
            </a:p>
          </p:txBody>
        </p:sp>
        <p:cxnSp>
          <p:nvCxnSpPr>
            <p:cNvPr id="23" name="Straight Connector 22"/>
            <p:cNvCxnSpPr/>
            <p:nvPr/>
          </p:nvCxnSpPr>
          <p:spPr>
            <a:xfrm>
              <a:off x="1830344" y="974771"/>
              <a:ext cx="0" cy="397187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739900" y="4870496"/>
              <a:ext cx="57768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547894" y="4159296"/>
              <a:ext cx="98425" cy="104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6" name="Rectangle 25"/>
            <p:cNvSpPr/>
            <p:nvPr/>
          </p:nvSpPr>
          <p:spPr>
            <a:xfrm>
              <a:off x="2598694" y="4146596"/>
              <a:ext cx="90066" cy="98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7" name="Rectangle 26"/>
            <p:cNvSpPr/>
            <p:nvPr/>
          </p:nvSpPr>
          <p:spPr>
            <a:xfrm>
              <a:off x="2700294" y="4111671"/>
              <a:ext cx="95250" cy="92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8" name="Rectangle 27"/>
            <p:cNvSpPr/>
            <p:nvPr/>
          </p:nvSpPr>
          <p:spPr>
            <a:xfrm>
              <a:off x="3535319" y="3492546"/>
              <a:ext cx="95250"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9" name="Rectangle 28"/>
            <p:cNvSpPr/>
            <p:nvPr/>
          </p:nvSpPr>
          <p:spPr>
            <a:xfrm>
              <a:off x="3586119" y="3397296"/>
              <a:ext cx="101600"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0" name="Rectangle 29"/>
            <p:cNvSpPr/>
            <p:nvPr/>
          </p:nvSpPr>
          <p:spPr>
            <a:xfrm>
              <a:off x="3703594" y="3381421"/>
              <a:ext cx="85725"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1" name="Rectangle 30"/>
            <p:cNvSpPr/>
            <p:nvPr/>
          </p:nvSpPr>
          <p:spPr>
            <a:xfrm>
              <a:off x="3967119" y="3146471"/>
              <a:ext cx="98425" cy="9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2" name="Rectangle 31"/>
            <p:cNvSpPr/>
            <p:nvPr/>
          </p:nvSpPr>
          <p:spPr>
            <a:xfrm>
              <a:off x="4071894" y="3244896"/>
              <a:ext cx="98425" cy="92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3" name="Rectangle 32"/>
            <p:cNvSpPr/>
            <p:nvPr/>
          </p:nvSpPr>
          <p:spPr>
            <a:xfrm>
              <a:off x="6786519" y="1454196"/>
              <a:ext cx="1016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cxnSp>
          <p:nvCxnSpPr>
            <p:cNvPr id="34" name="Straight Arrow Connector 33"/>
            <p:cNvCxnSpPr/>
            <p:nvPr/>
          </p:nvCxnSpPr>
          <p:spPr>
            <a:xfrm flipV="1">
              <a:off x="6843669" y="901746"/>
              <a:ext cx="0" cy="1241425"/>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768880" y="3530120"/>
              <a:ext cx="917238" cy="276999"/>
            </a:xfrm>
            <a:prstGeom prst="rect">
              <a:avLst/>
            </a:prstGeom>
            <a:noFill/>
          </p:spPr>
          <p:txBody>
            <a:bodyPr wrap="none" rtlCol="0">
              <a:spAutoFit/>
            </a:bodyPr>
            <a:lstStyle/>
            <a:p>
              <a:pPr algn="r">
                <a:spcAft>
                  <a:spcPts val="100"/>
                </a:spcAft>
              </a:pPr>
              <a:r>
                <a:rPr lang="en-GB" sz="1200" dirty="0">
                  <a:solidFill>
                    <a:schemeClr val="bg1"/>
                  </a:solidFill>
                </a:rPr>
                <a:t>rs599839</a:t>
              </a:r>
            </a:p>
          </p:txBody>
        </p:sp>
        <p:cxnSp>
          <p:nvCxnSpPr>
            <p:cNvPr id="36" name="Straight Connector 35"/>
            <p:cNvCxnSpPr/>
            <p:nvPr/>
          </p:nvCxnSpPr>
          <p:spPr>
            <a:xfrm>
              <a:off x="4011569" y="3057571"/>
              <a:ext cx="0" cy="327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21" idx="1"/>
            </p:cNvCxnSpPr>
            <p:nvPr/>
          </p:nvCxnSpPr>
          <p:spPr>
            <a:xfrm>
              <a:off x="4121106" y="3159046"/>
              <a:ext cx="0" cy="2382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744869" y="3295696"/>
              <a:ext cx="0" cy="2698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646444" y="3314746"/>
              <a:ext cx="0" cy="3111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30" idx="0"/>
            </p:cNvCxnSpPr>
            <p:nvPr/>
          </p:nvCxnSpPr>
          <p:spPr>
            <a:xfrm flipV="1">
              <a:off x="3595644" y="3394121"/>
              <a:ext cx="0" cy="3206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598694" y="3984671"/>
              <a:ext cx="0" cy="434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665369" y="4038646"/>
              <a:ext cx="0" cy="3175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endCxn id="20" idx="1"/>
            </p:cNvCxnSpPr>
            <p:nvPr/>
          </p:nvCxnSpPr>
          <p:spPr>
            <a:xfrm>
              <a:off x="2747919" y="4044996"/>
              <a:ext cx="0" cy="2190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759224" y="3672251"/>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761129" y="2485575"/>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763669" y="1293189"/>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313199" y="3560898"/>
              <a:ext cx="486030" cy="246221"/>
            </a:xfrm>
            <a:prstGeom prst="rect">
              <a:avLst/>
            </a:prstGeom>
            <a:noFill/>
          </p:spPr>
          <p:txBody>
            <a:bodyPr wrap="none" rtlCol="0">
              <a:spAutoFit/>
            </a:bodyPr>
            <a:lstStyle/>
            <a:p>
              <a:pPr algn="r">
                <a:spcAft>
                  <a:spcPts val="100"/>
                </a:spcAft>
              </a:pPr>
              <a:r>
                <a:rPr lang="en-GB" sz="1000" dirty="0">
                  <a:solidFill>
                    <a:schemeClr val="bg1"/>
                  </a:solidFill>
                </a:rPr>
                <a:t>10%</a:t>
              </a:r>
            </a:p>
          </p:txBody>
        </p:sp>
        <p:sp>
          <p:nvSpPr>
            <p:cNvPr id="48" name="TextBox 47"/>
            <p:cNvSpPr txBox="1"/>
            <p:nvPr/>
          </p:nvSpPr>
          <p:spPr>
            <a:xfrm>
              <a:off x="1313199" y="2362464"/>
              <a:ext cx="486030" cy="246221"/>
            </a:xfrm>
            <a:prstGeom prst="rect">
              <a:avLst/>
            </a:prstGeom>
            <a:noFill/>
          </p:spPr>
          <p:txBody>
            <a:bodyPr wrap="none" rtlCol="0">
              <a:spAutoFit/>
            </a:bodyPr>
            <a:lstStyle/>
            <a:p>
              <a:pPr algn="r">
                <a:spcAft>
                  <a:spcPts val="100"/>
                </a:spcAft>
              </a:pPr>
              <a:r>
                <a:rPr lang="en-GB" sz="1000" dirty="0">
                  <a:solidFill>
                    <a:schemeClr val="bg1"/>
                  </a:solidFill>
                </a:rPr>
                <a:t>20%</a:t>
              </a:r>
            </a:p>
          </p:txBody>
        </p:sp>
        <p:sp>
          <p:nvSpPr>
            <p:cNvPr id="49" name="TextBox 48"/>
            <p:cNvSpPr txBox="1"/>
            <p:nvPr/>
          </p:nvSpPr>
          <p:spPr>
            <a:xfrm>
              <a:off x="1313199" y="1173109"/>
              <a:ext cx="486030" cy="246221"/>
            </a:xfrm>
            <a:prstGeom prst="rect">
              <a:avLst/>
            </a:prstGeom>
            <a:noFill/>
          </p:spPr>
          <p:txBody>
            <a:bodyPr wrap="none" rtlCol="0">
              <a:spAutoFit/>
            </a:bodyPr>
            <a:lstStyle/>
            <a:p>
              <a:pPr algn="r">
                <a:spcAft>
                  <a:spcPts val="100"/>
                </a:spcAft>
              </a:pPr>
              <a:r>
                <a:rPr lang="en-GB" sz="1000" dirty="0">
                  <a:solidFill>
                    <a:schemeClr val="bg1"/>
                  </a:solidFill>
                </a:rPr>
                <a:t>30%</a:t>
              </a:r>
            </a:p>
          </p:txBody>
        </p:sp>
        <p:cxnSp>
          <p:nvCxnSpPr>
            <p:cNvPr id="50" name="Straight Connector 49"/>
            <p:cNvCxnSpPr/>
            <p:nvPr/>
          </p:nvCxnSpPr>
          <p:spPr>
            <a:xfrm rot="16200000">
              <a:off x="2429794" y="4915404"/>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a:off x="2730525" y="4916053"/>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6200000">
              <a:off x="3028972" y="4914031"/>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6200000">
              <a:off x="2104678" y="4912878"/>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a:off x="3335163" y="4916702"/>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a:off x="3960144" y="4909054"/>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6200000">
              <a:off x="4260875" y="4909703"/>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a:off x="4559322" y="4907681"/>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a:off x="3635028" y="4906528"/>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16200000">
              <a:off x="4865513" y="4910352"/>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a:off x="5474619" y="4915404"/>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a:off x="5775350" y="4916053"/>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a:off x="6073797" y="4914031"/>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6200000">
              <a:off x="5149503" y="4912878"/>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a:off x="6379988" y="4916702"/>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a:off x="6998619" y="4918579"/>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a:off x="7299350" y="4919228"/>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6200000">
              <a:off x="6673503" y="4916053"/>
              <a:ext cx="76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691680" y="4947803"/>
              <a:ext cx="266419" cy="246221"/>
            </a:xfrm>
            <a:prstGeom prst="rect">
              <a:avLst/>
            </a:prstGeom>
            <a:noFill/>
          </p:spPr>
          <p:txBody>
            <a:bodyPr wrap="none" rtlCol="0">
              <a:spAutoFit/>
            </a:bodyPr>
            <a:lstStyle/>
            <a:p>
              <a:pPr algn="r">
                <a:spcAft>
                  <a:spcPts val="100"/>
                </a:spcAft>
              </a:pPr>
              <a:r>
                <a:rPr lang="en-GB" sz="1000" dirty="0">
                  <a:solidFill>
                    <a:schemeClr val="bg1"/>
                  </a:solidFill>
                </a:rPr>
                <a:t>0</a:t>
              </a:r>
            </a:p>
          </p:txBody>
        </p:sp>
        <p:sp>
          <p:nvSpPr>
            <p:cNvPr id="69" name="TextBox 68"/>
            <p:cNvSpPr txBox="1"/>
            <p:nvPr/>
          </p:nvSpPr>
          <p:spPr>
            <a:xfrm>
              <a:off x="1359410" y="4745316"/>
              <a:ext cx="404278" cy="246221"/>
            </a:xfrm>
            <a:prstGeom prst="rect">
              <a:avLst/>
            </a:prstGeom>
            <a:noFill/>
          </p:spPr>
          <p:txBody>
            <a:bodyPr wrap="none" rtlCol="0">
              <a:spAutoFit/>
            </a:bodyPr>
            <a:lstStyle/>
            <a:p>
              <a:pPr algn="r">
                <a:spcAft>
                  <a:spcPts val="100"/>
                </a:spcAft>
              </a:pPr>
              <a:r>
                <a:rPr lang="en-GB" sz="1000" dirty="0">
                  <a:solidFill>
                    <a:schemeClr val="bg1"/>
                  </a:solidFill>
                </a:rPr>
                <a:t>0%</a:t>
              </a:r>
            </a:p>
          </p:txBody>
        </p:sp>
        <p:sp>
          <p:nvSpPr>
            <p:cNvPr id="70" name="TextBox 69"/>
            <p:cNvSpPr txBox="1"/>
            <p:nvPr/>
          </p:nvSpPr>
          <p:spPr>
            <a:xfrm>
              <a:off x="1945092" y="4941168"/>
              <a:ext cx="394660" cy="246221"/>
            </a:xfrm>
            <a:prstGeom prst="rect">
              <a:avLst/>
            </a:prstGeom>
            <a:noFill/>
          </p:spPr>
          <p:txBody>
            <a:bodyPr wrap="none" rtlCol="0">
              <a:spAutoFit/>
            </a:bodyPr>
            <a:lstStyle/>
            <a:p>
              <a:pPr algn="r">
                <a:spcAft>
                  <a:spcPts val="100"/>
                </a:spcAft>
              </a:pPr>
              <a:r>
                <a:rPr lang="en-GB" sz="1000" dirty="0">
                  <a:solidFill>
                    <a:schemeClr val="bg1"/>
                  </a:solidFill>
                </a:rPr>
                <a:t>1.0</a:t>
              </a:r>
            </a:p>
          </p:txBody>
        </p:sp>
        <p:sp>
          <p:nvSpPr>
            <p:cNvPr id="71" name="TextBox 70"/>
            <p:cNvSpPr txBox="1"/>
            <p:nvPr/>
          </p:nvSpPr>
          <p:spPr>
            <a:xfrm>
              <a:off x="2565338" y="4941168"/>
              <a:ext cx="394660" cy="246221"/>
            </a:xfrm>
            <a:prstGeom prst="rect">
              <a:avLst/>
            </a:prstGeom>
            <a:noFill/>
          </p:spPr>
          <p:txBody>
            <a:bodyPr wrap="none" rtlCol="0">
              <a:spAutoFit/>
            </a:bodyPr>
            <a:lstStyle/>
            <a:p>
              <a:pPr algn="r">
                <a:spcAft>
                  <a:spcPts val="100"/>
                </a:spcAft>
              </a:pPr>
              <a:r>
                <a:rPr lang="en-GB" sz="1000" dirty="0">
                  <a:solidFill>
                    <a:schemeClr val="bg1"/>
                  </a:solidFill>
                </a:rPr>
                <a:t>3.0</a:t>
              </a:r>
            </a:p>
          </p:txBody>
        </p:sp>
        <p:sp>
          <p:nvSpPr>
            <p:cNvPr id="72" name="TextBox 71"/>
            <p:cNvSpPr txBox="1"/>
            <p:nvPr/>
          </p:nvSpPr>
          <p:spPr>
            <a:xfrm>
              <a:off x="3169228" y="4941168"/>
              <a:ext cx="394660" cy="246221"/>
            </a:xfrm>
            <a:prstGeom prst="rect">
              <a:avLst/>
            </a:prstGeom>
            <a:noFill/>
          </p:spPr>
          <p:txBody>
            <a:bodyPr wrap="none" rtlCol="0">
              <a:spAutoFit/>
            </a:bodyPr>
            <a:lstStyle/>
            <a:p>
              <a:pPr algn="r">
                <a:spcAft>
                  <a:spcPts val="100"/>
                </a:spcAft>
              </a:pPr>
              <a:r>
                <a:rPr lang="en-GB" sz="1000" dirty="0">
                  <a:solidFill>
                    <a:schemeClr val="bg1"/>
                  </a:solidFill>
                </a:rPr>
                <a:t>5.0</a:t>
              </a:r>
            </a:p>
          </p:txBody>
        </p:sp>
        <p:sp>
          <p:nvSpPr>
            <p:cNvPr id="73" name="TextBox 72"/>
            <p:cNvSpPr txBox="1"/>
            <p:nvPr/>
          </p:nvSpPr>
          <p:spPr>
            <a:xfrm>
              <a:off x="3817300" y="4941168"/>
              <a:ext cx="394660" cy="246221"/>
            </a:xfrm>
            <a:prstGeom prst="rect">
              <a:avLst/>
            </a:prstGeom>
            <a:noFill/>
          </p:spPr>
          <p:txBody>
            <a:bodyPr wrap="none" rtlCol="0">
              <a:spAutoFit/>
            </a:bodyPr>
            <a:lstStyle/>
            <a:p>
              <a:pPr algn="r">
                <a:spcAft>
                  <a:spcPts val="100"/>
                </a:spcAft>
              </a:pPr>
              <a:r>
                <a:rPr lang="en-GB" sz="1000" dirty="0">
                  <a:solidFill>
                    <a:schemeClr val="bg1"/>
                  </a:solidFill>
                </a:rPr>
                <a:t>7.0</a:t>
              </a:r>
            </a:p>
          </p:txBody>
        </p:sp>
        <p:sp>
          <p:nvSpPr>
            <p:cNvPr id="74" name="TextBox 73"/>
            <p:cNvSpPr txBox="1"/>
            <p:nvPr/>
          </p:nvSpPr>
          <p:spPr>
            <a:xfrm>
              <a:off x="4394788" y="4941168"/>
              <a:ext cx="394660" cy="246221"/>
            </a:xfrm>
            <a:prstGeom prst="rect">
              <a:avLst/>
            </a:prstGeom>
            <a:noFill/>
          </p:spPr>
          <p:txBody>
            <a:bodyPr wrap="none" rtlCol="0">
              <a:spAutoFit/>
            </a:bodyPr>
            <a:lstStyle/>
            <a:p>
              <a:pPr algn="r">
                <a:spcAft>
                  <a:spcPts val="100"/>
                </a:spcAft>
              </a:pPr>
              <a:r>
                <a:rPr lang="en-GB" sz="1000" dirty="0">
                  <a:solidFill>
                    <a:schemeClr val="bg1"/>
                  </a:solidFill>
                </a:rPr>
                <a:t>9.0</a:t>
              </a:r>
            </a:p>
          </p:txBody>
        </p:sp>
        <p:sp>
          <p:nvSpPr>
            <p:cNvPr id="75" name="TextBox 74"/>
            <p:cNvSpPr txBox="1"/>
            <p:nvPr/>
          </p:nvSpPr>
          <p:spPr>
            <a:xfrm>
              <a:off x="4954866" y="4941168"/>
              <a:ext cx="476412" cy="246221"/>
            </a:xfrm>
            <a:prstGeom prst="rect">
              <a:avLst/>
            </a:prstGeom>
            <a:noFill/>
          </p:spPr>
          <p:txBody>
            <a:bodyPr wrap="none" rtlCol="0">
              <a:spAutoFit/>
            </a:bodyPr>
            <a:lstStyle/>
            <a:p>
              <a:pPr algn="r">
                <a:spcAft>
                  <a:spcPts val="100"/>
                </a:spcAft>
              </a:pPr>
              <a:r>
                <a:rPr lang="en-GB" sz="1000" dirty="0">
                  <a:solidFill>
                    <a:schemeClr val="bg1"/>
                  </a:solidFill>
                </a:rPr>
                <a:t>11.0</a:t>
              </a:r>
            </a:p>
          </p:txBody>
        </p:sp>
        <p:sp>
          <p:nvSpPr>
            <p:cNvPr id="76" name="TextBox 75"/>
            <p:cNvSpPr txBox="1"/>
            <p:nvPr/>
          </p:nvSpPr>
          <p:spPr>
            <a:xfrm>
              <a:off x="5584794" y="4941168"/>
              <a:ext cx="476412" cy="246221"/>
            </a:xfrm>
            <a:prstGeom prst="rect">
              <a:avLst/>
            </a:prstGeom>
            <a:noFill/>
          </p:spPr>
          <p:txBody>
            <a:bodyPr wrap="none" rtlCol="0">
              <a:spAutoFit/>
            </a:bodyPr>
            <a:lstStyle/>
            <a:p>
              <a:pPr algn="r">
                <a:spcAft>
                  <a:spcPts val="100"/>
                </a:spcAft>
              </a:pPr>
              <a:r>
                <a:rPr lang="en-GB" sz="1000" dirty="0">
                  <a:solidFill>
                    <a:schemeClr val="bg1"/>
                  </a:solidFill>
                </a:rPr>
                <a:t>13.0</a:t>
              </a:r>
            </a:p>
          </p:txBody>
        </p:sp>
        <p:sp>
          <p:nvSpPr>
            <p:cNvPr id="77" name="TextBox 76"/>
            <p:cNvSpPr txBox="1"/>
            <p:nvPr/>
          </p:nvSpPr>
          <p:spPr>
            <a:xfrm>
              <a:off x="6176622" y="4941168"/>
              <a:ext cx="476412" cy="246221"/>
            </a:xfrm>
            <a:prstGeom prst="rect">
              <a:avLst/>
            </a:prstGeom>
            <a:noFill/>
          </p:spPr>
          <p:txBody>
            <a:bodyPr wrap="none" rtlCol="0">
              <a:spAutoFit/>
            </a:bodyPr>
            <a:lstStyle/>
            <a:p>
              <a:pPr algn="r">
                <a:spcAft>
                  <a:spcPts val="100"/>
                </a:spcAft>
              </a:pPr>
              <a:r>
                <a:rPr lang="en-GB" sz="1000" dirty="0">
                  <a:solidFill>
                    <a:schemeClr val="bg1"/>
                  </a:solidFill>
                </a:rPr>
                <a:t>15.0</a:t>
              </a:r>
            </a:p>
          </p:txBody>
        </p:sp>
        <p:sp>
          <p:nvSpPr>
            <p:cNvPr id="78" name="TextBox 77"/>
            <p:cNvSpPr txBox="1"/>
            <p:nvPr/>
          </p:nvSpPr>
          <p:spPr>
            <a:xfrm>
              <a:off x="6791634" y="4941168"/>
              <a:ext cx="476412" cy="246221"/>
            </a:xfrm>
            <a:prstGeom prst="rect">
              <a:avLst/>
            </a:prstGeom>
            <a:noFill/>
          </p:spPr>
          <p:txBody>
            <a:bodyPr wrap="none" rtlCol="0">
              <a:spAutoFit/>
            </a:bodyPr>
            <a:lstStyle/>
            <a:p>
              <a:pPr algn="r">
                <a:spcAft>
                  <a:spcPts val="100"/>
                </a:spcAft>
              </a:pPr>
              <a:r>
                <a:rPr lang="en-GB" sz="1000" dirty="0">
                  <a:solidFill>
                    <a:schemeClr val="bg1"/>
                  </a:solidFill>
                </a:rPr>
                <a:t>17.0</a:t>
              </a:r>
            </a:p>
          </p:txBody>
        </p:sp>
      </p:grpSp>
      <p:grpSp>
        <p:nvGrpSpPr>
          <p:cNvPr id="8" name="Group 7"/>
          <p:cNvGrpSpPr/>
          <p:nvPr/>
        </p:nvGrpSpPr>
        <p:grpSpPr>
          <a:xfrm>
            <a:off x="7092280" y="1893724"/>
            <a:ext cx="1812683" cy="3221159"/>
            <a:chOff x="6699100" y="2669135"/>
            <a:chExt cx="2087602" cy="3221159"/>
          </a:xfrm>
        </p:grpSpPr>
        <p:sp>
          <p:nvSpPr>
            <p:cNvPr id="89" name="TextBox 88"/>
            <p:cNvSpPr txBox="1"/>
            <p:nvPr/>
          </p:nvSpPr>
          <p:spPr>
            <a:xfrm>
              <a:off x="6699100" y="3279967"/>
              <a:ext cx="960519" cy="2605842"/>
            </a:xfrm>
            <a:prstGeom prst="rect">
              <a:avLst/>
            </a:prstGeom>
            <a:noFill/>
          </p:spPr>
          <p:txBody>
            <a:bodyPr wrap="none" rtlCol="0">
              <a:spAutoFit/>
            </a:bodyPr>
            <a:lstStyle/>
            <a:p>
              <a:pPr>
                <a:spcAft>
                  <a:spcPts val="1100"/>
                </a:spcAft>
              </a:pPr>
              <a:r>
                <a:rPr lang="en-GB" sz="1000" dirty="0">
                  <a:solidFill>
                    <a:schemeClr val="bg1"/>
                  </a:solidFill>
                </a:rPr>
                <a:t>rs599839</a:t>
              </a:r>
            </a:p>
            <a:p>
              <a:pPr>
                <a:spcAft>
                  <a:spcPts val="1100"/>
                </a:spcAft>
              </a:pPr>
              <a:r>
                <a:rPr lang="en-GB" sz="1000" dirty="0">
                  <a:solidFill>
                    <a:schemeClr val="bg1"/>
                  </a:solidFill>
                </a:rPr>
                <a:t>rs646776</a:t>
              </a:r>
            </a:p>
            <a:p>
              <a:pPr>
                <a:spcAft>
                  <a:spcPts val="1100"/>
                </a:spcAft>
              </a:pPr>
              <a:r>
                <a:rPr lang="en-GB" sz="1000" dirty="0">
                  <a:solidFill>
                    <a:schemeClr val="bg1"/>
                  </a:solidFill>
                </a:rPr>
                <a:t>rs11206510</a:t>
              </a:r>
            </a:p>
            <a:p>
              <a:pPr>
                <a:spcAft>
                  <a:spcPts val="1100"/>
                </a:spcAft>
              </a:pPr>
              <a:r>
                <a:rPr lang="en-GB" sz="1000" dirty="0">
                  <a:solidFill>
                    <a:schemeClr val="bg1"/>
                  </a:solidFill>
                </a:rPr>
                <a:t>rs11591147</a:t>
              </a:r>
            </a:p>
            <a:p>
              <a:pPr>
                <a:spcAft>
                  <a:spcPts val="1100"/>
                </a:spcAft>
              </a:pPr>
              <a:r>
                <a:rPr lang="en-GB" sz="1000" dirty="0">
                  <a:solidFill>
                    <a:schemeClr val="bg1"/>
                  </a:solidFill>
                </a:rPr>
                <a:t>rs65111720</a:t>
              </a:r>
            </a:p>
            <a:p>
              <a:pPr>
                <a:spcAft>
                  <a:spcPts val="1100"/>
                </a:spcAft>
              </a:pPr>
              <a:r>
                <a:rPr lang="en-GB" sz="1000" dirty="0">
                  <a:solidFill>
                    <a:schemeClr val="bg1"/>
                  </a:solidFill>
                </a:rPr>
                <a:t>rs2228671</a:t>
              </a:r>
            </a:p>
            <a:p>
              <a:pPr>
                <a:spcAft>
                  <a:spcPts val="1100"/>
                </a:spcAft>
              </a:pPr>
              <a:r>
                <a:rPr lang="en-GB" sz="1000" dirty="0">
                  <a:solidFill>
                    <a:schemeClr val="bg1"/>
                  </a:solidFill>
                </a:rPr>
                <a:t>rs12916</a:t>
              </a:r>
            </a:p>
            <a:p>
              <a:pPr>
                <a:spcAft>
                  <a:spcPts val="1100"/>
                </a:spcAft>
              </a:pPr>
              <a:r>
                <a:rPr lang="en-GB" sz="1000" dirty="0">
                  <a:solidFill>
                    <a:schemeClr val="bg1"/>
                  </a:solidFill>
                </a:rPr>
                <a:t>rs4299376</a:t>
              </a:r>
            </a:p>
            <a:p>
              <a:pPr>
                <a:spcAft>
                  <a:spcPts val="1100"/>
                </a:spcAft>
              </a:pPr>
              <a:r>
                <a:rPr lang="en-GB" sz="1000" dirty="0">
                  <a:solidFill>
                    <a:schemeClr val="bg1"/>
                  </a:solidFill>
                </a:rPr>
                <a:t>rs4420638</a:t>
              </a:r>
            </a:p>
          </p:txBody>
        </p:sp>
        <p:sp>
          <p:nvSpPr>
            <p:cNvPr id="90" name="TextBox 89"/>
            <p:cNvSpPr txBox="1"/>
            <p:nvPr/>
          </p:nvSpPr>
          <p:spPr>
            <a:xfrm>
              <a:off x="6711603" y="2760847"/>
              <a:ext cx="844843" cy="247464"/>
            </a:xfrm>
            <a:prstGeom prst="rect">
              <a:avLst/>
            </a:prstGeom>
            <a:noFill/>
          </p:spPr>
          <p:txBody>
            <a:bodyPr wrap="square" rtlCol="0">
              <a:spAutoFit/>
            </a:bodyPr>
            <a:lstStyle/>
            <a:p>
              <a:pPr>
                <a:spcAft>
                  <a:spcPts val="1100"/>
                </a:spcAft>
              </a:pPr>
              <a:r>
                <a:rPr lang="en-GB" sz="1000" b="1" dirty="0">
                  <a:solidFill>
                    <a:schemeClr val="bg1"/>
                  </a:solidFill>
                </a:rPr>
                <a:t>SNP</a:t>
              </a:r>
            </a:p>
          </p:txBody>
        </p:sp>
        <p:cxnSp>
          <p:nvCxnSpPr>
            <p:cNvPr id="91" name="Straight Connector 90"/>
            <p:cNvCxnSpPr/>
            <p:nvPr/>
          </p:nvCxnSpPr>
          <p:spPr>
            <a:xfrm>
              <a:off x="6786519" y="3153984"/>
              <a:ext cx="185210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7879281" y="3284452"/>
              <a:ext cx="731289" cy="2605842"/>
            </a:xfrm>
            <a:prstGeom prst="rect">
              <a:avLst/>
            </a:prstGeom>
            <a:noFill/>
          </p:spPr>
          <p:txBody>
            <a:bodyPr wrap="none" rtlCol="0">
              <a:spAutoFit/>
            </a:bodyPr>
            <a:lstStyle/>
            <a:p>
              <a:pPr algn="ctr">
                <a:spcAft>
                  <a:spcPts val="1100"/>
                </a:spcAft>
              </a:pPr>
              <a:r>
                <a:rPr lang="en-GB" sz="1000" dirty="0">
                  <a:solidFill>
                    <a:schemeClr val="bg1"/>
                  </a:solidFill>
                </a:rPr>
                <a:t>(-6.00)</a:t>
              </a:r>
            </a:p>
            <a:p>
              <a:pPr algn="ctr">
                <a:spcAft>
                  <a:spcPts val="1100"/>
                </a:spcAft>
              </a:pPr>
              <a:r>
                <a:rPr lang="en-GB" sz="1000" dirty="0">
                  <a:solidFill>
                    <a:schemeClr val="bg1"/>
                  </a:solidFill>
                </a:rPr>
                <a:t>(-5.71)</a:t>
              </a:r>
            </a:p>
            <a:p>
              <a:pPr algn="ctr">
                <a:spcAft>
                  <a:spcPts val="1100"/>
                </a:spcAft>
              </a:pPr>
              <a:r>
                <a:rPr lang="en-GB" sz="1000" dirty="0">
                  <a:solidFill>
                    <a:schemeClr val="bg1"/>
                  </a:solidFill>
                </a:rPr>
                <a:t>(-2.93)</a:t>
              </a:r>
            </a:p>
            <a:p>
              <a:pPr algn="ctr">
                <a:spcAft>
                  <a:spcPts val="1100"/>
                </a:spcAft>
              </a:pPr>
              <a:r>
                <a:rPr lang="en-GB" sz="1000" dirty="0">
                  <a:solidFill>
                    <a:schemeClr val="bg1"/>
                  </a:solidFill>
                </a:rPr>
                <a:t>(-16.68)</a:t>
              </a:r>
            </a:p>
            <a:p>
              <a:pPr algn="ctr">
                <a:spcAft>
                  <a:spcPts val="1100"/>
                </a:spcAft>
              </a:pPr>
              <a:r>
                <a:rPr lang="en-GB" sz="1000" dirty="0">
                  <a:solidFill>
                    <a:schemeClr val="bg1"/>
                  </a:solidFill>
                </a:rPr>
                <a:t>(-7.50)</a:t>
              </a:r>
            </a:p>
            <a:p>
              <a:pPr algn="ctr">
                <a:spcAft>
                  <a:spcPts val="1100"/>
                </a:spcAft>
              </a:pPr>
              <a:r>
                <a:rPr lang="en-GB" sz="1000" dirty="0">
                  <a:solidFill>
                    <a:schemeClr val="bg1"/>
                  </a:solidFill>
                </a:rPr>
                <a:t>(-5.70)</a:t>
              </a:r>
            </a:p>
            <a:p>
              <a:pPr algn="ctr">
                <a:spcAft>
                  <a:spcPts val="1100"/>
                </a:spcAft>
              </a:pPr>
              <a:r>
                <a:rPr lang="en-GB" sz="1000" dirty="0">
                  <a:solidFill>
                    <a:schemeClr val="bg1"/>
                  </a:solidFill>
                </a:rPr>
                <a:t>(-2.63)</a:t>
              </a:r>
            </a:p>
            <a:p>
              <a:pPr algn="ctr">
                <a:spcAft>
                  <a:spcPts val="1100"/>
                </a:spcAft>
              </a:pPr>
              <a:r>
                <a:rPr lang="en-GB" sz="1000" dirty="0">
                  <a:solidFill>
                    <a:schemeClr val="bg1"/>
                  </a:solidFill>
                </a:rPr>
                <a:t>(-2.86)</a:t>
              </a:r>
            </a:p>
            <a:p>
              <a:pPr algn="ctr">
                <a:spcAft>
                  <a:spcPts val="1100"/>
                </a:spcAft>
              </a:pPr>
              <a:r>
                <a:rPr lang="en-GB" sz="1000" dirty="0">
                  <a:solidFill>
                    <a:schemeClr val="bg1"/>
                  </a:solidFill>
                </a:rPr>
                <a:t>(-7.10)</a:t>
              </a:r>
            </a:p>
          </p:txBody>
        </p:sp>
        <p:sp>
          <p:nvSpPr>
            <p:cNvPr id="93" name="TextBox 92"/>
            <p:cNvSpPr txBox="1"/>
            <p:nvPr/>
          </p:nvSpPr>
          <p:spPr>
            <a:xfrm>
              <a:off x="7635204" y="2669135"/>
              <a:ext cx="1151498" cy="400110"/>
            </a:xfrm>
            <a:prstGeom prst="rect">
              <a:avLst/>
            </a:prstGeom>
            <a:noFill/>
          </p:spPr>
          <p:txBody>
            <a:bodyPr wrap="square" rtlCol="0">
              <a:spAutoFit/>
            </a:bodyPr>
            <a:lstStyle/>
            <a:p>
              <a:pPr>
                <a:spcAft>
                  <a:spcPts val="1100"/>
                </a:spcAft>
              </a:pPr>
              <a:r>
                <a:rPr lang="en-GB" sz="1000" b="1" dirty="0">
                  <a:solidFill>
                    <a:schemeClr val="bg1"/>
                  </a:solidFill>
                </a:rPr>
                <a:t>LDL effect* (mg/</a:t>
              </a:r>
              <a:r>
                <a:rPr lang="en-GB" sz="1000" b="1" dirty="0" err="1">
                  <a:solidFill>
                    <a:schemeClr val="bg1"/>
                  </a:solidFill>
                </a:rPr>
                <a:t>dL</a:t>
              </a:r>
              <a:r>
                <a:rPr lang="en-GB" sz="1000" b="1" dirty="0">
                  <a:solidFill>
                    <a:schemeClr val="bg1"/>
                  </a:solidFill>
                </a:rPr>
                <a:t>)</a:t>
              </a:r>
            </a:p>
          </p:txBody>
        </p:sp>
      </p:grpSp>
      <p:sp>
        <p:nvSpPr>
          <p:cNvPr id="9" name="Rectangle 8"/>
          <p:cNvSpPr/>
          <p:nvPr/>
        </p:nvSpPr>
        <p:spPr>
          <a:xfrm>
            <a:off x="7052661" y="1772816"/>
            <a:ext cx="2055843" cy="3414075"/>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69495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3000" y="0"/>
            <a:ext cx="7696200" cy="1143000"/>
          </a:xfrm>
        </p:spPr>
        <p:txBody>
          <a:bodyPr/>
          <a:lstStyle/>
          <a:p>
            <a:r>
              <a:rPr lang="en-US" dirty="0"/>
              <a:t>PCSK9 gain-of-function (</a:t>
            </a:r>
            <a:r>
              <a:rPr lang="en-US" dirty="0" err="1"/>
              <a:t>GoF</a:t>
            </a:r>
            <a:r>
              <a:rPr lang="en-US" dirty="0"/>
              <a:t>) and loss-of-function (</a:t>
            </a:r>
            <a:r>
              <a:rPr lang="en-US" dirty="0" err="1"/>
              <a:t>LoF</a:t>
            </a:r>
            <a:r>
              <a:rPr lang="en-US" dirty="0"/>
              <a:t>) mutations and their effect on LDL-C metabolism and CV risk</a:t>
            </a:r>
            <a:endParaRPr lang="en-US" dirty="0">
              <a:solidFill>
                <a:srgbClr val="FF0000"/>
              </a:solidFill>
            </a:endParaRPr>
          </a:p>
        </p:txBody>
      </p:sp>
      <p:sp>
        <p:nvSpPr>
          <p:cNvPr id="4" name="Content Placeholder 3"/>
          <p:cNvSpPr>
            <a:spLocks noGrp="1"/>
          </p:cNvSpPr>
          <p:nvPr>
            <p:ph idx="1"/>
          </p:nvPr>
        </p:nvSpPr>
        <p:spPr>
          <a:xfrm>
            <a:off x="266700" y="1452473"/>
            <a:ext cx="8763000" cy="4144963"/>
          </a:xfrm>
        </p:spPr>
        <p:txBody>
          <a:bodyPr>
            <a:normAutofit fontScale="92500" lnSpcReduction="20000"/>
          </a:bodyPr>
          <a:lstStyle/>
          <a:p>
            <a:r>
              <a:rPr lang="en-US" sz="1600" b="1" dirty="0"/>
              <a:t>PCSK9 </a:t>
            </a:r>
            <a:r>
              <a:rPr lang="en-US" sz="1600" b="1" dirty="0" err="1"/>
              <a:t>GoF</a:t>
            </a:r>
            <a:r>
              <a:rPr lang="en-US" sz="1600" b="1" dirty="0"/>
              <a:t> mutations are a rare cause of familial hypercholesterolaemia (FH)</a:t>
            </a:r>
            <a:r>
              <a:rPr lang="en-US" sz="1600" b="1" baseline="30000" dirty="0"/>
              <a:t>1</a:t>
            </a:r>
            <a:endParaRPr lang="en-US" b="1" dirty="0">
              <a:solidFill>
                <a:prstClr val="white"/>
              </a:solidFill>
            </a:endParaRPr>
          </a:p>
          <a:p>
            <a:pPr lvl="1">
              <a:buClr>
                <a:schemeClr val="bg2"/>
              </a:buClr>
            </a:pPr>
            <a:r>
              <a:rPr lang="en-US" dirty="0">
                <a:solidFill>
                  <a:prstClr val="white"/>
                </a:solidFill>
              </a:rPr>
              <a:t>PCSK9 </a:t>
            </a:r>
            <a:r>
              <a:rPr lang="en-US" dirty="0" err="1">
                <a:solidFill>
                  <a:prstClr val="white"/>
                </a:solidFill>
              </a:rPr>
              <a:t>GoF</a:t>
            </a:r>
            <a:r>
              <a:rPr lang="en-US" dirty="0">
                <a:solidFill>
                  <a:prstClr val="white"/>
                </a:solidFill>
              </a:rPr>
              <a:t> </a:t>
            </a:r>
            <a:r>
              <a:rPr lang="en-US" dirty="0"/>
              <a:t>mutations were first </a:t>
            </a:r>
            <a:r>
              <a:rPr lang="en-US" dirty="0">
                <a:solidFill>
                  <a:prstClr val="white"/>
                </a:solidFill>
              </a:rPr>
              <a:t>found in 2003 through genotype sequencing of </a:t>
            </a:r>
            <a:r>
              <a:rPr lang="en-US" dirty="0"/>
              <a:t>two</a:t>
            </a:r>
            <a:r>
              <a:rPr lang="en-US" dirty="0">
                <a:solidFill>
                  <a:srgbClr val="FF0000"/>
                </a:solidFill>
              </a:rPr>
              <a:t> </a:t>
            </a:r>
            <a:r>
              <a:rPr lang="en-US" dirty="0">
                <a:solidFill>
                  <a:prstClr val="white"/>
                </a:solidFill>
              </a:rPr>
              <a:t>French families </a:t>
            </a:r>
            <a:r>
              <a:rPr lang="en-US" dirty="0"/>
              <a:t>with FH</a:t>
            </a:r>
            <a:r>
              <a:rPr lang="en-US" baseline="30000" dirty="0"/>
              <a:t>2</a:t>
            </a:r>
            <a:endParaRPr lang="en-US" dirty="0"/>
          </a:p>
          <a:p>
            <a:pPr lvl="1">
              <a:buClr>
                <a:schemeClr val="bg2"/>
              </a:buClr>
            </a:pPr>
            <a:r>
              <a:rPr lang="en-US" dirty="0"/>
              <a:t>Patients with PCSK9 </a:t>
            </a:r>
            <a:r>
              <a:rPr lang="en-US" dirty="0" err="1"/>
              <a:t>GoF</a:t>
            </a:r>
            <a:r>
              <a:rPr lang="en-US" dirty="0"/>
              <a:t> mutations are </a:t>
            </a:r>
            <a:r>
              <a:rPr lang="en-US" dirty="0" err="1"/>
              <a:t>characterised</a:t>
            </a:r>
            <a:r>
              <a:rPr lang="en-US" dirty="0"/>
              <a:t> by high levels of LDL-C, premature atherosclerosis, coronary artery disease (CAD) and other CV complications</a:t>
            </a:r>
            <a:r>
              <a:rPr lang="en-US" baseline="30000" dirty="0"/>
              <a:t>1,3,4</a:t>
            </a:r>
          </a:p>
          <a:p>
            <a:pPr lvl="2"/>
            <a:r>
              <a:rPr lang="en-US" dirty="0"/>
              <a:t>Reported LDL-C levels for patients with </a:t>
            </a:r>
            <a:r>
              <a:rPr lang="en-US" dirty="0" err="1"/>
              <a:t>GoF</a:t>
            </a:r>
            <a:r>
              <a:rPr lang="en-US" dirty="0"/>
              <a:t> mutations ranged from 196–420 mg/</a:t>
            </a:r>
            <a:r>
              <a:rPr lang="en-US" dirty="0" err="1"/>
              <a:t>dL</a:t>
            </a:r>
            <a:r>
              <a:rPr lang="en-US" dirty="0"/>
              <a:t>; TC, 259–521 mg/dL</a:t>
            </a:r>
            <a:r>
              <a:rPr lang="en-US" baseline="30000" dirty="0"/>
              <a:t>1,2</a:t>
            </a:r>
            <a:endParaRPr lang="en-US" sz="1600" baseline="30000" dirty="0"/>
          </a:p>
          <a:p>
            <a:pPr marL="0" indent="0">
              <a:buNone/>
            </a:pPr>
            <a:endParaRPr lang="en-US" sz="1600" baseline="30000" dirty="0"/>
          </a:p>
          <a:p>
            <a:r>
              <a:rPr lang="en-US" sz="1600" b="1" dirty="0"/>
              <a:t>PCSK9 </a:t>
            </a:r>
            <a:r>
              <a:rPr lang="en-US" sz="1600" b="1" dirty="0" err="1"/>
              <a:t>LoF</a:t>
            </a:r>
            <a:r>
              <a:rPr lang="en-US" sz="1600" b="1" dirty="0"/>
              <a:t> mutations are a rare cause of familial </a:t>
            </a:r>
            <a:r>
              <a:rPr lang="en-US" sz="1600" b="1" dirty="0" err="1"/>
              <a:t>hypobeta-lipoproteinaemia</a:t>
            </a:r>
            <a:r>
              <a:rPr lang="en-US" sz="1600" b="1" dirty="0"/>
              <a:t> (FHBL)</a:t>
            </a:r>
            <a:r>
              <a:rPr lang="en-US" sz="1600" b="1" baseline="30000" dirty="0"/>
              <a:t>3</a:t>
            </a:r>
          </a:p>
          <a:p>
            <a:pPr lvl="1">
              <a:buClr>
                <a:schemeClr val="bg2"/>
              </a:buClr>
            </a:pPr>
            <a:r>
              <a:rPr lang="en-US" dirty="0">
                <a:solidFill>
                  <a:prstClr val="white"/>
                </a:solidFill>
              </a:rPr>
              <a:t>PCSK9 </a:t>
            </a:r>
            <a:r>
              <a:rPr lang="en-US" dirty="0" err="1">
                <a:solidFill>
                  <a:prstClr val="white"/>
                </a:solidFill>
              </a:rPr>
              <a:t>LoF</a:t>
            </a:r>
            <a:r>
              <a:rPr lang="en-US" dirty="0">
                <a:solidFill>
                  <a:prstClr val="white"/>
                </a:solidFill>
              </a:rPr>
              <a:t> </a:t>
            </a:r>
            <a:r>
              <a:rPr lang="en-US" dirty="0"/>
              <a:t>mutations were first </a:t>
            </a:r>
            <a:r>
              <a:rPr lang="en-US" dirty="0">
                <a:solidFill>
                  <a:prstClr val="white"/>
                </a:solidFill>
              </a:rPr>
              <a:t>found in 2005 in African Americans with FHBL during genetic sequencing of 128 individuals with low LDL-C from the Dallas Heart study</a:t>
            </a:r>
            <a:r>
              <a:rPr lang="en-US" baseline="30000" dirty="0">
                <a:solidFill>
                  <a:prstClr val="white"/>
                </a:solidFill>
              </a:rPr>
              <a:t>5</a:t>
            </a:r>
            <a:endParaRPr lang="en-US" dirty="0">
              <a:solidFill>
                <a:prstClr val="white"/>
              </a:solidFill>
            </a:endParaRPr>
          </a:p>
          <a:p>
            <a:pPr lvl="1">
              <a:buClr>
                <a:schemeClr val="bg2"/>
              </a:buClr>
            </a:pPr>
            <a:r>
              <a:rPr lang="en-US" dirty="0"/>
              <a:t>A large prospective study revealed that patients with </a:t>
            </a:r>
            <a:r>
              <a:rPr lang="en-US" dirty="0" err="1"/>
              <a:t>LoF</a:t>
            </a:r>
            <a:r>
              <a:rPr lang="en-US" dirty="0"/>
              <a:t> mutations have lower plasma LDL-C levels and a consistent reduction in CAD</a:t>
            </a:r>
            <a:r>
              <a:rPr lang="en-US" baseline="30000" dirty="0">
                <a:solidFill>
                  <a:prstClr val="white"/>
                </a:solidFill>
              </a:rPr>
              <a:t>6</a:t>
            </a:r>
          </a:p>
          <a:p>
            <a:pPr lvl="2"/>
            <a:r>
              <a:rPr lang="en-US" dirty="0">
                <a:solidFill>
                  <a:prstClr val="white"/>
                </a:solidFill>
              </a:rPr>
              <a:t>Average LDL-C levels for patients with </a:t>
            </a:r>
            <a:r>
              <a:rPr lang="en-US" dirty="0" err="1">
                <a:solidFill>
                  <a:prstClr val="white"/>
                </a:solidFill>
              </a:rPr>
              <a:t>LoF</a:t>
            </a:r>
            <a:r>
              <a:rPr lang="en-US" dirty="0">
                <a:solidFill>
                  <a:prstClr val="white"/>
                </a:solidFill>
              </a:rPr>
              <a:t> mutations were 100–116 mg/</a:t>
            </a:r>
            <a:r>
              <a:rPr lang="en-US" dirty="0" err="1">
                <a:solidFill>
                  <a:prstClr val="white"/>
                </a:solidFill>
              </a:rPr>
              <a:t>dL</a:t>
            </a:r>
            <a:r>
              <a:rPr lang="en-US" dirty="0">
                <a:solidFill>
                  <a:prstClr val="white"/>
                </a:solidFill>
              </a:rPr>
              <a:t> (vs 137–138 mg/</a:t>
            </a:r>
            <a:r>
              <a:rPr lang="en-US" dirty="0" err="1">
                <a:solidFill>
                  <a:prstClr val="white"/>
                </a:solidFill>
              </a:rPr>
              <a:t>dL</a:t>
            </a:r>
            <a:r>
              <a:rPr lang="en-US" dirty="0">
                <a:solidFill>
                  <a:prstClr val="white"/>
                </a:solidFill>
              </a:rPr>
              <a:t> in the general population, p&lt;0.001)</a:t>
            </a:r>
            <a:r>
              <a:rPr lang="en-US" baseline="30000" dirty="0">
                <a:solidFill>
                  <a:prstClr val="white"/>
                </a:solidFill>
              </a:rPr>
              <a:t>6</a:t>
            </a:r>
          </a:p>
        </p:txBody>
      </p:sp>
      <p:sp>
        <p:nvSpPr>
          <p:cNvPr id="6" name="Rectangle 5"/>
          <p:cNvSpPr/>
          <p:nvPr/>
        </p:nvSpPr>
        <p:spPr>
          <a:xfrm>
            <a:off x="0" y="6403440"/>
            <a:ext cx="6588224" cy="461665"/>
          </a:xfrm>
          <a:prstGeom prst="rect">
            <a:avLst/>
          </a:prstGeom>
        </p:spPr>
        <p:txBody>
          <a:bodyPr wrap="square">
            <a:spAutoFit/>
          </a:bodyPr>
          <a:lstStyle/>
          <a:p>
            <a:r>
              <a:rPr lang="da-DK" sz="800" b="1" dirty="0">
                <a:solidFill>
                  <a:srgbClr val="FFFFFF"/>
                </a:solidFill>
                <a:latin typeface="+mj-lt"/>
                <a:cs typeface="Arial" pitchFamily="34" charset="0"/>
              </a:rPr>
              <a:t>1. </a:t>
            </a:r>
            <a:r>
              <a:rPr lang="da-DK" sz="800" dirty="0">
                <a:solidFill>
                  <a:srgbClr val="FFFFFF"/>
                </a:solidFill>
                <a:cs typeface="Arial" pitchFamily="34" charset="0"/>
              </a:rPr>
              <a:t>Abifadel M, et al. Atherosclerosis. 2012;223:394–400. </a:t>
            </a:r>
            <a:r>
              <a:rPr lang="da-DK" sz="800" b="1" dirty="0">
                <a:solidFill>
                  <a:srgbClr val="FFFFFF"/>
                </a:solidFill>
                <a:cs typeface="Arial" pitchFamily="34" charset="0"/>
              </a:rPr>
              <a:t>2. </a:t>
            </a:r>
            <a:r>
              <a:rPr lang="da-DK" sz="800" dirty="0">
                <a:solidFill>
                  <a:srgbClr val="FFFFFF"/>
                </a:solidFill>
                <a:cs typeface="Arial" pitchFamily="34" charset="0"/>
              </a:rPr>
              <a:t>Abifadel M, et al. Nat Genet. 2003;34:154–156. </a:t>
            </a:r>
            <a:r>
              <a:rPr lang="da-DK" sz="800" b="1" dirty="0">
                <a:solidFill>
                  <a:srgbClr val="FFFFFF"/>
                </a:solidFill>
                <a:cs typeface="Arial" pitchFamily="34" charset="0"/>
              </a:rPr>
              <a:t>3. </a:t>
            </a:r>
            <a:r>
              <a:rPr lang="da-DK" sz="800" dirty="0">
                <a:solidFill>
                  <a:srgbClr val="FFFFFF"/>
                </a:solidFill>
                <a:latin typeface="+mj-lt"/>
                <a:cs typeface="Arial" pitchFamily="34" charset="0"/>
              </a:rPr>
              <a:t>Tibolla G, et al.  Nut Met Cardiovasc Dis. 2011;21:835–843. </a:t>
            </a:r>
            <a:r>
              <a:rPr lang="da-DK" sz="800" b="1" dirty="0">
                <a:solidFill>
                  <a:srgbClr val="FFFFFF"/>
                </a:solidFill>
                <a:latin typeface="+mj-lt"/>
                <a:cs typeface="Arial" pitchFamily="34" charset="0"/>
              </a:rPr>
              <a:t>4. </a:t>
            </a:r>
            <a:r>
              <a:rPr lang="da-DK" sz="800" dirty="0">
                <a:solidFill>
                  <a:srgbClr val="FFFFFF"/>
                </a:solidFill>
                <a:latin typeface="+mj-lt"/>
                <a:cs typeface="Arial" pitchFamily="34" charset="0"/>
              </a:rPr>
              <a:t>Norata GD ,et al. Atherosclerosis 2010;208:177</a:t>
            </a:r>
            <a:r>
              <a:rPr lang="da-DK" sz="800" dirty="0">
                <a:solidFill>
                  <a:srgbClr val="FFFFFF"/>
                </a:solidFill>
                <a:cs typeface="Arial" pitchFamily="34" charset="0"/>
              </a:rPr>
              <a:t>–</a:t>
            </a:r>
            <a:r>
              <a:rPr lang="da-DK" sz="800" dirty="0">
                <a:solidFill>
                  <a:srgbClr val="FFFFFF"/>
                </a:solidFill>
                <a:latin typeface="+mj-lt"/>
                <a:cs typeface="Arial" pitchFamily="34" charset="0"/>
              </a:rPr>
              <a:t>82. </a:t>
            </a:r>
            <a:r>
              <a:rPr lang="da-DK" sz="800" b="1" dirty="0">
                <a:solidFill>
                  <a:srgbClr val="FFFFFF"/>
                </a:solidFill>
                <a:latin typeface="+mj-lt"/>
                <a:cs typeface="Arial" pitchFamily="34" charset="0"/>
              </a:rPr>
              <a:t>5. </a:t>
            </a:r>
            <a:r>
              <a:rPr lang="da-DK" sz="800" dirty="0">
                <a:solidFill>
                  <a:srgbClr val="FFFFFF"/>
                </a:solidFill>
                <a:latin typeface="+mj-lt"/>
                <a:cs typeface="Arial" pitchFamily="34" charset="0"/>
              </a:rPr>
              <a:t>Cohen J, et al. Nat Genetics 2005;37:161</a:t>
            </a:r>
            <a:r>
              <a:rPr lang="da-DK" sz="800" dirty="0">
                <a:solidFill>
                  <a:srgbClr val="FFFFFF"/>
                </a:solidFill>
                <a:cs typeface="Arial" pitchFamily="34" charset="0"/>
              </a:rPr>
              <a:t>–</a:t>
            </a:r>
            <a:r>
              <a:rPr lang="da-DK" sz="800" dirty="0">
                <a:solidFill>
                  <a:srgbClr val="FFFFFF"/>
                </a:solidFill>
                <a:latin typeface="+mj-lt"/>
                <a:cs typeface="Arial" pitchFamily="34" charset="0"/>
              </a:rPr>
              <a:t>165. </a:t>
            </a:r>
            <a:r>
              <a:rPr lang="da-DK" sz="800" b="1" dirty="0">
                <a:solidFill>
                  <a:srgbClr val="FFFFFF"/>
                </a:solidFill>
                <a:latin typeface="+mj-lt"/>
                <a:cs typeface="Arial" pitchFamily="34" charset="0"/>
              </a:rPr>
              <a:t>6. </a:t>
            </a:r>
            <a:r>
              <a:rPr lang="da-DK" sz="800" dirty="0">
                <a:solidFill>
                  <a:srgbClr val="FFFFFF"/>
                </a:solidFill>
                <a:latin typeface="+mj-lt"/>
                <a:cs typeface="Arial" pitchFamily="34" charset="0"/>
              </a:rPr>
              <a:t>Cohen J, et al. New Eng J Med. 2006;354:1264</a:t>
            </a:r>
            <a:r>
              <a:rPr lang="da-DK" sz="800" dirty="0">
                <a:solidFill>
                  <a:srgbClr val="FFFFFF"/>
                </a:solidFill>
                <a:cs typeface="Arial" pitchFamily="34" charset="0"/>
              </a:rPr>
              <a:t>–</a:t>
            </a:r>
            <a:r>
              <a:rPr lang="da-DK" sz="800" dirty="0">
                <a:solidFill>
                  <a:srgbClr val="FFFFFF"/>
                </a:solidFill>
                <a:latin typeface="+mj-lt"/>
                <a:cs typeface="Arial" pitchFamily="34" charset="0"/>
              </a:rPr>
              <a:t>72. </a:t>
            </a:r>
            <a:endParaRPr lang="en-GB" sz="800" dirty="0">
              <a:latin typeface="+mj-lt"/>
            </a:endParaRPr>
          </a:p>
        </p:txBody>
      </p:sp>
    </p:spTree>
    <p:extLst>
      <p:ext uri="{BB962C8B-B14F-4D97-AF65-F5344CB8AC3E}">
        <p14:creationId xmlns:p14="http://schemas.microsoft.com/office/powerpoint/2010/main" val="1039672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Title 1"/>
          <p:cNvSpPr>
            <a:spLocks noGrp="1"/>
          </p:cNvSpPr>
          <p:nvPr>
            <p:ph type="title"/>
          </p:nvPr>
        </p:nvSpPr>
        <p:spPr bwMode="auto">
          <a:xfrm>
            <a:off x="1826320" y="266923"/>
            <a:ext cx="728315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a:t>PCSK9 </a:t>
            </a:r>
            <a:r>
              <a:rPr lang="en-US" altLang="en-US" dirty="0" err="1"/>
              <a:t>GoF</a:t>
            </a:r>
            <a:r>
              <a:rPr lang="en-US" altLang="en-US" dirty="0"/>
              <a:t> mutations and effect on LDL metabolism</a:t>
            </a:r>
          </a:p>
        </p:txBody>
      </p:sp>
      <p:sp>
        <p:nvSpPr>
          <p:cNvPr id="7" name="Rectangle 3"/>
          <p:cNvSpPr>
            <a:spLocks noChangeArrowheads="1"/>
          </p:cNvSpPr>
          <p:nvPr/>
        </p:nvSpPr>
        <p:spPr bwMode="auto">
          <a:xfrm>
            <a:off x="0" y="5791200"/>
            <a:ext cx="9144000" cy="457200"/>
          </a:xfrm>
          <a:prstGeom prst="rect">
            <a:avLst/>
          </a:prstGeom>
          <a:noFill/>
          <a:ln>
            <a:noFill/>
          </a:ln>
          <a:effectLst>
            <a:outerShdw dist="17961" dir="2700000" algn="ctr" rotWithShape="0">
              <a:srgbClr val="443A5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0488" tIns="44450" rIns="90488" bIns="44450" anchor="t"/>
          <a:lstStyle>
            <a:lvl1pPr marL="342900" indent="-342900"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marL="0">
              <a:spcBef>
                <a:spcPts val="0"/>
              </a:spcBef>
              <a:buClr>
                <a:srgbClr val="FF8200"/>
              </a:buClr>
              <a:buSzTx/>
              <a:buFont typeface="Wingdings" pitchFamily="2" charset="2"/>
              <a:buNone/>
            </a:pPr>
            <a:endParaRPr lang="en-US" sz="1000">
              <a:latin typeface="+mj-lt"/>
              <a:cs typeface="Arial" charset="0"/>
            </a:endParaRPr>
          </a:p>
        </p:txBody>
      </p:sp>
      <p:sp>
        <p:nvSpPr>
          <p:cNvPr id="8" name="Rectangle 7"/>
          <p:cNvSpPr/>
          <p:nvPr/>
        </p:nvSpPr>
        <p:spPr>
          <a:xfrm>
            <a:off x="0" y="1844824"/>
            <a:ext cx="2873121" cy="3108543"/>
          </a:xfrm>
          <a:prstGeom prst="rect">
            <a:avLst/>
          </a:prstGeom>
          <a:noFill/>
        </p:spPr>
        <p:txBody>
          <a:bodyPr wrap="square">
            <a:spAutoFit/>
          </a:bodyPr>
          <a:lstStyle/>
          <a:p>
            <a:pPr algn="ctr"/>
            <a:r>
              <a:rPr lang="en-US" sz="1600" b="1" dirty="0">
                <a:solidFill>
                  <a:schemeClr val="bg1"/>
                </a:solidFill>
              </a:rPr>
              <a:t>PCSK9 Gain of Function</a:t>
            </a:r>
          </a:p>
          <a:p>
            <a:pPr algn="ctr"/>
            <a:endParaRPr lang="en-US" sz="1600" b="1" dirty="0">
              <a:solidFill>
                <a:schemeClr val="bg1"/>
              </a:solidFill>
            </a:endParaRPr>
          </a:p>
          <a:p>
            <a:pPr marL="285750" indent="-285750">
              <a:buFont typeface="Arial" panose="020B0604020202020204" pitchFamily="34" charset="0"/>
              <a:buChar char="•"/>
            </a:pPr>
            <a:r>
              <a:rPr lang="en-US" sz="1400" dirty="0">
                <a:solidFill>
                  <a:schemeClr val="bg1"/>
                </a:solidFill>
                <a:latin typeface="+mj-lt"/>
              </a:rPr>
              <a:t>PCSK9 tags the LDL-R for lysosomal degradation</a:t>
            </a:r>
          </a:p>
          <a:p>
            <a:pPr marL="285750" indent="-285750">
              <a:buFont typeface="Arial" panose="020B0604020202020204" pitchFamily="34" charset="0"/>
              <a:buChar char="•"/>
            </a:pPr>
            <a:r>
              <a:rPr lang="en-US" sz="1400" dirty="0" err="1">
                <a:solidFill>
                  <a:schemeClr val="bg1"/>
                </a:solidFill>
                <a:latin typeface="+mj-lt"/>
              </a:rPr>
              <a:t>GoF</a:t>
            </a:r>
            <a:r>
              <a:rPr lang="en-US" sz="1400" dirty="0">
                <a:solidFill>
                  <a:schemeClr val="bg1"/>
                </a:solidFill>
                <a:latin typeface="+mj-lt"/>
              </a:rPr>
              <a:t> mutations increase activity in this pathway</a:t>
            </a:r>
          </a:p>
          <a:p>
            <a:pPr algn="ctr"/>
            <a:r>
              <a:rPr lang="en-US" sz="1600" b="1" dirty="0">
                <a:solidFill>
                  <a:srgbClr val="D89D10"/>
                </a:solidFill>
                <a:latin typeface="+mj-lt"/>
              </a:rPr>
              <a:t>↓ LDL-R levels</a:t>
            </a:r>
          </a:p>
          <a:p>
            <a:pPr algn="ctr"/>
            <a:r>
              <a:rPr lang="en-US" sz="1600" b="1" dirty="0">
                <a:solidFill>
                  <a:schemeClr val="accent3"/>
                </a:solidFill>
                <a:latin typeface="+mj-lt"/>
              </a:rPr>
              <a:t>↓ LDL clearance</a:t>
            </a:r>
          </a:p>
          <a:p>
            <a:pPr algn="ctr"/>
            <a:endParaRPr lang="en-US" sz="1600" b="1" dirty="0">
              <a:solidFill>
                <a:schemeClr val="accent3"/>
              </a:solidFill>
              <a:latin typeface="+mj-lt"/>
            </a:endParaRPr>
          </a:p>
          <a:p>
            <a:pPr algn="ctr"/>
            <a:endParaRPr lang="en-US" sz="1600" b="1" dirty="0">
              <a:solidFill>
                <a:schemeClr val="accent3"/>
              </a:solidFill>
              <a:latin typeface="+mj-lt"/>
            </a:endParaRPr>
          </a:p>
          <a:p>
            <a:pPr lvl="0" algn="ctr">
              <a:buClr>
                <a:srgbClr val="FF8200"/>
              </a:buClr>
            </a:pPr>
            <a:r>
              <a:rPr lang="en-US" altLang="en-US" sz="1600" b="1" dirty="0">
                <a:solidFill>
                  <a:srgbClr val="D89D10"/>
                </a:solidFill>
                <a:latin typeface="+mj-lt"/>
              </a:rPr>
              <a:t>↑ Plasma LDL</a:t>
            </a:r>
          </a:p>
          <a:p>
            <a:pPr lvl="0" algn="ctr">
              <a:buClr>
                <a:srgbClr val="FF8200"/>
              </a:buClr>
            </a:pPr>
            <a:r>
              <a:rPr lang="en-US" altLang="en-US" sz="1400" b="1" dirty="0">
                <a:solidFill>
                  <a:srgbClr val="FFFFFF"/>
                </a:solidFill>
                <a:latin typeface="+mj-lt"/>
              </a:rPr>
              <a:t>High risk for atherosclerosis and CHD</a:t>
            </a:r>
            <a:endParaRPr lang="en-US" sz="1400" b="1" dirty="0">
              <a:solidFill>
                <a:schemeClr val="accent3"/>
              </a:solidFill>
              <a:latin typeface="+mj-lt"/>
            </a:endParaRPr>
          </a:p>
        </p:txBody>
      </p:sp>
      <p:grpSp>
        <p:nvGrpSpPr>
          <p:cNvPr id="5" name="Group 4"/>
          <p:cNvGrpSpPr/>
          <p:nvPr/>
        </p:nvGrpSpPr>
        <p:grpSpPr>
          <a:xfrm>
            <a:off x="2873121" y="1700808"/>
            <a:ext cx="6270879" cy="4339038"/>
            <a:chOff x="2765616" y="1518390"/>
            <a:chExt cx="6270879" cy="4180586"/>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5616" y="1518390"/>
              <a:ext cx="6270879" cy="4180586"/>
            </a:xfrm>
            <a:prstGeom prst="rect">
              <a:avLst/>
            </a:prstGeom>
          </p:spPr>
        </p:pic>
        <p:sp>
          <p:nvSpPr>
            <p:cNvPr id="18" name="Rectangle 17"/>
            <p:cNvSpPr/>
            <p:nvPr/>
          </p:nvSpPr>
          <p:spPr>
            <a:xfrm>
              <a:off x="2765616" y="1518390"/>
              <a:ext cx="6270879" cy="415851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4">
                    <a:lumMod val="60000"/>
                    <a:lumOff val="40000"/>
                  </a:schemeClr>
                </a:solidFill>
                <a:latin typeface="+mj-lt"/>
              </a:endParaRPr>
            </a:p>
          </p:txBody>
        </p:sp>
      </p:grpSp>
      <p:sp>
        <p:nvSpPr>
          <p:cNvPr id="4" name="Rectangle 3"/>
          <p:cNvSpPr/>
          <p:nvPr/>
        </p:nvSpPr>
        <p:spPr>
          <a:xfrm>
            <a:off x="0" y="6379176"/>
            <a:ext cx="6516216" cy="461665"/>
          </a:xfrm>
          <a:prstGeom prst="rect">
            <a:avLst/>
          </a:prstGeom>
        </p:spPr>
        <p:txBody>
          <a:bodyPr wrap="square">
            <a:spAutoFit/>
          </a:bodyPr>
          <a:lstStyle/>
          <a:p>
            <a:pPr>
              <a:buClr>
                <a:srgbClr val="FF8200"/>
              </a:buClr>
            </a:pPr>
            <a:r>
              <a:rPr lang="en-US" sz="800" b="1" dirty="0">
                <a:solidFill>
                  <a:schemeClr val="bg1"/>
                </a:solidFill>
                <a:cs typeface="Arial" charset="0"/>
              </a:rPr>
              <a:t>Adapted from: 1. </a:t>
            </a:r>
            <a:r>
              <a:rPr lang="en-US" sz="800" dirty="0" err="1">
                <a:solidFill>
                  <a:schemeClr val="bg1"/>
                </a:solidFill>
                <a:cs typeface="Arial" charset="0"/>
              </a:rPr>
              <a:t>Catapano</a:t>
            </a:r>
            <a:r>
              <a:rPr lang="en-US" sz="800" dirty="0">
                <a:solidFill>
                  <a:schemeClr val="bg1"/>
                </a:solidFill>
                <a:cs typeface="Arial" charset="0"/>
              </a:rPr>
              <a:t> AL and Papadopoulos N. Atherosclerosis. 2013;228(1):18</a:t>
            </a:r>
            <a:r>
              <a:rPr lang="da-DK" sz="800" dirty="0">
                <a:solidFill>
                  <a:srgbClr val="FFFFFF"/>
                </a:solidFill>
                <a:cs typeface="Arial" pitchFamily="34" charset="0"/>
              </a:rPr>
              <a:t>–</a:t>
            </a:r>
            <a:r>
              <a:rPr lang="en-US" sz="800" dirty="0">
                <a:solidFill>
                  <a:schemeClr val="bg1"/>
                </a:solidFill>
                <a:cs typeface="Arial" charset="0"/>
              </a:rPr>
              <a:t>28. </a:t>
            </a:r>
            <a:r>
              <a:rPr lang="en-US" sz="800" b="1" dirty="0">
                <a:solidFill>
                  <a:schemeClr val="bg1"/>
                </a:solidFill>
                <a:cs typeface="Arial" charset="0"/>
              </a:rPr>
              <a:t>2. </a:t>
            </a:r>
            <a:r>
              <a:rPr lang="en-US" altLang="en-US" sz="800" dirty="0" err="1">
                <a:solidFill>
                  <a:schemeClr val="bg1"/>
                </a:solidFill>
              </a:rPr>
              <a:t>Soufi</a:t>
            </a:r>
            <a:r>
              <a:rPr lang="en-US" altLang="en-US" sz="800" dirty="0">
                <a:solidFill>
                  <a:schemeClr val="bg1"/>
                </a:solidFill>
              </a:rPr>
              <a:t> M, et al. Gene. 2013;521(1):200-203.</a:t>
            </a:r>
          </a:p>
          <a:p>
            <a:pPr>
              <a:buClr>
                <a:srgbClr val="FF8200"/>
              </a:buClr>
            </a:pPr>
            <a:r>
              <a:rPr lang="en-US" altLang="en-US" sz="800" dirty="0">
                <a:solidFill>
                  <a:schemeClr val="bg1"/>
                </a:solidFill>
              </a:rPr>
              <a:t>CHD, coronary heart disease</a:t>
            </a:r>
          </a:p>
        </p:txBody>
      </p:sp>
    </p:spTree>
    <p:extLst>
      <p:ext uri="{BB962C8B-B14F-4D97-AF65-F5344CB8AC3E}">
        <p14:creationId xmlns:p14="http://schemas.microsoft.com/office/powerpoint/2010/main" val="2685842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Title 1"/>
          <p:cNvSpPr>
            <a:spLocks noGrp="1"/>
          </p:cNvSpPr>
          <p:nvPr>
            <p:ph type="title"/>
          </p:nvPr>
        </p:nvSpPr>
        <p:spPr bwMode="auto">
          <a:xfrm>
            <a:off x="1826320" y="266923"/>
            <a:ext cx="728315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a:t>PCSK9 </a:t>
            </a:r>
            <a:r>
              <a:rPr lang="en-US" altLang="en-US" dirty="0" err="1"/>
              <a:t>LoF</a:t>
            </a:r>
            <a:r>
              <a:rPr lang="en-US" altLang="en-US" dirty="0"/>
              <a:t> mutations and effect on LDL metabolism</a:t>
            </a:r>
          </a:p>
        </p:txBody>
      </p:sp>
      <p:sp>
        <p:nvSpPr>
          <p:cNvPr id="7" name="Rectangle 3"/>
          <p:cNvSpPr>
            <a:spLocks noChangeArrowheads="1"/>
          </p:cNvSpPr>
          <p:nvPr/>
        </p:nvSpPr>
        <p:spPr bwMode="auto">
          <a:xfrm>
            <a:off x="0" y="5791200"/>
            <a:ext cx="9144000" cy="457200"/>
          </a:xfrm>
          <a:prstGeom prst="rect">
            <a:avLst/>
          </a:prstGeom>
          <a:noFill/>
          <a:ln>
            <a:noFill/>
          </a:ln>
          <a:effectLst>
            <a:outerShdw dist="17961" dir="2700000" algn="ctr" rotWithShape="0">
              <a:srgbClr val="443A5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0488" tIns="44450" rIns="90488" bIns="44450" anchor="t"/>
          <a:lstStyle>
            <a:lvl1pPr marL="342900" indent="-342900"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marL="0">
              <a:spcBef>
                <a:spcPts val="0"/>
              </a:spcBef>
              <a:buClr>
                <a:srgbClr val="FF8200"/>
              </a:buClr>
              <a:buSzTx/>
              <a:buFont typeface="Wingdings" pitchFamily="2" charset="2"/>
              <a:buNone/>
            </a:pPr>
            <a:endParaRPr lang="en-US" sz="1000">
              <a:latin typeface="+mj-lt"/>
              <a:cs typeface="Arial" charset="0"/>
            </a:endParaRPr>
          </a:p>
        </p:txBody>
      </p:sp>
      <p:sp>
        <p:nvSpPr>
          <p:cNvPr id="8" name="Rectangle 7"/>
          <p:cNvSpPr/>
          <p:nvPr/>
        </p:nvSpPr>
        <p:spPr>
          <a:xfrm>
            <a:off x="0" y="1844824"/>
            <a:ext cx="2873121" cy="3539430"/>
          </a:xfrm>
          <a:prstGeom prst="rect">
            <a:avLst/>
          </a:prstGeom>
          <a:noFill/>
        </p:spPr>
        <p:txBody>
          <a:bodyPr wrap="square">
            <a:spAutoFit/>
          </a:bodyPr>
          <a:lstStyle/>
          <a:p>
            <a:pPr algn="ctr"/>
            <a:r>
              <a:rPr lang="en-US" sz="1600" b="1" dirty="0">
                <a:solidFill>
                  <a:schemeClr val="bg1"/>
                </a:solidFill>
              </a:rPr>
              <a:t>PCSK9 Loss of Function</a:t>
            </a:r>
          </a:p>
          <a:p>
            <a:pPr algn="ctr"/>
            <a:endParaRPr lang="en-US" sz="1600" b="1" dirty="0">
              <a:solidFill>
                <a:schemeClr val="bg1"/>
              </a:solidFill>
            </a:endParaRPr>
          </a:p>
          <a:p>
            <a:pPr marL="285750" indent="-285750">
              <a:buFont typeface="Arial" panose="020B0604020202020204" pitchFamily="34" charset="0"/>
              <a:buChar char="•"/>
            </a:pPr>
            <a:r>
              <a:rPr lang="en-US" sz="1400" dirty="0">
                <a:solidFill>
                  <a:schemeClr val="bg1"/>
                </a:solidFill>
                <a:latin typeface="+mj-lt"/>
              </a:rPr>
              <a:t>PCSK9 tags the LDL-R for lysosomal degradation</a:t>
            </a:r>
          </a:p>
          <a:p>
            <a:pPr marL="285750" indent="-285750">
              <a:buFont typeface="Arial" panose="020B0604020202020204" pitchFamily="34" charset="0"/>
              <a:buChar char="•"/>
            </a:pPr>
            <a:r>
              <a:rPr lang="en-US" sz="1400" dirty="0" err="1">
                <a:solidFill>
                  <a:schemeClr val="bg1"/>
                </a:solidFill>
                <a:latin typeface="+mj-lt"/>
              </a:rPr>
              <a:t>LoF</a:t>
            </a:r>
            <a:r>
              <a:rPr lang="en-US" sz="1400" dirty="0">
                <a:solidFill>
                  <a:schemeClr val="bg1"/>
                </a:solidFill>
                <a:latin typeface="+mj-lt"/>
              </a:rPr>
              <a:t> mutations decrease activity in this pathway</a:t>
            </a:r>
          </a:p>
          <a:p>
            <a:pPr marL="285750" indent="-285750">
              <a:buFont typeface="Arial" panose="020B0604020202020204" pitchFamily="34" charset="0"/>
              <a:buChar char="•"/>
            </a:pPr>
            <a:r>
              <a:rPr lang="en-US" sz="1400" dirty="0">
                <a:solidFill>
                  <a:schemeClr val="bg1"/>
                </a:solidFill>
                <a:latin typeface="+mj-lt"/>
              </a:rPr>
              <a:t>More LDL-Rs are </a:t>
            </a:r>
            <a:r>
              <a:rPr lang="en-US" sz="1400" b="1" dirty="0">
                <a:solidFill>
                  <a:schemeClr val="bg1"/>
                </a:solidFill>
                <a:latin typeface="+mj-lt"/>
              </a:rPr>
              <a:t>recycled</a:t>
            </a:r>
            <a:r>
              <a:rPr lang="en-US" sz="1400" dirty="0">
                <a:solidFill>
                  <a:schemeClr val="bg1"/>
                </a:solidFill>
                <a:latin typeface="+mj-lt"/>
              </a:rPr>
              <a:t> to the cell surface</a:t>
            </a:r>
          </a:p>
          <a:p>
            <a:pPr algn="ctr"/>
            <a:r>
              <a:rPr lang="en-US" altLang="en-US" sz="1600" b="1" dirty="0">
                <a:solidFill>
                  <a:srgbClr val="D89D10"/>
                </a:solidFill>
              </a:rPr>
              <a:t>↑</a:t>
            </a:r>
            <a:r>
              <a:rPr lang="en-US" sz="1600" b="1" dirty="0">
                <a:solidFill>
                  <a:srgbClr val="D89D10"/>
                </a:solidFill>
                <a:latin typeface="+mj-lt"/>
              </a:rPr>
              <a:t> LDL-R levels</a:t>
            </a:r>
          </a:p>
          <a:p>
            <a:pPr algn="ctr"/>
            <a:r>
              <a:rPr lang="en-US" altLang="en-US" sz="1600" b="1" dirty="0">
                <a:solidFill>
                  <a:srgbClr val="D89D10"/>
                </a:solidFill>
              </a:rPr>
              <a:t>↑ </a:t>
            </a:r>
            <a:r>
              <a:rPr lang="en-US" sz="1600" b="1" dirty="0">
                <a:solidFill>
                  <a:schemeClr val="accent3"/>
                </a:solidFill>
                <a:latin typeface="+mj-lt"/>
              </a:rPr>
              <a:t>LDL clearance</a:t>
            </a:r>
          </a:p>
          <a:p>
            <a:pPr algn="ctr"/>
            <a:endParaRPr lang="en-US" sz="1600" b="1" dirty="0">
              <a:solidFill>
                <a:schemeClr val="accent3"/>
              </a:solidFill>
              <a:latin typeface="+mj-lt"/>
            </a:endParaRPr>
          </a:p>
          <a:p>
            <a:pPr algn="ctr"/>
            <a:endParaRPr lang="en-US" sz="1600" b="1" dirty="0">
              <a:solidFill>
                <a:schemeClr val="accent3"/>
              </a:solidFill>
              <a:latin typeface="+mj-lt"/>
            </a:endParaRPr>
          </a:p>
          <a:p>
            <a:pPr lvl="0" algn="ctr">
              <a:buClr>
                <a:srgbClr val="FF8200"/>
              </a:buClr>
            </a:pPr>
            <a:r>
              <a:rPr lang="en-US" sz="1600" b="1" dirty="0">
                <a:solidFill>
                  <a:schemeClr val="accent3"/>
                </a:solidFill>
              </a:rPr>
              <a:t>↓ </a:t>
            </a:r>
            <a:r>
              <a:rPr lang="en-US" sz="1600" b="1" dirty="0">
                <a:solidFill>
                  <a:srgbClr val="D89D10"/>
                </a:solidFill>
                <a:latin typeface="+mj-lt"/>
              </a:rPr>
              <a:t>P</a:t>
            </a:r>
            <a:r>
              <a:rPr lang="en-US" altLang="en-US" sz="1600" b="1" dirty="0">
                <a:solidFill>
                  <a:srgbClr val="D89D10"/>
                </a:solidFill>
                <a:latin typeface="+mj-lt"/>
              </a:rPr>
              <a:t>lasma LDL</a:t>
            </a:r>
          </a:p>
          <a:p>
            <a:pPr lvl="0" algn="ctr">
              <a:buClr>
                <a:srgbClr val="FF8200"/>
              </a:buClr>
            </a:pPr>
            <a:r>
              <a:rPr lang="en-US" altLang="en-US" sz="1400" b="1" dirty="0">
                <a:solidFill>
                  <a:srgbClr val="FFFFFF"/>
                </a:solidFill>
                <a:latin typeface="+mj-lt"/>
              </a:rPr>
              <a:t>Protection from atherosclerosis and CHD</a:t>
            </a:r>
            <a:endParaRPr lang="en-US" sz="1400" b="1" dirty="0">
              <a:solidFill>
                <a:schemeClr val="accent3"/>
              </a:solidFill>
              <a:latin typeface="+mj-lt"/>
            </a:endParaRPr>
          </a:p>
        </p:txBody>
      </p:sp>
      <p:sp>
        <p:nvSpPr>
          <p:cNvPr id="4" name="Rectangle 3"/>
          <p:cNvSpPr/>
          <p:nvPr/>
        </p:nvSpPr>
        <p:spPr>
          <a:xfrm>
            <a:off x="0" y="6379176"/>
            <a:ext cx="6516216" cy="461665"/>
          </a:xfrm>
          <a:prstGeom prst="rect">
            <a:avLst/>
          </a:prstGeom>
        </p:spPr>
        <p:txBody>
          <a:bodyPr wrap="square">
            <a:spAutoFit/>
          </a:bodyPr>
          <a:lstStyle/>
          <a:p>
            <a:pPr>
              <a:buClr>
                <a:srgbClr val="FF8200"/>
              </a:buClr>
            </a:pPr>
            <a:r>
              <a:rPr lang="en-US" sz="800" b="1" dirty="0">
                <a:solidFill>
                  <a:schemeClr val="bg1"/>
                </a:solidFill>
                <a:cs typeface="Arial" charset="0"/>
              </a:rPr>
              <a:t>Adapted from: 1. </a:t>
            </a:r>
            <a:r>
              <a:rPr lang="en-US" sz="800" dirty="0" err="1">
                <a:solidFill>
                  <a:schemeClr val="bg1"/>
                </a:solidFill>
                <a:cs typeface="Arial" charset="0"/>
              </a:rPr>
              <a:t>Catapano</a:t>
            </a:r>
            <a:r>
              <a:rPr lang="en-US" sz="800" dirty="0">
                <a:solidFill>
                  <a:schemeClr val="bg1"/>
                </a:solidFill>
                <a:cs typeface="Arial" charset="0"/>
              </a:rPr>
              <a:t> AL and Papadopoulos N. Atherosclerosis. 2013;228(1):18</a:t>
            </a:r>
            <a:r>
              <a:rPr lang="da-DK" sz="800" dirty="0">
                <a:solidFill>
                  <a:srgbClr val="FFFFFF"/>
                </a:solidFill>
                <a:cs typeface="Arial" pitchFamily="34" charset="0"/>
              </a:rPr>
              <a:t>–</a:t>
            </a:r>
            <a:r>
              <a:rPr lang="en-US" sz="800" dirty="0">
                <a:solidFill>
                  <a:schemeClr val="bg1"/>
                </a:solidFill>
                <a:cs typeface="Arial" charset="0"/>
              </a:rPr>
              <a:t>28. </a:t>
            </a:r>
            <a:r>
              <a:rPr lang="en-US" sz="800" b="1" dirty="0">
                <a:solidFill>
                  <a:schemeClr val="bg1"/>
                </a:solidFill>
                <a:cs typeface="Arial" charset="0"/>
              </a:rPr>
              <a:t>2. </a:t>
            </a:r>
            <a:r>
              <a:rPr lang="en-US" altLang="en-US" sz="800" dirty="0" err="1">
                <a:solidFill>
                  <a:schemeClr val="bg1"/>
                </a:solidFill>
              </a:rPr>
              <a:t>Soufi</a:t>
            </a:r>
            <a:r>
              <a:rPr lang="en-US" altLang="en-US" sz="800" dirty="0">
                <a:solidFill>
                  <a:schemeClr val="bg1"/>
                </a:solidFill>
              </a:rPr>
              <a:t> M, et al. Gene. 2013;521(1):200-203.</a:t>
            </a:r>
          </a:p>
          <a:p>
            <a:pPr>
              <a:buClr>
                <a:srgbClr val="FF8200"/>
              </a:buClr>
            </a:pPr>
            <a:r>
              <a:rPr lang="en-US" altLang="en-US" sz="800" dirty="0">
                <a:solidFill>
                  <a:schemeClr val="bg1"/>
                </a:solidFill>
              </a:rPr>
              <a:t>CHD, coronary heart disease</a:t>
            </a:r>
          </a:p>
        </p:txBody>
      </p:sp>
      <p:pic>
        <p:nvPicPr>
          <p:cNvPr id="9" name="Picture 2" descr="C:\Users\jferrari\Desktop\LOSS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6620" y="1670879"/>
            <a:ext cx="6207379" cy="4206393"/>
          </a:xfrm>
          <a:prstGeom prst="rect">
            <a:avLst/>
          </a:prstGeom>
          <a:noFill/>
          <a:ln w="38100">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029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9632" y="0"/>
            <a:ext cx="7579568" cy="1143000"/>
          </a:xfrm>
        </p:spPr>
        <p:txBody>
          <a:bodyPr>
            <a:normAutofit/>
          </a:bodyPr>
          <a:lstStyle/>
          <a:p>
            <a:r>
              <a:rPr lang="en-GB" sz="1800" dirty="0"/>
              <a:t>PCSK9 </a:t>
            </a:r>
            <a:r>
              <a:rPr lang="en-GB" sz="1800" dirty="0" err="1"/>
              <a:t>LoF</a:t>
            </a:r>
            <a:r>
              <a:rPr lang="en-GB" sz="1800" dirty="0"/>
              <a:t> mutations provide supportive evidence for the safety of low LDL-C levels and the potential </a:t>
            </a:r>
            <a:br>
              <a:rPr lang="en-GB" sz="1800" dirty="0"/>
            </a:br>
            <a:r>
              <a:rPr lang="en-GB" sz="1800" dirty="0"/>
              <a:t>therapeutic benefit of PCSK9 inhibition</a:t>
            </a:r>
          </a:p>
        </p:txBody>
      </p:sp>
      <p:sp>
        <p:nvSpPr>
          <p:cNvPr id="2" name="Content Placeholder 1"/>
          <p:cNvSpPr>
            <a:spLocks noGrp="1"/>
          </p:cNvSpPr>
          <p:nvPr>
            <p:ph idx="4294967295"/>
          </p:nvPr>
        </p:nvSpPr>
        <p:spPr>
          <a:xfrm>
            <a:off x="381000" y="1295400"/>
            <a:ext cx="8305800" cy="2133600"/>
          </a:xfrm>
        </p:spPr>
        <p:txBody>
          <a:bodyPr/>
          <a:lstStyle/>
          <a:p>
            <a:r>
              <a:rPr lang="en-GB" b="1" dirty="0"/>
              <a:t>Subjects with loss-of-function mutations in PCSK9:</a:t>
            </a:r>
          </a:p>
          <a:p>
            <a:pPr lvl="1"/>
            <a:r>
              <a:rPr lang="en-GB" dirty="0"/>
              <a:t>Have naturally low levels of LDL-C and a reduced prevalence of CAD relative to the general population (see below table)</a:t>
            </a:r>
            <a:r>
              <a:rPr lang="en-GB" baseline="30000" dirty="0"/>
              <a:t>1,2 </a:t>
            </a:r>
            <a:r>
              <a:rPr lang="en-GB" dirty="0"/>
              <a:t>             </a:t>
            </a:r>
          </a:p>
          <a:p>
            <a:pPr lvl="1"/>
            <a:r>
              <a:rPr lang="en-GB" dirty="0"/>
              <a:t>These </a:t>
            </a:r>
            <a:r>
              <a:rPr lang="en-GB" dirty="0" err="1"/>
              <a:t>LoF</a:t>
            </a:r>
            <a:r>
              <a:rPr lang="en-GB" dirty="0"/>
              <a:t> mutations have not been associated with any detectable clinical abnormalities</a:t>
            </a:r>
            <a:r>
              <a:rPr lang="en-GB" baseline="30000" dirty="0"/>
              <a:t>1,2</a:t>
            </a:r>
          </a:p>
        </p:txBody>
      </p:sp>
      <p:graphicFrame>
        <p:nvGraphicFramePr>
          <p:cNvPr id="30" name="Table 29"/>
          <p:cNvGraphicFramePr>
            <a:graphicFrameLocks noGrp="1"/>
          </p:cNvGraphicFramePr>
          <p:nvPr>
            <p:extLst>
              <p:ext uri="{D42A27DB-BD31-4B8C-83A1-F6EECF244321}">
                <p14:modId xmlns:p14="http://schemas.microsoft.com/office/powerpoint/2010/main" val="775814878"/>
              </p:ext>
            </p:extLst>
          </p:nvPr>
        </p:nvGraphicFramePr>
        <p:xfrm>
          <a:off x="159450" y="3356992"/>
          <a:ext cx="8856985" cy="1895902"/>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3740627">
                  <a:extLst>
                    <a:ext uri="{9D8B030D-6E8A-4147-A177-3AD203B41FA5}">
                      <a16:colId xmlns:a16="http://schemas.microsoft.com/office/drawing/2014/main" val="20002"/>
                    </a:ext>
                  </a:extLst>
                </a:gridCol>
                <a:gridCol w="2020014">
                  <a:extLst>
                    <a:ext uri="{9D8B030D-6E8A-4147-A177-3AD203B41FA5}">
                      <a16:colId xmlns:a16="http://schemas.microsoft.com/office/drawing/2014/main" val="20003"/>
                    </a:ext>
                  </a:extLst>
                </a:gridCol>
              </a:tblGrid>
              <a:tr h="582191">
                <a:tc>
                  <a:txBody>
                    <a:bodyPr/>
                    <a:lstStyle/>
                    <a:p>
                      <a:endParaRPr lang="en-GB" sz="1400" dirty="0">
                        <a:solidFill>
                          <a:schemeClr val="accent6"/>
                        </a:solidFill>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solidFill>
                  </a:tcPr>
                </a:tc>
                <a:tc>
                  <a:txBody>
                    <a:bodyPr/>
                    <a:lstStyle/>
                    <a:p>
                      <a:pPr algn="ctr"/>
                      <a:r>
                        <a:rPr lang="en-GB" sz="1400" dirty="0">
                          <a:solidFill>
                            <a:schemeClr val="bg1"/>
                          </a:solidFill>
                        </a:rPr>
                        <a:t>PCSK9 mutation</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solidFill>
                  </a:tcPr>
                </a:tc>
                <a:tc>
                  <a:txBody>
                    <a:bodyPr/>
                    <a:lstStyle/>
                    <a:p>
                      <a:pPr algn="ctr"/>
                      <a:r>
                        <a:rPr lang="en-GB" sz="1400" dirty="0">
                          <a:solidFill>
                            <a:schemeClr val="bg1"/>
                          </a:solidFill>
                        </a:rPr>
                        <a:t>LDL-C reduction</a:t>
                      </a:r>
                    </a:p>
                    <a:p>
                      <a:pPr algn="ctr"/>
                      <a:r>
                        <a:rPr lang="en-GB" sz="1400" dirty="0">
                          <a:solidFill>
                            <a:schemeClr val="bg1"/>
                          </a:solidFill>
                        </a:rPr>
                        <a:t>vs.</a:t>
                      </a:r>
                      <a:r>
                        <a:rPr lang="en-GB" sz="1400" baseline="0" dirty="0">
                          <a:solidFill>
                            <a:schemeClr val="bg1"/>
                          </a:solidFill>
                        </a:rPr>
                        <a:t> non-carriers</a:t>
                      </a:r>
                      <a:endParaRPr lang="en-GB" sz="1400"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solidFill>
                  </a:tcPr>
                </a:tc>
                <a:tc>
                  <a:txBody>
                    <a:bodyPr/>
                    <a:lstStyle/>
                    <a:p>
                      <a:pPr algn="ctr"/>
                      <a:r>
                        <a:rPr lang="en-GB" sz="1400" dirty="0">
                          <a:solidFill>
                            <a:schemeClr val="bg1"/>
                          </a:solidFill>
                        </a:rPr>
                        <a:t>CAD reduction</a:t>
                      </a:r>
                    </a:p>
                    <a:p>
                      <a:pPr algn="ctr"/>
                      <a:r>
                        <a:rPr lang="en-GB" sz="1400" dirty="0">
                          <a:solidFill>
                            <a:schemeClr val="bg1"/>
                          </a:solidFill>
                        </a:rPr>
                        <a:t>vs.</a:t>
                      </a:r>
                      <a:r>
                        <a:rPr lang="en-GB" sz="1400" baseline="0" dirty="0">
                          <a:solidFill>
                            <a:schemeClr val="bg1"/>
                          </a:solidFill>
                        </a:rPr>
                        <a:t> non-carriers</a:t>
                      </a:r>
                      <a:endParaRPr lang="en-GB" sz="1400"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582191">
                <a:tc>
                  <a:txBody>
                    <a:bodyPr/>
                    <a:lstStyle/>
                    <a:p>
                      <a:pPr algn="ctr"/>
                      <a:r>
                        <a:rPr lang="en-GB" sz="1400" dirty="0">
                          <a:solidFill>
                            <a:schemeClr val="tx1"/>
                          </a:solidFill>
                        </a:rPr>
                        <a:t>Benn et al. </a:t>
                      </a:r>
                      <a:r>
                        <a:rPr lang="en-GB" sz="1400" i="1" dirty="0">
                          <a:solidFill>
                            <a:schemeClr val="tx1"/>
                          </a:solidFill>
                        </a:rPr>
                        <a:t>JACC</a:t>
                      </a:r>
                      <a:r>
                        <a:rPr lang="en-GB" sz="1400" dirty="0">
                          <a:solidFill>
                            <a:schemeClr val="tx1"/>
                          </a:solidFill>
                        </a:rPr>
                        <a:t> 2010</a:t>
                      </a:r>
                      <a:r>
                        <a:rPr lang="en-GB" sz="1400" baseline="30000" dirty="0">
                          <a:solidFill>
                            <a:schemeClr val="tx1"/>
                          </a:solidFill>
                        </a:rPr>
                        <a:t>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0DFCC"/>
                    </a:solidFill>
                  </a:tcPr>
                </a:tc>
                <a:tc>
                  <a:txBody>
                    <a:bodyPr/>
                    <a:lstStyle/>
                    <a:p>
                      <a:pPr algn="ctr"/>
                      <a:r>
                        <a:rPr lang="en-GB" sz="1400" dirty="0">
                          <a:solidFill>
                            <a:schemeClr val="tx1"/>
                          </a:solidFill>
                        </a:rPr>
                        <a:t>R46L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0DFCC"/>
                    </a:solidFill>
                  </a:tcPr>
                </a:tc>
                <a:tc>
                  <a:txBody>
                    <a:bodyPr/>
                    <a:lstStyle/>
                    <a:p>
                      <a:pPr algn="ctr"/>
                      <a:r>
                        <a:rPr lang="en-GB" sz="1400" dirty="0">
                          <a:solidFill>
                            <a:schemeClr val="tx1"/>
                          </a:solidFill>
                        </a:rPr>
                        <a:t>13% (111 vs 131 mg/</a:t>
                      </a:r>
                      <a:r>
                        <a:rPr lang="en-GB" sz="1400" dirty="0" err="1">
                          <a:solidFill>
                            <a:schemeClr val="tx1"/>
                          </a:solidFill>
                        </a:rPr>
                        <a:t>dL</a:t>
                      </a:r>
                      <a:r>
                        <a:rPr lang="en-GB" sz="1400" dirty="0">
                          <a:solidFill>
                            <a:schemeClr val="tx1"/>
                          </a:solidFill>
                        </a:rPr>
                        <a:t>, p&lt;0.0001)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0DFCC"/>
                    </a:solidFill>
                  </a:tcPr>
                </a:tc>
                <a:tc>
                  <a:txBody>
                    <a:bodyPr/>
                    <a:lstStyle/>
                    <a:p>
                      <a:pPr algn="ctr"/>
                      <a:r>
                        <a:rPr lang="en-GB" sz="1400" dirty="0">
                          <a:solidFill>
                            <a:schemeClr val="tx1"/>
                          </a:solidFill>
                        </a:rPr>
                        <a:t>30%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0DFCC"/>
                    </a:solidFill>
                  </a:tcPr>
                </a:tc>
                <a:extLst>
                  <a:ext uri="{0D108BD9-81ED-4DB2-BD59-A6C34878D82A}">
                    <a16:rowId xmlns:a16="http://schemas.microsoft.com/office/drawing/2014/main" val="10001"/>
                  </a:ext>
                </a:extLst>
              </a:tr>
              <a:tr h="491461">
                <a:tc>
                  <a:txBody>
                    <a:bodyPr/>
                    <a:lstStyle/>
                    <a:p>
                      <a:pPr algn="ctr"/>
                      <a:r>
                        <a:rPr lang="en-GB" sz="1400" dirty="0">
                          <a:solidFill>
                            <a:schemeClr val="tx1"/>
                          </a:solidFill>
                        </a:rPr>
                        <a:t>Cohen</a:t>
                      </a:r>
                      <a:r>
                        <a:rPr lang="en-GB" sz="1400" baseline="0" dirty="0">
                          <a:solidFill>
                            <a:schemeClr val="tx1"/>
                          </a:solidFill>
                        </a:rPr>
                        <a:t> et al. </a:t>
                      </a:r>
                      <a:r>
                        <a:rPr lang="en-GB" sz="1400" i="1" baseline="0" dirty="0">
                          <a:solidFill>
                            <a:schemeClr val="tx1"/>
                          </a:solidFill>
                        </a:rPr>
                        <a:t>NEJM</a:t>
                      </a:r>
                      <a:r>
                        <a:rPr lang="en-GB" sz="1400" baseline="0" dirty="0">
                          <a:solidFill>
                            <a:schemeClr val="tx1"/>
                          </a:solidFill>
                        </a:rPr>
                        <a:t> 2006</a:t>
                      </a:r>
                      <a:r>
                        <a:rPr lang="en-GB" sz="1400" baseline="30000" dirty="0">
                          <a:solidFill>
                            <a:schemeClr val="tx1"/>
                          </a:solidFill>
                        </a:rPr>
                        <a:t>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F0E7"/>
                    </a:solidFill>
                  </a:tcPr>
                </a:tc>
                <a:tc>
                  <a:txBody>
                    <a:bodyPr/>
                    <a:lstStyle/>
                    <a:p>
                      <a:pPr algn="ctr"/>
                      <a:r>
                        <a:rPr lang="en-GB" sz="1400" dirty="0">
                          <a:solidFill>
                            <a:schemeClr val="tx1"/>
                          </a:solidFill>
                        </a:rPr>
                        <a:t>R46L</a:t>
                      </a:r>
                    </a:p>
                    <a:p>
                      <a:pPr algn="ctr"/>
                      <a:endParaRPr lang="en-GB" sz="1400" dirty="0">
                        <a:solidFill>
                          <a:schemeClr val="tx1"/>
                        </a:solidFill>
                      </a:endParaRPr>
                    </a:p>
                    <a:p>
                      <a:pPr algn="ctr"/>
                      <a:r>
                        <a:rPr lang="en-GB" sz="1400" dirty="0">
                          <a:solidFill>
                            <a:schemeClr val="tx1"/>
                          </a:solidFill>
                        </a:rPr>
                        <a:t>Y142X  or  C679X</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F0E7"/>
                    </a:solidFill>
                  </a:tcPr>
                </a:tc>
                <a:tc>
                  <a:txBody>
                    <a:bodyPr/>
                    <a:lstStyle/>
                    <a:p>
                      <a:pPr algn="ctr"/>
                      <a:r>
                        <a:rPr lang="en-GB" sz="1400" dirty="0">
                          <a:solidFill>
                            <a:schemeClr val="tx1"/>
                          </a:solidFill>
                        </a:rPr>
                        <a:t>15% (116 vs 137 mg/</a:t>
                      </a:r>
                      <a:r>
                        <a:rPr lang="en-GB" sz="1400" dirty="0" err="1">
                          <a:solidFill>
                            <a:schemeClr val="tx1"/>
                          </a:solidFill>
                        </a:rPr>
                        <a:t>dL</a:t>
                      </a:r>
                      <a:r>
                        <a:rPr lang="en-GB" sz="1400" dirty="0">
                          <a:solidFill>
                            <a:schemeClr val="tx1"/>
                          </a:solidFill>
                        </a:rPr>
                        <a:t>, p&lt;0.001)</a:t>
                      </a:r>
                      <a:br>
                        <a:rPr lang="en-GB" sz="1400" dirty="0">
                          <a:solidFill>
                            <a:schemeClr val="tx1"/>
                          </a:solidFill>
                        </a:rPr>
                      </a:br>
                      <a:endParaRPr lang="en-GB" sz="1400" dirty="0">
                        <a:solidFill>
                          <a:schemeClr val="tx1"/>
                        </a:solidFill>
                      </a:endParaRPr>
                    </a:p>
                    <a:p>
                      <a:pPr algn="ctr"/>
                      <a:r>
                        <a:rPr lang="en-GB" sz="1400" dirty="0">
                          <a:solidFill>
                            <a:schemeClr val="tx1"/>
                          </a:solidFill>
                        </a:rPr>
                        <a:t>28% (100 vs 138 mg/</a:t>
                      </a:r>
                      <a:r>
                        <a:rPr lang="en-GB" sz="1400" dirty="0" err="1">
                          <a:solidFill>
                            <a:schemeClr val="tx1"/>
                          </a:solidFill>
                        </a:rPr>
                        <a:t>dL</a:t>
                      </a:r>
                      <a:r>
                        <a:rPr lang="en-GB" sz="1400" dirty="0">
                          <a:solidFill>
                            <a:schemeClr val="tx1"/>
                          </a:solidFill>
                        </a:rPr>
                        <a:t>, p&lt;0.001)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F0E7"/>
                    </a:solidFill>
                  </a:tcPr>
                </a:tc>
                <a:tc>
                  <a:txBody>
                    <a:bodyPr/>
                    <a:lstStyle/>
                    <a:p>
                      <a:pPr algn="ctr"/>
                      <a:r>
                        <a:rPr lang="en-GB" sz="1400" dirty="0">
                          <a:solidFill>
                            <a:schemeClr val="tx1"/>
                          </a:solidFill>
                        </a:rPr>
                        <a:t>47%</a:t>
                      </a:r>
                      <a:br>
                        <a:rPr lang="en-GB" sz="1400" dirty="0">
                          <a:solidFill>
                            <a:schemeClr val="tx1"/>
                          </a:solidFill>
                        </a:rPr>
                      </a:br>
                      <a:endParaRPr lang="en-GB" sz="1400" dirty="0">
                        <a:solidFill>
                          <a:schemeClr val="tx1"/>
                        </a:solidFill>
                      </a:endParaRPr>
                    </a:p>
                    <a:p>
                      <a:pPr algn="ctr"/>
                      <a:r>
                        <a:rPr lang="en-GB" sz="1400" dirty="0">
                          <a:solidFill>
                            <a:schemeClr val="tx1"/>
                          </a:solidFill>
                        </a:rPr>
                        <a:t>88%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F0E7"/>
                    </a:solidFill>
                  </a:tcPr>
                </a:tc>
                <a:extLst>
                  <a:ext uri="{0D108BD9-81ED-4DB2-BD59-A6C34878D82A}">
                    <a16:rowId xmlns:a16="http://schemas.microsoft.com/office/drawing/2014/main" val="10002"/>
                  </a:ext>
                </a:extLst>
              </a:tr>
            </a:tbl>
          </a:graphicData>
        </a:graphic>
      </p:graphicFrame>
      <p:sp>
        <p:nvSpPr>
          <p:cNvPr id="31" name="TextBox 30"/>
          <p:cNvSpPr txBox="1"/>
          <p:nvPr/>
        </p:nvSpPr>
        <p:spPr>
          <a:xfrm>
            <a:off x="176305" y="6392058"/>
            <a:ext cx="6483927" cy="465942"/>
          </a:xfrm>
          <a:prstGeom prst="rect">
            <a:avLst/>
          </a:prstGeom>
          <a:noFill/>
        </p:spPr>
        <p:txBody>
          <a:bodyPr wrap="none" lIns="0" tIns="0" rIns="0" bIns="0" rtlCol="0">
            <a:noAutofit/>
          </a:bodyPr>
          <a:lstStyle/>
          <a:p>
            <a:pPr fontAlgn="base">
              <a:spcBef>
                <a:spcPct val="0"/>
              </a:spcBef>
              <a:spcAft>
                <a:spcPct val="0"/>
              </a:spcAft>
            </a:pPr>
            <a:r>
              <a:rPr lang="en-GB" sz="800" b="1" dirty="0">
                <a:solidFill>
                  <a:prstClr val="white"/>
                </a:solidFill>
                <a:cs typeface="Arial" pitchFamily="34" charset="0"/>
              </a:rPr>
              <a:t>1. </a:t>
            </a:r>
            <a:r>
              <a:rPr lang="en-GB" sz="800" dirty="0">
                <a:solidFill>
                  <a:prstClr val="white"/>
                </a:solidFill>
                <a:cs typeface="Arial" pitchFamily="34" charset="0"/>
              </a:rPr>
              <a:t>Benn  M, et al. J Am </a:t>
            </a:r>
            <a:r>
              <a:rPr lang="en-GB" sz="800" dirty="0" err="1">
                <a:solidFill>
                  <a:prstClr val="white"/>
                </a:solidFill>
                <a:cs typeface="Arial" pitchFamily="34" charset="0"/>
              </a:rPr>
              <a:t>Coll</a:t>
            </a:r>
            <a:r>
              <a:rPr lang="en-GB" sz="800" dirty="0">
                <a:solidFill>
                  <a:prstClr val="white"/>
                </a:solidFill>
                <a:cs typeface="Arial" pitchFamily="34" charset="0"/>
              </a:rPr>
              <a:t> </a:t>
            </a:r>
            <a:r>
              <a:rPr lang="en-GB" sz="800" dirty="0" err="1">
                <a:solidFill>
                  <a:prstClr val="white"/>
                </a:solidFill>
                <a:cs typeface="Arial" pitchFamily="34" charset="0"/>
              </a:rPr>
              <a:t>Cardiol</a:t>
            </a:r>
            <a:r>
              <a:rPr lang="en-GB" sz="800" dirty="0">
                <a:solidFill>
                  <a:prstClr val="white"/>
                </a:solidFill>
                <a:cs typeface="Arial" pitchFamily="34" charset="0"/>
              </a:rPr>
              <a:t>. 2010; 55:2833–2842. </a:t>
            </a:r>
            <a:r>
              <a:rPr lang="en-GB" sz="800" b="1" dirty="0">
                <a:solidFill>
                  <a:prstClr val="white"/>
                </a:solidFill>
                <a:cs typeface="Arial" pitchFamily="34" charset="0"/>
              </a:rPr>
              <a:t>2</a:t>
            </a:r>
            <a:r>
              <a:rPr lang="en-GB" sz="800" dirty="0">
                <a:solidFill>
                  <a:prstClr val="white"/>
                </a:solidFill>
                <a:cs typeface="Arial" pitchFamily="34" charset="0"/>
              </a:rPr>
              <a:t>. Cohen JC, et al. N </a:t>
            </a:r>
            <a:r>
              <a:rPr lang="en-GB" sz="800" dirty="0" err="1">
                <a:solidFill>
                  <a:prstClr val="white"/>
                </a:solidFill>
                <a:cs typeface="Arial" pitchFamily="34" charset="0"/>
              </a:rPr>
              <a:t>Engl</a:t>
            </a:r>
            <a:r>
              <a:rPr lang="en-GB" sz="800" dirty="0">
                <a:solidFill>
                  <a:prstClr val="white"/>
                </a:solidFill>
                <a:cs typeface="Arial" pitchFamily="34" charset="0"/>
              </a:rPr>
              <a:t> J Med. 2006;354:1264–1272. </a:t>
            </a:r>
          </a:p>
          <a:p>
            <a:pPr fontAlgn="base">
              <a:spcBef>
                <a:spcPct val="0"/>
              </a:spcBef>
              <a:spcAft>
                <a:spcPct val="0"/>
              </a:spcAft>
            </a:pPr>
            <a:r>
              <a:rPr lang="da-DK" sz="800" dirty="0">
                <a:solidFill>
                  <a:srgbClr val="FFFFFF"/>
                </a:solidFill>
                <a:cs typeface="Arial" pitchFamily="34" charset="0"/>
              </a:rPr>
              <a:t>CAD, coronary artery disease</a:t>
            </a:r>
            <a:endParaRPr lang="en-GB" sz="800" dirty="0">
              <a:solidFill>
                <a:prstClr val="white"/>
              </a:solidFill>
              <a:cs typeface="Arial" pitchFamily="34" charset="0"/>
            </a:endParaRPr>
          </a:p>
        </p:txBody>
      </p:sp>
    </p:spTree>
    <p:extLst>
      <p:ext uri="{BB962C8B-B14F-4D97-AF65-F5344CB8AC3E}">
        <p14:creationId xmlns:p14="http://schemas.microsoft.com/office/powerpoint/2010/main" val="358337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1787856" y="0"/>
            <a:ext cx="7051343" cy="1143000"/>
          </a:xfrm>
        </p:spPr>
        <p:txBody>
          <a:bodyPr/>
          <a:lstStyle/>
          <a:p>
            <a:r>
              <a:rPr lang="en-GB" dirty="0"/>
              <a:t>PCSK9 </a:t>
            </a:r>
            <a:r>
              <a:rPr lang="en-GB" dirty="0" err="1"/>
              <a:t>LoF</a:t>
            </a:r>
            <a:r>
              <a:rPr lang="en-GB" dirty="0"/>
              <a:t> mutations are associated </a:t>
            </a:r>
            <a:br>
              <a:rPr lang="en-GB" dirty="0"/>
            </a:br>
            <a:r>
              <a:rPr lang="en-GB" dirty="0"/>
              <a:t>with low LDL-C</a:t>
            </a:r>
            <a:endParaRPr lang="en-US" baseline="30000" dirty="0"/>
          </a:p>
        </p:txBody>
      </p:sp>
      <p:grpSp>
        <p:nvGrpSpPr>
          <p:cNvPr id="2" name="Group 1"/>
          <p:cNvGrpSpPr>
            <a:grpSpLocks noChangeAspect="1"/>
          </p:cNvGrpSpPr>
          <p:nvPr/>
        </p:nvGrpSpPr>
        <p:grpSpPr>
          <a:xfrm>
            <a:off x="107504" y="1627000"/>
            <a:ext cx="7812816" cy="4682320"/>
            <a:chOff x="76200" y="1721970"/>
            <a:chExt cx="6037488" cy="4047354"/>
          </a:xfrm>
        </p:grpSpPr>
        <p:pic>
          <p:nvPicPr>
            <p:cNvPr id="1030" name="Picture 6" descr="Q:\Sanofi-Regeneron\Alirocumab_2014\ACC conference slides\Artwork &amp; Studio\Studio-IN\26-06-14\102231_PPT_GRAPHICS_v01-05.png"/>
            <p:cNvPicPr>
              <a:picLocks noChangeAspect="1" noChangeArrowheads="1"/>
            </p:cNvPicPr>
            <p:nvPr/>
          </p:nvPicPr>
          <p:blipFill rotWithShape="1">
            <a:blip r:embed="rId3">
              <a:extLst>
                <a:ext uri="{28A0092B-C50C-407E-A947-70E740481C1C}">
                  <a14:useLocalDpi xmlns:a14="http://schemas.microsoft.com/office/drawing/2010/main" val="0"/>
                </a:ext>
              </a:extLst>
            </a:blip>
            <a:srcRect b="16430"/>
            <a:stretch/>
          </p:blipFill>
          <p:spPr bwMode="auto">
            <a:xfrm>
              <a:off x="76200" y="1721970"/>
              <a:ext cx="6037488" cy="178464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Q:\Sanofi-Regeneron\Alirocumab_2014\ACC conference slides\Artwork &amp; Studio\Studio-IN\26-06-14\102231_PPT_GRAPHICS_v01-07.png"/>
            <p:cNvPicPr>
              <a:picLocks noChangeAspect="1" noChangeArrowheads="1"/>
            </p:cNvPicPr>
            <p:nvPr/>
          </p:nvPicPr>
          <p:blipFill rotWithShape="1">
            <a:blip r:embed="rId4">
              <a:extLst>
                <a:ext uri="{28A0092B-C50C-407E-A947-70E740481C1C}">
                  <a14:useLocalDpi xmlns:a14="http://schemas.microsoft.com/office/drawing/2010/main" val="0"/>
                </a:ext>
              </a:extLst>
            </a:blip>
            <a:srcRect b="18769"/>
            <a:stretch/>
          </p:blipFill>
          <p:spPr bwMode="auto">
            <a:xfrm>
              <a:off x="103496" y="3682477"/>
              <a:ext cx="5587515" cy="18183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Q:\Sanofi-Regeneron\Alirocumab_2014\ACC conference slides\Artwork &amp; Studio\Studio-IN\26-06-14\102231_PPT_GRAPHICS_v01-05.png"/>
            <p:cNvPicPr>
              <a:picLocks noChangeAspect="1" noChangeArrowheads="1"/>
            </p:cNvPicPr>
            <p:nvPr/>
          </p:nvPicPr>
          <p:blipFill rotWithShape="1">
            <a:blip r:embed="rId3">
              <a:extLst>
                <a:ext uri="{28A0092B-C50C-407E-A947-70E740481C1C}">
                  <a14:useLocalDpi xmlns:a14="http://schemas.microsoft.com/office/drawing/2010/main" val="0"/>
                </a:ext>
              </a:extLst>
            </a:blip>
            <a:srcRect l="26320" t="88448" r="47361" b="1271"/>
            <a:stretch/>
          </p:blipFill>
          <p:spPr bwMode="auto">
            <a:xfrm>
              <a:off x="1881533" y="5549769"/>
              <a:ext cx="1589038" cy="219555"/>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Content Placeholder 1"/>
          <p:cNvSpPr txBox="1">
            <a:spLocks/>
          </p:cNvSpPr>
          <p:nvPr/>
        </p:nvSpPr>
        <p:spPr>
          <a:xfrm>
            <a:off x="660649" y="980728"/>
            <a:ext cx="9095927" cy="762000"/>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Clr>
                <a:schemeClr val="bg2"/>
              </a:buClr>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A large prospective study of the incidence of CAD over 15 years in the Atherosclerosis Risk in Communities study, in relation to the presence of PCSK9 </a:t>
            </a:r>
            <a:r>
              <a:rPr lang="en-GB" sz="1400" dirty="0" err="1"/>
              <a:t>LoF</a:t>
            </a:r>
            <a:r>
              <a:rPr lang="en-GB" sz="1400" dirty="0"/>
              <a:t> mutations</a:t>
            </a:r>
            <a:r>
              <a:rPr lang="en-GB" sz="1400" baseline="30000" dirty="0"/>
              <a:t>1</a:t>
            </a:r>
            <a:endParaRPr lang="en-GB" sz="1400" dirty="0"/>
          </a:p>
        </p:txBody>
      </p:sp>
      <p:sp>
        <p:nvSpPr>
          <p:cNvPr id="13" name="Text Box 4"/>
          <p:cNvSpPr txBox="1">
            <a:spLocks noChangeArrowheads="1"/>
          </p:cNvSpPr>
          <p:nvPr/>
        </p:nvSpPr>
        <p:spPr bwMode="auto">
          <a:xfrm>
            <a:off x="35496" y="6385570"/>
            <a:ext cx="6480720" cy="30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r>
              <a:rPr lang="da-DK" sz="800" b="1" dirty="0">
                <a:solidFill>
                  <a:prstClr val="white"/>
                </a:solidFill>
                <a:latin typeface="+mj-lt"/>
                <a:ea typeface="ＭＳ Ｐゴシック" pitchFamily="34" charset="-128"/>
              </a:rPr>
              <a:t>Figure from 1</a:t>
            </a:r>
            <a:r>
              <a:rPr lang="da-DK" sz="800" dirty="0">
                <a:solidFill>
                  <a:prstClr val="white"/>
                </a:solidFill>
                <a:latin typeface="+mj-lt"/>
                <a:ea typeface="ＭＳ Ｐゴシック" pitchFamily="34" charset="-128"/>
              </a:rPr>
              <a:t>. Cohen JC, et al. N Engl J Med. 2006;354:1264–1272. </a:t>
            </a:r>
            <a:r>
              <a:rPr lang="en-US" sz="800" dirty="0">
                <a:solidFill>
                  <a:prstClr val="white"/>
                </a:solidFill>
                <a:latin typeface="+mj-lt"/>
              </a:rPr>
              <a:t>Reprinted with permission from Massachusetts Medical Society. </a:t>
            </a:r>
          </a:p>
          <a:p>
            <a:pPr fontAlgn="base">
              <a:spcBef>
                <a:spcPct val="0"/>
              </a:spcBef>
              <a:spcAft>
                <a:spcPct val="0"/>
              </a:spcAft>
            </a:pPr>
            <a:r>
              <a:rPr lang="en-US" sz="800" dirty="0">
                <a:solidFill>
                  <a:prstClr val="white"/>
                </a:solidFill>
                <a:latin typeface="+mj-lt"/>
              </a:rPr>
              <a:t>*Nonsense mutations include PCSK9</a:t>
            </a:r>
            <a:r>
              <a:rPr lang="en-US" sz="800" baseline="30000" dirty="0">
                <a:solidFill>
                  <a:prstClr val="white"/>
                </a:solidFill>
                <a:latin typeface="+mj-lt"/>
              </a:rPr>
              <a:t>142X</a:t>
            </a:r>
            <a:r>
              <a:rPr lang="en-US" sz="800" dirty="0">
                <a:solidFill>
                  <a:prstClr val="white"/>
                </a:solidFill>
                <a:latin typeface="+mj-lt"/>
              </a:rPr>
              <a:t> PCSK9</a:t>
            </a:r>
            <a:r>
              <a:rPr lang="en-US" sz="800" baseline="30000" dirty="0">
                <a:solidFill>
                  <a:prstClr val="white"/>
                </a:solidFill>
                <a:latin typeface="+mj-lt"/>
              </a:rPr>
              <a:t>679X</a:t>
            </a:r>
            <a:r>
              <a:rPr lang="en-US" sz="800" dirty="0">
                <a:solidFill>
                  <a:prstClr val="white"/>
                </a:solidFill>
                <a:latin typeface="+mj-lt"/>
              </a:rPr>
              <a:t> PCSK9</a:t>
            </a:r>
            <a:r>
              <a:rPr lang="en-US" sz="800" baseline="30000" dirty="0">
                <a:solidFill>
                  <a:prstClr val="white"/>
                </a:solidFill>
                <a:latin typeface="+mj-lt"/>
              </a:rPr>
              <a:t>46L</a:t>
            </a:r>
            <a:r>
              <a:rPr lang="en-US" sz="800" dirty="0">
                <a:solidFill>
                  <a:prstClr val="white"/>
                </a:solidFill>
                <a:latin typeface="+mj-lt"/>
              </a:rPr>
              <a:t> is a substitution mutation</a:t>
            </a:r>
          </a:p>
          <a:p>
            <a:pPr fontAlgn="base">
              <a:spcBef>
                <a:spcPct val="0"/>
              </a:spcBef>
              <a:spcAft>
                <a:spcPct val="0"/>
              </a:spcAft>
            </a:pPr>
            <a:r>
              <a:rPr lang="en-US" sz="800" dirty="0">
                <a:solidFill>
                  <a:prstClr val="white"/>
                </a:solidFill>
                <a:latin typeface="+mj-lt"/>
              </a:rPr>
              <a:t>CAD, coronary artery disease</a:t>
            </a:r>
          </a:p>
          <a:p>
            <a:pPr fontAlgn="base">
              <a:spcBef>
                <a:spcPct val="0"/>
              </a:spcBef>
              <a:spcAft>
                <a:spcPct val="0"/>
              </a:spcAft>
            </a:pPr>
            <a:endParaRPr lang="en-US" sz="800" dirty="0">
              <a:solidFill>
                <a:prstClr val="white"/>
              </a:solidFill>
              <a:latin typeface="+mj-lt"/>
            </a:endParaRPr>
          </a:p>
          <a:p>
            <a:pPr fontAlgn="base">
              <a:spcBef>
                <a:spcPct val="0"/>
              </a:spcBef>
              <a:spcAft>
                <a:spcPct val="0"/>
              </a:spcAft>
            </a:pPr>
            <a:endParaRPr lang="en-US" sz="800" dirty="0">
              <a:solidFill>
                <a:prstClr val="white"/>
              </a:solidFill>
              <a:latin typeface="+mj-lt"/>
              <a:ea typeface="ＭＳ Ｐゴシック" pitchFamily="34" charset="-128"/>
            </a:endParaRPr>
          </a:p>
        </p:txBody>
      </p:sp>
      <p:sp>
        <p:nvSpPr>
          <p:cNvPr id="4" name="TextBox 3"/>
          <p:cNvSpPr txBox="1"/>
          <p:nvPr/>
        </p:nvSpPr>
        <p:spPr>
          <a:xfrm>
            <a:off x="6948264" y="2060848"/>
            <a:ext cx="2195736" cy="3970318"/>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chemeClr val="bg1"/>
                </a:solidFill>
              </a:rPr>
              <a:t>LDL-C levels in black and white subjects without PCSK9 </a:t>
            </a:r>
            <a:r>
              <a:rPr lang="en-GB" sz="1200" dirty="0" err="1">
                <a:solidFill>
                  <a:schemeClr val="bg1"/>
                </a:solidFill>
              </a:rPr>
              <a:t>LoF</a:t>
            </a:r>
            <a:r>
              <a:rPr lang="en-GB" sz="1200" dirty="0">
                <a:solidFill>
                  <a:schemeClr val="bg1"/>
                </a:solidFill>
              </a:rPr>
              <a:t> mutations follow an approximately normal distribution</a:t>
            </a:r>
          </a:p>
          <a:p>
            <a:pPr marL="285750" indent="-285750">
              <a:buFont typeface="Arial" panose="020B0604020202020204" pitchFamily="34" charset="0"/>
              <a:buChar char="•"/>
            </a:pPr>
            <a:endParaRPr lang="en-GB" sz="1200" dirty="0">
              <a:solidFill>
                <a:schemeClr val="bg1"/>
              </a:solidFill>
            </a:endParaRPr>
          </a:p>
          <a:p>
            <a:endParaRPr lang="en-GB" sz="1200" dirty="0">
              <a:solidFill>
                <a:schemeClr val="bg1"/>
              </a:solidFill>
            </a:endParaRPr>
          </a:p>
          <a:p>
            <a:endParaRPr lang="en-GB" sz="1200" dirty="0">
              <a:solidFill>
                <a:schemeClr val="bg1"/>
              </a:solidFill>
            </a:endParaRPr>
          </a:p>
          <a:p>
            <a:pPr marL="285750" indent="-285750">
              <a:buFont typeface="Arial" panose="020B0604020202020204" pitchFamily="34" charset="0"/>
              <a:buChar char="•"/>
            </a:pPr>
            <a:r>
              <a:rPr lang="en-GB" sz="1200" dirty="0">
                <a:solidFill>
                  <a:schemeClr val="bg1"/>
                </a:solidFill>
              </a:rPr>
              <a:t>In subjects with </a:t>
            </a:r>
            <a:r>
              <a:rPr lang="en-GB" sz="1200" dirty="0" err="1">
                <a:solidFill>
                  <a:schemeClr val="bg1"/>
                </a:solidFill>
              </a:rPr>
              <a:t>LoF</a:t>
            </a:r>
            <a:r>
              <a:rPr lang="en-GB" sz="1200" dirty="0">
                <a:solidFill>
                  <a:schemeClr val="bg1"/>
                </a:solidFill>
              </a:rPr>
              <a:t> mutations, LDL-C levels are skewed towards the lower end of the scale</a:t>
            </a:r>
          </a:p>
          <a:p>
            <a:pPr marL="285750" indent="-285750">
              <a:buFont typeface="Arial" panose="020B0604020202020204" pitchFamily="34" charset="0"/>
              <a:buChar char="•"/>
            </a:pPr>
            <a:endParaRPr lang="en-GB" sz="1200" dirty="0">
              <a:solidFill>
                <a:schemeClr val="bg1"/>
              </a:solidFill>
            </a:endParaRPr>
          </a:p>
          <a:p>
            <a:pPr marL="285750" indent="-285750">
              <a:buFont typeface="Arial" panose="020B0604020202020204" pitchFamily="34" charset="0"/>
              <a:buChar char="•"/>
            </a:pPr>
            <a:r>
              <a:rPr lang="en-GB" sz="1200" dirty="0">
                <a:solidFill>
                  <a:schemeClr val="bg1"/>
                </a:solidFill>
              </a:rPr>
              <a:t>This effect is more pronounced for black subjects (nonsense mutations vs. substitution mutations in white subjects)</a:t>
            </a:r>
          </a:p>
        </p:txBody>
      </p:sp>
    </p:spTree>
    <p:extLst>
      <p:ext uri="{BB962C8B-B14F-4D97-AF65-F5344CB8AC3E}">
        <p14:creationId xmlns:p14="http://schemas.microsoft.com/office/powerpoint/2010/main" val="2810407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1556048" y="0"/>
            <a:ext cx="7283152" cy="1143000"/>
          </a:xfrm>
        </p:spPr>
        <p:txBody>
          <a:bodyPr/>
          <a:lstStyle/>
          <a:p>
            <a:r>
              <a:rPr lang="en-GB" dirty="0"/>
              <a:t>PCSK9 </a:t>
            </a:r>
            <a:r>
              <a:rPr lang="en-GB" dirty="0" err="1"/>
              <a:t>LoF</a:t>
            </a:r>
            <a:r>
              <a:rPr lang="en-GB" dirty="0"/>
              <a:t> mutations are associated with </a:t>
            </a:r>
            <a:br>
              <a:rPr lang="en-GB" dirty="0"/>
            </a:br>
            <a:r>
              <a:rPr lang="en-GB" dirty="0"/>
              <a:t>lower risk of CHD</a:t>
            </a:r>
            <a:endParaRPr lang="en-US" baseline="30000" dirty="0"/>
          </a:p>
        </p:txBody>
      </p:sp>
      <p:sp>
        <p:nvSpPr>
          <p:cNvPr id="290819" name="Text Box 4"/>
          <p:cNvSpPr txBox="1">
            <a:spLocks noChangeArrowheads="1"/>
          </p:cNvSpPr>
          <p:nvPr/>
        </p:nvSpPr>
        <p:spPr bwMode="auto">
          <a:xfrm>
            <a:off x="35496" y="6385570"/>
            <a:ext cx="6480720" cy="30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r>
              <a:rPr lang="da-DK" sz="800" b="1" dirty="0">
                <a:solidFill>
                  <a:prstClr val="white"/>
                </a:solidFill>
                <a:latin typeface="+mj-lt"/>
                <a:ea typeface="ＭＳ Ｐゴシック" pitchFamily="34" charset="-128"/>
              </a:rPr>
              <a:t>Figure from 1</a:t>
            </a:r>
            <a:r>
              <a:rPr lang="da-DK" sz="800" dirty="0">
                <a:solidFill>
                  <a:prstClr val="white"/>
                </a:solidFill>
                <a:latin typeface="+mj-lt"/>
                <a:ea typeface="ＭＳ Ｐゴシック" pitchFamily="34" charset="-128"/>
              </a:rPr>
              <a:t>. Cohen JC, et al. N Engl J Med. 2006;354:1264–1272. </a:t>
            </a:r>
            <a:r>
              <a:rPr lang="en-US" sz="800" dirty="0">
                <a:solidFill>
                  <a:prstClr val="white"/>
                </a:solidFill>
                <a:latin typeface="+mj-lt"/>
              </a:rPr>
              <a:t>Reprinted with permission from Massachusetts Medical Society. </a:t>
            </a:r>
          </a:p>
          <a:p>
            <a:pPr fontAlgn="base">
              <a:spcBef>
                <a:spcPct val="0"/>
              </a:spcBef>
              <a:spcAft>
                <a:spcPct val="0"/>
              </a:spcAft>
            </a:pPr>
            <a:r>
              <a:rPr lang="en-US" sz="800" dirty="0">
                <a:solidFill>
                  <a:prstClr val="white"/>
                </a:solidFill>
                <a:latin typeface="+mj-lt"/>
              </a:rPr>
              <a:t>CHD, coronary heart disease</a:t>
            </a:r>
          </a:p>
          <a:p>
            <a:pPr fontAlgn="base">
              <a:spcBef>
                <a:spcPct val="0"/>
              </a:spcBef>
              <a:spcAft>
                <a:spcPct val="0"/>
              </a:spcAft>
            </a:pPr>
            <a:endParaRPr lang="en-US" sz="800" dirty="0">
              <a:solidFill>
                <a:prstClr val="white"/>
              </a:solidFill>
              <a:latin typeface="+mj-lt"/>
            </a:endParaRPr>
          </a:p>
          <a:p>
            <a:pPr fontAlgn="base">
              <a:spcBef>
                <a:spcPct val="0"/>
              </a:spcBef>
              <a:spcAft>
                <a:spcPct val="0"/>
              </a:spcAft>
            </a:pPr>
            <a:endParaRPr lang="en-US" sz="800" dirty="0">
              <a:solidFill>
                <a:prstClr val="white"/>
              </a:solidFill>
              <a:latin typeface="+mj-lt"/>
              <a:ea typeface="ＭＳ Ｐゴシック" pitchFamily="34" charset="-128"/>
            </a:endParaRPr>
          </a:p>
        </p:txBody>
      </p:sp>
      <p:sp>
        <p:nvSpPr>
          <p:cNvPr id="11" name="Content Placeholder 1"/>
          <p:cNvSpPr txBox="1">
            <a:spLocks/>
          </p:cNvSpPr>
          <p:nvPr/>
        </p:nvSpPr>
        <p:spPr>
          <a:xfrm>
            <a:off x="947662" y="980728"/>
            <a:ext cx="8952930" cy="762000"/>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Clr>
                <a:schemeClr val="bg2"/>
              </a:buClr>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400" dirty="0"/>
              <a:t>A large prospective study of the incidence of CHD over 15 years in the Atherosclerosis </a:t>
            </a:r>
          </a:p>
          <a:p>
            <a:pPr marL="0" indent="0">
              <a:buNone/>
            </a:pPr>
            <a:r>
              <a:rPr lang="en-GB" sz="1400" dirty="0"/>
              <a:t>Risk in Communities study, in relation to the presence of PCSK9 </a:t>
            </a:r>
            <a:r>
              <a:rPr lang="en-GB" sz="1400" dirty="0" err="1"/>
              <a:t>LoF</a:t>
            </a:r>
            <a:r>
              <a:rPr lang="en-GB" sz="1400" dirty="0"/>
              <a:t> mutations</a:t>
            </a:r>
          </a:p>
        </p:txBody>
      </p:sp>
      <p:grpSp>
        <p:nvGrpSpPr>
          <p:cNvPr id="2" name="Group 1"/>
          <p:cNvGrpSpPr/>
          <p:nvPr/>
        </p:nvGrpSpPr>
        <p:grpSpPr>
          <a:xfrm>
            <a:off x="827584" y="1484784"/>
            <a:ext cx="5031158" cy="4959295"/>
            <a:chOff x="827584" y="1484784"/>
            <a:chExt cx="5031158" cy="4959295"/>
          </a:xfrm>
        </p:grpSpPr>
        <p:sp>
          <p:nvSpPr>
            <p:cNvPr id="5" name="TextBox 4"/>
            <p:cNvSpPr txBox="1"/>
            <p:nvPr/>
          </p:nvSpPr>
          <p:spPr>
            <a:xfrm>
              <a:off x="827584" y="5316006"/>
              <a:ext cx="1683332" cy="276999"/>
            </a:xfrm>
            <a:prstGeom prst="rect">
              <a:avLst/>
            </a:prstGeom>
            <a:noFill/>
          </p:spPr>
          <p:txBody>
            <a:bodyPr wrap="square" rtlCol="0">
              <a:spAutoFit/>
            </a:bodyPr>
            <a:lstStyle/>
            <a:p>
              <a:pPr algn="r"/>
              <a:r>
                <a:rPr lang="en-GB" sz="1200" dirty="0">
                  <a:solidFill>
                    <a:schemeClr val="bg1"/>
                  </a:solidFill>
                  <a:latin typeface="Arial" panose="020B0604020202020204" pitchFamily="34" charset="0"/>
                  <a:cs typeface="Arial" panose="020B0604020202020204" pitchFamily="34" charset="0"/>
                </a:rPr>
                <a:t>Mutation:</a:t>
              </a:r>
            </a:p>
          </p:txBody>
        </p:sp>
        <p:pic>
          <p:nvPicPr>
            <p:cNvPr id="1029" name="Picture 5" descr="Q:\Sanofi-Regeneron\Alirocumab_2014\ACC conference slides\Artwork &amp; Studio\Studio-IN\26-06-14\102231_PPT_GRAPHICS_v01-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609" y="1484784"/>
              <a:ext cx="4539133" cy="4959295"/>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p:cNvSpPr txBox="1"/>
          <p:nvPr/>
        </p:nvSpPr>
        <p:spPr>
          <a:xfrm>
            <a:off x="5508104" y="2060848"/>
            <a:ext cx="3285258" cy="2308324"/>
          </a:xfrm>
          <a:prstGeom prst="rect">
            <a:avLst/>
          </a:prstGeom>
          <a:noFill/>
        </p:spPr>
        <p:txBody>
          <a:bodyPr wrap="square" rtlCol="0">
            <a:spAutoFit/>
          </a:bodyPr>
          <a:lstStyle/>
          <a:p>
            <a:pPr marL="285750" indent="-285750">
              <a:buFont typeface="Arial" panose="020B0604020202020204" pitchFamily="34" charset="0"/>
              <a:buChar char="•"/>
            </a:pPr>
            <a:r>
              <a:rPr lang="en-GB" sz="1200" dirty="0">
                <a:solidFill>
                  <a:schemeClr val="bg1"/>
                </a:solidFill>
              </a:rPr>
              <a:t>Both black and white subjects with PCSK9 </a:t>
            </a:r>
            <a:r>
              <a:rPr lang="en-GB" sz="1200" dirty="0" err="1">
                <a:solidFill>
                  <a:schemeClr val="bg1"/>
                </a:solidFill>
              </a:rPr>
              <a:t>LoF</a:t>
            </a:r>
            <a:r>
              <a:rPr lang="en-GB" sz="1200" dirty="0">
                <a:solidFill>
                  <a:schemeClr val="bg1"/>
                </a:solidFill>
              </a:rPr>
              <a:t> mutations show reduced rates of CHD</a:t>
            </a:r>
          </a:p>
          <a:p>
            <a:pPr marL="285750" indent="-285750">
              <a:buFont typeface="Arial" panose="020B0604020202020204" pitchFamily="34" charset="0"/>
              <a:buChar char="•"/>
            </a:pPr>
            <a:endParaRPr lang="en-GB" sz="1200" dirty="0">
              <a:solidFill>
                <a:schemeClr val="bg1"/>
              </a:solidFill>
            </a:endParaRPr>
          </a:p>
          <a:p>
            <a:pPr marL="285750" indent="-285750">
              <a:buFont typeface="Arial" panose="020B0604020202020204" pitchFamily="34" charset="0"/>
              <a:buChar char="•"/>
            </a:pPr>
            <a:r>
              <a:rPr lang="en-GB" sz="1200" dirty="0">
                <a:solidFill>
                  <a:schemeClr val="bg1"/>
                </a:solidFill>
              </a:rPr>
              <a:t>The effect is greater for black subjects, who carry 142X or 679X nonsense mutations</a:t>
            </a:r>
          </a:p>
          <a:p>
            <a:pPr marL="285750" indent="-285750">
              <a:buFont typeface="Arial" panose="020B0604020202020204" pitchFamily="34" charset="0"/>
              <a:buChar char="•"/>
            </a:pPr>
            <a:endParaRPr lang="en-GB" sz="1200" dirty="0">
              <a:solidFill>
                <a:schemeClr val="bg1"/>
              </a:solidFill>
            </a:endParaRPr>
          </a:p>
          <a:p>
            <a:pPr marL="285750" indent="-285750">
              <a:buFont typeface="Arial" panose="020B0604020202020204" pitchFamily="34" charset="0"/>
              <a:buChar char="•"/>
            </a:pPr>
            <a:r>
              <a:rPr lang="en-GB" sz="1200" dirty="0">
                <a:solidFill>
                  <a:schemeClr val="bg1"/>
                </a:solidFill>
              </a:rPr>
              <a:t>White subjects in this study carried the R46L substitution in PCSK9</a:t>
            </a:r>
          </a:p>
          <a:p>
            <a:pPr marL="742950" lvl="1" indent="-285750">
              <a:buFont typeface="Arial" panose="020B0604020202020204" pitchFamily="34" charset="0"/>
              <a:buChar char="•"/>
            </a:pPr>
            <a:r>
              <a:rPr lang="en-GB" sz="1200" dirty="0">
                <a:solidFill>
                  <a:schemeClr val="bg1"/>
                </a:solidFill>
              </a:rPr>
              <a:t>The 142X and 679X mutations are rarer in this population</a:t>
            </a:r>
          </a:p>
        </p:txBody>
      </p:sp>
    </p:spTree>
    <p:extLst>
      <p:ext uri="{BB962C8B-B14F-4D97-AF65-F5344CB8AC3E}">
        <p14:creationId xmlns:p14="http://schemas.microsoft.com/office/powerpoint/2010/main" val="2198452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3662" y="44624"/>
            <a:ext cx="7847462" cy="1143000"/>
          </a:xfrm>
        </p:spPr>
        <p:txBody>
          <a:bodyPr/>
          <a:lstStyle/>
          <a:p>
            <a:r>
              <a:rPr lang="en-GB" dirty="0"/>
              <a:t>Inactivating mutations of the </a:t>
            </a:r>
            <a:r>
              <a:rPr lang="en-GB" dirty="0" err="1"/>
              <a:t>Niemann</a:t>
            </a:r>
            <a:r>
              <a:rPr lang="en-GB" dirty="0"/>
              <a:t>-Pick C1-like 1</a:t>
            </a:r>
            <a:br>
              <a:rPr lang="en-GB" dirty="0"/>
            </a:br>
            <a:r>
              <a:rPr lang="en-GB" dirty="0"/>
              <a:t>(NPC1L1) gene are associated with lower CHD risk </a:t>
            </a:r>
          </a:p>
        </p:txBody>
      </p:sp>
      <p:sp>
        <p:nvSpPr>
          <p:cNvPr id="3" name="Content Placeholder 2"/>
          <p:cNvSpPr>
            <a:spLocks noGrp="1"/>
          </p:cNvSpPr>
          <p:nvPr>
            <p:ph idx="1"/>
          </p:nvPr>
        </p:nvSpPr>
        <p:spPr>
          <a:xfrm>
            <a:off x="457200" y="1340768"/>
            <a:ext cx="8229600" cy="4785395"/>
          </a:xfrm>
        </p:spPr>
        <p:txBody>
          <a:bodyPr>
            <a:noAutofit/>
          </a:bodyPr>
          <a:lstStyle/>
          <a:p>
            <a:r>
              <a:rPr lang="en-US" sz="1400" dirty="0" err="1"/>
              <a:t>Niemann</a:t>
            </a:r>
            <a:r>
              <a:rPr lang="en-US" sz="1400" dirty="0"/>
              <a:t>-Pick C1-like 1 (NPC1L1) protein</a:t>
            </a:r>
          </a:p>
          <a:p>
            <a:pPr lvl="1">
              <a:spcBef>
                <a:spcPts val="1000"/>
              </a:spcBef>
            </a:pPr>
            <a:r>
              <a:rPr lang="en-US" sz="1400" dirty="0"/>
              <a:t>Located primarily on the epithelial brush border of the GI tract </a:t>
            </a:r>
          </a:p>
          <a:p>
            <a:pPr lvl="1">
              <a:spcBef>
                <a:spcPts val="1000"/>
              </a:spcBef>
            </a:pPr>
            <a:r>
              <a:rPr lang="en-GB" sz="1400" dirty="0"/>
              <a:t>Functions as a sterol transporter to mediate intestinal cholesterol absorption</a:t>
            </a:r>
            <a:endParaRPr lang="en-US" sz="1400" dirty="0"/>
          </a:p>
          <a:p>
            <a:pPr lvl="1">
              <a:spcBef>
                <a:spcPts val="1000"/>
              </a:spcBef>
            </a:pPr>
            <a:r>
              <a:rPr lang="en-US" sz="1400" dirty="0"/>
              <a:t>Inhibited by ezetimibe resulting in reduced cholesterol absorption</a:t>
            </a:r>
          </a:p>
          <a:p>
            <a:pPr>
              <a:spcBef>
                <a:spcPts val="1000"/>
              </a:spcBef>
            </a:pPr>
            <a:endParaRPr lang="en-GB" sz="1400" dirty="0"/>
          </a:p>
          <a:p>
            <a:pPr lvl="0">
              <a:spcBef>
                <a:spcPts val="1000"/>
              </a:spcBef>
              <a:buClr>
                <a:srgbClr val="CF8A00"/>
              </a:buClr>
            </a:pPr>
            <a:r>
              <a:rPr lang="en-GB" sz="1400" dirty="0"/>
              <a:t>A sequencing/genotyping cohort study of 113,094 people with or without CHD disease identified inactivating mutations of the NPC1L1 gene</a:t>
            </a:r>
            <a:r>
              <a:rPr lang="en-GB" sz="1400" baseline="30000" dirty="0">
                <a:solidFill>
                  <a:prstClr val="white"/>
                </a:solidFill>
              </a:rPr>
              <a:t>1</a:t>
            </a:r>
            <a:endParaRPr lang="en-GB" sz="1400" dirty="0"/>
          </a:p>
          <a:p>
            <a:pPr marL="0" indent="0">
              <a:spcBef>
                <a:spcPts val="1000"/>
              </a:spcBef>
              <a:buNone/>
            </a:pPr>
            <a:endParaRPr lang="en-GB" sz="1400" dirty="0"/>
          </a:p>
          <a:p>
            <a:pPr>
              <a:spcBef>
                <a:spcPts val="1000"/>
              </a:spcBef>
            </a:pPr>
            <a:r>
              <a:rPr lang="en-GB" sz="1400" dirty="0"/>
              <a:t>Carriers of the 15 different inactivating mutations on average had a </a:t>
            </a:r>
            <a:r>
              <a:rPr lang="en-GB" sz="1400" b="1" dirty="0"/>
              <a:t>53% reduction in CHD risk </a:t>
            </a:r>
            <a:r>
              <a:rPr lang="en-GB" sz="1400" dirty="0"/>
              <a:t>compared with non-carriers (OR=0.47; 95% CI=0.25–0.87; p=0.008) </a:t>
            </a:r>
          </a:p>
          <a:p>
            <a:pPr>
              <a:spcBef>
                <a:spcPts val="1000"/>
              </a:spcBef>
            </a:pPr>
            <a:endParaRPr lang="en-GB" sz="1400" dirty="0"/>
          </a:p>
          <a:p>
            <a:pPr>
              <a:spcBef>
                <a:spcPts val="1000"/>
              </a:spcBef>
            </a:pPr>
            <a:r>
              <a:rPr lang="en-GB" sz="1400" dirty="0"/>
              <a:t>Carriers of NPC1L1 mutations (vs non-carriers) also had significantly lower levels of:</a:t>
            </a:r>
          </a:p>
          <a:p>
            <a:pPr lvl="1">
              <a:spcBef>
                <a:spcPts val="1000"/>
              </a:spcBef>
            </a:pPr>
            <a:r>
              <a:rPr lang="en-GB" sz="1400" dirty="0"/>
              <a:t>Total cholesterol (mean adjusted difference, -13 mg/</a:t>
            </a:r>
            <a:r>
              <a:rPr lang="en-GB" sz="1400" dirty="0" err="1"/>
              <a:t>dL</a:t>
            </a:r>
            <a:r>
              <a:rPr lang="en-GB" sz="1400" dirty="0"/>
              <a:t>; p=0.03)</a:t>
            </a:r>
          </a:p>
          <a:p>
            <a:pPr lvl="1">
              <a:spcBef>
                <a:spcPts val="1000"/>
              </a:spcBef>
            </a:pPr>
            <a:r>
              <a:rPr lang="en-GB" sz="1400" dirty="0"/>
              <a:t>LDL-C (mean adjusted difference, -12 mg/</a:t>
            </a:r>
            <a:r>
              <a:rPr lang="en-GB" sz="1400" dirty="0" err="1"/>
              <a:t>dL</a:t>
            </a:r>
            <a:r>
              <a:rPr lang="en-GB" sz="1400" dirty="0"/>
              <a:t>; p=0.04)</a:t>
            </a:r>
          </a:p>
        </p:txBody>
      </p:sp>
      <p:sp>
        <p:nvSpPr>
          <p:cNvPr id="5" name="TextBox 4"/>
          <p:cNvSpPr txBox="1"/>
          <p:nvPr/>
        </p:nvSpPr>
        <p:spPr>
          <a:xfrm>
            <a:off x="76200" y="6381328"/>
            <a:ext cx="8924924" cy="246221"/>
          </a:xfrm>
          <a:prstGeom prst="rect">
            <a:avLst/>
          </a:prstGeom>
          <a:noFill/>
        </p:spPr>
        <p:txBody>
          <a:bodyPr wrap="square" lIns="0" tIns="0" rIns="0" bIns="0" rtlCol="0">
            <a:spAutoFit/>
          </a:bodyPr>
          <a:lstStyle/>
          <a:p>
            <a:pPr fontAlgn="base">
              <a:spcBef>
                <a:spcPct val="0"/>
              </a:spcBef>
              <a:spcAft>
                <a:spcPct val="0"/>
              </a:spcAft>
            </a:pPr>
            <a:r>
              <a:rPr lang="en-GB" sz="800" b="1" dirty="0">
                <a:solidFill>
                  <a:prstClr val="white"/>
                </a:solidFill>
                <a:cs typeface="Arial" pitchFamily="34" charset="0"/>
              </a:rPr>
              <a:t>1. </a:t>
            </a:r>
            <a:r>
              <a:rPr lang="en-GB" sz="800" dirty="0">
                <a:solidFill>
                  <a:prstClr val="white"/>
                </a:solidFill>
                <a:cs typeface="Arial" pitchFamily="34" charset="0"/>
              </a:rPr>
              <a:t>The Myocardial Infarction Genetics Consortium Investigators. N </a:t>
            </a:r>
            <a:r>
              <a:rPr lang="en-GB" sz="800" dirty="0" err="1">
                <a:solidFill>
                  <a:prstClr val="white"/>
                </a:solidFill>
                <a:cs typeface="Arial" pitchFamily="34" charset="0"/>
              </a:rPr>
              <a:t>Engl</a:t>
            </a:r>
            <a:r>
              <a:rPr lang="en-GB" sz="800" dirty="0">
                <a:solidFill>
                  <a:prstClr val="white"/>
                </a:solidFill>
                <a:cs typeface="Arial" pitchFamily="34" charset="0"/>
              </a:rPr>
              <a:t> J Med. 2014; 371;22: 2072–82.</a:t>
            </a:r>
          </a:p>
          <a:p>
            <a:pPr fontAlgn="base">
              <a:spcBef>
                <a:spcPct val="0"/>
              </a:spcBef>
              <a:spcAft>
                <a:spcPct val="0"/>
              </a:spcAft>
            </a:pPr>
            <a:r>
              <a:rPr lang="en-GB" sz="800" dirty="0">
                <a:solidFill>
                  <a:prstClr val="white"/>
                </a:solidFill>
                <a:cs typeface="Arial" pitchFamily="34" charset="0"/>
              </a:rPr>
              <a:t>CHD, coronary heart disease</a:t>
            </a:r>
            <a:endParaRPr lang="da-DK" sz="800" dirty="0">
              <a:solidFill>
                <a:prstClr val="white"/>
              </a:solidFill>
              <a:cs typeface="Arial" pitchFamily="34" charset="0"/>
            </a:endParaRPr>
          </a:p>
        </p:txBody>
      </p:sp>
    </p:spTree>
    <p:extLst>
      <p:ext uri="{BB962C8B-B14F-4D97-AF65-F5344CB8AC3E}">
        <p14:creationId xmlns:p14="http://schemas.microsoft.com/office/powerpoint/2010/main" val="2467627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Current guideline recommendations for the management of hypercholesterolemia</a:t>
            </a:r>
          </a:p>
        </p:txBody>
      </p:sp>
      <p:sp>
        <p:nvSpPr>
          <p:cNvPr id="330758" name="Subtitle 2"/>
          <p:cNvSpPr>
            <a:spLocks/>
          </p:cNvSpPr>
          <p:nvPr/>
        </p:nvSpPr>
        <p:spPr bwMode="auto">
          <a:xfrm>
            <a:off x="685800" y="4292600"/>
            <a:ext cx="6400800" cy="492125"/>
          </a:xfrm>
          <a:prstGeom prst="rect">
            <a:avLst/>
          </a:prstGeom>
          <a:noFill/>
          <a:ln w="9525">
            <a:noFill/>
            <a:miter lim="800000"/>
            <a:headEnd/>
            <a:tailEnd/>
          </a:ln>
        </p:spPr>
        <p:txBody>
          <a:bodyPr/>
          <a:lstStyle/>
          <a:p>
            <a:pPr defTabSz="457200" fontAlgn="base">
              <a:spcBef>
                <a:spcPct val="20000"/>
              </a:spcBef>
              <a:spcAft>
                <a:spcPct val="0"/>
              </a:spcAft>
              <a:buFont typeface="Arial" charset="0"/>
              <a:buNone/>
            </a:pPr>
            <a:endParaRPr lang="de-DE" sz="2000">
              <a:solidFill>
                <a:srgbClr val="1F497D"/>
              </a:solidFill>
              <a:latin typeface="Arial" charset="0"/>
              <a:ea typeface="ＭＳ Ｐゴシック" pitchFamily="34" charset="-128"/>
            </a:endParaRPr>
          </a:p>
        </p:txBody>
      </p:sp>
    </p:spTree>
    <p:extLst>
      <p:ext uri="{BB962C8B-B14F-4D97-AF65-F5344CB8AC3E}">
        <p14:creationId xmlns:p14="http://schemas.microsoft.com/office/powerpoint/2010/main" val="21996392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Log-</a:t>
            </a:r>
            <a:r>
              <a:rPr lang="fr-FR" dirty="0" err="1"/>
              <a:t>linear</a:t>
            </a:r>
            <a:r>
              <a:rPr lang="fr-FR" dirty="0"/>
              <a:t> </a:t>
            </a:r>
            <a:r>
              <a:rPr lang="fr-FR" dirty="0" err="1"/>
              <a:t>effect</a:t>
            </a:r>
            <a:r>
              <a:rPr lang="fr-FR" dirty="0"/>
              <a:t> of LDL-C on CHD </a:t>
            </a:r>
            <a:r>
              <a:rPr lang="fr-FR" dirty="0" err="1"/>
              <a:t>risk</a:t>
            </a:r>
            <a:r>
              <a:rPr lang="fr-FR" dirty="0"/>
              <a:t> </a:t>
            </a:r>
            <a:r>
              <a:rPr lang="fr-FR" dirty="0" err="1"/>
              <a:t>reduction</a:t>
            </a:r>
            <a:r>
              <a:rPr lang="fr-FR" dirty="0"/>
              <a:t> </a:t>
            </a:r>
            <a:r>
              <a:rPr lang="fr-FR" dirty="0" err="1"/>
              <a:t>is</a:t>
            </a:r>
            <a:r>
              <a:rPr lang="fr-FR" dirty="0"/>
              <a:t> </a:t>
            </a:r>
            <a:r>
              <a:rPr lang="fr-FR" dirty="0" err="1"/>
              <a:t>independent</a:t>
            </a:r>
            <a:r>
              <a:rPr lang="fr-FR" dirty="0"/>
              <a:t> of </a:t>
            </a:r>
            <a:r>
              <a:rPr lang="fr-FR" dirty="0" err="1"/>
              <a:t>genetic</a:t>
            </a:r>
            <a:r>
              <a:rPr lang="fr-FR" dirty="0"/>
              <a:t> </a:t>
            </a:r>
            <a:r>
              <a:rPr lang="fr-FR" dirty="0" err="1"/>
              <a:t>mechanism</a:t>
            </a:r>
            <a:endParaRPr lang="en-GB" dirty="0"/>
          </a:p>
        </p:txBody>
      </p:sp>
      <p:sp>
        <p:nvSpPr>
          <p:cNvPr id="3" name="Content Placeholder 2"/>
          <p:cNvSpPr>
            <a:spLocks noGrp="1"/>
          </p:cNvSpPr>
          <p:nvPr>
            <p:ph idx="1"/>
          </p:nvPr>
        </p:nvSpPr>
        <p:spPr>
          <a:xfrm>
            <a:off x="107504" y="1196752"/>
            <a:ext cx="3312368" cy="4968552"/>
          </a:xfrm>
        </p:spPr>
        <p:txBody>
          <a:bodyPr>
            <a:normAutofit lnSpcReduction="10000"/>
          </a:bodyPr>
          <a:lstStyle/>
          <a:p>
            <a:r>
              <a:rPr lang="en-GB" sz="1500" dirty="0"/>
              <a:t>Meta-analysis of 108,376 patients from 14 studies</a:t>
            </a:r>
            <a:r>
              <a:rPr lang="en-GB" sz="1500" baseline="30000" dirty="0"/>
              <a:t>1</a:t>
            </a:r>
            <a:endParaRPr lang="en-GB" sz="1500" dirty="0"/>
          </a:p>
          <a:p>
            <a:r>
              <a:rPr lang="en-GB" sz="1500" dirty="0"/>
              <a:t>Investigated the effects of exposure to lower LDL-C mediated by polymorphisms in:</a:t>
            </a:r>
          </a:p>
          <a:p>
            <a:pPr lvl="1"/>
            <a:r>
              <a:rPr lang="en-GB" sz="1500" dirty="0"/>
              <a:t>NPC1L1 (inhibited by ezetimibe)</a:t>
            </a:r>
          </a:p>
          <a:p>
            <a:pPr lvl="1"/>
            <a:r>
              <a:rPr lang="en-GB" sz="1500" dirty="0"/>
              <a:t>HMGCR (inhibited by statins)</a:t>
            </a:r>
          </a:p>
          <a:p>
            <a:pPr lvl="1"/>
            <a:r>
              <a:rPr lang="en-GB" sz="1500" dirty="0"/>
              <a:t>Both</a:t>
            </a:r>
            <a:endParaRPr lang="fr-FR" sz="1500" dirty="0">
              <a:solidFill>
                <a:srgbClr val="FFFF66"/>
              </a:solidFill>
            </a:endParaRPr>
          </a:p>
          <a:p>
            <a:r>
              <a:rPr lang="en-GB" sz="1500" dirty="0"/>
              <a:t>The effect of polymorphisms in NPC1L1 and HMGCR on risk of CHD (vs non-carriers) was approximately the same per unit lowering of LDL-C</a:t>
            </a:r>
          </a:p>
          <a:p>
            <a:r>
              <a:rPr lang="fr-FR" sz="1500" dirty="0"/>
              <a:t>The log-</a:t>
            </a:r>
            <a:r>
              <a:rPr lang="fr-FR" sz="1500" dirty="0" err="1"/>
              <a:t>linear</a:t>
            </a:r>
            <a:r>
              <a:rPr lang="fr-FR" sz="1500" dirty="0"/>
              <a:t> </a:t>
            </a:r>
            <a:r>
              <a:rPr lang="fr-FR" sz="1500" dirty="0" err="1"/>
              <a:t>effect</a:t>
            </a:r>
            <a:r>
              <a:rPr lang="fr-FR" sz="1500" dirty="0"/>
              <a:t> of LDL-C on CHD </a:t>
            </a:r>
            <a:r>
              <a:rPr lang="fr-FR" sz="1500" dirty="0" err="1"/>
              <a:t>risk</a:t>
            </a:r>
            <a:r>
              <a:rPr lang="fr-FR" sz="1500" dirty="0"/>
              <a:t> </a:t>
            </a:r>
            <a:r>
              <a:rPr lang="fr-FR" sz="1500" dirty="0" err="1"/>
              <a:t>reduction</a:t>
            </a:r>
            <a:r>
              <a:rPr lang="fr-FR" sz="1500" dirty="0"/>
              <a:t> </a:t>
            </a:r>
            <a:r>
              <a:rPr lang="fr-FR" sz="1500" dirty="0" err="1"/>
              <a:t>is</a:t>
            </a:r>
            <a:r>
              <a:rPr lang="fr-FR" sz="1500" dirty="0"/>
              <a:t> </a:t>
            </a:r>
            <a:r>
              <a:rPr lang="fr-FR" sz="1500" b="1" dirty="0" err="1"/>
              <a:t>independent</a:t>
            </a:r>
            <a:r>
              <a:rPr lang="fr-FR" sz="1500" b="1" dirty="0"/>
              <a:t> of </a:t>
            </a:r>
            <a:r>
              <a:rPr lang="fr-FR" sz="1500" b="1" dirty="0" err="1"/>
              <a:t>genetic</a:t>
            </a:r>
            <a:r>
              <a:rPr lang="fr-FR" sz="1500" b="1" dirty="0"/>
              <a:t> </a:t>
            </a:r>
            <a:r>
              <a:rPr lang="fr-FR" sz="1500" b="1" dirty="0" err="1"/>
              <a:t>mechanism</a:t>
            </a:r>
            <a:r>
              <a:rPr lang="fr-FR" sz="1500" dirty="0"/>
              <a:t>, </a:t>
            </a:r>
            <a:r>
              <a:rPr lang="fr-FR" sz="1500" dirty="0" err="1"/>
              <a:t>with</a:t>
            </a:r>
            <a:r>
              <a:rPr lang="fr-FR" sz="1500" dirty="0"/>
              <a:t> </a:t>
            </a:r>
            <a:r>
              <a:rPr lang="fr-FR" sz="1500" dirty="0" err="1"/>
              <a:t>combined</a:t>
            </a:r>
            <a:r>
              <a:rPr lang="fr-FR" sz="1500" dirty="0"/>
              <a:t> </a:t>
            </a:r>
            <a:r>
              <a:rPr lang="fr-FR" sz="1500" dirty="0" err="1"/>
              <a:t>polymorphisms</a:t>
            </a:r>
            <a:r>
              <a:rPr lang="fr-FR" sz="1500" dirty="0"/>
              <a:t> </a:t>
            </a:r>
            <a:r>
              <a:rPr lang="fr-FR" sz="1500" dirty="0" err="1"/>
              <a:t>having</a:t>
            </a:r>
            <a:r>
              <a:rPr lang="fr-FR" sz="1500" dirty="0"/>
              <a:t> an additive </a:t>
            </a:r>
            <a:r>
              <a:rPr lang="fr-FR" sz="1500" dirty="0" err="1"/>
              <a:t>effect</a:t>
            </a:r>
            <a:endParaRPr lang="fr-FR" sz="1500" dirty="0"/>
          </a:p>
          <a:p>
            <a:endParaRPr lang="en-GB" dirty="0"/>
          </a:p>
        </p:txBody>
      </p:sp>
      <p:sp>
        <p:nvSpPr>
          <p:cNvPr id="6" name="TextBox 5"/>
          <p:cNvSpPr txBox="1"/>
          <p:nvPr/>
        </p:nvSpPr>
        <p:spPr>
          <a:xfrm>
            <a:off x="76200" y="6444044"/>
            <a:ext cx="8924924" cy="246221"/>
          </a:xfrm>
          <a:prstGeom prst="rect">
            <a:avLst/>
          </a:prstGeom>
          <a:noFill/>
        </p:spPr>
        <p:txBody>
          <a:bodyPr wrap="square" lIns="0" tIns="0" rIns="0" bIns="0" rtlCol="0">
            <a:spAutoFit/>
          </a:bodyPr>
          <a:lstStyle/>
          <a:p>
            <a:pPr fontAlgn="base">
              <a:spcBef>
                <a:spcPct val="0"/>
              </a:spcBef>
              <a:spcAft>
                <a:spcPct val="0"/>
              </a:spcAft>
            </a:pPr>
            <a:r>
              <a:rPr lang="en-GB" sz="800" b="1" dirty="0">
                <a:solidFill>
                  <a:prstClr val="white"/>
                </a:solidFill>
                <a:cs typeface="Arial" pitchFamily="34" charset="0"/>
              </a:rPr>
              <a:t>1. </a:t>
            </a:r>
            <a:r>
              <a:rPr lang="en-GB" sz="800" dirty="0" err="1">
                <a:solidFill>
                  <a:prstClr val="white"/>
                </a:solidFill>
                <a:cs typeface="Arial" pitchFamily="34" charset="0"/>
              </a:rPr>
              <a:t>Ference</a:t>
            </a:r>
            <a:r>
              <a:rPr lang="en-GB" sz="800" dirty="0">
                <a:solidFill>
                  <a:prstClr val="white"/>
                </a:solidFill>
                <a:cs typeface="Arial" pitchFamily="34" charset="0"/>
              </a:rPr>
              <a:t> BA, et al. </a:t>
            </a:r>
            <a:r>
              <a:rPr lang="en-GB" sz="800" dirty="0">
                <a:solidFill>
                  <a:schemeClr val="bg1"/>
                </a:solidFill>
                <a:cs typeface="Arial" pitchFamily="34" charset="0"/>
              </a:rPr>
              <a:t>J Am </a:t>
            </a:r>
            <a:r>
              <a:rPr lang="en-GB" sz="800" dirty="0" err="1">
                <a:solidFill>
                  <a:schemeClr val="bg1"/>
                </a:solidFill>
                <a:cs typeface="Arial" pitchFamily="34" charset="0"/>
              </a:rPr>
              <a:t>Coll</a:t>
            </a:r>
            <a:r>
              <a:rPr lang="en-GB" sz="800" dirty="0">
                <a:solidFill>
                  <a:schemeClr val="bg1"/>
                </a:solidFill>
                <a:cs typeface="Arial" pitchFamily="34" charset="0"/>
              </a:rPr>
              <a:t> </a:t>
            </a:r>
            <a:r>
              <a:rPr lang="en-GB" sz="800" dirty="0" err="1">
                <a:solidFill>
                  <a:schemeClr val="bg1"/>
                </a:solidFill>
                <a:cs typeface="Arial" pitchFamily="34" charset="0"/>
              </a:rPr>
              <a:t>Cardiol</a:t>
            </a:r>
            <a:r>
              <a:rPr lang="en-GB" sz="800" dirty="0">
                <a:solidFill>
                  <a:schemeClr val="bg1"/>
                </a:solidFill>
                <a:cs typeface="Arial" pitchFamily="34" charset="0"/>
              </a:rPr>
              <a:t> 2015;65:1552–1561.</a:t>
            </a:r>
          </a:p>
          <a:p>
            <a:pPr fontAlgn="base">
              <a:spcBef>
                <a:spcPct val="0"/>
              </a:spcBef>
              <a:spcAft>
                <a:spcPct val="0"/>
              </a:spcAft>
            </a:pPr>
            <a:endParaRPr lang="en-GB" sz="800" dirty="0">
              <a:solidFill>
                <a:schemeClr val="bg1"/>
              </a:solidFill>
              <a:cs typeface="Arial" pitchFamily="34" charset="0"/>
            </a:endParaRPr>
          </a:p>
        </p:txBody>
      </p:sp>
      <p:grpSp>
        <p:nvGrpSpPr>
          <p:cNvPr id="76" name="Group 75"/>
          <p:cNvGrpSpPr/>
          <p:nvPr/>
        </p:nvGrpSpPr>
        <p:grpSpPr>
          <a:xfrm>
            <a:off x="3723245" y="1226388"/>
            <a:ext cx="5385259" cy="4405224"/>
            <a:chOff x="3557700" y="1315750"/>
            <a:chExt cx="5385259" cy="4405224"/>
          </a:xfrm>
        </p:grpSpPr>
        <p:sp>
          <p:nvSpPr>
            <p:cNvPr id="77" name="TextBox 76"/>
            <p:cNvSpPr txBox="1"/>
            <p:nvPr/>
          </p:nvSpPr>
          <p:spPr>
            <a:xfrm>
              <a:off x="5408496" y="5428763"/>
              <a:ext cx="1958476" cy="29221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200" dirty="0">
                  <a:solidFill>
                    <a:schemeClr val="bg1"/>
                  </a:solidFill>
                </a:rPr>
                <a:t>Reduction in LDL-C (mg/</a:t>
              </a:r>
              <a:r>
                <a:rPr lang="en-GB" sz="1200" dirty="0" err="1">
                  <a:solidFill>
                    <a:schemeClr val="bg1"/>
                  </a:solidFill>
                </a:rPr>
                <a:t>dL</a:t>
              </a:r>
              <a:r>
                <a:rPr lang="en-GB" sz="1200" dirty="0">
                  <a:solidFill>
                    <a:schemeClr val="bg1"/>
                  </a:solidFill>
                </a:rPr>
                <a:t>)</a:t>
              </a:r>
            </a:p>
          </p:txBody>
        </p:sp>
        <p:cxnSp>
          <p:nvCxnSpPr>
            <p:cNvPr id="78" name="Straight Connector 77"/>
            <p:cNvCxnSpPr/>
            <p:nvPr/>
          </p:nvCxnSpPr>
          <p:spPr>
            <a:xfrm flipH="1">
              <a:off x="4296854" y="1400840"/>
              <a:ext cx="4339477" cy="3731721"/>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rot="16200000">
              <a:off x="2402753" y="3163849"/>
              <a:ext cx="2536216" cy="22632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200" dirty="0">
                  <a:solidFill>
                    <a:schemeClr val="bg1"/>
                  </a:solidFill>
                </a:rPr>
                <a:t>Proportional risk reduction (SE)</a:t>
              </a:r>
            </a:p>
          </p:txBody>
        </p:sp>
        <p:cxnSp>
          <p:nvCxnSpPr>
            <p:cNvPr id="80" name="Straight Connector 79"/>
            <p:cNvCxnSpPr/>
            <p:nvPr/>
          </p:nvCxnSpPr>
          <p:spPr>
            <a:xfrm>
              <a:off x="4296854" y="1386148"/>
              <a:ext cx="0" cy="382901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4222957" y="5141743"/>
              <a:ext cx="472000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5948394" y="3406407"/>
              <a:ext cx="97306" cy="94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3" name="Rectangle 82"/>
            <p:cNvSpPr/>
            <p:nvPr/>
          </p:nvSpPr>
          <p:spPr>
            <a:xfrm>
              <a:off x="6151674" y="3564715"/>
              <a:ext cx="88460" cy="9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4" name="Rectangle 83"/>
            <p:cNvSpPr/>
            <p:nvPr/>
          </p:nvSpPr>
          <p:spPr>
            <a:xfrm>
              <a:off x="8346306" y="1848328"/>
              <a:ext cx="83013" cy="91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85" name="Straight Arrow Connector 84"/>
            <p:cNvCxnSpPr/>
            <p:nvPr/>
          </p:nvCxnSpPr>
          <p:spPr>
            <a:xfrm flipV="1">
              <a:off x="8393000" y="1315750"/>
              <a:ext cx="0" cy="1196771"/>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997046" y="3020561"/>
              <a:ext cx="326" cy="9340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6194641" y="3518929"/>
              <a:ext cx="1263" cy="19660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4924636" y="4287782"/>
              <a:ext cx="0" cy="41932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979112" y="4354866"/>
              <a:ext cx="0" cy="2529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5044557" y="4360485"/>
              <a:ext cx="4867" cy="1994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4238745" y="3986599"/>
              <a:ext cx="622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4240302" y="2842608"/>
              <a:ext cx="622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4242377" y="1693113"/>
              <a:ext cx="622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4" name="TextBox 100"/>
            <p:cNvSpPr txBox="1"/>
            <p:nvPr/>
          </p:nvSpPr>
          <p:spPr>
            <a:xfrm>
              <a:off x="3874320" y="3879252"/>
              <a:ext cx="397111"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10%</a:t>
              </a:r>
            </a:p>
          </p:txBody>
        </p:sp>
        <p:sp>
          <p:nvSpPr>
            <p:cNvPr id="95" name="TextBox 101"/>
            <p:cNvSpPr txBox="1"/>
            <p:nvPr/>
          </p:nvSpPr>
          <p:spPr>
            <a:xfrm>
              <a:off x="3874320" y="2723926"/>
              <a:ext cx="397111"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20%</a:t>
              </a:r>
            </a:p>
          </p:txBody>
        </p:sp>
        <p:sp>
          <p:nvSpPr>
            <p:cNvPr id="96" name="TextBox 102"/>
            <p:cNvSpPr txBox="1"/>
            <p:nvPr/>
          </p:nvSpPr>
          <p:spPr>
            <a:xfrm>
              <a:off x="3874320" y="1577352"/>
              <a:ext cx="397111"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30%</a:t>
              </a:r>
            </a:p>
          </p:txBody>
        </p:sp>
        <p:cxnSp>
          <p:nvCxnSpPr>
            <p:cNvPr id="97" name="Straight Connector 96"/>
            <p:cNvCxnSpPr/>
            <p:nvPr/>
          </p:nvCxnSpPr>
          <p:spPr>
            <a:xfrm rot="16200000">
              <a:off x="4781036" y="5185036"/>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6200000">
              <a:off x="5026749" y="518566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16200000">
              <a:off x="5270596" y="518371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16200000">
              <a:off x="4515400" y="5182601"/>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6200000">
              <a:off x="5520769" y="5186287"/>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16200000">
              <a:off x="6031411" y="5178915"/>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16200000">
              <a:off x="6277124" y="5179540"/>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6200000">
              <a:off x="6520971" y="5177591"/>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16200000">
              <a:off x="5765775" y="5176479"/>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16200000">
              <a:off x="6771145" y="5180166"/>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16200000">
              <a:off x="7268816" y="5185036"/>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a:off x="7514528" y="518566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16200000">
              <a:off x="7758375" y="518371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6200000">
              <a:off x="7003179" y="5182601"/>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16200000">
              <a:off x="8008549" y="5186287"/>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6200000">
              <a:off x="8514003" y="5188097"/>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16200000">
              <a:off x="8759715" y="518872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16200000">
              <a:off x="8248366" y="5185662"/>
              <a:ext cx="7345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TextBox 121"/>
            <p:cNvSpPr txBox="1"/>
            <p:nvPr/>
          </p:nvSpPr>
          <p:spPr>
            <a:xfrm>
              <a:off x="4183558" y="5216270"/>
              <a:ext cx="217679"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0</a:t>
              </a:r>
            </a:p>
          </p:txBody>
        </p:sp>
        <p:sp>
          <p:nvSpPr>
            <p:cNvPr id="116" name="TextBox 122"/>
            <p:cNvSpPr txBox="1"/>
            <p:nvPr/>
          </p:nvSpPr>
          <p:spPr>
            <a:xfrm>
              <a:off x="3912077" y="5021066"/>
              <a:ext cx="330316"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0%</a:t>
              </a:r>
            </a:p>
          </p:txBody>
        </p:sp>
        <p:sp>
          <p:nvSpPr>
            <p:cNvPr id="117" name="TextBox 123"/>
            <p:cNvSpPr txBox="1"/>
            <p:nvPr/>
          </p:nvSpPr>
          <p:spPr>
            <a:xfrm>
              <a:off x="4390609" y="5209873"/>
              <a:ext cx="322458"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1.0</a:t>
              </a:r>
            </a:p>
          </p:txBody>
        </p:sp>
        <p:sp>
          <p:nvSpPr>
            <p:cNvPr id="118" name="TextBox 124"/>
            <p:cNvSpPr txBox="1"/>
            <p:nvPr/>
          </p:nvSpPr>
          <p:spPr>
            <a:xfrm>
              <a:off x="4910875" y="5209873"/>
              <a:ext cx="322458"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3.0</a:t>
              </a:r>
            </a:p>
          </p:txBody>
        </p:sp>
        <p:sp>
          <p:nvSpPr>
            <p:cNvPr id="119" name="TextBox 125"/>
            <p:cNvSpPr txBox="1"/>
            <p:nvPr/>
          </p:nvSpPr>
          <p:spPr>
            <a:xfrm>
              <a:off x="5404284" y="5209873"/>
              <a:ext cx="322458"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5.0</a:t>
              </a:r>
            </a:p>
          </p:txBody>
        </p:sp>
        <p:sp>
          <p:nvSpPr>
            <p:cNvPr id="120" name="TextBox 126"/>
            <p:cNvSpPr txBox="1"/>
            <p:nvPr/>
          </p:nvSpPr>
          <p:spPr>
            <a:xfrm>
              <a:off x="5933792" y="5209873"/>
              <a:ext cx="322458"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7.0</a:t>
              </a:r>
            </a:p>
          </p:txBody>
        </p:sp>
        <p:sp>
          <p:nvSpPr>
            <p:cNvPr id="121" name="TextBox 127"/>
            <p:cNvSpPr txBox="1"/>
            <p:nvPr/>
          </p:nvSpPr>
          <p:spPr>
            <a:xfrm>
              <a:off x="6412377" y="5209873"/>
              <a:ext cx="322458"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9.0</a:t>
              </a:r>
            </a:p>
          </p:txBody>
        </p:sp>
        <p:sp>
          <p:nvSpPr>
            <p:cNvPr id="122" name="TextBox 128"/>
            <p:cNvSpPr txBox="1"/>
            <p:nvPr/>
          </p:nvSpPr>
          <p:spPr>
            <a:xfrm>
              <a:off x="6849750" y="5209873"/>
              <a:ext cx="389253"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11.0</a:t>
              </a:r>
            </a:p>
          </p:txBody>
        </p:sp>
        <p:sp>
          <p:nvSpPr>
            <p:cNvPr id="123" name="TextBox 129"/>
            <p:cNvSpPr txBox="1"/>
            <p:nvPr/>
          </p:nvSpPr>
          <p:spPr>
            <a:xfrm>
              <a:off x="7364435" y="5209873"/>
              <a:ext cx="389253"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13.0</a:t>
              </a:r>
            </a:p>
          </p:txBody>
        </p:sp>
        <p:sp>
          <p:nvSpPr>
            <p:cNvPr id="124" name="TextBox 130"/>
            <p:cNvSpPr txBox="1"/>
            <p:nvPr/>
          </p:nvSpPr>
          <p:spPr>
            <a:xfrm>
              <a:off x="7847989" y="5209873"/>
              <a:ext cx="389253"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15.0</a:t>
              </a:r>
            </a:p>
          </p:txBody>
        </p:sp>
        <p:sp>
          <p:nvSpPr>
            <p:cNvPr id="125" name="TextBox 131"/>
            <p:cNvSpPr txBox="1"/>
            <p:nvPr/>
          </p:nvSpPr>
          <p:spPr>
            <a:xfrm>
              <a:off x="8350486" y="5209873"/>
              <a:ext cx="389253" cy="23736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100"/>
                </a:spcAft>
              </a:pPr>
              <a:r>
                <a:rPr lang="en-GB" sz="1000" dirty="0">
                  <a:solidFill>
                    <a:schemeClr val="bg1"/>
                  </a:solidFill>
                </a:rPr>
                <a:t>17.0</a:t>
              </a:r>
            </a:p>
          </p:txBody>
        </p:sp>
        <p:sp>
          <p:nvSpPr>
            <p:cNvPr id="126" name="Rectangle 125"/>
            <p:cNvSpPr/>
            <p:nvPr/>
          </p:nvSpPr>
          <p:spPr>
            <a:xfrm>
              <a:off x="4509972" y="4867720"/>
              <a:ext cx="77824" cy="88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27" name="Straight Connector 126"/>
            <p:cNvCxnSpPr/>
            <p:nvPr/>
          </p:nvCxnSpPr>
          <p:spPr>
            <a:xfrm flipV="1">
              <a:off x="4548884" y="4729448"/>
              <a:ext cx="0" cy="3867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4772271" y="4649877"/>
              <a:ext cx="85607" cy="88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29" name="Straight Connector 128"/>
            <p:cNvCxnSpPr/>
            <p:nvPr/>
          </p:nvCxnSpPr>
          <p:spPr>
            <a:xfrm flipV="1">
              <a:off x="4816480" y="4545655"/>
              <a:ext cx="0" cy="31964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0" name="TextBox 136"/>
            <p:cNvSpPr txBox="1"/>
            <p:nvPr/>
          </p:nvSpPr>
          <p:spPr>
            <a:xfrm>
              <a:off x="4355976" y="4478686"/>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1</a:t>
              </a:r>
            </a:p>
          </p:txBody>
        </p:sp>
        <p:sp>
          <p:nvSpPr>
            <p:cNvPr id="131" name="Rectangle 130"/>
            <p:cNvSpPr/>
            <p:nvPr/>
          </p:nvSpPr>
          <p:spPr>
            <a:xfrm>
              <a:off x="5008078" y="4404438"/>
              <a:ext cx="77824" cy="88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32" name="Rectangle 131"/>
            <p:cNvSpPr/>
            <p:nvPr/>
          </p:nvSpPr>
          <p:spPr>
            <a:xfrm>
              <a:off x="4885136" y="4443822"/>
              <a:ext cx="77824" cy="88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33" name="Rectangle 132"/>
            <p:cNvSpPr/>
            <p:nvPr/>
          </p:nvSpPr>
          <p:spPr>
            <a:xfrm>
              <a:off x="4940200" y="4419570"/>
              <a:ext cx="77824" cy="88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34" name="Rectangle 133"/>
            <p:cNvSpPr/>
            <p:nvPr/>
          </p:nvSpPr>
          <p:spPr>
            <a:xfrm>
              <a:off x="5327028" y="4183951"/>
              <a:ext cx="88460" cy="9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35" name="Straight Connector 134"/>
            <p:cNvCxnSpPr/>
            <p:nvPr/>
          </p:nvCxnSpPr>
          <p:spPr>
            <a:xfrm flipH="1">
              <a:off x="5369995" y="4123729"/>
              <a:ext cx="1263" cy="2162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5395509" y="4123856"/>
              <a:ext cx="88460" cy="9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37" name="Straight Connector 136"/>
            <p:cNvCxnSpPr/>
            <p:nvPr/>
          </p:nvCxnSpPr>
          <p:spPr>
            <a:xfrm flipH="1">
              <a:off x="5438476" y="4063634"/>
              <a:ext cx="1263" cy="21626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a:xfrm>
              <a:off x="5707628" y="3773574"/>
              <a:ext cx="88460" cy="9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39" name="Straight Connector 138"/>
            <p:cNvCxnSpPr/>
            <p:nvPr/>
          </p:nvCxnSpPr>
          <p:spPr>
            <a:xfrm flipH="1">
              <a:off x="5750595" y="3682165"/>
              <a:ext cx="1263" cy="28785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0" name="TextBox 149"/>
            <p:cNvSpPr txBox="1"/>
            <p:nvPr/>
          </p:nvSpPr>
          <p:spPr>
            <a:xfrm>
              <a:off x="4549321" y="4365104"/>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2</a:t>
              </a:r>
            </a:p>
          </p:txBody>
        </p:sp>
        <p:sp>
          <p:nvSpPr>
            <p:cNvPr id="141" name="TextBox 150"/>
            <p:cNvSpPr txBox="1"/>
            <p:nvPr/>
          </p:nvSpPr>
          <p:spPr>
            <a:xfrm>
              <a:off x="4933496" y="4785700"/>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3</a:t>
              </a:r>
            </a:p>
          </p:txBody>
        </p:sp>
        <p:sp>
          <p:nvSpPr>
            <p:cNvPr id="142" name="TextBox 152"/>
            <p:cNvSpPr txBox="1"/>
            <p:nvPr/>
          </p:nvSpPr>
          <p:spPr>
            <a:xfrm>
              <a:off x="5061572" y="4680932"/>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4</a:t>
              </a:r>
            </a:p>
          </p:txBody>
        </p:sp>
        <p:sp>
          <p:nvSpPr>
            <p:cNvPr id="143" name="TextBox 153"/>
            <p:cNvSpPr txBox="1"/>
            <p:nvPr/>
          </p:nvSpPr>
          <p:spPr>
            <a:xfrm>
              <a:off x="5166497" y="4557402"/>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5</a:t>
              </a:r>
            </a:p>
          </p:txBody>
        </p:sp>
        <p:sp>
          <p:nvSpPr>
            <p:cNvPr id="144" name="TextBox 154"/>
            <p:cNvSpPr txBox="1"/>
            <p:nvPr/>
          </p:nvSpPr>
          <p:spPr>
            <a:xfrm>
              <a:off x="5076056" y="3915760"/>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6</a:t>
              </a:r>
            </a:p>
          </p:txBody>
        </p:sp>
        <p:sp>
          <p:nvSpPr>
            <p:cNvPr id="145" name="TextBox 155"/>
            <p:cNvSpPr txBox="1"/>
            <p:nvPr/>
          </p:nvSpPr>
          <p:spPr>
            <a:xfrm>
              <a:off x="5236202" y="3789040"/>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7</a:t>
              </a:r>
            </a:p>
          </p:txBody>
        </p:sp>
        <p:sp>
          <p:nvSpPr>
            <p:cNvPr id="146" name="TextBox 156"/>
            <p:cNvSpPr txBox="1"/>
            <p:nvPr/>
          </p:nvSpPr>
          <p:spPr>
            <a:xfrm>
              <a:off x="5508104" y="3429000"/>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8</a:t>
              </a:r>
            </a:p>
          </p:txBody>
        </p:sp>
        <p:sp>
          <p:nvSpPr>
            <p:cNvPr id="147" name="TextBox 157"/>
            <p:cNvSpPr txBox="1"/>
            <p:nvPr/>
          </p:nvSpPr>
          <p:spPr>
            <a:xfrm>
              <a:off x="6052172" y="3979804"/>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9</a:t>
              </a:r>
            </a:p>
          </p:txBody>
        </p:sp>
        <p:sp>
          <p:nvSpPr>
            <p:cNvPr id="148" name="TextBox 158"/>
            <p:cNvSpPr txBox="1"/>
            <p:nvPr/>
          </p:nvSpPr>
          <p:spPr>
            <a:xfrm>
              <a:off x="6263213" y="3707160"/>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10</a:t>
              </a:r>
            </a:p>
          </p:txBody>
        </p:sp>
        <p:sp>
          <p:nvSpPr>
            <p:cNvPr id="149" name="TextBox 159"/>
            <p:cNvSpPr txBox="1"/>
            <p:nvPr/>
          </p:nvSpPr>
          <p:spPr>
            <a:xfrm>
              <a:off x="8550732" y="1901102"/>
              <a:ext cx="245712" cy="15388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000" dirty="0">
                  <a:solidFill>
                    <a:schemeClr val="bg1"/>
                  </a:solidFill>
                </a:rPr>
                <a:t>11</a:t>
              </a:r>
            </a:p>
          </p:txBody>
        </p:sp>
      </p:grpSp>
      <p:sp>
        <p:nvSpPr>
          <p:cNvPr id="150" name="TextBox 3"/>
          <p:cNvSpPr txBox="1"/>
          <p:nvPr/>
        </p:nvSpPr>
        <p:spPr>
          <a:xfrm>
            <a:off x="7061609" y="3090223"/>
            <a:ext cx="1939515" cy="175432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a:buAutoNum type="arabicPeriod"/>
            </a:pPr>
            <a:r>
              <a:rPr lang="en-GB" sz="900" dirty="0">
                <a:solidFill>
                  <a:schemeClr val="bg1"/>
                </a:solidFill>
              </a:rPr>
              <a:t>NPC1L1 – rs217386</a:t>
            </a:r>
          </a:p>
          <a:p>
            <a:pPr marL="228600" indent="-228600">
              <a:buAutoNum type="arabicPeriod"/>
            </a:pPr>
            <a:r>
              <a:rPr lang="en-GB" sz="900" dirty="0">
                <a:solidFill>
                  <a:schemeClr val="bg1"/>
                </a:solidFill>
              </a:rPr>
              <a:t>PCSK9 – rs2479409</a:t>
            </a:r>
          </a:p>
          <a:p>
            <a:pPr marL="228600" indent="-228600">
              <a:buAutoNum type="arabicPeriod"/>
            </a:pPr>
            <a:r>
              <a:rPr lang="en-GB" sz="900" dirty="0">
                <a:solidFill>
                  <a:schemeClr val="bg1"/>
                </a:solidFill>
              </a:rPr>
              <a:t>HMGCR – rs12916</a:t>
            </a:r>
          </a:p>
          <a:p>
            <a:pPr marL="228600" indent="-228600">
              <a:buAutoNum type="arabicPeriod"/>
            </a:pPr>
            <a:r>
              <a:rPr lang="en-GB" sz="900" dirty="0">
                <a:solidFill>
                  <a:schemeClr val="bg1"/>
                </a:solidFill>
              </a:rPr>
              <a:t>ABCG5/8 – rs4299376</a:t>
            </a:r>
          </a:p>
          <a:p>
            <a:pPr marL="228600" indent="-228600">
              <a:buAutoNum type="arabicPeriod"/>
            </a:pPr>
            <a:r>
              <a:rPr lang="en-GB" sz="900" dirty="0">
                <a:solidFill>
                  <a:schemeClr val="bg1"/>
                </a:solidFill>
              </a:rPr>
              <a:t>PCSK9 – rs11206510</a:t>
            </a:r>
          </a:p>
          <a:p>
            <a:pPr marL="228600" indent="-228600">
              <a:buAutoNum type="arabicPeriod"/>
            </a:pPr>
            <a:r>
              <a:rPr lang="en-GB" sz="900" dirty="0">
                <a:solidFill>
                  <a:schemeClr val="bg1"/>
                </a:solidFill>
              </a:rPr>
              <a:t>NPC1L1 LDL-C score</a:t>
            </a:r>
          </a:p>
          <a:p>
            <a:pPr marL="228600" indent="-228600">
              <a:buAutoNum type="arabicPeriod"/>
            </a:pPr>
            <a:r>
              <a:rPr lang="en-GB" sz="900" dirty="0">
                <a:solidFill>
                  <a:schemeClr val="bg1"/>
                </a:solidFill>
              </a:rPr>
              <a:t>HMGCR LDL-C score</a:t>
            </a:r>
          </a:p>
          <a:p>
            <a:pPr marL="228600" indent="-228600">
              <a:buAutoNum type="arabicPeriod"/>
            </a:pPr>
            <a:r>
              <a:rPr lang="en-GB" sz="900" dirty="0">
                <a:solidFill>
                  <a:schemeClr val="bg1"/>
                </a:solidFill>
              </a:rPr>
              <a:t>LDLR – rs2228671</a:t>
            </a:r>
          </a:p>
          <a:p>
            <a:pPr marL="228600" indent="-228600">
              <a:buAutoNum type="arabicPeriod"/>
            </a:pPr>
            <a:r>
              <a:rPr lang="en-GB" sz="900" dirty="0">
                <a:solidFill>
                  <a:schemeClr val="bg1"/>
                </a:solidFill>
              </a:rPr>
              <a:t>Combined NPC1L1 &amp; HMGCR LDL-C score</a:t>
            </a:r>
          </a:p>
          <a:p>
            <a:pPr marL="228600" indent="-228600">
              <a:buAutoNum type="arabicPeriod"/>
            </a:pPr>
            <a:r>
              <a:rPr lang="en-GB" sz="900" dirty="0">
                <a:solidFill>
                  <a:schemeClr val="bg1"/>
                </a:solidFill>
              </a:rPr>
              <a:t>LDLR – rs6511720</a:t>
            </a:r>
          </a:p>
          <a:p>
            <a:pPr marL="228600" indent="-228600">
              <a:buAutoNum type="arabicPeriod"/>
            </a:pPr>
            <a:r>
              <a:rPr lang="en-GB" sz="900" dirty="0">
                <a:solidFill>
                  <a:schemeClr val="bg1"/>
                </a:solidFill>
              </a:rPr>
              <a:t>PCSK9 46L – rs11591147</a:t>
            </a:r>
          </a:p>
        </p:txBody>
      </p:sp>
      <p:sp>
        <p:nvSpPr>
          <p:cNvPr id="4" name="TextBox 3"/>
          <p:cNvSpPr txBox="1"/>
          <p:nvPr/>
        </p:nvSpPr>
        <p:spPr>
          <a:xfrm>
            <a:off x="4764431" y="5631612"/>
            <a:ext cx="3735411" cy="200055"/>
          </a:xfrm>
          <a:prstGeom prst="rect">
            <a:avLst/>
          </a:prstGeom>
          <a:noFill/>
        </p:spPr>
        <p:txBody>
          <a:bodyPr wrap="square" rtlCol="0">
            <a:spAutoFit/>
          </a:bodyPr>
          <a:lstStyle/>
          <a:p>
            <a:pPr fontAlgn="base">
              <a:spcBef>
                <a:spcPct val="0"/>
              </a:spcBef>
              <a:spcAft>
                <a:spcPct val="0"/>
              </a:spcAft>
            </a:pPr>
            <a:r>
              <a:rPr lang="en-GB" sz="700" dirty="0">
                <a:solidFill>
                  <a:prstClr val="white"/>
                </a:solidFill>
                <a:cs typeface="Arial" pitchFamily="34" charset="0"/>
              </a:rPr>
              <a:t>Graph adapted from </a:t>
            </a:r>
            <a:r>
              <a:rPr lang="en-GB" sz="700" dirty="0" err="1">
                <a:solidFill>
                  <a:prstClr val="white"/>
                </a:solidFill>
                <a:cs typeface="Arial" pitchFamily="34" charset="0"/>
              </a:rPr>
              <a:t>Ference</a:t>
            </a:r>
            <a:r>
              <a:rPr lang="en-GB" sz="700" dirty="0">
                <a:solidFill>
                  <a:prstClr val="white"/>
                </a:solidFill>
                <a:cs typeface="Arial" pitchFamily="34" charset="0"/>
              </a:rPr>
              <a:t> BA, et al. </a:t>
            </a:r>
            <a:r>
              <a:rPr lang="en-GB" sz="700" dirty="0">
                <a:solidFill>
                  <a:schemeClr val="bg1"/>
                </a:solidFill>
                <a:cs typeface="Arial" pitchFamily="34" charset="0"/>
              </a:rPr>
              <a:t>J Am </a:t>
            </a:r>
            <a:r>
              <a:rPr lang="en-GB" sz="700" dirty="0" err="1">
                <a:solidFill>
                  <a:schemeClr val="bg1"/>
                </a:solidFill>
                <a:cs typeface="Arial" pitchFamily="34" charset="0"/>
              </a:rPr>
              <a:t>Coll</a:t>
            </a:r>
            <a:r>
              <a:rPr lang="en-GB" sz="700" dirty="0">
                <a:solidFill>
                  <a:schemeClr val="bg1"/>
                </a:solidFill>
                <a:cs typeface="Arial" pitchFamily="34" charset="0"/>
              </a:rPr>
              <a:t> </a:t>
            </a:r>
            <a:r>
              <a:rPr lang="en-GB" sz="700" dirty="0" err="1">
                <a:solidFill>
                  <a:schemeClr val="bg1"/>
                </a:solidFill>
                <a:cs typeface="Arial" pitchFamily="34" charset="0"/>
              </a:rPr>
              <a:t>Cardiol</a:t>
            </a:r>
            <a:r>
              <a:rPr lang="en-GB" sz="700" dirty="0">
                <a:solidFill>
                  <a:schemeClr val="bg1"/>
                </a:solidFill>
                <a:cs typeface="Arial" pitchFamily="34" charset="0"/>
              </a:rPr>
              <a:t> 2015;65:1552–1561.</a:t>
            </a:r>
            <a:endParaRPr lang="en-GB" sz="700" dirty="0">
              <a:solidFill>
                <a:prstClr val="white"/>
              </a:solidFill>
              <a:cs typeface="Arial" pitchFamily="34" charset="0"/>
            </a:endParaRPr>
          </a:p>
        </p:txBody>
      </p:sp>
    </p:spTree>
    <p:extLst>
      <p:ext uri="{BB962C8B-B14F-4D97-AF65-F5344CB8AC3E}">
        <p14:creationId xmlns:p14="http://schemas.microsoft.com/office/powerpoint/2010/main" val="11864321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Effects of NPC1L1 and HMGCR polymorphisms on CHD risk</a:t>
            </a:r>
          </a:p>
        </p:txBody>
      </p:sp>
      <p:sp>
        <p:nvSpPr>
          <p:cNvPr id="3" name="Content Placeholder 2"/>
          <p:cNvSpPr>
            <a:spLocks noGrp="1"/>
          </p:cNvSpPr>
          <p:nvPr>
            <p:ph idx="1"/>
          </p:nvPr>
        </p:nvSpPr>
        <p:spPr/>
        <p:txBody>
          <a:bodyPr/>
          <a:lstStyle/>
          <a:p>
            <a:r>
              <a:rPr lang="en-GB" dirty="0"/>
              <a:t>Lower LDL-C levels mediated by polymorphisms in the NPC1L1 gene are associated with lower risk of CHD</a:t>
            </a:r>
            <a:r>
              <a:rPr lang="en-GB" baseline="30000" dirty="0"/>
              <a:t>1,2</a:t>
            </a:r>
          </a:p>
          <a:p>
            <a:endParaRPr lang="en-GB" dirty="0"/>
          </a:p>
          <a:p>
            <a:r>
              <a:rPr lang="en-GB" dirty="0"/>
              <a:t>No biological difference in on risk of CHD for lower LDL-C levels mediated by inhibition of NPC1L1 </a:t>
            </a:r>
            <a:r>
              <a:rPr lang="en-GB" dirty="0" err="1"/>
              <a:t>vs</a:t>
            </a:r>
            <a:r>
              <a:rPr lang="en-GB" dirty="0"/>
              <a:t> HMGCR</a:t>
            </a:r>
            <a:r>
              <a:rPr lang="en-GB" baseline="30000" dirty="0"/>
              <a:t>2</a:t>
            </a:r>
          </a:p>
          <a:p>
            <a:endParaRPr lang="en-GB" dirty="0"/>
          </a:p>
          <a:p>
            <a:r>
              <a:rPr lang="en-GB" dirty="0"/>
              <a:t>These data suggest that lowering LDL-C by inhibiting NPC1L1 with ezetimibe, inhibiting HMGCR with a statin, or both could be expected to reduce the risk of CHD proportionally to the achieved reduction in LDL-C, regardless of which treatment is used</a:t>
            </a:r>
            <a:r>
              <a:rPr lang="en-GB" baseline="30000" dirty="0"/>
              <a:t>2</a:t>
            </a:r>
          </a:p>
        </p:txBody>
      </p:sp>
      <p:sp>
        <p:nvSpPr>
          <p:cNvPr id="7" name="TextBox 6"/>
          <p:cNvSpPr txBox="1"/>
          <p:nvPr/>
        </p:nvSpPr>
        <p:spPr>
          <a:xfrm>
            <a:off x="76200" y="6381328"/>
            <a:ext cx="6512024" cy="400110"/>
          </a:xfrm>
          <a:prstGeom prst="rect">
            <a:avLst/>
          </a:prstGeom>
          <a:noFill/>
        </p:spPr>
        <p:txBody>
          <a:bodyPr wrap="square" lIns="0" tIns="0" rIns="0" bIns="0" rtlCol="0">
            <a:spAutoFit/>
          </a:bodyPr>
          <a:lstStyle/>
          <a:p>
            <a:pPr fontAlgn="base">
              <a:spcBef>
                <a:spcPct val="0"/>
              </a:spcBef>
              <a:spcAft>
                <a:spcPct val="0"/>
              </a:spcAft>
            </a:pPr>
            <a:r>
              <a:rPr lang="da-DK" sz="800" b="1" dirty="0">
                <a:solidFill>
                  <a:prstClr val="white"/>
                </a:solidFill>
                <a:cs typeface="Arial" pitchFamily="34" charset="0"/>
              </a:rPr>
              <a:t>1</a:t>
            </a:r>
            <a:r>
              <a:rPr lang="da-DK" sz="900" dirty="0">
                <a:solidFill>
                  <a:prstClr val="white"/>
                </a:solidFill>
                <a:cs typeface="Arial" pitchFamily="34" charset="0"/>
              </a:rPr>
              <a:t>. </a:t>
            </a:r>
            <a:r>
              <a:rPr lang="en-GB" sz="900" dirty="0">
                <a:solidFill>
                  <a:prstClr val="white"/>
                </a:solidFill>
                <a:cs typeface="Arial" pitchFamily="34" charset="0"/>
              </a:rPr>
              <a:t>The Myocardial Infarction Genetics Consortium Investigators. N </a:t>
            </a:r>
            <a:r>
              <a:rPr lang="en-GB" sz="900" dirty="0" err="1">
                <a:solidFill>
                  <a:prstClr val="white"/>
                </a:solidFill>
                <a:cs typeface="Arial" pitchFamily="34" charset="0"/>
              </a:rPr>
              <a:t>Engl</a:t>
            </a:r>
            <a:r>
              <a:rPr lang="en-GB" sz="900" dirty="0">
                <a:solidFill>
                  <a:prstClr val="white"/>
                </a:solidFill>
                <a:cs typeface="Arial" pitchFamily="34" charset="0"/>
              </a:rPr>
              <a:t> J Med 2014; 371;22: 2072–82. </a:t>
            </a:r>
            <a:r>
              <a:rPr lang="da-DK" sz="900" b="1" dirty="0">
                <a:solidFill>
                  <a:prstClr val="white"/>
                </a:solidFill>
                <a:cs typeface="Arial" pitchFamily="34" charset="0"/>
              </a:rPr>
              <a:t>2</a:t>
            </a:r>
            <a:r>
              <a:rPr lang="da-DK" sz="900" dirty="0">
                <a:solidFill>
                  <a:prstClr val="white"/>
                </a:solidFill>
                <a:cs typeface="Arial" pitchFamily="34" charset="0"/>
              </a:rPr>
              <a:t>. </a:t>
            </a:r>
            <a:r>
              <a:rPr lang="en-GB" sz="900" dirty="0" err="1">
                <a:solidFill>
                  <a:prstClr val="white"/>
                </a:solidFill>
                <a:cs typeface="Arial" pitchFamily="34" charset="0"/>
              </a:rPr>
              <a:t>Ference</a:t>
            </a:r>
            <a:r>
              <a:rPr lang="en-GB" sz="900" dirty="0">
                <a:solidFill>
                  <a:prstClr val="white"/>
                </a:solidFill>
                <a:cs typeface="Arial" pitchFamily="34" charset="0"/>
              </a:rPr>
              <a:t> BA, et al. </a:t>
            </a:r>
            <a:r>
              <a:rPr lang="en-GB" sz="900" dirty="0">
                <a:solidFill>
                  <a:schemeClr val="bg1"/>
                </a:solidFill>
                <a:cs typeface="Arial" pitchFamily="34" charset="0"/>
              </a:rPr>
              <a:t>J Am </a:t>
            </a:r>
            <a:r>
              <a:rPr lang="en-GB" sz="900" dirty="0" err="1">
                <a:solidFill>
                  <a:schemeClr val="bg1"/>
                </a:solidFill>
                <a:cs typeface="Arial" pitchFamily="34" charset="0"/>
              </a:rPr>
              <a:t>Coll</a:t>
            </a:r>
            <a:r>
              <a:rPr lang="en-GB" sz="900" dirty="0">
                <a:solidFill>
                  <a:schemeClr val="bg1"/>
                </a:solidFill>
                <a:cs typeface="Arial" pitchFamily="34" charset="0"/>
              </a:rPr>
              <a:t> </a:t>
            </a:r>
            <a:r>
              <a:rPr lang="en-GB" sz="900" dirty="0" err="1">
                <a:solidFill>
                  <a:schemeClr val="bg1"/>
                </a:solidFill>
                <a:cs typeface="Arial" pitchFamily="34" charset="0"/>
              </a:rPr>
              <a:t>Cardiol</a:t>
            </a:r>
            <a:r>
              <a:rPr lang="en-GB" sz="900" dirty="0">
                <a:solidFill>
                  <a:schemeClr val="bg1"/>
                </a:solidFill>
                <a:cs typeface="Arial" pitchFamily="34" charset="0"/>
              </a:rPr>
              <a:t> 2015;65:1552–1561.</a:t>
            </a:r>
          </a:p>
          <a:p>
            <a:pPr fontAlgn="base">
              <a:spcBef>
                <a:spcPct val="0"/>
              </a:spcBef>
              <a:spcAft>
                <a:spcPct val="0"/>
              </a:spcAft>
            </a:pPr>
            <a:endParaRPr lang="da-DK" sz="800" dirty="0">
              <a:solidFill>
                <a:prstClr val="white"/>
              </a:solidFill>
              <a:cs typeface="Arial" pitchFamily="34" charset="0"/>
            </a:endParaRPr>
          </a:p>
        </p:txBody>
      </p:sp>
    </p:spTree>
    <p:extLst>
      <p:ext uri="{BB962C8B-B14F-4D97-AF65-F5344CB8AC3E}">
        <p14:creationId xmlns:p14="http://schemas.microsoft.com/office/powerpoint/2010/main" val="15882391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4"/>
          <p:cNvSpPr txBox="1">
            <a:spLocks noChangeArrowheads="1"/>
          </p:cNvSpPr>
          <p:nvPr/>
        </p:nvSpPr>
        <p:spPr bwMode="auto">
          <a:xfrm>
            <a:off x="0" y="6398119"/>
            <a:ext cx="6119812" cy="338554"/>
          </a:xfrm>
          <a:prstGeom prst="rect">
            <a:avLst/>
          </a:prstGeom>
          <a:noFill/>
          <a:ln w="9525">
            <a:noFill/>
            <a:miter lim="800000"/>
            <a:headEnd/>
            <a:tailEnd/>
          </a:ln>
        </p:spPr>
        <p:txBody>
          <a:bodyPr>
            <a:spAutoFit/>
          </a:bodyPr>
          <a:lstStyle/>
          <a:p>
            <a:pPr defTabSz="457200" fontAlgn="base">
              <a:spcBef>
                <a:spcPct val="0"/>
              </a:spcBef>
              <a:spcAft>
                <a:spcPct val="0"/>
              </a:spcAft>
            </a:pPr>
            <a:r>
              <a:rPr lang="en-GB" sz="800" b="1" dirty="0">
                <a:solidFill>
                  <a:schemeClr val="bg1"/>
                </a:solidFill>
                <a:ea typeface="MS PGothic" pitchFamily="34" charset="-128"/>
                <a:cs typeface="Arial" charset="0"/>
              </a:rPr>
              <a:t>1. </a:t>
            </a:r>
            <a:r>
              <a:rPr lang="en-GB" sz="800" dirty="0" err="1">
                <a:solidFill>
                  <a:schemeClr val="bg1"/>
                </a:solidFill>
                <a:ea typeface="MS PGothic" pitchFamily="34" charset="-128"/>
                <a:cs typeface="Arial" charset="0"/>
              </a:rPr>
              <a:t>Ference</a:t>
            </a:r>
            <a:r>
              <a:rPr lang="en-GB" sz="800" dirty="0">
                <a:solidFill>
                  <a:schemeClr val="bg1"/>
                </a:solidFill>
                <a:ea typeface="MS PGothic" pitchFamily="34" charset="-128"/>
                <a:cs typeface="Arial" charset="0"/>
              </a:rPr>
              <a:t> BA, et al. J Am </a:t>
            </a:r>
            <a:r>
              <a:rPr lang="en-GB" sz="800" dirty="0" err="1">
                <a:solidFill>
                  <a:schemeClr val="bg1"/>
                </a:solidFill>
                <a:ea typeface="MS PGothic" pitchFamily="34" charset="-128"/>
                <a:cs typeface="Arial" charset="0"/>
              </a:rPr>
              <a:t>Coll</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Cardiol</a:t>
            </a:r>
            <a:r>
              <a:rPr lang="en-GB" sz="800" dirty="0">
                <a:solidFill>
                  <a:schemeClr val="bg1"/>
                </a:solidFill>
                <a:ea typeface="MS PGothic" pitchFamily="34" charset="-128"/>
                <a:cs typeface="Arial" charset="0"/>
              </a:rPr>
              <a:t>. 2012;60:2631–9. </a:t>
            </a:r>
          </a:p>
          <a:p>
            <a:pPr defTabSz="457200" fontAlgn="base">
              <a:spcBef>
                <a:spcPct val="0"/>
              </a:spcBef>
              <a:spcAft>
                <a:spcPct val="0"/>
              </a:spcAft>
            </a:pPr>
            <a:r>
              <a:rPr lang="en-GB" sz="800" dirty="0">
                <a:solidFill>
                  <a:schemeClr val="bg1"/>
                </a:solidFill>
                <a:ea typeface="MS PGothic" pitchFamily="34" charset="-128"/>
                <a:cs typeface="Arial" charset="0"/>
              </a:rPr>
              <a:t>LLT, lipid lowering therapy</a:t>
            </a:r>
          </a:p>
        </p:txBody>
      </p:sp>
      <p:sp>
        <p:nvSpPr>
          <p:cNvPr id="2" name="Title 1"/>
          <p:cNvSpPr>
            <a:spLocks noGrp="1"/>
          </p:cNvSpPr>
          <p:nvPr>
            <p:ph type="title"/>
          </p:nvPr>
        </p:nvSpPr>
        <p:spPr>
          <a:xfrm>
            <a:off x="1403648" y="-99392"/>
            <a:ext cx="7560840" cy="1143000"/>
          </a:xfrm>
        </p:spPr>
        <p:txBody>
          <a:bodyPr/>
          <a:lstStyle/>
          <a:p>
            <a:r>
              <a:rPr lang="en-GB" dirty="0"/>
              <a:t>Is lower LDL-C earlier better?</a:t>
            </a:r>
          </a:p>
        </p:txBody>
      </p:sp>
      <p:sp>
        <p:nvSpPr>
          <p:cNvPr id="4" name="Content Placeholder 3"/>
          <p:cNvSpPr>
            <a:spLocks noGrp="1"/>
          </p:cNvSpPr>
          <p:nvPr>
            <p:ph idx="1"/>
          </p:nvPr>
        </p:nvSpPr>
        <p:spPr>
          <a:xfrm>
            <a:off x="672046" y="750622"/>
            <a:ext cx="8507288" cy="1852811"/>
          </a:xfrm>
        </p:spPr>
        <p:txBody>
          <a:bodyPr>
            <a:normAutofit/>
          </a:bodyPr>
          <a:lstStyle/>
          <a:p>
            <a:pPr marL="0" lvl="0" indent="0" algn="ctr">
              <a:buClr>
                <a:srgbClr val="CF8A00"/>
              </a:buClr>
              <a:buNone/>
            </a:pPr>
            <a:r>
              <a:rPr lang="en-GB" sz="1400" dirty="0">
                <a:ea typeface="MS PGothic" pitchFamily="34" charset="-128"/>
              </a:rPr>
              <a:t> In a Mendelian randomisation analysis, long-term early genetic exposure to 1 </a:t>
            </a:r>
            <a:r>
              <a:rPr lang="en-GB" sz="1400" dirty="0" err="1">
                <a:ea typeface="MS PGothic" pitchFamily="34" charset="-128"/>
              </a:rPr>
              <a:t>mmol</a:t>
            </a:r>
            <a:r>
              <a:rPr lang="en-GB" sz="1400" dirty="0">
                <a:ea typeface="MS PGothic" pitchFamily="34" charset="-128"/>
              </a:rPr>
              <a:t>/L </a:t>
            </a:r>
          </a:p>
          <a:p>
            <a:pPr marL="0" lvl="0" indent="0" algn="ctr">
              <a:buClr>
                <a:srgbClr val="CF8A00"/>
              </a:buClr>
              <a:buNone/>
            </a:pPr>
            <a:r>
              <a:rPr lang="en-GB" sz="1400" dirty="0">
                <a:ea typeface="MS PGothic" pitchFamily="34" charset="-128"/>
              </a:rPr>
              <a:t>(39 mg/</a:t>
            </a:r>
            <a:r>
              <a:rPr lang="en-GB" sz="1400" dirty="0" err="1">
                <a:ea typeface="MS PGothic" pitchFamily="34" charset="-128"/>
              </a:rPr>
              <a:t>dL</a:t>
            </a:r>
            <a:r>
              <a:rPr lang="en-GB" sz="1400" dirty="0">
                <a:ea typeface="MS PGothic" pitchFamily="34" charset="-128"/>
              </a:rPr>
              <a:t>) lower LDL-C was associated with a 55% reduction in the risk of CHD</a:t>
            </a:r>
            <a:r>
              <a:rPr lang="en-GB" sz="1400" b="1" baseline="30000" dirty="0">
                <a:solidFill>
                  <a:prstClr val="white"/>
                </a:solidFill>
              </a:rPr>
              <a:t>1</a:t>
            </a:r>
            <a:endParaRPr lang="en-GB" sz="1400" b="1" dirty="0">
              <a:solidFill>
                <a:prstClr val="white"/>
              </a:solidFill>
            </a:endParaRPr>
          </a:p>
          <a:p>
            <a:pPr marL="285750" indent="-285750" defTabSz="457200" fontAlgn="base">
              <a:spcBef>
                <a:spcPct val="0"/>
              </a:spcBef>
              <a:spcAft>
                <a:spcPct val="0"/>
              </a:spcAft>
            </a:pPr>
            <a:endParaRPr lang="en-GB" sz="1400" dirty="0">
              <a:ea typeface="MS PGothic" pitchFamily="34" charset="-128"/>
            </a:endParaRPr>
          </a:p>
          <a:p>
            <a:pPr marL="742950" lvl="1" indent="-285750" defTabSz="457200" fontAlgn="base">
              <a:spcBef>
                <a:spcPct val="0"/>
              </a:spcBef>
              <a:spcAft>
                <a:spcPct val="0"/>
              </a:spcAft>
            </a:pPr>
            <a:r>
              <a:rPr lang="en-GB" sz="1200" dirty="0">
                <a:ea typeface="MS PGothic" pitchFamily="34" charset="-128"/>
              </a:rPr>
              <a:t>Statins later in life would require a 3-fold greater LDL-C reduction of 3 </a:t>
            </a:r>
            <a:r>
              <a:rPr lang="en-GB" sz="1200" dirty="0" err="1">
                <a:ea typeface="MS PGothic" pitchFamily="34" charset="-128"/>
              </a:rPr>
              <a:t>mmol</a:t>
            </a:r>
            <a:r>
              <a:rPr lang="en-GB" sz="1200" dirty="0">
                <a:ea typeface="MS PGothic" pitchFamily="34" charset="-128"/>
              </a:rPr>
              <a:t>/L (116 mg/</a:t>
            </a:r>
            <a:r>
              <a:rPr lang="en-GB" sz="1200" dirty="0" err="1">
                <a:ea typeface="MS PGothic" pitchFamily="34" charset="-128"/>
              </a:rPr>
              <a:t>dL</a:t>
            </a:r>
            <a:r>
              <a:rPr lang="en-GB" sz="1200" dirty="0">
                <a:ea typeface="MS PGothic" pitchFamily="34" charset="-128"/>
              </a:rPr>
              <a:t>) to achieve this same magnitude of risk reduction</a:t>
            </a:r>
          </a:p>
          <a:p>
            <a:pPr marL="285750" indent="-285750" defTabSz="457200" fontAlgn="base">
              <a:spcBef>
                <a:spcPct val="0"/>
              </a:spcBef>
              <a:spcAft>
                <a:spcPct val="0"/>
              </a:spcAft>
            </a:pPr>
            <a:endParaRPr lang="en-GB" sz="1400" dirty="0">
              <a:ea typeface="MS PGothic" pitchFamily="34" charset="-128"/>
            </a:endParaRPr>
          </a:p>
          <a:p>
            <a:pPr marL="0" indent="0" defTabSz="457200" fontAlgn="base">
              <a:spcBef>
                <a:spcPct val="0"/>
              </a:spcBef>
              <a:spcAft>
                <a:spcPct val="0"/>
              </a:spcAft>
              <a:buNone/>
            </a:pPr>
            <a:r>
              <a:rPr lang="en-GB" sz="1400" dirty="0">
                <a:ea typeface="MS PGothic" pitchFamily="34" charset="-128"/>
              </a:rPr>
              <a:t>	</a:t>
            </a:r>
          </a:p>
        </p:txBody>
      </p:sp>
      <p:graphicFrame>
        <p:nvGraphicFramePr>
          <p:cNvPr id="5" name="Table 4"/>
          <p:cNvGraphicFramePr>
            <a:graphicFrameLocks noGrp="1"/>
          </p:cNvGraphicFramePr>
          <p:nvPr>
            <p:extLst>
              <p:ext uri="{D42A27DB-BD31-4B8C-83A1-F6EECF244321}">
                <p14:modId xmlns:p14="http://schemas.microsoft.com/office/powerpoint/2010/main" val="3585402125"/>
              </p:ext>
            </p:extLst>
          </p:nvPr>
        </p:nvGraphicFramePr>
        <p:xfrm>
          <a:off x="107502" y="1980064"/>
          <a:ext cx="8928993" cy="3177128"/>
        </p:xfrm>
        <a:graphic>
          <a:graphicData uri="http://schemas.openxmlformats.org/drawingml/2006/table">
            <a:tbl>
              <a:tblPr firstRow="1" bandRow="1">
                <a:tableStyleId>{5C22544A-7EE6-4342-B048-85BDC9FD1C3A}</a:tableStyleId>
              </a:tblPr>
              <a:tblGrid>
                <a:gridCol w="1224138">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2952328">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1152127">
                  <a:extLst>
                    <a:ext uri="{9D8B030D-6E8A-4147-A177-3AD203B41FA5}">
                      <a16:colId xmlns:a16="http://schemas.microsoft.com/office/drawing/2014/main" val="20005"/>
                    </a:ext>
                  </a:extLst>
                </a:gridCol>
              </a:tblGrid>
              <a:tr h="425627">
                <a:tc>
                  <a:txBody>
                    <a:bodyPr/>
                    <a:lstStyle/>
                    <a:p>
                      <a:pPr algn="ctr"/>
                      <a:r>
                        <a:rPr lang="en-GB" sz="1100" dirty="0">
                          <a:solidFill>
                            <a:schemeClr val="bg1"/>
                          </a:solidFill>
                        </a:rPr>
                        <a:t>Lower LDL-C</a:t>
                      </a: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a:solidFill>
                            <a:schemeClr val="bg1"/>
                          </a:solidFill>
                        </a:rPr>
                        <a:t>Meta-Analysis</a:t>
                      </a:r>
                      <a:r>
                        <a:rPr lang="en-GB" sz="1100" baseline="0" dirty="0">
                          <a:solidFill>
                            <a:schemeClr val="bg1"/>
                          </a:solidFill>
                        </a:rPr>
                        <a:t> </a:t>
                      </a:r>
                      <a:endParaRPr lang="en-GB" sz="1100" dirty="0">
                        <a:solidFill>
                          <a:schemeClr val="bg1"/>
                        </a:solidFill>
                      </a:endParaRP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a:solidFill>
                            <a:schemeClr val="bg1"/>
                          </a:solidFill>
                        </a:rPr>
                        <a:t>Sample Size (N)</a:t>
                      </a: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dirty="0">
                        <a:solidFill>
                          <a:schemeClr val="bg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GB" sz="1100" dirty="0">
                          <a:solidFill>
                            <a:schemeClr val="bg1"/>
                          </a:solidFill>
                        </a:rPr>
                        <a:t>OR (95% CI)</a:t>
                      </a: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a:solidFill>
                            <a:schemeClr val="bg1"/>
                          </a:solidFill>
                        </a:rPr>
                        <a:t>p (difference)</a:t>
                      </a:r>
                    </a:p>
                  </a:txBody>
                  <a:tcPr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2126">
                <a:tc>
                  <a:txBody>
                    <a:bodyPr/>
                    <a:lstStyle/>
                    <a:p>
                      <a:pPr algn="ctr">
                        <a:spcAft>
                          <a:spcPts val="0"/>
                        </a:spcAft>
                      </a:pPr>
                      <a:r>
                        <a:rPr lang="en-GB" sz="1100" dirty="0">
                          <a:solidFill>
                            <a:schemeClr val="bg1"/>
                          </a:solidFill>
                        </a:rPr>
                        <a:t>1.0 </a:t>
                      </a:r>
                      <a:r>
                        <a:rPr lang="en-GB" sz="1100" dirty="0" err="1">
                          <a:solidFill>
                            <a:schemeClr val="bg1"/>
                          </a:solidFill>
                        </a:rPr>
                        <a:t>mmol</a:t>
                      </a:r>
                      <a:r>
                        <a:rPr lang="en-GB" sz="1100" dirty="0">
                          <a:solidFill>
                            <a:schemeClr val="bg1"/>
                          </a:solidFill>
                        </a:rPr>
                        <a:t>/L</a:t>
                      </a:r>
                    </a:p>
                  </a:txBody>
                  <a:tcPr anchor="b">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Genetic Studies</a:t>
                      </a:r>
                    </a:p>
                  </a:txBody>
                  <a:tcPr anchor="b">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312,321</a:t>
                      </a:r>
                    </a:p>
                  </a:txBody>
                  <a:tcPr anchor="b">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0.46</a:t>
                      </a:r>
                      <a:r>
                        <a:rPr lang="en-GB" sz="1100" baseline="0" dirty="0">
                          <a:solidFill>
                            <a:schemeClr val="bg1"/>
                          </a:solidFill>
                        </a:rPr>
                        <a:t> (0.41-0.51)</a:t>
                      </a:r>
                      <a:endParaRPr lang="en-GB" sz="1100" dirty="0">
                        <a:solidFill>
                          <a:schemeClr val="bg1"/>
                        </a:solidFill>
                      </a:endParaRPr>
                    </a:p>
                  </a:txBody>
                  <a:tcPr anchor="b">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8.4x10</a:t>
                      </a:r>
                      <a:r>
                        <a:rPr lang="en-GB" sz="1100" baseline="30000" dirty="0">
                          <a:solidFill>
                            <a:schemeClr val="bg1"/>
                          </a:solidFill>
                        </a:rPr>
                        <a:t>-19</a:t>
                      </a:r>
                      <a:endParaRPr lang="en-GB" sz="1100" dirty="0">
                        <a:solidFill>
                          <a:schemeClr val="bg1"/>
                        </a:solidFill>
                      </a:endParaRPr>
                    </a:p>
                  </a:txBody>
                  <a:tcPr anchor="b">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47258">
                <a:tc>
                  <a:txBody>
                    <a:bodyPr/>
                    <a:lstStyle/>
                    <a:p>
                      <a:pPr algn="ctr">
                        <a:spcAft>
                          <a:spcPts val="0"/>
                        </a:spcAft>
                      </a:pPr>
                      <a:r>
                        <a:rPr lang="en-GB" sz="1100" dirty="0">
                          <a:solidFill>
                            <a:schemeClr val="bg1"/>
                          </a:solidFill>
                        </a:rPr>
                        <a:t>(38.7 mg/</a:t>
                      </a:r>
                      <a:r>
                        <a:rPr lang="en-GB" sz="1100" dirty="0" err="1">
                          <a:solidFill>
                            <a:schemeClr val="bg1"/>
                          </a:solidFill>
                        </a:rPr>
                        <a:t>dL</a:t>
                      </a:r>
                      <a:r>
                        <a:rPr lang="en-GB" sz="1100" dirty="0">
                          <a:solidFill>
                            <a:schemeClr val="bg1"/>
                          </a:solidFill>
                        </a:rPr>
                        <a:t>)</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Statin Trials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169,138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0.76</a:t>
                      </a:r>
                      <a:r>
                        <a:rPr lang="en-GB" sz="1100" baseline="0" dirty="0">
                          <a:solidFill>
                            <a:schemeClr val="bg1"/>
                          </a:solidFill>
                        </a:rPr>
                        <a:t> (0.74-0.78)</a:t>
                      </a: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64242">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0.5 </a:t>
                      </a:r>
                      <a:r>
                        <a:rPr lang="en-GB" sz="1100" kern="1200" dirty="0" err="1">
                          <a:solidFill>
                            <a:schemeClr val="bg1"/>
                          </a:solidFill>
                          <a:latin typeface="+mn-lt"/>
                          <a:ea typeface="+mn-ea"/>
                          <a:cs typeface="+mn-cs"/>
                        </a:rPr>
                        <a:t>mmol</a:t>
                      </a:r>
                      <a:r>
                        <a:rPr lang="en-GB" sz="1100" kern="1200" dirty="0">
                          <a:solidFill>
                            <a:schemeClr val="bg1"/>
                          </a:solidFill>
                          <a:latin typeface="+mn-lt"/>
                          <a:ea typeface="+mn-ea"/>
                          <a:cs typeface="+mn-cs"/>
                        </a:rPr>
                        <a:t>/L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Genetic Studies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312,321</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l" defTabSz="914400" rtl="0" eaLnBrk="1" latinLnBrk="0" hangingPunct="1">
                        <a:spcAft>
                          <a:spcPts val="0"/>
                        </a:spcAft>
                      </a:pPr>
                      <a:endParaRPr lang="en-GB" sz="1100" kern="1200" dirty="0">
                        <a:solidFill>
                          <a:schemeClr val="bg1"/>
                        </a:solidFill>
                        <a:latin typeface="+mn-lt"/>
                        <a:ea typeface="+mn-ea"/>
                        <a:cs typeface="+mn-cs"/>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0.67 (0.64-0.72)</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8.4x10-19</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18223">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(19.3 </a:t>
                      </a:r>
                      <a:r>
                        <a:rPr lang="en-GB" sz="1100" dirty="0">
                          <a:solidFill>
                            <a:schemeClr val="bg1"/>
                          </a:solidFill>
                        </a:rPr>
                        <a:t>mg/</a:t>
                      </a:r>
                      <a:r>
                        <a:rPr lang="en-GB" sz="1100" dirty="0" err="1">
                          <a:solidFill>
                            <a:schemeClr val="bg1"/>
                          </a:solidFill>
                        </a:rPr>
                        <a:t>dL</a:t>
                      </a:r>
                      <a:r>
                        <a:rPr lang="en-GB" sz="1100" kern="1200" dirty="0">
                          <a:solidFill>
                            <a:schemeClr val="bg1"/>
                          </a:solidFill>
                          <a:latin typeface="+mn-lt"/>
                          <a:ea typeface="+mn-ea"/>
                          <a:cs typeface="+mn-cs"/>
                        </a:rPr>
                        <a:t>)</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Statin Trials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169,138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l" defTabSz="914400" rtl="0" eaLnBrk="1" latinLnBrk="0" hangingPunct="1">
                        <a:spcAft>
                          <a:spcPts val="0"/>
                        </a:spcAft>
                      </a:pPr>
                      <a:endParaRPr lang="en-GB" sz="1100" kern="1200" dirty="0">
                        <a:solidFill>
                          <a:schemeClr val="bg1"/>
                        </a:solidFill>
                        <a:latin typeface="+mn-lt"/>
                        <a:ea typeface="+mn-ea"/>
                        <a:cs typeface="+mn-cs"/>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r>
                        <a:rPr lang="en-GB" sz="1100" kern="1200" dirty="0">
                          <a:solidFill>
                            <a:schemeClr val="bg1"/>
                          </a:solidFill>
                          <a:latin typeface="+mn-lt"/>
                          <a:ea typeface="+mn-ea"/>
                          <a:cs typeface="+mn-cs"/>
                        </a:rPr>
                        <a:t>0.87 (0.86-0.88)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spcAft>
                          <a:spcPts val="0"/>
                        </a:spcAft>
                      </a:pPr>
                      <a:endParaRPr lang="en-GB" sz="1100" kern="1200" dirty="0">
                        <a:solidFill>
                          <a:schemeClr val="bg1"/>
                        </a:solidFill>
                        <a:latin typeface="+mn-lt"/>
                        <a:ea typeface="+mn-ea"/>
                        <a:cs typeface="+mn-cs"/>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61000">
                <a:tc>
                  <a:txBody>
                    <a:bodyPr/>
                    <a:lstStyle/>
                    <a:p>
                      <a:pPr algn="ctr">
                        <a:spcAft>
                          <a:spcPts val="0"/>
                        </a:spcAft>
                      </a:pPr>
                      <a:r>
                        <a:rPr lang="en-GB" sz="1100" dirty="0">
                          <a:solidFill>
                            <a:schemeClr val="bg1"/>
                          </a:solidFill>
                        </a:rPr>
                        <a:t>0.25 </a:t>
                      </a:r>
                      <a:r>
                        <a:rPr lang="en-GB" sz="1100" dirty="0" err="1">
                          <a:solidFill>
                            <a:schemeClr val="bg1"/>
                          </a:solidFill>
                        </a:rPr>
                        <a:t>mmol</a:t>
                      </a:r>
                      <a:r>
                        <a:rPr lang="en-GB" sz="1100" dirty="0">
                          <a:solidFill>
                            <a:schemeClr val="bg1"/>
                          </a:solidFill>
                        </a:rPr>
                        <a:t>/L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Genetic Studies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312,321</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0.82 (0.80-0.85)</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8.4x10</a:t>
                      </a:r>
                      <a:r>
                        <a:rPr lang="en-GB" sz="1100" baseline="30000" dirty="0">
                          <a:solidFill>
                            <a:schemeClr val="bg1"/>
                          </a:solidFill>
                        </a:rPr>
                        <a:t>-19</a:t>
                      </a: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42195">
                <a:tc>
                  <a:txBody>
                    <a:bodyPr/>
                    <a:lstStyle/>
                    <a:p>
                      <a:pPr algn="ctr">
                        <a:spcAft>
                          <a:spcPts val="0"/>
                        </a:spcAft>
                      </a:pPr>
                      <a:r>
                        <a:rPr lang="en-GB" sz="1100" dirty="0">
                          <a:solidFill>
                            <a:schemeClr val="bg1"/>
                          </a:solidFill>
                        </a:rPr>
                        <a:t>(9.7 mg/</a:t>
                      </a:r>
                      <a:r>
                        <a:rPr lang="en-GB" sz="1100" dirty="0" err="1">
                          <a:solidFill>
                            <a:schemeClr val="bg1"/>
                          </a:solidFill>
                        </a:rPr>
                        <a:t>dL</a:t>
                      </a:r>
                      <a:r>
                        <a:rPr lang="en-GB" sz="1100" dirty="0">
                          <a:solidFill>
                            <a:schemeClr val="bg1"/>
                          </a:solidFill>
                        </a:rPr>
                        <a:t>)</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Statin Trials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169,138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0.93 (0.93-0.94)</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25627">
                <a:tc>
                  <a:txBody>
                    <a:bodyPr/>
                    <a:lstStyle/>
                    <a:p>
                      <a:pPr algn="ctr">
                        <a:spcAft>
                          <a:spcPts val="0"/>
                        </a:spcAft>
                      </a:pPr>
                      <a:r>
                        <a:rPr lang="en-GB" sz="1100" dirty="0">
                          <a:solidFill>
                            <a:schemeClr val="bg1"/>
                          </a:solidFill>
                        </a:rPr>
                        <a:t>0.125 </a:t>
                      </a:r>
                      <a:r>
                        <a:rPr lang="en-GB" sz="1100" dirty="0" err="1">
                          <a:solidFill>
                            <a:schemeClr val="bg1"/>
                          </a:solidFill>
                        </a:rPr>
                        <a:t>mmol</a:t>
                      </a:r>
                      <a:r>
                        <a:rPr lang="en-GB" sz="1100" dirty="0">
                          <a:solidFill>
                            <a:schemeClr val="bg1"/>
                          </a:solidFill>
                        </a:rPr>
                        <a:t>/L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Genetic Studies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312,321</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0.91</a:t>
                      </a:r>
                      <a:r>
                        <a:rPr lang="en-GB" sz="1100" baseline="0" dirty="0">
                          <a:solidFill>
                            <a:schemeClr val="bg1"/>
                          </a:solidFill>
                        </a:rPr>
                        <a:t> (0.89-0.92)</a:t>
                      </a: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bg1"/>
                          </a:solidFill>
                        </a:rPr>
                        <a:t>8.4x10</a:t>
                      </a:r>
                      <a:r>
                        <a:rPr lang="en-GB" sz="1100" baseline="30000" dirty="0">
                          <a:solidFill>
                            <a:schemeClr val="bg1"/>
                          </a:solidFill>
                        </a:rPr>
                        <a:t>-19</a:t>
                      </a:r>
                      <a:endParaRPr lang="en-GB" sz="1100" dirty="0">
                        <a:solidFill>
                          <a:schemeClr val="bg1"/>
                        </a:solidFill>
                      </a:endParaRPr>
                    </a:p>
                    <a:p>
                      <a:pPr algn="ct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58417">
                <a:tc>
                  <a:txBody>
                    <a:bodyPr/>
                    <a:lstStyle/>
                    <a:p>
                      <a:pPr algn="ctr">
                        <a:spcAft>
                          <a:spcPts val="0"/>
                        </a:spcAft>
                      </a:pPr>
                      <a:r>
                        <a:rPr lang="en-GB" sz="1100" dirty="0">
                          <a:solidFill>
                            <a:schemeClr val="bg1"/>
                          </a:solidFill>
                        </a:rPr>
                        <a:t>(4.8 mg/</a:t>
                      </a:r>
                      <a:r>
                        <a:rPr lang="en-GB" sz="1100" dirty="0" err="1">
                          <a:solidFill>
                            <a:schemeClr val="bg1"/>
                          </a:solidFill>
                        </a:rPr>
                        <a:t>dL</a:t>
                      </a:r>
                      <a:r>
                        <a:rPr lang="en-GB" sz="1100" dirty="0">
                          <a:solidFill>
                            <a:schemeClr val="bg1"/>
                          </a:solidFill>
                        </a:rPr>
                        <a:t>)</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Statin Trials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169,138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r>
                        <a:rPr lang="en-GB" sz="1100" dirty="0">
                          <a:solidFill>
                            <a:schemeClr val="bg1"/>
                          </a:solidFill>
                        </a:rPr>
                        <a:t>0.96</a:t>
                      </a:r>
                      <a:r>
                        <a:rPr lang="en-GB" sz="1100" baseline="0" dirty="0">
                          <a:solidFill>
                            <a:schemeClr val="bg1"/>
                          </a:solidFill>
                        </a:rPr>
                        <a:t> (0.96-0.97)</a:t>
                      </a: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spcAft>
                          <a:spcPts val="0"/>
                        </a:spcAft>
                      </a:pPr>
                      <a:endParaRPr lang="en-GB" sz="1100" dirty="0">
                        <a:solidFill>
                          <a:schemeClr val="bg1"/>
                        </a:solidFill>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cxnSp>
        <p:nvCxnSpPr>
          <p:cNvPr id="7" name="Straight Connector 6"/>
          <p:cNvCxnSpPr/>
          <p:nvPr/>
        </p:nvCxnSpPr>
        <p:spPr>
          <a:xfrm flipH="1">
            <a:off x="3059906" y="5198690"/>
            <a:ext cx="367233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128618" y="2420888"/>
            <a:ext cx="0" cy="28367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956670" y="2603004"/>
            <a:ext cx="104775" cy="104775"/>
          </a:xfrm>
          <a:prstGeom prst="rect">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3806651" y="2655391"/>
            <a:ext cx="416719"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140151" y="2913608"/>
            <a:ext cx="15240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663108" y="3384054"/>
            <a:ext cx="357187"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173489" y="2858839"/>
            <a:ext cx="97631" cy="100013"/>
          </a:xfrm>
          <a:prstGeom prst="rect">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786933" y="3334048"/>
            <a:ext cx="100012" cy="100012"/>
          </a:xfrm>
          <a:prstGeom prst="rect">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579889" y="3598366"/>
            <a:ext cx="100012" cy="100013"/>
          </a:xfrm>
          <a:prstGeom prst="rect">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a:off x="5591795" y="3645991"/>
            <a:ext cx="8334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350495" y="4076998"/>
            <a:ext cx="102394" cy="107156"/>
          </a:xfrm>
          <a:prstGeom prst="rect">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p:cNvCxnSpPr/>
          <p:nvPr/>
        </p:nvCxnSpPr>
        <p:spPr>
          <a:xfrm>
            <a:off x="5360020" y="4136529"/>
            <a:ext cx="76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781501" y="4310360"/>
            <a:ext cx="97632" cy="100013"/>
          </a:xfrm>
          <a:prstGeom prst="rect">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Connector 27"/>
          <p:cNvCxnSpPr/>
          <p:nvPr/>
        </p:nvCxnSpPr>
        <p:spPr>
          <a:xfrm>
            <a:off x="5810076" y="4365129"/>
            <a:ext cx="4048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2228" name="Rectangle 52227"/>
          <p:cNvSpPr/>
          <p:nvPr/>
        </p:nvSpPr>
        <p:spPr>
          <a:xfrm>
            <a:off x="5704508" y="4738985"/>
            <a:ext cx="97631" cy="102394"/>
          </a:xfrm>
          <a:prstGeom prst="rect">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224" name="Straight Connector 52223"/>
          <p:cNvCxnSpPr/>
          <p:nvPr/>
        </p:nvCxnSpPr>
        <p:spPr>
          <a:xfrm>
            <a:off x="5725939" y="4793754"/>
            <a:ext cx="5476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2230" name="Rectangle 52229"/>
          <p:cNvSpPr/>
          <p:nvPr/>
        </p:nvSpPr>
        <p:spPr>
          <a:xfrm>
            <a:off x="5928345" y="5010448"/>
            <a:ext cx="100013" cy="95250"/>
          </a:xfrm>
          <a:prstGeom prst="rect">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227" name="Straight Connector 52226"/>
          <p:cNvCxnSpPr/>
          <p:nvPr/>
        </p:nvCxnSpPr>
        <p:spPr>
          <a:xfrm>
            <a:off x="5957293" y="5064424"/>
            <a:ext cx="429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22"/>
          <p:cNvSpPr txBox="1">
            <a:spLocks noChangeArrowheads="1"/>
          </p:cNvSpPr>
          <p:nvPr/>
        </p:nvSpPr>
        <p:spPr bwMode="auto">
          <a:xfrm>
            <a:off x="3461620"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0.40</a:t>
            </a:r>
          </a:p>
        </p:txBody>
      </p:sp>
      <p:cxnSp>
        <p:nvCxnSpPr>
          <p:cNvPr id="52232" name="Straight Connector 52231"/>
          <p:cNvCxnSpPr/>
          <p:nvPr/>
        </p:nvCxnSpPr>
        <p:spPr>
          <a:xfrm>
            <a:off x="3714254" y="5198690"/>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133676" y="5201647"/>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556125" y="5198689"/>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25690" y="5201647"/>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343674" y="5198689"/>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719589" y="5201647"/>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22"/>
          <p:cNvSpPr txBox="1">
            <a:spLocks noChangeArrowheads="1"/>
          </p:cNvSpPr>
          <p:nvPr/>
        </p:nvSpPr>
        <p:spPr bwMode="auto">
          <a:xfrm>
            <a:off x="3881042"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0.50</a:t>
            </a:r>
          </a:p>
        </p:txBody>
      </p:sp>
      <p:sp>
        <p:nvSpPr>
          <p:cNvPr id="50" name="TextBox 22"/>
          <p:cNvSpPr txBox="1">
            <a:spLocks noChangeArrowheads="1"/>
          </p:cNvSpPr>
          <p:nvPr/>
        </p:nvSpPr>
        <p:spPr bwMode="auto">
          <a:xfrm>
            <a:off x="4303491"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0.60</a:t>
            </a:r>
          </a:p>
        </p:txBody>
      </p:sp>
      <p:sp>
        <p:nvSpPr>
          <p:cNvPr id="51" name="TextBox 22"/>
          <p:cNvSpPr txBox="1">
            <a:spLocks noChangeArrowheads="1"/>
          </p:cNvSpPr>
          <p:nvPr/>
        </p:nvSpPr>
        <p:spPr bwMode="auto">
          <a:xfrm>
            <a:off x="4673056"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0.70</a:t>
            </a:r>
          </a:p>
        </p:txBody>
      </p:sp>
      <p:sp>
        <p:nvSpPr>
          <p:cNvPr id="52" name="TextBox 22"/>
          <p:cNvSpPr txBox="1">
            <a:spLocks noChangeArrowheads="1"/>
          </p:cNvSpPr>
          <p:nvPr/>
        </p:nvSpPr>
        <p:spPr bwMode="auto">
          <a:xfrm>
            <a:off x="5091040"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0.80</a:t>
            </a:r>
          </a:p>
        </p:txBody>
      </p:sp>
      <p:sp>
        <p:nvSpPr>
          <p:cNvPr id="53" name="TextBox 22"/>
          <p:cNvSpPr txBox="1">
            <a:spLocks noChangeArrowheads="1"/>
          </p:cNvSpPr>
          <p:nvPr/>
        </p:nvSpPr>
        <p:spPr bwMode="auto">
          <a:xfrm>
            <a:off x="5466955" y="5255622"/>
            <a:ext cx="50526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0.90</a:t>
            </a:r>
          </a:p>
        </p:txBody>
      </p:sp>
      <p:sp>
        <p:nvSpPr>
          <p:cNvPr id="54" name="TextBox 22"/>
          <p:cNvSpPr txBox="1">
            <a:spLocks noChangeArrowheads="1"/>
          </p:cNvSpPr>
          <p:nvPr/>
        </p:nvSpPr>
        <p:spPr bwMode="auto">
          <a:xfrm>
            <a:off x="5920189" y="5255622"/>
            <a:ext cx="4154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1.0</a:t>
            </a:r>
          </a:p>
        </p:txBody>
      </p:sp>
      <p:sp>
        <p:nvSpPr>
          <p:cNvPr id="37" name="Text Placeholder 3"/>
          <p:cNvSpPr>
            <a:spLocks noGrp="1"/>
          </p:cNvSpPr>
          <p:nvPr>
            <p:ph type="body" sz="quarter" idx="13"/>
          </p:nvPr>
        </p:nvSpPr>
        <p:spPr>
          <a:xfrm>
            <a:off x="107504" y="5589240"/>
            <a:ext cx="9036496" cy="720080"/>
          </a:xfrm>
        </p:spPr>
        <p:txBody>
          <a:bodyPr/>
          <a:lstStyle/>
          <a:p>
            <a:pPr lvl="0" defTabSz="457200" fontAlgn="base">
              <a:spcBef>
                <a:spcPct val="0"/>
              </a:spcBef>
              <a:spcAft>
                <a:spcPct val="0"/>
              </a:spcAft>
              <a:buClr>
                <a:srgbClr val="CF8A00"/>
              </a:buClr>
            </a:pPr>
            <a:r>
              <a:rPr lang="en-GB" sz="1400" dirty="0">
                <a:solidFill>
                  <a:prstClr val="white"/>
                </a:solidFill>
                <a:ea typeface="MS PGothic" pitchFamily="34" charset="-128"/>
              </a:rPr>
              <a:t>Prolonged exposure to lower LDL-C levels beginning early in life may dramatically reduce CHD, but a RCT is needed to assess the beneﬁts and risks of long-term exposure to LLT</a:t>
            </a:r>
          </a:p>
          <a:p>
            <a:endParaRPr lang="en-GB" sz="1600" dirty="0"/>
          </a:p>
        </p:txBody>
      </p:sp>
    </p:spTree>
    <p:extLst>
      <p:ext uri="{BB962C8B-B14F-4D97-AF65-F5344CB8AC3E}">
        <p14:creationId xmlns:p14="http://schemas.microsoft.com/office/powerpoint/2010/main" val="3236267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Life-long low LDL-C is associated with significant reduction in CV risk: Summary </a:t>
            </a:r>
          </a:p>
        </p:txBody>
      </p:sp>
      <p:sp>
        <p:nvSpPr>
          <p:cNvPr id="3" name="Content Placeholder 2"/>
          <p:cNvSpPr>
            <a:spLocks noGrp="1"/>
          </p:cNvSpPr>
          <p:nvPr>
            <p:ph idx="1"/>
          </p:nvPr>
        </p:nvSpPr>
        <p:spPr>
          <a:xfrm>
            <a:off x="467544" y="1439598"/>
            <a:ext cx="8229600" cy="4495071"/>
          </a:xfrm>
        </p:spPr>
        <p:txBody>
          <a:bodyPr>
            <a:normAutofit/>
          </a:bodyPr>
          <a:lstStyle/>
          <a:p>
            <a:pPr>
              <a:spcBef>
                <a:spcPts val="1000"/>
              </a:spcBef>
            </a:pPr>
            <a:r>
              <a:rPr lang="en-GB" dirty="0"/>
              <a:t>Field observations of modern hunter-gatherer populations with life-long LDL-C levels of approximately 50–75 mg/</a:t>
            </a:r>
            <a:r>
              <a:rPr lang="en-GB" dirty="0" err="1"/>
              <a:t>dL</a:t>
            </a:r>
            <a:r>
              <a:rPr lang="en-GB" dirty="0"/>
              <a:t> (1.3–1.9 mmol/L) showed them to be generally free of symptoms of CVD</a:t>
            </a:r>
            <a:r>
              <a:rPr lang="en-GB" baseline="30000" dirty="0"/>
              <a:t>1</a:t>
            </a:r>
            <a:endParaRPr lang="en-US" baseline="30000" dirty="0"/>
          </a:p>
          <a:p>
            <a:pPr>
              <a:spcBef>
                <a:spcPts val="1000"/>
              </a:spcBef>
            </a:pPr>
            <a:r>
              <a:rPr lang="en-US" dirty="0"/>
              <a:t>A meta-analysis of 312,321 subjects showed that long-term exposure to naturally low levels of LDL-C, resulting from 9 different polymorphisms in 6 genes, was associated with a 54.5% reduction in the risk of CHD for each mmol/L lower of LDL-C</a:t>
            </a:r>
            <a:r>
              <a:rPr lang="en-US" baseline="30000" dirty="0"/>
              <a:t>2</a:t>
            </a:r>
          </a:p>
          <a:p>
            <a:pPr lvl="1">
              <a:spcBef>
                <a:spcPts val="1000"/>
              </a:spcBef>
            </a:pPr>
            <a:r>
              <a:rPr lang="en-US" dirty="0"/>
              <a:t>This study suggests a 3-fold greater reduction in the risk of CHD per unit lower LDL-C  than observed during statin treatment started later in life</a:t>
            </a:r>
            <a:r>
              <a:rPr lang="en-US" baseline="30000" dirty="0"/>
              <a:t>2</a:t>
            </a:r>
          </a:p>
          <a:p>
            <a:pPr>
              <a:spcBef>
                <a:spcPts val="1000"/>
              </a:spcBef>
            </a:pPr>
            <a:r>
              <a:rPr lang="en-GB" dirty="0"/>
              <a:t>Life-long low LDL-C levels due to PCSK9 </a:t>
            </a:r>
            <a:r>
              <a:rPr lang="en-GB" dirty="0" err="1"/>
              <a:t>LoF</a:t>
            </a:r>
            <a:r>
              <a:rPr lang="en-GB" dirty="0"/>
              <a:t> mutations, and NPC1L1 or HMGCR inactivating mutations</a:t>
            </a:r>
            <a:r>
              <a:rPr lang="en-GB" dirty="0">
                <a:solidFill>
                  <a:srgbClr val="FFFF00"/>
                </a:solidFill>
              </a:rPr>
              <a:t>,</a:t>
            </a:r>
            <a:r>
              <a:rPr lang="en-GB" dirty="0"/>
              <a:t> are associated with low CHD risk, regardless of mechanism</a:t>
            </a:r>
            <a:r>
              <a:rPr lang="en-GB" baseline="30000" dirty="0"/>
              <a:t>4–6</a:t>
            </a:r>
            <a:endParaRPr lang="en-US" baseline="30000" dirty="0"/>
          </a:p>
          <a:p>
            <a:pPr>
              <a:spcBef>
                <a:spcPts val="1000"/>
              </a:spcBef>
            </a:pPr>
            <a:endParaRPr lang="en-US" baseline="30000" dirty="0"/>
          </a:p>
        </p:txBody>
      </p:sp>
      <p:sp>
        <p:nvSpPr>
          <p:cNvPr id="5" name="Text Placeholder 8"/>
          <p:cNvSpPr txBox="1">
            <a:spLocks/>
          </p:cNvSpPr>
          <p:nvPr/>
        </p:nvSpPr>
        <p:spPr>
          <a:xfrm>
            <a:off x="0" y="6309320"/>
            <a:ext cx="6588224" cy="504111"/>
          </a:xfrm>
          <a:prstGeom prst="rect">
            <a:avLst/>
          </a:prstGeom>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GB" sz="800" b="1" dirty="0">
                <a:solidFill>
                  <a:srgbClr val="FFFFFF"/>
                </a:solidFill>
              </a:rPr>
              <a:t>1. </a:t>
            </a:r>
            <a:r>
              <a:rPr lang="en-GB" sz="800" dirty="0">
                <a:solidFill>
                  <a:srgbClr val="FFFFFF"/>
                </a:solidFill>
              </a:rPr>
              <a:t>O’Keefe JH, et al. </a:t>
            </a:r>
            <a:r>
              <a:rPr lang="en-GB" sz="800" dirty="0"/>
              <a:t>J Am </a:t>
            </a:r>
            <a:r>
              <a:rPr lang="en-GB" sz="800" dirty="0" err="1"/>
              <a:t>Coll</a:t>
            </a:r>
            <a:r>
              <a:rPr lang="en-GB" sz="800" dirty="0"/>
              <a:t> </a:t>
            </a:r>
            <a:r>
              <a:rPr lang="en-GB" sz="800" dirty="0" err="1"/>
              <a:t>Cardiol</a:t>
            </a:r>
            <a:r>
              <a:rPr lang="en-GB" sz="800" dirty="0"/>
              <a:t>. </a:t>
            </a:r>
            <a:r>
              <a:rPr lang="en-GB" sz="800" dirty="0">
                <a:solidFill>
                  <a:srgbClr val="FFFFFF"/>
                </a:solidFill>
              </a:rPr>
              <a:t>2004;43(11):2142–2146. </a:t>
            </a:r>
            <a:r>
              <a:rPr lang="en-GB" sz="800" b="1" dirty="0">
                <a:solidFill>
                  <a:srgbClr val="FFFFFF"/>
                </a:solidFill>
              </a:rPr>
              <a:t>2. </a:t>
            </a:r>
            <a:r>
              <a:rPr lang="en-GB" sz="800" dirty="0" err="1">
                <a:solidFill>
                  <a:srgbClr val="FFFFFF"/>
                </a:solidFill>
              </a:rPr>
              <a:t>Ference</a:t>
            </a:r>
            <a:r>
              <a:rPr lang="en-GB" sz="800" dirty="0">
                <a:solidFill>
                  <a:srgbClr val="FFFFFF"/>
                </a:solidFill>
              </a:rPr>
              <a:t> BA, et al. J Am </a:t>
            </a:r>
            <a:r>
              <a:rPr lang="en-GB" sz="800" dirty="0" err="1">
                <a:solidFill>
                  <a:srgbClr val="FFFFFF"/>
                </a:solidFill>
              </a:rPr>
              <a:t>Coll</a:t>
            </a:r>
            <a:r>
              <a:rPr lang="en-GB" sz="800" dirty="0">
                <a:solidFill>
                  <a:srgbClr val="FFFFFF"/>
                </a:solidFill>
              </a:rPr>
              <a:t> </a:t>
            </a:r>
            <a:r>
              <a:rPr lang="en-GB" sz="800" dirty="0" err="1">
                <a:solidFill>
                  <a:srgbClr val="FFFFFF"/>
                </a:solidFill>
              </a:rPr>
              <a:t>Cardiol</a:t>
            </a:r>
            <a:r>
              <a:rPr lang="en-GB" sz="800" dirty="0">
                <a:solidFill>
                  <a:srgbClr val="FFFFFF"/>
                </a:solidFill>
              </a:rPr>
              <a:t>. 2012;60:2631–2639. </a:t>
            </a:r>
            <a:r>
              <a:rPr lang="en-GB" sz="800" b="1" dirty="0">
                <a:solidFill>
                  <a:srgbClr val="FFFFFF"/>
                </a:solidFill>
              </a:rPr>
              <a:t>3.</a:t>
            </a:r>
            <a:r>
              <a:rPr lang="en-GB" sz="800" dirty="0">
                <a:solidFill>
                  <a:srgbClr val="FFFFFF"/>
                </a:solidFill>
              </a:rPr>
              <a:t> Benn M, et al. J Am </a:t>
            </a:r>
            <a:r>
              <a:rPr lang="en-GB" sz="800" dirty="0" err="1">
                <a:solidFill>
                  <a:srgbClr val="FFFFFF"/>
                </a:solidFill>
              </a:rPr>
              <a:t>Coll</a:t>
            </a:r>
            <a:r>
              <a:rPr lang="en-GB" sz="800" dirty="0">
                <a:solidFill>
                  <a:srgbClr val="FFFFFF"/>
                </a:solidFill>
              </a:rPr>
              <a:t> </a:t>
            </a:r>
            <a:r>
              <a:rPr lang="en-GB" sz="800" dirty="0" err="1">
                <a:solidFill>
                  <a:srgbClr val="FFFFFF"/>
                </a:solidFill>
              </a:rPr>
              <a:t>Cardiol</a:t>
            </a:r>
            <a:r>
              <a:rPr lang="en-GB" sz="800" dirty="0">
                <a:solidFill>
                  <a:srgbClr val="FFFFFF"/>
                </a:solidFill>
              </a:rPr>
              <a:t>. 2010;55:2833–2842. </a:t>
            </a:r>
            <a:r>
              <a:rPr lang="en-GB" sz="800" b="1" dirty="0">
                <a:solidFill>
                  <a:srgbClr val="FFFFFF"/>
                </a:solidFill>
              </a:rPr>
              <a:t>4.</a:t>
            </a:r>
            <a:r>
              <a:rPr lang="da-DK" sz="800" dirty="0">
                <a:solidFill>
                  <a:prstClr val="white"/>
                </a:solidFill>
                <a:ea typeface="ＭＳ Ｐゴシック" pitchFamily="34" charset="-128"/>
              </a:rPr>
              <a:t> Cohen JC, et al. N Engl J Med. 2006;354:1264–1272.</a:t>
            </a:r>
            <a:r>
              <a:rPr lang="da-DK" sz="800" b="1" dirty="0">
                <a:solidFill>
                  <a:prstClr val="white"/>
                </a:solidFill>
                <a:cs typeface="Arial" pitchFamily="34" charset="0"/>
              </a:rPr>
              <a:t> 5</a:t>
            </a:r>
            <a:r>
              <a:rPr lang="da-DK" sz="800" dirty="0">
                <a:solidFill>
                  <a:prstClr val="white"/>
                </a:solidFill>
                <a:cs typeface="Arial" pitchFamily="34" charset="0"/>
              </a:rPr>
              <a:t>. </a:t>
            </a:r>
            <a:r>
              <a:rPr lang="en-GB" sz="800" dirty="0">
                <a:solidFill>
                  <a:prstClr val="white"/>
                </a:solidFill>
                <a:cs typeface="Arial" pitchFamily="34" charset="0"/>
              </a:rPr>
              <a:t>The Myocardial Infarction Genetics Consortium Investigators. N </a:t>
            </a:r>
            <a:r>
              <a:rPr lang="en-GB" sz="800" dirty="0" err="1">
                <a:solidFill>
                  <a:prstClr val="white"/>
                </a:solidFill>
                <a:cs typeface="Arial" pitchFamily="34" charset="0"/>
              </a:rPr>
              <a:t>Engl</a:t>
            </a:r>
            <a:r>
              <a:rPr lang="en-GB" sz="800" dirty="0">
                <a:solidFill>
                  <a:prstClr val="white"/>
                </a:solidFill>
                <a:cs typeface="Arial" pitchFamily="34" charset="0"/>
              </a:rPr>
              <a:t> J Med 2014; 371;22: 2072–82 </a:t>
            </a:r>
            <a:r>
              <a:rPr lang="en-GB" sz="800" b="1" dirty="0">
                <a:solidFill>
                  <a:prstClr val="white"/>
                </a:solidFill>
                <a:cs typeface="Arial" pitchFamily="34" charset="0"/>
              </a:rPr>
              <a:t>6</a:t>
            </a:r>
            <a:r>
              <a:rPr lang="da-DK" sz="800" b="1" dirty="0">
                <a:solidFill>
                  <a:prstClr val="white"/>
                </a:solidFill>
                <a:cs typeface="Arial" pitchFamily="34" charset="0"/>
              </a:rPr>
              <a:t>. </a:t>
            </a:r>
            <a:r>
              <a:rPr lang="en-GB" sz="800" dirty="0" err="1">
                <a:solidFill>
                  <a:prstClr val="white"/>
                </a:solidFill>
                <a:cs typeface="Arial" pitchFamily="34" charset="0"/>
              </a:rPr>
              <a:t>Ference</a:t>
            </a:r>
            <a:r>
              <a:rPr lang="en-GB" sz="800" dirty="0">
                <a:solidFill>
                  <a:prstClr val="white"/>
                </a:solidFill>
                <a:cs typeface="Arial" pitchFamily="34" charset="0"/>
              </a:rPr>
              <a:t> BA, et al. </a:t>
            </a:r>
            <a:r>
              <a:rPr lang="en-GB" sz="800" dirty="0">
                <a:cs typeface="Arial" pitchFamily="34" charset="0"/>
              </a:rPr>
              <a:t>American Heart Association Scientific Sessions, Presentation 19754, November 2014, Chicago. </a:t>
            </a:r>
          </a:p>
          <a:p>
            <a:pPr marL="0" indent="0">
              <a:spcBef>
                <a:spcPct val="0"/>
              </a:spcBef>
              <a:buNone/>
            </a:pPr>
            <a:endParaRPr lang="en-GB" sz="800" dirty="0">
              <a:solidFill>
                <a:srgbClr val="FFFFFF"/>
              </a:solidFill>
            </a:endParaRPr>
          </a:p>
        </p:txBody>
      </p:sp>
    </p:spTree>
    <p:extLst>
      <p:ext uri="{BB962C8B-B14F-4D97-AF65-F5344CB8AC3E}">
        <p14:creationId xmlns:p14="http://schemas.microsoft.com/office/powerpoint/2010/main" val="2027602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CV risk reduction benefits of treatment-induced </a:t>
            </a:r>
          </a:p>
          <a:p>
            <a:r>
              <a:rPr lang="en-GB" dirty="0"/>
              <a:t>low LDL-C levels</a:t>
            </a:r>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Data from statin, ezetimibe and PCSK9 inhibitor trials</a:t>
            </a:r>
          </a:p>
          <a:p>
            <a:r>
              <a:rPr lang="en-GB" sz="1800" b="0" i="1" dirty="0"/>
              <a:t>Treating to target and LDL-C &lt;50 mg/</a:t>
            </a:r>
            <a:r>
              <a:rPr lang="en-GB" sz="1800" b="0" i="1" dirty="0" err="1"/>
              <a:t>dL</a:t>
            </a:r>
            <a:endParaRPr lang="en-GB" sz="1800" b="0" i="1" dirty="0"/>
          </a:p>
        </p:txBody>
      </p:sp>
    </p:spTree>
    <p:extLst>
      <p:ext uri="{BB962C8B-B14F-4D97-AF65-F5344CB8AC3E}">
        <p14:creationId xmlns:p14="http://schemas.microsoft.com/office/powerpoint/2010/main" val="809104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Potential effects of low LDL-C levels: Statin data</a:t>
            </a:r>
          </a:p>
        </p:txBody>
      </p:sp>
      <p:sp>
        <p:nvSpPr>
          <p:cNvPr id="6" name="Content Placeholder 5"/>
          <p:cNvSpPr>
            <a:spLocks noGrp="1"/>
          </p:cNvSpPr>
          <p:nvPr>
            <p:ph idx="1"/>
          </p:nvPr>
        </p:nvSpPr>
        <p:spPr>
          <a:xfrm>
            <a:off x="395536" y="1340768"/>
            <a:ext cx="8496944" cy="4608512"/>
          </a:xfrm>
        </p:spPr>
        <p:txBody>
          <a:bodyPr>
            <a:normAutofit fontScale="85000" lnSpcReduction="20000"/>
          </a:bodyPr>
          <a:lstStyle/>
          <a:p>
            <a:pPr>
              <a:lnSpc>
                <a:spcPct val="150000"/>
              </a:lnSpc>
            </a:pPr>
            <a:r>
              <a:rPr lang="en-GB" dirty="0"/>
              <a:t>Meta-analyses of data from statin treatment trials have demonstrated a linear relationship between reduction in LDL-C levels and in CV events</a:t>
            </a:r>
            <a:r>
              <a:rPr lang="en-GB" baseline="30000" dirty="0"/>
              <a:t>1</a:t>
            </a:r>
          </a:p>
          <a:p>
            <a:pPr lvl="1">
              <a:lnSpc>
                <a:spcPct val="150000"/>
              </a:lnSpc>
            </a:pPr>
            <a:r>
              <a:rPr lang="en-GB" dirty="0"/>
              <a:t>No lower safety ‘limit’ for LDL-C has to date been identified</a:t>
            </a:r>
          </a:p>
          <a:p>
            <a:pPr lvl="1">
              <a:lnSpc>
                <a:spcPct val="150000"/>
              </a:lnSpc>
            </a:pPr>
            <a:endParaRPr lang="en-GB" dirty="0"/>
          </a:p>
          <a:p>
            <a:pPr>
              <a:lnSpc>
                <a:spcPct val="150000"/>
              </a:lnSpc>
            </a:pPr>
            <a:r>
              <a:rPr lang="en-GB" dirty="0"/>
              <a:t>Although statin studies have demonstrated clear CV risk reduction, some studies have suggested an increased risk, with lower LDL-C levels (average 55–75 mg/</a:t>
            </a:r>
            <a:r>
              <a:rPr lang="en-GB" dirty="0" err="1"/>
              <a:t>dL</a:t>
            </a:r>
            <a:r>
              <a:rPr lang="en-GB" dirty="0"/>
              <a:t>), of: </a:t>
            </a:r>
          </a:p>
          <a:p>
            <a:pPr lvl="1">
              <a:lnSpc>
                <a:spcPct val="150000"/>
              </a:lnSpc>
            </a:pPr>
            <a:r>
              <a:rPr lang="en-GB" dirty="0"/>
              <a:t>Cancer</a:t>
            </a:r>
            <a:r>
              <a:rPr lang="en-GB" baseline="30000" dirty="0"/>
              <a:t>2,3</a:t>
            </a:r>
            <a:endParaRPr lang="en-GB" dirty="0"/>
          </a:p>
          <a:p>
            <a:pPr lvl="1">
              <a:lnSpc>
                <a:spcPct val="150000"/>
              </a:lnSpc>
            </a:pPr>
            <a:r>
              <a:rPr lang="en-GB" dirty="0"/>
              <a:t>Haemorrhagic stroke</a:t>
            </a:r>
            <a:r>
              <a:rPr lang="en-GB" baseline="30000" dirty="0"/>
              <a:t>4–6</a:t>
            </a:r>
            <a:endParaRPr lang="en-GB" dirty="0"/>
          </a:p>
          <a:p>
            <a:pPr lvl="1">
              <a:lnSpc>
                <a:spcPct val="150000"/>
              </a:lnSpc>
            </a:pPr>
            <a:r>
              <a:rPr lang="en-GB" dirty="0"/>
              <a:t>Diabetes</a:t>
            </a:r>
            <a:r>
              <a:rPr lang="en-GB" baseline="30000" dirty="0"/>
              <a:t>7 </a:t>
            </a:r>
          </a:p>
          <a:p>
            <a:pPr>
              <a:lnSpc>
                <a:spcPct val="150000"/>
              </a:lnSpc>
            </a:pPr>
            <a:r>
              <a:rPr lang="en-GB" dirty="0"/>
              <a:t>However, these associations are not consistent and confounding factors have been present</a:t>
            </a:r>
            <a:r>
              <a:rPr lang="en-GB" baseline="30000" dirty="0"/>
              <a:t>1–7</a:t>
            </a:r>
            <a:endParaRPr lang="en-GB" dirty="0"/>
          </a:p>
          <a:p>
            <a:pPr>
              <a:lnSpc>
                <a:spcPct val="150000"/>
              </a:lnSpc>
            </a:pPr>
            <a:r>
              <a:rPr lang="en-GB" dirty="0"/>
              <a:t>The overall </a:t>
            </a:r>
            <a:r>
              <a:rPr lang="en-GB" dirty="0" err="1"/>
              <a:t>benefit:risk</a:t>
            </a:r>
            <a:r>
              <a:rPr lang="en-GB" dirty="0"/>
              <a:t> ratio of statin treatment is considered to remain favourable</a:t>
            </a:r>
            <a:r>
              <a:rPr lang="en-GB" baseline="30000" dirty="0"/>
              <a:t>1–5,7</a:t>
            </a:r>
          </a:p>
          <a:p>
            <a:pPr>
              <a:lnSpc>
                <a:spcPct val="150000"/>
              </a:lnSpc>
            </a:pPr>
            <a:endParaRPr lang="en-GB" baseline="30000" dirty="0"/>
          </a:p>
        </p:txBody>
      </p:sp>
      <p:sp>
        <p:nvSpPr>
          <p:cNvPr id="9" name="Text Placeholder 7"/>
          <p:cNvSpPr>
            <a:spLocks noGrp="1"/>
          </p:cNvSpPr>
          <p:nvPr>
            <p:ph type="body" sz="quarter" idx="14"/>
          </p:nvPr>
        </p:nvSpPr>
        <p:spPr>
          <a:xfrm>
            <a:off x="0" y="6309915"/>
            <a:ext cx="6593780" cy="791493"/>
          </a:xfrm>
        </p:spPr>
        <p:txBody>
          <a:bodyPr/>
          <a:lstStyle/>
          <a:p>
            <a:r>
              <a:rPr lang="en-GB" sz="800" b="1" dirty="0"/>
              <a:t>1.</a:t>
            </a:r>
            <a:r>
              <a:rPr lang="en-GB" sz="800" dirty="0"/>
              <a:t> </a:t>
            </a:r>
            <a:r>
              <a:rPr lang="en-GB" sz="800" dirty="0" err="1"/>
              <a:t>LaRosa</a:t>
            </a:r>
            <a:r>
              <a:rPr lang="en-GB" sz="800" dirty="0"/>
              <a:t> JC, et al. Am J </a:t>
            </a:r>
            <a:r>
              <a:rPr lang="en-GB" sz="800" dirty="0" err="1"/>
              <a:t>Cardiol</a:t>
            </a:r>
            <a:r>
              <a:rPr lang="en-GB" sz="800" dirty="0"/>
              <a:t>. 2012;111:1221–1229. </a:t>
            </a:r>
            <a:r>
              <a:rPr lang="en-GB" sz="800" b="1" dirty="0"/>
              <a:t>2. </a:t>
            </a:r>
            <a:r>
              <a:rPr lang="en-GB" sz="800" dirty="0"/>
              <a:t>Cholesterol Treatment </a:t>
            </a:r>
            <a:r>
              <a:rPr lang="en-GB" sz="800" dirty="0" err="1"/>
              <a:t>Trialists</a:t>
            </a:r>
            <a:r>
              <a:rPr lang="en-GB" sz="800" dirty="0"/>
              <a:t>’ (CTT) Collaboration, Lancet 2010;376:1670–1681. </a:t>
            </a:r>
            <a:r>
              <a:rPr lang="en-GB" sz="800" b="1" dirty="0"/>
              <a:t>3. </a:t>
            </a:r>
            <a:r>
              <a:rPr lang="en-GB" sz="800" dirty="0"/>
              <a:t>Cholesterol Treatment </a:t>
            </a:r>
            <a:r>
              <a:rPr lang="en-GB" sz="800" dirty="0" err="1"/>
              <a:t>Trialists</a:t>
            </a:r>
            <a:r>
              <a:rPr lang="en-GB" sz="800" dirty="0"/>
              <a:t>’ (CTT) Collaboration. </a:t>
            </a:r>
            <a:r>
              <a:rPr lang="fr-FR" sz="800" dirty="0"/>
              <a:t>Lancet. </a:t>
            </a:r>
            <a:r>
              <a:rPr lang="en-GB" sz="800" dirty="0"/>
              <a:t>2012;380:581–590</a:t>
            </a:r>
            <a:r>
              <a:rPr lang="fr-FR" sz="800" dirty="0"/>
              <a:t>. </a:t>
            </a:r>
            <a:r>
              <a:rPr lang="fr-FR" sz="800" b="1" dirty="0"/>
              <a:t>4. </a:t>
            </a:r>
            <a:r>
              <a:rPr lang="en-GB" sz="800" dirty="0" err="1"/>
              <a:t>Amarenco</a:t>
            </a:r>
            <a:r>
              <a:rPr lang="en-GB" sz="800" dirty="0"/>
              <a:t> P, et al. N </a:t>
            </a:r>
            <a:r>
              <a:rPr lang="en-GB" sz="800" dirty="0" err="1"/>
              <a:t>Engl</a:t>
            </a:r>
            <a:r>
              <a:rPr lang="en-GB" sz="800" dirty="0"/>
              <a:t> J Med. 2006;355(6):549–559. </a:t>
            </a:r>
            <a:r>
              <a:rPr lang="en-GB" sz="800" b="1" dirty="0"/>
              <a:t>5. </a:t>
            </a:r>
            <a:r>
              <a:rPr lang="en-GB" sz="800" dirty="0" err="1"/>
              <a:t>Baigent</a:t>
            </a:r>
            <a:r>
              <a:rPr lang="en-GB" sz="800" dirty="0"/>
              <a:t> C, et al. Lancet. 2011;377(9784):2181–2192. </a:t>
            </a:r>
            <a:r>
              <a:rPr lang="en-GB" sz="800" b="1" dirty="0"/>
              <a:t>6. </a:t>
            </a:r>
            <a:r>
              <a:rPr lang="en-GB" sz="800" dirty="0"/>
              <a:t>SHARP Collaborative Group. Am Heart J. 2010;160(5):785–794. </a:t>
            </a:r>
            <a:r>
              <a:rPr lang="en-GB" sz="800" b="1" dirty="0"/>
              <a:t>7. </a:t>
            </a:r>
            <a:r>
              <a:rPr lang="en-GB" sz="800" dirty="0" err="1"/>
              <a:t>Preiss</a:t>
            </a:r>
            <a:r>
              <a:rPr lang="en-GB" sz="800" dirty="0"/>
              <a:t> D, et al. JAMA 2011;305(24):2556–2564. </a:t>
            </a:r>
          </a:p>
        </p:txBody>
      </p:sp>
    </p:spTree>
    <p:extLst>
      <p:ext uri="{BB962C8B-B14F-4D97-AF65-F5344CB8AC3E}">
        <p14:creationId xmlns:p14="http://schemas.microsoft.com/office/powerpoint/2010/main" val="3646068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RCT data support a direct linear relationship between LDL-C levels and CHD event rates </a:t>
            </a:r>
          </a:p>
        </p:txBody>
      </p:sp>
      <p:sp>
        <p:nvSpPr>
          <p:cNvPr id="5" name="Text Placeholder 4"/>
          <p:cNvSpPr>
            <a:spLocks noGrp="1"/>
          </p:cNvSpPr>
          <p:nvPr>
            <p:ph type="body" sz="quarter" idx="14"/>
          </p:nvPr>
        </p:nvSpPr>
        <p:spPr>
          <a:xfrm>
            <a:off x="-39925" y="6309915"/>
            <a:ext cx="6715055" cy="359445"/>
          </a:xfrm>
        </p:spPr>
        <p:txBody>
          <a:bodyPr/>
          <a:lstStyle/>
          <a:p>
            <a:r>
              <a:rPr lang="en-GB" sz="700" b="1" dirty="0"/>
              <a:t>Figure adapted from 1. </a:t>
            </a:r>
            <a:r>
              <a:rPr lang="en-GB" sz="700" dirty="0"/>
              <a:t>O’Keefe JH, et al. J Am </a:t>
            </a:r>
            <a:r>
              <a:rPr lang="en-GB" sz="700" dirty="0" err="1"/>
              <a:t>Coll</a:t>
            </a:r>
            <a:r>
              <a:rPr lang="en-GB" sz="700" dirty="0"/>
              <a:t> </a:t>
            </a:r>
            <a:r>
              <a:rPr lang="en-GB" sz="700" dirty="0" err="1"/>
              <a:t>Cardiol</a:t>
            </a:r>
            <a:r>
              <a:rPr lang="en-GB" sz="700" dirty="0"/>
              <a:t>. 2004;43(11):2142–2146. 4S, Scandinavian Simvastatin Survival Study; AFCAPS, Air Force Coronary Atherosclerosis Prevention Study; ASCOT, Anglo-Scandinavian Cardiac Outcomes Trial; AT, atorvastatin arm; CARE, Cholesterol and Recurrent Events Trial; HPS, Heart Protection Study; LIPID, Long-term intervention with Pravastatin in ischaemic Disease Trial; P, placebo arm; PR, pravastatin arm; PROVE-IT, Pravastatin or Atorvastatin Evaluation and Infection Trial; S, statin arm; WOSCOPS, West of Scotland Cardiac Outcomes Study</a:t>
            </a:r>
          </a:p>
        </p:txBody>
      </p:sp>
      <p:sp>
        <p:nvSpPr>
          <p:cNvPr id="8" name="Text Placeholder 7"/>
          <p:cNvSpPr>
            <a:spLocks noGrp="1"/>
          </p:cNvSpPr>
          <p:nvPr>
            <p:ph type="body" sz="quarter" idx="13"/>
          </p:nvPr>
        </p:nvSpPr>
        <p:spPr>
          <a:xfrm>
            <a:off x="467544" y="5402856"/>
            <a:ext cx="8348686" cy="546424"/>
          </a:xfrm>
        </p:spPr>
        <p:txBody>
          <a:bodyPr/>
          <a:lstStyle/>
          <a:p>
            <a:r>
              <a:rPr lang="en-GB" sz="1600" dirty="0"/>
              <a:t>There is no clear lower ‘limit’ for LDL-C reduction and the related benefits to CHD reduction</a:t>
            </a:r>
          </a:p>
        </p:txBody>
      </p:sp>
      <p:sp>
        <p:nvSpPr>
          <p:cNvPr id="11" name="Content Placeholder 2"/>
          <p:cNvSpPr>
            <a:spLocks noGrp="1"/>
          </p:cNvSpPr>
          <p:nvPr>
            <p:ph idx="1"/>
          </p:nvPr>
        </p:nvSpPr>
        <p:spPr>
          <a:xfrm>
            <a:off x="743671" y="1340768"/>
            <a:ext cx="3396629" cy="432047"/>
          </a:xfrm>
        </p:spPr>
        <p:txBody>
          <a:bodyPr>
            <a:noAutofit/>
          </a:bodyPr>
          <a:lstStyle/>
          <a:p>
            <a:pPr marL="0" indent="0">
              <a:buNone/>
            </a:pPr>
            <a:r>
              <a:rPr lang="en-GB" dirty="0"/>
              <a:t>Primary prevention</a:t>
            </a:r>
          </a:p>
          <a:p>
            <a:pPr marL="0" indent="0">
              <a:buNone/>
            </a:pPr>
            <a:r>
              <a:rPr lang="en-GB" sz="1400" dirty="0"/>
              <a:t>Meta-analysis of 3 trials, N=23,505</a:t>
            </a:r>
          </a:p>
        </p:txBody>
      </p:sp>
      <p:grpSp>
        <p:nvGrpSpPr>
          <p:cNvPr id="13" name="Group 12"/>
          <p:cNvGrpSpPr/>
          <p:nvPr/>
        </p:nvGrpSpPr>
        <p:grpSpPr>
          <a:xfrm>
            <a:off x="43301" y="1916832"/>
            <a:ext cx="4265798" cy="3312368"/>
            <a:chOff x="43301" y="2353835"/>
            <a:chExt cx="4265798" cy="2576394"/>
          </a:xfrm>
        </p:grpSpPr>
        <p:cxnSp>
          <p:nvCxnSpPr>
            <p:cNvPr id="14" name="Straight Connector 13"/>
            <p:cNvCxnSpPr/>
            <p:nvPr/>
          </p:nvCxnSpPr>
          <p:spPr>
            <a:xfrm flipH="1">
              <a:off x="682242" y="4402965"/>
              <a:ext cx="345805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25270" y="2771015"/>
              <a:ext cx="3364230" cy="1476375"/>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84313" y="2484992"/>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85280" y="2665967"/>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85280" y="2837417"/>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85280" y="3006486"/>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85280" y="3185080"/>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685280" y="3358911"/>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84313" y="3535124"/>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684313" y="3711337"/>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682242" y="3894693"/>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685901" y="4051855"/>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683037" y="4237593"/>
              <a:ext cx="5777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34796" y="2484992"/>
              <a:ext cx="0" cy="19751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208188"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696344"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59100"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41701"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117952"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597375" y="440931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070452" y="4404552"/>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524100" y="3858974"/>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2243238" y="354176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2337719" y="3591772"/>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2600426" y="3170812"/>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3029052" y="3188002"/>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4029177" y="2771015"/>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1752090" y="4668619"/>
              <a:ext cx="1247457" cy="261610"/>
            </a:xfrm>
            <a:prstGeom prst="rect">
              <a:avLst/>
            </a:prstGeom>
            <a:noFill/>
          </p:spPr>
          <p:txBody>
            <a:bodyPr wrap="none" rtlCol="0">
              <a:spAutoFit/>
            </a:bodyPr>
            <a:lstStyle/>
            <a:p>
              <a:pPr>
                <a:spcAft>
                  <a:spcPts val="1100"/>
                </a:spcAft>
              </a:pPr>
              <a:r>
                <a:rPr lang="en-GB" sz="1100" dirty="0">
                  <a:solidFill>
                    <a:schemeClr val="bg1"/>
                  </a:solidFill>
                </a:rPr>
                <a:t>LDL-C (mg/</a:t>
              </a:r>
              <a:r>
                <a:rPr lang="en-GB" sz="1100" dirty="0" err="1">
                  <a:solidFill>
                    <a:schemeClr val="bg1"/>
                  </a:solidFill>
                </a:rPr>
                <a:t>dL</a:t>
              </a:r>
              <a:r>
                <a:rPr lang="en-GB" sz="1100" dirty="0">
                  <a:solidFill>
                    <a:schemeClr val="bg1"/>
                  </a:solidFill>
                </a:rPr>
                <a:t>)</a:t>
              </a:r>
            </a:p>
          </p:txBody>
        </p:sp>
        <p:sp>
          <p:nvSpPr>
            <p:cNvPr id="42" name="TextBox 41"/>
            <p:cNvSpPr txBox="1"/>
            <p:nvPr/>
          </p:nvSpPr>
          <p:spPr>
            <a:xfrm>
              <a:off x="1520484" y="4453249"/>
              <a:ext cx="364202" cy="261610"/>
            </a:xfrm>
            <a:prstGeom prst="rect">
              <a:avLst/>
            </a:prstGeom>
            <a:noFill/>
          </p:spPr>
          <p:txBody>
            <a:bodyPr wrap="none" rtlCol="0">
              <a:spAutoFit/>
            </a:bodyPr>
            <a:lstStyle/>
            <a:p>
              <a:pPr>
                <a:spcAft>
                  <a:spcPts val="1100"/>
                </a:spcAft>
              </a:pPr>
              <a:r>
                <a:rPr lang="en-GB" sz="1050" dirty="0">
                  <a:solidFill>
                    <a:schemeClr val="bg1"/>
                  </a:solidFill>
                </a:rPr>
                <a:t>95</a:t>
              </a:r>
            </a:p>
          </p:txBody>
        </p:sp>
        <p:sp>
          <p:nvSpPr>
            <p:cNvPr id="43" name="TextBox 42"/>
            <p:cNvSpPr txBox="1"/>
            <p:nvPr/>
          </p:nvSpPr>
          <p:spPr>
            <a:xfrm>
              <a:off x="553900" y="4453249"/>
              <a:ext cx="364202" cy="261610"/>
            </a:xfrm>
            <a:prstGeom prst="rect">
              <a:avLst/>
            </a:prstGeom>
            <a:noFill/>
          </p:spPr>
          <p:txBody>
            <a:bodyPr wrap="none" rtlCol="0">
              <a:spAutoFit/>
            </a:bodyPr>
            <a:lstStyle/>
            <a:p>
              <a:pPr>
                <a:spcAft>
                  <a:spcPts val="1100"/>
                </a:spcAft>
              </a:pPr>
              <a:r>
                <a:rPr lang="en-GB" sz="1050" dirty="0">
                  <a:solidFill>
                    <a:schemeClr val="bg1"/>
                  </a:solidFill>
                </a:rPr>
                <a:t>55</a:t>
              </a:r>
            </a:p>
          </p:txBody>
        </p:sp>
        <p:sp>
          <p:nvSpPr>
            <p:cNvPr id="44" name="TextBox 43"/>
            <p:cNvSpPr txBox="1"/>
            <p:nvPr/>
          </p:nvSpPr>
          <p:spPr>
            <a:xfrm>
              <a:off x="1016428" y="4453249"/>
              <a:ext cx="364202" cy="261610"/>
            </a:xfrm>
            <a:prstGeom prst="rect">
              <a:avLst/>
            </a:prstGeom>
            <a:noFill/>
          </p:spPr>
          <p:txBody>
            <a:bodyPr wrap="none" rtlCol="0">
              <a:spAutoFit/>
            </a:bodyPr>
            <a:lstStyle/>
            <a:p>
              <a:pPr>
                <a:spcAft>
                  <a:spcPts val="1100"/>
                </a:spcAft>
              </a:pPr>
              <a:r>
                <a:rPr lang="en-GB" sz="1050" dirty="0">
                  <a:solidFill>
                    <a:schemeClr val="bg1"/>
                  </a:solidFill>
                </a:rPr>
                <a:t>75</a:t>
              </a:r>
            </a:p>
          </p:txBody>
        </p:sp>
        <p:sp>
          <p:nvSpPr>
            <p:cNvPr id="45" name="TextBox 44"/>
            <p:cNvSpPr txBox="1"/>
            <p:nvPr/>
          </p:nvSpPr>
          <p:spPr>
            <a:xfrm>
              <a:off x="1949198" y="4460943"/>
              <a:ext cx="439544" cy="253916"/>
            </a:xfrm>
            <a:prstGeom prst="rect">
              <a:avLst/>
            </a:prstGeom>
            <a:noFill/>
          </p:spPr>
          <p:txBody>
            <a:bodyPr wrap="none" rtlCol="0">
              <a:spAutoFit/>
            </a:bodyPr>
            <a:lstStyle/>
            <a:p>
              <a:pPr>
                <a:spcAft>
                  <a:spcPts val="1100"/>
                </a:spcAft>
              </a:pPr>
              <a:r>
                <a:rPr lang="en-GB" sz="1050" dirty="0">
                  <a:solidFill>
                    <a:schemeClr val="bg1"/>
                  </a:solidFill>
                </a:rPr>
                <a:t>115</a:t>
              </a:r>
            </a:p>
          </p:txBody>
        </p:sp>
        <p:sp>
          <p:nvSpPr>
            <p:cNvPr id="46" name="TextBox 45"/>
            <p:cNvSpPr txBox="1"/>
            <p:nvPr/>
          </p:nvSpPr>
          <p:spPr>
            <a:xfrm>
              <a:off x="2430394" y="4460943"/>
              <a:ext cx="439544" cy="253916"/>
            </a:xfrm>
            <a:prstGeom prst="rect">
              <a:avLst/>
            </a:prstGeom>
            <a:noFill/>
          </p:spPr>
          <p:txBody>
            <a:bodyPr wrap="none" rtlCol="0">
              <a:spAutoFit/>
            </a:bodyPr>
            <a:lstStyle/>
            <a:p>
              <a:pPr>
                <a:spcAft>
                  <a:spcPts val="1100"/>
                </a:spcAft>
              </a:pPr>
              <a:r>
                <a:rPr lang="en-GB" sz="1050" dirty="0">
                  <a:solidFill>
                    <a:schemeClr val="bg1"/>
                  </a:solidFill>
                </a:rPr>
                <a:t>135</a:t>
              </a:r>
            </a:p>
          </p:txBody>
        </p:sp>
        <p:sp>
          <p:nvSpPr>
            <p:cNvPr id="47" name="TextBox 46"/>
            <p:cNvSpPr txBox="1"/>
            <p:nvPr/>
          </p:nvSpPr>
          <p:spPr>
            <a:xfrm>
              <a:off x="2892798" y="4460943"/>
              <a:ext cx="439544" cy="253916"/>
            </a:xfrm>
            <a:prstGeom prst="rect">
              <a:avLst/>
            </a:prstGeom>
            <a:noFill/>
          </p:spPr>
          <p:txBody>
            <a:bodyPr wrap="none" rtlCol="0">
              <a:spAutoFit/>
            </a:bodyPr>
            <a:lstStyle/>
            <a:p>
              <a:pPr>
                <a:spcAft>
                  <a:spcPts val="1100"/>
                </a:spcAft>
              </a:pPr>
              <a:r>
                <a:rPr lang="en-GB" sz="1050" dirty="0">
                  <a:solidFill>
                    <a:schemeClr val="bg1"/>
                  </a:solidFill>
                </a:rPr>
                <a:t>155</a:t>
              </a:r>
            </a:p>
          </p:txBody>
        </p:sp>
        <p:sp>
          <p:nvSpPr>
            <p:cNvPr id="48" name="TextBox 47"/>
            <p:cNvSpPr txBox="1"/>
            <p:nvPr/>
          </p:nvSpPr>
          <p:spPr>
            <a:xfrm>
              <a:off x="3374118" y="4460943"/>
              <a:ext cx="439544" cy="253916"/>
            </a:xfrm>
            <a:prstGeom prst="rect">
              <a:avLst/>
            </a:prstGeom>
            <a:noFill/>
          </p:spPr>
          <p:txBody>
            <a:bodyPr wrap="none" rtlCol="0">
              <a:spAutoFit/>
            </a:bodyPr>
            <a:lstStyle/>
            <a:p>
              <a:pPr>
                <a:spcAft>
                  <a:spcPts val="1100"/>
                </a:spcAft>
              </a:pPr>
              <a:r>
                <a:rPr lang="en-GB" sz="1050" dirty="0">
                  <a:solidFill>
                    <a:schemeClr val="bg1"/>
                  </a:solidFill>
                </a:rPr>
                <a:t>175</a:t>
              </a:r>
            </a:p>
          </p:txBody>
        </p:sp>
        <p:sp>
          <p:nvSpPr>
            <p:cNvPr id="49" name="TextBox 48"/>
            <p:cNvSpPr txBox="1"/>
            <p:nvPr/>
          </p:nvSpPr>
          <p:spPr>
            <a:xfrm>
              <a:off x="3854488" y="4460943"/>
              <a:ext cx="439544" cy="253916"/>
            </a:xfrm>
            <a:prstGeom prst="rect">
              <a:avLst/>
            </a:prstGeom>
            <a:noFill/>
          </p:spPr>
          <p:txBody>
            <a:bodyPr wrap="none" rtlCol="0">
              <a:spAutoFit/>
            </a:bodyPr>
            <a:lstStyle/>
            <a:p>
              <a:pPr>
                <a:spcAft>
                  <a:spcPts val="1100"/>
                </a:spcAft>
              </a:pPr>
              <a:r>
                <a:rPr lang="en-GB" sz="1050" dirty="0">
                  <a:solidFill>
                    <a:schemeClr val="bg1"/>
                  </a:solidFill>
                </a:rPr>
                <a:t>195</a:t>
              </a:r>
            </a:p>
          </p:txBody>
        </p:sp>
        <p:sp>
          <p:nvSpPr>
            <p:cNvPr id="50" name="TextBox 49"/>
            <p:cNvSpPr txBox="1"/>
            <p:nvPr/>
          </p:nvSpPr>
          <p:spPr>
            <a:xfrm>
              <a:off x="330010" y="4282811"/>
              <a:ext cx="330540" cy="253916"/>
            </a:xfrm>
            <a:prstGeom prst="rect">
              <a:avLst/>
            </a:prstGeom>
            <a:noFill/>
          </p:spPr>
          <p:txBody>
            <a:bodyPr wrap="none" rtlCol="0">
              <a:spAutoFit/>
            </a:bodyPr>
            <a:lstStyle/>
            <a:p>
              <a:pPr>
                <a:spcAft>
                  <a:spcPts val="1100"/>
                </a:spcAft>
              </a:pPr>
              <a:r>
                <a:rPr lang="en-GB" sz="1050" dirty="0">
                  <a:solidFill>
                    <a:schemeClr val="bg1"/>
                  </a:solidFill>
                </a:rPr>
                <a:t>-1</a:t>
              </a:r>
            </a:p>
          </p:txBody>
        </p:sp>
        <p:sp>
          <p:nvSpPr>
            <p:cNvPr id="51" name="TextBox 50"/>
            <p:cNvSpPr txBox="1"/>
            <p:nvPr/>
          </p:nvSpPr>
          <p:spPr>
            <a:xfrm>
              <a:off x="390924" y="4117734"/>
              <a:ext cx="269626" cy="253916"/>
            </a:xfrm>
            <a:prstGeom prst="rect">
              <a:avLst/>
            </a:prstGeom>
            <a:noFill/>
          </p:spPr>
          <p:txBody>
            <a:bodyPr wrap="none" rtlCol="0">
              <a:spAutoFit/>
            </a:bodyPr>
            <a:lstStyle/>
            <a:p>
              <a:pPr>
                <a:spcAft>
                  <a:spcPts val="1100"/>
                </a:spcAft>
              </a:pPr>
              <a:r>
                <a:rPr lang="en-GB" sz="1050" dirty="0">
                  <a:solidFill>
                    <a:schemeClr val="bg1"/>
                  </a:solidFill>
                </a:rPr>
                <a:t>0</a:t>
              </a:r>
            </a:p>
          </p:txBody>
        </p:sp>
        <p:sp>
          <p:nvSpPr>
            <p:cNvPr id="52" name="TextBox 51"/>
            <p:cNvSpPr txBox="1"/>
            <p:nvPr/>
          </p:nvSpPr>
          <p:spPr>
            <a:xfrm>
              <a:off x="372518" y="3929870"/>
              <a:ext cx="269626" cy="253916"/>
            </a:xfrm>
            <a:prstGeom prst="rect">
              <a:avLst/>
            </a:prstGeom>
            <a:noFill/>
          </p:spPr>
          <p:txBody>
            <a:bodyPr wrap="none" rtlCol="0">
              <a:spAutoFit/>
            </a:bodyPr>
            <a:lstStyle/>
            <a:p>
              <a:pPr>
                <a:spcAft>
                  <a:spcPts val="1100"/>
                </a:spcAft>
              </a:pPr>
              <a:r>
                <a:rPr lang="en-GB" sz="1050" dirty="0">
                  <a:solidFill>
                    <a:schemeClr val="bg1"/>
                  </a:solidFill>
                </a:rPr>
                <a:t>1</a:t>
              </a:r>
            </a:p>
          </p:txBody>
        </p:sp>
        <p:sp>
          <p:nvSpPr>
            <p:cNvPr id="53" name="TextBox 52"/>
            <p:cNvSpPr txBox="1"/>
            <p:nvPr/>
          </p:nvSpPr>
          <p:spPr>
            <a:xfrm>
              <a:off x="372518" y="3767151"/>
              <a:ext cx="269626" cy="253916"/>
            </a:xfrm>
            <a:prstGeom prst="rect">
              <a:avLst/>
            </a:prstGeom>
            <a:noFill/>
          </p:spPr>
          <p:txBody>
            <a:bodyPr wrap="none" rtlCol="0">
              <a:spAutoFit/>
            </a:bodyPr>
            <a:lstStyle/>
            <a:p>
              <a:pPr>
                <a:spcAft>
                  <a:spcPts val="1100"/>
                </a:spcAft>
              </a:pPr>
              <a:r>
                <a:rPr lang="en-GB" sz="1050" dirty="0">
                  <a:solidFill>
                    <a:schemeClr val="bg1"/>
                  </a:solidFill>
                </a:rPr>
                <a:t>2</a:t>
              </a:r>
            </a:p>
          </p:txBody>
        </p:sp>
        <p:sp>
          <p:nvSpPr>
            <p:cNvPr id="54" name="TextBox 53"/>
            <p:cNvSpPr txBox="1"/>
            <p:nvPr/>
          </p:nvSpPr>
          <p:spPr>
            <a:xfrm>
              <a:off x="372518" y="3585591"/>
              <a:ext cx="269626" cy="253916"/>
            </a:xfrm>
            <a:prstGeom prst="rect">
              <a:avLst/>
            </a:prstGeom>
            <a:noFill/>
          </p:spPr>
          <p:txBody>
            <a:bodyPr wrap="none" rtlCol="0">
              <a:spAutoFit/>
            </a:bodyPr>
            <a:lstStyle/>
            <a:p>
              <a:pPr>
                <a:spcAft>
                  <a:spcPts val="1100"/>
                </a:spcAft>
              </a:pPr>
              <a:r>
                <a:rPr lang="en-GB" sz="1050" dirty="0">
                  <a:solidFill>
                    <a:schemeClr val="bg1"/>
                  </a:solidFill>
                </a:rPr>
                <a:t>3</a:t>
              </a:r>
            </a:p>
          </p:txBody>
        </p:sp>
        <p:sp>
          <p:nvSpPr>
            <p:cNvPr id="55" name="TextBox 54"/>
            <p:cNvSpPr txBox="1"/>
            <p:nvPr/>
          </p:nvSpPr>
          <p:spPr>
            <a:xfrm>
              <a:off x="372518" y="3411095"/>
              <a:ext cx="269626" cy="253916"/>
            </a:xfrm>
            <a:prstGeom prst="rect">
              <a:avLst/>
            </a:prstGeom>
            <a:noFill/>
          </p:spPr>
          <p:txBody>
            <a:bodyPr wrap="none" rtlCol="0">
              <a:spAutoFit/>
            </a:bodyPr>
            <a:lstStyle/>
            <a:p>
              <a:pPr>
                <a:spcAft>
                  <a:spcPts val="1100"/>
                </a:spcAft>
              </a:pPr>
              <a:r>
                <a:rPr lang="en-GB" sz="1050" dirty="0">
                  <a:solidFill>
                    <a:schemeClr val="bg1"/>
                  </a:solidFill>
                </a:rPr>
                <a:t>4</a:t>
              </a:r>
            </a:p>
          </p:txBody>
        </p:sp>
        <p:sp>
          <p:nvSpPr>
            <p:cNvPr id="56" name="TextBox 55"/>
            <p:cNvSpPr txBox="1"/>
            <p:nvPr/>
          </p:nvSpPr>
          <p:spPr>
            <a:xfrm>
              <a:off x="372518" y="3236807"/>
              <a:ext cx="269626" cy="253916"/>
            </a:xfrm>
            <a:prstGeom prst="rect">
              <a:avLst/>
            </a:prstGeom>
            <a:noFill/>
          </p:spPr>
          <p:txBody>
            <a:bodyPr wrap="none" rtlCol="0">
              <a:spAutoFit/>
            </a:bodyPr>
            <a:lstStyle/>
            <a:p>
              <a:pPr>
                <a:spcAft>
                  <a:spcPts val="1100"/>
                </a:spcAft>
              </a:pPr>
              <a:r>
                <a:rPr lang="en-GB" sz="1050" dirty="0">
                  <a:solidFill>
                    <a:schemeClr val="bg1"/>
                  </a:solidFill>
                </a:rPr>
                <a:t>5</a:t>
              </a:r>
            </a:p>
          </p:txBody>
        </p:sp>
        <p:sp>
          <p:nvSpPr>
            <p:cNvPr id="57" name="TextBox 56"/>
            <p:cNvSpPr txBox="1"/>
            <p:nvPr/>
          </p:nvSpPr>
          <p:spPr>
            <a:xfrm>
              <a:off x="372518" y="3058573"/>
              <a:ext cx="269626" cy="253916"/>
            </a:xfrm>
            <a:prstGeom prst="rect">
              <a:avLst/>
            </a:prstGeom>
            <a:noFill/>
          </p:spPr>
          <p:txBody>
            <a:bodyPr wrap="none" rtlCol="0">
              <a:spAutoFit/>
            </a:bodyPr>
            <a:lstStyle/>
            <a:p>
              <a:pPr>
                <a:spcAft>
                  <a:spcPts val="1100"/>
                </a:spcAft>
              </a:pPr>
              <a:r>
                <a:rPr lang="en-GB" sz="1050" dirty="0">
                  <a:solidFill>
                    <a:schemeClr val="bg1"/>
                  </a:solidFill>
                </a:rPr>
                <a:t>6</a:t>
              </a:r>
            </a:p>
          </p:txBody>
        </p:sp>
        <p:sp>
          <p:nvSpPr>
            <p:cNvPr id="58" name="TextBox 57"/>
            <p:cNvSpPr txBox="1"/>
            <p:nvPr/>
          </p:nvSpPr>
          <p:spPr>
            <a:xfrm>
              <a:off x="380138" y="2876767"/>
              <a:ext cx="269626" cy="253916"/>
            </a:xfrm>
            <a:prstGeom prst="rect">
              <a:avLst/>
            </a:prstGeom>
            <a:noFill/>
          </p:spPr>
          <p:txBody>
            <a:bodyPr wrap="none" rtlCol="0">
              <a:spAutoFit/>
            </a:bodyPr>
            <a:lstStyle/>
            <a:p>
              <a:pPr>
                <a:spcAft>
                  <a:spcPts val="1100"/>
                </a:spcAft>
              </a:pPr>
              <a:r>
                <a:rPr lang="en-GB" sz="1050" dirty="0">
                  <a:solidFill>
                    <a:schemeClr val="bg1"/>
                  </a:solidFill>
                </a:rPr>
                <a:t>7</a:t>
              </a:r>
            </a:p>
          </p:txBody>
        </p:sp>
        <p:sp>
          <p:nvSpPr>
            <p:cNvPr id="59" name="TextBox 58"/>
            <p:cNvSpPr txBox="1"/>
            <p:nvPr/>
          </p:nvSpPr>
          <p:spPr>
            <a:xfrm>
              <a:off x="372518" y="2713875"/>
              <a:ext cx="269626" cy="253916"/>
            </a:xfrm>
            <a:prstGeom prst="rect">
              <a:avLst/>
            </a:prstGeom>
            <a:noFill/>
          </p:spPr>
          <p:txBody>
            <a:bodyPr wrap="none" rtlCol="0">
              <a:spAutoFit/>
            </a:bodyPr>
            <a:lstStyle/>
            <a:p>
              <a:pPr>
                <a:spcAft>
                  <a:spcPts val="1100"/>
                </a:spcAft>
              </a:pPr>
              <a:r>
                <a:rPr lang="en-GB" sz="1050" dirty="0">
                  <a:solidFill>
                    <a:schemeClr val="bg1"/>
                  </a:solidFill>
                </a:rPr>
                <a:t>8</a:t>
              </a:r>
            </a:p>
          </p:txBody>
        </p:sp>
        <p:sp>
          <p:nvSpPr>
            <p:cNvPr id="60" name="TextBox 59"/>
            <p:cNvSpPr txBox="1"/>
            <p:nvPr/>
          </p:nvSpPr>
          <p:spPr>
            <a:xfrm>
              <a:off x="372518" y="2531967"/>
              <a:ext cx="269626" cy="253916"/>
            </a:xfrm>
            <a:prstGeom prst="rect">
              <a:avLst/>
            </a:prstGeom>
            <a:noFill/>
          </p:spPr>
          <p:txBody>
            <a:bodyPr wrap="none" rtlCol="0">
              <a:spAutoFit/>
            </a:bodyPr>
            <a:lstStyle/>
            <a:p>
              <a:pPr>
                <a:spcAft>
                  <a:spcPts val="1100"/>
                </a:spcAft>
              </a:pPr>
              <a:r>
                <a:rPr lang="en-GB" sz="1050" dirty="0">
                  <a:solidFill>
                    <a:schemeClr val="bg1"/>
                  </a:solidFill>
                </a:rPr>
                <a:t>9</a:t>
              </a:r>
            </a:p>
          </p:txBody>
        </p:sp>
        <p:sp>
          <p:nvSpPr>
            <p:cNvPr id="61" name="TextBox 60"/>
            <p:cNvSpPr txBox="1"/>
            <p:nvPr/>
          </p:nvSpPr>
          <p:spPr>
            <a:xfrm>
              <a:off x="300510" y="2353835"/>
              <a:ext cx="354584" cy="253916"/>
            </a:xfrm>
            <a:prstGeom prst="rect">
              <a:avLst/>
            </a:prstGeom>
            <a:noFill/>
          </p:spPr>
          <p:txBody>
            <a:bodyPr wrap="none" rtlCol="0">
              <a:spAutoFit/>
            </a:bodyPr>
            <a:lstStyle/>
            <a:p>
              <a:pPr>
                <a:spcAft>
                  <a:spcPts val="1100"/>
                </a:spcAft>
              </a:pPr>
              <a:r>
                <a:rPr lang="en-GB" sz="1050" dirty="0">
                  <a:solidFill>
                    <a:schemeClr val="bg1"/>
                  </a:solidFill>
                </a:rPr>
                <a:t>10</a:t>
              </a:r>
            </a:p>
          </p:txBody>
        </p:sp>
        <p:sp>
          <p:nvSpPr>
            <p:cNvPr id="62" name="TextBox 61"/>
            <p:cNvSpPr txBox="1"/>
            <p:nvPr/>
          </p:nvSpPr>
          <p:spPr>
            <a:xfrm rot="16200000">
              <a:off x="-502522" y="3259698"/>
              <a:ext cx="1353256" cy="261610"/>
            </a:xfrm>
            <a:prstGeom prst="rect">
              <a:avLst/>
            </a:prstGeom>
            <a:noFill/>
          </p:spPr>
          <p:txBody>
            <a:bodyPr wrap="none" rtlCol="0">
              <a:spAutoFit/>
            </a:bodyPr>
            <a:lstStyle/>
            <a:p>
              <a:pPr>
                <a:spcAft>
                  <a:spcPts val="1100"/>
                </a:spcAft>
              </a:pPr>
              <a:r>
                <a:rPr lang="en-GB" sz="1100" dirty="0">
                  <a:solidFill>
                    <a:schemeClr val="bg1"/>
                  </a:solidFill>
                </a:rPr>
                <a:t>CHD Events (%)</a:t>
              </a:r>
            </a:p>
          </p:txBody>
        </p:sp>
        <p:sp>
          <p:nvSpPr>
            <p:cNvPr id="63" name="TextBox 62"/>
            <p:cNvSpPr txBox="1"/>
            <p:nvPr/>
          </p:nvSpPr>
          <p:spPr>
            <a:xfrm>
              <a:off x="2359783" y="3583543"/>
              <a:ext cx="705642" cy="230832"/>
            </a:xfrm>
            <a:prstGeom prst="rect">
              <a:avLst/>
            </a:prstGeom>
            <a:noFill/>
          </p:spPr>
          <p:txBody>
            <a:bodyPr wrap="none" rtlCol="0">
              <a:spAutoFit/>
            </a:bodyPr>
            <a:lstStyle/>
            <a:p>
              <a:pPr>
                <a:spcAft>
                  <a:spcPts val="1100"/>
                </a:spcAft>
              </a:pPr>
              <a:r>
                <a:rPr lang="en-GB" sz="900" dirty="0">
                  <a:solidFill>
                    <a:schemeClr val="bg1"/>
                  </a:solidFill>
                </a:rPr>
                <a:t>ASCOT-P</a:t>
              </a:r>
            </a:p>
          </p:txBody>
        </p:sp>
        <p:sp>
          <p:nvSpPr>
            <p:cNvPr id="64" name="TextBox 63"/>
            <p:cNvSpPr txBox="1"/>
            <p:nvPr/>
          </p:nvSpPr>
          <p:spPr>
            <a:xfrm>
              <a:off x="1554212" y="3831995"/>
              <a:ext cx="715260" cy="230832"/>
            </a:xfrm>
            <a:prstGeom prst="rect">
              <a:avLst/>
            </a:prstGeom>
            <a:noFill/>
          </p:spPr>
          <p:txBody>
            <a:bodyPr wrap="none" rtlCol="0">
              <a:spAutoFit/>
            </a:bodyPr>
            <a:lstStyle/>
            <a:p>
              <a:pPr>
                <a:spcAft>
                  <a:spcPts val="1100"/>
                </a:spcAft>
              </a:pPr>
              <a:r>
                <a:rPr lang="en-GB" sz="900" dirty="0">
                  <a:solidFill>
                    <a:schemeClr val="bg1"/>
                  </a:solidFill>
                </a:rPr>
                <a:t>ASCOT-S</a:t>
              </a:r>
            </a:p>
          </p:txBody>
        </p:sp>
        <p:sp>
          <p:nvSpPr>
            <p:cNvPr id="65" name="TextBox 64"/>
            <p:cNvSpPr txBox="1"/>
            <p:nvPr/>
          </p:nvSpPr>
          <p:spPr>
            <a:xfrm>
              <a:off x="1405938" y="3404170"/>
              <a:ext cx="766557" cy="230832"/>
            </a:xfrm>
            <a:prstGeom prst="rect">
              <a:avLst/>
            </a:prstGeom>
            <a:noFill/>
          </p:spPr>
          <p:txBody>
            <a:bodyPr wrap="none" rtlCol="0">
              <a:spAutoFit/>
            </a:bodyPr>
            <a:lstStyle/>
            <a:p>
              <a:pPr>
                <a:spcAft>
                  <a:spcPts val="1100"/>
                </a:spcAft>
              </a:pPr>
              <a:r>
                <a:rPr lang="en-GB" sz="900" dirty="0">
                  <a:solidFill>
                    <a:schemeClr val="bg1"/>
                  </a:solidFill>
                </a:rPr>
                <a:t>AFCAPS-S</a:t>
              </a:r>
            </a:p>
          </p:txBody>
        </p:sp>
        <p:sp>
          <p:nvSpPr>
            <p:cNvPr id="66" name="TextBox 65"/>
            <p:cNvSpPr txBox="1"/>
            <p:nvPr/>
          </p:nvSpPr>
          <p:spPr>
            <a:xfrm>
              <a:off x="3081914" y="3190418"/>
              <a:ext cx="756938" cy="230832"/>
            </a:xfrm>
            <a:prstGeom prst="rect">
              <a:avLst/>
            </a:prstGeom>
            <a:noFill/>
          </p:spPr>
          <p:txBody>
            <a:bodyPr wrap="none" rtlCol="0">
              <a:spAutoFit/>
            </a:bodyPr>
            <a:lstStyle/>
            <a:p>
              <a:pPr>
                <a:spcAft>
                  <a:spcPts val="1100"/>
                </a:spcAft>
              </a:pPr>
              <a:r>
                <a:rPr lang="en-GB" sz="900" dirty="0">
                  <a:solidFill>
                    <a:schemeClr val="bg1"/>
                  </a:solidFill>
                </a:rPr>
                <a:t>AFCAPS-P</a:t>
              </a:r>
            </a:p>
          </p:txBody>
        </p:sp>
        <p:sp>
          <p:nvSpPr>
            <p:cNvPr id="67" name="TextBox 66"/>
            <p:cNvSpPr txBox="1"/>
            <p:nvPr/>
          </p:nvSpPr>
          <p:spPr>
            <a:xfrm>
              <a:off x="1973957" y="2991307"/>
              <a:ext cx="918841" cy="230832"/>
            </a:xfrm>
            <a:prstGeom prst="rect">
              <a:avLst/>
            </a:prstGeom>
            <a:noFill/>
          </p:spPr>
          <p:txBody>
            <a:bodyPr wrap="none" rtlCol="0">
              <a:spAutoFit/>
            </a:bodyPr>
            <a:lstStyle/>
            <a:p>
              <a:pPr>
                <a:spcAft>
                  <a:spcPts val="1100"/>
                </a:spcAft>
              </a:pPr>
              <a:r>
                <a:rPr lang="en-GB" sz="900" dirty="0">
                  <a:solidFill>
                    <a:schemeClr val="bg1"/>
                  </a:solidFill>
                </a:rPr>
                <a:t>WOSCOPS-S</a:t>
              </a:r>
            </a:p>
          </p:txBody>
        </p:sp>
        <p:sp>
          <p:nvSpPr>
            <p:cNvPr id="68" name="TextBox 67"/>
            <p:cNvSpPr txBox="1"/>
            <p:nvPr/>
          </p:nvSpPr>
          <p:spPr>
            <a:xfrm>
              <a:off x="3399876" y="2540715"/>
              <a:ext cx="909223" cy="230832"/>
            </a:xfrm>
            <a:prstGeom prst="rect">
              <a:avLst/>
            </a:prstGeom>
            <a:noFill/>
          </p:spPr>
          <p:txBody>
            <a:bodyPr wrap="none" rtlCol="0">
              <a:spAutoFit/>
            </a:bodyPr>
            <a:lstStyle/>
            <a:p>
              <a:pPr>
                <a:spcAft>
                  <a:spcPts val="1100"/>
                </a:spcAft>
              </a:pPr>
              <a:r>
                <a:rPr lang="en-GB" sz="900" dirty="0">
                  <a:solidFill>
                    <a:schemeClr val="bg1"/>
                  </a:solidFill>
                </a:rPr>
                <a:t>WOSCOPS-P</a:t>
              </a:r>
            </a:p>
          </p:txBody>
        </p:sp>
        <p:sp>
          <p:nvSpPr>
            <p:cNvPr id="69" name="TextBox 68"/>
            <p:cNvSpPr txBox="1"/>
            <p:nvPr/>
          </p:nvSpPr>
          <p:spPr>
            <a:xfrm>
              <a:off x="878731" y="2506634"/>
              <a:ext cx="1290738" cy="507831"/>
            </a:xfrm>
            <a:prstGeom prst="rect">
              <a:avLst/>
            </a:prstGeom>
            <a:noFill/>
          </p:spPr>
          <p:txBody>
            <a:bodyPr wrap="none" rtlCol="0">
              <a:spAutoFit/>
            </a:bodyPr>
            <a:lstStyle/>
            <a:p>
              <a:r>
                <a:rPr lang="en-GB" sz="900" dirty="0">
                  <a:solidFill>
                    <a:schemeClr val="bg1"/>
                  </a:solidFill>
                </a:rPr>
                <a:t>y=0.0599x-3.3952</a:t>
              </a:r>
            </a:p>
            <a:p>
              <a:r>
                <a:rPr lang="en-GB" sz="900" dirty="0">
                  <a:solidFill>
                    <a:schemeClr val="bg1"/>
                  </a:solidFill>
                </a:rPr>
                <a:t>R</a:t>
              </a:r>
              <a:r>
                <a:rPr lang="en-GB" sz="900" baseline="30000" dirty="0">
                  <a:solidFill>
                    <a:schemeClr val="bg1"/>
                  </a:solidFill>
                </a:rPr>
                <a:t>2</a:t>
              </a:r>
              <a:r>
                <a:rPr lang="en-GB" sz="900" dirty="0">
                  <a:solidFill>
                    <a:schemeClr val="bg1"/>
                  </a:solidFill>
                </a:rPr>
                <a:t>=0.9305</a:t>
              </a:r>
            </a:p>
            <a:p>
              <a:r>
                <a:rPr lang="en-GB" sz="900" i="1" dirty="0">
                  <a:solidFill>
                    <a:schemeClr val="bg1"/>
                  </a:solidFill>
                </a:rPr>
                <a:t>p</a:t>
              </a:r>
              <a:r>
                <a:rPr lang="en-GB" sz="900" dirty="0">
                  <a:solidFill>
                    <a:schemeClr val="bg1"/>
                  </a:solidFill>
                </a:rPr>
                <a:t>&lt;0.0019</a:t>
              </a:r>
              <a:endParaRPr lang="en-GB" sz="900" i="1" dirty="0">
                <a:solidFill>
                  <a:schemeClr val="bg1"/>
                </a:solidFill>
              </a:endParaRPr>
            </a:p>
          </p:txBody>
        </p:sp>
      </p:grpSp>
      <p:grpSp>
        <p:nvGrpSpPr>
          <p:cNvPr id="70" name="Group 69"/>
          <p:cNvGrpSpPr/>
          <p:nvPr/>
        </p:nvGrpSpPr>
        <p:grpSpPr>
          <a:xfrm>
            <a:off x="4427984" y="1870224"/>
            <a:ext cx="4612398" cy="3370964"/>
            <a:chOff x="4676779" y="2399888"/>
            <a:chExt cx="4612398" cy="2544163"/>
          </a:xfrm>
        </p:grpSpPr>
        <p:sp>
          <p:nvSpPr>
            <p:cNvPr id="71" name="TextBox 70"/>
            <p:cNvSpPr txBox="1"/>
            <p:nvPr/>
          </p:nvSpPr>
          <p:spPr>
            <a:xfrm>
              <a:off x="7995373" y="2556993"/>
              <a:ext cx="458780" cy="230832"/>
            </a:xfrm>
            <a:prstGeom prst="rect">
              <a:avLst/>
            </a:prstGeom>
            <a:noFill/>
          </p:spPr>
          <p:txBody>
            <a:bodyPr wrap="none" rtlCol="0">
              <a:spAutoFit/>
            </a:bodyPr>
            <a:lstStyle/>
            <a:p>
              <a:pPr>
                <a:spcAft>
                  <a:spcPts val="1100"/>
                </a:spcAft>
              </a:pPr>
              <a:r>
                <a:rPr lang="en-GB" sz="900" dirty="0">
                  <a:solidFill>
                    <a:schemeClr val="bg1"/>
                  </a:solidFill>
                </a:rPr>
                <a:t>4S-P</a:t>
              </a:r>
            </a:p>
          </p:txBody>
        </p:sp>
        <p:cxnSp>
          <p:nvCxnSpPr>
            <p:cNvPr id="72" name="Straight Connector 71"/>
            <p:cNvCxnSpPr/>
            <p:nvPr/>
          </p:nvCxnSpPr>
          <p:spPr>
            <a:xfrm>
              <a:off x="5363687" y="2499677"/>
              <a:ext cx="0" cy="20088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786838"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205144"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610750"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017151"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433077"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839475" y="443038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661802" y="4425624"/>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8242701" y="4425624"/>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9065025" y="4425624"/>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a:off x="5330304" y="4075414"/>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16200000">
              <a:off x="5330304" y="3772874"/>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a:off x="5326608" y="3450828"/>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a:off x="5326608" y="313049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16200000">
              <a:off x="5326608" y="2809125"/>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a:off x="5330304" y="2486977"/>
              <a:ext cx="0" cy="50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5148203" y="4443710"/>
              <a:ext cx="354584" cy="253916"/>
            </a:xfrm>
            <a:prstGeom prst="rect">
              <a:avLst/>
            </a:prstGeom>
            <a:noFill/>
          </p:spPr>
          <p:txBody>
            <a:bodyPr wrap="none" rtlCol="0">
              <a:spAutoFit/>
            </a:bodyPr>
            <a:lstStyle/>
            <a:p>
              <a:pPr>
                <a:spcAft>
                  <a:spcPts val="1100"/>
                </a:spcAft>
              </a:pPr>
              <a:r>
                <a:rPr lang="en-GB" sz="1050" dirty="0">
                  <a:solidFill>
                    <a:schemeClr val="bg1"/>
                  </a:solidFill>
                </a:rPr>
                <a:t>30</a:t>
              </a:r>
            </a:p>
          </p:txBody>
        </p:sp>
        <p:sp>
          <p:nvSpPr>
            <p:cNvPr id="89" name="TextBox 88"/>
            <p:cNvSpPr txBox="1"/>
            <p:nvPr/>
          </p:nvSpPr>
          <p:spPr>
            <a:xfrm>
              <a:off x="5609546" y="4443710"/>
              <a:ext cx="354584" cy="253916"/>
            </a:xfrm>
            <a:prstGeom prst="rect">
              <a:avLst/>
            </a:prstGeom>
            <a:noFill/>
          </p:spPr>
          <p:txBody>
            <a:bodyPr wrap="none" rtlCol="0">
              <a:spAutoFit/>
            </a:bodyPr>
            <a:lstStyle/>
            <a:p>
              <a:pPr>
                <a:spcAft>
                  <a:spcPts val="1100"/>
                </a:spcAft>
              </a:pPr>
              <a:r>
                <a:rPr lang="en-GB" sz="1050" dirty="0">
                  <a:solidFill>
                    <a:schemeClr val="bg1"/>
                  </a:solidFill>
                </a:rPr>
                <a:t>50</a:t>
              </a:r>
            </a:p>
          </p:txBody>
        </p:sp>
        <p:sp>
          <p:nvSpPr>
            <p:cNvPr id="90" name="TextBox 89"/>
            <p:cNvSpPr txBox="1"/>
            <p:nvPr/>
          </p:nvSpPr>
          <p:spPr>
            <a:xfrm>
              <a:off x="6023073" y="4443710"/>
              <a:ext cx="354584" cy="253916"/>
            </a:xfrm>
            <a:prstGeom prst="rect">
              <a:avLst/>
            </a:prstGeom>
            <a:noFill/>
          </p:spPr>
          <p:txBody>
            <a:bodyPr wrap="none" rtlCol="0">
              <a:spAutoFit/>
            </a:bodyPr>
            <a:lstStyle/>
            <a:p>
              <a:pPr>
                <a:spcAft>
                  <a:spcPts val="1100"/>
                </a:spcAft>
              </a:pPr>
              <a:r>
                <a:rPr lang="en-GB" sz="1050" dirty="0">
                  <a:solidFill>
                    <a:schemeClr val="bg1"/>
                  </a:solidFill>
                </a:rPr>
                <a:t>70</a:t>
              </a:r>
            </a:p>
          </p:txBody>
        </p:sp>
        <p:sp>
          <p:nvSpPr>
            <p:cNvPr id="91" name="TextBox 90"/>
            <p:cNvSpPr txBox="1"/>
            <p:nvPr/>
          </p:nvSpPr>
          <p:spPr>
            <a:xfrm>
              <a:off x="6406232" y="4443710"/>
              <a:ext cx="354584" cy="253916"/>
            </a:xfrm>
            <a:prstGeom prst="rect">
              <a:avLst/>
            </a:prstGeom>
            <a:noFill/>
          </p:spPr>
          <p:txBody>
            <a:bodyPr wrap="none" rtlCol="0">
              <a:spAutoFit/>
            </a:bodyPr>
            <a:lstStyle/>
            <a:p>
              <a:pPr>
                <a:spcAft>
                  <a:spcPts val="1100"/>
                </a:spcAft>
              </a:pPr>
              <a:r>
                <a:rPr lang="en-GB" sz="1050" dirty="0">
                  <a:solidFill>
                    <a:schemeClr val="bg1"/>
                  </a:solidFill>
                </a:rPr>
                <a:t>90</a:t>
              </a:r>
            </a:p>
          </p:txBody>
        </p:sp>
        <p:sp>
          <p:nvSpPr>
            <p:cNvPr id="92" name="TextBox 91"/>
            <p:cNvSpPr txBox="1"/>
            <p:nvPr/>
          </p:nvSpPr>
          <p:spPr>
            <a:xfrm>
              <a:off x="6801759" y="4443710"/>
              <a:ext cx="439544" cy="253916"/>
            </a:xfrm>
            <a:prstGeom prst="rect">
              <a:avLst/>
            </a:prstGeom>
            <a:noFill/>
          </p:spPr>
          <p:txBody>
            <a:bodyPr wrap="none" rtlCol="0">
              <a:spAutoFit/>
            </a:bodyPr>
            <a:lstStyle/>
            <a:p>
              <a:pPr>
                <a:spcAft>
                  <a:spcPts val="1100"/>
                </a:spcAft>
              </a:pPr>
              <a:r>
                <a:rPr lang="en-GB" sz="1050" dirty="0">
                  <a:solidFill>
                    <a:schemeClr val="bg1"/>
                  </a:solidFill>
                </a:rPr>
                <a:t>110</a:t>
              </a:r>
            </a:p>
          </p:txBody>
        </p:sp>
        <p:sp>
          <p:nvSpPr>
            <p:cNvPr id="93" name="TextBox 92"/>
            <p:cNvSpPr txBox="1"/>
            <p:nvPr/>
          </p:nvSpPr>
          <p:spPr>
            <a:xfrm>
              <a:off x="7217685" y="4443710"/>
              <a:ext cx="439544" cy="253916"/>
            </a:xfrm>
            <a:prstGeom prst="rect">
              <a:avLst/>
            </a:prstGeom>
            <a:noFill/>
          </p:spPr>
          <p:txBody>
            <a:bodyPr wrap="none" rtlCol="0">
              <a:spAutoFit/>
            </a:bodyPr>
            <a:lstStyle/>
            <a:p>
              <a:pPr>
                <a:spcAft>
                  <a:spcPts val="1100"/>
                </a:spcAft>
              </a:pPr>
              <a:r>
                <a:rPr lang="en-GB" sz="1050" dirty="0">
                  <a:solidFill>
                    <a:schemeClr val="bg1"/>
                  </a:solidFill>
                </a:rPr>
                <a:t>130</a:t>
              </a:r>
            </a:p>
          </p:txBody>
        </p:sp>
        <p:sp>
          <p:nvSpPr>
            <p:cNvPr id="94" name="TextBox 93"/>
            <p:cNvSpPr txBox="1"/>
            <p:nvPr/>
          </p:nvSpPr>
          <p:spPr>
            <a:xfrm>
              <a:off x="7624083" y="4443710"/>
              <a:ext cx="439544" cy="253916"/>
            </a:xfrm>
            <a:prstGeom prst="rect">
              <a:avLst/>
            </a:prstGeom>
            <a:noFill/>
          </p:spPr>
          <p:txBody>
            <a:bodyPr wrap="none" rtlCol="0">
              <a:spAutoFit/>
            </a:bodyPr>
            <a:lstStyle/>
            <a:p>
              <a:pPr>
                <a:spcAft>
                  <a:spcPts val="1100"/>
                </a:spcAft>
              </a:pPr>
              <a:r>
                <a:rPr lang="en-GB" sz="1050" dirty="0">
                  <a:solidFill>
                    <a:schemeClr val="bg1"/>
                  </a:solidFill>
                </a:rPr>
                <a:t>150</a:t>
              </a:r>
            </a:p>
          </p:txBody>
        </p:sp>
        <p:sp>
          <p:nvSpPr>
            <p:cNvPr id="95" name="TextBox 94"/>
            <p:cNvSpPr txBox="1"/>
            <p:nvPr/>
          </p:nvSpPr>
          <p:spPr>
            <a:xfrm>
              <a:off x="8027309" y="4443710"/>
              <a:ext cx="439544" cy="253916"/>
            </a:xfrm>
            <a:prstGeom prst="rect">
              <a:avLst/>
            </a:prstGeom>
            <a:noFill/>
          </p:spPr>
          <p:txBody>
            <a:bodyPr wrap="none" rtlCol="0">
              <a:spAutoFit/>
            </a:bodyPr>
            <a:lstStyle/>
            <a:p>
              <a:pPr>
                <a:spcAft>
                  <a:spcPts val="1100"/>
                </a:spcAft>
              </a:pPr>
              <a:r>
                <a:rPr lang="en-GB" sz="1050" dirty="0">
                  <a:solidFill>
                    <a:schemeClr val="bg1"/>
                  </a:solidFill>
                </a:rPr>
                <a:t>170</a:t>
              </a:r>
            </a:p>
          </p:txBody>
        </p:sp>
        <p:sp>
          <p:nvSpPr>
            <p:cNvPr id="96" name="TextBox 95"/>
            <p:cNvSpPr txBox="1"/>
            <p:nvPr/>
          </p:nvSpPr>
          <p:spPr>
            <a:xfrm>
              <a:off x="8849633" y="4443710"/>
              <a:ext cx="439544" cy="253916"/>
            </a:xfrm>
            <a:prstGeom prst="rect">
              <a:avLst/>
            </a:prstGeom>
            <a:noFill/>
          </p:spPr>
          <p:txBody>
            <a:bodyPr wrap="none" rtlCol="0">
              <a:spAutoFit/>
            </a:bodyPr>
            <a:lstStyle/>
            <a:p>
              <a:pPr>
                <a:spcAft>
                  <a:spcPts val="1100"/>
                </a:spcAft>
              </a:pPr>
              <a:r>
                <a:rPr lang="en-GB" sz="1050" dirty="0">
                  <a:solidFill>
                    <a:schemeClr val="bg1"/>
                  </a:solidFill>
                </a:rPr>
                <a:t>210</a:t>
              </a:r>
            </a:p>
          </p:txBody>
        </p:sp>
        <p:sp>
          <p:nvSpPr>
            <p:cNvPr id="97" name="TextBox 96"/>
            <p:cNvSpPr txBox="1"/>
            <p:nvPr/>
          </p:nvSpPr>
          <p:spPr>
            <a:xfrm>
              <a:off x="8446410" y="4443710"/>
              <a:ext cx="439544" cy="253916"/>
            </a:xfrm>
            <a:prstGeom prst="rect">
              <a:avLst/>
            </a:prstGeom>
            <a:noFill/>
          </p:spPr>
          <p:txBody>
            <a:bodyPr wrap="none" rtlCol="0">
              <a:spAutoFit/>
            </a:bodyPr>
            <a:lstStyle/>
            <a:p>
              <a:pPr>
                <a:spcAft>
                  <a:spcPts val="1100"/>
                </a:spcAft>
              </a:pPr>
              <a:r>
                <a:rPr lang="en-GB" sz="1050" dirty="0">
                  <a:solidFill>
                    <a:schemeClr val="bg1"/>
                  </a:solidFill>
                </a:rPr>
                <a:t>190</a:t>
              </a:r>
            </a:p>
          </p:txBody>
        </p:sp>
        <p:sp>
          <p:nvSpPr>
            <p:cNvPr id="98" name="TextBox 97"/>
            <p:cNvSpPr txBox="1"/>
            <p:nvPr/>
          </p:nvSpPr>
          <p:spPr>
            <a:xfrm>
              <a:off x="6593956" y="4682441"/>
              <a:ext cx="1247457" cy="261610"/>
            </a:xfrm>
            <a:prstGeom prst="rect">
              <a:avLst/>
            </a:prstGeom>
            <a:noFill/>
          </p:spPr>
          <p:txBody>
            <a:bodyPr wrap="none" rtlCol="0">
              <a:spAutoFit/>
            </a:bodyPr>
            <a:lstStyle/>
            <a:p>
              <a:pPr>
                <a:spcAft>
                  <a:spcPts val="1100"/>
                </a:spcAft>
              </a:pPr>
              <a:r>
                <a:rPr lang="en-GB" sz="1100" dirty="0">
                  <a:solidFill>
                    <a:schemeClr val="bg1"/>
                  </a:solidFill>
                </a:rPr>
                <a:t>LDL-C (mg/</a:t>
              </a:r>
              <a:r>
                <a:rPr lang="en-GB" sz="1100" dirty="0" err="1">
                  <a:solidFill>
                    <a:schemeClr val="bg1"/>
                  </a:solidFill>
                </a:rPr>
                <a:t>dL</a:t>
              </a:r>
              <a:r>
                <a:rPr lang="en-GB" sz="1100" dirty="0">
                  <a:solidFill>
                    <a:schemeClr val="bg1"/>
                  </a:solidFill>
                </a:rPr>
                <a:t>)</a:t>
              </a:r>
            </a:p>
          </p:txBody>
        </p:sp>
        <p:sp>
          <p:nvSpPr>
            <p:cNvPr id="99" name="TextBox 98"/>
            <p:cNvSpPr txBox="1"/>
            <p:nvPr/>
          </p:nvSpPr>
          <p:spPr>
            <a:xfrm rot="16200000">
              <a:off x="4130956" y="3345422"/>
              <a:ext cx="1353256" cy="261610"/>
            </a:xfrm>
            <a:prstGeom prst="rect">
              <a:avLst/>
            </a:prstGeom>
            <a:noFill/>
          </p:spPr>
          <p:txBody>
            <a:bodyPr wrap="none" rtlCol="0">
              <a:spAutoFit/>
            </a:bodyPr>
            <a:lstStyle/>
            <a:p>
              <a:pPr>
                <a:spcAft>
                  <a:spcPts val="1100"/>
                </a:spcAft>
              </a:pPr>
              <a:r>
                <a:rPr lang="en-GB" sz="1100" dirty="0">
                  <a:solidFill>
                    <a:schemeClr val="bg1"/>
                  </a:solidFill>
                </a:rPr>
                <a:t>CHD Events (%)</a:t>
              </a:r>
            </a:p>
          </p:txBody>
        </p:sp>
        <p:sp>
          <p:nvSpPr>
            <p:cNvPr id="100" name="TextBox 99"/>
            <p:cNvSpPr txBox="1"/>
            <p:nvPr/>
          </p:nvSpPr>
          <p:spPr>
            <a:xfrm>
              <a:off x="5023347" y="3983009"/>
              <a:ext cx="269626" cy="253916"/>
            </a:xfrm>
            <a:prstGeom prst="rect">
              <a:avLst/>
            </a:prstGeom>
            <a:noFill/>
          </p:spPr>
          <p:txBody>
            <a:bodyPr wrap="none" rtlCol="0">
              <a:spAutoFit/>
            </a:bodyPr>
            <a:lstStyle/>
            <a:p>
              <a:pPr>
                <a:spcAft>
                  <a:spcPts val="1100"/>
                </a:spcAft>
              </a:pPr>
              <a:r>
                <a:rPr lang="en-GB" sz="1050" dirty="0">
                  <a:solidFill>
                    <a:schemeClr val="bg1"/>
                  </a:solidFill>
                </a:rPr>
                <a:t>5</a:t>
              </a:r>
            </a:p>
          </p:txBody>
        </p:sp>
        <p:sp>
          <p:nvSpPr>
            <p:cNvPr id="101" name="TextBox 100"/>
            <p:cNvSpPr txBox="1"/>
            <p:nvPr/>
          </p:nvSpPr>
          <p:spPr>
            <a:xfrm>
              <a:off x="5023347" y="4272686"/>
              <a:ext cx="269626" cy="253916"/>
            </a:xfrm>
            <a:prstGeom prst="rect">
              <a:avLst/>
            </a:prstGeom>
            <a:noFill/>
          </p:spPr>
          <p:txBody>
            <a:bodyPr wrap="none" rtlCol="0">
              <a:spAutoFit/>
            </a:bodyPr>
            <a:lstStyle/>
            <a:p>
              <a:pPr>
                <a:spcAft>
                  <a:spcPts val="1100"/>
                </a:spcAft>
              </a:pPr>
              <a:r>
                <a:rPr lang="en-GB" sz="1050" dirty="0">
                  <a:solidFill>
                    <a:schemeClr val="bg1"/>
                  </a:solidFill>
                </a:rPr>
                <a:t>0</a:t>
              </a:r>
            </a:p>
          </p:txBody>
        </p:sp>
        <p:sp>
          <p:nvSpPr>
            <p:cNvPr id="102" name="TextBox 101"/>
            <p:cNvSpPr txBox="1"/>
            <p:nvPr/>
          </p:nvSpPr>
          <p:spPr>
            <a:xfrm>
              <a:off x="4932933" y="3660402"/>
              <a:ext cx="354584" cy="253916"/>
            </a:xfrm>
            <a:prstGeom prst="rect">
              <a:avLst/>
            </a:prstGeom>
            <a:noFill/>
          </p:spPr>
          <p:txBody>
            <a:bodyPr wrap="none" rtlCol="0">
              <a:spAutoFit/>
            </a:bodyPr>
            <a:lstStyle/>
            <a:p>
              <a:pPr>
                <a:spcAft>
                  <a:spcPts val="1100"/>
                </a:spcAft>
              </a:pPr>
              <a:r>
                <a:rPr lang="en-GB" sz="1050" dirty="0">
                  <a:solidFill>
                    <a:schemeClr val="bg1"/>
                  </a:solidFill>
                </a:rPr>
                <a:t>10</a:t>
              </a:r>
            </a:p>
          </p:txBody>
        </p:sp>
        <p:sp>
          <p:nvSpPr>
            <p:cNvPr id="103" name="TextBox 102"/>
            <p:cNvSpPr txBox="1"/>
            <p:nvPr/>
          </p:nvSpPr>
          <p:spPr>
            <a:xfrm>
              <a:off x="4932933" y="3357237"/>
              <a:ext cx="354584" cy="253916"/>
            </a:xfrm>
            <a:prstGeom prst="rect">
              <a:avLst/>
            </a:prstGeom>
            <a:noFill/>
          </p:spPr>
          <p:txBody>
            <a:bodyPr wrap="none" rtlCol="0">
              <a:spAutoFit/>
            </a:bodyPr>
            <a:lstStyle/>
            <a:p>
              <a:pPr>
                <a:spcAft>
                  <a:spcPts val="1100"/>
                </a:spcAft>
              </a:pPr>
              <a:r>
                <a:rPr lang="en-GB" sz="1050" dirty="0">
                  <a:solidFill>
                    <a:schemeClr val="bg1"/>
                  </a:solidFill>
                </a:rPr>
                <a:t>15</a:t>
              </a:r>
            </a:p>
          </p:txBody>
        </p:sp>
        <p:sp>
          <p:nvSpPr>
            <p:cNvPr id="104" name="TextBox 103"/>
            <p:cNvSpPr txBox="1"/>
            <p:nvPr/>
          </p:nvSpPr>
          <p:spPr>
            <a:xfrm>
              <a:off x="4938389" y="3025100"/>
              <a:ext cx="354584" cy="253916"/>
            </a:xfrm>
            <a:prstGeom prst="rect">
              <a:avLst/>
            </a:prstGeom>
            <a:noFill/>
          </p:spPr>
          <p:txBody>
            <a:bodyPr wrap="none" rtlCol="0">
              <a:spAutoFit/>
            </a:bodyPr>
            <a:lstStyle/>
            <a:p>
              <a:pPr>
                <a:spcAft>
                  <a:spcPts val="1100"/>
                </a:spcAft>
              </a:pPr>
              <a:r>
                <a:rPr lang="en-GB" sz="1050" dirty="0">
                  <a:solidFill>
                    <a:schemeClr val="bg1"/>
                  </a:solidFill>
                </a:rPr>
                <a:t>20</a:t>
              </a:r>
            </a:p>
          </p:txBody>
        </p:sp>
        <p:sp>
          <p:nvSpPr>
            <p:cNvPr id="105" name="TextBox 104"/>
            <p:cNvSpPr txBox="1"/>
            <p:nvPr/>
          </p:nvSpPr>
          <p:spPr>
            <a:xfrm>
              <a:off x="4932933" y="2703160"/>
              <a:ext cx="354584" cy="253916"/>
            </a:xfrm>
            <a:prstGeom prst="rect">
              <a:avLst/>
            </a:prstGeom>
            <a:noFill/>
          </p:spPr>
          <p:txBody>
            <a:bodyPr wrap="none" rtlCol="0">
              <a:spAutoFit/>
            </a:bodyPr>
            <a:lstStyle/>
            <a:p>
              <a:pPr>
                <a:spcAft>
                  <a:spcPts val="1100"/>
                </a:spcAft>
              </a:pPr>
              <a:r>
                <a:rPr lang="en-GB" sz="1050" dirty="0">
                  <a:solidFill>
                    <a:schemeClr val="bg1"/>
                  </a:solidFill>
                </a:rPr>
                <a:t>25</a:t>
              </a:r>
            </a:p>
          </p:txBody>
        </p:sp>
        <p:sp>
          <p:nvSpPr>
            <p:cNvPr id="106" name="TextBox 105"/>
            <p:cNvSpPr txBox="1"/>
            <p:nvPr/>
          </p:nvSpPr>
          <p:spPr>
            <a:xfrm>
              <a:off x="4932933" y="2399888"/>
              <a:ext cx="354584" cy="253916"/>
            </a:xfrm>
            <a:prstGeom prst="rect">
              <a:avLst/>
            </a:prstGeom>
            <a:noFill/>
          </p:spPr>
          <p:txBody>
            <a:bodyPr wrap="none" rtlCol="0">
              <a:spAutoFit/>
            </a:bodyPr>
            <a:lstStyle/>
            <a:p>
              <a:pPr>
                <a:spcAft>
                  <a:spcPts val="1100"/>
                </a:spcAft>
              </a:pPr>
              <a:r>
                <a:rPr lang="en-GB" sz="1050" dirty="0">
                  <a:solidFill>
                    <a:schemeClr val="bg1"/>
                  </a:solidFill>
                </a:rPr>
                <a:t>30</a:t>
              </a:r>
            </a:p>
          </p:txBody>
        </p:sp>
        <p:cxnSp>
          <p:nvCxnSpPr>
            <p:cNvPr id="107" name="Straight Connector 106"/>
            <p:cNvCxnSpPr/>
            <p:nvPr/>
          </p:nvCxnSpPr>
          <p:spPr>
            <a:xfrm>
              <a:off x="5301208" y="4424362"/>
              <a:ext cx="376381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5360989" y="2613025"/>
              <a:ext cx="3543299" cy="1804988"/>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109" name="Oval 108"/>
            <p:cNvSpPr/>
            <p:nvPr/>
          </p:nvSpPr>
          <p:spPr>
            <a:xfrm>
              <a:off x="5991999" y="391431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p:cNvSpPr/>
            <p:nvPr/>
          </p:nvSpPr>
          <p:spPr>
            <a:xfrm>
              <a:off x="6610750" y="3545443"/>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670943" y="385220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734843" y="3745318"/>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971908" y="3608772"/>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p:cNvSpPr/>
            <p:nvPr/>
          </p:nvSpPr>
          <p:spPr>
            <a:xfrm>
              <a:off x="7321952" y="3284163"/>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p:cNvSpPr/>
            <p:nvPr/>
          </p:nvSpPr>
          <p:spPr>
            <a:xfrm>
              <a:off x="7387834" y="3284163"/>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7528328" y="3347965"/>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p:cNvSpPr/>
            <p:nvPr/>
          </p:nvSpPr>
          <p:spPr>
            <a:xfrm>
              <a:off x="7730734" y="3224163"/>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p:cNvSpPr/>
            <p:nvPr/>
          </p:nvSpPr>
          <p:spPr>
            <a:xfrm>
              <a:off x="8448791" y="2655153"/>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TextBox 118"/>
            <p:cNvSpPr txBox="1"/>
            <p:nvPr/>
          </p:nvSpPr>
          <p:spPr>
            <a:xfrm>
              <a:off x="5367543" y="3718802"/>
              <a:ext cx="950901" cy="230832"/>
            </a:xfrm>
            <a:prstGeom prst="rect">
              <a:avLst/>
            </a:prstGeom>
            <a:noFill/>
          </p:spPr>
          <p:txBody>
            <a:bodyPr wrap="none" rtlCol="0">
              <a:spAutoFit/>
            </a:bodyPr>
            <a:lstStyle/>
            <a:p>
              <a:pPr>
                <a:spcAft>
                  <a:spcPts val="1100"/>
                </a:spcAft>
              </a:pPr>
              <a:r>
                <a:rPr lang="en-GB" sz="900" dirty="0">
                  <a:solidFill>
                    <a:schemeClr val="bg1"/>
                  </a:solidFill>
                </a:rPr>
                <a:t>PROVE-IT-AT</a:t>
              </a:r>
            </a:p>
          </p:txBody>
        </p:sp>
        <p:sp>
          <p:nvSpPr>
            <p:cNvPr id="120" name="TextBox 119"/>
            <p:cNvSpPr txBox="1"/>
            <p:nvPr/>
          </p:nvSpPr>
          <p:spPr>
            <a:xfrm>
              <a:off x="6348292" y="3909736"/>
              <a:ext cx="950901" cy="230832"/>
            </a:xfrm>
            <a:prstGeom prst="rect">
              <a:avLst/>
            </a:prstGeom>
            <a:noFill/>
          </p:spPr>
          <p:txBody>
            <a:bodyPr wrap="none" rtlCol="0">
              <a:spAutoFit/>
            </a:bodyPr>
            <a:lstStyle/>
            <a:p>
              <a:pPr>
                <a:spcAft>
                  <a:spcPts val="1100"/>
                </a:spcAft>
              </a:pPr>
              <a:r>
                <a:rPr lang="en-GB" sz="900" dirty="0">
                  <a:solidFill>
                    <a:schemeClr val="bg1"/>
                  </a:solidFill>
                </a:rPr>
                <a:t>PROVE-IT-PR</a:t>
              </a:r>
            </a:p>
          </p:txBody>
        </p:sp>
        <p:sp>
          <p:nvSpPr>
            <p:cNvPr id="121" name="TextBox 120"/>
            <p:cNvSpPr txBox="1"/>
            <p:nvPr/>
          </p:nvSpPr>
          <p:spPr>
            <a:xfrm>
              <a:off x="7161176" y="3056691"/>
              <a:ext cx="550151" cy="230832"/>
            </a:xfrm>
            <a:prstGeom prst="rect">
              <a:avLst/>
            </a:prstGeom>
            <a:noFill/>
          </p:spPr>
          <p:txBody>
            <a:bodyPr wrap="none" rtlCol="0">
              <a:spAutoFit/>
            </a:bodyPr>
            <a:lstStyle/>
            <a:p>
              <a:pPr>
                <a:spcAft>
                  <a:spcPts val="1100"/>
                </a:spcAft>
              </a:pPr>
              <a:r>
                <a:rPr lang="en-GB" sz="900" dirty="0">
                  <a:solidFill>
                    <a:schemeClr val="bg1"/>
                  </a:solidFill>
                </a:rPr>
                <a:t>HPS-P</a:t>
              </a:r>
            </a:p>
          </p:txBody>
        </p:sp>
        <p:sp>
          <p:nvSpPr>
            <p:cNvPr id="122" name="TextBox 121"/>
            <p:cNvSpPr txBox="1"/>
            <p:nvPr/>
          </p:nvSpPr>
          <p:spPr>
            <a:xfrm>
              <a:off x="6373774" y="3340632"/>
              <a:ext cx="550151" cy="230832"/>
            </a:xfrm>
            <a:prstGeom prst="rect">
              <a:avLst/>
            </a:prstGeom>
            <a:noFill/>
          </p:spPr>
          <p:txBody>
            <a:bodyPr wrap="none" rtlCol="0">
              <a:spAutoFit/>
            </a:bodyPr>
            <a:lstStyle/>
            <a:p>
              <a:pPr>
                <a:spcAft>
                  <a:spcPts val="1100"/>
                </a:spcAft>
              </a:pPr>
              <a:r>
                <a:rPr lang="en-GB" sz="900" dirty="0">
                  <a:solidFill>
                    <a:schemeClr val="bg1"/>
                  </a:solidFill>
                </a:rPr>
                <a:t>HPS-S</a:t>
              </a:r>
            </a:p>
          </p:txBody>
        </p:sp>
        <p:sp>
          <p:nvSpPr>
            <p:cNvPr id="123" name="TextBox 122"/>
            <p:cNvSpPr txBox="1"/>
            <p:nvPr/>
          </p:nvSpPr>
          <p:spPr>
            <a:xfrm>
              <a:off x="6771836" y="3691245"/>
              <a:ext cx="628698" cy="230832"/>
            </a:xfrm>
            <a:prstGeom prst="rect">
              <a:avLst/>
            </a:prstGeom>
            <a:noFill/>
          </p:spPr>
          <p:txBody>
            <a:bodyPr wrap="none" rtlCol="0">
              <a:spAutoFit/>
            </a:bodyPr>
            <a:lstStyle/>
            <a:p>
              <a:pPr>
                <a:spcAft>
                  <a:spcPts val="1100"/>
                </a:spcAft>
              </a:pPr>
              <a:r>
                <a:rPr lang="en-GB" sz="900" dirty="0">
                  <a:solidFill>
                    <a:schemeClr val="bg1"/>
                  </a:solidFill>
                </a:rPr>
                <a:t>CARE-S</a:t>
              </a:r>
            </a:p>
          </p:txBody>
        </p:sp>
        <p:sp>
          <p:nvSpPr>
            <p:cNvPr id="124" name="TextBox 123"/>
            <p:cNvSpPr txBox="1"/>
            <p:nvPr/>
          </p:nvSpPr>
          <p:spPr>
            <a:xfrm>
              <a:off x="7010008" y="3519586"/>
              <a:ext cx="633507" cy="230832"/>
            </a:xfrm>
            <a:prstGeom prst="rect">
              <a:avLst/>
            </a:prstGeom>
            <a:noFill/>
          </p:spPr>
          <p:txBody>
            <a:bodyPr wrap="none" rtlCol="0">
              <a:spAutoFit/>
            </a:bodyPr>
            <a:lstStyle/>
            <a:p>
              <a:pPr>
                <a:spcAft>
                  <a:spcPts val="1100"/>
                </a:spcAft>
              </a:pPr>
              <a:r>
                <a:rPr lang="en-GB" sz="900" dirty="0">
                  <a:solidFill>
                    <a:schemeClr val="bg1"/>
                  </a:solidFill>
                </a:rPr>
                <a:t>LIPID-S</a:t>
              </a:r>
            </a:p>
          </p:txBody>
        </p:sp>
        <p:sp>
          <p:nvSpPr>
            <p:cNvPr id="125" name="TextBox 124"/>
            <p:cNvSpPr txBox="1"/>
            <p:nvPr/>
          </p:nvSpPr>
          <p:spPr>
            <a:xfrm>
              <a:off x="7570764" y="3288555"/>
              <a:ext cx="628698" cy="230832"/>
            </a:xfrm>
            <a:prstGeom prst="rect">
              <a:avLst/>
            </a:prstGeom>
            <a:noFill/>
          </p:spPr>
          <p:txBody>
            <a:bodyPr wrap="none" rtlCol="0">
              <a:spAutoFit/>
            </a:bodyPr>
            <a:lstStyle/>
            <a:p>
              <a:pPr>
                <a:spcAft>
                  <a:spcPts val="1100"/>
                </a:spcAft>
              </a:pPr>
              <a:r>
                <a:rPr lang="en-GB" sz="900" dirty="0">
                  <a:solidFill>
                    <a:schemeClr val="bg1"/>
                  </a:solidFill>
                </a:rPr>
                <a:t>CARE-P</a:t>
              </a:r>
            </a:p>
          </p:txBody>
        </p:sp>
        <p:sp>
          <p:nvSpPr>
            <p:cNvPr id="126" name="TextBox 125"/>
            <p:cNvSpPr txBox="1"/>
            <p:nvPr/>
          </p:nvSpPr>
          <p:spPr>
            <a:xfrm>
              <a:off x="7790203" y="3135805"/>
              <a:ext cx="633507" cy="230832"/>
            </a:xfrm>
            <a:prstGeom prst="rect">
              <a:avLst/>
            </a:prstGeom>
            <a:noFill/>
          </p:spPr>
          <p:txBody>
            <a:bodyPr wrap="none" rtlCol="0">
              <a:spAutoFit/>
            </a:bodyPr>
            <a:lstStyle/>
            <a:p>
              <a:pPr>
                <a:spcAft>
                  <a:spcPts val="1100"/>
                </a:spcAft>
              </a:pPr>
              <a:r>
                <a:rPr lang="en-GB" sz="900" dirty="0">
                  <a:solidFill>
                    <a:schemeClr val="bg1"/>
                  </a:solidFill>
                </a:rPr>
                <a:t>LIPID-P</a:t>
              </a:r>
            </a:p>
          </p:txBody>
        </p:sp>
        <p:sp>
          <p:nvSpPr>
            <p:cNvPr id="127" name="TextBox 126"/>
            <p:cNvSpPr txBox="1"/>
            <p:nvPr/>
          </p:nvSpPr>
          <p:spPr>
            <a:xfrm>
              <a:off x="6863477" y="3201741"/>
              <a:ext cx="468398" cy="230832"/>
            </a:xfrm>
            <a:prstGeom prst="rect">
              <a:avLst/>
            </a:prstGeom>
            <a:noFill/>
          </p:spPr>
          <p:txBody>
            <a:bodyPr wrap="none" rtlCol="0">
              <a:spAutoFit/>
            </a:bodyPr>
            <a:lstStyle/>
            <a:p>
              <a:pPr>
                <a:spcAft>
                  <a:spcPts val="1100"/>
                </a:spcAft>
              </a:pPr>
              <a:r>
                <a:rPr lang="en-GB" sz="900" dirty="0">
                  <a:solidFill>
                    <a:schemeClr val="bg1"/>
                  </a:solidFill>
                </a:rPr>
                <a:t>4S-S</a:t>
              </a:r>
            </a:p>
          </p:txBody>
        </p:sp>
        <p:sp>
          <p:nvSpPr>
            <p:cNvPr id="128" name="TextBox 127"/>
            <p:cNvSpPr txBox="1"/>
            <p:nvPr/>
          </p:nvSpPr>
          <p:spPr>
            <a:xfrm>
              <a:off x="5418305" y="2507828"/>
              <a:ext cx="1290738" cy="507831"/>
            </a:xfrm>
            <a:prstGeom prst="rect">
              <a:avLst/>
            </a:prstGeom>
            <a:noFill/>
          </p:spPr>
          <p:txBody>
            <a:bodyPr wrap="none" rtlCol="0">
              <a:spAutoFit/>
            </a:bodyPr>
            <a:lstStyle/>
            <a:p>
              <a:r>
                <a:rPr lang="en-GB" sz="900" dirty="0">
                  <a:solidFill>
                    <a:schemeClr val="bg1"/>
                  </a:solidFill>
                </a:rPr>
                <a:t>y=0.1629x-4.6776</a:t>
              </a:r>
            </a:p>
            <a:p>
              <a:r>
                <a:rPr lang="en-GB" sz="900" dirty="0">
                  <a:solidFill>
                    <a:schemeClr val="bg1"/>
                  </a:solidFill>
                </a:rPr>
                <a:t>R</a:t>
              </a:r>
              <a:r>
                <a:rPr lang="en-GB" sz="900" baseline="30000" dirty="0">
                  <a:solidFill>
                    <a:schemeClr val="bg1"/>
                  </a:solidFill>
                </a:rPr>
                <a:t>2</a:t>
              </a:r>
              <a:r>
                <a:rPr lang="en-GB" sz="900" dirty="0">
                  <a:solidFill>
                    <a:schemeClr val="bg1"/>
                  </a:solidFill>
                </a:rPr>
                <a:t>=0.9029</a:t>
              </a:r>
            </a:p>
            <a:p>
              <a:r>
                <a:rPr lang="en-GB" sz="900" i="1" dirty="0">
                  <a:solidFill>
                    <a:schemeClr val="bg1"/>
                  </a:solidFill>
                </a:rPr>
                <a:t>p</a:t>
              </a:r>
              <a:r>
                <a:rPr lang="en-GB" sz="900" dirty="0">
                  <a:solidFill>
                    <a:schemeClr val="bg1"/>
                  </a:solidFill>
                </a:rPr>
                <a:t>&lt;0.0001</a:t>
              </a:r>
              <a:endParaRPr lang="en-GB" sz="900" i="1" dirty="0">
                <a:solidFill>
                  <a:schemeClr val="bg1"/>
                </a:solidFill>
              </a:endParaRPr>
            </a:p>
          </p:txBody>
        </p:sp>
      </p:grpSp>
      <p:sp>
        <p:nvSpPr>
          <p:cNvPr id="129" name="Content Placeholder 2"/>
          <p:cNvSpPr txBox="1">
            <a:spLocks/>
          </p:cNvSpPr>
          <p:nvPr/>
        </p:nvSpPr>
        <p:spPr>
          <a:xfrm>
            <a:off x="5112194" y="1340769"/>
            <a:ext cx="3396629" cy="432047"/>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a:t>Secondary prevention</a:t>
            </a:r>
          </a:p>
          <a:p>
            <a:pPr marL="0" indent="0">
              <a:buFont typeface="Arial" pitchFamily="34" charset="0"/>
              <a:buNone/>
            </a:pPr>
            <a:r>
              <a:rPr lang="en-GB" sz="1400" dirty="0"/>
              <a:t>Meta-analysis of 5 trials, N=42,315</a:t>
            </a:r>
          </a:p>
        </p:txBody>
      </p:sp>
    </p:spTree>
    <p:extLst>
      <p:ext uri="{BB962C8B-B14F-4D97-AF65-F5344CB8AC3E}">
        <p14:creationId xmlns:p14="http://schemas.microsoft.com/office/powerpoint/2010/main" val="41829045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CTT meta-analysis showed reducing LDL-C decreased risk of major vascular events</a:t>
            </a:r>
          </a:p>
        </p:txBody>
      </p:sp>
      <p:sp>
        <p:nvSpPr>
          <p:cNvPr id="4" name="Text Placeholder 3"/>
          <p:cNvSpPr>
            <a:spLocks noGrp="1"/>
          </p:cNvSpPr>
          <p:nvPr>
            <p:ph type="body" sz="quarter" idx="13"/>
          </p:nvPr>
        </p:nvSpPr>
        <p:spPr>
          <a:xfrm>
            <a:off x="251520" y="5494624"/>
            <a:ext cx="8671780" cy="504056"/>
          </a:xfrm>
        </p:spPr>
        <p:txBody>
          <a:bodyPr/>
          <a:lstStyle/>
          <a:p>
            <a:r>
              <a:rPr lang="en-GB" sz="1400" dirty="0"/>
              <a:t>All patients benefited from further reductions in LDL-C, with each 1.0 </a:t>
            </a:r>
            <a:r>
              <a:rPr lang="en-GB" sz="1400" dirty="0" err="1"/>
              <a:t>mmol</a:t>
            </a:r>
            <a:r>
              <a:rPr lang="en-GB" sz="1400" dirty="0"/>
              <a:t>/L (39 mg/</a:t>
            </a:r>
            <a:r>
              <a:rPr lang="en-GB" sz="1400" dirty="0" err="1"/>
              <a:t>dL</a:t>
            </a:r>
            <a:r>
              <a:rPr lang="en-GB" sz="1400" dirty="0"/>
              <a:t>) reduction decreasing major vascular events by 22%</a:t>
            </a:r>
          </a:p>
        </p:txBody>
      </p:sp>
      <p:cxnSp>
        <p:nvCxnSpPr>
          <p:cNvPr id="9" name="Straight Connector 8"/>
          <p:cNvCxnSpPr/>
          <p:nvPr/>
        </p:nvCxnSpPr>
        <p:spPr>
          <a:xfrm>
            <a:off x="4557800" y="4592037"/>
            <a:ext cx="200415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557800" y="4592037"/>
            <a:ext cx="0" cy="8074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557512" y="4602080"/>
            <a:ext cx="0" cy="8074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61319" y="4586921"/>
            <a:ext cx="0" cy="8074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856204" y="2505075"/>
            <a:ext cx="0" cy="215642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42698" y="2581621"/>
            <a:ext cx="0" cy="1919560"/>
          </a:xfrm>
          <a:prstGeom prst="line">
            <a:avLst/>
          </a:prstGeom>
          <a:ln w="28575">
            <a:solidFill>
              <a:schemeClr val="accent4">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926322" y="2814883"/>
            <a:ext cx="91541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64308" y="3106654"/>
            <a:ext cx="545211"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134983" y="3364227"/>
            <a:ext cx="38366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138349" y="3636178"/>
            <a:ext cx="30962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9" name="Diamond 18"/>
          <p:cNvSpPr/>
          <p:nvPr/>
        </p:nvSpPr>
        <p:spPr>
          <a:xfrm>
            <a:off x="5289796" y="4104241"/>
            <a:ext cx="107696" cy="253780"/>
          </a:xfrm>
          <a:prstGeom prst="diamond">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5286431" y="3798107"/>
            <a:ext cx="181737" cy="191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235948" y="3589061"/>
            <a:ext cx="111062" cy="104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5276334" y="3317110"/>
            <a:ext cx="87503"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286431" y="3069633"/>
            <a:ext cx="60579" cy="774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306624" y="2791325"/>
            <a:ext cx="48462" cy="48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p:cNvCxnSpPr/>
          <p:nvPr/>
        </p:nvCxnSpPr>
        <p:spPr>
          <a:xfrm flipH="1">
            <a:off x="4657082" y="4931953"/>
            <a:ext cx="1002919" cy="0"/>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996551" y="4931953"/>
            <a:ext cx="501170" cy="0"/>
          </a:xfrm>
          <a:prstGeom prst="straightConnector1">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305302" y="4691196"/>
            <a:ext cx="504997" cy="260994"/>
          </a:xfrm>
          <a:prstGeom prst="rect">
            <a:avLst/>
          </a:prstGeom>
          <a:noFill/>
        </p:spPr>
        <p:txBody>
          <a:bodyPr wrap="none" rtlCol="0">
            <a:spAutoFit/>
          </a:bodyPr>
          <a:lstStyle/>
          <a:p>
            <a:pPr>
              <a:spcAft>
                <a:spcPts val="1100"/>
              </a:spcAft>
            </a:pPr>
            <a:r>
              <a:rPr lang="en-GB" sz="1000" dirty="0">
                <a:solidFill>
                  <a:schemeClr val="bg1"/>
                </a:solidFill>
              </a:rPr>
              <a:t>0.45</a:t>
            </a:r>
          </a:p>
        </p:txBody>
      </p:sp>
      <p:sp>
        <p:nvSpPr>
          <p:cNvPr id="28" name="TextBox 27"/>
          <p:cNvSpPr txBox="1"/>
          <p:nvPr/>
        </p:nvSpPr>
        <p:spPr>
          <a:xfrm>
            <a:off x="5008821" y="4686105"/>
            <a:ext cx="504997" cy="260994"/>
          </a:xfrm>
          <a:prstGeom prst="rect">
            <a:avLst/>
          </a:prstGeom>
          <a:noFill/>
        </p:spPr>
        <p:txBody>
          <a:bodyPr wrap="none" rtlCol="0">
            <a:spAutoFit/>
          </a:bodyPr>
          <a:lstStyle/>
          <a:p>
            <a:pPr>
              <a:spcAft>
                <a:spcPts val="1100"/>
              </a:spcAft>
            </a:pPr>
            <a:r>
              <a:rPr lang="en-GB" sz="1000" dirty="0">
                <a:solidFill>
                  <a:schemeClr val="bg1"/>
                </a:solidFill>
              </a:rPr>
              <a:t>0.75</a:t>
            </a:r>
          </a:p>
        </p:txBody>
      </p:sp>
      <p:sp>
        <p:nvSpPr>
          <p:cNvPr id="29" name="TextBox 28"/>
          <p:cNvSpPr txBox="1"/>
          <p:nvPr/>
        </p:nvSpPr>
        <p:spPr>
          <a:xfrm>
            <a:off x="5647034" y="4686103"/>
            <a:ext cx="418340" cy="260994"/>
          </a:xfrm>
          <a:prstGeom prst="rect">
            <a:avLst/>
          </a:prstGeom>
          <a:noFill/>
        </p:spPr>
        <p:txBody>
          <a:bodyPr wrap="none" rtlCol="0">
            <a:spAutoFit/>
          </a:bodyPr>
          <a:lstStyle/>
          <a:p>
            <a:pPr>
              <a:spcAft>
                <a:spcPts val="1100"/>
              </a:spcAft>
            </a:pPr>
            <a:r>
              <a:rPr lang="en-GB" sz="1000" dirty="0">
                <a:solidFill>
                  <a:schemeClr val="bg1"/>
                </a:solidFill>
              </a:rPr>
              <a:t>1.0</a:t>
            </a:r>
          </a:p>
        </p:txBody>
      </p:sp>
      <p:sp>
        <p:nvSpPr>
          <p:cNvPr id="30" name="TextBox 29"/>
          <p:cNvSpPr txBox="1"/>
          <p:nvPr/>
        </p:nvSpPr>
        <p:spPr>
          <a:xfrm>
            <a:off x="6348342" y="4691196"/>
            <a:ext cx="418340" cy="260994"/>
          </a:xfrm>
          <a:prstGeom prst="rect">
            <a:avLst/>
          </a:prstGeom>
          <a:noFill/>
        </p:spPr>
        <p:txBody>
          <a:bodyPr wrap="none" rtlCol="0">
            <a:spAutoFit/>
          </a:bodyPr>
          <a:lstStyle/>
          <a:p>
            <a:pPr>
              <a:spcAft>
                <a:spcPts val="1100"/>
              </a:spcAft>
            </a:pPr>
            <a:r>
              <a:rPr lang="en-GB" sz="1000" dirty="0">
                <a:solidFill>
                  <a:schemeClr val="bg1"/>
                </a:solidFill>
              </a:rPr>
              <a:t>1.3</a:t>
            </a:r>
          </a:p>
        </p:txBody>
      </p:sp>
      <p:sp>
        <p:nvSpPr>
          <p:cNvPr id="31" name="TextBox 30"/>
          <p:cNvSpPr txBox="1"/>
          <p:nvPr/>
        </p:nvSpPr>
        <p:spPr>
          <a:xfrm>
            <a:off x="6025273" y="5021107"/>
            <a:ext cx="1016452" cy="424117"/>
          </a:xfrm>
          <a:prstGeom prst="rect">
            <a:avLst/>
          </a:prstGeom>
          <a:noFill/>
        </p:spPr>
        <p:txBody>
          <a:bodyPr wrap="none" rtlCol="0">
            <a:spAutoFit/>
          </a:bodyPr>
          <a:lstStyle/>
          <a:p>
            <a:r>
              <a:rPr lang="en-GB" sz="1000" dirty="0">
                <a:solidFill>
                  <a:schemeClr val="bg1"/>
                </a:solidFill>
              </a:rPr>
              <a:t>Control/less</a:t>
            </a:r>
          </a:p>
          <a:p>
            <a:r>
              <a:rPr lang="en-GB" sz="1000" dirty="0">
                <a:solidFill>
                  <a:schemeClr val="bg1"/>
                </a:solidFill>
              </a:rPr>
              <a:t>better</a:t>
            </a:r>
          </a:p>
        </p:txBody>
      </p:sp>
      <p:sp>
        <p:nvSpPr>
          <p:cNvPr id="32" name="TextBox 31"/>
          <p:cNvSpPr txBox="1"/>
          <p:nvPr/>
        </p:nvSpPr>
        <p:spPr>
          <a:xfrm>
            <a:off x="4673226" y="5021107"/>
            <a:ext cx="1067428" cy="424117"/>
          </a:xfrm>
          <a:prstGeom prst="rect">
            <a:avLst/>
          </a:prstGeom>
          <a:noFill/>
        </p:spPr>
        <p:txBody>
          <a:bodyPr wrap="none" rtlCol="0">
            <a:spAutoFit/>
          </a:bodyPr>
          <a:lstStyle/>
          <a:p>
            <a:r>
              <a:rPr lang="en-GB" sz="1000" dirty="0">
                <a:solidFill>
                  <a:schemeClr val="bg1"/>
                </a:solidFill>
              </a:rPr>
              <a:t>Statin/more </a:t>
            </a:r>
          </a:p>
          <a:p>
            <a:r>
              <a:rPr lang="en-GB" sz="1000" dirty="0">
                <a:solidFill>
                  <a:schemeClr val="bg1"/>
                </a:solidFill>
              </a:rPr>
              <a:t>better</a:t>
            </a:r>
          </a:p>
        </p:txBody>
      </p:sp>
      <p:sp>
        <p:nvSpPr>
          <p:cNvPr id="33" name="TextBox 32"/>
          <p:cNvSpPr txBox="1"/>
          <p:nvPr/>
        </p:nvSpPr>
        <p:spPr>
          <a:xfrm>
            <a:off x="19504" y="2429109"/>
            <a:ext cx="1755555" cy="1938992"/>
          </a:xfrm>
          <a:prstGeom prst="rect">
            <a:avLst/>
          </a:prstGeom>
          <a:noFill/>
        </p:spPr>
        <p:txBody>
          <a:bodyPr wrap="square" rtlCol="0">
            <a:spAutoFit/>
          </a:bodyPr>
          <a:lstStyle>
            <a:defPPr>
              <a:defRPr lang="en-US"/>
            </a:defPPr>
            <a:lvl1pPr>
              <a:spcAft>
                <a:spcPts val="900"/>
              </a:spcAft>
              <a:defRPr sz="1000" b="1">
                <a:solidFill>
                  <a:schemeClr val="bg1"/>
                </a:solidFill>
              </a:defRPr>
            </a:lvl1pPr>
          </a:lstStyle>
          <a:p>
            <a:r>
              <a:rPr lang="en-GB" dirty="0"/>
              <a:t>Baseline LDL-C</a:t>
            </a:r>
          </a:p>
          <a:p>
            <a:r>
              <a:rPr lang="en-GB" b="0" dirty="0"/>
              <a:t>&lt;77mg/</a:t>
            </a:r>
            <a:r>
              <a:rPr lang="en-GB" b="0" dirty="0" err="1"/>
              <a:t>dL</a:t>
            </a:r>
            <a:endParaRPr lang="en-GB" b="0" dirty="0"/>
          </a:p>
          <a:p>
            <a:r>
              <a:rPr lang="en-GB" b="0" dirty="0"/>
              <a:t>≥77 to &lt;97 mg/</a:t>
            </a:r>
            <a:r>
              <a:rPr lang="en-GB" b="0" dirty="0" err="1"/>
              <a:t>dL</a:t>
            </a:r>
            <a:endParaRPr lang="en-GB" b="0" dirty="0"/>
          </a:p>
          <a:p>
            <a:r>
              <a:rPr lang="en-GB" b="0" dirty="0"/>
              <a:t>≥97 to &lt;116 mg/</a:t>
            </a:r>
            <a:r>
              <a:rPr lang="en-GB" b="0" dirty="0" err="1"/>
              <a:t>dL</a:t>
            </a:r>
            <a:endParaRPr lang="en-GB" b="0" dirty="0"/>
          </a:p>
          <a:p>
            <a:r>
              <a:rPr lang="en-GB" b="0" dirty="0"/>
              <a:t>≥116 to &lt;135 mg/</a:t>
            </a:r>
            <a:r>
              <a:rPr lang="en-GB" b="0" dirty="0" err="1"/>
              <a:t>dL</a:t>
            </a:r>
            <a:endParaRPr lang="en-GB" b="0" dirty="0"/>
          </a:p>
          <a:p>
            <a:pPr>
              <a:spcAft>
                <a:spcPts val="1500"/>
              </a:spcAft>
            </a:pPr>
            <a:r>
              <a:rPr lang="en-GB" b="0" dirty="0"/>
              <a:t>≥135 mg/</a:t>
            </a:r>
            <a:r>
              <a:rPr lang="en-GB" b="0" dirty="0" err="1"/>
              <a:t>dL</a:t>
            </a:r>
            <a:endParaRPr lang="en-GB" b="0" dirty="0"/>
          </a:p>
          <a:p>
            <a:r>
              <a:rPr lang="en-GB" dirty="0"/>
              <a:t>Total</a:t>
            </a:r>
          </a:p>
        </p:txBody>
      </p:sp>
      <p:sp>
        <p:nvSpPr>
          <p:cNvPr id="34" name="TextBox 33"/>
          <p:cNvSpPr txBox="1"/>
          <p:nvPr/>
        </p:nvSpPr>
        <p:spPr>
          <a:xfrm>
            <a:off x="1775059" y="2429110"/>
            <a:ext cx="1755555" cy="1938992"/>
          </a:xfrm>
          <a:prstGeom prst="rect">
            <a:avLst/>
          </a:prstGeom>
          <a:noFill/>
        </p:spPr>
        <p:txBody>
          <a:bodyPr wrap="square" rtlCol="0">
            <a:spAutoFit/>
          </a:bodyPr>
          <a:lstStyle>
            <a:defPPr>
              <a:defRPr lang="en-US"/>
            </a:defPPr>
            <a:lvl1pPr>
              <a:spcAft>
                <a:spcPts val="900"/>
              </a:spcAft>
              <a:defRPr sz="1000" b="1">
                <a:solidFill>
                  <a:schemeClr val="bg1"/>
                </a:solidFill>
              </a:defRPr>
            </a:lvl1pPr>
          </a:lstStyle>
          <a:p>
            <a:r>
              <a:rPr lang="en-GB" dirty="0"/>
              <a:t>Statin/more</a:t>
            </a:r>
          </a:p>
          <a:p>
            <a:r>
              <a:rPr lang="en-GB" b="0" dirty="0"/>
              <a:t>910 (4.1%)</a:t>
            </a:r>
          </a:p>
          <a:p>
            <a:r>
              <a:rPr lang="en-GB" b="0" dirty="0"/>
              <a:t>1528 (3.6%)</a:t>
            </a:r>
          </a:p>
          <a:p>
            <a:r>
              <a:rPr lang="en-GB" b="0" dirty="0"/>
              <a:t>1866 (3.3%)</a:t>
            </a:r>
          </a:p>
          <a:p>
            <a:r>
              <a:rPr lang="en-GB" b="0" dirty="0"/>
              <a:t>2007 (3.2%)</a:t>
            </a:r>
          </a:p>
          <a:p>
            <a:pPr>
              <a:spcAft>
                <a:spcPts val="1500"/>
              </a:spcAft>
            </a:pPr>
            <a:r>
              <a:rPr lang="en-GB" b="0" dirty="0"/>
              <a:t>4508 (3.0%)</a:t>
            </a:r>
          </a:p>
          <a:p>
            <a:r>
              <a:rPr lang="en-GB" dirty="0"/>
              <a:t>10973 (3.2%)</a:t>
            </a:r>
          </a:p>
        </p:txBody>
      </p:sp>
      <p:sp>
        <p:nvSpPr>
          <p:cNvPr id="35" name="TextBox 34"/>
          <p:cNvSpPr txBox="1"/>
          <p:nvPr/>
        </p:nvSpPr>
        <p:spPr>
          <a:xfrm>
            <a:off x="3072644" y="2429111"/>
            <a:ext cx="1332317" cy="1938992"/>
          </a:xfrm>
          <a:prstGeom prst="rect">
            <a:avLst/>
          </a:prstGeom>
          <a:noFill/>
        </p:spPr>
        <p:txBody>
          <a:bodyPr wrap="square" rtlCol="0">
            <a:spAutoFit/>
          </a:bodyPr>
          <a:lstStyle/>
          <a:p>
            <a:pPr>
              <a:spcAft>
                <a:spcPts val="900"/>
              </a:spcAft>
            </a:pPr>
            <a:r>
              <a:rPr lang="en-GB" sz="1000" b="1" dirty="0">
                <a:solidFill>
                  <a:schemeClr val="bg1"/>
                </a:solidFill>
              </a:rPr>
              <a:t>Control/less</a:t>
            </a:r>
            <a:endParaRPr lang="en-GB" sz="1000" dirty="0">
              <a:solidFill>
                <a:schemeClr val="bg1"/>
              </a:solidFill>
            </a:endParaRPr>
          </a:p>
          <a:p>
            <a:pPr>
              <a:spcAft>
                <a:spcPts val="900"/>
              </a:spcAft>
            </a:pPr>
            <a:r>
              <a:rPr lang="en-GB" sz="1000" dirty="0">
                <a:solidFill>
                  <a:schemeClr val="bg1"/>
                </a:solidFill>
              </a:rPr>
              <a:t>1012 (4.6%)</a:t>
            </a:r>
          </a:p>
          <a:p>
            <a:pPr>
              <a:spcAft>
                <a:spcPts val="900"/>
              </a:spcAft>
            </a:pPr>
            <a:r>
              <a:rPr lang="en-GB" sz="1000" dirty="0">
                <a:solidFill>
                  <a:schemeClr val="bg1"/>
                </a:solidFill>
              </a:rPr>
              <a:t>1729 (4.2%)</a:t>
            </a:r>
          </a:p>
          <a:p>
            <a:pPr>
              <a:spcAft>
                <a:spcPts val="900"/>
              </a:spcAft>
            </a:pPr>
            <a:r>
              <a:rPr lang="en-GB" sz="1000" dirty="0">
                <a:solidFill>
                  <a:schemeClr val="bg1"/>
                </a:solidFill>
              </a:rPr>
              <a:t>2225 (4.0%)</a:t>
            </a:r>
          </a:p>
          <a:p>
            <a:pPr>
              <a:spcAft>
                <a:spcPts val="900"/>
              </a:spcAft>
            </a:pPr>
            <a:r>
              <a:rPr lang="en-GB" sz="1000" dirty="0">
                <a:solidFill>
                  <a:schemeClr val="bg1"/>
                </a:solidFill>
              </a:rPr>
              <a:t>2454 (4.0%)</a:t>
            </a:r>
          </a:p>
          <a:p>
            <a:pPr>
              <a:spcAft>
                <a:spcPts val="1500"/>
              </a:spcAft>
            </a:pPr>
            <a:r>
              <a:rPr lang="en-GB" sz="1000" dirty="0">
                <a:solidFill>
                  <a:schemeClr val="bg1"/>
                </a:solidFill>
              </a:rPr>
              <a:t>5736 (3.9%)</a:t>
            </a:r>
          </a:p>
          <a:p>
            <a:pPr>
              <a:spcAft>
                <a:spcPts val="900"/>
              </a:spcAft>
            </a:pPr>
            <a:r>
              <a:rPr lang="en-GB" sz="1000" b="1" dirty="0">
                <a:solidFill>
                  <a:schemeClr val="bg1"/>
                </a:solidFill>
              </a:rPr>
              <a:t>13350 (4.0%)</a:t>
            </a:r>
          </a:p>
        </p:txBody>
      </p:sp>
      <p:sp>
        <p:nvSpPr>
          <p:cNvPr id="36" name="TextBox 35"/>
          <p:cNvSpPr txBox="1"/>
          <p:nvPr/>
        </p:nvSpPr>
        <p:spPr>
          <a:xfrm>
            <a:off x="2058665" y="2155896"/>
            <a:ext cx="2027958" cy="260994"/>
          </a:xfrm>
          <a:prstGeom prst="rect">
            <a:avLst/>
          </a:prstGeom>
          <a:noFill/>
        </p:spPr>
        <p:txBody>
          <a:bodyPr wrap="square" rtlCol="0">
            <a:spAutoFit/>
          </a:bodyPr>
          <a:lstStyle/>
          <a:p>
            <a:pPr>
              <a:spcAft>
                <a:spcPts val="600"/>
              </a:spcAft>
            </a:pPr>
            <a:r>
              <a:rPr lang="en-GB" sz="1000" b="1" dirty="0">
                <a:solidFill>
                  <a:schemeClr val="bg1"/>
                </a:solidFill>
              </a:rPr>
              <a:t>Events (% per annum)</a:t>
            </a:r>
          </a:p>
        </p:txBody>
      </p:sp>
      <p:sp>
        <p:nvSpPr>
          <p:cNvPr id="37" name="TextBox 36"/>
          <p:cNvSpPr txBox="1"/>
          <p:nvPr/>
        </p:nvSpPr>
        <p:spPr>
          <a:xfrm>
            <a:off x="4499839" y="1988840"/>
            <a:ext cx="2027958" cy="424117"/>
          </a:xfrm>
          <a:prstGeom prst="rect">
            <a:avLst/>
          </a:prstGeom>
          <a:noFill/>
        </p:spPr>
        <p:txBody>
          <a:bodyPr wrap="square" rtlCol="0">
            <a:spAutoFit/>
          </a:bodyPr>
          <a:lstStyle/>
          <a:p>
            <a:pPr algn="ctr">
              <a:spcAft>
                <a:spcPts val="600"/>
              </a:spcAft>
            </a:pPr>
            <a:r>
              <a:rPr lang="en-GB" sz="1000" b="1" dirty="0">
                <a:solidFill>
                  <a:schemeClr val="bg1"/>
                </a:solidFill>
              </a:rPr>
              <a:t>RR (CI) per 38.5mg/</a:t>
            </a:r>
            <a:r>
              <a:rPr lang="en-GB" sz="1000" b="1" dirty="0" err="1">
                <a:solidFill>
                  <a:schemeClr val="bg1"/>
                </a:solidFill>
              </a:rPr>
              <a:t>dL</a:t>
            </a:r>
            <a:r>
              <a:rPr lang="en-GB" sz="1000" b="1" dirty="0">
                <a:solidFill>
                  <a:schemeClr val="bg1"/>
                </a:solidFill>
              </a:rPr>
              <a:t> reduction in LDL-C</a:t>
            </a:r>
          </a:p>
        </p:txBody>
      </p:sp>
      <p:sp>
        <p:nvSpPr>
          <p:cNvPr id="38" name="TextBox 37"/>
          <p:cNvSpPr txBox="1"/>
          <p:nvPr/>
        </p:nvSpPr>
        <p:spPr>
          <a:xfrm>
            <a:off x="6828657" y="2412957"/>
            <a:ext cx="1129010" cy="260994"/>
          </a:xfrm>
          <a:prstGeom prst="rect">
            <a:avLst/>
          </a:prstGeom>
          <a:noFill/>
        </p:spPr>
        <p:txBody>
          <a:bodyPr wrap="square" rtlCol="0">
            <a:spAutoFit/>
          </a:bodyPr>
          <a:lstStyle/>
          <a:p>
            <a:pPr>
              <a:spcAft>
                <a:spcPts val="600"/>
              </a:spcAft>
            </a:pPr>
            <a:r>
              <a:rPr lang="en-GB" sz="1000" b="1" dirty="0">
                <a:solidFill>
                  <a:schemeClr val="bg1"/>
                </a:solidFill>
              </a:rPr>
              <a:t>Trend Test</a:t>
            </a:r>
          </a:p>
        </p:txBody>
      </p:sp>
      <p:sp>
        <p:nvSpPr>
          <p:cNvPr id="39" name="TextBox 38"/>
          <p:cNvSpPr txBox="1"/>
          <p:nvPr/>
        </p:nvSpPr>
        <p:spPr>
          <a:xfrm>
            <a:off x="6660083" y="2426419"/>
            <a:ext cx="1755555" cy="1938992"/>
          </a:xfrm>
          <a:prstGeom prst="rect">
            <a:avLst/>
          </a:prstGeom>
          <a:noFill/>
        </p:spPr>
        <p:txBody>
          <a:bodyPr wrap="square" rtlCol="0">
            <a:spAutoFit/>
          </a:bodyPr>
          <a:lstStyle>
            <a:defPPr>
              <a:defRPr lang="en-US"/>
            </a:defPPr>
            <a:lvl1pPr>
              <a:spcAft>
                <a:spcPts val="900"/>
              </a:spcAft>
              <a:defRPr sz="1000" b="1">
                <a:solidFill>
                  <a:schemeClr val="bg1"/>
                </a:solidFill>
              </a:defRPr>
            </a:lvl1pPr>
          </a:lstStyle>
          <a:p>
            <a:r>
              <a:rPr lang="en-GB" dirty="0"/>
              <a:t> </a:t>
            </a:r>
          </a:p>
          <a:p>
            <a:r>
              <a:rPr lang="en-GB" b="0" dirty="0"/>
              <a:t>0.78 (0.61—0.99)</a:t>
            </a:r>
          </a:p>
          <a:p>
            <a:r>
              <a:rPr lang="en-GB" b="0" dirty="0"/>
              <a:t>0.77 (0.67—0.89)</a:t>
            </a:r>
          </a:p>
          <a:p>
            <a:r>
              <a:rPr lang="en-GB" b="0" dirty="0"/>
              <a:t>0.77 (0.70—0.85)</a:t>
            </a:r>
          </a:p>
          <a:p>
            <a:r>
              <a:rPr lang="en-GB" b="0" dirty="0"/>
              <a:t>0.76 (0.70—0.82)</a:t>
            </a:r>
          </a:p>
          <a:p>
            <a:pPr>
              <a:spcAft>
                <a:spcPts val="1500"/>
              </a:spcAft>
            </a:pPr>
            <a:r>
              <a:rPr lang="en-GB" b="0" dirty="0"/>
              <a:t>0.80 (0.76—0.83)</a:t>
            </a:r>
          </a:p>
          <a:p>
            <a:r>
              <a:rPr lang="en-GB" dirty="0"/>
              <a:t>0.78 (0.76—0.80)</a:t>
            </a:r>
          </a:p>
        </p:txBody>
      </p:sp>
      <p:sp>
        <p:nvSpPr>
          <p:cNvPr id="40" name="TextBox 39"/>
          <p:cNvSpPr txBox="1"/>
          <p:nvPr/>
        </p:nvSpPr>
        <p:spPr>
          <a:xfrm>
            <a:off x="8264510" y="3262825"/>
            <a:ext cx="877778" cy="424117"/>
          </a:xfrm>
          <a:prstGeom prst="rect">
            <a:avLst/>
          </a:prstGeom>
          <a:noFill/>
        </p:spPr>
        <p:txBody>
          <a:bodyPr wrap="square" rtlCol="0">
            <a:spAutoFit/>
          </a:bodyPr>
          <a:lstStyle/>
          <a:p>
            <a:r>
              <a:rPr lang="el-GR" sz="1000" dirty="0">
                <a:solidFill>
                  <a:schemeClr val="bg1"/>
                </a:solidFill>
              </a:rPr>
              <a:t>Χ</a:t>
            </a:r>
            <a:r>
              <a:rPr lang="en-GB" sz="1000" baseline="30000" dirty="0">
                <a:solidFill>
                  <a:schemeClr val="bg1"/>
                </a:solidFill>
              </a:rPr>
              <a:t>2</a:t>
            </a:r>
            <a:r>
              <a:rPr lang="en-GB" sz="1000" baseline="-25000" dirty="0">
                <a:solidFill>
                  <a:schemeClr val="bg1"/>
                </a:solidFill>
              </a:rPr>
              <a:t>1</a:t>
            </a:r>
            <a:r>
              <a:rPr lang="en-GB" sz="1000" dirty="0">
                <a:solidFill>
                  <a:schemeClr val="bg1"/>
                </a:solidFill>
              </a:rPr>
              <a:t>=1.08</a:t>
            </a:r>
          </a:p>
          <a:p>
            <a:r>
              <a:rPr lang="en-GB" sz="1000" dirty="0">
                <a:solidFill>
                  <a:schemeClr val="bg1"/>
                </a:solidFill>
              </a:rPr>
              <a:t>(</a:t>
            </a:r>
            <a:r>
              <a:rPr lang="en-GB" sz="1000" i="1" dirty="0">
                <a:solidFill>
                  <a:schemeClr val="bg1"/>
                </a:solidFill>
              </a:rPr>
              <a:t>p</a:t>
            </a:r>
            <a:r>
              <a:rPr lang="en-GB" sz="1000" dirty="0">
                <a:solidFill>
                  <a:schemeClr val="bg1"/>
                </a:solidFill>
              </a:rPr>
              <a:t>=0.3)</a:t>
            </a:r>
          </a:p>
        </p:txBody>
      </p:sp>
      <p:cxnSp>
        <p:nvCxnSpPr>
          <p:cNvPr id="41" name="Straight Connector 40"/>
          <p:cNvCxnSpPr/>
          <p:nvPr/>
        </p:nvCxnSpPr>
        <p:spPr>
          <a:xfrm>
            <a:off x="1851388" y="2429110"/>
            <a:ext cx="227853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01328" y="2684888"/>
            <a:ext cx="15210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832893" y="2684888"/>
            <a:ext cx="1074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113030" y="2684888"/>
            <a:ext cx="1074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736411" y="2684888"/>
            <a:ext cx="137391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9" idx="0"/>
            <a:endCxn id="19" idx="2"/>
          </p:cNvCxnSpPr>
          <p:nvPr/>
        </p:nvCxnSpPr>
        <p:spPr>
          <a:xfrm>
            <a:off x="5343644" y="4104241"/>
            <a:ext cx="0" cy="25378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1075855" y="4501181"/>
            <a:ext cx="1004519" cy="557978"/>
            <a:chOff x="1299898" y="4153734"/>
            <a:chExt cx="947659" cy="526394"/>
          </a:xfrm>
        </p:grpSpPr>
        <p:cxnSp>
          <p:nvCxnSpPr>
            <p:cNvPr id="48" name="Straight Connector 47"/>
            <p:cNvCxnSpPr/>
            <p:nvPr/>
          </p:nvCxnSpPr>
          <p:spPr>
            <a:xfrm>
              <a:off x="1299898" y="4272083"/>
              <a:ext cx="2921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391973" y="4227633"/>
              <a:ext cx="104775" cy="9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1583593" y="4153734"/>
              <a:ext cx="663964" cy="246221"/>
            </a:xfrm>
            <a:prstGeom prst="rect">
              <a:avLst/>
            </a:prstGeom>
            <a:noFill/>
          </p:spPr>
          <p:txBody>
            <a:bodyPr wrap="none" rtlCol="0">
              <a:spAutoFit/>
            </a:bodyPr>
            <a:lstStyle/>
            <a:p>
              <a:pPr>
                <a:spcAft>
                  <a:spcPts val="1100"/>
                </a:spcAft>
              </a:pPr>
              <a:r>
                <a:rPr lang="en-GB" sz="1000" dirty="0">
                  <a:solidFill>
                    <a:schemeClr val="bg1"/>
                  </a:solidFill>
                </a:rPr>
                <a:t>99% or</a:t>
              </a:r>
            </a:p>
          </p:txBody>
        </p:sp>
        <p:sp>
          <p:nvSpPr>
            <p:cNvPr id="51" name="TextBox 50"/>
            <p:cNvSpPr txBox="1"/>
            <p:nvPr/>
          </p:nvSpPr>
          <p:spPr>
            <a:xfrm>
              <a:off x="1572372" y="4433907"/>
              <a:ext cx="675185" cy="246221"/>
            </a:xfrm>
            <a:prstGeom prst="rect">
              <a:avLst/>
            </a:prstGeom>
            <a:noFill/>
          </p:spPr>
          <p:txBody>
            <a:bodyPr wrap="none" rtlCol="0">
              <a:spAutoFit/>
            </a:bodyPr>
            <a:lstStyle/>
            <a:p>
              <a:pPr>
                <a:spcAft>
                  <a:spcPts val="1100"/>
                </a:spcAft>
              </a:pPr>
              <a:r>
                <a:rPr lang="en-GB" sz="1000" dirty="0">
                  <a:solidFill>
                    <a:schemeClr val="bg1"/>
                  </a:solidFill>
                </a:rPr>
                <a:t>95% CI</a:t>
              </a:r>
            </a:p>
          </p:txBody>
        </p:sp>
        <p:grpSp>
          <p:nvGrpSpPr>
            <p:cNvPr id="52" name="Group 51"/>
            <p:cNvGrpSpPr/>
            <p:nvPr/>
          </p:nvGrpSpPr>
          <p:grpSpPr>
            <a:xfrm>
              <a:off x="1374498" y="4440713"/>
              <a:ext cx="153421" cy="239415"/>
              <a:chOff x="1331640" y="4440713"/>
              <a:chExt cx="153421" cy="239415"/>
            </a:xfrm>
          </p:grpSpPr>
          <p:sp>
            <p:nvSpPr>
              <p:cNvPr id="53" name="Diamond 52"/>
              <p:cNvSpPr/>
              <p:nvPr/>
            </p:nvSpPr>
            <p:spPr>
              <a:xfrm>
                <a:off x="1331640" y="4440713"/>
                <a:ext cx="153421" cy="239415"/>
              </a:xfrm>
              <a:prstGeom prst="diamond">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p:cNvCxnSpPr>
                <a:stCxn id="53" idx="0"/>
                <a:endCxn id="53" idx="2"/>
              </p:cNvCxnSpPr>
              <p:nvPr/>
            </p:nvCxnSpPr>
            <p:spPr>
              <a:xfrm>
                <a:off x="1408351" y="4440713"/>
                <a:ext cx="0" cy="23941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7" name="TextBox 6"/>
          <p:cNvSpPr txBox="1"/>
          <p:nvPr/>
        </p:nvSpPr>
        <p:spPr>
          <a:xfrm>
            <a:off x="424754" y="1280373"/>
            <a:ext cx="8496944" cy="492443"/>
          </a:xfrm>
          <a:prstGeom prst="rect">
            <a:avLst/>
          </a:prstGeom>
          <a:noFill/>
        </p:spPr>
        <p:txBody>
          <a:bodyPr wrap="square" rtlCol="0">
            <a:spAutoFit/>
          </a:bodyPr>
          <a:lstStyle/>
          <a:p>
            <a:r>
              <a:rPr lang="en-GB" sz="1300" dirty="0">
                <a:solidFill>
                  <a:schemeClr val="bg1"/>
                </a:solidFill>
              </a:rPr>
              <a:t>Cholesterol Treatment </a:t>
            </a:r>
            <a:r>
              <a:rPr lang="en-GB" sz="1300" dirty="0" err="1">
                <a:solidFill>
                  <a:schemeClr val="bg1"/>
                </a:solidFill>
              </a:rPr>
              <a:t>Trialists</a:t>
            </a:r>
            <a:r>
              <a:rPr lang="en-GB" sz="1300" dirty="0">
                <a:solidFill>
                  <a:schemeClr val="bg1"/>
                </a:solidFill>
              </a:rPr>
              <a:t>’ (CTT) Collaboration showed efficacy and safety of intensive LDL-C lowering by statins: a meta-analysis of data from 170,000 participants in 26 randomised trials</a:t>
            </a:r>
          </a:p>
        </p:txBody>
      </p:sp>
      <p:sp>
        <p:nvSpPr>
          <p:cNvPr id="3" name="Rectangle 2"/>
          <p:cNvSpPr/>
          <p:nvPr/>
        </p:nvSpPr>
        <p:spPr>
          <a:xfrm>
            <a:off x="-27296" y="6309320"/>
            <a:ext cx="6675248" cy="584775"/>
          </a:xfrm>
          <a:prstGeom prst="rect">
            <a:avLst/>
          </a:prstGeom>
        </p:spPr>
        <p:txBody>
          <a:bodyPr wrap="square">
            <a:spAutoFit/>
          </a:bodyPr>
          <a:lstStyle/>
          <a:p>
            <a:r>
              <a:rPr lang="en-GB" sz="800" b="1" dirty="0">
                <a:solidFill>
                  <a:schemeClr val="bg1"/>
                </a:solidFill>
              </a:rPr>
              <a:t>Figure adapted from 1. </a:t>
            </a:r>
            <a:r>
              <a:rPr lang="en-GB" sz="800" dirty="0">
                <a:solidFill>
                  <a:schemeClr val="bg1"/>
                </a:solidFill>
              </a:rPr>
              <a:t>Cholesterol Treatment </a:t>
            </a:r>
            <a:r>
              <a:rPr lang="en-GB" sz="800" dirty="0" err="1">
                <a:solidFill>
                  <a:schemeClr val="bg1"/>
                </a:solidFill>
              </a:rPr>
              <a:t>Trialists</a:t>
            </a:r>
            <a:r>
              <a:rPr lang="en-GB" sz="800" dirty="0">
                <a:solidFill>
                  <a:schemeClr val="bg1"/>
                </a:solidFill>
              </a:rPr>
              <a:t>’ (CTT) Collaboration, Lancet 2010;376:1670–1681. </a:t>
            </a:r>
            <a:r>
              <a:rPr lang="fr-FR" sz="800" dirty="0">
                <a:solidFill>
                  <a:schemeClr val="bg1"/>
                </a:solidFill>
              </a:rPr>
              <a:t>CTT </a:t>
            </a:r>
            <a:r>
              <a:rPr lang="fr-FR" sz="800" dirty="0" err="1">
                <a:solidFill>
                  <a:schemeClr val="bg1"/>
                </a:solidFill>
              </a:rPr>
              <a:t>evaluated</a:t>
            </a:r>
            <a:r>
              <a:rPr lang="fr-FR" sz="800" dirty="0">
                <a:solidFill>
                  <a:schemeClr val="bg1"/>
                </a:solidFill>
              </a:rPr>
              <a:t> </a:t>
            </a:r>
            <a:r>
              <a:rPr lang="fr-FR" sz="800" dirty="0" err="1">
                <a:solidFill>
                  <a:schemeClr val="bg1"/>
                </a:solidFill>
              </a:rPr>
              <a:t>statin</a:t>
            </a:r>
            <a:r>
              <a:rPr lang="fr-FR" sz="800" dirty="0">
                <a:solidFill>
                  <a:schemeClr val="bg1"/>
                </a:solidFill>
              </a:rPr>
              <a:t> </a:t>
            </a:r>
            <a:r>
              <a:rPr lang="fr-FR" sz="800" dirty="0" err="1">
                <a:solidFill>
                  <a:schemeClr val="bg1"/>
                </a:solidFill>
              </a:rPr>
              <a:t>therapy</a:t>
            </a:r>
            <a:r>
              <a:rPr lang="fr-FR" sz="800" dirty="0">
                <a:solidFill>
                  <a:schemeClr val="bg1"/>
                </a:solidFill>
              </a:rPr>
              <a:t> vs </a:t>
            </a:r>
            <a:r>
              <a:rPr lang="fr-FR" sz="800" dirty="0" err="1">
                <a:solidFill>
                  <a:schemeClr val="bg1"/>
                </a:solidFill>
              </a:rPr>
              <a:t>controls</a:t>
            </a:r>
            <a:r>
              <a:rPr lang="fr-FR" sz="800" dirty="0">
                <a:solidFill>
                  <a:schemeClr val="bg1"/>
                </a:solidFill>
              </a:rPr>
              <a:t> (</a:t>
            </a:r>
            <a:r>
              <a:rPr lang="fr-FR" sz="800" dirty="0" err="1">
                <a:solidFill>
                  <a:schemeClr val="bg1"/>
                </a:solidFill>
              </a:rPr>
              <a:t>usual</a:t>
            </a:r>
            <a:r>
              <a:rPr lang="fr-FR" sz="800" dirty="0">
                <a:solidFill>
                  <a:schemeClr val="bg1"/>
                </a:solidFill>
              </a:rPr>
              <a:t> </a:t>
            </a:r>
            <a:r>
              <a:rPr lang="fr-FR" sz="800" dirty="0" err="1">
                <a:solidFill>
                  <a:schemeClr val="bg1"/>
                </a:solidFill>
              </a:rPr>
              <a:t>treatment</a:t>
            </a:r>
            <a:r>
              <a:rPr lang="fr-FR" sz="800" dirty="0">
                <a:solidFill>
                  <a:schemeClr val="bg1"/>
                </a:solidFill>
              </a:rPr>
              <a:t>/ </a:t>
            </a:r>
            <a:r>
              <a:rPr lang="fr-FR" sz="800" dirty="0" err="1">
                <a:solidFill>
                  <a:schemeClr val="bg1"/>
                </a:solidFill>
              </a:rPr>
              <a:t>less</a:t>
            </a:r>
            <a:r>
              <a:rPr lang="fr-FR" sz="800" dirty="0">
                <a:solidFill>
                  <a:schemeClr val="bg1"/>
                </a:solidFill>
              </a:rPr>
              <a:t> </a:t>
            </a:r>
            <a:r>
              <a:rPr lang="fr-FR" sz="800" dirty="0" err="1">
                <a:solidFill>
                  <a:schemeClr val="bg1"/>
                </a:solidFill>
              </a:rPr>
              <a:t>statin</a:t>
            </a:r>
            <a:r>
              <a:rPr lang="fr-FR" sz="800" dirty="0">
                <a:solidFill>
                  <a:schemeClr val="bg1"/>
                </a:solidFill>
              </a:rPr>
              <a:t>/placebo). </a:t>
            </a:r>
            <a:r>
              <a:rPr lang="en-GB" sz="800" dirty="0">
                <a:solidFill>
                  <a:schemeClr val="bg1"/>
                </a:solidFill>
              </a:rPr>
              <a:t>Effects on major vascular events (MVE) per 1.0 </a:t>
            </a:r>
            <a:r>
              <a:rPr lang="en-GB" sz="800" dirty="0" err="1">
                <a:solidFill>
                  <a:schemeClr val="bg1"/>
                </a:solidFill>
              </a:rPr>
              <a:t>mmol</a:t>
            </a:r>
            <a:r>
              <a:rPr lang="en-GB" sz="800" dirty="0">
                <a:solidFill>
                  <a:schemeClr val="bg1"/>
                </a:solidFill>
              </a:rPr>
              <a:t>/L reduction in LDL-C, by baseline LDL-C level on the less intensive or control regimen. MVE = coronary death, non-fatal myocardial infarction, coronary revascularisation or ischaemic stroke</a:t>
            </a:r>
          </a:p>
        </p:txBody>
      </p:sp>
    </p:spTree>
    <p:extLst>
      <p:ext uri="{BB962C8B-B14F-4D97-AF65-F5344CB8AC3E}">
        <p14:creationId xmlns:p14="http://schemas.microsoft.com/office/powerpoint/2010/main" val="29156278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7704856" cy="1143000"/>
          </a:xfrm>
        </p:spPr>
        <p:txBody>
          <a:bodyPr/>
          <a:lstStyle/>
          <a:p>
            <a:r>
              <a:rPr lang="en-GB" dirty="0"/>
              <a:t>JUPITER post-hoc analysis: Time to major CV events</a:t>
            </a:r>
          </a:p>
        </p:txBody>
      </p:sp>
      <p:sp>
        <p:nvSpPr>
          <p:cNvPr id="4" name="Text Placeholder 3"/>
          <p:cNvSpPr>
            <a:spLocks noGrp="1"/>
          </p:cNvSpPr>
          <p:nvPr>
            <p:ph type="body" sz="quarter" idx="13"/>
          </p:nvPr>
        </p:nvSpPr>
        <p:spPr>
          <a:xfrm>
            <a:off x="467544" y="5661248"/>
            <a:ext cx="8229600" cy="504056"/>
          </a:xfrm>
        </p:spPr>
        <p:txBody>
          <a:bodyPr/>
          <a:lstStyle/>
          <a:p>
            <a:r>
              <a:rPr lang="en-GB" sz="1400" dirty="0"/>
              <a:t>Major CV events were reduced further among patients achieving LDL-C levels &lt;50 mg/</a:t>
            </a:r>
            <a:r>
              <a:rPr lang="en-GB" sz="1400" dirty="0" err="1"/>
              <a:t>dL</a:t>
            </a:r>
            <a:r>
              <a:rPr lang="en-GB" sz="1400" dirty="0"/>
              <a:t> (p&lt;0.0001) with statin therapy</a:t>
            </a:r>
          </a:p>
        </p:txBody>
      </p:sp>
      <p:sp>
        <p:nvSpPr>
          <p:cNvPr id="5" name="Text Placeholder 4"/>
          <p:cNvSpPr>
            <a:spLocks noGrp="1"/>
          </p:cNvSpPr>
          <p:nvPr>
            <p:ph type="body" sz="quarter" idx="14"/>
          </p:nvPr>
        </p:nvSpPr>
        <p:spPr>
          <a:xfrm>
            <a:off x="0" y="6370715"/>
            <a:ext cx="8640763" cy="287337"/>
          </a:xfrm>
        </p:spPr>
        <p:txBody>
          <a:bodyPr/>
          <a:lstStyle/>
          <a:p>
            <a:r>
              <a:rPr lang="en-GB" sz="800" b="1" dirty="0"/>
              <a:t>1.</a:t>
            </a:r>
            <a:r>
              <a:rPr lang="en-GB" sz="800" dirty="0"/>
              <a:t> Hsia J, et al. J Am </a:t>
            </a:r>
            <a:r>
              <a:rPr lang="en-GB" sz="800" dirty="0" err="1"/>
              <a:t>Coll</a:t>
            </a:r>
            <a:r>
              <a:rPr lang="en-GB" sz="800" dirty="0"/>
              <a:t> </a:t>
            </a:r>
            <a:r>
              <a:rPr lang="en-GB" sz="800" dirty="0" err="1"/>
              <a:t>Cardiol</a:t>
            </a:r>
            <a:r>
              <a:rPr lang="en-GB" sz="800" dirty="0"/>
              <a:t>.  2011;57(16):1666–1675. </a:t>
            </a:r>
          </a:p>
        </p:txBody>
      </p:sp>
      <p:grpSp>
        <p:nvGrpSpPr>
          <p:cNvPr id="7" name="Group 6"/>
          <p:cNvGrpSpPr/>
          <p:nvPr/>
        </p:nvGrpSpPr>
        <p:grpSpPr>
          <a:xfrm>
            <a:off x="1441872" y="1916832"/>
            <a:ext cx="6370487" cy="3714799"/>
            <a:chOff x="1439406" y="1264920"/>
            <a:chExt cx="6215536" cy="4036288"/>
          </a:xfrm>
        </p:grpSpPr>
        <p:sp>
          <p:nvSpPr>
            <p:cNvPr id="8" name="Freeform 7"/>
            <p:cNvSpPr/>
            <p:nvPr/>
          </p:nvSpPr>
          <p:spPr>
            <a:xfrm>
              <a:off x="2471738" y="3524250"/>
              <a:ext cx="3938587" cy="1204913"/>
            </a:xfrm>
            <a:custGeom>
              <a:avLst/>
              <a:gdLst>
                <a:gd name="connsiteX0" fmla="*/ 0 w 3938587"/>
                <a:gd name="connsiteY0" fmla="*/ 1204913 h 1204913"/>
                <a:gd name="connsiteX1" fmla="*/ 242887 w 3938587"/>
                <a:gd name="connsiteY1" fmla="*/ 1166813 h 1204913"/>
                <a:gd name="connsiteX2" fmla="*/ 428625 w 3938587"/>
                <a:gd name="connsiteY2" fmla="*/ 1138238 h 1204913"/>
                <a:gd name="connsiteX3" fmla="*/ 590550 w 3938587"/>
                <a:gd name="connsiteY3" fmla="*/ 1138238 h 1204913"/>
                <a:gd name="connsiteX4" fmla="*/ 590550 w 3938587"/>
                <a:gd name="connsiteY4" fmla="*/ 1138238 h 1204913"/>
                <a:gd name="connsiteX5" fmla="*/ 628650 w 3938587"/>
                <a:gd name="connsiteY5" fmla="*/ 1114425 h 1204913"/>
                <a:gd name="connsiteX6" fmla="*/ 762000 w 3938587"/>
                <a:gd name="connsiteY6" fmla="*/ 1123950 h 1204913"/>
                <a:gd name="connsiteX7" fmla="*/ 804862 w 3938587"/>
                <a:gd name="connsiteY7" fmla="*/ 1100138 h 1204913"/>
                <a:gd name="connsiteX8" fmla="*/ 866775 w 3938587"/>
                <a:gd name="connsiteY8" fmla="*/ 1095375 h 1204913"/>
                <a:gd name="connsiteX9" fmla="*/ 928687 w 3938587"/>
                <a:gd name="connsiteY9" fmla="*/ 1090613 h 1204913"/>
                <a:gd name="connsiteX10" fmla="*/ 962025 w 3938587"/>
                <a:gd name="connsiteY10" fmla="*/ 1076325 h 1204913"/>
                <a:gd name="connsiteX11" fmla="*/ 1014412 w 3938587"/>
                <a:gd name="connsiteY11" fmla="*/ 1066800 h 1204913"/>
                <a:gd name="connsiteX12" fmla="*/ 1038225 w 3938587"/>
                <a:gd name="connsiteY12" fmla="*/ 1066800 h 1204913"/>
                <a:gd name="connsiteX13" fmla="*/ 1109662 w 3938587"/>
                <a:gd name="connsiteY13" fmla="*/ 1047750 h 1204913"/>
                <a:gd name="connsiteX14" fmla="*/ 1162050 w 3938587"/>
                <a:gd name="connsiteY14" fmla="*/ 1038225 h 1204913"/>
                <a:gd name="connsiteX15" fmla="*/ 1214437 w 3938587"/>
                <a:gd name="connsiteY15" fmla="*/ 1019175 h 1204913"/>
                <a:gd name="connsiteX16" fmla="*/ 1290637 w 3938587"/>
                <a:gd name="connsiteY16" fmla="*/ 1014413 h 1204913"/>
                <a:gd name="connsiteX17" fmla="*/ 1352550 w 3938587"/>
                <a:gd name="connsiteY17" fmla="*/ 1009650 h 1204913"/>
                <a:gd name="connsiteX18" fmla="*/ 1385887 w 3938587"/>
                <a:gd name="connsiteY18" fmla="*/ 995363 h 1204913"/>
                <a:gd name="connsiteX19" fmla="*/ 1533525 w 3938587"/>
                <a:gd name="connsiteY19" fmla="*/ 990600 h 1204913"/>
                <a:gd name="connsiteX20" fmla="*/ 1585912 w 3938587"/>
                <a:gd name="connsiteY20" fmla="*/ 976313 h 1204913"/>
                <a:gd name="connsiteX21" fmla="*/ 1733550 w 3938587"/>
                <a:gd name="connsiteY21" fmla="*/ 976313 h 1204913"/>
                <a:gd name="connsiteX22" fmla="*/ 1743075 w 3938587"/>
                <a:gd name="connsiteY22" fmla="*/ 938213 h 1204913"/>
                <a:gd name="connsiteX23" fmla="*/ 1881187 w 3938587"/>
                <a:gd name="connsiteY23" fmla="*/ 942975 h 1204913"/>
                <a:gd name="connsiteX24" fmla="*/ 1881187 w 3938587"/>
                <a:gd name="connsiteY24" fmla="*/ 942975 h 1204913"/>
                <a:gd name="connsiteX25" fmla="*/ 1881187 w 3938587"/>
                <a:gd name="connsiteY25" fmla="*/ 942975 h 1204913"/>
                <a:gd name="connsiteX26" fmla="*/ 1914525 w 3938587"/>
                <a:gd name="connsiteY26" fmla="*/ 909638 h 1204913"/>
                <a:gd name="connsiteX27" fmla="*/ 2109787 w 3938587"/>
                <a:gd name="connsiteY27" fmla="*/ 919163 h 1204913"/>
                <a:gd name="connsiteX28" fmla="*/ 2119312 w 3938587"/>
                <a:gd name="connsiteY28" fmla="*/ 866775 h 1204913"/>
                <a:gd name="connsiteX29" fmla="*/ 2171700 w 3938587"/>
                <a:gd name="connsiteY29" fmla="*/ 862013 h 1204913"/>
                <a:gd name="connsiteX30" fmla="*/ 2181225 w 3938587"/>
                <a:gd name="connsiteY30" fmla="*/ 814388 h 1204913"/>
                <a:gd name="connsiteX31" fmla="*/ 2214562 w 3938587"/>
                <a:gd name="connsiteY31" fmla="*/ 809625 h 1204913"/>
                <a:gd name="connsiteX32" fmla="*/ 2228850 w 3938587"/>
                <a:gd name="connsiteY32" fmla="*/ 714375 h 1204913"/>
                <a:gd name="connsiteX33" fmla="*/ 2266950 w 3938587"/>
                <a:gd name="connsiteY33" fmla="*/ 714375 h 1204913"/>
                <a:gd name="connsiteX34" fmla="*/ 2281237 w 3938587"/>
                <a:gd name="connsiteY34" fmla="*/ 685800 h 1204913"/>
                <a:gd name="connsiteX35" fmla="*/ 2343150 w 3938587"/>
                <a:gd name="connsiteY35" fmla="*/ 685800 h 1204913"/>
                <a:gd name="connsiteX36" fmla="*/ 2343150 w 3938587"/>
                <a:gd name="connsiteY36" fmla="*/ 642938 h 1204913"/>
                <a:gd name="connsiteX37" fmla="*/ 2395537 w 3938587"/>
                <a:gd name="connsiteY37" fmla="*/ 642938 h 1204913"/>
                <a:gd name="connsiteX38" fmla="*/ 2452687 w 3938587"/>
                <a:gd name="connsiteY38" fmla="*/ 642938 h 1204913"/>
                <a:gd name="connsiteX39" fmla="*/ 2471737 w 3938587"/>
                <a:gd name="connsiteY39" fmla="*/ 557213 h 1204913"/>
                <a:gd name="connsiteX40" fmla="*/ 2528887 w 3938587"/>
                <a:gd name="connsiteY40" fmla="*/ 514350 h 1204913"/>
                <a:gd name="connsiteX41" fmla="*/ 2871787 w 3938587"/>
                <a:gd name="connsiteY41" fmla="*/ 519113 h 1204913"/>
                <a:gd name="connsiteX42" fmla="*/ 2886075 w 3938587"/>
                <a:gd name="connsiteY42" fmla="*/ 466725 h 1204913"/>
                <a:gd name="connsiteX43" fmla="*/ 3033712 w 3938587"/>
                <a:gd name="connsiteY43" fmla="*/ 457200 h 1204913"/>
                <a:gd name="connsiteX44" fmla="*/ 3043237 w 3938587"/>
                <a:gd name="connsiteY44" fmla="*/ 395288 h 1204913"/>
                <a:gd name="connsiteX45" fmla="*/ 3281362 w 3938587"/>
                <a:gd name="connsiteY45" fmla="*/ 404813 h 1204913"/>
                <a:gd name="connsiteX46" fmla="*/ 3290887 w 3938587"/>
                <a:gd name="connsiteY46" fmla="*/ 319088 h 1204913"/>
                <a:gd name="connsiteX47" fmla="*/ 3638550 w 3938587"/>
                <a:gd name="connsiteY47" fmla="*/ 314325 h 1204913"/>
                <a:gd name="connsiteX48" fmla="*/ 3638550 w 3938587"/>
                <a:gd name="connsiteY48" fmla="*/ 200025 h 1204913"/>
                <a:gd name="connsiteX49" fmla="*/ 3886200 w 3938587"/>
                <a:gd name="connsiteY49" fmla="*/ 200025 h 1204913"/>
                <a:gd name="connsiteX50" fmla="*/ 3895725 w 3938587"/>
                <a:gd name="connsiteY50" fmla="*/ 9525 h 1204913"/>
                <a:gd name="connsiteX51" fmla="*/ 3938587 w 3938587"/>
                <a:gd name="connsiteY51" fmla="*/ 0 h 1204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938587" h="1204913">
                  <a:moveTo>
                    <a:pt x="0" y="1204913"/>
                  </a:moveTo>
                  <a:lnTo>
                    <a:pt x="242887" y="1166813"/>
                  </a:lnTo>
                  <a:lnTo>
                    <a:pt x="428625" y="1138238"/>
                  </a:lnTo>
                  <a:lnTo>
                    <a:pt x="590550" y="1138238"/>
                  </a:lnTo>
                  <a:lnTo>
                    <a:pt x="590550" y="1138238"/>
                  </a:lnTo>
                  <a:lnTo>
                    <a:pt x="628650" y="1114425"/>
                  </a:lnTo>
                  <a:lnTo>
                    <a:pt x="762000" y="1123950"/>
                  </a:lnTo>
                  <a:lnTo>
                    <a:pt x="804862" y="1100138"/>
                  </a:lnTo>
                  <a:lnTo>
                    <a:pt x="866775" y="1095375"/>
                  </a:lnTo>
                  <a:lnTo>
                    <a:pt x="928687" y="1090613"/>
                  </a:lnTo>
                  <a:lnTo>
                    <a:pt x="962025" y="1076325"/>
                  </a:lnTo>
                  <a:lnTo>
                    <a:pt x="1014412" y="1066800"/>
                  </a:lnTo>
                  <a:lnTo>
                    <a:pt x="1038225" y="1066800"/>
                  </a:lnTo>
                  <a:lnTo>
                    <a:pt x="1109662" y="1047750"/>
                  </a:lnTo>
                  <a:lnTo>
                    <a:pt x="1162050" y="1038225"/>
                  </a:lnTo>
                  <a:lnTo>
                    <a:pt x="1214437" y="1019175"/>
                  </a:lnTo>
                  <a:lnTo>
                    <a:pt x="1290637" y="1014413"/>
                  </a:lnTo>
                  <a:lnTo>
                    <a:pt x="1352550" y="1009650"/>
                  </a:lnTo>
                  <a:lnTo>
                    <a:pt x="1385887" y="995363"/>
                  </a:lnTo>
                  <a:lnTo>
                    <a:pt x="1533525" y="990600"/>
                  </a:lnTo>
                  <a:lnTo>
                    <a:pt x="1585912" y="976313"/>
                  </a:lnTo>
                  <a:lnTo>
                    <a:pt x="1733550" y="976313"/>
                  </a:lnTo>
                  <a:lnTo>
                    <a:pt x="1743075" y="938213"/>
                  </a:lnTo>
                  <a:lnTo>
                    <a:pt x="1881187" y="942975"/>
                  </a:lnTo>
                  <a:lnTo>
                    <a:pt x="1881187" y="942975"/>
                  </a:lnTo>
                  <a:lnTo>
                    <a:pt x="1881187" y="942975"/>
                  </a:lnTo>
                  <a:lnTo>
                    <a:pt x="1914525" y="909638"/>
                  </a:lnTo>
                  <a:lnTo>
                    <a:pt x="2109787" y="919163"/>
                  </a:lnTo>
                  <a:lnTo>
                    <a:pt x="2119312" y="866775"/>
                  </a:lnTo>
                  <a:lnTo>
                    <a:pt x="2171700" y="862013"/>
                  </a:lnTo>
                  <a:lnTo>
                    <a:pt x="2181225" y="814388"/>
                  </a:lnTo>
                  <a:lnTo>
                    <a:pt x="2214562" y="809625"/>
                  </a:lnTo>
                  <a:lnTo>
                    <a:pt x="2228850" y="714375"/>
                  </a:lnTo>
                  <a:lnTo>
                    <a:pt x="2266950" y="714375"/>
                  </a:lnTo>
                  <a:lnTo>
                    <a:pt x="2281237" y="685800"/>
                  </a:lnTo>
                  <a:lnTo>
                    <a:pt x="2343150" y="685800"/>
                  </a:lnTo>
                  <a:lnTo>
                    <a:pt x="2343150" y="642938"/>
                  </a:lnTo>
                  <a:lnTo>
                    <a:pt x="2395537" y="642938"/>
                  </a:lnTo>
                  <a:lnTo>
                    <a:pt x="2452687" y="642938"/>
                  </a:lnTo>
                  <a:lnTo>
                    <a:pt x="2471737" y="557213"/>
                  </a:lnTo>
                  <a:lnTo>
                    <a:pt x="2528887" y="514350"/>
                  </a:lnTo>
                  <a:lnTo>
                    <a:pt x="2871787" y="519113"/>
                  </a:lnTo>
                  <a:lnTo>
                    <a:pt x="2886075" y="466725"/>
                  </a:lnTo>
                  <a:lnTo>
                    <a:pt x="3033712" y="457200"/>
                  </a:lnTo>
                  <a:lnTo>
                    <a:pt x="3043237" y="395288"/>
                  </a:lnTo>
                  <a:lnTo>
                    <a:pt x="3281362" y="404813"/>
                  </a:lnTo>
                  <a:lnTo>
                    <a:pt x="3290887" y="319088"/>
                  </a:lnTo>
                  <a:lnTo>
                    <a:pt x="3638550" y="314325"/>
                  </a:lnTo>
                  <a:lnTo>
                    <a:pt x="3638550" y="200025"/>
                  </a:lnTo>
                  <a:lnTo>
                    <a:pt x="3886200" y="200025"/>
                  </a:lnTo>
                  <a:lnTo>
                    <a:pt x="3895725" y="9525"/>
                  </a:lnTo>
                  <a:lnTo>
                    <a:pt x="3938587" y="0"/>
                  </a:lnTo>
                </a:path>
              </a:pathLst>
            </a:cu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a:off x="2486025" y="3076575"/>
              <a:ext cx="3810000" cy="1652588"/>
            </a:xfrm>
            <a:custGeom>
              <a:avLst/>
              <a:gdLst>
                <a:gd name="connsiteX0" fmla="*/ 0 w 3810000"/>
                <a:gd name="connsiteY0" fmla="*/ 1652588 h 1652588"/>
                <a:gd name="connsiteX1" fmla="*/ 200025 w 3810000"/>
                <a:gd name="connsiteY1" fmla="*/ 1552575 h 1652588"/>
                <a:gd name="connsiteX2" fmla="*/ 347663 w 3810000"/>
                <a:gd name="connsiteY2" fmla="*/ 1528763 h 1652588"/>
                <a:gd name="connsiteX3" fmla="*/ 438150 w 3810000"/>
                <a:gd name="connsiteY3" fmla="*/ 1504950 h 1652588"/>
                <a:gd name="connsiteX4" fmla="*/ 471488 w 3810000"/>
                <a:gd name="connsiteY4" fmla="*/ 1457325 h 1652588"/>
                <a:gd name="connsiteX5" fmla="*/ 657225 w 3810000"/>
                <a:gd name="connsiteY5" fmla="*/ 1404938 h 1652588"/>
                <a:gd name="connsiteX6" fmla="*/ 709613 w 3810000"/>
                <a:gd name="connsiteY6" fmla="*/ 1395413 h 1652588"/>
                <a:gd name="connsiteX7" fmla="*/ 823913 w 3810000"/>
                <a:gd name="connsiteY7" fmla="*/ 1357313 h 1652588"/>
                <a:gd name="connsiteX8" fmla="*/ 890588 w 3810000"/>
                <a:gd name="connsiteY8" fmla="*/ 1357313 h 1652588"/>
                <a:gd name="connsiteX9" fmla="*/ 1114425 w 3810000"/>
                <a:gd name="connsiteY9" fmla="*/ 1238250 h 1652588"/>
                <a:gd name="connsiteX10" fmla="*/ 1262063 w 3810000"/>
                <a:gd name="connsiteY10" fmla="*/ 1214438 h 1652588"/>
                <a:gd name="connsiteX11" fmla="*/ 1319213 w 3810000"/>
                <a:gd name="connsiteY11" fmla="*/ 1181100 h 1652588"/>
                <a:gd name="connsiteX12" fmla="*/ 1395413 w 3810000"/>
                <a:gd name="connsiteY12" fmla="*/ 1181100 h 1652588"/>
                <a:gd name="connsiteX13" fmla="*/ 1443038 w 3810000"/>
                <a:gd name="connsiteY13" fmla="*/ 1147763 h 1652588"/>
                <a:gd name="connsiteX14" fmla="*/ 1500188 w 3810000"/>
                <a:gd name="connsiteY14" fmla="*/ 1128713 h 1652588"/>
                <a:gd name="connsiteX15" fmla="*/ 1547813 w 3810000"/>
                <a:gd name="connsiteY15" fmla="*/ 1119188 h 1652588"/>
                <a:gd name="connsiteX16" fmla="*/ 1638300 w 3810000"/>
                <a:gd name="connsiteY16" fmla="*/ 985838 h 1652588"/>
                <a:gd name="connsiteX17" fmla="*/ 1728788 w 3810000"/>
                <a:gd name="connsiteY17" fmla="*/ 981075 h 1652588"/>
                <a:gd name="connsiteX18" fmla="*/ 1785938 w 3810000"/>
                <a:gd name="connsiteY18" fmla="*/ 966788 h 1652588"/>
                <a:gd name="connsiteX19" fmla="*/ 1843088 w 3810000"/>
                <a:gd name="connsiteY19" fmla="*/ 957263 h 1652588"/>
                <a:gd name="connsiteX20" fmla="*/ 1890713 w 3810000"/>
                <a:gd name="connsiteY20" fmla="*/ 928688 h 1652588"/>
                <a:gd name="connsiteX21" fmla="*/ 2033588 w 3810000"/>
                <a:gd name="connsiteY21" fmla="*/ 923925 h 1652588"/>
                <a:gd name="connsiteX22" fmla="*/ 2133600 w 3810000"/>
                <a:gd name="connsiteY22" fmla="*/ 800100 h 1652588"/>
                <a:gd name="connsiteX23" fmla="*/ 2228850 w 3810000"/>
                <a:gd name="connsiteY23" fmla="*/ 795338 h 1652588"/>
                <a:gd name="connsiteX24" fmla="*/ 2290763 w 3810000"/>
                <a:gd name="connsiteY24" fmla="*/ 733425 h 1652588"/>
                <a:gd name="connsiteX25" fmla="*/ 2314575 w 3810000"/>
                <a:gd name="connsiteY25" fmla="*/ 595313 h 1652588"/>
                <a:gd name="connsiteX26" fmla="*/ 2352675 w 3810000"/>
                <a:gd name="connsiteY26" fmla="*/ 576263 h 1652588"/>
                <a:gd name="connsiteX27" fmla="*/ 2381250 w 3810000"/>
                <a:gd name="connsiteY27" fmla="*/ 514350 h 1652588"/>
                <a:gd name="connsiteX28" fmla="*/ 2438400 w 3810000"/>
                <a:gd name="connsiteY28" fmla="*/ 514350 h 1652588"/>
                <a:gd name="connsiteX29" fmla="*/ 2509838 w 3810000"/>
                <a:gd name="connsiteY29" fmla="*/ 476250 h 1652588"/>
                <a:gd name="connsiteX30" fmla="*/ 2605088 w 3810000"/>
                <a:gd name="connsiteY30" fmla="*/ 309563 h 1652588"/>
                <a:gd name="connsiteX31" fmla="*/ 3062288 w 3810000"/>
                <a:gd name="connsiteY31" fmla="*/ 300038 h 1652588"/>
                <a:gd name="connsiteX32" fmla="*/ 3057525 w 3810000"/>
                <a:gd name="connsiteY32" fmla="*/ 214313 h 1652588"/>
                <a:gd name="connsiteX33" fmla="*/ 3810000 w 3810000"/>
                <a:gd name="connsiteY33" fmla="*/ 209550 h 1652588"/>
                <a:gd name="connsiteX34" fmla="*/ 3810000 w 3810000"/>
                <a:gd name="connsiteY34" fmla="*/ 0 h 1652588"/>
                <a:gd name="connsiteX35" fmla="*/ 3805238 w 3810000"/>
                <a:gd name="connsiteY35" fmla="*/ 0 h 165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10000" h="1652588">
                  <a:moveTo>
                    <a:pt x="0" y="1652588"/>
                  </a:moveTo>
                  <a:lnTo>
                    <a:pt x="200025" y="1552575"/>
                  </a:lnTo>
                  <a:lnTo>
                    <a:pt x="347663" y="1528763"/>
                  </a:lnTo>
                  <a:lnTo>
                    <a:pt x="438150" y="1504950"/>
                  </a:lnTo>
                  <a:lnTo>
                    <a:pt x="471488" y="1457325"/>
                  </a:lnTo>
                  <a:lnTo>
                    <a:pt x="657225" y="1404938"/>
                  </a:lnTo>
                  <a:lnTo>
                    <a:pt x="709613" y="1395413"/>
                  </a:lnTo>
                  <a:lnTo>
                    <a:pt x="823913" y="1357313"/>
                  </a:lnTo>
                  <a:lnTo>
                    <a:pt x="890588" y="1357313"/>
                  </a:lnTo>
                  <a:lnTo>
                    <a:pt x="1114425" y="1238250"/>
                  </a:lnTo>
                  <a:lnTo>
                    <a:pt x="1262063" y="1214438"/>
                  </a:lnTo>
                  <a:lnTo>
                    <a:pt x="1319213" y="1181100"/>
                  </a:lnTo>
                  <a:lnTo>
                    <a:pt x="1395413" y="1181100"/>
                  </a:lnTo>
                  <a:lnTo>
                    <a:pt x="1443038" y="1147763"/>
                  </a:lnTo>
                  <a:lnTo>
                    <a:pt x="1500188" y="1128713"/>
                  </a:lnTo>
                  <a:lnTo>
                    <a:pt x="1547813" y="1119188"/>
                  </a:lnTo>
                  <a:lnTo>
                    <a:pt x="1638300" y="985838"/>
                  </a:lnTo>
                  <a:lnTo>
                    <a:pt x="1728788" y="981075"/>
                  </a:lnTo>
                  <a:lnTo>
                    <a:pt x="1785938" y="966788"/>
                  </a:lnTo>
                  <a:lnTo>
                    <a:pt x="1843088" y="957263"/>
                  </a:lnTo>
                  <a:lnTo>
                    <a:pt x="1890713" y="928688"/>
                  </a:lnTo>
                  <a:lnTo>
                    <a:pt x="2033588" y="923925"/>
                  </a:lnTo>
                  <a:lnTo>
                    <a:pt x="2133600" y="800100"/>
                  </a:lnTo>
                  <a:lnTo>
                    <a:pt x="2228850" y="795338"/>
                  </a:lnTo>
                  <a:lnTo>
                    <a:pt x="2290763" y="733425"/>
                  </a:lnTo>
                  <a:lnTo>
                    <a:pt x="2314575" y="595313"/>
                  </a:lnTo>
                  <a:lnTo>
                    <a:pt x="2352675" y="576263"/>
                  </a:lnTo>
                  <a:lnTo>
                    <a:pt x="2381250" y="514350"/>
                  </a:lnTo>
                  <a:lnTo>
                    <a:pt x="2438400" y="514350"/>
                  </a:lnTo>
                  <a:lnTo>
                    <a:pt x="2509838" y="476250"/>
                  </a:lnTo>
                  <a:lnTo>
                    <a:pt x="2605088" y="309563"/>
                  </a:lnTo>
                  <a:lnTo>
                    <a:pt x="3062288" y="300038"/>
                  </a:lnTo>
                  <a:lnTo>
                    <a:pt x="3057525" y="214313"/>
                  </a:lnTo>
                  <a:lnTo>
                    <a:pt x="3810000" y="209550"/>
                  </a:lnTo>
                  <a:lnTo>
                    <a:pt x="3810000" y="0"/>
                  </a:lnTo>
                  <a:lnTo>
                    <a:pt x="3805238"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2476500" y="2566988"/>
              <a:ext cx="3186113" cy="2157412"/>
            </a:xfrm>
            <a:custGeom>
              <a:avLst/>
              <a:gdLst>
                <a:gd name="connsiteX0" fmla="*/ 0 w 3186113"/>
                <a:gd name="connsiteY0" fmla="*/ 2157412 h 2157412"/>
                <a:gd name="connsiteX1" fmla="*/ 0 w 3186113"/>
                <a:gd name="connsiteY1" fmla="*/ 2157412 h 2157412"/>
                <a:gd name="connsiteX2" fmla="*/ 38100 w 3186113"/>
                <a:gd name="connsiteY2" fmla="*/ 2143125 h 2157412"/>
                <a:gd name="connsiteX3" fmla="*/ 52388 w 3186113"/>
                <a:gd name="connsiteY3" fmla="*/ 2133600 h 2157412"/>
                <a:gd name="connsiteX4" fmla="*/ 85725 w 3186113"/>
                <a:gd name="connsiteY4" fmla="*/ 2128837 h 2157412"/>
                <a:gd name="connsiteX5" fmla="*/ 152400 w 3186113"/>
                <a:gd name="connsiteY5" fmla="*/ 2119312 h 2157412"/>
                <a:gd name="connsiteX6" fmla="*/ 176213 w 3186113"/>
                <a:gd name="connsiteY6" fmla="*/ 2114550 h 2157412"/>
                <a:gd name="connsiteX7" fmla="*/ 190500 w 3186113"/>
                <a:gd name="connsiteY7" fmla="*/ 2109787 h 2157412"/>
                <a:gd name="connsiteX8" fmla="*/ 238125 w 3186113"/>
                <a:gd name="connsiteY8" fmla="*/ 2105025 h 2157412"/>
                <a:gd name="connsiteX9" fmla="*/ 257175 w 3186113"/>
                <a:gd name="connsiteY9" fmla="*/ 2100262 h 2157412"/>
                <a:gd name="connsiteX10" fmla="*/ 285750 w 3186113"/>
                <a:gd name="connsiteY10" fmla="*/ 2071687 h 2157412"/>
                <a:gd name="connsiteX11" fmla="*/ 314325 w 3186113"/>
                <a:gd name="connsiteY11" fmla="*/ 2062162 h 2157412"/>
                <a:gd name="connsiteX12" fmla="*/ 328613 w 3186113"/>
                <a:gd name="connsiteY12" fmla="*/ 2047875 h 2157412"/>
                <a:gd name="connsiteX13" fmla="*/ 357188 w 3186113"/>
                <a:gd name="connsiteY13" fmla="*/ 2038350 h 2157412"/>
                <a:gd name="connsiteX14" fmla="*/ 409575 w 3186113"/>
                <a:gd name="connsiteY14" fmla="*/ 2024062 h 2157412"/>
                <a:gd name="connsiteX15" fmla="*/ 423863 w 3186113"/>
                <a:gd name="connsiteY15" fmla="*/ 2009775 h 2157412"/>
                <a:gd name="connsiteX16" fmla="*/ 442913 w 3186113"/>
                <a:gd name="connsiteY16" fmla="*/ 2000250 h 2157412"/>
                <a:gd name="connsiteX17" fmla="*/ 528638 w 3186113"/>
                <a:gd name="connsiteY17" fmla="*/ 1985962 h 2157412"/>
                <a:gd name="connsiteX18" fmla="*/ 557213 w 3186113"/>
                <a:gd name="connsiteY18" fmla="*/ 1976437 h 2157412"/>
                <a:gd name="connsiteX19" fmla="*/ 571500 w 3186113"/>
                <a:gd name="connsiteY19" fmla="*/ 1971675 h 2157412"/>
                <a:gd name="connsiteX20" fmla="*/ 614363 w 3186113"/>
                <a:gd name="connsiteY20" fmla="*/ 1952625 h 2157412"/>
                <a:gd name="connsiteX21" fmla="*/ 628650 w 3186113"/>
                <a:gd name="connsiteY21" fmla="*/ 1947862 h 2157412"/>
                <a:gd name="connsiteX22" fmla="*/ 661988 w 3186113"/>
                <a:gd name="connsiteY22" fmla="*/ 1933575 h 2157412"/>
                <a:gd name="connsiteX23" fmla="*/ 690563 w 3186113"/>
                <a:gd name="connsiteY23" fmla="*/ 1924050 h 2157412"/>
                <a:gd name="connsiteX24" fmla="*/ 723900 w 3186113"/>
                <a:gd name="connsiteY24" fmla="*/ 1914525 h 2157412"/>
                <a:gd name="connsiteX25" fmla="*/ 785813 w 3186113"/>
                <a:gd name="connsiteY25" fmla="*/ 1895475 h 2157412"/>
                <a:gd name="connsiteX26" fmla="*/ 800100 w 3186113"/>
                <a:gd name="connsiteY26" fmla="*/ 1890712 h 2157412"/>
                <a:gd name="connsiteX27" fmla="*/ 833438 w 3186113"/>
                <a:gd name="connsiteY27" fmla="*/ 1885950 h 2157412"/>
                <a:gd name="connsiteX28" fmla="*/ 862013 w 3186113"/>
                <a:gd name="connsiteY28" fmla="*/ 1876425 h 2157412"/>
                <a:gd name="connsiteX29" fmla="*/ 890588 w 3186113"/>
                <a:gd name="connsiteY29" fmla="*/ 1862137 h 2157412"/>
                <a:gd name="connsiteX30" fmla="*/ 904875 w 3186113"/>
                <a:gd name="connsiteY30" fmla="*/ 1847850 h 2157412"/>
                <a:gd name="connsiteX31" fmla="*/ 914400 w 3186113"/>
                <a:gd name="connsiteY31" fmla="*/ 1833562 h 2157412"/>
                <a:gd name="connsiteX32" fmla="*/ 952500 w 3186113"/>
                <a:gd name="connsiteY32" fmla="*/ 1824037 h 2157412"/>
                <a:gd name="connsiteX33" fmla="*/ 966788 w 3186113"/>
                <a:gd name="connsiteY33" fmla="*/ 1814512 h 2157412"/>
                <a:gd name="connsiteX34" fmla="*/ 981075 w 3186113"/>
                <a:gd name="connsiteY34" fmla="*/ 1800225 h 2157412"/>
                <a:gd name="connsiteX35" fmla="*/ 995363 w 3186113"/>
                <a:gd name="connsiteY35" fmla="*/ 1795462 h 2157412"/>
                <a:gd name="connsiteX36" fmla="*/ 1009650 w 3186113"/>
                <a:gd name="connsiteY36" fmla="*/ 1781175 h 2157412"/>
                <a:gd name="connsiteX37" fmla="*/ 1023938 w 3186113"/>
                <a:gd name="connsiteY37" fmla="*/ 1771650 h 2157412"/>
                <a:gd name="connsiteX38" fmla="*/ 1033463 w 3186113"/>
                <a:gd name="connsiteY38" fmla="*/ 1757362 h 2157412"/>
                <a:gd name="connsiteX39" fmla="*/ 1047750 w 3186113"/>
                <a:gd name="connsiteY39" fmla="*/ 1747837 h 2157412"/>
                <a:gd name="connsiteX40" fmla="*/ 1062038 w 3186113"/>
                <a:gd name="connsiteY40" fmla="*/ 1733550 h 2157412"/>
                <a:gd name="connsiteX41" fmla="*/ 1076325 w 3186113"/>
                <a:gd name="connsiteY41" fmla="*/ 1724025 h 2157412"/>
                <a:gd name="connsiteX42" fmla="*/ 1104900 w 3186113"/>
                <a:gd name="connsiteY42" fmla="*/ 1700212 h 2157412"/>
                <a:gd name="connsiteX43" fmla="*/ 1195388 w 3186113"/>
                <a:gd name="connsiteY43" fmla="*/ 1685925 h 2157412"/>
                <a:gd name="connsiteX44" fmla="*/ 1223963 w 3186113"/>
                <a:gd name="connsiteY44" fmla="*/ 1671637 h 2157412"/>
                <a:gd name="connsiteX45" fmla="*/ 1238250 w 3186113"/>
                <a:gd name="connsiteY45" fmla="*/ 1666875 h 2157412"/>
                <a:gd name="connsiteX46" fmla="*/ 1257300 w 3186113"/>
                <a:gd name="connsiteY46" fmla="*/ 1657350 h 2157412"/>
                <a:gd name="connsiteX47" fmla="*/ 1295400 w 3186113"/>
                <a:gd name="connsiteY47" fmla="*/ 1647825 h 2157412"/>
                <a:gd name="connsiteX48" fmla="*/ 1309688 w 3186113"/>
                <a:gd name="connsiteY48" fmla="*/ 1638300 h 2157412"/>
                <a:gd name="connsiteX49" fmla="*/ 1357313 w 3186113"/>
                <a:gd name="connsiteY49" fmla="*/ 1624012 h 2157412"/>
                <a:gd name="connsiteX50" fmla="*/ 1371600 w 3186113"/>
                <a:gd name="connsiteY50" fmla="*/ 1619250 h 2157412"/>
                <a:gd name="connsiteX51" fmla="*/ 1385888 w 3186113"/>
                <a:gd name="connsiteY51" fmla="*/ 1609725 h 2157412"/>
                <a:gd name="connsiteX52" fmla="*/ 1390650 w 3186113"/>
                <a:gd name="connsiteY52" fmla="*/ 1595437 h 2157412"/>
                <a:gd name="connsiteX53" fmla="*/ 1419225 w 3186113"/>
                <a:gd name="connsiteY53" fmla="*/ 1576387 h 2157412"/>
                <a:gd name="connsiteX54" fmla="*/ 1433513 w 3186113"/>
                <a:gd name="connsiteY54" fmla="*/ 1562100 h 2157412"/>
                <a:gd name="connsiteX55" fmla="*/ 1457325 w 3186113"/>
                <a:gd name="connsiteY55" fmla="*/ 1533525 h 2157412"/>
                <a:gd name="connsiteX56" fmla="*/ 1471613 w 3186113"/>
                <a:gd name="connsiteY56" fmla="*/ 1524000 h 2157412"/>
                <a:gd name="connsiteX57" fmla="*/ 1500188 w 3186113"/>
                <a:gd name="connsiteY57" fmla="*/ 1514475 h 2157412"/>
                <a:gd name="connsiteX58" fmla="*/ 1524000 w 3186113"/>
                <a:gd name="connsiteY58" fmla="*/ 1490662 h 2157412"/>
                <a:gd name="connsiteX59" fmla="*/ 1528763 w 3186113"/>
                <a:gd name="connsiteY59" fmla="*/ 1476375 h 2157412"/>
                <a:gd name="connsiteX60" fmla="*/ 1543050 w 3186113"/>
                <a:gd name="connsiteY60" fmla="*/ 1471612 h 2157412"/>
                <a:gd name="connsiteX61" fmla="*/ 1581150 w 3186113"/>
                <a:gd name="connsiteY61" fmla="*/ 1457325 h 2157412"/>
                <a:gd name="connsiteX62" fmla="*/ 1571625 w 3186113"/>
                <a:gd name="connsiteY62" fmla="*/ 1462087 h 2157412"/>
                <a:gd name="connsiteX63" fmla="*/ 1614488 w 3186113"/>
                <a:gd name="connsiteY63" fmla="*/ 1414462 h 2157412"/>
                <a:gd name="connsiteX64" fmla="*/ 1624013 w 3186113"/>
                <a:gd name="connsiteY64" fmla="*/ 1390650 h 2157412"/>
                <a:gd name="connsiteX65" fmla="*/ 1662113 w 3186113"/>
                <a:gd name="connsiteY65" fmla="*/ 1385887 h 2157412"/>
                <a:gd name="connsiteX66" fmla="*/ 1709738 w 3186113"/>
                <a:gd name="connsiteY66" fmla="*/ 1352550 h 2157412"/>
                <a:gd name="connsiteX67" fmla="*/ 1747838 w 3186113"/>
                <a:gd name="connsiteY67" fmla="*/ 1352550 h 2157412"/>
                <a:gd name="connsiteX68" fmla="*/ 1795463 w 3186113"/>
                <a:gd name="connsiteY68" fmla="*/ 1319212 h 2157412"/>
                <a:gd name="connsiteX69" fmla="*/ 1852613 w 3186113"/>
                <a:gd name="connsiteY69" fmla="*/ 1271587 h 2157412"/>
                <a:gd name="connsiteX70" fmla="*/ 1933575 w 3186113"/>
                <a:gd name="connsiteY70" fmla="*/ 1271587 h 2157412"/>
                <a:gd name="connsiteX71" fmla="*/ 1933575 w 3186113"/>
                <a:gd name="connsiteY71" fmla="*/ 1271587 h 2157412"/>
                <a:gd name="connsiteX72" fmla="*/ 1971675 w 3186113"/>
                <a:gd name="connsiteY72" fmla="*/ 1247775 h 2157412"/>
                <a:gd name="connsiteX73" fmla="*/ 1971675 w 3186113"/>
                <a:gd name="connsiteY73" fmla="*/ 1247775 h 2157412"/>
                <a:gd name="connsiteX74" fmla="*/ 2009775 w 3186113"/>
                <a:gd name="connsiteY74" fmla="*/ 1243012 h 2157412"/>
                <a:gd name="connsiteX75" fmla="*/ 2024063 w 3186113"/>
                <a:gd name="connsiteY75" fmla="*/ 1238250 h 2157412"/>
                <a:gd name="connsiteX76" fmla="*/ 2024063 w 3186113"/>
                <a:gd name="connsiteY76" fmla="*/ 1238250 h 2157412"/>
                <a:gd name="connsiteX77" fmla="*/ 2100263 w 3186113"/>
                <a:gd name="connsiteY77" fmla="*/ 1162050 h 2157412"/>
                <a:gd name="connsiteX78" fmla="*/ 2128838 w 3186113"/>
                <a:gd name="connsiteY78" fmla="*/ 1157287 h 2157412"/>
                <a:gd name="connsiteX79" fmla="*/ 2185988 w 3186113"/>
                <a:gd name="connsiteY79" fmla="*/ 1057275 h 2157412"/>
                <a:gd name="connsiteX80" fmla="*/ 2247900 w 3186113"/>
                <a:gd name="connsiteY80" fmla="*/ 1057275 h 2157412"/>
                <a:gd name="connsiteX81" fmla="*/ 2247900 w 3186113"/>
                <a:gd name="connsiteY81" fmla="*/ 1019175 h 2157412"/>
                <a:gd name="connsiteX82" fmla="*/ 2286000 w 3186113"/>
                <a:gd name="connsiteY82" fmla="*/ 1014412 h 2157412"/>
                <a:gd name="connsiteX83" fmla="*/ 2324100 w 3186113"/>
                <a:gd name="connsiteY83" fmla="*/ 895350 h 2157412"/>
                <a:gd name="connsiteX84" fmla="*/ 2381250 w 3186113"/>
                <a:gd name="connsiteY84" fmla="*/ 904875 h 2157412"/>
                <a:gd name="connsiteX85" fmla="*/ 2400300 w 3186113"/>
                <a:gd name="connsiteY85" fmla="*/ 857250 h 2157412"/>
                <a:gd name="connsiteX86" fmla="*/ 2447925 w 3186113"/>
                <a:gd name="connsiteY86" fmla="*/ 852487 h 2157412"/>
                <a:gd name="connsiteX87" fmla="*/ 2457450 w 3186113"/>
                <a:gd name="connsiteY87" fmla="*/ 838200 h 2157412"/>
                <a:gd name="connsiteX88" fmla="*/ 2490788 w 3186113"/>
                <a:gd name="connsiteY88" fmla="*/ 823912 h 2157412"/>
                <a:gd name="connsiteX89" fmla="*/ 2528888 w 3186113"/>
                <a:gd name="connsiteY89" fmla="*/ 766762 h 2157412"/>
                <a:gd name="connsiteX90" fmla="*/ 2547938 w 3186113"/>
                <a:gd name="connsiteY90" fmla="*/ 690562 h 2157412"/>
                <a:gd name="connsiteX91" fmla="*/ 2590800 w 3186113"/>
                <a:gd name="connsiteY91" fmla="*/ 671512 h 2157412"/>
                <a:gd name="connsiteX92" fmla="*/ 2671763 w 3186113"/>
                <a:gd name="connsiteY92" fmla="*/ 495300 h 2157412"/>
                <a:gd name="connsiteX93" fmla="*/ 2690813 w 3186113"/>
                <a:gd name="connsiteY93" fmla="*/ 495300 h 2157412"/>
                <a:gd name="connsiteX94" fmla="*/ 2709863 w 3186113"/>
                <a:gd name="connsiteY94" fmla="*/ 366712 h 2157412"/>
                <a:gd name="connsiteX95" fmla="*/ 2771775 w 3186113"/>
                <a:gd name="connsiteY95" fmla="*/ 376237 h 2157412"/>
                <a:gd name="connsiteX96" fmla="*/ 2767013 w 3186113"/>
                <a:gd name="connsiteY96" fmla="*/ 304800 h 2157412"/>
                <a:gd name="connsiteX97" fmla="*/ 2786063 w 3186113"/>
                <a:gd name="connsiteY97" fmla="*/ 304800 h 2157412"/>
                <a:gd name="connsiteX98" fmla="*/ 2790825 w 3186113"/>
                <a:gd name="connsiteY98" fmla="*/ 280987 h 2157412"/>
                <a:gd name="connsiteX99" fmla="*/ 2847975 w 3186113"/>
                <a:gd name="connsiteY99" fmla="*/ 276225 h 2157412"/>
                <a:gd name="connsiteX100" fmla="*/ 2843213 w 3186113"/>
                <a:gd name="connsiteY100" fmla="*/ 238125 h 2157412"/>
                <a:gd name="connsiteX101" fmla="*/ 2843213 w 3186113"/>
                <a:gd name="connsiteY101" fmla="*/ 238125 h 2157412"/>
                <a:gd name="connsiteX102" fmla="*/ 2890838 w 3186113"/>
                <a:gd name="connsiteY102" fmla="*/ 157162 h 2157412"/>
                <a:gd name="connsiteX103" fmla="*/ 2900363 w 3186113"/>
                <a:gd name="connsiteY103" fmla="*/ 104775 h 2157412"/>
                <a:gd name="connsiteX104" fmla="*/ 2919413 w 3186113"/>
                <a:gd name="connsiteY104" fmla="*/ 104775 h 2157412"/>
                <a:gd name="connsiteX105" fmla="*/ 2919413 w 3186113"/>
                <a:gd name="connsiteY105" fmla="*/ 76200 h 2157412"/>
                <a:gd name="connsiteX106" fmla="*/ 2990850 w 3186113"/>
                <a:gd name="connsiteY106" fmla="*/ 80962 h 2157412"/>
                <a:gd name="connsiteX107" fmla="*/ 3000375 w 3186113"/>
                <a:gd name="connsiteY107" fmla="*/ 28575 h 2157412"/>
                <a:gd name="connsiteX108" fmla="*/ 3038475 w 3186113"/>
                <a:gd name="connsiteY108" fmla="*/ 28575 h 2157412"/>
                <a:gd name="connsiteX109" fmla="*/ 3048000 w 3186113"/>
                <a:gd name="connsiteY109" fmla="*/ 0 h 2157412"/>
                <a:gd name="connsiteX110" fmla="*/ 3181350 w 3186113"/>
                <a:gd name="connsiteY110" fmla="*/ 0 h 2157412"/>
                <a:gd name="connsiteX111" fmla="*/ 3186113 w 3186113"/>
                <a:gd name="connsiteY111" fmla="*/ 4762 h 2157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186113" h="2157412">
                  <a:moveTo>
                    <a:pt x="0" y="2157412"/>
                  </a:moveTo>
                  <a:lnTo>
                    <a:pt x="0" y="2157412"/>
                  </a:lnTo>
                  <a:cubicBezTo>
                    <a:pt x="12700" y="2152650"/>
                    <a:pt x="25752" y="2148737"/>
                    <a:pt x="38100" y="2143125"/>
                  </a:cubicBezTo>
                  <a:cubicBezTo>
                    <a:pt x="43311" y="2140756"/>
                    <a:pt x="46905" y="2135245"/>
                    <a:pt x="52388" y="2133600"/>
                  </a:cubicBezTo>
                  <a:cubicBezTo>
                    <a:pt x="63140" y="2130374"/>
                    <a:pt x="74613" y="2130425"/>
                    <a:pt x="85725" y="2128837"/>
                  </a:cubicBezTo>
                  <a:cubicBezTo>
                    <a:pt x="119336" y="2117635"/>
                    <a:pt x="85624" y="2127659"/>
                    <a:pt x="152400" y="2119312"/>
                  </a:cubicBezTo>
                  <a:cubicBezTo>
                    <a:pt x="160432" y="2118308"/>
                    <a:pt x="168360" y="2116513"/>
                    <a:pt x="176213" y="2114550"/>
                  </a:cubicBezTo>
                  <a:cubicBezTo>
                    <a:pt x="181083" y="2113332"/>
                    <a:pt x="185538" y="2110550"/>
                    <a:pt x="190500" y="2109787"/>
                  </a:cubicBezTo>
                  <a:cubicBezTo>
                    <a:pt x="206269" y="2107361"/>
                    <a:pt x="222250" y="2106612"/>
                    <a:pt x="238125" y="2105025"/>
                  </a:cubicBezTo>
                  <a:cubicBezTo>
                    <a:pt x="244475" y="2103437"/>
                    <a:pt x="251813" y="2104016"/>
                    <a:pt x="257175" y="2100262"/>
                  </a:cubicBezTo>
                  <a:cubicBezTo>
                    <a:pt x="268210" y="2092537"/>
                    <a:pt x="272971" y="2075947"/>
                    <a:pt x="285750" y="2071687"/>
                  </a:cubicBezTo>
                  <a:lnTo>
                    <a:pt x="314325" y="2062162"/>
                  </a:lnTo>
                  <a:cubicBezTo>
                    <a:pt x="319088" y="2057400"/>
                    <a:pt x="322725" y="2051146"/>
                    <a:pt x="328613" y="2047875"/>
                  </a:cubicBezTo>
                  <a:cubicBezTo>
                    <a:pt x="337390" y="2042999"/>
                    <a:pt x="357188" y="2038350"/>
                    <a:pt x="357188" y="2038350"/>
                  </a:cubicBezTo>
                  <a:cubicBezTo>
                    <a:pt x="397540" y="2011448"/>
                    <a:pt x="331325" y="2052516"/>
                    <a:pt x="409575" y="2024062"/>
                  </a:cubicBezTo>
                  <a:cubicBezTo>
                    <a:pt x="415905" y="2021760"/>
                    <a:pt x="418382" y="2013690"/>
                    <a:pt x="423863" y="2009775"/>
                  </a:cubicBezTo>
                  <a:cubicBezTo>
                    <a:pt x="429640" y="2005649"/>
                    <a:pt x="436321" y="2002887"/>
                    <a:pt x="442913" y="2000250"/>
                  </a:cubicBezTo>
                  <a:cubicBezTo>
                    <a:pt x="479789" y="1985500"/>
                    <a:pt x="480206" y="1989998"/>
                    <a:pt x="528638" y="1985962"/>
                  </a:cubicBezTo>
                  <a:lnTo>
                    <a:pt x="557213" y="1976437"/>
                  </a:lnTo>
                  <a:lnTo>
                    <a:pt x="571500" y="1971675"/>
                  </a:lnTo>
                  <a:cubicBezTo>
                    <a:pt x="594143" y="1956580"/>
                    <a:pt x="580356" y="1963961"/>
                    <a:pt x="614363" y="1952625"/>
                  </a:cubicBezTo>
                  <a:cubicBezTo>
                    <a:pt x="619125" y="1951037"/>
                    <a:pt x="624473" y="1950647"/>
                    <a:pt x="628650" y="1947862"/>
                  </a:cubicBezTo>
                  <a:cubicBezTo>
                    <a:pt x="651319" y="1932750"/>
                    <a:pt x="634029" y="1941962"/>
                    <a:pt x="661988" y="1933575"/>
                  </a:cubicBezTo>
                  <a:cubicBezTo>
                    <a:pt x="671605" y="1930690"/>
                    <a:pt x="680823" y="1926485"/>
                    <a:pt x="690563" y="1924050"/>
                  </a:cubicBezTo>
                  <a:cubicBezTo>
                    <a:pt x="714483" y="1918069"/>
                    <a:pt x="703403" y="1921357"/>
                    <a:pt x="723900" y="1914525"/>
                  </a:cubicBezTo>
                  <a:cubicBezTo>
                    <a:pt x="750929" y="1887496"/>
                    <a:pt x="728028" y="1904365"/>
                    <a:pt x="785813" y="1895475"/>
                  </a:cubicBezTo>
                  <a:cubicBezTo>
                    <a:pt x="790775" y="1894712"/>
                    <a:pt x="795177" y="1891697"/>
                    <a:pt x="800100" y="1890712"/>
                  </a:cubicBezTo>
                  <a:cubicBezTo>
                    <a:pt x="811107" y="1888511"/>
                    <a:pt x="822325" y="1887537"/>
                    <a:pt x="833438" y="1885950"/>
                  </a:cubicBezTo>
                  <a:cubicBezTo>
                    <a:pt x="842963" y="1882775"/>
                    <a:pt x="853659" y="1881994"/>
                    <a:pt x="862013" y="1876425"/>
                  </a:cubicBezTo>
                  <a:cubicBezTo>
                    <a:pt x="880477" y="1864115"/>
                    <a:pt x="870870" y="1868710"/>
                    <a:pt x="890588" y="1862137"/>
                  </a:cubicBezTo>
                  <a:cubicBezTo>
                    <a:pt x="895350" y="1857375"/>
                    <a:pt x="900563" y="1853024"/>
                    <a:pt x="904875" y="1847850"/>
                  </a:cubicBezTo>
                  <a:cubicBezTo>
                    <a:pt x="908539" y="1843453"/>
                    <a:pt x="909930" y="1837138"/>
                    <a:pt x="914400" y="1833562"/>
                  </a:cubicBezTo>
                  <a:cubicBezTo>
                    <a:pt x="919279" y="1829659"/>
                    <a:pt x="951318" y="1824273"/>
                    <a:pt x="952500" y="1824037"/>
                  </a:cubicBezTo>
                  <a:cubicBezTo>
                    <a:pt x="957263" y="1820862"/>
                    <a:pt x="962391" y="1818176"/>
                    <a:pt x="966788" y="1814512"/>
                  </a:cubicBezTo>
                  <a:cubicBezTo>
                    <a:pt x="971962" y="1810200"/>
                    <a:pt x="975471" y="1803961"/>
                    <a:pt x="981075" y="1800225"/>
                  </a:cubicBezTo>
                  <a:cubicBezTo>
                    <a:pt x="985252" y="1797440"/>
                    <a:pt x="990600" y="1797050"/>
                    <a:pt x="995363" y="1795462"/>
                  </a:cubicBezTo>
                  <a:cubicBezTo>
                    <a:pt x="1000125" y="1790700"/>
                    <a:pt x="1004476" y="1785487"/>
                    <a:pt x="1009650" y="1781175"/>
                  </a:cubicBezTo>
                  <a:cubicBezTo>
                    <a:pt x="1014047" y="1777511"/>
                    <a:pt x="1019891" y="1775697"/>
                    <a:pt x="1023938" y="1771650"/>
                  </a:cubicBezTo>
                  <a:cubicBezTo>
                    <a:pt x="1027985" y="1767603"/>
                    <a:pt x="1029416" y="1761410"/>
                    <a:pt x="1033463" y="1757362"/>
                  </a:cubicBezTo>
                  <a:cubicBezTo>
                    <a:pt x="1037510" y="1753315"/>
                    <a:pt x="1043353" y="1751501"/>
                    <a:pt x="1047750" y="1747837"/>
                  </a:cubicBezTo>
                  <a:cubicBezTo>
                    <a:pt x="1052924" y="1743525"/>
                    <a:pt x="1056864" y="1737862"/>
                    <a:pt x="1062038" y="1733550"/>
                  </a:cubicBezTo>
                  <a:cubicBezTo>
                    <a:pt x="1066435" y="1729886"/>
                    <a:pt x="1071928" y="1727689"/>
                    <a:pt x="1076325" y="1724025"/>
                  </a:cubicBezTo>
                  <a:cubicBezTo>
                    <a:pt x="1089141" y="1713345"/>
                    <a:pt x="1089699" y="1706968"/>
                    <a:pt x="1104900" y="1700212"/>
                  </a:cubicBezTo>
                  <a:cubicBezTo>
                    <a:pt x="1138536" y="1685263"/>
                    <a:pt x="1153513" y="1689146"/>
                    <a:pt x="1195388" y="1685925"/>
                  </a:cubicBezTo>
                  <a:cubicBezTo>
                    <a:pt x="1231305" y="1673951"/>
                    <a:pt x="1187027" y="1690105"/>
                    <a:pt x="1223963" y="1671637"/>
                  </a:cubicBezTo>
                  <a:cubicBezTo>
                    <a:pt x="1228453" y="1669392"/>
                    <a:pt x="1233636" y="1668852"/>
                    <a:pt x="1238250" y="1666875"/>
                  </a:cubicBezTo>
                  <a:cubicBezTo>
                    <a:pt x="1244776" y="1664078"/>
                    <a:pt x="1250775" y="1660147"/>
                    <a:pt x="1257300" y="1657350"/>
                  </a:cubicBezTo>
                  <a:cubicBezTo>
                    <a:pt x="1270117" y="1651857"/>
                    <a:pt x="1281419" y="1650621"/>
                    <a:pt x="1295400" y="1647825"/>
                  </a:cubicBezTo>
                  <a:cubicBezTo>
                    <a:pt x="1300163" y="1644650"/>
                    <a:pt x="1304457" y="1640625"/>
                    <a:pt x="1309688" y="1638300"/>
                  </a:cubicBezTo>
                  <a:cubicBezTo>
                    <a:pt x="1330054" y="1629249"/>
                    <a:pt x="1337922" y="1629552"/>
                    <a:pt x="1357313" y="1624012"/>
                  </a:cubicBezTo>
                  <a:cubicBezTo>
                    <a:pt x="1362140" y="1622633"/>
                    <a:pt x="1366838" y="1620837"/>
                    <a:pt x="1371600" y="1619250"/>
                  </a:cubicBezTo>
                  <a:cubicBezTo>
                    <a:pt x="1376363" y="1616075"/>
                    <a:pt x="1382312" y="1614195"/>
                    <a:pt x="1385888" y="1609725"/>
                  </a:cubicBezTo>
                  <a:cubicBezTo>
                    <a:pt x="1389024" y="1605805"/>
                    <a:pt x="1387100" y="1598987"/>
                    <a:pt x="1390650" y="1595437"/>
                  </a:cubicBezTo>
                  <a:cubicBezTo>
                    <a:pt x="1398745" y="1587342"/>
                    <a:pt x="1411130" y="1584481"/>
                    <a:pt x="1419225" y="1576387"/>
                  </a:cubicBezTo>
                  <a:cubicBezTo>
                    <a:pt x="1423988" y="1571625"/>
                    <a:pt x="1429201" y="1567274"/>
                    <a:pt x="1433513" y="1562100"/>
                  </a:cubicBezTo>
                  <a:cubicBezTo>
                    <a:pt x="1450543" y="1541665"/>
                    <a:pt x="1434556" y="1552499"/>
                    <a:pt x="1457325" y="1533525"/>
                  </a:cubicBezTo>
                  <a:cubicBezTo>
                    <a:pt x="1461722" y="1529861"/>
                    <a:pt x="1466382" y="1526325"/>
                    <a:pt x="1471613" y="1524000"/>
                  </a:cubicBezTo>
                  <a:cubicBezTo>
                    <a:pt x="1480788" y="1519922"/>
                    <a:pt x="1500188" y="1514475"/>
                    <a:pt x="1500188" y="1514475"/>
                  </a:cubicBezTo>
                  <a:cubicBezTo>
                    <a:pt x="1514476" y="1504949"/>
                    <a:pt x="1516062" y="1506538"/>
                    <a:pt x="1524000" y="1490662"/>
                  </a:cubicBezTo>
                  <a:cubicBezTo>
                    <a:pt x="1526245" y="1486172"/>
                    <a:pt x="1525213" y="1479925"/>
                    <a:pt x="1528763" y="1476375"/>
                  </a:cubicBezTo>
                  <a:cubicBezTo>
                    <a:pt x="1532313" y="1472825"/>
                    <a:pt x="1538436" y="1473590"/>
                    <a:pt x="1543050" y="1471612"/>
                  </a:cubicBezTo>
                  <a:cubicBezTo>
                    <a:pt x="1555695" y="1466192"/>
                    <a:pt x="1566515" y="1457325"/>
                    <a:pt x="1581150" y="1457325"/>
                  </a:cubicBezTo>
                  <a:cubicBezTo>
                    <a:pt x="1584700" y="1457325"/>
                    <a:pt x="1574800" y="1460500"/>
                    <a:pt x="1571625" y="1462087"/>
                  </a:cubicBezTo>
                  <a:lnTo>
                    <a:pt x="1614488" y="1414462"/>
                  </a:lnTo>
                  <a:lnTo>
                    <a:pt x="1624013" y="1390650"/>
                  </a:lnTo>
                  <a:lnTo>
                    <a:pt x="1662113" y="1385887"/>
                  </a:lnTo>
                  <a:lnTo>
                    <a:pt x="1709738" y="1352550"/>
                  </a:lnTo>
                  <a:lnTo>
                    <a:pt x="1747838" y="1352550"/>
                  </a:lnTo>
                  <a:lnTo>
                    <a:pt x="1795463" y="1319212"/>
                  </a:lnTo>
                  <a:lnTo>
                    <a:pt x="1852613" y="1271587"/>
                  </a:lnTo>
                  <a:lnTo>
                    <a:pt x="1933575" y="1271587"/>
                  </a:lnTo>
                  <a:lnTo>
                    <a:pt x="1933575" y="1271587"/>
                  </a:lnTo>
                  <a:lnTo>
                    <a:pt x="1971675" y="1247775"/>
                  </a:lnTo>
                  <a:lnTo>
                    <a:pt x="1971675" y="1247775"/>
                  </a:lnTo>
                  <a:lnTo>
                    <a:pt x="2009775" y="1243012"/>
                  </a:lnTo>
                  <a:lnTo>
                    <a:pt x="2024063" y="1238250"/>
                  </a:lnTo>
                  <a:lnTo>
                    <a:pt x="2024063" y="1238250"/>
                  </a:lnTo>
                  <a:lnTo>
                    <a:pt x="2100263" y="1162050"/>
                  </a:lnTo>
                  <a:lnTo>
                    <a:pt x="2128838" y="1157287"/>
                  </a:lnTo>
                  <a:lnTo>
                    <a:pt x="2185988" y="1057275"/>
                  </a:lnTo>
                  <a:lnTo>
                    <a:pt x="2247900" y="1057275"/>
                  </a:lnTo>
                  <a:lnTo>
                    <a:pt x="2247900" y="1019175"/>
                  </a:lnTo>
                  <a:lnTo>
                    <a:pt x="2286000" y="1014412"/>
                  </a:lnTo>
                  <a:lnTo>
                    <a:pt x="2324100" y="895350"/>
                  </a:lnTo>
                  <a:lnTo>
                    <a:pt x="2381250" y="904875"/>
                  </a:lnTo>
                  <a:lnTo>
                    <a:pt x="2400300" y="857250"/>
                  </a:lnTo>
                  <a:lnTo>
                    <a:pt x="2447925" y="852487"/>
                  </a:lnTo>
                  <a:lnTo>
                    <a:pt x="2457450" y="838200"/>
                  </a:lnTo>
                  <a:lnTo>
                    <a:pt x="2490788" y="823912"/>
                  </a:lnTo>
                  <a:lnTo>
                    <a:pt x="2528888" y="766762"/>
                  </a:lnTo>
                  <a:lnTo>
                    <a:pt x="2547938" y="690562"/>
                  </a:lnTo>
                  <a:lnTo>
                    <a:pt x="2590800" y="671512"/>
                  </a:lnTo>
                  <a:lnTo>
                    <a:pt x="2671763" y="495300"/>
                  </a:lnTo>
                  <a:lnTo>
                    <a:pt x="2690813" y="495300"/>
                  </a:lnTo>
                  <a:lnTo>
                    <a:pt x="2709863" y="366712"/>
                  </a:lnTo>
                  <a:lnTo>
                    <a:pt x="2771775" y="376237"/>
                  </a:lnTo>
                  <a:lnTo>
                    <a:pt x="2767013" y="304800"/>
                  </a:lnTo>
                  <a:lnTo>
                    <a:pt x="2786063" y="304800"/>
                  </a:lnTo>
                  <a:lnTo>
                    <a:pt x="2790825" y="280987"/>
                  </a:lnTo>
                  <a:lnTo>
                    <a:pt x="2847975" y="276225"/>
                  </a:lnTo>
                  <a:lnTo>
                    <a:pt x="2843213" y="238125"/>
                  </a:lnTo>
                  <a:lnTo>
                    <a:pt x="2843213" y="238125"/>
                  </a:lnTo>
                  <a:lnTo>
                    <a:pt x="2890838" y="157162"/>
                  </a:lnTo>
                  <a:lnTo>
                    <a:pt x="2900363" y="104775"/>
                  </a:lnTo>
                  <a:lnTo>
                    <a:pt x="2919413" y="104775"/>
                  </a:lnTo>
                  <a:lnTo>
                    <a:pt x="2919413" y="76200"/>
                  </a:lnTo>
                  <a:lnTo>
                    <a:pt x="2990850" y="80962"/>
                  </a:lnTo>
                  <a:lnTo>
                    <a:pt x="3000375" y="28575"/>
                  </a:lnTo>
                  <a:lnTo>
                    <a:pt x="3038475" y="28575"/>
                  </a:lnTo>
                  <a:lnTo>
                    <a:pt x="3048000" y="0"/>
                  </a:lnTo>
                  <a:lnTo>
                    <a:pt x="3181350" y="0"/>
                  </a:lnTo>
                  <a:lnTo>
                    <a:pt x="3186113" y="4762"/>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5654675" y="1514475"/>
              <a:ext cx="879475" cy="1054100"/>
            </a:xfrm>
            <a:custGeom>
              <a:avLst/>
              <a:gdLst>
                <a:gd name="connsiteX0" fmla="*/ 0 w 879475"/>
                <a:gd name="connsiteY0" fmla="*/ 1054100 h 1054100"/>
                <a:gd name="connsiteX1" fmla="*/ 15875 w 879475"/>
                <a:gd name="connsiteY1" fmla="*/ 1006475 h 1054100"/>
                <a:gd name="connsiteX2" fmla="*/ 250825 w 879475"/>
                <a:gd name="connsiteY2" fmla="*/ 1009650 h 1054100"/>
                <a:gd name="connsiteX3" fmla="*/ 257175 w 879475"/>
                <a:gd name="connsiteY3" fmla="*/ 952500 h 1054100"/>
                <a:gd name="connsiteX4" fmla="*/ 339725 w 879475"/>
                <a:gd name="connsiteY4" fmla="*/ 952500 h 1054100"/>
                <a:gd name="connsiteX5" fmla="*/ 339725 w 879475"/>
                <a:gd name="connsiteY5" fmla="*/ 885825 h 1054100"/>
                <a:gd name="connsiteX6" fmla="*/ 377825 w 879475"/>
                <a:gd name="connsiteY6" fmla="*/ 885825 h 1054100"/>
                <a:gd name="connsiteX7" fmla="*/ 384175 w 879475"/>
                <a:gd name="connsiteY7" fmla="*/ 752475 h 1054100"/>
                <a:gd name="connsiteX8" fmla="*/ 473075 w 879475"/>
                <a:gd name="connsiteY8" fmla="*/ 749300 h 1054100"/>
                <a:gd name="connsiteX9" fmla="*/ 501650 w 879475"/>
                <a:gd name="connsiteY9" fmla="*/ 498475 h 1054100"/>
                <a:gd name="connsiteX10" fmla="*/ 571500 w 879475"/>
                <a:gd name="connsiteY10" fmla="*/ 504825 h 1054100"/>
                <a:gd name="connsiteX11" fmla="*/ 571500 w 879475"/>
                <a:gd name="connsiteY11" fmla="*/ 412750 h 1054100"/>
                <a:gd name="connsiteX12" fmla="*/ 590550 w 879475"/>
                <a:gd name="connsiteY12" fmla="*/ 406400 h 1054100"/>
                <a:gd name="connsiteX13" fmla="*/ 590550 w 879475"/>
                <a:gd name="connsiteY13" fmla="*/ 314325 h 1054100"/>
                <a:gd name="connsiteX14" fmla="*/ 666750 w 879475"/>
                <a:gd name="connsiteY14" fmla="*/ 317500 h 1054100"/>
                <a:gd name="connsiteX15" fmla="*/ 669925 w 879475"/>
                <a:gd name="connsiteY15" fmla="*/ 206375 h 1054100"/>
                <a:gd name="connsiteX16" fmla="*/ 850900 w 879475"/>
                <a:gd name="connsiteY16" fmla="*/ 206375 h 1054100"/>
                <a:gd name="connsiteX17" fmla="*/ 850900 w 879475"/>
                <a:gd name="connsiteY17" fmla="*/ 3175 h 1054100"/>
                <a:gd name="connsiteX18" fmla="*/ 879475 w 879475"/>
                <a:gd name="connsiteY18" fmla="*/ 0 h 105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79475" h="1054100">
                  <a:moveTo>
                    <a:pt x="0" y="1054100"/>
                  </a:moveTo>
                  <a:lnTo>
                    <a:pt x="15875" y="1006475"/>
                  </a:lnTo>
                  <a:lnTo>
                    <a:pt x="250825" y="1009650"/>
                  </a:lnTo>
                  <a:lnTo>
                    <a:pt x="257175" y="952500"/>
                  </a:lnTo>
                  <a:lnTo>
                    <a:pt x="339725" y="952500"/>
                  </a:lnTo>
                  <a:lnTo>
                    <a:pt x="339725" y="885825"/>
                  </a:lnTo>
                  <a:lnTo>
                    <a:pt x="377825" y="885825"/>
                  </a:lnTo>
                  <a:lnTo>
                    <a:pt x="384175" y="752475"/>
                  </a:lnTo>
                  <a:lnTo>
                    <a:pt x="473075" y="749300"/>
                  </a:lnTo>
                  <a:lnTo>
                    <a:pt x="501650" y="498475"/>
                  </a:lnTo>
                  <a:lnTo>
                    <a:pt x="571500" y="504825"/>
                  </a:lnTo>
                  <a:lnTo>
                    <a:pt x="571500" y="412750"/>
                  </a:lnTo>
                  <a:lnTo>
                    <a:pt x="590550" y="406400"/>
                  </a:lnTo>
                  <a:lnTo>
                    <a:pt x="590550" y="314325"/>
                  </a:lnTo>
                  <a:lnTo>
                    <a:pt x="666750" y="317500"/>
                  </a:lnTo>
                  <a:cubicBezTo>
                    <a:pt x="667808" y="280458"/>
                    <a:pt x="668867" y="243417"/>
                    <a:pt x="669925" y="206375"/>
                  </a:cubicBezTo>
                  <a:lnTo>
                    <a:pt x="850900" y="206375"/>
                  </a:lnTo>
                  <a:lnTo>
                    <a:pt x="850900" y="3175"/>
                  </a:lnTo>
                  <a:lnTo>
                    <a:pt x="879475" y="0"/>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2467610" y="1264920"/>
              <a:ext cx="0" cy="35433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385060" y="4727575"/>
              <a:ext cx="4149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385060" y="1406525"/>
              <a:ext cx="825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386013" y="2238375"/>
              <a:ext cx="841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386013" y="3070225"/>
              <a:ext cx="841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386013" y="3899694"/>
              <a:ext cx="8159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094412" y="4730750"/>
              <a:ext cx="0" cy="793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181600" y="4730750"/>
              <a:ext cx="0" cy="7747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71850" y="4727575"/>
              <a:ext cx="0" cy="8064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276725" y="4730750"/>
              <a:ext cx="0" cy="7747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632450" y="4730750"/>
              <a:ext cx="0" cy="476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24400" y="4730750"/>
              <a:ext cx="0" cy="476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829050" y="4735512"/>
              <a:ext cx="0" cy="476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924175" y="4727575"/>
              <a:ext cx="0" cy="476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835696" y="4604707"/>
              <a:ext cx="505267" cy="261610"/>
            </a:xfrm>
            <a:prstGeom prst="rect">
              <a:avLst/>
            </a:prstGeom>
            <a:noFill/>
          </p:spPr>
          <p:txBody>
            <a:bodyPr wrap="none" rtlCol="0">
              <a:spAutoFit/>
            </a:bodyPr>
            <a:lstStyle/>
            <a:p>
              <a:pPr algn="r">
                <a:spcAft>
                  <a:spcPts val="1100"/>
                </a:spcAft>
              </a:pPr>
              <a:r>
                <a:rPr lang="en-GB" sz="1100" dirty="0">
                  <a:solidFill>
                    <a:schemeClr val="bg1"/>
                  </a:solidFill>
                </a:rPr>
                <a:t>0.00</a:t>
              </a:r>
            </a:p>
          </p:txBody>
        </p:sp>
        <p:sp>
          <p:nvSpPr>
            <p:cNvPr id="27" name="TextBox 26"/>
            <p:cNvSpPr txBox="1"/>
            <p:nvPr/>
          </p:nvSpPr>
          <p:spPr>
            <a:xfrm rot="16200000">
              <a:off x="713245" y="2814964"/>
              <a:ext cx="1713931" cy="261610"/>
            </a:xfrm>
            <a:prstGeom prst="rect">
              <a:avLst/>
            </a:prstGeom>
            <a:noFill/>
          </p:spPr>
          <p:txBody>
            <a:bodyPr wrap="none" rtlCol="0">
              <a:spAutoFit/>
            </a:bodyPr>
            <a:lstStyle/>
            <a:p>
              <a:pPr>
                <a:spcAft>
                  <a:spcPts val="1100"/>
                </a:spcAft>
              </a:pPr>
              <a:r>
                <a:rPr lang="en-GB" sz="1100" dirty="0">
                  <a:solidFill>
                    <a:schemeClr val="bg1"/>
                  </a:solidFill>
                </a:rPr>
                <a:t>Cumulative Incidence</a:t>
              </a:r>
            </a:p>
          </p:txBody>
        </p:sp>
        <p:sp>
          <p:nvSpPr>
            <p:cNvPr id="28" name="TextBox 27"/>
            <p:cNvSpPr txBox="1"/>
            <p:nvPr/>
          </p:nvSpPr>
          <p:spPr>
            <a:xfrm>
              <a:off x="1835696" y="2945770"/>
              <a:ext cx="505267" cy="261610"/>
            </a:xfrm>
            <a:prstGeom prst="rect">
              <a:avLst/>
            </a:prstGeom>
            <a:noFill/>
          </p:spPr>
          <p:txBody>
            <a:bodyPr wrap="none" rtlCol="0">
              <a:spAutoFit/>
            </a:bodyPr>
            <a:lstStyle/>
            <a:p>
              <a:pPr algn="r">
                <a:spcAft>
                  <a:spcPts val="1100"/>
                </a:spcAft>
              </a:pPr>
              <a:r>
                <a:rPr lang="en-GB" sz="1100" dirty="0">
                  <a:solidFill>
                    <a:schemeClr val="bg1"/>
                  </a:solidFill>
                </a:rPr>
                <a:t>0.04</a:t>
              </a:r>
            </a:p>
          </p:txBody>
        </p:sp>
        <p:sp>
          <p:nvSpPr>
            <p:cNvPr id="29" name="TextBox 28"/>
            <p:cNvSpPr txBox="1"/>
            <p:nvPr/>
          </p:nvSpPr>
          <p:spPr>
            <a:xfrm>
              <a:off x="1835696" y="3752311"/>
              <a:ext cx="505267" cy="261610"/>
            </a:xfrm>
            <a:prstGeom prst="rect">
              <a:avLst/>
            </a:prstGeom>
            <a:noFill/>
          </p:spPr>
          <p:txBody>
            <a:bodyPr wrap="none" rtlCol="0">
              <a:spAutoFit/>
            </a:bodyPr>
            <a:lstStyle/>
            <a:p>
              <a:pPr algn="r">
                <a:spcAft>
                  <a:spcPts val="1100"/>
                </a:spcAft>
              </a:pPr>
              <a:r>
                <a:rPr lang="en-GB" sz="1100" dirty="0">
                  <a:solidFill>
                    <a:schemeClr val="bg1"/>
                  </a:solidFill>
                </a:rPr>
                <a:t>0.02</a:t>
              </a:r>
            </a:p>
          </p:txBody>
        </p:sp>
        <p:sp>
          <p:nvSpPr>
            <p:cNvPr id="30" name="TextBox 29"/>
            <p:cNvSpPr txBox="1"/>
            <p:nvPr/>
          </p:nvSpPr>
          <p:spPr>
            <a:xfrm>
              <a:off x="2329758" y="4797152"/>
              <a:ext cx="274434" cy="261610"/>
            </a:xfrm>
            <a:prstGeom prst="rect">
              <a:avLst/>
            </a:prstGeom>
            <a:noFill/>
          </p:spPr>
          <p:txBody>
            <a:bodyPr wrap="none" rtlCol="0">
              <a:spAutoFit/>
            </a:bodyPr>
            <a:lstStyle/>
            <a:p>
              <a:pPr>
                <a:spcAft>
                  <a:spcPts val="1100"/>
                </a:spcAft>
              </a:pPr>
              <a:r>
                <a:rPr lang="en-GB" sz="1100" dirty="0">
                  <a:solidFill>
                    <a:schemeClr val="bg1"/>
                  </a:solidFill>
                </a:rPr>
                <a:t>0</a:t>
              </a:r>
            </a:p>
          </p:txBody>
        </p:sp>
        <p:sp>
          <p:nvSpPr>
            <p:cNvPr id="31" name="TextBox 30"/>
            <p:cNvSpPr txBox="1"/>
            <p:nvPr/>
          </p:nvSpPr>
          <p:spPr>
            <a:xfrm>
              <a:off x="1834485" y="2107570"/>
              <a:ext cx="505267" cy="261610"/>
            </a:xfrm>
            <a:prstGeom prst="rect">
              <a:avLst/>
            </a:prstGeom>
            <a:noFill/>
          </p:spPr>
          <p:txBody>
            <a:bodyPr wrap="none" rtlCol="0">
              <a:spAutoFit/>
            </a:bodyPr>
            <a:lstStyle/>
            <a:p>
              <a:pPr algn="r">
                <a:spcAft>
                  <a:spcPts val="1100"/>
                </a:spcAft>
              </a:pPr>
              <a:r>
                <a:rPr lang="en-GB" sz="1100" dirty="0">
                  <a:solidFill>
                    <a:schemeClr val="bg1"/>
                  </a:solidFill>
                </a:rPr>
                <a:t>0.06</a:t>
              </a:r>
            </a:p>
          </p:txBody>
        </p:sp>
        <p:sp>
          <p:nvSpPr>
            <p:cNvPr id="32" name="TextBox 31"/>
            <p:cNvSpPr txBox="1"/>
            <p:nvPr/>
          </p:nvSpPr>
          <p:spPr>
            <a:xfrm>
              <a:off x="1835696" y="1264920"/>
              <a:ext cx="505267" cy="261610"/>
            </a:xfrm>
            <a:prstGeom prst="rect">
              <a:avLst/>
            </a:prstGeom>
            <a:noFill/>
          </p:spPr>
          <p:txBody>
            <a:bodyPr wrap="none" rtlCol="0">
              <a:spAutoFit/>
            </a:bodyPr>
            <a:lstStyle/>
            <a:p>
              <a:pPr algn="r">
                <a:spcAft>
                  <a:spcPts val="1100"/>
                </a:spcAft>
              </a:pPr>
              <a:r>
                <a:rPr lang="en-GB" sz="1100" dirty="0">
                  <a:solidFill>
                    <a:schemeClr val="bg1"/>
                  </a:solidFill>
                </a:rPr>
                <a:t>0.08</a:t>
              </a:r>
            </a:p>
          </p:txBody>
        </p:sp>
        <p:sp>
          <p:nvSpPr>
            <p:cNvPr id="33" name="TextBox 32"/>
            <p:cNvSpPr txBox="1"/>
            <p:nvPr/>
          </p:nvSpPr>
          <p:spPr>
            <a:xfrm>
              <a:off x="3234633" y="4797152"/>
              <a:ext cx="274434" cy="261610"/>
            </a:xfrm>
            <a:prstGeom prst="rect">
              <a:avLst/>
            </a:prstGeom>
            <a:noFill/>
          </p:spPr>
          <p:txBody>
            <a:bodyPr wrap="none" rtlCol="0">
              <a:spAutoFit/>
            </a:bodyPr>
            <a:lstStyle/>
            <a:p>
              <a:pPr>
                <a:spcAft>
                  <a:spcPts val="1100"/>
                </a:spcAft>
              </a:pPr>
              <a:r>
                <a:rPr lang="en-GB" sz="1100" dirty="0">
                  <a:solidFill>
                    <a:schemeClr val="bg1"/>
                  </a:solidFill>
                </a:rPr>
                <a:t>1</a:t>
              </a:r>
            </a:p>
          </p:txBody>
        </p:sp>
        <p:sp>
          <p:nvSpPr>
            <p:cNvPr id="34" name="TextBox 33"/>
            <p:cNvSpPr txBox="1"/>
            <p:nvPr/>
          </p:nvSpPr>
          <p:spPr>
            <a:xfrm>
              <a:off x="4139952" y="4797152"/>
              <a:ext cx="274434" cy="261610"/>
            </a:xfrm>
            <a:prstGeom prst="rect">
              <a:avLst/>
            </a:prstGeom>
            <a:noFill/>
          </p:spPr>
          <p:txBody>
            <a:bodyPr wrap="none" rtlCol="0">
              <a:spAutoFit/>
            </a:bodyPr>
            <a:lstStyle/>
            <a:p>
              <a:pPr>
                <a:spcAft>
                  <a:spcPts val="1100"/>
                </a:spcAft>
              </a:pPr>
              <a:r>
                <a:rPr lang="en-GB" sz="1100" dirty="0">
                  <a:solidFill>
                    <a:schemeClr val="bg1"/>
                  </a:solidFill>
                </a:rPr>
                <a:t>2</a:t>
              </a:r>
            </a:p>
          </p:txBody>
        </p:sp>
        <p:sp>
          <p:nvSpPr>
            <p:cNvPr id="35" name="TextBox 34"/>
            <p:cNvSpPr txBox="1"/>
            <p:nvPr/>
          </p:nvSpPr>
          <p:spPr>
            <a:xfrm>
              <a:off x="5046221" y="4797152"/>
              <a:ext cx="274434" cy="261610"/>
            </a:xfrm>
            <a:prstGeom prst="rect">
              <a:avLst/>
            </a:prstGeom>
            <a:noFill/>
          </p:spPr>
          <p:txBody>
            <a:bodyPr wrap="none" rtlCol="0">
              <a:spAutoFit/>
            </a:bodyPr>
            <a:lstStyle/>
            <a:p>
              <a:pPr>
                <a:spcAft>
                  <a:spcPts val="1100"/>
                </a:spcAft>
              </a:pPr>
              <a:r>
                <a:rPr lang="en-GB" sz="1100" dirty="0">
                  <a:solidFill>
                    <a:schemeClr val="bg1"/>
                  </a:solidFill>
                </a:rPr>
                <a:t>3</a:t>
              </a:r>
            </a:p>
          </p:txBody>
        </p:sp>
        <p:sp>
          <p:nvSpPr>
            <p:cNvPr id="36" name="TextBox 35"/>
            <p:cNvSpPr txBox="1"/>
            <p:nvPr/>
          </p:nvSpPr>
          <p:spPr>
            <a:xfrm>
              <a:off x="5957195" y="4797152"/>
              <a:ext cx="274434" cy="261610"/>
            </a:xfrm>
            <a:prstGeom prst="rect">
              <a:avLst/>
            </a:prstGeom>
            <a:noFill/>
          </p:spPr>
          <p:txBody>
            <a:bodyPr wrap="none" rtlCol="0">
              <a:spAutoFit/>
            </a:bodyPr>
            <a:lstStyle/>
            <a:p>
              <a:pPr>
                <a:spcAft>
                  <a:spcPts val="1100"/>
                </a:spcAft>
              </a:pPr>
              <a:r>
                <a:rPr lang="en-GB" sz="1100" dirty="0">
                  <a:solidFill>
                    <a:schemeClr val="bg1"/>
                  </a:solidFill>
                </a:rPr>
                <a:t>4</a:t>
              </a:r>
            </a:p>
          </p:txBody>
        </p:sp>
        <p:sp>
          <p:nvSpPr>
            <p:cNvPr id="37" name="TextBox 36"/>
            <p:cNvSpPr txBox="1"/>
            <p:nvPr/>
          </p:nvSpPr>
          <p:spPr>
            <a:xfrm>
              <a:off x="3635896" y="5039598"/>
              <a:ext cx="1435008" cy="261610"/>
            </a:xfrm>
            <a:prstGeom prst="rect">
              <a:avLst/>
            </a:prstGeom>
            <a:noFill/>
          </p:spPr>
          <p:txBody>
            <a:bodyPr wrap="none" rtlCol="0">
              <a:spAutoFit/>
            </a:bodyPr>
            <a:lstStyle/>
            <a:p>
              <a:pPr>
                <a:spcAft>
                  <a:spcPts val="1100"/>
                </a:spcAft>
              </a:pPr>
              <a:r>
                <a:rPr lang="en-GB" sz="1100" dirty="0">
                  <a:solidFill>
                    <a:schemeClr val="bg1"/>
                  </a:solidFill>
                </a:rPr>
                <a:t>Follow-up (years)</a:t>
              </a:r>
            </a:p>
          </p:txBody>
        </p:sp>
        <p:sp>
          <p:nvSpPr>
            <p:cNvPr id="38" name="TextBox 37"/>
            <p:cNvSpPr txBox="1"/>
            <p:nvPr/>
          </p:nvSpPr>
          <p:spPr>
            <a:xfrm>
              <a:off x="6493395" y="1376045"/>
              <a:ext cx="723275" cy="261610"/>
            </a:xfrm>
            <a:prstGeom prst="rect">
              <a:avLst/>
            </a:prstGeom>
            <a:noFill/>
          </p:spPr>
          <p:txBody>
            <a:bodyPr wrap="none" rtlCol="0">
              <a:spAutoFit/>
            </a:bodyPr>
            <a:lstStyle/>
            <a:p>
              <a:pPr>
                <a:spcAft>
                  <a:spcPts val="1100"/>
                </a:spcAft>
              </a:pPr>
              <a:r>
                <a:rPr lang="en-GB" sz="1100" dirty="0">
                  <a:solidFill>
                    <a:schemeClr val="bg1"/>
                  </a:solidFill>
                </a:rPr>
                <a:t>Placebo</a:t>
              </a:r>
            </a:p>
          </p:txBody>
        </p:sp>
        <p:sp>
          <p:nvSpPr>
            <p:cNvPr id="39" name="TextBox 38"/>
            <p:cNvSpPr txBox="1"/>
            <p:nvPr/>
          </p:nvSpPr>
          <p:spPr>
            <a:xfrm>
              <a:off x="6296024" y="2726784"/>
              <a:ext cx="1358918" cy="468177"/>
            </a:xfrm>
            <a:prstGeom prst="rect">
              <a:avLst/>
            </a:prstGeom>
            <a:noFill/>
          </p:spPr>
          <p:txBody>
            <a:bodyPr wrap="square" rtlCol="0">
              <a:spAutoFit/>
            </a:bodyPr>
            <a:lstStyle/>
            <a:p>
              <a:pPr>
                <a:spcAft>
                  <a:spcPts val="1100"/>
                </a:spcAft>
              </a:pPr>
              <a:r>
                <a:rPr lang="en-GB" sz="1100" dirty="0">
                  <a:solidFill>
                    <a:schemeClr val="bg1"/>
                  </a:solidFill>
                </a:rPr>
                <a:t>No LDL-C &lt;50 </a:t>
              </a:r>
              <a:r>
                <a:rPr lang="en-GB" sz="1100" dirty="0" err="1">
                  <a:solidFill>
                    <a:schemeClr val="bg1"/>
                  </a:solidFill>
                </a:rPr>
                <a:t>Rosuvastatin</a:t>
              </a:r>
              <a:endParaRPr lang="en-GB" sz="1100" dirty="0">
                <a:solidFill>
                  <a:schemeClr val="bg1"/>
                </a:solidFill>
              </a:endParaRPr>
            </a:p>
          </p:txBody>
        </p:sp>
        <p:sp>
          <p:nvSpPr>
            <p:cNvPr id="40" name="TextBox 39"/>
            <p:cNvSpPr txBox="1"/>
            <p:nvPr/>
          </p:nvSpPr>
          <p:spPr>
            <a:xfrm>
              <a:off x="6410325" y="3314340"/>
              <a:ext cx="1137067" cy="468177"/>
            </a:xfrm>
            <a:prstGeom prst="rect">
              <a:avLst/>
            </a:prstGeom>
            <a:noFill/>
          </p:spPr>
          <p:txBody>
            <a:bodyPr wrap="square" rtlCol="0">
              <a:spAutoFit/>
            </a:bodyPr>
            <a:lstStyle/>
            <a:p>
              <a:pPr>
                <a:spcAft>
                  <a:spcPts val="1100"/>
                </a:spcAft>
              </a:pPr>
              <a:r>
                <a:rPr lang="en-GB" sz="1100" dirty="0">
                  <a:solidFill>
                    <a:schemeClr val="bg1"/>
                  </a:solidFill>
                </a:rPr>
                <a:t>LDL-C &lt;50 </a:t>
              </a:r>
              <a:r>
                <a:rPr lang="en-GB" sz="1100" dirty="0" err="1">
                  <a:solidFill>
                    <a:schemeClr val="bg1"/>
                  </a:solidFill>
                </a:rPr>
                <a:t>Rosuvastatin</a:t>
              </a:r>
              <a:endParaRPr lang="en-GB" sz="1100" dirty="0">
                <a:solidFill>
                  <a:schemeClr val="bg1"/>
                </a:solidFill>
              </a:endParaRPr>
            </a:p>
          </p:txBody>
        </p:sp>
      </p:grpSp>
      <p:sp>
        <p:nvSpPr>
          <p:cNvPr id="41" name="Rectangle 40"/>
          <p:cNvSpPr/>
          <p:nvPr/>
        </p:nvSpPr>
        <p:spPr>
          <a:xfrm>
            <a:off x="611560" y="1124744"/>
            <a:ext cx="8280920" cy="818686"/>
          </a:xfrm>
          <a:prstGeom prst="rect">
            <a:avLst/>
          </a:prstGeom>
        </p:spPr>
        <p:txBody>
          <a:bodyPr wrap="square">
            <a:spAutoFit/>
          </a:bodyPr>
          <a:lstStyle/>
          <a:p>
            <a:pPr lvl="0">
              <a:spcBef>
                <a:spcPts val="1000"/>
              </a:spcBef>
              <a:buClr>
                <a:srgbClr val="CF8A00"/>
              </a:buClr>
            </a:pPr>
            <a:r>
              <a:rPr lang="en-GB" sz="1100" dirty="0">
                <a:solidFill>
                  <a:prstClr val="white"/>
                </a:solidFill>
              </a:rPr>
              <a:t>JUPITER was a primary prevention trial of 17,802 patients with LDL-C &lt;130 mg/</a:t>
            </a:r>
            <a:r>
              <a:rPr lang="en-GB" sz="1100" dirty="0" err="1">
                <a:solidFill>
                  <a:prstClr val="white"/>
                </a:solidFill>
              </a:rPr>
              <a:t>dL</a:t>
            </a:r>
            <a:r>
              <a:rPr lang="en-GB" sz="1100" dirty="0">
                <a:solidFill>
                  <a:prstClr val="white"/>
                </a:solidFill>
              </a:rPr>
              <a:t> and no prior history of CVD or diabetes. Patients were randomized to rosuvastatin 20 mg daily or placebo. Primary endpoint (shown below) was time to first occurrence of CV death, myocardial infarction, arterial revascularisation, stroke or unstable angina</a:t>
            </a:r>
            <a:r>
              <a:rPr lang="en-GB" sz="1400" baseline="30000" dirty="0">
                <a:solidFill>
                  <a:prstClr val="white"/>
                </a:solidFill>
              </a:rPr>
              <a:t>1</a:t>
            </a:r>
            <a:endParaRPr lang="en-US" sz="1400" baseline="30000" dirty="0">
              <a:solidFill>
                <a:prstClr val="white"/>
              </a:solidFill>
            </a:endParaRPr>
          </a:p>
          <a:p>
            <a:pPr lvl="0">
              <a:spcBef>
                <a:spcPct val="20000"/>
              </a:spcBef>
              <a:buClr>
                <a:srgbClr val="CF8A00"/>
              </a:buClr>
            </a:pPr>
            <a:endParaRPr lang="en-GB" sz="1100" dirty="0">
              <a:solidFill>
                <a:prstClr val="white"/>
              </a:solidFill>
            </a:endParaRPr>
          </a:p>
        </p:txBody>
      </p:sp>
    </p:spTree>
    <p:extLst>
      <p:ext uri="{BB962C8B-B14F-4D97-AF65-F5344CB8AC3E}">
        <p14:creationId xmlns:p14="http://schemas.microsoft.com/office/powerpoint/2010/main" val="12220971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JUPITER post-hoc analysis: Decreased risk of CV events or death for patients with lower LDL-C </a:t>
            </a:r>
          </a:p>
        </p:txBody>
      </p:sp>
      <p:sp>
        <p:nvSpPr>
          <p:cNvPr id="4" name="Text Placeholder 3"/>
          <p:cNvSpPr>
            <a:spLocks noGrp="1"/>
          </p:cNvSpPr>
          <p:nvPr>
            <p:ph type="body" sz="quarter" idx="13"/>
          </p:nvPr>
        </p:nvSpPr>
        <p:spPr>
          <a:xfrm>
            <a:off x="395536" y="5396744"/>
            <a:ext cx="8496944" cy="576064"/>
          </a:xfrm>
        </p:spPr>
        <p:txBody>
          <a:bodyPr/>
          <a:lstStyle/>
          <a:p>
            <a:r>
              <a:rPr lang="en-GB" sz="1400" dirty="0"/>
              <a:t>Patients achieving LDL-C &lt;50 mg/dL had significantly reduced risk of CV events and all-cause mortality compared to statin-treated patients with LDL-C ≥50 mg/dL</a:t>
            </a:r>
          </a:p>
        </p:txBody>
      </p:sp>
      <p:grpSp>
        <p:nvGrpSpPr>
          <p:cNvPr id="16" name="Group 15"/>
          <p:cNvGrpSpPr/>
          <p:nvPr/>
        </p:nvGrpSpPr>
        <p:grpSpPr>
          <a:xfrm>
            <a:off x="972715" y="2076552"/>
            <a:ext cx="7420477" cy="2864615"/>
            <a:chOff x="972715" y="2076553"/>
            <a:chExt cx="7420477" cy="2505964"/>
          </a:xfrm>
        </p:grpSpPr>
        <p:sp>
          <p:nvSpPr>
            <p:cNvPr id="17" name="TextBox 16"/>
            <p:cNvSpPr txBox="1"/>
            <p:nvPr/>
          </p:nvSpPr>
          <p:spPr>
            <a:xfrm>
              <a:off x="979547" y="2076554"/>
              <a:ext cx="2252540" cy="228856"/>
            </a:xfrm>
            <a:prstGeom prst="rect">
              <a:avLst/>
            </a:prstGeom>
            <a:noFill/>
          </p:spPr>
          <p:txBody>
            <a:bodyPr wrap="none" rtlCol="0">
              <a:spAutoFit/>
            </a:bodyPr>
            <a:lstStyle/>
            <a:p>
              <a:pPr>
                <a:spcAft>
                  <a:spcPts val="1100"/>
                </a:spcAft>
              </a:pPr>
              <a:r>
                <a:rPr lang="en-GB" sz="1100" b="1" dirty="0">
                  <a:solidFill>
                    <a:schemeClr val="bg1"/>
                  </a:solidFill>
                </a:rPr>
                <a:t>LDL-C &lt;50 vs. ≥50 mg/dL</a:t>
              </a:r>
            </a:p>
          </p:txBody>
        </p:sp>
        <p:sp>
          <p:nvSpPr>
            <p:cNvPr id="18" name="TextBox 17"/>
            <p:cNvSpPr txBox="1"/>
            <p:nvPr/>
          </p:nvSpPr>
          <p:spPr>
            <a:xfrm>
              <a:off x="4681805" y="2076553"/>
              <a:ext cx="1978427" cy="261610"/>
            </a:xfrm>
            <a:prstGeom prst="rect">
              <a:avLst/>
            </a:prstGeom>
            <a:noFill/>
          </p:spPr>
          <p:txBody>
            <a:bodyPr wrap="none" rtlCol="0">
              <a:spAutoFit/>
            </a:bodyPr>
            <a:lstStyle/>
            <a:p>
              <a:pPr>
                <a:spcAft>
                  <a:spcPts val="1100"/>
                </a:spcAft>
              </a:pPr>
              <a:r>
                <a:rPr lang="en-GB" sz="1100" b="1" dirty="0">
                  <a:solidFill>
                    <a:schemeClr val="bg1"/>
                  </a:solidFill>
                </a:rPr>
                <a:t>Adjusted HR (95% CI)</a:t>
              </a:r>
            </a:p>
          </p:txBody>
        </p:sp>
        <p:sp>
          <p:nvSpPr>
            <p:cNvPr id="19" name="TextBox 18"/>
            <p:cNvSpPr txBox="1"/>
            <p:nvPr/>
          </p:nvSpPr>
          <p:spPr>
            <a:xfrm>
              <a:off x="7812360" y="2104255"/>
              <a:ext cx="284052" cy="261610"/>
            </a:xfrm>
            <a:prstGeom prst="rect">
              <a:avLst/>
            </a:prstGeom>
            <a:noFill/>
          </p:spPr>
          <p:txBody>
            <a:bodyPr wrap="none" rtlCol="0">
              <a:spAutoFit/>
            </a:bodyPr>
            <a:lstStyle/>
            <a:p>
              <a:pPr>
                <a:spcAft>
                  <a:spcPts val="1100"/>
                </a:spcAft>
              </a:pPr>
              <a:r>
                <a:rPr lang="en-GB" sz="1100" b="1" i="1" dirty="0">
                  <a:solidFill>
                    <a:schemeClr val="bg1"/>
                  </a:solidFill>
                </a:rPr>
                <a:t>p</a:t>
              </a:r>
            </a:p>
          </p:txBody>
        </p:sp>
        <p:cxnSp>
          <p:nvCxnSpPr>
            <p:cNvPr id="20" name="Straight Connector 19"/>
            <p:cNvCxnSpPr/>
            <p:nvPr/>
          </p:nvCxnSpPr>
          <p:spPr>
            <a:xfrm>
              <a:off x="3272258" y="4000232"/>
              <a:ext cx="22955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802608" y="2520811"/>
              <a:ext cx="0" cy="155562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80146" y="3993882"/>
              <a:ext cx="0" cy="857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561433" y="3993882"/>
              <a:ext cx="0" cy="857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972715" y="2520811"/>
              <a:ext cx="7420477" cy="261610"/>
              <a:chOff x="1259632" y="2060848"/>
              <a:chExt cx="7420477" cy="261610"/>
            </a:xfrm>
          </p:grpSpPr>
          <p:cxnSp>
            <p:nvCxnSpPr>
              <p:cNvPr id="47" name="Straight Connector 46"/>
              <p:cNvCxnSpPr/>
              <p:nvPr/>
            </p:nvCxnSpPr>
            <p:spPr>
              <a:xfrm>
                <a:off x="4635500" y="2178050"/>
                <a:ext cx="27622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4746625" y="2117725"/>
                <a:ext cx="57150" cy="104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1259632" y="2060848"/>
                <a:ext cx="1494320" cy="261610"/>
              </a:xfrm>
              <a:prstGeom prst="rect">
                <a:avLst/>
              </a:prstGeom>
              <a:noFill/>
            </p:spPr>
            <p:txBody>
              <a:bodyPr wrap="none" rtlCol="0">
                <a:spAutoFit/>
              </a:bodyPr>
              <a:lstStyle/>
              <a:p>
                <a:pPr>
                  <a:spcAft>
                    <a:spcPts val="1100"/>
                  </a:spcAft>
                </a:pPr>
                <a:r>
                  <a:rPr lang="en-GB" sz="1100" dirty="0">
                    <a:solidFill>
                      <a:schemeClr val="bg1"/>
                    </a:solidFill>
                  </a:rPr>
                  <a:t>Primary endpoint*</a:t>
                </a:r>
              </a:p>
            </p:txBody>
          </p:sp>
          <p:sp>
            <p:nvSpPr>
              <p:cNvPr id="50" name="TextBox 49"/>
              <p:cNvSpPr txBox="1"/>
              <p:nvPr/>
            </p:nvSpPr>
            <p:spPr>
              <a:xfrm>
                <a:off x="6241579" y="2060848"/>
                <a:ext cx="1388522" cy="261610"/>
              </a:xfrm>
              <a:prstGeom prst="rect">
                <a:avLst/>
              </a:prstGeom>
              <a:noFill/>
            </p:spPr>
            <p:txBody>
              <a:bodyPr wrap="none" rtlCol="0">
                <a:spAutoFit/>
              </a:bodyPr>
              <a:lstStyle/>
              <a:p>
                <a:pPr>
                  <a:spcAft>
                    <a:spcPts val="1100"/>
                  </a:spcAft>
                </a:pPr>
                <a:r>
                  <a:rPr lang="en-GB" sz="1100" dirty="0">
                    <a:solidFill>
                      <a:schemeClr val="bg1"/>
                    </a:solidFill>
                  </a:rPr>
                  <a:t>0.39 (0.26-0.59)</a:t>
                </a:r>
              </a:p>
            </p:txBody>
          </p:sp>
          <p:sp>
            <p:nvSpPr>
              <p:cNvPr id="51" name="TextBox 50"/>
              <p:cNvSpPr txBox="1"/>
              <p:nvPr/>
            </p:nvSpPr>
            <p:spPr>
              <a:xfrm>
                <a:off x="7879890" y="2060848"/>
                <a:ext cx="800219" cy="261610"/>
              </a:xfrm>
              <a:prstGeom prst="rect">
                <a:avLst/>
              </a:prstGeom>
              <a:noFill/>
            </p:spPr>
            <p:txBody>
              <a:bodyPr wrap="none" rtlCol="0">
                <a:spAutoFit/>
              </a:bodyPr>
              <a:lstStyle/>
              <a:p>
                <a:pPr>
                  <a:spcAft>
                    <a:spcPts val="1100"/>
                  </a:spcAft>
                </a:pPr>
                <a:r>
                  <a:rPr lang="en-GB" sz="1100" dirty="0">
                    <a:solidFill>
                      <a:schemeClr val="bg1"/>
                    </a:solidFill>
                  </a:rPr>
                  <a:t>&lt;0.0001</a:t>
                </a:r>
              </a:p>
            </p:txBody>
          </p:sp>
        </p:grpSp>
        <p:grpSp>
          <p:nvGrpSpPr>
            <p:cNvPr id="25" name="Group 24"/>
            <p:cNvGrpSpPr/>
            <p:nvPr/>
          </p:nvGrpSpPr>
          <p:grpSpPr>
            <a:xfrm>
              <a:off x="972715" y="2872913"/>
              <a:ext cx="7420477" cy="269548"/>
              <a:chOff x="1259632" y="2956882"/>
              <a:chExt cx="7420477" cy="269548"/>
            </a:xfrm>
          </p:grpSpPr>
          <p:cxnSp>
            <p:nvCxnSpPr>
              <p:cNvPr id="42" name="Straight Connector 41"/>
              <p:cNvCxnSpPr/>
              <p:nvPr/>
            </p:nvCxnSpPr>
            <p:spPr>
              <a:xfrm>
                <a:off x="4476750" y="3095625"/>
                <a:ext cx="39052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657725" y="3035300"/>
                <a:ext cx="50800" cy="104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1259632" y="2964820"/>
                <a:ext cx="1579278" cy="261610"/>
              </a:xfrm>
              <a:prstGeom prst="rect">
                <a:avLst/>
              </a:prstGeom>
              <a:noFill/>
            </p:spPr>
            <p:txBody>
              <a:bodyPr wrap="none" rtlCol="0">
                <a:spAutoFit/>
              </a:bodyPr>
              <a:lstStyle/>
              <a:p>
                <a:pPr>
                  <a:spcAft>
                    <a:spcPts val="1100"/>
                  </a:spcAft>
                </a:pPr>
                <a:r>
                  <a:rPr lang="en-GB" sz="1100" dirty="0">
                    <a:solidFill>
                      <a:schemeClr val="bg1"/>
                    </a:solidFill>
                  </a:rPr>
                  <a:t>MI/stroke/CV death</a:t>
                </a:r>
              </a:p>
            </p:txBody>
          </p:sp>
          <p:sp>
            <p:nvSpPr>
              <p:cNvPr id="45" name="TextBox 44"/>
              <p:cNvSpPr txBox="1"/>
              <p:nvPr/>
            </p:nvSpPr>
            <p:spPr>
              <a:xfrm>
                <a:off x="6241579" y="2956882"/>
                <a:ext cx="1388522" cy="261610"/>
              </a:xfrm>
              <a:prstGeom prst="rect">
                <a:avLst/>
              </a:prstGeom>
              <a:noFill/>
            </p:spPr>
            <p:txBody>
              <a:bodyPr wrap="none" rtlCol="0">
                <a:spAutoFit/>
              </a:bodyPr>
              <a:lstStyle/>
              <a:p>
                <a:pPr>
                  <a:spcAft>
                    <a:spcPts val="1100"/>
                  </a:spcAft>
                </a:pPr>
                <a:r>
                  <a:rPr lang="en-GB" sz="1100" dirty="0">
                    <a:solidFill>
                      <a:schemeClr val="bg1"/>
                    </a:solidFill>
                  </a:rPr>
                  <a:t>0.29 (0.16-0.52)</a:t>
                </a:r>
              </a:p>
            </p:txBody>
          </p:sp>
          <p:sp>
            <p:nvSpPr>
              <p:cNvPr id="46" name="TextBox 45"/>
              <p:cNvSpPr txBox="1"/>
              <p:nvPr/>
            </p:nvSpPr>
            <p:spPr>
              <a:xfrm>
                <a:off x="7879890" y="2956882"/>
                <a:ext cx="800219" cy="261610"/>
              </a:xfrm>
              <a:prstGeom prst="rect">
                <a:avLst/>
              </a:prstGeom>
              <a:noFill/>
            </p:spPr>
            <p:txBody>
              <a:bodyPr wrap="none" rtlCol="0">
                <a:spAutoFit/>
              </a:bodyPr>
              <a:lstStyle/>
              <a:p>
                <a:pPr>
                  <a:spcAft>
                    <a:spcPts val="1100"/>
                  </a:spcAft>
                </a:pPr>
                <a:r>
                  <a:rPr lang="en-GB" sz="1100" dirty="0">
                    <a:solidFill>
                      <a:schemeClr val="bg1"/>
                    </a:solidFill>
                  </a:rPr>
                  <a:t>&lt;0.0001</a:t>
                </a:r>
              </a:p>
            </p:txBody>
          </p:sp>
        </p:grpSp>
        <p:grpSp>
          <p:nvGrpSpPr>
            <p:cNvPr id="26" name="Group 25"/>
            <p:cNvGrpSpPr/>
            <p:nvPr/>
          </p:nvGrpSpPr>
          <p:grpSpPr>
            <a:xfrm>
              <a:off x="999058" y="3230485"/>
              <a:ext cx="7278718" cy="272016"/>
              <a:chOff x="1285975" y="3899857"/>
              <a:chExt cx="7278718" cy="272016"/>
            </a:xfrm>
          </p:grpSpPr>
          <p:cxnSp>
            <p:nvCxnSpPr>
              <p:cNvPr id="37" name="Straight Connector 36"/>
              <p:cNvCxnSpPr/>
              <p:nvPr/>
            </p:nvCxnSpPr>
            <p:spPr>
              <a:xfrm>
                <a:off x="4664075" y="4025900"/>
                <a:ext cx="3048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4794250" y="3975100"/>
                <a:ext cx="57150" cy="111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285975" y="3899857"/>
                <a:ext cx="1518364" cy="261610"/>
              </a:xfrm>
              <a:prstGeom prst="rect">
                <a:avLst/>
              </a:prstGeom>
              <a:noFill/>
            </p:spPr>
            <p:txBody>
              <a:bodyPr wrap="none" rtlCol="0">
                <a:spAutoFit/>
              </a:bodyPr>
              <a:lstStyle/>
              <a:p>
                <a:pPr>
                  <a:spcAft>
                    <a:spcPts val="1100"/>
                  </a:spcAft>
                </a:pPr>
                <a:r>
                  <a:rPr lang="en-GB" sz="1100" dirty="0">
                    <a:solidFill>
                      <a:schemeClr val="bg1"/>
                    </a:solidFill>
                  </a:rPr>
                  <a:t>All-cause mortality</a:t>
                </a:r>
              </a:p>
            </p:txBody>
          </p:sp>
          <p:sp>
            <p:nvSpPr>
              <p:cNvPr id="40" name="TextBox 39"/>
              <p:cNvSpPr txBox="1"/>
              <p:nvPr/>
            </p:nvSpPr>
            <p:spPr>
              <a:xfrm>
                <a:off x="6241579" y="3910263"/>
                <a:ext cx="1388522" cy="261610"/>
              </a:xfrm>
              <a:prstGeom prst="rect">
                <a:avLst/>
              </a:prstGeom>
              <a:noFill/>
            </p:spPr>
            <p:txBody>
              <a:bodyPr wrap="none" rtlCol="0">
                <a:spAutoFit/>
              </a:bodyPr>
              <a:lstStyle/>
              <a:p>
                <a:pPr>
                  <a:spcAft>
                    <a:spcPts val="1100"/>
                  </a:spcAft>
                </a:pPr>
                <a:r>
                  <a:rPr lang="en-GB" sz="1100" dirty="0">
                    <a:solidFill>
                      <a:schemeClr val="bg1"/>
                    </a:solidFill>
                  </a:rPr>
                  <a:t>0.45 (0.29-0.70)</a:t>
                </a:r>
              </a:p>
            </p:txBody>
          </p:sp>
          <p:sp>
            <p:nvSpPr>
              <p:cNvPr id="41" name="TextBox 40"/>
              <p:cNvSpPr txBox="1"/>
              <p:nvPr/>
            </p:nvSpPr>
            <p:spPr>
              <a:xfrm>
                <a:off x="7879890" y="3910263"/>
                <a:ext cx="684803" cy="261610"/>
              </a:xfrm>
              <a:prstGeom prst="rect">
                <a:avLst/>
              </a:prstGeom>
              <a:noFill/>
            </p:spPr>
            <p:txBody>
              <a:bodyPr wrap="none" rtlCol="0">
                <a:spAutoFit/>
              </a:bodyPr>
              <a:lstStyle/>
              <a:p>
                <a:pPr>
                  <a:spcAft>
                    <a:spcPts val="1100"/>
                  </a:spcAft>
                </a:pPr>
                <a:r>
                  <a:rPr lang="en-GB" sz="1100" dirty="0">
                    <a:solidFill>
                      <a:schemeClr val="bg1"/>
                    </a:solidFill>
                  </a:rPr>
                  <a:t>0.0004</a:t>
                </a:r>
              </a:p>
            </p:txBody>
          </p:sp>
        </p:grpSp>
        <p:grpSp>
          <p:nvGrpSpPr>
            <p:cNvPr id="27" name="Group 26"/>
            <p:cNvGrpSpPr/>
            <p:nvPr/>
          </p:nvGrpSpPr>
          <p:grpSpPr>
            <a:xfrm>
              <a:off x="973584" y="3551716"/>
              <a:ext cx="7406213" cy="261610"/>
              <a:chOff x="1260501" y="4774359"/>
              <a:chExt cx="7406213" cy="261610"/>
            </a:xfrm>
          </p:grpSpPr>
          <p:cxnSp>
            <p:nvCxnSpPr>
              <p:cNvPr id="32" name="Straight Connector 31"/>
              <p:cNvCxnSpPr/>
              <p:nvPr/>
            </p:nvCxnSpPr>
            <p:spPr>
              <a:xfrm>
                <a:off x="4711700" y="4946650"/>
                <a:ext cx="2032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4794250" y="4886325"/>
                <a:ext cx="60325" cy="107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260501" y="4774359"/>
                <a:ext cx="2207656" cy="261610"/>
              </a:xfrm>
              <a:prstGeom prst="rect">
                <a:avLst/>
              </a:prstGeom>
              <a:noFill/>
            </p:spPr>
            <p:txBody>
              <a:bodyPr wrap="none" rtlCol="0">
                <a:spAutoFit/>
              </a:bodyPr>
              <a:lstStyle/>
              <a:p>
                <a:pPr>
                  <a:spcAft>
                    <a:spcPts val="1100"/>
                  </a:spcAft>
                </a:pPr>
                <a:r>
                  <a:rPr lang="en-GB" sz="1100" dirty="0">
                    <a:solidFill>
                      <a:schemeClr val="bg1"/>
                    </a:solidFill>
                  </a:rPr>
                  <a:t>Primary endpoint/VTE/death</a:t>
                </a:r>
              </a:p>
            </p:txBody>
          </p:sp>
          <p:sp>
            <p:nvSpPr>
              <p:cNvPr id="35" name="TextBox 34"/>
              <p:cNvSpPr txBox="1"/>
              <p:nvPr/>
            </p:nvSpPr>
            <p:spPr>
              <a:xfrm>
                <a:off x="6228184" y="4774359"/>
                <a:ext cx="1388522" cy="261610"/>
              </a:xfrm>
              <a:prstGeom prst="rect">
                <a:avLst/>
              </a:prstGeom>
              <a:noFill/>
            </p:spPr>
            <p:txBody>
              <a:bodyPr wrap="none" rtlCol="0">
                <a:spAutoFit/>
              </a:bodyPr>
              <a:lstStyle/>
              <a:p>
                <a:pPr>
                  <a:spcAft>
                    <a:spcPts val="1100"/>
                  </a:spcAft>
                </a:pPr>
                <a:r>
                  <a:rPr lang="en-GB" sz="1100" dirty="0">
                    <a:solidFill>
                      <a:schemeClr val="bg1"/>
                    </a:solidFill>
                  </a:rPr>
                  <a:t>0.44 (0.33-0.60)</a:t>
                </a:r>
              </a:p>
            </p:txBody>
          </p:sp>
          <p:sp>
            <p:nvSpPr>
              <p:cNvPr id="36" name="TextBox 35"/>
              <p:cNvSpPr txBox="1"/>
              <p:nvPr/>
            </p:nvSpPr>
            <p:spPr>
              <a:xfrm>
                <a:off x="7866495" y="4774359"/>
                <a:ext cx="800219" cy="261610"/>
              </a:xfrm>
              <a:prstGeom prst="rect">
                <a:avLst/>
              </a:prstGeom>
              <a:noFill/>
            </p:spPr>
            <p:txBody>
              <a:bodyPr wrap="none" rtlCol="0">
                <a:spAutoFit/>
              </a:bodyPr>
              <a:lstStyle/>
              <a:p>
                <a:pPr>
                  <a:spcAft>
                    <a:spcPts val="1100"/>
                  </a:spcAft>
                </a:pPr>
                <a:r>
                  <a:rPr lang="en-GB" sz="1100" dirty="0">
                    <a:solidFill>
                      <a:schemeClr val="bg1"/>
                    </a:solidFill>
                  </a:rPr>
                  <a:t>&lt;0.0001</a:t>
                </a:r>
              </a:p>
            </p:txBody>
          </p:sp>
        </p:grpSp>
        <p:sp>
          <p:nvSpPr>
            <p:cNvPr id="28" name="TextBox 27"/>
            <p:cNvSpPr txBox="1"/>
            <p:nvPr/>
          </p:nvSpPr>
          <p:spPr>
            <a:xfrm>
              <a:off x="3829436" y="4320907"/>
              <a:ext cx="415498" cy="261610"/>
            </a:xfrm>
            <a:prstGeom prst="rect">
              <a:avLst/>
            </a:prstGeom>
            <a:noFill/>
          </p:spPr>
          <p:txBody>
            <a:bodyPr wrap="none" rtlCol="0">
              <a:spAutoFit/>
            </a:bodyPr>
            <a:lstStyle/>
            <a:p>
              <a:pPr>
                <a:spcAft>
                  <a:spcPts val="1100"/>
                </a:spcAft>
              </a:pPr>
              <a:r>
                <a:rPr lang="en-GB" sz="1100" dirty="0">
                  <a:solidFill>
                    <a:schemeClr val="bg1"/>
                  </a:solidFill>
                </a:rPr>
                <a:t>0.1</a:t>
              </a:r>
            </a:p>
          </p:txBody>
        </p:sp>
        <p:sp>
          <p:nvSpPr>
            <p:cNvPr id="29" name="TextBox 28"/>
            <p:cNvSpPr txBox="1"/>
            <p:nvPr/>
          </p:nvSpPr>
          <p:spPr>
            <a:xfrm>
              <a:off x="4681958" y="4320907"/>
              <a:ext cx="274434" cy="261610"/>
            </a:xfrm>
            <a:prstGeom prst="rect">
              <a:avLst/>
            </a:prstGeom>
            <a:noFill/>
          </p:spPr>
          <p:txBody>
            <a:bodyPr wrap="none" rtlCol="0">
              <a:spAutoFit/>
            </a:bodyPr>
            <a:lstStyle/>
            <a:p>
              <a:pPr>
                <a:spcAft>
                  <a:spcPts val="1100"/>
                </a:spcAft>
              </a:pPr>
              <a:r>
                <a:rPr lang="en-GB" sz="1100" dirty="0">
                  <a:solidFill>
                    <a:schemeClr val="bg1"/>
                  </a:solidFill>
                </a:rPr>
                <a:t>1</a:t>
              </a:r>
            </a:p>
          </p:txBody>
        </p:sp>
        <p:sp>
          <p:nvSpPr>
            <p:cNvPr id="30" name="TextBox 29"/>
            <p:cNvSpPr txBox="1"/>
            <p:nvPr/>
          </p:nvSpPr>
          <p:spPr>
            <a:xfrm>
              <a:off x="5373416" y="4320907"/>
              <a:ext cx="364202" cy="261610"/>
            </a:xfrm>
            <a:prstGeom prst="rect">
              <a:avLst/>
            </a:prstGeom>
            <a:noFill/>
          </p:spPr>
          <p:txBody>
            <a:bodyPr wrap="none" rtlCol="0">
              <a:spAutoFit/>
            </a:bodyPr>
            <a:lstStyle/>
            <a:p>
              <a:pPr>
                <a:spcAft>
                  <a:spcPts val="1100"/>
                </a:spcAft>
              </a:pPr>
              <a:r>
                <a:rPr lang="en-GB" sz="1100" dirty="0">
                  <a:solidFill>
                    <a:schemeClr val="bg1"/>
                  </a:solidFill>
                </a:rPr>
                <a:t>10</a:t>
              </a:r>
            </a:p>
          </p:txBody>
        </p:sp>
        <p:cxnSp>
          <p:nvCxnSpPr>
            <p:cNvPr id="31" name="Straight Connector 30"/>
            <p:cNvCxnSpPr/>
            <p:nvPr/>
          </p:nvCxnSpPr>
          <p:spPr>
            <a:xfrm>
              <a:off x="4035548" y="4000232"/>
              <a:ext cx="0" cy="857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395536" y="1340768"/>
            <a:ext cx="8208912" cy="461665"/>
          </a:xfrm>
          <a:prstGeom prst="rect">
            <a:avLst/>
          </a:prstGeom>
        </p:spPr>
        <p:txBody>
          <a:bodyPr wrap="square">
            <a:spAutoFit/>
          </a:bodyPr>
          <a:lstStyle/>
          <a:p>
            <a:pPr lvl="0">
              <a:spcBef>
                <a:spcPct val="20000"/>
              </a:spcBef>
              <a:buClr>
                <a:srgbClr val="CF8A00"/>
              </a:buClr>
            </a:pPr>
            <a:r>
              <a:rPr lang="en-GB" sz="1200" dirty="0">
                <a:solidFill>
                  <a:prstClr val="white"/>
                </a:solidFill>
              </a:rPr>
              <a:t>JUPITER was a primary prevention trial of 17,802 patients with LDL-C &lt;130 mg/</a:t>
            </a:r>
            <a:r>
              <a:rPr lang="en-GB" sz="1200" dirty="0" err="1">
                <a:solidFill>
                  <a:prstClr val="white"/>
                </a:solidFill>
              </a:rPr>
              <a:t>dL</a:t>
            </a:r>
            <a:r>
              <a:rPr lang="en-GB" sz="1200" dirty="0">
                <a:solidFill>
                  <a:prstClr val="white"/>
                </a:solidFill>
              </a:rPr>
              <a:t> and no prior history of CVD or diabetes. Patients were randomised to rosuvastatin 20 mg daily or placebo.</a:t>
            </a:r>
            <a:endParaRPr lang="en-GB" sz="900" dirty="0">
              <a:solidFill>
                <a:prstClr val="white"/>
              </a:solidFill>
            </a:endParaRPr>
          </a:p>
        </p:txBody>
      </p:sp>
      <p:sp>
        <p:nvSpPr>
          <p:cNvPr id="6" name="Rectangle 5"/>
          <p:cNvSpPr/>
          <p:nvPr/>
        </p:nvSpPr>
        <p:spPr>
          <a:xfrm>
            <a:off x="16284" y="6381298"/>
            <a:ext cx="6619244" cy="600164"/>
          </a:xfrm>
          <a:prstGeom prst="rect">
            <a:avLst/>
          </a:prstGeom>
        </p:spPr>
        <p:txBody>
          <a:bodyPr wrap="square">
            <a:spAutoFit/>
          </a:bodyPr>
          <a:lstStyle/>
          <a:p>
            <a:r>
              <a:rPr lang="en-GB" sz="800" b="1" dirty="0">
                <a:solidFill>
                  <a:schemeClr val="bg1"/>
                </a:solidFill>
              </a:rPr>
              <a:t>1.</a:t>
            </a:r>
            <a:r>
              <a:rPr lang="en-GB" sz="800" dirty="0">
                <a:solidFill>
                  <a:schemeClr val="bg1"/>
                </a:solidFill>
              </a:rPr>
              <a:t> Hsia J, et al. JACC  2011;57(16):1666–1675.</a:t>
            </a:r>
            <a:endParaRPr lang="en-GB" sz="800" dirty="0">
              <a:solidFill>
                <a:prstClr val="white"/>
              </a:solidFill>
            </a:endParaRPr>
          </a:p>
          <a:p>
            <a:pPr lvl="0"/>
            <a:r>
              <a:rPr lang="en-GB" sz="800" dirty="0">
                <a:solidFill>
                  <a:prstClr val="white"/>
                </a:solidFill>
              </a:rPr>
              <a:t>*Primary endpoint, time to first occurrence of CV death, myocardial infarction, arterial revascularisation, stroke or unstable angina</a:t>
            </a:r>
          </a:p>
          <a:p>
            <a:endParaRPr lang="en-GB" sz="900" dirty="0">
              <a:solidFill>
                <a:schemeClr val="bg1"/>
              </a:solidFill>
            </a:endParaRPr>
          </a:p>
        </p:txBody>
      </p:sp>
    </p:spTree>
    <p:extLst>
      <p:ext uri="{BB962C8B-B14F-4D97-AF65-F5344CB8AC3E}">
        <p14:creationId xmlns:p14="http://schemas.microsoft.com/office/powerpoint/2010/main" val="1404204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Guideline </a:t>
            </a:r>
            <a:r>
              <a:rPr lang="fr-FR" dirty="0" err="1"/>
              <a:t>recommendations</a:t>
            </a:r>
            <a:r>
              <a:rPr lang="fr-FR" dirty="0"/>
              <a:t>: </a:t>
            </a:r>
            <a:r>
              <a:rPr lang="fr-FR" dirty="0" err="1"/>
              <a:t>Overview</a:t>
            </a:r>
            <a:endParaRPr lang="fr-FR" dirty="0"/>
          </a:p>
        </p:txBody>
      </p:sp>
      <p:sp>
        <p:nvSpPr>
          <p:cNvPr id="4" name="Content Placeholder 3"/>
          <p:cNvSpPr>
            <a:spLocks noGrp="1"/>
          </p:cNvSpPr>
          <p:nvPr>
            <p:ph idx="1"/>
          </p:nvPr>
        </p:nvSpPr>
        <p:spPr>
          <a:xfrm>
            <a:off x="467544" y="1196752"/>
            <a:ext cx="8507288" cy="4176465"/>
          </a:xfrm>
        </p:spPr>
        <p:txBody>
          <a:bodyPr/>
          <a:lstStyle/>
          <a:p>
            <a:endParaRPr lang="fr-FR" dirty="0">
              <a:solidFill>
                <a:prstClr val="white"/>
              </a:solidFill>
            </a:endParaRPr>
          </a:p>
          <a:p>
            <a:r>
              <a:rPr lang="en-US" dirty="0"/>
              <a:t>Guideline LDL-C targets are generally based on the CV risk profile of the patient (very high to low risk groups)</a:t>
            </a:r>
          </a:p>
          <a:p>
            <a:endParaRPr lang="en-US" dirty="0">
              <a:solidFill>
                <a:prstClr val="white"/>
              </a:solidFill>
            </a:endParaRPr>
          </a:p>
          <a:p>
            <a:pPr marL="228600" lvl="1" indent="-228600">
              <a:buClr>
                <a:schemeClr val="bg2"/>
              </a:buClr>
              <a:buFont typeface="Arial" pitchFamily="34" charset="0"/>
              <a:buChar char="•"/>
            </a:pPr>
            <a:r>
              <a:rPr lang="en-US" sz="1800" dirty="0"/>
              <a:t>However, the AHA/ACC in US</a:t>
            </a:r>
            <a:r>
              <a:rPr lang="en-GB" sz="1800" i="1" dirty="0"/>
              <a:t> </a:t>
            </a:r>
            <a:r>
              <a:rPr lang="en-US" sz="1800" dirty="0"/>
              <a:t>have now adopted a more </a:t>
            </a:r>
            <a:r>
              <a:rPr lang="en-US" sz="1800" dirty="0" err="1"/>
              <a:t>individualised</a:t>
            </a:r>
            <a:r>
              <a:rPr lang="en-US" sz="1800" dirty="0"/>
              <a:t> “treat to risk” approach 	</a:t>
            </a:r>
          </a:p>
          <a:p>
            <a:pPr lvl="1"/>
            <a:r>
              <a:rPr lang="en-US" dirty="0"/>
              <a:t>The individual patient’s risk profile is the driver for treating multiple risk factors and the selection of therapies</a:t>
            </a:r>
          </a:p>
          <a:p>
            <a:pPr lvl="1"/>
            <a:endParaRPr lang="en-US" sz="1800" dirty="0">
              <a:solidFill>
                <a:prstClr val="white"/>
              </a:solidFill>
            </a:endParaRPr>
          </a:p>
          <a:p>
            <a:r>
              <a:rPr lang="fr-FR" dirty="0">
                <a:solidFill>
                  <a:prstClr val="white"/>
                </a:solidFill>
              </a:rPr>
              <a:t>There </a:t>
            </a:r>
            <a:r>
              <a:rPr lang="fr-FR" dirty="0" err="1">
                <a:solidFill>
                  <a:prstClr val="white"/>
                </a:solidFill>
              </a:rPr>
              <a:t>is</a:t>
            </a:r>
            <a:r>
              <a:rPr lang="fr-FR" dirty="0">
                <a:solidFill>
                  <a:prstClr val="white"/>
                </a:solidFill>
              </a:rPr>
              <a:t> </a:t>
            </a:r>
            <a:r>
              <a:rPr lang="fr-FR" dirty="0" err="1">
                <a:solidFill>
                  <a:prstClr val="white"/>
                </a:solidFill>
              </a:rPr>
              <a:t>still</a:t>
            </a:r>
            <a:r>
              <a:rPr lang="fr-FR" dirty="0">
                <a:solidFill>
                  <a:prstClr val="white"/>
                </a:solidFill>
              </a:rPr>
              <a:t> </a:t>
            </a:r>
            <a:r>
              <a:rPr lang="fr-FR" dirty="0" err="1">
                <a:solidFill>
                  <a:prstClr val="white"/>
                </a:solidFill>
              </a:rPr>
              <a:t>inconsistency</a:t>
            </a:r>
            <a:r>
              <a:rPr lang="fr-FR" dirty="0">
                <a:solidFill>
                  <a:prstClr val="white"/>
                </a:solidFill>
              </a:rPr>
              <a:t> </a:t>
            </a:r>
            <a:r>
              <a:rPr lang="fr-FR" dirty="0" err="1">
                <a:solidFill>
                  <a:prstClr val="white"/>
                </a:solidFill>
              </a:rPr>
              <a:t>around</a:t>
            </a:r>
            <a:r>
              <a:rPr lang="fr-FR" dirty="0">
                <a:solidFill>
                  <a:prstClr val="white"/>
                </a:solidFill>
              </a:rPr>
              <a:t> the use of the </a:t>
            </a:r>
            <a:r>
              <a:rPr lang="fr-FR" dirty="0" err="1">
                <a:solidFill>
                  <a:prstClr val="white"/>
                </a:solidFill>
              </a:rPr>
              <a:t>term</a:t>
            </a:r>
            <a:r>
              <a:rPr lang="fr-FR" dirty="0">
                <a:solidFill>
                  <a:prstClr val="white"/>
                </a:solidFill>
              </a:rPr>
              <a:t> ‘</a:t>
            </a:r>
            <a:r>
              <a:rPr lang="fr-FR" dirty="0" err="1">
                <a:solidFill>
                  <a:prstClr val="white"/>
                </a:solidFill>
              </a:rPr>
              <a:t>low</a:t>
            </a:r>
            <a:r>
              <a:rPr lang="fr-FR" dirty="0">
                <a:solidFill>
                  <a:prstClr val="white"/>
                </a:solidFill>
              </a:rPr>
              <a:t> LDL-C’</a:t>
            </a:r>
          </a:p>
          <a:p>
            <a:endParaRPr lang="fr-FR" dirty="0">
              <a:solidFill>
                <a:prstClr val="white"/>
              </a:solidFill>
            </a:endParaRPr>
          </a:p>
          <a:p>
            <a:r>
              <a:rPr lang="fr-FR" dirty="0">
                <a:solidFill>
                  <a:prstClr val="white"/>
                </a:solidFill>
              </a:rPr>
              <a:t>Guidelines </a:t>
            </a:r>
            <a:r>
              <a:rPr lang="fr-FR" dirty="0" err="1">
                <a:solidFill>
                  <a:prstClr val="white"/>
                </a:solidFill>
              </a:rPr>
              <a:t>from</a:t>
            </a:r>
            <a:r>
              <a:rPr lang="fr-FR" dirty="0">
                <a:solidFill>
                  <a:prstClr val="white"/>
                </a:solidFill>
              </a:rPr>
              <a:t> </a:t>
            </a:r>
            <a:r>
              <a:rPr lang="fr-FR" dirty="0" err="1">
                <a:solidFill>
                  <a:prstClr val="white"/>
                </a:solidFill>
              </a:rPr>
              <a:t>around</a:t>
            </a:r>
            <a:r>
              <a:rPr lang="fr-FR" dirty="0">
                <a:solidFill>
                  <a:prstClr val="white"/>
                </a:solidFill>
              </a:rPr>
              <a:t> the world use </a:t>
            </a:r>
            <a:r>
              <a:rPr lang="fr-FR" dirty="0" err="1">
                <a:solidFill>
                  <a:prstClr val="white"/>
                </a:solidFill>
              </a:rPr>
              <a:t>different</a:t>
            </a:r>
            <a:r>
              <a:rPr lang="fr-FR" dirty="0">
                <a:solidFill>
                  <a:prstClr val="white"/>
                </a:solidFill>
              </a:rPr>
              <a:t> LDL-C </a:t>
            </a:r>
            <a:r>
              <a:rPr lang="fr-FR" dirty="0" err="1">
                <a:solidFill>
                  <a:prstClr val="white"/>
                </a:solidFill>
              </a:rPr>
              <a:t>cut-offs</a:t>
            </a:r>
            <a:r>
              <a:rPr lang="fr-FR" dirty="0">
                <a:solidFill>
                  <a:prstClr val="white"/>
                </a:solidFill>
              </a:rPr>
              <a:t> to </a:t>
            </a:r>
            <a:r>
              <a:rPr lang="fr-FR" dirty="0" err="1">
                <a:solidFill>
                  <a:prstClr val="white"/>
                </a:solidFill>
              </a:rPr>
              <a:t>define</a:t>
            </a:r>
            <a:r>
              <a:rPr lang="fr-FR" dirty="0">
                <a:solidFill>
                  <a:prstClr val="white"/>
                </a:solidFill>
              </a:rPr>
              <a:t> CV </a:t>
            </a:r>
            <a:r>
              <a:rPr lang="fr-FR" dirty="0" err="1">
                <a:solidFill>
                  <a:prstClr val="white"/>
                </a:solidFill>
              </a:rPr>
              <a:t>risk</a:t>
            </a:r>
            <a:endParaRPr lang="fr-FR" dirty="0">
              <a:solidFill>
                <a:prstClr val="white"/>
              </a:solidFill>
            </a:endParaRPr>
          </a:p>
          <a:p>
            <a:pPr marL="228600" lvl="1" indent="0">
              <a:buNone/>
            </a:pPr>
            <a:endParaRPr lang="fr-FR" sz="1800" dirty="0">
              <a:solidFill>
                <a:prstClr val="white"/>
              </a:solidFill>
            </a:endParaRPr>
          </a:p>
          <a:p>
            <a:pPr marL="0" indent="0">
              <a:buNone/>
            </a:pPr>
            <a:endParaRPr lang="fr-FR" dirty="0">
              <a:solidFill>
                <a:prstClr val="white"/>
              </a:solidFill>
            </a:endParaRPr>
          </a:p>
        </p:txBody>
      </p:sp>
    </p:spTree>
    <p:extLst>
      <p:ext uri="{BB962C8B-B14F-4D97-AF65-F5344CB8AC3E}">
        <p14:creationId xmlns:p14="http://schemas.microsoft.com/office/powerpoint/2010/main" val="10370128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PROVE-IT: Intensive LDL-C lowering reduced risk of death or major CV event in ACS patients</a:t>
            </a:r>
          </a:p>
        </p:txBody>
      </p:sp>
      <p:sp>
        <p:nvSpPr>
          <p:cNvPr id="5" name="Text Placeholder 4"/>
          <p:cNvSpPr>
            <a:spLocks noGrp="1"/>
          </p:cNvSpPr>
          <p:nvPr>
            <p:ph type="body" sz="quarter" idx="14"/>
          </p:nvPr>
        </p:nvSpPr>
        <p:spPr>
          <a:xfrm>
            <a:off x="0" y="6376230"/>
            <a:ext cx="8640763" cy="287337"/>
          </a:xfrm>
        </p:spPr>
        <p:txBody>
          <a:bodyPr/>
          <a:lstStyle/>
          <a:p>
            <a:pPr algn="just"/>
            <a:r>
              <a:rPr lang="en-GB" sz="800" b="1" dirty="0"/>
              <a:t>1. </a:t>
            </a:r>
            <a:r>
              <a:rPr lang="en-GB" sz="800" dirty="0"/>
              <a:t>Cannon CP, et al. N </a:t>
            </a:r>
            <a:r>
              <a:rPr lang="en-GB" sz="800" dirty="0" err="1"/>
              <a:t>Engl</a:t>
            </a:r>
            <a:r>
              <a:rPr lang="en-GB" sz="800" dirty="0"/>
              <a:t> J Med. 2004;350:1495–1504.</a:t>
            </a:r>
          </a:p>
          <a:p>
            <a:pPr algn="just"/>
            <a:r>
              <a:rPr lang="en-GB" sz="800" dirty="0"/>
              <a:t>ACS, acute coronary syndrome; MI, myocardial infarction</a:t>
            </a:r>
          </a:p>
        </p:txBody>
      </p:sp>
      <p:sp>
        <p:nvSpPr>
          <p:cNvPr id="8" name="Rectangle 7"/>
          <p:cNvSpPr/>
          <p:nvPr/>
        </p:nvSpPr>
        <p:spPr>
          <a:xfrm>
            <a:off x="395536" y="1196752"/>
            <a:ext cx="8280920" cy="600164"/>
          </a:xfrm>
          <a:prstGeom prst="rect">
            <a:avLst/>
          </a:prstGeom>
        </p:spPr>
        <p:txBody>
          <a:bodyPr wrap="square">
            <a:spAutoFit/>
          </a:bodyPr>
          <a:lstStyle/>
          <a:p>
            <a:pPr lvl="0" algn="just">
              <a:spcBef>
                <a:spcPct val="20000"/>
              </a:spcBef>
              <a:buClr>
                <a:srgbClr val="CF8A00"/>
              </a:buClr>
            </a:pPr>
            <a:r>
              <a:rPr lang="en-GB" sz="1100" dirty="0">
                <a:solidFill>
                  <a:prstClr val="white"/>
                </a:solidFill>
              </a:rPr>
              <a:t>PROVE-IT was a secondary prevention trial of 4,162 patients with a recent history of ACS. Patients were randomised to high-dose atorvastatin (80 mg/day) or moderate-dose pravastatin (40 mg/day). Primary endpoint was a composite of death, MI, unstable angina requiring hospitalisation, revascularisation at &gt;30 days or stroke.</a:t>
            </a:r>
            <a:endParaRPr lang="en-GB" sz="800" dirty="0">
              <a:solidFill>
                <a:prstClr val="white"/>
              </a:solidFill>
            </a:endParaRPr>
          </a:p>
        </p:txBody>
      </p:sp>
      <p:grpSp>
        <p:nvGrpSpPr>
          <p:cNvPr id="9" name="Group 8"/>
          <p:cNvGrpSpPr/>
          <p:nvPr/>
        </p:nvGrpSpPr>
        <p:grpSpPr>
          <a:xfrm>
            <a:off x="1331640" y="1772816"/>
            <a:ext cx="6636378" cy="3721810"/>
            <a:chOff x="1331640" y="1052736"/>
            <a:chExt cx="6636378" cy="3721810"/>
          </a:xfrm>
        </p:grpSpPr>
        <p:sp>
          <p:nvSpPr>
            <p:cNvPr id="10" name="Freeform 9"/>
            <p:cNvSpPr/>
            <p:nvPr/>
          </p:nvSpPr>
          <p:spPr>
            <a:xfrm>
              <a:off x="2449861" y="1255159"/>
              <a:ext cx="5035550" cy="2883271"/>
            </a:xfrm>
            <a:custGeom>
              <a:avLst/>
              <a:gdLst>
                <a:gd name="connsiteX0" fmla="*/ 0 w 5035550"/>
                <a:gd name="connsiteY0" fmla="*/ 2883271 h 2883271"/>
                <a:gd name="connsiteX1" fmla="*/ 0 w 5035550"/>
                <a:gd name="connsiteY1" fmla="*/ 2883271 h 2883271"/>
                <a:gd name="connsiteX2" fmla="*/ 6350 w 5035550"/>
                <a:gd name="connsiteY2" fmla="*/ 2826121 h 2883271"/>
                <a:gd name="connsiteX3" fmla="*/ 19050 w 5035550"/>
                <a:gd name="connsiteY3" fmla="*/ 2788021 h 2883271"/>
                <a:gd name="connsiteX4" fmla="*/ 44450 w 5035550"/>
                <a:gd name="connsiteY4" fmla="*/ 2711821 h 2883271"/>
                <a:gd name="connsiteX5" fmla="*/ 63500 w 5035550"/>
                <a:gd name="connsiteY5" fmla="*/ 2692771 h 2883271"/>
                <a:gd name="connsiteX6" fmla="*/ 120650 w 5035550"/>
                <a:gd name="connsiteY6" fmla="*/ 2667371 h 2883271"/>
                <a:gd name="connsiteX7" fmla="*/ 139700 w 5035550"/>
                <a:gd name="connsiteY7" fmla="*/ 2661021 h 2883271"/>
                <a:gd name="connsiteX8" fmla="*/ 158750 w 5035550"/>
                <a:gd name="connsiteY8" fmla="*/ 2648321 h 2883271"/>
                <a:gd name="connsiteX9" fmla="*/ 184150 w 5035550"/>
                <a:gd name="connsiteY9" fmla="*/ 2641971 h 2883271"/>
                <a:gd name="connsiteX10" fmla="*/ 190500 w 5035550"/>
                <a:gd name="connsiteY10" fmla="*/ 2622921 h 2883271"/>
                <a:gd name="connsiteX11" fmla="*/ 196850 w 5035550"/>
                <a:gd name="connsiteY11" fmla="*/ 2591171 h 2883271"/>
                <a:gd name="connsiteX12" fmla="*/ 222250 w 5035550"/>
                <a:gd name="connsiteY12" fmla="*/ 2553071 h 2883271"/>
                <a:gd name="connsiteX13" fmla="*/ 234950 w 5035550"/>
                <a:gd name="connsiteY13" fmla="*/ 2508621 h 2883271"/>
                <a:gd name="connsiteX14" fmla="*/ 247650 w 5035550"/>
                <a:gd name="connsiteY14" fmla="*/ 2489571 h 2883271"/>
                <a:gd name="connsiteX15" fmla="*/ 254000 w 5035550"/>
                <a:gd name="connsiteY15" fmla="*/ 2470521 h 2883271"/>
                <a:gd name="connsiteX16" fmla="*/ 273050 w 5035550"/>
                <a:gd name="connsiteY16" fmla="*/ 2464171 h 2883271"/>
                <a:gd name="connsiteX17" fmla="*/ 311150 w 5035550"/>
                <a:gd name="connsiteY17" fmla="*/ 2407021 h 2883271"/>
                <a:gd name="connsiteX18" fmla="*/ 323850 w 5035550"/>
                <a:gd name="connsiteY18" fmla="*/ 2387971 h 2883271"/>
                <a:gd name="connsiteX19" fmla="*/ 330200 w 5035550"/>
                <a:gd name="connsiteY19" fmla="*/ 2368921 h 2883271"/>
                <a:gd name="connsiteX20" fmla="*/ 355600 w 5035550"/>
                <a:gd name="connsiteY20" fmla="*/ 2330821 h 2883271"/>
                <a:gd name="connsiteX21" fmla="*/ 374650 w 5035550"/>
                <a:gd name="connsiteY21" fmla="*/ 2337171 h 2883271"/>
                <a:gd name="connsiteX22" fmla="*/ 381000 w 5035550"/>
                <a:gd name="connsiteY22" fmla="*/ 2318121 h 2883271"/>
                <a:gd name="connsiteX23" fmla="*/ 393700 w 5035550"/>
                <a:gd name="connsiteY23" fmla="*/ 2299071 h 2883271"/>
                <a:gd name="connsiteX24" fmla="*/ 400050 w 5035550"/>
                <a:gd name="connsiteY24" fmla="*/ 2280021 h 2883271"/>
                <a:gd name="connsiteX25" fmla="*/ 431800 w 5035550"/>
                <a:gd name="connsiteY25" fmla="*/ 2241921 h 2883271"/>
                <a:gd name="connsiteX26" fmla="*/ 463550 w 5035550"/>
                <a:gd name="connsiteY26" fmla="*/ 2203821 h 2883271"/>
                <a:gd name="connsiteX27" fmla="*/ 476250 w 5035550"/>
                <a:gd name="connsiteY27" fmla="*/ 2165721 h 2883271"/>
                <a:gd name="connsiteX28" fmla="*/ 514350 w 5035550"/>
                <a:gd name="connsiteY28" fmla="*/ 2108571 h 2883271"/>
                <a:gd name="connsiteX29" fmla="*/ 527050 w 5035550"/>
                <a:gd name="connsiteY29" fmla="*/ 2070471 h 2883271"/>
                <a:gd name="connsiteX30" fmla="*/ 552450 w 5035550"/>
                <a:gd name="connsiteY30" fmla="*/ 2032371 h 2883271"/>
                <a:gd name="connsiteX31" fmla="*/ 558800 w 5035550"/>
                <a:gd name="connsiteY31" fmla="*/ 2013321 h 2883271"/>
                <a:gd name="connsiteX32" fmla="*/ 584200 w 5035550"/>
                <a:gd name="connsiteY32" fmla="*/ 1975221 h 2883271"/>
                <a:gd name="connsiteX33" fmla="*/ 609600 w 5035550"/>
                <a:gd name="connsiteY33" fmla="*/ 1937121 h 2883271"/>
                <a:gd name="connsiteX34" fmla="*/ 647700 w 5035550"/>
                <a:gd name="connsiteY34" fmla="*/ 1911721 h 2883271"/>
                <a:gd name="connsiteX35" fmla="*/ 679450 w 5035550"/>
                <a:gd name="connsiteY35" fmla="*/ 1867271 h 2883271"/>
                <a:gd name="connsiteX36" fmla="*/ 723900 w 5035550"/>
                <a:gd name="connsiteY36" fmla="*/ 1816471 h 2883271"/>
                <a:gd name="connsiteX37" fmla="*/ 749300 w 5035550"/>
                <a:gd name="connsiteY37" fmla="*/ 1778371 h 2883271"/>
                <a:gd name="connsiteX38" fmla="*/ 768350 w 5035550"/>
                <a:gd name="connsiteY38" fmla="*/ 1740271 h 2883271"/>
                <a:gd name="connsiteX39" fmla="*/ 787400 w 5035550"/>
                <a:gd name="connsiteY39" fmla="*/ 1727571 h 2883271"/>
                <a:gd name="connsiteX40" fmla="*/ 793750 w 5035550"/>
                <a:gd name="connsiteY40" fmla="*/ 1708521 h 2883271"/>
                <a:gd name="connsiteX41" fmla="*/ 831850 w 5035550"/>
                <a:gd name="connsiteY41" fmla="*/ 1689471 h 2883271"/>
                <a:gd name="connsiteX42" fmla="*/ 863600 w 5035550"/>
                <a:gd name="connsiteY42" fmla="*/ 1651371 h 2883271"/>
                <a:gd name="connsiteX43" fmla="*/ 901700 w 5035550"/>
                <a:gd name="connsiteY43" fmla="*/ 1594221 h 2883271"/>
                <a:gd name="connsiteX44" fmla="*/ 920750 w 5035550"/>
                <a:gd name="connsiteY44" fmla="*/ 1581521 h 2883271"/>
                <a:gd name="connsiteX45" fmla="*/ 939800 w 5035550"/>
                <a:gd name="connsiteY45" fmla="*/ 1575171 h 2883271"/>
                <a:gd name="connsiteX46" fmla="*/ 946150 w 5035550"/>
                <a:gd name="connsiteY46" fmla="*/ 1556121 h 2883271"/>
                <a:gd name="connsiteX47" fmla="*/ 984250 w 5035550"/>
                <a:gd name="connsiteY47" fmla="*/ 1530721 h 2883271"/>
                <a:gd name="connsiteX48" fmla="*/ 1028700 w 5035550"/>
                <a:gd name="connsiteY48" fmla="*/ 1473571 h 2883271"/>
                <a:gd name="connsiteX49" fmla="*/ 1066800 w 5035550"/>
                <a:gd name="connsiteY49" fmla="*/ 1460871 h 2883271"/>
                <a:gd name="connsiteX50" fmla="*/ 1085850 w 5035550"/>
                <a:gd name="connsiteY50" fmla="*/ 1454521 h 2883271"/>
                <a:gd name="connsiteX51" fmla="*/ 1123950 w 5035550"/>
                <a:gd name="connsiteY51" fmla="*/ 1422771 h 2883271"/>
                <a:gd name="connsiteX52" fmla="*/ 1181100 w 5035550"/>
                <a:gd name="connsiteY52" fmla="*/ 1391021 h 2883271"/>
                <a:gd name="connsiteX53" fmla="*/ 1200150 w 5035550"/>
                <a:gd name="connsiteY53" fmla="*/ 1371971 h 2883271"/>
                <a:gd name="connsiteX54" fmla="*/ 1206500 w 5035550"/>
                <a:gd name="connsiteY54" fmla="*/ 1352921 h 2883271"/>
                <a:gd name="connsiteX55" fmla="*/ 1225550 w 5035550"/>
                <a:gd name="connsiteY55" fmla="*/ 1340221 h 2883271"/>
                <a:gd name="connsiteX56" fmla="*/ 1282700 w 5035550"/>
                <a:gd name="connsiteY56" fmla="*/ 1295771 h 2883271"/>
                <a:gd name="connsiteX57" fmla="*/ 1301750 w 5035550"/>
                <a:gd name="connsiteY57" fmla="*/ 1283071 h 2883271"/>
                <a:gd name="connsiteX58" fmla="*/ 1320800 w 5035550"/>
                <a:gd name="connsiteY58" fmla="*/ 1264021 h 2883271"/>
                <a:gd name="connsiteX59" fmla="*/ 1358900 w 5035550"/>
                <a:gd name="connsiteY59" fmla="*/ 1251321 h 2883271"/>
                <a:gd name="connsiteX60" fmla="*/ 1397000 w 5035550"/>
                <a:gd name="connsiteY60" fmla="*/ 1213221 h 2883271"/>
                <a:gd name="connsiteX61" fmla="*/ 1416050 w 5035550"/>
                <a:gd name="connsiteY61" fmla="*/ 1194171 h 2883271"/>
                <a:gd name="connsiteX62" fmla="*/ 1460500 w 5035550"/>
                <a:gd name="connsiteY62" fmla="*/ 1137021 h 2883271"/>
                <a:gd name="connsiteX63" fmla="*/ 1479550 w 5035550"/>
                <a:gd name="connsiteY63" fmla="*/ 1124321 h 2883271"/>
                <a:gd name="connsiteX64" fmla="*/ 1517650 w 5035550"/>
                <a:gd name="connsiteY64" fmla="*/ 1098921 h 2883271"/>
                <a:gd name="connsiteX65" fmla="*/ 1555750 w 5035550"/>
                <a:gd name="connsiteY65" fmla="*/ 1079871 h 2883271"/>
                <a:gd name="connsiteX66" fmla="*/ 1593850 w 5035550"/>
                <a:gd name="connsiteY66" fmla="*/ 1060821 h 2883271"/>
                <a:gd name="connsiteX67" fmla="*/ 1612900 w 5035550"/>
                <a:gd name="connsiteY67" fmla="*/ 1048121 h 2883271"/>
                <a:gd name="connsiteX68" fmla="*/ 1644650 w 5035550"/>
                <a:gd name="connsiteY68" fmla="*/ 1041771 h 2883271"/>
                <a:gd name="connsiteX69" fmla="*/ 1727200 w 5035550"/>
                <a:gd name="connsiteY69" fmla="*/ 1029071 h 2883271"/>
                <a:gd name="connsiteX70" fmla="*/ 1765300 w 5035550"/>
                <a:gd name="connsiteY70" fmla="*/ 1016371 h 2883271"/>
                <a:gd name="connsiteX71" fmla="*/ 1784350 w 5035550"/>
                <a:gd name="connsiteY71" fmla="*/ 1003671 h 2883271"/>
                <a:gd name="connsiteX72" fmla="*/ 1847850 w 5035550"/>
                <a:gd name="connsiteY72" fmla="*/ 990971 h 2883271"/>
                <a:gd name="connsiteX73" fmla="*/ 1892300 w 5035550"/>
                <a:gd name="connsiteY73" fmla="*/ 978271 h 2883271"/>
                <a:gd name="connsiteX74" fmla="*/ 1962150 w 5035550"/>
                <a:gd name="connsiteY74" fmla="*/ 959221 h 2883271"/>
                <a:gd name="connsiteX75" fmla="*/ 2019300 w 5035550"/>
                <a:gd name="connsiteY75" fmla="*/ 921121 h 2883271"/>
                <a:gd name="connsiteX76" fmla="*/ 2057400 w 5035550"/>
                <a:gd name="connsiteY76" fmla="*/ 908421 h 2883271"/>
                <a:gd name="connsiteX77" fmla="*/ 2095500 w 5035550"/>
                <a:gd name="connsiteY77" fmla="*/ 889371 h 2883271"/>
                <a:gd name="connsiteX78" fmla="*/ 2114550 w 5035550"/>
                <a:gd name="connsiteY78" fmla="*/ 876671 h 2883271"/>
                <a:gd name="connsiteX79" fmla="*/ 2146300 w 5035550"/>
                <a:gd name="connsiteY79" fmla="*/ 870321 h 2883271"/>
                <a:gd name="connsiteX80" fmla="*/ 2203450 w 5035550"/>
                <a:gd name="connsiteY80" fmla="*/ 851271 h 2883271"/>
                <a:gd name="connsiteX81" fmla="*/ 2228850 w 5035550"/>
                <a:gd name="connsiteY81" fmla="*/ 844921 h 2883271"/>
                <a:gd name="connsiteX82" fmla="*/ 2247900 w 5035550"/>
                <a:gd name="connsiteY82" fmla="*/ 838571 h 2883271"/>
                <a:gd name="connsiteX83" fmla="*/ 2266950 w 5035550"/>
                <a:gd name="connsiteY83" fmla="*/ 825871 h 2883271"/>
                <a:gd name="connsiteX84" fmla="*/ 2330450 w 5035550"/>
                <a:gd name="connsiteY84" fmla="*/ 806821 h 2883271"/>
                <a:gd name="connsiteX85" fmla="*/ 2387600 w 5035550"/>
                <a:gd name="connsiteY85" fmla="*/ 800471 h 2883271"/>
                <a:gd name="connsiteX86" fmla="*/ 2413000 w 5035550"/>
                <a:gd name="connsiteY86" fmla="*/ 794121 h 2883271"/>
                <a:gd name="connsiteX87" fmla="*/ 2470150 w 5035550"/>
                <a:gd name="connsiteY87" fmla="*/ 787771 h 2883271"/>
                <a:gd name="connsiteX88" fmla="*/ 2508250 w 5035550"/>
                <a:gd name="connsiteY88" fmla="*/ 775071 h 2883271"/>
                <a:gd name="connsiteX89" fmla="*/ 2540000 w 5035550"/>
                <a:gd name="connsiteY89" fmla="*/ 768721 h 2883271"/>
                <a:gd name="connsiteX90" fmla="*/ 2565400 w 5035550"/>
                <a:gd name="connsiteY90" fmla="*/ 762371 h 2883271"/>
                <a:gd name="connsiteX91" fmla="*/ 2616200 w 5035550"/>
                <a:gd name="connsiteY91" fmla="*/ 749671 h 2883271"/>
                <a:gd name="connsiteX92" fmla="*/ 2654300 w 5035550"/>
                <a:gd name="connsiteY92" fmla="*/ 730621 h 2883271"/>
                <a:gd name="connsiteX93" fmla="*/ 2698750 w 5035550"/>
                <a:gd name="connsiteY93" fmla="*/ 705221 h 2883271"/>
                <a:gd name="connsiteX94" fmla="*/ 2736850 w 5035550"/>
                <a:gd name="connsiteY94" fmla="*/ 692521 h 2883271"/>
                <a:gd name="connsiteX95" fmla="*/ 2794000 w 5035550"/>
                <a:gd name="connsiteY95" fmla="*/ 673471 h 2883271"/>
                <a:gd name="connsiteX96" fmla="*/ 2851150 w 5035550"/>
                <a:gd name="connsiteY96" fmla="*/ 667121 h 2883271"/>
                <a:gd name="connsiteX97" fmla="*/ 2889250 w 5035550"/>
                <a:gd name="connsiteY97" fmla="*/ 654421 h 2883271"/>
                <a:gd name="connsiteX98" fmla="*/ 2914650 w 5035550"/>
                <a:gd name="connsiteY98" fmla="*/ 648071 h 2883271"/>
                <a:gd name="connsiteX99" fmla="*/ 2952750 w 5035550"/>
                <a:gd name="connsiteY99" fmla="*/ 635371 h 2883271"/>
                <a:gd name="connsiteX100" fmla="*/ 3022600 w 5035550"/>
                <a:gd name="connsiteY100" fmla="*/ 629021 h 2883271"/>
                <a:gd name="connsiteX101" fmla="*/ 3079750 w 5035550"/>
                <a:gd name="connsiteY101" fmla="*/ 609971 h 2883271"/>
                <a:gd name="connsiteX102" fmla="*/ 3124200 w 5035550"/>
                <a:gd name="connsiteY102" fmla="*/ 603621 h 2883271"/>
                <a:gd name="connsiteX103" fmla="*/ 3143250 w 5035550"/>
                <a:gd name="connsiteY103" fmla="*/ 597271 h 2883271"/>
                <a:gd name="connsiteX104" fmla="*/ 3181350 w 5035550"/>
                <a:gd name="connsiteY104" fmla="*/ 578221 h 2883271"/>
                <a:gd name="connsiteX105" fmla="*/ 3200400 w 5035550"/>
                <a:gd name="connsiteY105" fmla="*/ 565521 h 2883271"/>
                <a:gd name="connsiteX106" fmla="*/ 3225800 w 5035550"/>
                <a:gd name="connsiteY106" fmla="*/ 559171 h 2883271"/>
                <a:gd name="connsiteX107" fmla="*/ 3244850 w 5035550"/>
                <a:gd name="connsiteY107" fmla="*/ 552821 h 2883271"/>
                <a:gd name="connsiteX108" fmla="*/ 3263900 w 5035550"/>
                <a:gd name="connsiteY108" fmla="*/ 533771 h 2883271"/>
                <a:gd name="connsiteX109" fmla="*/ 3321050 w 5035550"/>
                <a:gd name="connsiteY109" fmla="*/ 514721 h 2883271"/>
                <a:gd name="connsiteX110" fmla="*/ 3397250 w 5035550"/>
                <a:gd name="connsiteY110" fmla="*/ 502021 h 2883271"/>
                <a:gd name="connsiteX111" fmla="*/ 3435350 w 5035550"/>
                <a:gd name="connsiteY111" fmla="*/ 476621 h 2883271"/>
                <a:gd name="connsiteX112" fmla="*/ 3511550 w 5035550"/>
                <a:gd name="connsiteY112" fmla="*/ 451221 h 2883271"/>
                <a:gd name="connsiteX113" fmla="*/ 3581400 w 5035550"/>
                <a:gd name="connsiteY113" fmla="*/ 432171 h 2883271"/>
                <a:gd name="connsiteX114" fmla="*/ 3670300 w 5035550"/>
                <a:gd name="connsiteY114" fmla="*/ 425821 h 2883271"/>
                <a:gd name="connsiteX115" fmla="*/ 3689350 w 5035550"/>
                <a:gd name="connsiteY115" fmla="*/ 413121 h 2883271"/>
                <a:gd name="connsiteX116" fmla="*/ 3771900 w 5035550"/>
                <a:gd name="connsiteY116" fmla="*/ 400421 h 2883271"/>
                <a:gd name="connsiteX117" fmla="*/ 3835400 w 5035550"/>
                <a:gd name="connsiteY117" fmla="*/ 381371 h 2883271"/>
                <a:gd name="connsiteX118" fmla="*/ 3924300 w 5035550"/>
                <a:gd name="connsiteY118" fmla="*/ 368671 h 2883271"/>
                <a:gd name="connsiteX119" fmla="*/ 3981450 w 5035550"/>
                <a:gd name="connsiteY119" fmla="*/ 336921 h 2883271"/>
                <a:gd name="connsiteX120" fmla="*/ 4000500 w 5035550"/>
                <a:gd name="connsiteY120" fmla="*/ 324221 h 2883271"/>
                <a:gd name="connsiteX121" fmla="*/ 4076700 w 5035550"/>
                <a:gd name="connsiteY121" fmla="*/ 298821 h 2883271"/>
                <a:gd name="connsiteX122" fmla="*/ 4095750 w 5035550"/>
                <a:gd name="connsiteY122" fmla="*/ 292471 h 2883271"/>
                <a:gd name="connsiteX123" fmla="*/ 4114800 w 5035550"/>
                <a:gd name="connsiteY123" fmla="*/ 286121 h 2883271"/>
                <a:gd name="connsiteX124" fmla="*/ 4178300 w 5035550"/>
                <a:gd name="connsiteY124" fmla="*/ 260721 h 2883271"/>
                <a:gd name="connsiteX125" fmla="*/ 4229100 w 5035550"/>
                <a:gd name="connsiteY125" fmla="*/ 254371 h 2883271"/>
                <a:gd name="connsiteX126" fmla="*/ 4267200 w 5035550"/>
                <a:gd name="connsiteY126" fmla="*/ 241671 h 2883271"/>
                <a:gd name="connsiteX127" fmla="*/ 4286250 w 5035550"/>
                <a:gd name="connsiteY127" fmla="*/ 228971 h 2883271"/>
                <a:gd name="connsiteX128" fmla="*/ 4362450 w 5035550"/>
                <a:gd name="connsiteY128" fmla="*/ 222621 h 2883271"/>
                <a:gd name="connsiteX129" fmla="*/ 4381500 w 5035550"/>
                <a:gd name="connsiteY129" fmla="*/ 209921 h 2883271"/>
                <a:gd name="connsiteX130" fmla="*/ 4476750 w 5035550"/>
                <a:gd name="connsiteY130" fmla="*/ 197221 h 2883271"/>
                <a:gd name="connsiteX131" fmla="*/ 4495800 w 5035550"/>
                <a:gd name="connsiteY131" fmla="*/ 184521 h 2883271"/>
                <a:gd name="connsiteX132" fmla="*/ 4546600 w 5035550"/>
                <a:gd name="connsiteY132" fmla="*/ 171821 h 2883271"/>
                <a:gd name="connsiteX133" fmla="*/ 4584700 w 5035550"/>
                <a:gd name="connsiteY133" fmla="*/ 146421 h 2883271"/>
                <a:gd name="connsiteX134" fmla="*/ 4610100 w 5035550"/>
                <a:gd name="connsiteY134" fmla="*/ 140071 h 2883271"/>
                <a:gd name="connsiteX135" fmla="*/ 4629150 w 5035550"/>
                <a:gd name="connsiteY135" fmla="*/ 133721 h 2883271"/>
                <a:gd name="connsiteX136" fmla="*/ 4667250 w 5035550"/>
                <a:gd name="connsiteY136" fmla="*/ 108321 h 2883271"/>
                <a:gd name="connsiteX137" fmla="*/ 4705350 w 5035550"/>
                <a:gd name="connsiteY137" fmla="*/ 95621 h 2883271"/>
                <a:gd name="connsiteX138" fmla="*/ 4724400 w 5035550"/>
                <a:gd name="connsiteY138" fmla="*/ 82921 h 2883271"/>
                <a:gd name="connsiteX139" fmla="*/ 4768850 w 5035550"/>
                <a:gd name="connsiteY139" fmla="*/ 25771 h 2883271"/>
                <a:gd name="connsiteX140" fmla="*/ 4813300 w 5035550"/>
                <a:gd name="connsiteY140" fmla="*/ 13071 h 2883271"/>
                <a:gd name="connsiteX141" fmla="*/ 4991100 w 5035550"/>
                <a:gd name="connsiteY141" fmla="*/ 6721 h 2883271"/>
                <a:gd name="connsiteX142" fmla="*/ 5035550 w 5035550"/>
                <a:gd name="connsiteY142" fmla="*/ 371 h 2883271"/>
                <a:gd name="connsiteX143" fmla="*/ 5029200 w 5035550"/>
                <a:gd name="connsiteY143" fmla="*/ 6721 h 2883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35550" h="2883271">
                  <a:moveTo>
                    <a:pt x="0" y="2883271"/>
                  </a:moveTo>
                  <a:lnTo>
                    <a:pt x="0" y="2883271"/>
                  </a:lnTo>
                  <a:cubicBezTo>
                    <a:pt x="2117" y="2864221"/>
                    <a:pt x="2591" y="2844916"/>
                    <a:pt x="6350" y="2826121"/>
                  </a:cubicBezTo>
                  <a:cubicBezTo>
                    <a:pt x="8975" y="2812994"/>
                    <a:pt x="14817" y="2800721"/>
                    <a:pt x="19050" y="2788021"/>
                  </a:cubicBezTo>
                  <a:lnTo>
                    <a:pt x="44450" y="2711821"/>
                  </a:lnTo>
                  <a:cubicBezTo>
                    <a:pt x="47290" y="2703302"/>
                    <a:pt x="56601" y="2698520"/>
                    <a:pt x="63500" y="2692771"/>
                  </a:cubicBezTo>
                  <a:cubicBezTo>
                    <a:pt x="83626" y="2676000"/>
                    <a:pt x="92961" y="2676601"/>
                    <a:pt x="120650" y="2667371"/>
                  </a:cubicBezTo>
                  <a:lnTo>
                    <a:pt x="139700" y="2661021"/>
                  </a:lnTo>
                  <a:cubicBezTo>
                    <a:pt x="146050" y="2656788"/>
                    <a:pt x="151735" y="2651327"/>
                    <a:pt x="158750" y="2648321"/>
                  </a:cubicBezTo>
                  <a:cubicBezTo>
                    <a:pt x="166772" y="2644883"/>
                    <a:pt x="177335" y="2647423"/>
                    <a:pt x="184150" y="2641971"/>
                  </a:cubicBezTo>
                  <a:cubicBezTo>
                    <a:pt x="189377" y="2637790"/>
                    <a:pt x="188877" y="2629415"/>
                    <a:pt x="190500" y="2622921"/>
                  </a:cubicBezTo>
                  <a:cubicBezTo>
                    <a:pt x="193118" y="2612450"/>
                    <a:pt x="192384" y="2600997"/>
                    <a:pt x="196850" y="2591171"/>
                  </a:cubicBezTo>
                  <a:cubicBezTo>
                    <a:pt x="203166" y="2577276"/>
                    <a:pt x="222250" y="2553071"/>
                    <a:pt x="222250" y="2553071"/>
                  </a:cubicBezTo>
                  <a:cubicBezTo>
                    <a:pt x="224285" y="2544933"/>
                    <a:pt x="230395" y="2517731"/>
                    <a:pt x="234950" y="2508621"/>
                  </a:cubicBezTo>
                  <a:cubicBezTo>
                    <a:pt x="238363" y="2501795"/>
                    <a:pt x="244237" y="2496397"/>
                    <a:pt x="247650" y="2489571"/>
                  </a:cubicBezTo>
                  <a:cubicBezTo>
                    <a:pt x="250643" y="2483584"/>
                    <a:pt x="249267" y="2475254"/>
                    <a:pt x="254000" y="2470521"/>
                  </a:cubicBezTo>
                  <a:cubicBezTo>
                    <a:pt x="258733" y="2465788"/>
                    <a:pt x="266700" y="2466288"/>
                    <a:pt x="273050" y="2464171"/>
                  </a:cubicBezTo>
                  <a:lnTo>
                    <a:pt x="311150" y="2407021"/>
                  </a:lnTo>
                  <a:cubicBezTo>
                    <a:pt x="315383" y="2400671"/>
                    <a:pt x="321437" y="2395211"/>
                    <a:pt x="323850" y="2387971"/>
                  </a:cubicBezTo>
                  <a:cubicBezTo>
                    <a:pt x="325967" y="2381621"/>
                    <a:pt x="326949" y="2374772"/>
                    <a:pt x="330200" y="2368921"/>
                  </a:cubicBezTo>
                  <a:cubicBezTo>
                    <a:pt x="337613" y="2355578"/>
                    <a:pt x="355600" y="2330821"/>
                    <a:pt x="355600" y="2330821"/>
                  </a:cubicBezTo>
                  <a:cubicBezTo>
                    <a:pt x="361950" y="2332938"/>
                    <a:pt x="368663" y="2340164"/>
                    <a:pt x="374650" y="2337171"/>
                  </a:cubicBezTo>
                  <a:cubicBezTo>
                    <a:pt x="380637" y="2334178"/>
                    <a:pt x="378007" y="2324108"/>
                    <a:pt x="381000" y="2318121"/>
                  </a:cubicBezTo>
                  <a:cubicBezTo>
                    <a:pt x="384413" y="2311295"/>
                    <a:pt x="390287" y="2305897"/>
                    <a:pt x="393700" y="2299071"/>
                  </a:cubicBezTo>
                  <a:cubicBezTo>
                    <a:pt x="396693" y="2293084"/>
                    <a:pt x="397057" y="2286008"/>
                    <a:pt x="400050" y="2280021"/>
                  </a:cubicBezTo>
                  <a:cubicBezTo>
                    <a:pt x="411874" y="2256372"/>
                    <a:pt x="414245" y="2262987"/>
                    <a:pt x="431800" y="2241921"/>
                  </a:cubicBezTo>
                  <a:cubicBezTo>
                    <a:pt x="476003" y="2188877"/>
                    <a:pt x="407895" y="2259476"/>
                    <a:pt x="463550" y="2203821"/>
                  </a:cubicBezTo>
                  <a:lnTo>
                    <a:pt x="476250" y="2165721"/>
                  </a:lnTo>
                  <a:lnTo>
                    <a:pt x="514350" y="2108571"/>
                  </a:lnTo>
                  <a:cubicBezTo>
                    <a:pt x="521776" y="2097432"/>
                    <a:pt x="522817" y="2083171"/>
                    <a:pt x="527050" y="2070471"/>
                  </a:cubicBezTo>
                  <a:cubicBezTo>
                    <a:pt x="531877" y="2055991"/>
                    <a:pt x="547623" y="2046851"/>
                    <a:pt x="552450" y="2032371"/>
                  </a:cubicBezTo>
                  <a:cubicBezTo>
                    <a:pt x="554567" y="2026021"/>
                    <a:pt x="555549" y="2019172"/>
                    <a:pt x="558800" y="2013321"/>
                  </a:cubicBezTo>
                  <a:cubicBezTo>
                    <a:pt x="566213" y="1999978"/>
                    <a:pt x="575733" y="1987921"/>
                    <a:pt x="584200" y="1975221"/>
                  </a:cubicBezTo>
                  <a:lnTo>
                    <a:pt x="609600" y="1937121"/>
                  </a:lnTo>
                  <a:cubicBezTo>
                    <a:pt x="618067" y="1924421"/>
                    <a:pt x="647700" y="1911721"/>
                    <a:pt x="647700" y="1911721"/>
                  </a:cubicBezTo>
                  <a:cubicBezTo>
                    <a:pt x="688989" y="1849787"/>
                    <a:pt x="624316" y="1946035"/>
                    <a:pt x="679450" y="1867271"/>
                  </a:cubicBezTo>
                  <a:cubicBezTo>
                    <a:pt x="711861" y="1820969"/>
                    <a:pt x="690761" y="1838564"/>
                    <a:pt x="723900" y="1816471"/>
                  </a:cubicBezTo>
                  <a:cubicBezTo>
                    <a:pt x="732367" y="1803771"/>
                    <a:pt x="744473" y="1792851"/>
                    <a:pt x="749300" y="1778371"/>
                  </a:cubicBezTo>
                  <a:cubicBezTo>
                    <a:pt x="754465" y="1762877"/>
                    <a:pt x="756040" y="1752581"/>
                    <a:pt x="768350" y="1740271"/>
                  </a:cubicBezTo>
                  <a:cubicBezTo>
                    <a:pt x="773746" y="1734875"/>
                    <a:pt x="781050" y="1731804"/>
                    <a:pt x="787400" y="1727571"/>
                  </a:cubicBezTo>
                  <a:cubicBezTo>
                    <a:pt x="789517" y="1721221"/>
                    <a:pt x="789569" y="1713748"/>
                    <a:pt x="793750" y="1708521"/>
                  </a:cubicBezTo>
                  <a:cubicBezTo>
                    <a:pt x="802702" y="1697330"/>
                    <a:pt x="819301" y="1693654"/>
                    <a:pt x="831850" y="1689471"/>
                  </a:cubicBezTo>
                  <a:cubicBezTo>
                    <a:pt x="877232" y="1621398"/>
                    <a:pt x="806558" y="1724710"/>
                    <a:pt x="863600" y="1651371"/>
                  </a:cubicBezTo>
                  <a:lnTo>
                    <a:pt x="901700" y="1594221"/>
                  </a:lnTo>
                  <a:cubicBezTo>
                    <a:pt x="905933" y="1587871"/>
                    <a:pt x="913924" y="1584934"/>
                    <a:pt x="920750" y="1581521"/>
                  </a:cubicBezTo>
                  <a:cubicBezTo>
                    <a:pt x="926737" y="1578528"/>
                    <a:pt x="933450" y="1577288"/>
                    <a:pt x="939800" y="1575171"/>
                  </a:cubicBezTo>
                  <a:cubicBezTo>
                    <a:pt x="941917" y="1568821"/>
                    <a:pt x="941417" y="1560854"/>
                    <a:pt x="946150" y="1556121"/>
                  </a:cubicBezTo>
                  <a:cubicBezTo>
                    <a:pt x="956943" y="1545328"/>
                    <a:pt x="984250" y="1530721"/>
                    <a:pt x="984250" y="1530721"/>
                  </a:cubicBezTo>
                  <a:cubicBezTo>
                    <a:pt x="990762" y="1520954"/>
                    <a:pt x="1012901" y="1482348"/>
                    <a:pt x="1028700" y="1473571"/>
                  </a:cubicBezTo>
                  <a:cubicBezTo>
                    <a:pt x="1040402" y="1467070"/>
                    <a:pt x="1054100" y="1465104"/>
                    <a:pt x="1066800" y="1460871"/>
                  </a:cubicBezTo>
                  <a:lnTo>
                    <a:pt x="1085850" y="1454521"/>
                  </a:lnTo>
                  <a:cubicBezTo>
                    <a:pt x="1153923" y="1409139"/>
                    <a:pt x="1050611" y="1479813"/>
                    <a:pt x="1123950" y="1422771"/>
                  </a:cubicBezTo>
                  <a:cubicBezTo>
                    <a:pt x="1156702" y="1397297"/>
                    <a:pt x="1152357" y="1400602"/>
                    <a:pt x="1181100" y="1391021"/>
                  </a:cubicBezTo>
                  <a:cubicBezTo>
                    <a:pt x="1187450" y="1384671"/>
                    <a:pt x="1195169" y="1379443"/>
                    <a:pt x="1200150" y="1371971"/>
                  </a:cubicBezTo>
                  <a:cubicBezTo>
                    <a:pt x="1203863" y="1366402"/>
                    <a:pt x="1202319" y="1358148"/>
                    <a:pt x="1206500" y="1352921"/>
                  </a:cubicBezTo>
                  <a:cubicBezTo>
                    <a:pt x="1211268" y="1346962"/>
                    <a:pt x="1219687" y="1345107"/>
                    <a:pt x="1225550" y="1340221"/>
                  </a:cubicBezTo>
                  <a:cubicBezTo>
                    <a:pt x="1285236" y="1290483"/>
                    <a:pt x="1186405" y="1359968"/>
                    <a:pt x="1282700" y="1295771"/>
                  </a:cubicBezTo>
                  <a:lnTo>
                    <a:pt x="1301750" y="1283071"/>
                  </a:lnTo>
                  <a:cubicBezTo>
                    <a:pt x="1309222" y="1278090"/>
                    <a:pt x="1312950" y="1268382"/>
                    <a:pt x="1320800" y="1264021"/>
                  </a:cubicBezTo>
                  <a:cubicBezTo>
                    <a:pt x="1332502" y="1257520"/>
                    <a:pt x="1358900" y="1251321"/>
                    <a:pt x="1358900" y="1251321"/>
                  </a:cubicBezTo>
                  <a:lnTo>
                    <a:pt x="1397000" y="1213221"/>
                  </a:lnTo>
                  <a:cubicBezTo>
                    <a:pt x="1403350" y="1206871"/>
                    <a:pt x="1411069" y="1201643"/>
                    <a:pt x="1416050" y="1194171"/>
                  </a:cubicBezTo>
                  <a:cubicBezTo>
                    <a:pt x="1433751" y="1167620"/>
                    <a:pt x="1438118" y="1155673"/>
                    <a:pt x="1460500" y="1137021"/>
                  </a:cubicBezTo>
                  <a:cubicBezTo>
                    <a:pt x="1466363" y="1132135"/>
                    <a:pt x="1473687" y="1129207"/>
                    <a:pt x="1479550" y="1124321"/>
                  </a:cubicBezTo>
                  <a:cubicBezTo>
                    <a:pt x="1511261" y="1097895"/>
                    <a:pt x="1484172" y="1110080"/>
                    <a:pt x="1517650" y="1098921"/>
                  </a:cubicBezTo>
                  <a:cubicBezTo>
                    <a:pt x="1572245" y="1062525"/>
                    <a:pt x="1503170" y="1106161"/>
                    <a:pt x="1555750" y="1079871"/>
                  </a:cubicBezTo>
                  <a:cubicBezTo>
                    <a:pt x="1604989" y="1055252"/>
                    <a:pt x="1545967" y="1076782"/>
                    <a:pt x="1593850" y="1060821"/>
                  </a:cubicBezTo>
                  <a:cubicBezTo>
                    <a:pt x="1600200" y="1056588"/>
                    <a:pt x="1605754" y="1050801"/>
                    <a:pt x="1612900" y="1048121"/>
                  </a:cubicBezTo>
                  <a:cubicBezTo>
                    <a:pt x="1623006" y="1044331"/>
                    <a:pt x="1634031" y="1043702"/>
                    <a:pt x="1644650" y="1041771"/>
                  </a:cubicBezTo>
                  <a:cubicBezTo>
                    <a:pt x="1676955" y="1035897"/>
                    <a:pt x="1693902" y="1033828"/>
                    <a:pt x="1727200" y="1029071"/>
                  </a:cubicBezTo>
                  <a:lnTo>
                    <a:pt x="1765300" y="1016371"/>
                  </a:lnTo>
                  <a:cubicBezTo>
                    <a:pt x="1772540" y="1013958"/>
                    <a:pt x="1777056" y="1005915"/>
                    <a:pt x="1784350" y="1003671"/>
                  </a:cubicBezTo>
                  <a:cubicBezTo>
                    <a:pt x="1804981" y="997323"/>
                    <a:pt x="1827372" y="997797"/>
                    <a:pt x="1847850" y="990971"/>
                  </a:cubicBezTo>
                  <a:cubicBezTo>
                    <a:pt x="1911871" y="969631"/>
                    <a:pt x="1812566" y="1002191"/>
                    <a:pt x="1892300" y="978271"/>
                  </a:cubicBezTo>
                  <a:cubicBezTo>
                    <a:pt x="1956752" y="958935"/>
                    <a:pt x="1904282" y="970795"/>
                    <a:pt x="1962150" y="959221"/>
                  </a:cubicBezTo>
                  <a:lnTo>
                    <a:pt x="2019300" y="921121"/>
                  </a:lnTo>
                  <a:cubicBezTo>
                    <a:pt x="2030439" y="913695"/>
                    <a:pt x="2057400" y="908421"/>
                    <a:pt x="2057400" y="908421"/>
                  </a:cubicBezTo>
                  <a:cubicBezTo>
                    <a:pt x="2111995" y="872025"/>
                    <a:pt x="2042920" y="915661"/>
                    <a:pt x="2095500" y="889371"/>
                  </a:cubicBezTo>
                  <a:cubicBezTo>
                    <a:pt x="2102326" y="885958"/>
                    <a:pt x="2107404" y="879351"/>
                    <a:pt x="2114550" y="876671"/>
                  </a:cubicBezTo>
                  <a:cubicBezTo>
                    <a:pt x="2124656" y="872881"/>
                    <a:pt x="2135887" y="873161"/>
                    <a:pt x="2146300" y="870321"/>
                  </a:cubicBezTo>
                  <a:lnTo>
                    <a:pt x="2203450" y="851271"/>
                  </a:lnTo>
                  <a:cubicBezTo>
                    <a:pt x="2211729" y="848511"/>
                    <a:pt x="2220459" y="847319"/>
                    <a:pt x="2228850" y="844921"/>
                  </a:cubicBezTo>
                  <a:cubicBezTo>
                    <a:pt x="2235286" y="843082"/>
                    <a:pt x="2241550" y="840688"/>
                    <a:pt x="2247900" y="838571"/>
                  </a:cubicBezTo>
                  <a:cubicBezTo>
                    <a:pt x="2254250" y="834338"/>
                    <a:pt x="2259976" y="828971"/>
                    <a:pt x="2266950" y="825871"/>
                  </a:cubicBezTo>
                  <a:cubicBezTo>
                    <a:pt x="2276113" y="821799"/>
                    <a:pt x="2316325" y="808994"/>
                    <a:pt x="2330450" y="806821"/>
                  </a:cubicBezTo>
                  <a:cubicBezTo>
                    <a:pt x="2349394" y="803906"/>
                    <a:pt x="2368550" y="802588"/>
                    <a:pt x="2387600" y="800471"/>
                  </a:cubicBezTo>
                  <a:cubicBezTo>
                    <a:pt x="2396067" y="798354"/>
                    <a:pt x="2404374" y="795448"/>
                    <a:pt x="2413000" y="794121"/>
                  </a:cubicBezTo>
                  <a:cubicBezTo>
                    <a:pt x="2431944" y="791206"/>
                    <a:pt x="2451355" y="791530"/>
                    <a:pt x="2470150" y="787771"/>
                  </a:cubicBezTo>
                  <a:cubicBezTo>
                    <a:pt x="2483277" y="785146"/>
                    <a:pt x="2495550" y="779304"/>
                    <a:pt x="2508250" y="775071"/>
                  </a:cubicBezTo>
                  <a:cubicBezTo>
                    <a:pt x="2518489" y="771658"/>
                    <a:pt x="2529464" y="771062"/>
                    <a:pt x="2540000" y="768721"/>
                  </a:cubicBezTo>
                  <a:cubicBezTo>
                    <a:pt x="2548519" y="766828"/>
                    <a:pt x="2556881" y="764264"/>
                    <a:pt x="2565400" y="762371"/>
                  </a:cubicBezTo>
                  <a:cubicBezTo>
                    <a:pt x="2611376" y="752154"/>
                    <a:pt x="2582159" y="761018"/>
                    <a:pt x="2616200" y="749671"/>
                  </a:cubicBezTo>
                  <a:cubicBezTo>
                    <a:pt x="2670795" y="713275"/>
                    <a:pt x="2601720" y="756911"/>
                    <a:pt x="2654300" y="730621"/>
                  </a:cubicBezTo>
                  <a:cubicBezTo>
                    <a:pt x="2700122" y="707710"/>
                    <a:pt x="2643087" y="727486"/>
                    <a:pt x="2698750" y="705221"/>
                  </a:cubicBezTo>
                  <a:cubicBezTo>
                    <a:pt x="2711179" y="700249"/>
                    <a:pt x="2724150" y="696754"/>
                    <a:pt x="2736850" y="692521"/>
                  </a:cubicBezTo>
                  <a:lnTo>
                    <a:pt x="2794000" y="673471"/>
                  </a:lnTo>
                  <a:cubicBezTo>
                    <a:pt x="2812184" y="667410"/>
                    <a:pt x="2832100" y="669238"/>
                    <a:pt x="2851150" y="667121"/>
                  </a:cubicBezTo>
                  <a:cubicBezTo>
                    <a:pt x="2863850" y="662888"/>
                    <a:pt x="2876263" y="657668"/>
                    <a:pt x="2889250" y="654421"/>
                  </a:cubicBezTo>
                  <a:cubicBezTo>
                    <a:pt x="2897717" y="652304"/>
                    <a:pt x="2906291" y="650579"/>
                    <a:pt x="2914650" y="648071"/>
                  </a:cubicBezTo>
                  <a:cubicBezTo>
                    <a:pt x="2927472" y="644224"/>
                    <a:pt x="2940050" y="639604"/>
                    <a:pt x="2952750" y="635371"/>
                  </a:cubicBezTo>
                  <a:cubicBezTo>
                    <a:pt x="2974930" y="627978"/>
                    <a:pt x="2999317" y="631138"/>
                    <a:pt x="3022600" y="629021"/>
                  </a:cubicBezTo>
                  <a:lnTo>
                    <a:pt x="3079750" y="609971"/>
                  </a:lnTo>
                  <a:cubicBezTo>
                    <a:pt x="3093949" y="605238"/>
                    <a:pt x="3109383" y="605738"/>
                    <a:pt x="3124200" y="603621"/>
                  </a:cubicBezTo>
                  <a:cubicBezTo>
                    <a:pt x="3130550" y="601504"/>
                    <a:pt x="3137263" y="600264"/>
                    <a:pt x="3143250" y="597271"/>
                  </a:cubicBezTo>
                  <a:cubicBezTo>
                    <a:pt x="3192489" y="572652"/>
                    <a:pt x="3133467" y="594182"/>
                    <a:pt x="3181350" y="578221"/>
                  </a:cubicBezTo>
                  <a:cubicBezTo>
                    <a:pt x="3187700" y="573988"/>
                    <a:pt x="3193385" y="568527"/>
                    <a:pt x="3200400" y="565521"/>
                  </a:cubicBezTo>
                  <a:cubicBezTo>
                    <a:pt x="3208422" y="562083"/>
                    <a:pt x="3217409" y="561569"/>
                    <a:pt x="3225800" y="559171"/>
                  </a:cubicBezTo>
                  <a:cubicBezTo>
                    <a:pt x="3232236" y="557332"/>
                    <a:pt x="3238500" y="554938"/>
                    <a:pt x="3244850" y="552821"/>
                  </a:cubicBezTo>
                  <a:cubicBezTo>
                    <a:pt x="3251200" y="546471"/>
                    <a:pt x="3256050" y="538132"/>
                    <a:pt x="3263900" y="533771"/>
                  </a:cubicBezTo>
                  <a:lnTo>
                    <a:pt x="3321050" y="514721"/>
                  </a:lnTo>
                  <a:cubicBezTo>
                    <a:pt x="3345479" y="506578"/>
                    <a:pt x="3397250" y="502021"/>
                    <a:pt x="3397250" y="502021"/>
                  </a:cubicBezTo>
                  <a:cubicBezTo>
                    <a:pt x="3409950" y="493554"/>
                    <a:pt x="3420870" y="481448"/>
                    <a:pt x="3435350" y="476621"/>
                  </a:cubicBezTo>
                  <a:lnTo>
                    <a:pt x="3511550" y="451221"/>
                  </a:lnTo>
                  <a:cubicBezTo>
                    <a:pt x="3534693" y="443507"/>
                    <a:pt x="3556861" y="434754"/>
                    <a:pt x="3581400" y="432171"/>
                  </a:cubicBezTo>
                  <a:cubicBezTo>
                    <a:pt x="3610946" y="429061"/>
                    <a:pt x="3640667" y="427938"/>
                    <a:pt x="3670300" y="425821"/>
                  </a:cubicBezTo>
                  <a:cubicBezTo>
                    <a:pt x="3676650" y="421588"/>
                    <a:pt x="3682524" y="416534"/>
                    <a:pt x="3689350" y="413121"/>
                  </a:cubicBezTo>
                  <a:cubicBezTo>
                    <a:pt x="3712235" y="401679"/>
                    <a:pt x="3753688" y="402242"/>
                    <a:pt x="3771900" y="400421"/>
                  </a:cubicBezTo>
                  <a:cubicBezTo>
                    <a:pt x="3788838" y="394775"/>
                    <a:pt x="3816206" y="384570"/>
                    <a:pt x="3835400" y="381371"/>
                  </a:cubicBezTo>
                  <a:cubicBezTo>
                    <a:pt x="3864927" y="376450"/>
                    <a:pt x="3924300" y="368671"/>
                    <a:pt x="3924300" y="368671"/>
                  </a:cubicBezTo>
                  <a:cubicBezTo>
                    <a:pt x="3957830" y="357494"/>
                    <a:pt x="3937781" y="366034"/>
                    <a:pt x="3981450" y="336921"/>
                  </a:cubicBezTo>
                  <a:cubicBezTo>
                    <a:pt x="3987800" y="332688"/>
                    <a:pt x="3993260" y="326634"/>
                    <a:pt x="4000500" y="324221"/>
                  </a:cubicBezTo>
                  <a:lnTo>
                    <a:pt x="4076700" y="298821"/>
                  </a:lnTo>
                  <a:lnTo>
                    <a:pt x="4095750" y="292471"/>
                  </a:lnTo>
                  <a:cubicBezTo>
                    <a:pt x="4102100" y="290354"/>
                    <a:pt x="4108813" y="289114"/>
                    <a:pt x="4114800" y="286121"/>
                  </a:cubicBezTo>
                  <a:cubicBezTo>
                    <a:pt x="4152174" y="267434"/>
                    <a:pt x="4131220" y="276414"/>
                    <a:pt x="4178300" y="260721"/>
                  </a:cubicBezTo>
                  <a:cubicBezTo>
                    <a:pt x="4194489" y="255325"/>
                    <a:pt x="4212167" y="256488"/>
                    <a:pt x="4229100" y="254371"/>
                  </a:cubicBezTo>
                  <a:lnTo>
                    <a:pt x="4267200" y="241671"/>
                  </a:lnTo>
                  <a:cubicBezTo>
                    <a:pt x="4274440" y="239258"/>
                    <a:pt x="4278766" y="230468"/>
                    <a:pt x="4286250" y="228971"/>
                  </a:cubicBezTo>
                  <a:cubicBezTo>
                    <a:pt x="4311243" y="223972"/>
                    <a:pt x="4337050" y="224738"/>
                    <a:pt x="4362450" y="222621"/>
                  </a:cubicBezTo>
                  <a:cubicBezTo>
                    <a:pt x="4368800" y="218388"/>
                    <a:pt x="4374485" y="212927"/>
                    <a:pt x="4381500" y="209921"/>
                  </a:cubicBezTo>
                  <a:cubicBezTo>
                    <a:pt x="4404154" y="200212"/>
                    <a:pt x="4466326" y="198169"/>
                    <a:pt x="4476750" y="197221"/>
                  </a:cubicBezTo>
                  <a:cubicBezTo>
                    <a:pt x="4483100" y="192988"/>
                    <a:pt x="4488974" y="187934"/>
                    <a:pt x="4495800" y="184521"/>
                  </a:cubicBezTo>
                  <a:cubicBezTo>
                    <a:pt x="4508817" y="178012"/>
                    <a:pt x="4534524" y="174236"/>
                    <a:pt x="4546600" y="171821"/>
                  </a:cubicBezTo>
                  <a:lnTo>
                    <a:pt x="4584700" y="146421"/>
                  </a:lnTo>
                  <a:cubicBezTo>
                    <a:pt x="4591962" y="141580"/>
                    <a:pt x="4601709" y="142469"/>
                    <a:pt x="4610100" y="140071"/>
                  </a:cubicBezTo>
                  <a:cubicBezTo>
                    <a:pt x="4616536" y="138232"/>
                    <a:pt x="4622800" y="135838"/>
                    <a:pt x="4629150" y="133721"/>
                  </a:cubicBezTo>
                  <a:lnTo>
                    <a:pt x="4667250" y="108321"/>
                  </a:lnTo>
                  <a:cubicBezTo>
                    <a:pt x="4678389" y="100895"/>
                    <a:pt x="4705350" y="95621"/>
                    <a:pt x="4705350" y="95621"/>
                  </a:cubicBezTo>
                  <a:cubicBezTo>
                    <a:pt x="4711700" y="91388"/>
                    <a:pt x="4719374" y="88664"/>
                    <a:pt x="4724400" y="82921"/>
                  </a:cubicBezTo>
                  <a:cubicBezTo>
                    <a:pt x="4742061" y="62737"/>
                    <a:pt x="4746491" y="40677"/>
                    <a:pt x="4768850" y="25771"/>
                  </a:cubicBezTo>
                  <a:cubicBezTo>
                    <a:pt x="4773510" y="22665"/>
                    <a:pt x="4810964" y="13217"/>
                    <a:pt x="4813300" y="13071"/>
                  </a:cubicBezTo>
                  <a:cubicBezTo>
                    <a:pt x="4872489" y="9372"/>
                    <a:pt x="4931833" y="8838"/>
                    <a:pt x="4991100" y="6721"/>
                  </a:cubicBezTo>
                  <a:cubicBezTo>
                    <a:pt x="5018182" y="-2306"/>
                    <a:pt x="5003457" y="371"/>
                    <a:pt x="5035550" y="371"/>
                  </a:cubicBezTo>
                  <a:lnTo>
                    <a:pt x="5029200" y="6721"/>
                  </a:lnTo>
                </a:path>
              </a:pathLst>
            </a:cu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2449861" y="1680980"/>
              <a:ext cx="5003800" cy="2463800"/>
            </a:xfrm>
            <a:custGeom>
              <a:avLst/>
              <a:gdLst>
                <a:gd name="connsiteX0" fmla="*/ 0 w 5003800"/>
                <a:gd name="connsiteY0" fmla="*/ 2463800 h 2463800"/>
                <a:gd name="connsiteX1" fmla="*/ 0 w 5003800"/>
                <a:gd name="connsiteY1" fmla="*/ 2463800 h 2463800"/>
                <a:gd name="connsiteX2" fmla="*/ 12700 w 5003800"/>
                <a:gd name="connsiteY2" fmla="*/ 2406650 h 2463800"/>
                <a:gd name="connsiteX3" fmla="*/ 25400 w 5003800"/>
                <a:gd name="connsiteY3" fmla="*/ 2368550 h 2463800"/>
                <a:gd name="connsiteX4" fmla="*/ 31750 w 5003800"/>
                <a:gd name="connsiteY4" fmla="*/ 2349500 h 2463800"/>
                <a:gd name="connsiteX5" fmla="*/ 44450 w 5003800"/>
                <a:gd name="connsiteY5" fmla="*/ 2330450 h 2463800"/>
                <a:gd name="connsiteX6" fmla="*/ 57150 w 5003800"/>
                <a:gd name="connsiteY6" fmla="*/ 2292350 h 2463800"/>
                <a:gd name="connsiteX7" fmla="*/ 76200 w 5003800"/>
                <a:gd name="connsiteY7" fmla="*/ 2286000 h 2463800"/>
                <a:gd name="connsiteX8" fmla="*/ 133350 w 5003800"/>
                <a:gd name="connsiteY8" fmla="*/ 2279650 h 2463800"/>
                <a:gd name="connsiteX9" fmla="*/ 152400 w 5003800"/>
                <a:gd name="connsiteY9" fmla="*/ 2260600 h 2463800"/>
                <a:gd name="connsiteX10" fmla="*/ 165100 w 5003800"/>
                <a:gd name="connsiteY10" fmla="*/ 2241550 h 2463800"/>
                <a:gd name="connsiteX11" fmla="*/ 184150 w 5003800"/>
                <a:gd name="connsiteY11" fmla="*/ 2235200 h 2463800"/>
                <a:gd name="connsiteX12" fmla="*/ 203200 w 5003800"/>
                <a:gd name="connsiteY12" fmla="*/ 2222500 h 2463800"/>
                <a:gd name="connsiteX13" fmla="*/ 222250 w 5003800"/>
                <a:gd name="connsiteY13" fmla="*/ 2184400 h 2463800"/>
                <a:gd name="connsiteX14" fmla="*/ 228600 w 5003800"/>
                <a:gd name="connsiteY14" fmla="*/ 2139950 h 2463800"/>
                <a:gd name="connsiteX15" fmla="*/ 266700 w 5003800"/>
                <a:gd name="connsiteY15" fmla="*/ 2108200 h 2463800"/>
                <a:gd name="connsiteX16" fmla="*/ 292100 w 5003800"/>
                <a:gd name="connsiteY16" fmla="*/ 2051050 h 2463800"/>
                <a:gd name="connsiteX17" fmla="*/ 298450 w 5003800"/>
                <a:gd name="connsiteY17" fmla="*/ 2032000 h 2463800"/>
                <a:gd name="connsiteX18" fmla="*/ 304800 w 5003800"/>
                <a:gd name="connsiteY18" fmla="*/ 2012950 h 2463800"/>
                <a:gd name="connsiteX19" fmla="*/ 317500 w 5003800"/>
                <a:gd name="connsiteY19" fmla="*/ 1993900 h 2463800"/>
                <a:gd name="connsiteX20" fmla="*/ 374650 w 5003800"/>
                <a:gd name="connsiteY20" fmla="*/ 1943100 h 2463800"/>
                <a:gd name="connsiteX21" fmla="*/ 406400 w 5003800"/>
                <a:gd name="connsiteY21" fmla="*/ 1905000 h 2463800"/>
                <a:gd name="connsiteX22" fmla="*/ 419100 w 5003800"/>
                <a:gd name="connsiteY22" fmla="*/ 1885950 h 2463800"/>
                <a:gd name="connsiteX23" fmla="*/ 457200 w 5003800"/>
                <a:gd name="connsiteY23" fmla="*/ 1860550 h 2463800"/>
                <a:gd name="connsiteX24" fmla="*/ 476250 w 5003800"/>
                <a:gd name="connsiteY24" fmla="*/ 1847850 h 2463800"/>
                <a:gd name="connsiteX25" fmla="*/ 501650 w 5003800"/>
                <a:gd name="connsiteY25" fmla="*/ 1841500 h 2463800"/>
                <a:gd name="connsiteX26" fmla="*/ 527050 w 5003800"/>
                <a:gd name="connsiteY26" fmla="*/ 1809750 h 2463800"/>
                <a:gd name="connsiteX27" fmla="*/ 546100 w 5003800"/>
                <a:gd name="connsiteY27" fmla="*/ 1790700 h 2463800"/>
                <a:gd name="connsiteX28" fmla="*/ 558800 w 5003800"/>
                <a:gd name="connsiteY28" fmla="*/ 1771650 h 2463800"/>
                <a:gd name="connsiteX29" fmla="*/ 596900 w 5003800"/>
                <a:gd name="connsiteY29" fmla="*/ 1733550 h 2463800"/>
                <a:gd name="connsiteX30" fmla="*/ 615950 w 5003800"/>
                <a:gd name="connsiteY30" fmla="*/ 1714500 h 2463800"/>
                <a:gd name="connsiteX31" fmla="*/ 628650 w 5003800"/>
                <a:gd name="connsiteY31" fmla="*/ 1695450 h 2463800"/>
                <a:gd name="connsiteX32" fmla="*/ 635000 w 5003800"/>
                <a:gd name="connsiteY32" fmla="*/ 1676400 h 2463800"/>
                <a:gd name="connsiteX33" fmla="*/ 654050 w 5003800"/>
                <a:gd name="connsiteY33" fmla="*/ 1657350 h 2463800"/>
                <a:gd name="connsiteX34" fmla="*/ 673100 w 5003800"/>
                <a:gd name="connsiteY34" fmla="*/ 1619250 h 2463800"/>
                <a:gd name="connsiteX35" fmla="*/ 723900 w 5003800"/>
                <a:gd name="connsiteY35" fmla="*/ 1574800 h 2463800"/>
                <a:gd name="connsiteX36" fmla="*/ 742950 w 5003800"/>
                <a:gd name="connsiteY36" fmla="*/ 1562100 h 2463800"/>
                <a:gd name="connsiteX37" fmla="*/ 762000 w 5003800"/>
                <a:gd name="connsiteY37" fmla="*/ 1549400 h 2463800"/>
                <a:gd name="connsiteX38" fmla="*/ 793750 w 5003800"/>
                <a:gd name="connsiteY38" fmla="*/ 1511300 h 2463800"/>
                <a:gd name="connsiteX39" fmla="*/ 819150 w 5003800"/>
                <a:gd name="connsiteY39" fmla="*/ 1473200 h 2463800"/>
                <a:gd name="connsiteX40" fmla="*/ 831850 w 5003800"/>
                <a:gd name="connsiteY40" fmla="*/ 1454150 h 2463800"/>
                <a:gd name="connsiteX41" fmla="*/ 838200 w 5003800"/>
                <a:gd name="connsiteY41" fmla="*/ 1435100 h 2463800"/>
                <a:gd name="connsiteX42" fmla="*/ 857250 w 5003800"/>
                <a:gd name="connsiteY42" fmla="*/ 1422400 h 2463800"/>
                <a:gd name="connsiteX43" fmla="*/ 869950 w 5003800"/>
                <a:gd name="connsiteY43" fmla="*/ 1403350 h 2463800"/>
                <a:gd name="connsiteX44" fmla="*/ 876300 w 5003800"/>
                <a:gd name="connsiteY44" fmla="*/ 1384300 h 2463800"/>
                <a:gd name="connsiteX45" fmla="*/ 895350 w 5003800"/>
                <a:gd name="connsiteY45" fmla="*/ 1371600 h 2463800"/>
                <a:gd name="connsiteX46" fmla="*/ 958850 w 5003800"/>
                <a:gd name="connsiteY46" fmla="*/ 1295400 h 2463800"/>
                <a:gd name="connsiteX47" fmla="*/ 996950 w 5003800"/>
                <a:gd name="connsiteY47" fmla="*/ 1263650 h 2463800"/>
                <a:gd name="connsiteX48" fmla="*/ 1016000 w 5003800"/>
                <a:gd name="connsiteY48" fmla="*/ 1257300 h 2463800"/>
                <a:gd name="connsiteX49" fmla="*/ 1073150 w 5003800"/>
                <a:gd name="connsiteY49" fmla="*/ 1225550 h 2463800"/>
                <a:gd name="connsiteX50" fmla="*/ 1092200 w 5003800"/>
                <a:gd name="connsiteY50" fmla="*/ 1212850 h 2463800"/>
                <a:gd name="connsiteX51" fmla="*/ 1111250 w 5003800"/>
                <a:gd name="connsiteY51" fmla="*/ 1193800 h 2463800"/>
                <a:gd name="connsiteX52" fmla="*/ 1130300 w 5003800"/>
                <a:gd name="connsiteY52" fmla="*/ 1187450 h 2463800"/>
                <a:gd name="connsiteX53" fmla="*/ 1206500 w 5003800"/>
                <a:gd name="connsiteY53" fmla="*/ 1149350 h 2463800"/>
                <a:gd name="connsiteX54" fmla="*/ 1225550 w 5003800"/>
                <a:gd name="connsiteY54" fmla="*/ 1143000 h 2463800"/>
                <a:gd name="connsiteX55" fmla="*/ 1301750 w 5003800"/>
                <a:gd name="connsiteY55" fmla="*/ 1104900 h 2463800"/>
                <a:gd name="connsiteX56" fmla="*/ 1320800 w 5003800"/>
                <a:gd name="connsiteY56" fmla="*/ 1098550 h 2463800"/>
                <a:gd name="connsiteX57" fmla="*/ 1377950 w 5003800"/>
                <a:gd name="connsiteY57" fmla="*/ 1066800 h 2463800"/>
                <a:gd name="connsiteX58" fmla="*/ 1403350 w 5003800"/>
                <a:gd name="connsiteY58" fmla="*/ 1060450 h 2463800"/>
                <a:gd name="connsiteX59" fmla="*/ 1422400 w 5003800"/>
                <a:gd name="connsiteY59" fmla="*/ 1047750 h 2463800"/>
                <a:gd name="connsiteX60" fmla="*/ 1441450 w 5003800"/>
                <a:gd name="connsiteY60" fmla="*/ 1028700 h 2463800"/>
                <a:gd name="connsiteX61" fmla="*/ 1460500 w 5003800"/>
                <a:gd name="connsiteY61" fmla="*/ 1022350 h 2463800"/>
                <a:gd name="connsiteX62" fmla="*/ 1485900 w 5003800"/>
                <a:gd name="connsiteY62" fmla="*/ 984250 h 2463800"/>
                <a:gd name="connsiteX63" fmla="*/ 1524000 w 5003800"/>
                <a:gd name="connsiteY63" fmla="*/ 971550 h 2463800"/>
                <a:gd name="connsiteX64" fmla="*/ 1543050 w 5003800"/>
                <a:gd name="connsiteY64" fmla="*/ 958850 h 2463800"/>
                <a:gd name="connsiteX65" fmla="*/ 1574800 w 5003800"/>
                <a:gd name="connsiteY65" fmla="*/ 920750 h 2463800"/>
                <a:gd name="connsiteX66" fmla="*/ 1612900 w 5003800"/>
                <a:gd name="connsiteY66" fmla="*/ 908050 h 2463800"/>
                <a:gd name="connsiteX67" fmla="*/ 1631950 w 5003800"/>
                <a:gd name="connsiteY67" fmla="*/ 901700 h 2463800"/>
                <a:gd name="connsiteX68" fmla="*/ 1651000 w 5003800"/>
                <a:gd name="connsiteY68" fmla="*/ 895350 h 2463800"/>
                <a:gd name="connsiteX69" fmla="*/ 1689100 w 5003800"/>
                <a:gd name="connsiteY69" fmla="*/ 869950 h 2463800"/>
                <a:gd name="connsiteX70" fmla="*/ 1708150 w 5003800"/>
                <a:gd name="connsiteY70" fmla="*/ 857250 h 2463800"/>
                <a:gd name="connsiteX71" fmla="*/ 1746250 w 5003800"/>
                <a:gd name="connsiteY71" fmla="*/ 831850 h 2463800"/>
                <a:gd name="connsiteX72" fmla="*/ 1784350 w 5003800"/>
                <a:gd name="connsiteY72" fmla="*/ 812800 h 2463800"/>
                <a:gd name="connsiteX73" fmla="*/ 1822450 w 5003800"/>
                <a:gd name="connsiteY73" fmla="*/ 793750 h 2463800"/>
                <a:gd name="connsiteX74" fmla="*/ 1841500 w 5003800"/>
                <a:gd name="connsiteY74" fmla="*/ 781050 h 2463800"/>
                <a:gd name="connsiteX75" fmla="*/ 1885950 w 5003800"/>
                <a:gd name="connsiteY75" fmla="*/ 774700 h 2463800"/>
                <a:gd name="connsiteX76" fmla="*/ 1905000 w 5003800"/>
                <a:gd name="connsiteY76" fmla="*/ 768350 h 2463800"/>
                <a:gd name="connsiteX77" fmla="*/ 1917700 w 5003800"/>
                <a:gd name="connsiteY77" fmla="*/ 749300 h 2463800"/>
                <a:gd name="connsiteX78" fmla="*/ 1974850 w 5003800"/>
                <a:gd name="connsiteY78" fmla="*/ 742950 h 2463800"/>
                <a:gd name="connsiteX79" fmla="*/ 1993900 w 5003800"/>
                <a:gd name="connsiteY79" fmla="*/ 736600 h 2463800"/>
                <a:gd name="connsiteX80" fmla="*/ 2032000 w 5003800"/>
                <a:gd name="connsiteY80" fmla="*/ 717550 h 2463800"/>
                <a:gd name="connsiteX81" fmla="*/ 2070100 w 5003800"/>
                <a:gd name="connsiteY81" fmla="*/ 698500 h 2463800"/>
                <a:gd name="connsiteX82" fmla="*/ 2089150 w 5003800"/>
                <a:gd name="connsiteY82" fmla="*/ 685800 h 2463800"/>
                <a:gd name="connsiteX83" fmla="*/ 2127250 w 5003800"/>
                <a:gd name="connsiteY83" fmla="*/ 679450 h 2463800"/>
                <a:gd name="connsiteX84" fmla="*/ 2146300 w 5003800"/>
                <a:gd name="connsiteY84" fmla="*/ 673100 h 2463800"/>
                <a:gd name="connsiteX85" fmla="*/ 2184400 w 5003800"/>
                <a:gd name="connsiteY85" fmla="*/ 641350 h 2463800"/>
                <a:gd name="connsiteX86" fmla="*/ 2247900 w 5003800"/>
                <a:gd name="connsiteY86" fmla="*/ 622300 h 2463800"/>
                <a:gd name="connsiteX87" fmla="*/ 2286000 w 5003800"/>
                <a:gd name="connsiteY87" fmla="*/ 596900 h 2463800"/>
                <a:gd name="connsiteX88" fmla="*/ 2355850 w 5003800"/>
                <a:gd name="connsiteY88" fmla="*/ 584200 h 2463800"/>
                <a:gd name="connsiteX89" fmla="*/ 2381250 w 5003800"/>
                <a:gd name="connsiteY89" fmla="*/ 577850 h 2463800"/>
                <a:gd name="connsiteX90" fmla="*/ 2419350 w 5003800"/>
                <a:gd name="connsiteY90" fmla="*/ 565150 h 2463800"/>
                <a:gd name="connsiteX91" fmla="*/ 2438400 w 5003800"/>
                <a:gd name="connsiteY91" fmla="*/ 552450 h 2463800"/>
                <a:gd name="connsiteX92" fmla="*/ 2520950 w 5003800"/>
                <a:gd name="connsiteY92" fmla="*/ 539750 h 2463800"/>
                <a:gd name="connsiteX93" fmla="*/ 2603500 w 5003800"/>
                <a:gd name="connsiteY93" fmla="*/ 527050 h 2463800"/>
                <a:gd name="connsiteX94" fmla="*/ 2622550 w 5003800"/>
                <a:gd name="connsiteY94" fmla="*/ 520700 h 2463800"/>
                <a:gd name="connsiteX95" fmla="*/ 2647950 w 5003800"/>
                <a:gd name="connsiteY95" fmla="*/ 514350 h 2463800"/>
                <a:gd name="connsiteX96" fmla="*/ 2724150 w 5003800"/>
                <a:gd name="connsiteY96" fmla="*/ 501650 h 2463800"/>
                <a:gd name="connsiteX97" fmla="*/ 2781300 w 5003800"/>
                <a:gd name="connsiteY97" fmla="*/ 482600 h 2463800"/>
                <a:gd name="connsiteX98" fmla="*/ 2851150 w 5003800"/>
                <a:gd name="connsiteY98" fmla="*/ 469900 h 2463800"/>
                <a:gd name="connsiteX99" fmla="*/ 2876550 w 5003800"/>
                <a:gd name="connsiteY99" fmla="*/ 463550 h 2463800"/>
                <a:gd name="connsiteX100" fmla="*/ 2946400 w 5003800"/>
                <a:gd name="connsiteY100" fmla="*/ 457200 h 2463800"/>
                <a:gd name="connsiteX101" fmla="*/ 3003550 w 5003800"/>
                <a:gd name="connsiteY101" fmla="*/ 450850 h 2463800"/>
                <a:gd name="connsiteX102" fmla="*/ 3022600 w 5003800"/>
                <a:gd name="connsiteY102" fmla="*/ 444500 h 2463800"/>
                <a:gd name="connsiteX103" fmla="*/ 3067050 w 5003800"/>
                <a:gd name="connsiteY103" fmla="*/ 419100 h 2463800"/>
                <a:gd name="connsiteX104" fmla="*/ 3143250 w 5003800"/>
                <a:gd name="connsiteY104" fmla="*/ 400050 h 2463800"/>
                <a:gd name="connsiteX105" fmla="*/ 3219450 w 5003800"/>
                <a:gd name="connsiteY105" fmla="*/ 387350 h 2463800"/>
                <a:gd name="connsiteX106" fmla="*/ 3257550 w 5003800"/>
                <a:gd name="connsiteY106" fmla="*/ 374650 h 2463800"/>
                <a:gd name="connsiteX107" fmla="*/ 3276600 w 5003800"/>
                <a:gd name="connsiteY107" fmla="*/ 361950 h 2463800"/>
                <a:gd name="connsiteX108" fmla="*/ 3371850 w 5003800"/>
                <a:gd name="connsiteY108" fmla="*/ 349250 h 2463800"/>
                <a:gd name="connsiteX109" fmla="*/ 3409950 w 5003800"/>
                <a:gd name="connsiteY109" fmla="*/ 336550 h 2463800"/>
                <a:gd name="connsiteX110" fmla="*/ 3435350 w 5003800"/>
                <a:gd name="connsiteY110" fmla="*/ 330200 h 2463800"/>
                <a:gd name="connsiteX111" fmla="*/ 3467100 w 5003800"/>
                <a:gd name="connsiteY111" fmla="*/ 323850 h 2463800"/>
                <a:gd name="connsiteX112" fmla="*/ 3524250 w 5003800"/>
                <a:gd name="connsiteY112" fmla="*/ 304800 h 2463800"/>
                <a:gd name="connsiteX113" fmla="*/ 3543300 w 5003800"/>
                <a:gd name="connsiteY113" fmla="*/ 298450 h 2463800"/>
                <a:gd name="connsiteX114" fmla="*/ 3727450 w 5003800"/>
                <a:gd name="connsiteY114" fmla="*/ 285750 h 2463800"/>
                <a:gd name="connsiteX115" fmla="*/ 3746500 w 5003800"/>
                <a:gd name="connsiteY115" fmla="*/ 273050 h 2463800"/>
                <a:gd name="connsiteX116" fmla="*/ 3854450 w 5003800"/>
                <a:gd name="connsiteY116" fmla="*/ 266700 h 2463800"/>
                <a:gd name="connsiteX117" fmla="*/ 3879850 w 5003800"/>
                <a:gd name="connsiteY117" fmla="*/ 260350 h 2463800"/>
                <a:gd name="connsiteX118" fmla="*/ 4032250 w 5003800"/>
                <a:gd name="connsiteY118" fmla="*/ 260350 h 2463800"/>
                <a:gd name="connsiteX119" fmla="*/ 4070350 w 5003800"/>
                <a:gd name="connsiteY119" fmla="*/ 247650 h 2463800"/>
                <a:gd name="connsiteX120" fmla="*/ 4165600 w 5003800"/>
                <a:gd name="connsiteY120" fmla="*/ 241300 h 2463800"/>
                <a:gd name="connsiteX121" fmla="*/ 4298950 w 5003800"/>
                <a:gd name="connsiteY121" fmla="*/ 228600 h 2463800"/>
                <a:gd name="connsiteX122" fmla="*/ 4324350 w 5003800"/>
                <a:gd name="connsiteY122" fmla="*/ 222250 h 2463800"/>
                <a:gd name="connsiteX123" fmla="*/ 4362450 w 5003800"/>
                <a:gd name="connsiteY123" fmla="*/ 209550 h 2463800"/>
                <a:gd name="connsiteX124" fmla="*/ 4400550 w 5003800"/>
                <a:gd name="connsiteY124" fmla="*/ 196850 h 2463800"/>
                <a:gd name="connsiteX125" fmla="*/ 4432300 w 5003800"/>
                <a:gd name="connsiteY125" fmla="*/ 190500 h 2463800"/>
                <a:gd name="connsiteX126" fmla="*/ 4476750 w 5003800"/>
                <a:gd name="connsiteY126" fmla="*/ 177800 h 2463800"/>
                <a:gd name="connsiteX127" fmla="*/ 4514850 w 5003800"/>
                <a:gd name="connsiteY127" fmla="*/ 152400 h 2463800"/>
                <a:gd name="connsiteX128" fmla="*/ 4552950 w 5003800"/>
                <a:gd name="connsiteY128" fmla="*/ 139700 h 2463800"/>
                <a:gd name="connsiteX129" fmla="*/ 4591050 w 5003800"/>
                <a:gd name="connsiteY129" fmla="*/ 114300 h 2463800"/>
                <a:gd name="connsiteX130" fmla="*/ 4648200 w 5003800"/>
                <a:gd name="connsiteY130" fmla="*/ 95250 h 2463800"/>
                <a:gd name="connsiteX131" fmla="*/ 4705350 w 5003800"/>
                <a:gd name="connsiteY131" fmla="*/ 88900 h 2463800"/>
                <a:gd name="connsiteX132" fmla="*/ 4724400 w 5003800"/>
                <a:gd name="connsiteY132" fmla="*/ 82550 h 2463800"/>
                <a:gd name="connsiteX133" fmla="*/ 4826000 w 5003800"/>
                <a:gd name="connsiteY133" fmla="*/ 69850 h 2463800"/>
                <a:gd name="connsiteX134" fmla="*/ 4845050 w 5003800"/>
                <a:gd name="connsiteY134" fmla="*/ 63500 h 2463800"/>
                <a:gd name="connsiteX135" fmla="*/ 4933950 w 5003800"/>
                <a:gd name="connsiteY135" fmla="*/ 50800 h 2463800"/>
                <a:gd name="connsiteX136" fmla="*/ 4972050 w 5003800"/>
                <a:gd name="connsiteY136" fmla="*/ 25400 h 2463800"/>
                <a:gd name="connsiteX137" fmla="*/ 4991100 w 5003800"/>
                <a:gd name="connsiteY137" fmla="*/ 12700 h 2463800"/>
                <a:gd name="connsiteX138" fmla="*/ 5003800 w 5003800"/>
                <a:gd name="connsiteY138" fmla="*/ 0 h 2463800"/>
                <a:gd name="connsiteX139" fmla="*/ 5003800 w 5003800"/>
                <a:gd name="connsiteY139" fmla="*/ 0 h 246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5003800" h="2463800">
                  <a:moveTo>
                    <a:pt x="0" y="2463800"/>
                  </a:moveTo>
                  <a:lnTo>
                    <a:pt x="0" y="2463800"/>
                  </a:lnTo>
                  <a:cubicBezTo>
                    <a:pt x="4233" y="2444750"/>
                    <a:pt x="7672" y="2425506"/>
                    <a:pt x="12700" y="2406650"/>
                  </a:cubicBezTo>
                  <a:cubicBezTo>
                    <a:pt x="16149" y="2393715"/>
                    <a:pt x="21167" y="2381250"/>
                    <a:pt x="25400" y="2368550"/>
                  </a:cubicBezTo>
                  <a:lnTo>
                    <a:pt x="31750" y="2349500"/>
                  </a:lnTo>
                  <a:cubicBezTo>
                    <a:pt x="34163" y="2342260"/>
                    <a:pt x="41350" y="2337424"/>
                    <a:pt x="44450" y="2330450"/>
                  </a:cubicBezTo>
                  <a:cubicBezTo>
                    <a:pt x="49887" y="2318217"/>
                    <a:pt x="52917" y="2305050"/>
                    <a:pt x="57150" y="2292350"/>
                  </a:cubicBezTo>
                  <a:cubicBezTo>
                    <a:pt x="59267" y="2286000"/>
                    <a:pt x="69598" y="2287100"/>
                    <a:pt x="76200" y="2286000"/>
                  </a:cubicBezTo>
                  <a:cubicBezTo>
                    <a:pt x="95106" y="2282849"/>
                    <a:pt x="114300" y="2281767"/>
                    <a:pt x="133350" y="2279650"/>
                  </a:cubicBezTo>
                  <a:cubicBezTo>
                    <a:pt x="139700" y="2273300"/>
                    <a:pt x="146651" y="2267499"/>
                    <a:pt x="152400" y="2260600"/>
                  </a:cubicBezTo>
                  <a:cubicBezTo>
                    <a:pt x="157286" y="2254737"/>
                    <a:pt x="159141" y="2246318"/>
                    <a:pt x="165100" y="2241550"/>
                  </a:cubicBezTo>
                  <a:cubicBezTo>
                    <a:pt x="170327" y="2237369"/>
                    <a:pt x="177800" y="2237317"/>
                    <a:pt x="184150" y="2235200"/>
                  </a:cubicBezTo>
                  <a:cubicBezTo>
                    <a:pt x="190500" y="2230967"/>
                    <a:pt x="197804" y="2227896"/>
                    <a:pt x="203200" y="2222500"/>
                  </a:cubicBezTo>
                  <a:cubicBezTo>
                    <a:pt x="215510" y="2210190"/>
                    <a:pt x="217085" y="2199894"/>
                    <a:pt x="222250" y="2184400"/>
                  </a:cubicBezTo>
                  <a:cubicBezTo>
                    <a:pt x="224367" y="2169583"/>
                    <a:pt x="223041" y="2153847"/>
                    <a:pt x="228600" y="2139950"/>
                  </a:cubicBezTo>
                  <a:cubicBezTo>
                    <a:pt x="233045" y="2128838"/>
                    <a:pt x="257176" y="2114549"/>
                    <a:pt x="266700" y="2108200"/>
                  </a:cubicBezTo>
                  <a:cubicBezTo>
                    <a:pt x="286826" y="2078011"/>
                    <a:pt x="276987" y="2096390"/>
                    <a:pt x="292100" y="2051050"/>
                  </a:cubicBezTo>
                  <a:lnTo>
                    <a:pt x="298450" y="2032000"/>
                  </a:lnTo>
                  <a:cubicBezTo>
                    <a:pt x="300567" y="2025650"/>
                    <a:pt x="301087" y="2018519"/>
                    <a:pt x="304800" y="2012950"/>
                  </a:cubicBezTo>
                  <a:cubicBezTo>
                    <a:pt x="309033" y="2006600"/>
                    <a:pt x="312430" y="1999604"/>
                    <a:pt x="317500" y="1993900"/>
                  </a:cubicBezTo>
                  <a:cubicBezTo>
                    <a:pt x="349134" y="1958312"/>
                    <a:pt x="345697" y="1962402"/>
                    <a:pt x="374650" y="1943100"/>
                  </a:cubicBezTo>
                  <a:cubicBezTo>
                    <a:pt x="406182" y="1895802"/>
                    <a:pt x="365656" y="1953893"/>
                    <a:pt x="406400" y="1905000"/>
                  </a:cubicBezTo>
                  <a:cubicBezTo>
                    <a:pt x="411286" y="1899137"/>
                    <a:pt x="413357" y="1890976"/>
                    <a:pt x="419100" y="1885950"/>
                  </a:cubicBezTo>
                  <a:cubicBezTo>
                    <a:pt x="430587" y="1875899"/>
                    <a:pt x="444500" y="1869017"/>
                    <a:pt x="457200" y="1860550"/>
                  </a:cubicBezTo>
                  <a:cubicBezTo>
                    <a:pt x="463550" y="1856317"/>
                    <a:pt x="468846" y="1849701"/>
                    <a:pt x="476250" y="1847850"/>
                  </a:cubicBezTo>
                  <a:lnTo>
                    <a:pt x="501650" y="1841500"/>
                  </a:lnTo>
                  <a:cubicBezTo>
                    <a:pt x="544255" y="1813097"/>
                    <a:pt x="502513" y="1846556"/>
                    <a:pt x="527050" y="1809750"/>
                  </a:cubicBezTo>
                  <a:cubicBezTo>
                    <a:pt x="532031" y="1802278"/>
                    <a:pt x="540351" y="1797599"/>
                    <a:pt x="546100" y="1790700"/>
                  </a:cubicBezTo>
                  <a:cubicBezTo>
                    <a:pt x="550986" y="1784837"/>
                    <a:pt x="553730" y="1777354"/>
                    <a:pt x="558800" y="1771650"/>
                  </a:cubicBezTo>
                  <a:cubicBezTo>
                    <a:pt x="570732" y="1758226"/>
                    <a:pt x="584200" y="1746250"/>
                    <a:pt x="596900" y="1733550"/>
                  </a:cubicBezTo>
                  <a:cubicBezTo>
                    <a:pt x="603250" y="1727200"/>
                    <a:pt x="610969" y="1721972"/>
                    <a:pt x="615950" y="1714500"/>
                  </a:cubicBezTo>
                  <a:cubicBezTo>
                    <a:pt x="620183" y="1708150"/>
                    <a:pt x="625237" y="1702276"/>
                    <a:pt x="628650" y="1695450"/>
                  </a:cubicBezTo>
                  <a:cubicBezTo>
                    <a:pt x="631643" y="1689463"/>
                    <a:pt x="631287" y="1681969"/>
                    <a:pt x="635000" y="1676400"/>
                  </a:cubicBezTo>
                  <a:cubicBezTo>
                    <a:pt x="639981" y="1668928"/>
                    <a:pt x="648301" y="1664249"/>
                    <a:pt x="654050" y="1657350"/>
                  </a:cubicBezTo>
                  <a:cubicBezTo>
                    <a:pt x="676798" y="1630053"/>
                    <a:pt x="658781" y="1647889"/>
                    <a:pt x="673100" y="1619250"/>
                  </a:cubicBezTo>
                  <a:cubicBezTo>
                    <a:pt x="686329" y="1592792"/>
                    <a:pt x="695325" y="1593850"/>
                    <a:pt x="723900" y="1574800"/>
                  </a:cubicBezTo>
                  <a:lnTo>
                    <a:pt x="742950" y="1562100"/>
                  </a:lnTo>
                  <a:lnTo>
                    <a:pt x="762000" y="1549400"/>
                  </a:lnTo>
                  <a:cubicBezTo>
                    <a:pt x="807382" y="1481327"/>
                    <a:pt x="736708" y="1584639"/>
                    <a:pt x="793750" y="1511300"/>
                  </a:cubicBezTo>
                  <a:cubicBezTo>
                    <a:pt x="803121" y="1499252"/>
                    <a:pt x="810683" y="1485900"/>
                    <a:pt x="819150" y="1473200"/>
                  </a:cubicBezTo>
                  <a:cubicBezTo>
                    <a:pt x="823383" y="1466850"/>
                    <a:pt x="829437" y="1461390"/>
                    <a:pt x="831850" y="1454150"/>
                  </a:cubicBezTo>
                  <a:cubicBezTo>
                    <a:pt x="833967" y="1447800"/>
                    <a:pt x="834019" y="1440327"/>
                    <a:pt x="838200" y="1435100"/>
                  </a:cubicBezTo>
                  <a:cubicBezTo>
                    <a:pt x="842968" y="1429141"/>
                    <a:pt x="850900" y="1426633"/>
                    <a:pt x="857250" y="1422400"/>
                  </a:cubicBezTo>
                  <a:cubicBezTo>
                    <a:pt x="861483" y="1416050"/>
                    <a:pt x="866537" y="1410176"/>
                    <a:pt x="869950" y="1403350"/>
                  </a:cubicBezTo>
                  <a:cubicBezTo>
                    <a:pt x="872943" y="1397363"/>
                    <a:pt x="872119" y="1389527"/>
                    <a:pt x="876300" y="1384300"/>
                  </a:cubicBezTo>
                  <a:cubicBezTo>
                    <a:pt x="881068" y="1378341"/>
                    <a:pt x="889000" y="1375833"/>
                    <a:pt x="895350" y="1371600"/>
                  </a:cubicBezTo>
                  <a:cubicBezTo>
                    <a:pt x="930713" y="1318556"/>
                    <a:pt x="909957" y="1344293"/>
                    <a:pt x="958850" y="1295400"/>
                  </a:cubicBezTo>
                  <a:cubicBezTo>
                    <a:pt x="972894" y="1281356"/>
                    <a:pt x="979269" y="1272491"/>
                    <a:pt x="996950" y="1263650"/>
                  </a:cubicBezTo>
                  <a:cubicBezTo>
                    <a:pt x="1002937" y="1260657"/>
                    <a:pt x="1009650" y="1259417"/>
                    <a:pt x="1016000" y="1257300"/>
                  </a:cubicBezTo>
                  <a:cubicBezTo>
                    <a:pt x="1059669" y="1228187"/>
                    <a:pt x="1039620" y="1236727"/>
                    <a:pt x="1073150" y="1225550"/>
                  </a:cubicBezTo>
                  <a:cubicBezTo>
                    <a:pt x="1079500" y="1221317"/>
                    <a:pt x="1086337" y="1217736"/>
                    <a:pt x="1092200" y="1212850"/>
                  </a:cubicBezTo>
                  <a:cubicBezTo>
                    <a:pt x="1099099" y="1207101"/>
                    <a:pt x="1103778" y="1198781"/>
                    <a:pt x="1111250" y="1193800"/>
                  </a:cubicBezTo>
                  <a:cubicBezTo>
                    <a:pt x="1116819" y="1190087"/>
                    <a:pt x="1123950" y="1189567"/>
                    <a:pt x="1130300" y="1187450"/>
                  </a:cubicBezTo>
                  <a:cubicBezTo>
                    <a:pt x="1179539" y="1154624"/>
                    <a:pt x="1153920" y="1166877"/>
                    <a:pt x="1206500" y="1149350"/>
                  </a:cubicBezTo>
                  <a:lnTo>
                    <a:pt x="1225550" y="1143000"/>
                  </a:lnTo>
                  <a:cubicBezTo>
                    <a:pt x="1274789" y="1110174"/>
                    <a:pt x="1249170" y="1122427"/>
                    <a:pt x="1301750" y="1104900"/>
                  </a:cubicBezTo>
                  <a:lnTo>
                    <a:pt x="1320800" y="1098550"/>
                  </a:lnTo>
                  <a:cubicBezTo>
                    <a:pt x="1354912" y="1075809"/>
                    <a:pt x="1348611" y="1075183"/>
                    <a:pt x="1377950" y="1066800"/>
                  </a:cubicBezTo>
                  <a:cubicBezTo>
                    <a:pt x="1386341" y="1064402"/>
                    <a:pt x="1394883" y="1062567"/>
                    <a:pt x="1403350" y="1060450"/>
                  </a:cubicBezTo>
                  <a:cubicBezTo>
                    <a:pt x="1409700" y="1056217"/>
                    <a:pt x="1416537" y="1052636"/>
                    <a:pt x="1422400" y="1047750"/>
                  </a:cubicBezTo>
                  <a:cubicBezTo>
                    <a:pt x="1429299" y="1042001"/>
                    <a:pt x="1433978" y="1033681"/>
                    <a:pt x="1441450" y="1028700"/>
                  </a:cubicBezTo>
                  <a:cubicBezTo>
                    <a:pt x="1447019" y="1024987"/>
                    <a:pt x="1454150" y="1024467"/>
                    <a:pt x="1460500" y="1022350"/>
                  </a:cubicBezTo>
                  <a:cubicBezTo>
                    <a:pt x="1468967" y="1009650"/>
                    <a:pt x="1471420" y="989077"/>
                    <a:pt x="1485900" y="984250"/>
                  </a:cubicBezTo>
                  <a:lnTo>
                    <a:pt x="1524000" y="971550"/>
                  </a:lnTo>
                  <a:cubicBezTo>
                    <a:pt x="1530350" y="967317"/>
                    <a:pt x="1537654" y="964246"/>
                    <a:pt x="1543050" y="958850"/>
                  </a:cubicBezTo>
                  <a:cubicBezTo>
                    <a:pt x="1559847" y="942053"/>
                    <a:pt x="1551394" y="933753"/>
                    <a:pt x="1574800" y="920750"/>
                  </a:cubicBezTo>
                  <a:cubicBezTo>
                    <a:pt x="1586502" y="914249"/>
                    <a:pt x="1600200" y="912283"/>
                    <a:pt x="1612900" y="908050"/>
                  </a:cubicBezTo>
                  <a:lnTo>
                    <a:pt x="1631950" y="901700"/>
                  </a:lnTo>
                  <a:lnTo>
                    <a:pt x="1651000" y="895350"/>
                  </a:lnTo>
                  <a:lnTo>
                    <a:pt x="1689100" y="869950"/>
                  </a:lnTo>
                  <a:cubicBezTo>
                    <a:pt x="1695450" y="865717"/>
                    <a:pt x="1702754" y="862646"/>
                    <a:pt x="1708150" y="857250"/>
                  </a:cubicBezTo>
                  <a:cubicBezTo>
                    <a:pt x="1731933" y="833467"/>
                    <a:pt x="1718681" y="841040"/>
                    <a:pt x="1746250" y="831850"/>
                  </a:cubicBezTo>
                  <a:cubicBezTo>
                    <a:pt x="1800845" y="795454"/>
                    <a:pt x="1731770" y="839090"/>
                    <a:pt x="1784350" y="812800"/>
                  </a:cubicBezTo>
                  <a:cubicBezTo>
                    <a:pt x="1833589" y="788181"/>
                    <a:pt x="1774567" y="809711"/>
                    <a:pt x="1822450" y="793750"/>
                  </a:cubicBezTo>
                  <a:cubicBezTo>
                    <a:pt x="1828800" y="789517"/>
                    <a:pt x="1834190" y="783243"/>
                    <a:pt x="1841500" y="781050"/>
                  </a:cubicBezTo>
                  <a:cubicBezTo>
                    <a:pt x="1855836" y="776749"/>
                    <a:pt x="1871274" y="777635"/>
                    <a:pt x="1885950" y="774700"/>
                  </a:cubicBezTo>
                  <a:cubicBezTo>
                    <a:pt x="1892514" y="773387"/>
                    <a:pt x="1898650" y="770467"/>
                    <a:pt x="1905000" y="768350"/>
                  </a:cubicBezTo>
                  <a:cubicBezTo>
                    <a:pt x="1909233" y="762000"/>
                    <a:pt x="1910528" y="751908"/>
                    <a:pt x="1917700" y="749300"/>
                  </a:cubicBezTo>
                  <a:cubicBezTo>
                    <a:pt x="1935713" y="742750"/>
                    <a:pt x="1955944" y="746101"/>
                    <a:pt x="1974850" y="742950"/>
                  </a:cubicBezTo>
                  <a:cubicBezTo>
                    <a:pt x="1981452" y="741850"/>
                    <a:pt x="1987550" y="738717"/>
                    <a:pt x="1993900" y="736600"/>
                  </a:cubicBezTo>
                  <a:cubicBezTo>
                    <a:pt x="2048495" y="700204"/>
                    <a:pt x="1979420" y="743840"/>
                    <a:pt x="2032000" y="717550"/>
                  </a:cubicBezTo>
                  <a:cubicBezTo>
                    <a:pt x="2081239" y="692931"/>
                    <a:pt x="2022217" y="714461"/>
                    <a:pt x="2070100" y="698500"/>
                  </a:cubicBezTo>
                  <a:cubicBezTo>
                    <a:pt x="2076450" y="694267"/>
                    <a:pt x="2081910" y="688213"/>
                    <a:pt x="2089150" y="685800"/>
                  </a:cubicBezTo>
                  <a:cubicBezTo>
                    <a:pt x="2101364" y="681729"/>
                    <a:pt x="2114681" y="682243"/>
                    <a:pt x="2127250" y="679450"/>
                  </a:cubicBezTo>
                  <a:cubicBezTo>
                    <a:pt x="2133784" y="677998"/>
                    <a:pt x="2139950" y="675217"/>
                    <a:pt x="2146300" y="673100"/>
                  </a:cubicBezTo>
                  <a:cubicBezTo>
                    <a:pt x="2158263" y="661137"/>
                    <a:pt x="2168487" y="648423"/>
                    <a:pt x="2184400" y="641350"/>
                  </a:cubicBezTo>
                  <a:cubicBezTo>
                    <a:pt x="2204277" y="632516"/>
                    <a:pt x="2226790" y="627577"/>
                    <a:pt x="2247900" y="622300"/>
                  </a:cubicBezTo>
                  <a:cubicBezTo>
                    <a:pt x="2260600" y="613833"/>
                    <a:pt x="2270944" y="599409"/>
                    <a:pt x="2286000" y="596900"/>
                  </a:cubicBezTo>
                  <a:cubicBezTo>
                    <a:pt x="2313572" y="592305"/>
                    <a:pt x="2329225" y="590117"/>
                    <a:pt x="2355850" y="584200"/>
                  </a:cubicBezTo>
                  <a:cubicBezTo>
                    <a:pt x="2364369" y="582307"/>
                    <a:pt x="2372891" y="580358"/>
                    <a:pt x="2381250" y="577850"/>
                  </a:cubicBezTo>
                  <a:cubicBezTo>
                    <a:pt x="2394072" y="574003"/>
                    <a:pt x="2419350" y="565150"/>
                    <a:pt x="2419350" y="565150"/>
                  </a:cubicBezTo>
                  <a:cubicBezTo>
                    <a:pt x="2425700" y="560917"/>
                    <a:pt x="2431385" y="555456"/>
                    <a:pt x="2438400" y="552450"/>
                  </a:cubicBezTo>
                  <a:cubicBezTo>
                    <a:pt x="2457648" y="544201"/>
                    <a:pt x="2509477" y="541025"/>
                    <a:pt x="2520950" y="539750"/>
                  </a:cubicBezTo>
                  <a:cubicBezTo>
                    <a:pt x="2566804" y="524465"/>
                    <a:pt x="2512292" y="541082"/>
                    <a:pt x="2603500" y="527050"/>
                  </a:cubicBezTo>
                  <a:cubicBezTo>
                    <a:pt x="2610116" y="526032"/>
                    <a:pt x="2616114" y="522539"/>
                    <a:pt x="2622550" y="520700"/>
                  </a:cubicBezTo>
                  <a:cubicBezTo>
                    <a:pt x="2630941" y="518302"/>
                    <a:pt x="2639372" y="515958"/>
                    <a:pt x="2647950" y="514350"/>
                  </a:cubicBezTo>
                  <a:cubicBezTo>
                    <a:pt x="2673259" y="509605"/>
                    <a:pt x="2724150" y="501650"/>
                    <a:pt x="2724150" y="501650"/>
                  </a:cubicBezTo>
                  <a:lnTo>
                    <a:pt x="2781300" y="482600"/>
                  </a:lnTo>
                  <a:cubicBezTo>
                    <a:pt x="2791516" y="479195"/>
                    <a:pt x="2843154" y="471499"/>
                    <a:pt x="2851150" y="469900"/>
                  </a:cubicBezTo>
                  <a:cubicBezTo>
                    <a:pt x="2859708" y="468188"/>
                    <a:pt x="2867899" y="464703"/>
                    <a:pt x="2876550" y="463550"/>
                  </a:cubicBezTo>
                  <a:cubicBezTo>
                    <a:pt x="2899724" y="460460"/>
                    <a:pt x="2923137" y="459526"/>
                    <a:pt x="2946400" y="457200"/>
                  </a:cubicBezTo>
                  <a:cubicBezTo>
                    <a:pt x="2965472" y="455293"/>
                    <a:pt x="2984500" y="452967"/>
                    <a:pt x="3003550" y="450850"/>
                  </a:cubicBezTo>
                  <a:cubicBezTo>
                    <a:pt x="3009900" y="448733"/>
                    <a:pt x="3016613" y="447493"/>
                    <a:pt x="3022600" y="444500"/>
                  </a:cubicBezTo>
                  <a:cubicBezTo>
                    <a:pt x="3068422" y="421589"/>
                    <a:pt x="3011387" y="441365"/>
                    <a:pt x="3067050" y="419100"/>
                  </a:cubicBezTo>
                  <a:cubicBezTo>
                    <a:pt x="3102989" y="404724"/>
                    <a:pt x="3105771" y="406296"/>
                    <a:pt x="3143250" y="400050"/>
                  </a:cubicBezTo>
                  <a:cubicBezTo>
                    <a:pt x="3195338" y="382687"/>
                    <a:pt x="3113112" y="408618"/>
                    <a:pt x="3219450" y="387350"/>
                  </a:cubicBezTo>
                  <a:cubicBezTo>
                    <a:pt x="3232577" y="384725"/>
                    <a:pt x="3257550" y="374650"/>
                    <a:pt x="3257550" y="374650"/>
                  </a:cubicBezTo>
                  <a:cubicBezTo>
                    <a:pt x="3263900" y="370417"/>
                    <a:pt x="3269164" y="363666"/>
                    <a:pt x="3276600" y="361950"/>
                  </a:cubicBezTo>
                  <a:cubicBezTo>
                    <a:pt x="3402490" y="332898"/>
                    <a:pt x="3293035" y="370745"/>
                    <a:pt x="3371850" y="349250"/>
                  </a:cubicBezTo>
                  <a:cubicBezTo>
                    <a:pt x="3384765" y="345728"/>
                    <a:pt x="3396963" y="339797"/>
                    <a:pt x="3409950" y="336550"/>
                  </a:cubicBezTo>
                  <a:cubicBezTo>
                    <a:pt x="3418417" y="334433"/>
                    <a:pt x="3426831" y="332093"/>
                    <a:pt x="3435350" y="330200"/>
                  </a:cubicBezTo>
                  <a:cubicBezTo>
                    <a:pt x="3445886" y="327859"/>
                    <a:pt x="3456687" y="326690"/>
                    <a:pt x="3467100" y="323850"/>
                  </a:cubicBezTo>
                  <a:lnTo>
                    <a:pt x="3524250" y="304800"/>
                  </a:lnTo>
                  <a:cubicBezTo>
                    <a:pt x="3530600" y="302683"/>
                    <a:pt x="3536626" y="298963"/>
                    <a:pt x="3543300" y="298450"/>
                  </a:cubicBezTo>
                  <a:cubicBezTo>
                    <a:pt x="3659683" y="289497"/>
                    <a:pt x="3598306" y="293822"/>
                    <a:pt x="3727450" y="285750"/>
                  </a:cubicBezTo>
                  <a:cubicBezTo>
                    <a:pt x="3733800" y="281517"/>
                    <a:pt x="3738953" y="274182"/>
                    <a:pt x="3746500" y="273050"/>
                  </a:cubicBezTo>
                  <a:cubicBezTo>
                    <a:pt x="3782147" y="267703"/>
                    <a:pt x="3818567" y="270117"/>
                    <a:pt x="3854450" y="266700"/>
                  </a:cubicBezTo>
                  <a:cubicBezTo>
                    <a:pt x="3863138" y="265873"/>
                    <a:pt x="3871383" y="262467"/>
                    <a:pt x="3879850" y="260350"/>
                  </a:cubicBezTo>
                  <a:cubicBezTo>
                    <a:pt x="3946612" y="269887"/>
                    <a:pt x="3941560" y="272179"/>
                    <a:pt x="4032250" y="260350"/>
                  </a:cubicBezTo>
                  <a:cubicBezTo>
                    <a:pt x="4045525" y="258619"/>
                    <a:pt x="4056993" y="248540"/>
                    <a:pt x="4070350" y="247650"/>
                  </a:cubicBezTo>
                  <a:lnTo>
                    <a:pt x="4165600" y="241300"/>
                  </a:lnTo>
                  <a:cubicBezTo>
                    <a:pt x="4223945" y="221852"/>
                    <a:pt x="4160323" y="241202"/>
                    <a:pt x="4298950" y="228600"/>
                  </a:cubicBezTo>
                  <a:cubicBezTo>
                    <a:pt x="4307641" y="227810"/>
                    <a:pt x="4315991" y="224758"/>
                    <a:pt x="4324350" y="222250"/>
                  </a:cubicBezTo>
                  <a:cubicBezTo>
                    <a:pt x="4337172" y="218403"/>
                    <a:pt x="4349750" y="213783"/>
                    <a:pt x="4362450" y="209550"/>
                  </a:cubicBezTo>
                  <a:lnTo>
                    <a:pt x="4400550" y="196850"/>
                  </a:lnTo>
                  <a:cubicBezTo>
                    <a:pt x="4410789" y="193437"/>
                    <a:pt x="4421764" y="192841"/>
                    <a:pt x="4432300" y="190500"/>
                  </a:cubicBezTo>
                  <a:cubicBezTo>
                    <a:pt x="4456220" y="185184"/>
                    <a:pt x="4455536" y="184871"/>
                    <a:pt x="4476750" y="177800"/>
                  </a:cubicBezTo>
                  <a:lnTo>
                    <a:pt x="4514850" y="152400"/>
                  </a:lnTo>
                  <a:cubicBezTo>
                    <a:pt x="4525989" y="144974"/>
                    <a:pt x="4552950" y="139700"/>
                    <a:pt x="4552950" y="139700"/>
                  </a:cubicBezTo>
                  <a:cubicBezTo>
                    <a:pt x="4565650" y="131233"/>
                    <a:pt x="4576570" y="119127"/>
                    <a:pt x="4591050" y="114300"/>
                  </a:cubicBezTo>
                  <a:lnTo>
                    <a:pt x="4648200" y="95250"/>
                  </a:lnTo>
                  <a:cubicBezTo>
                    <a:pt x="4666384" y="89189"/>
                    <a:pt x="4686300" y="91017"/>
                    <a:pt x="4705350" y="88900"/>
                  </a:cubicBezTo>
                  <a:cubicBezTo>
                    <a:pt x="4711700" y="86783"/>
                    <a:pt x="4717866" y="84002"/>
                    <a:pt x="4724400" y="82550"/>
                  </a:cubicBezTo>
                  <a:cubicBezTo>
                    <a:pt x="4756627" y="75388"/>
                    <a:pt x="4794060" y="73044"/>
                    <a:pt x="4826000" y="69850"/>
                  </a:cubicBezTo>
                  <a:cubicBezTo>
                    <a:pt x="4832350" y="67733"/>
                    <a:pt x="4838424" y="64447"/>
                    <a:pt x="4845050" y="63500"/>
                  </a:cubicBezTo>
                  <a:cubicBezTo>
                    <a:pt x="4942434" y="49588"/>
                    <a:pt x="4886746" y="66535"/>
                    <a:pt x="4933950" y="50800"/>
                  </a:cubicBezTo>
                  <a:lnTo>
                    <a:pt x="4972050" y="25400"/>
                  </a:lnTo>
                  <a:cubicBezTo>
                    <a:pt x="4978400" y="21167"/>
                    <a:pt x="4985704" y="18096"/>
                    <a:pt x="4991100" y="12700"/>
                  </a:cubicBezTo>
                  <a:lnTo>
                    <a:pt x="5003800" y="0"/>
                  </a:lnTo>
                  <a:lnTo>
                    <a:pt x="5003800" y="0"/>
                  </a:lnTo>
                </a:path>
              </a:pathLst>
            </a:cu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2449861" y="1189649"/>
              <a:ext cx="0" cy="30313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373661" y="4138430"/>
              <a:ext cx="511889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V="1">
              <a:off x="2406452" y="1150755"/>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V="1">
              <a:off x="2406452" y="1638118"/>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flipV="1">
              <a:off x="2409380" y="2132279"/>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V="1">
              <a:off x="2409380" y="2619642"/>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V="1">
              <a:off x="2409380" y="3113545"/>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V="1">
              <a:off x="2409380" y="3600908"/>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5"/>
            <p:cNvSpPr txBox="1">
              <a:spLocks noChangeArrowheads="1"/>
            </p:cNvSpPr>
            <p:nvPr/>
          </p:nvSpPr>
          <p:spPr bwMode="auto">
            <a:xfrm>
              <a:off x="2035104" y="3502889"/>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5</a:t>
              </a:r>
            </a:p>
          </p:txBody>
        </p:sp>
        <p:sp>
          <p:nvSpPr>
            <p:cNvPr id="21" name="TextBox 5"/>
            <p:cNvSpPr txBox="1">
              <a:spLocks noChangeArrowheads="1"/>
            </p:cNvSpPr>
            <p:nvPr/>
          </p:nvSpPr>
          <p:spPr bwMode="auto">
            <a:xfrm>
              <a:off x="1937321" y="3015526"/>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10</a:t>
              </a:r>
            </a:p>
          </p:txBody>
        </p:sp>
        <p:sp>
          <p:nvSpPr>
            <p:cNvPr id="22" name="TextBox 5"/>
            <p:cNvSpPr txBox="1">
              <a:spLocks noChangeArrowheads="1"/>
            </p:cNvSpPr>
            <p:nvPr/>
          </p:nvSpPr>
          <p:spPr bwMode="auto">
            <a:xfrm>
              <a:off x="1937321" y="2521623"/>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15</a:t>
              </a:r>
            </a:p>
          </p:txBody>
        </p:sp>
        <p:sp>
          <p:nvSpPr>
            <p:cNvPr id="23" name="TextBox 5"/>
            <p:cNvSpPr txBox="1">
              <a:spLocks noChangeArrowheads="1"/>
            </p:cNvSpPr>
            <p:nvPr/>
          </p:nvSpPr>
          <p:spPr bwMode="auto">
            <a:xfrm>
              <a:off x="1937321" y="2034260"/>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20</a:t>
              </a:r>
            </a:p>
          </p:txBody>
        </p:sp>
        <p:sp>
          <p:nvSpPr>
            <p:cNvPr id="24" name="TextBox 5"/>
            <p:cNvSpPr txBox="1">
              <a:spLocks noChangeArrowheads="1"/>
            </p:cNvSpPr>
            <p:nvPr/>
          </p:nvSpPr>
          <p:spPr bwMode="auto">
            <a:xfrm>
              <a:off x="1937321" y="1052736"/>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30</a:t>
              </a:r>
            </a:p>
          </p:txBody>
        </p:sp>
        <p:sp>
          <p:nvSpPr>
            <p:cNvPr id="25" name="TextBox 5"/>
            <p:cNvSpPr txBox="1">
              <a:spLocks noChangeArrowheads="1"/>
            </p:cNvSpPr>
            <p:nvPr/>
          </p:nvSpPr>
          <p:spPr bwMode="auto">
            <a:xfrm>
              <a:off x="1937321" y="1540099"/>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25</a:t>
              </a:r>
            </a:p>
          </p:txBody>
        </p:sp>
        <p:sp>
          <p:nvSpPr>
            <p:cNvPr id="26" name="TextBox 5"/>
            <p:cNvSpPr txBox="1">
              <a:spLocks noChangeArrowheads="1"/>
            </p:cNvSpPr>
            <p:nvPr/>
          </p:nvSpPr>
          <p:spPr bwMode="auto">
            <a:xfrm rot="16200000">
              <a:off x="296207" y="2207839"/>
              <a:ext cx="25325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b="1" dirty="0">
                  <a:solidFill>
                    <a:schemeClr val="bg1"/>
                  </a:solidFill>
                  <a:latin typeface="+mj-lt"/>
                </a:rPr>
                <a:t>Death or major cardiovascular event (%)</a:t>
              </a:r>
            </a:p>
          </p:txBody>
        </p:sp>
        <p:sp>
          <p:nvSpPr>
            <p:cNvPr id="27" name="TextBox 5"/>
            <p:cNvSpPr txBox="1">
              <a:spLocks noChangeArrowheads="1"/>
            </p:cNvSpPr>
            <p:nvPr/>
          </p:nvSpPr>
          <p:spPr bwMode="auto">
            <a:xfrm>
              <a:off x="2035104" y="3990723"/>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a:t>
              </a:r>
            </a:p>
          </p:txBody>
        </p:sp>
        <p:sp>
          <p:nvSpPr>
            <p:cNvPr id="28" name="TextBox 5"/>
            <p:cNvSpPr txBox="1">
              <a:spLocks noChangeArrowheads="1"/>
            </p:cNvSpPr>
            <p:nvPr/>
          </p:nvSpPr>
          <p:spPr bwMode="auto">
            <a:xfrm>
              <a:off x="3808713" y="4497547"/>
              <a:ext cx="18966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b="1" dirty="0">
                  <a:solidFill>
                    <a:schemeClr val="bg1"/>
                  </a:solidFill>
                  <a:latin typeface="+mj-lt"/>
                </a:rPr>
                <a:t>Months of follow up</a:t>
              </a:r>
            </a:p>
          </p:txBody>
        </p:sp>
        <p:sp>
          <p:nvSpPr>
            <p:cNvPr id="29" name="TextBox 5"/>
            <p:cNvSpPr txBox="1">
              <a:spLocks noChangeArrowheads="1"/>
            </p:cNvSpPr>
            <p:nvPr/>
          </p:nvSpPr>
          <p:spPr bwMode="auto">
            <a:xfrm>
              <a:off x="2305708" y="4222215"/>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a:t>
              </a:r>
            </a:p>
          </p:txBody>
        </p:sp>
        <p:sp>
          <p:nvSpPr>
            <p:cNvPr id="30" name="TextBox 5"/>
            <p:cNvSpPr txBox="1">
              <a:spLocks noChangeArrowheads="1"/>
            </p:cNvSpPr>
            <p:nvPr/>
          </p:nvSpPr>
          <p:spPr bwMode="auto">
            <a:xfrm>
              <a:off x="2818433" y="4222215"/>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3</a:t>
              </a:r>
            </a:p>
          </p:txBody>
        </p:sp>
        <p:sp>
          <p:nvSpPr>
            <p:cNvPr id="31" name="TextBox 5"/>
            <p:cNvSpPr txBox="1">
              <a:spLocks noChangeArrowheads="1"/>
            </p:cNvSpPr>
            <p:nvPr/>
          </p:nvSpPr>
          <p:spPr bwMode="auto">
            <a:xfrm>
              <a:off x="3317206" y="4222215"/>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6</a:t>
              </a:r>
            </a:p>
          </p:txBody>
        </p:sp>
        <p:cxnSp>
          <p:nvCxnSpPr>
            <p:cNvPr id="32" name="Straight Connector 31"/>
            <p:cNvCxnSpPr/>
            <p:nvPr/>
          </p:nvCxnSpPr>
          <p:spPr>
            <a:xfrm flipV="1">
              <a:off x="2959658" y="4140018"/>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3458431" y="4136843"/>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970562" y="4141605"/>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469335" y="4138430"/>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977990" y="4140018"/>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5476763" y="4136843"/>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5988894" y="4141605"/>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6487667" y="4138430"/>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91039" y="4140018"/>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7489812" y="4136843"/>
              <a:ext cx="0" cy="809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5"/>
            <p:cNvSpPr txBox="1">
              <a:spLocks noChangeArrowheads="1"/>
            </p:cNvSpPr>
            <p:nvPr/>
          </p:nvSpPr>
          <p:spPr bwMode="auto">
            <a:xfrm>
              <a:off x="3829337" y="4222215"/>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9</a:t>
              </a:r>
            </a:p>
          </p:txBody>
        </p:sp>
        <p:sp>
          <p:nvSpPr>
            <p:cNvPr id="43" name="TextBox 5"/>
            <p:cNvSpPr txBox="1">
              <a:spLocks noChangeArrowheads="1"/>
            </p:cNvSpPr>
            <p:nvPr/>
          </p:nvSpPr>
          <p:spPr bwMode="auto">
            <a:xfrm>
              <a:off x="4787874"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15</a:t>
              </a:r>
            </a:p>
          </p:txBody>
        </p:sp>
        <p:sp>
          <p:nvSpPr>
            <p:cNvPr id="44" name="TextBox 5"/>
            <p:cNvSpPr txBox="1">
              <a:spLocks noChangeArrowheads="1"/>
            </p:cNvSpPr>
            <p:nvPr/>
          </p:nvSpPr>
          <p:spPr bwMode="auto">
            <a:xfrm>
              <a:off x="4279219"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12</a:t>
              </a:r>
            </a:p>
          </p:txBody>
        </p:sp>
        <p:sp>
          <p:nvSpPr>
            <p:cNvPr id="45" name="TextBox 5"/>
            <p:cNvSpPr txBox="1">
              <a:spLocks noChangeArrowheads="1"/>
            </p:cNvSpPr>
            <p:nvPr/>
          </p:nvSpPr>
          <p:spPr bwMode="auto">
            <a:xfrm>
              <a:off x="5286647"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18</a:t>
              </a:r>
            </a:p>
          </p:txBody>
        </p:sp>
        <p:sp>
          <p:nvSpPr>
            <p:cNvPr id="46" name="TextBox 5"/>
            <p:cNvSpPr txBox="1">
              <a:spLocks noChangeArrowheads="1"/>
            </p:cNvSpPr>
            <p:nvPr/>
          </p:nvSpPr>
          <p:spPr bwMode="auto">
            <a:xfrm>
              <a:off x="5798778"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21</a:t>
              </a:r>
            </a:p>
          </p:txBody>
        </p:sp>
        <p:sp>
          <p:nvSpPr>
            <p:cNvPr id="47" name="TextBox 5"/>
            <p:cNvSpPr txBox="1">
              <a:spLocks noChangeArrowheads="1"/>
            </p:cNvSpPr>
            <p:nvPr/>
          </p:nvSpPr>
          <p:spPr bwMode="auto">
            <a:xfrm>
              <a:off x="6297551"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24</a:t>
              </a:r>
            </a:p>
          </p:txBody>
        </p:sp>
        <p:sp>
          <p:nvSpPr>
            <p:cNvPr id="48" name="TextBox 5"/>
            <p:cNvSpPr txBox="1">
              <a:spLocks noChangeArrowheads="1"/>
            </p:cNvSpPr>
            <p:nvPr/>
          </p:nvSpPr>
          <p:spPr bwMode="auto">
            <a:xfrm>
              <a:off x="6800923"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27</a:t>
              </a:r>
            </a:p>
          </p:txBody>
        </p:sp>
        <p:sp>
          <p:nvSpPr>
            <p:cNvPr id="49" name="TextBox 5"/>
            <p:cNvSpPr txBox="1">
              <a:spLocks noChangeArrowheads="1"/>
            </p:cNvSpPr>
            <p:nvPr/>
          </p:nvSpPr>
          <p:spPr bwMode="auto">
            <a:xfrm>
              <a:off x="7302439" y="4222215"/>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30</a:t>
              </a:r>
            </a:p>
          </p:txBody>
        </p:sp>
        <p:sp>
          <p:nvSpPr>
            <p:cNvPr id="51" name="TextBox 5"/>
            <p:cNvSpPr txBox="1">
              <a:spLocks noChangeArrowheads="1"/>
            </p:cNvSpPr>
            <p:nvPr/>
          </p:nvSpPr>
          <p:spPr bwMode="auto">
            <a:xfrm>
              <a:off x="6060957" y="2022680"/>
              <a:ext cx="19070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dirty="0">
                  <a:solidFill>
                    <a:schemeClr val="bg1"/>
                  </a:solidFill>
                  <a:latin typeface="+mj-lt"/>
                </a:rPr>
                <a:t>80mg atorvastatin</a:t>
              </a:r>
            </a:p>
            <a:p>
              <a:pPr algn="ctr" eaLnBrk="1" hangingPunct="1"/>
              <a:r>
                <a:rPr lang="en-GB" sz="1200" dirty="0">
                  <a:solidFill>
                    <a:schemeClr val="bg1"/>
                  </a:solidFill>
                  <a:latin typeface="+mj-lt"/>
                </a:rPr>
                <a:t>Mean LDL-C 62 mg/</a:t>
              </a:r>
              <a:r>
                <a:rPr lang="en-GB" sz="1200" dirty="0" err="1">
                  <a:solidFill>
                    <a:schemeClr val="bg1"/>
                  </a:solidFill>
                  <a:latin typeface="+mj-lt"/>
                </a:rPr>
                <a:t>dL</a:t>
              </a:r>
              <a:endParaRPr lang="en-GB" sz="1200" dirty="0">
                <a:solidFill>
                  <a:schemeClr val="bg1"/>
                </a:solidFill>
                <a:latin typeface="+mj-lt"/>
              </a:endParaRPr>
            </a:p>
          </p:txBody>
        </p:sp>
        <p:sp>
          <p:nvSpPr>
            <p:cNvPr id="52" name="TextBox 5"/>
            <p:cNvSpPr txBox="1">
              <a:spLocks noChangeArrowheads="1"/>
            </p:cNvSpPr>
            <p:nvPr/>
          </p:nvSpPr>
          <p:spPr bwMode="auto">
            <a:xfrm>
              <a:off x="3005220" y="1442970"/>
              <a:ext cx="19070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dirty="0">
                  <a:solidFill>
                    <a:schemeClr val="bg1"/>
                  </a:solidFill>
                  <a:latin typeface="+mj-lt"/>
                </a:rPr>
                <a:t>40mg pravastatin</a:t>
              </a:r>
            </a:p>
            <a:p>
              <a:pPr algn="ctr" eaLnBrk="1" hangingPunct="1"/>
              <a:r>
                <a:rPr lang="en-GB" sz="1200" dirty="0">
                  <a:solidFill>
                    <a:schemeClr val="bg1"/>
                  </a:solidFill>
                  <a:latin typeface="+mj-lt"/>
                </a:rPr>
                <a:t>Mean LDL-C 95 mg/</a:t>
              </a:r>
              <a:r>
                <a:rPr lang="en-GB" sz="1200" dirty="0" err="1">
                  <a:solidFill>
                    <a:schemeClr val="bg1"/>
                  </a:solidFill>
                  <a:latin typeface="+mj-lt"/>
                </a:rPr>
                <a:t>dL</a:t>
              </a:r>
              <a:endParaRPr lang="en-GB" sz="1200" dirty="0">
                <a:solidFill>
                  <a:schemeClr val="bg1"/>
                </a:solidFill>
                <a:latin typeface="+mj-lt"/>
              </a:endParaRPr>
            </a:p>
          </p:txBody>
        </p:sp>
      </p:grpSp>
      <p:sp>
        <p:nvSpPr>
          <p:cNvPr id="6" name="Rectangle 5"/>
          <p:cNvSpPr/>
          <p:nvPr/>
        </p:nvSpPr>
        <p:spPr>
          <a:xfrm>
            <a:off x="5396671" y="3953911"/>
            <a:ext cx="2571347" cy="461665"/>
          </a:xfrm>
          <a:prstGeom prst="rect">
            <a:avLst/>
          </a:prstGeom>
        </p:spPr>
        <p:txBody>
          <a:bodyPr wrap="square">
            <a:spAutoFit/>
          </a:bodyPr>
          <a:lstStyle/>
          <a:p>
            <a:pPr lvl="0"/>
            <a:r>
              <a:rPr lang="en-GB" sz="1200" b="1" dirty="0">
                <a:solidFill>
                  <a:prstClr val="white"/>
                </a:solidFill>
              </a:rPr>
              <a:t>HR=0.84</a:t>
            </a:r>
          </a:p>
          <a:p>
            <a:pPr lvl="0"/>
            <a:r>
              <a:rPr lang="en-GB" sz="1200" b="1" dirty="0">
                <a:solidFill>
                  <a:prstClr val="white"/>
                </a:solidFill>
              </a:rPr>
              <a:t>(95% CI: 5-26%) </a:t>
            </a:r>
            <a:r>
              <a:rPr lang="en-GB" sz="1200" b="1" i="1" dirty="0">
                <a:solidFill>
                  <a:prstClr val="white"/>
                </a:solidFill>
              </a:rPr>
              <a:t>p</a:t>
            </a:r>
            <a:r>
              <a:rPr lang="en-GB" sz="1200" b="1" dirty="0">
                <a:solidFill>
                  <a:prstClr val="white"/>
                </a:solidFill>
              </a:rPr>
              <a:t>=0.005</a:t>
            </a:r>
            <a:endParaRPr lang="en-GB" sz="1200" b="1" i="1" dirty="0">
              <a:solidFill>
                <a:prstClr val="white"/>
              </a:solidFill>
            </a:endParaRPr>
          </a:p>
        </p:txBody>
      </p:sp>
      <p:sp>
        <p:nvSpPr>
          <p:cNvPr id="53" name="Text Placeholder 3"/>
          <p:cNvSpPr>
            <a:spLocks noGrp="1"/>
          </p:cNvSpPr>
          <p:nvPr>
            <p:ph type="body" sz="quarter" idx="13"/>
          </p:nvPr>
        </p:nvSpPr>
        <p:spPr>
          <a:xfrm>
            <a:off x="467544" y="5517232"/>
            <a:ext cx="8229600" cy="504056"/>
          </a:xfrm>
        </p:spPr>
        <p:txBody>
          <a:bodyPr>
            <a:noAutofit/>
          </a:bodyPr>
          <a:lstStyle/>
          <a:p>
            <a:r>
              <a:rPr lang="en-GB" sz="1400" dirty="0"/>
              <a:t>More intensive lowering of LDL-C with statins led to a 16% further reduction in major CV events in post-ACS patients</a:t>
            </a:r>
          </a:p>
        </p:txBody>
      </p:sp>
    </p:spTree>
    <p:extLst>
      <p:ext uri="{BB962C8B-B14F-4D97-AF65-F5344CB8AC3E}">
        <p14:creationId xmlns:p14="http://schemas.microsoft.com/office/powerpoint/2010/main" val="186231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371" y="47554"/>
            <a:ext cx="7283152" cy="1143000"/>
          </a:xfrm>
        </p:spPr>
        <p:txBody>
          <a:bodyPr/>
          <a:lstStyle/>
          <a:p>
            <a:r>
              <a:rPr lang="en-GB" dirty="0"/>
              <a:t>TNT: Intensive LDL-C lowering reduced risk of major CV event in CAD patients</a:t>
            </a:r>
          </a:p>
        </p:txBody>
      </p:sp>
      <p:sp>
        <p:nvSpPr>
          <p:cNvPr id="4" name="Text Placeholder 3"/>
          <p:cNvSpPr>
            <a:spLocks noGrp="1"/>
          </p:cNvSpPr>
          <p:nvPr>
            <p:ph type="body" sz="quarter" idx="13"/>
          </p:nvPr>
        </p:nvSpPr>
        <p:spPr>
          <a:xfrm>
            <a:off x="467544" y="5589240"/>
            <a:ext cx="8229600" cy="504056"/>
          </a:xfrm>
        </p:spPr>
        <p:txBody>
          <a:bodyPr>
            <a:noAutofit/>
          </a:bodyPr>
          <a:lstStyle/>
          <a:p>
            <a:r>
              <a:rPr lang="en-GB" sz="1400" dirty="0"/>
              <a:t>More intensive lowering of LDL-C (to mean of 77 mg/</a:t>
            </a:r>
            <a:r>
              <a:rPr lang="en-GB" sz="1400" dirty="0" err="1"/>
              <a:t>dL</a:t>
            </a:r>
            <a:r>
              <a:rPr lang="en-GB" sz="1400" dirty="0"/>
              <a:t>) led to a 22% further reduction in major CV in CAD patients</a:t>
            </a:r>
          </a:p>
        </p:txBody>
      </p:sp>
      <p:sp>
        <p:nvSpPr>
          <p:cNvPr id="5" name="Text Placeholder 4"/>
          <p:cNvSpPr>
            <a:spLocks noGrp="1"/>
          </p:cNvSpPr>
          <p:nvPr>
            <p:ph type="body" sz="quarter" idx="14"/>
          </p:nvPr>
        </p:nvSpPr>
        <p:spPr>
          <a:xfrm>
            <a:off x="0" y="6384363"/>
            <a:ext cx="6434860" cy="473637"/>
          </a:xfrm>
        </p:spPr>
        <p:txBody>
          <a:bodyPr/>
          <a:lstStyle/>
          <a:p>
            <a:r>
              <a:rPr lang="en-GB" sz="800" b="1" dirty="0"/>
              <a:t>1. </a:t>
            </a:r>
            <a:r>
              <a:rPr lang="en-GB" sz="800" dirty="0" err="1"/>
              <a:t>LaRosa</a:t>
            </a:r>
            <a:r>
              <a:rPr lang="en-GB" sz="800" dirty="0"/>
              <a:t> JC, et al. N </a:t>
            </a:r>
            <a:r>
              <a:rPr lang="en-GB" sz="800" dirty="0" err="1"/>
              <a:t>Engl</a:t>
            </a:r>
            <a:r>
              <a:rPr lang="en-GB" sz="800" dirty="0"/>
              <a:t> J Med. 2005;352:1425-1435. </a:t>
            </a:r>
          </a:p>
          <a:p>
            <a:r>
              <a:rPr lang="en-GB" sz="800" dirty="0"/>
              <a:t>CAD, coronary artery disease; MI, myocardial infarction</a:t>
            </a:r>
          </a:p>
        </p:txBody>
      </p:sp>
      <p:grpSp>
        <p:nvGrpSpPr>
          <p:cNvPr id="8" name="Group 7"/>
          <p:cNvGrpSpPr/>
          <p:nvPr/>
        </p:nvGrpSpPr>
        <p:grpSpPr>
          <a:xfrm>
            <a:off x="1101235" y="1988840"/>
            <a:ext cx="6718265" cy="3561017"/>
            <a:chOff x="1101235" y="1196752"/>
            <a:chExt cx="6718265" cy="3710353"/>
          </a:xfrm>
        </p:grpSpPr>
        <p:cxnSp>
          <p:nvCxnSpPr>
            <p:cNvPr id="10" name="Straight Connector 9"/>
            <p:cNvCxnSpPr/>
            <p:nvPr/>
          </p:nvCxnSpPr>
          <p:spPr>
            <a:xfrm>
              <a:off x="2163751" y="1346171"/>
              <a:ext cx="0" cy="307857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078181" y="4332044"/>
              <a:ext cx="55246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V="1">
              <a:off x="2115004" y="1300629"/>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V="1">
              <a:off x="2118292" y="2287029"/>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V="1">
              <a:off x="2118292" y="3284125"/>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5"/>
            <p:cNvSpPr txBox="1">
              <a:spLocks noChangeArrowheads="1"/>
            </p:cNvSpPr>
            <p:nvPr/>
          </p:nvSpPr>
          <p:spPr bwMode="auto">
            <a:xfrm>
              <a:off x="1409287" y="3175539"/>
              <a:ext cx="59980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0.05</a:t>
              </a:r>
            </a:p>
          </p:txBody>
        </p:sp>
        <p:sp>
          <p:nvSpPr>
            <p:cNvPr id="16" name="TextBox 5"/>
            <p:cNvSpPr txBox="1">
              <a:spLocks noChangeArrowheads="1"/>
            </p:cNvSpPr>
            <p:nvPr/>
          </p:nvSpPr>
          <p:spPr bwMode="auto">
            <a:xfrm>
              <a:off x="1409287" y="2167107"/>
              <a:ext cx="59980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0.10</a:t>
              </a:r>
            </a:p>
          </p:txBody>
        </p:sp>
        <p:sp>
          <p:nvSpPr>
            <p:cNvPr id="17" name="TextBox 5"/>
            <p:cNvSpPr txBox="1">
              <a:spLocks noChangeArrowheads="1"/>
            </p:cNvSpPr>
            <p:nvPr/>
          </p:nvSpPr>
          <p:spPr bwMode="auto">
            <a:xfrm>
              <a:off x="1415371" y="1196752"/>
              <a:ext cx="59980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0.15</a:t>
              </a:r>
            </a:p>
          </p:txBody>
        </p:sp>
        <p:sp>
          <p:nvSpPr>
            <p:cNvPr id="18" name="TextBox 5"/>
            <p:cNvSpPr txBox="1">
              <a:spLocks noChangeArrowheads="1"/>
            </p:cNvSpPr>
            <p:nvPr/>
          </p:nvSpPr>
          <p:spPr bwMode="auto">
            <a:xfrm>
              <a:off x="1415371" y="4166173"/>
              <a:ext cx="59980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0.00</a:t>
              </a:r>
            </a:p>
          </p:txBody>
        </p:sp>
        <p:sp>
          <p:nvSpPr>
            <p:cNvPr id="19" name="TextBox 5"/>
            <p:cNvSpPr txBox="1">
              <a:spLocks noChangeArrowheads="1"/>
            </p:cNvSpPr>
            <p:nvPr/>
          </p:nvSpPr>
          <p:spPr bwMode="auto">
            <a:xfrm>
              <a:off x="2001871"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a:t>
              </a:r>
            </a:p>
          </p:txBody>
        </p:sp>
        <p:sp>
          <p:nvSpPr>
            <p:cNvPr id="20" name="TextBox 5"/>
            <p:cNvSpPr txBox="1">
              <a:spLocks noChangeArrowheads="1"/>
            </p:cNvSpPr>
            <p:nvPr/>
          </p:nvSpPr>
          <p:spPr bwMode="auto">
            <a:xfrm>
              <a:off x="2910739" y="4418878"/>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a:t>
              </a:r>
            </a:p>
          </p:txBody>
        </p:sp>
        <p:cxnSp>
          <p:nvCxnSpPr>
            <p:cNvPr id="21" name="Straight Connector 20"/>
            <p:cNvCxnSpPr/>
            <p:nvPr/>
          </p:nvCxnSpPr>
          <p:spPr>
            <a:xfrm flipV="1">
              <a:off x="3069331" y="4330262"/>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988879" y="4335609"/>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4878691" y="4333827"/>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5786581" y="4330262"/>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687396" y="4332044"/>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7599687" y="4321704"/>
              <a:ext cx="0" cy="909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Box 5"/>
            <p:cNvSpPr txBox="1">
              <a:spLocks noChangeArrowheads="1"/>
            </p:cNvSpPr>
            <p:nvPr/>
          </p:nvSpPr>
          <p:spPr bwMode="auto">
            <a:xfrm>
              <a:off x="3819599"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2</a:t>
              </a:r>
            </a:p>
          </p:txBody>
        </p:sp>
        <p:sp>
          <p:nvSpPr>
            <p:cNvPr id="28" name="TextBox 5"/>
            <p:cNvSpPr txBox="1">
              <a:spLocks noChangeArrowheads="1"/>
            </p:cNvSpPr>
            <p:nvPr/>
          </p:nvSpPr>
          <p:spPr bwMode="auto">
            <a:xfrm>
              <a:off x="4732219"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3</a:t>
              </a:r>
            </a:p>
          </p:txBody>
        </p:sp>
        <p:sp>
          <p:nvSpPr>
            <p:cNvPr id="29" name="TextBox 5"/>
            <p:cNvSpPr txBox="1">
              <a:spLocks noChangeArrowheads="1"/>
            </p:cNvSpPr>
            <p:nvPr/>
          </p:nvSpPr>
          <p:spPr bwMode="auto">
            <a:xfrm>
              <a:off x="5635551"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4</a:t>
              </a:r>
            </a:p>
          </p:txBody>
        </p:sp>
        <p:sp>
          <p:nvSpPr>
            <p:cNvPr id="30" name="TextBox 5"/>
            <p:cNvSpPr txBox="1">
              <a:spLocks noChangeArrowheads="1"/>
            </p:cNvSpPr>
            <p:nvPr/>
          </p:nvSpPr>
          <p:spPr bwMode="auto">
            <a:xfrm>
              <a:off x="6530226"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5</a:t>
              </a:r>
            </a:p>
          </p:txBody>
        </p:sp>
        <p:sp>
          <p:nvSpPr>
            <p:cNvPr id="31" name="TextBox 5"/>
            <p:cNvSpPr txBox="1">
              <a:spLocks noChangeArrowheads="1"/>
            </p:cNvSpPr>
            <p:nvPr/>
          </p:nvSpPr>
          <p:spPr bwMode="auto">
            <a:xfrm>
              <a:off x="7441917" y="4431267"/>
              <a:ext cx="317182" cy="3110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6</a:t>
              </a:r>
            </a:p>
          </p:txBody>
        </p:sp>
        <p:sp>
          <p:nvSpPr>
            <p:cNvPr id="32" name="TextBox 5"/>
            <p:cNvSpPr txBox="1">
              <a:spLocks noChangeArrowheads="1"/>
            </p:cNvSpPr>
            <p:nvPr/>
          </p:nvSpPr>
          <p:spPr bwMode="auto">
            <a:xfrm rot="16200000">
              <a:off x="-61527" y="2617534"/>
              <a:ext cx="2843960" cy="51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dirty="0">
                  <a:solidFill>
                    <a:schemeClr val="bg1"/>
                  </a:solidFill>
                  <a:latin typeface="+mj-lt"/>
                </a:rPr>
                <a:t>Major cardiovascular event (%)</a:t>
              </a:r>
            </a:p>
          </p:txBody>
        </p:sp>
        <p:sp>
          <p:nvSpPr>
            <p:cNvPr id="33" name="TextBox 5"/>
            <p:cNvSpPr txBox="1">
              <a:spLocks noChangeArrowheads="1"/>
            </p:cNvSpPr>
            <p:nvPr/>
          </p:nvSpPr>
          <p:spPr bwMode="auto">
            <a:xfrm>
              <a:off x="4555562" y="4630106"/>
              <a:ext cx="6719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b="1" dirty="0">
                  <a:solidFill>
                    <a:schemeClr val="bg1"/>
                  </a:solidFill>
                  <a:latin typeface="+mj-lt"/>
                </a:rPr>
                <a:t>Years</a:t>
              </a:r>
            </a:p>
          </p:txBody>
        </p:sp>
        <p:sp>
          <p:nvSpPr>
            <p:cNvPr id="34" name="TextBox 5"/>
            <p:cNvSpPr txBox="1">
              <a:spLocks noChangeArrowheads="1"/>
            </p:cNvSpPr>
            <p:nvPr/>
          </p:nvSpPr>
          <p:spPr bwMode="auto">
            <a:xfrm>
              <a:off x="5912439" y="3031179"/>
              <a:ext cx="19070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dirty="0">
                  <a:solidFill>
                    <a:schemeClr val="bg1"/>
                  </a:solidFill>
                  <a:latin typeface="+mj-lt"/>
                </a:rPr>
                <a:t>80mg atorvastatin</a:t>
              </a:r>
            </a:p>
            <a:p>
              <a:pPr algn="ctr" eaLnBrk="1" hangingPunct="1"/>
              <a:r>
                <a:rPr lang="en-GB" sz="1200" dirty="0">
                  <a:solidFill>
                    <a:schemeClr val="bg1"/>
                  </a:solidFill>
                  <a:latin typeface="+mj-lt"/>
                </a:rPr>
                <a:t>Mean LDL-C 77 mg/</a:t>
              </a:r>
              <a:r>
                <a:rPr lang="en-GB" sz="1200" dirty="0" err="1">
                  <a:solidFill>
                    <a:schemeClr val="bg1"/>
                  </a:solidFill>
                  <a:latin typeface="+mj-lt"/>
                </a:rPr>
                <a:t>dL</a:t>
              </a:r>
              <a:endParaRPr lang="en-GB" sz="1200" dirty="0">
                <a:solidFill>
                  <a:schemeClr val="bg1"/>
                </a:solidFill>
                <a:latin typeface="+mj-lt"/>
              </a:endParaRPr>
            </a:p>
          </p:txBody>
        </p:sp>
        <p:sp>
          <p:nvSpPr>
            <p:cNvPr id="35" name="TextBox 5"/>
            <p:cNvSpPr txBox="1">
              <a:spLocks noChangeArrowheads="1"/>
            </p:cNvSpPr>
            <p:nvPr/>
          </p:nvSpPr>
          <p:spPr bwMode="auto">
            <a:xfrm>
              <a:off x="5004048" y="1571891"/>
              <a:ext cx="2004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200" dirty="0">
                  <a:solidFill>
                    <a:schemeClr val="bg1"/>
                  </a:solidFill>
                  <a:latin typeface="+mj-lt"/>
                </a:rPr>
                <a:t>10mg atorvastatin</a:t>
              </a:r>
            </a:p>
            <a:p>
              <a:pPr algn="ctr" eaLnBrk="1" hangingPunct="1"/>
              <a:r>
                <a:rPr lang="en-GB" sz="1200" dirty="0">
                  <a:solidFill>
                    <a:schemeClr val="bg1"/>
                  </a:solidFill>
                  <a:latin typeface="+mj-lt"/>
                </a:rPr>
                <a:t>Mean LDL-C 101 mg/</a:t>
              </a:r>
              <a:r>
                <a:rPr lang="en-GB" sz="1200" dirty="0" err="1">
                  <a:solidFill>
                    <a:schemeClr val="bg1"/>
                  </a:solidFill>
                  <a:latin typeface="+mj-lt"/>
                </a:rPr>
                <a:t>dL</a:t>
              </a:r>
              <a:endParaRPr lang="en-GB" sz="1200" dirty="0">
                <a:solidFill>
                  <a:schemeClr val="bg1"/>
                </a:solidFill>
                <a:latin typeface="+mj-lt"/>
              </a:endParaRPr>
            </a:p>
          </p:txBody>
        </p:sp>
        <p:sp>
          <p:nvSpPr>
            <p:cNvPr id="36" name="TextBox 5"/>
            <p:cNvSpPr txBox="1">
              <a:spLocks noChangeArrowheads="1"/>
            </p:cNvSpPr>
            <p:nvPr/>
          </p:nvSpPr>
          <p:spPr bwMode="auto">
            <a:xfrm>
              <a:off x="2374269" y="1614814"/>
              <a:ext cx="2357950" cy="48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b="1" dirty="0">
                  <a:solidFill>
                    <a:schemeClr val="bg1"/>
                  </a:solidFill>
                  <a:latin typeface="+mj-lt"/>
                </a:rPr>
                <a:t>HR=0.78</a:t>
              </a:r>
            </a:p>
            <a:p>
              <a:pPr eaLnBrk="1" hangingPunct="1"/>
              <a:r>
                <a:rPr lang="en-GB" sz="1200" b="1" dirty="0">
                  <a:solidFill>
                    <a:schemeClr val="bg1"/>
                  </a:solidFill>
                  <a:latin typeface="+mj-lt"/>
                </a:rPr>
                <a:t>(CI: 0.69—0.89) p&lt;0.001</a:t>
              </a:r>
              <a:endParaRPr lang="en-GB" sz="1200" b="1" i="1" dirty="0">
                <a:solidFill>
                  <a:schemeClr val="bg1"/>
                </a:solidFill>
                <a:latin typeface="+mj-lt"/>
              </a:endParaRPr>
            </a:p>
          </p:txBody>
        </p:sp>
        <p:sp>
          <p:nvSpPr>
            <p:cNvPr id="37" name="Freeform 36"/>
            <p:cNvSpPr/>
            <p:nvPr/>
          </p:nvSpPr>
          <p:spPr>
            <a:xfrm>
              <a:off x="2217248" y="1985275"/>
              <a:ext cx="5342801" cy="2315749"/>
            </a:xfrm>
            <a:custGeom>
              <a:avLst/>
              <a:gdLst>
                <a:gd name="connsiteX0" fmla="*/ 0 w 4757737"/>
                <a:gd name="connsiteY0" fmla="*/ 2062163 h 2062163"/>
                <a:gd name="connsiteX1" fmla="*/ 0 w 4757737"/>
                <a:gd name="connsiteY1" fmla="*/ 2062163 h 2062163"/>
                <a:gd name="connsiteX2" fmla="*/ 38100 w 4757737"/>
                <a:gd name="connsiteY2" fmla="*/ 2043113 h 2062163"/>
                <a:gd name="connsiteX3" fmla="*/ 71437 w 4757737"/>
                <a:gd name="connsiteY3" fmla="*/ 2033588 h 2062163"/>
                <a:gd name="connsiteX4" fmla="*/ 100012 w 4757737"/>
                <a:gd name="connsiteY4" fmla="*/ 2024063 h 2062163"/>
                <a:gd name="connsiteX5" fmla="*/ 119062 w 4757737"/>
                <a:gd name="connsiteY5" fmla="*/ 1995488 h 2062163"/>
                <a:gd name="connsiteX6" fmla="*/ 128587 w 4757737"/>
                <a:gd name="connsiteY6" fmla="*/ 1966913 h 2062163"/>
                <a:gd name="connsiteX7" fmla="*/ 138112 w 4757737"/>
                <a:gd name="connsiteY7" fmla="*/ 1952625 h 2062163"/>
                <a:gd name="connsiteX8" fmla="*/ 142875 w 4757737"/>
                <a:gd name="connsiteY8" fmla="*/ 1938338 h 2062163"/>
                <a:gd name="connsiteX9" fmla="*/ 157162 w 4757737"/>
                <a:gd name="connsiteY9" fmla="*/ 1933575 h 2062163"/>
                <a:gd name="connsiteX10" fmla="*/ 171450 w 4757737"/>
                <a:gd name="connsiteY10" fmla="*/ 1924050 h 2062163"/>
                <a:gd name="connsiteX11" fmla="*/ 200025 w 4757737"/>
                <a:gd name="connsiteY11" fmla="*/ 1914525 h 2062163"/>
                <a:gd name="connsiteX12" fmla="*/ 214312 w 4757737"/>
                <a:gd name="connsiteY12" fmla="*/ 1905000 h 2062163"/>
                <a:gd name="connsiteX13" fmla="*/ 242887 w 4757737"/>
                <a:gd name="connsiteY13" fmla="*/ 1895475 h 2062163"/>
                <a:gd name="connsiteX14" fmla="*/ 271462 w 4757737"/>
                <a:gd name="connsiteY14" fmla="*/ 1885950 h 2062163"/>
                <a:gd name="connsiteX15" fmla="*/ 285750 w 4757737"/>
                <a:gd name="connsiteY15" fmla="*/ 1881188 h 2062163"/>
                <a:gd name="connsiteX16" fmla="*/ 304800 w 4757737"/>
                <a:gd name="connsiteY16" fmla="*/ 1876425 h 2062163"/>
                <a:gd name="connsiteX17" fmla="*/ 333375 w 4757737"/>
                <a:gd name="connsiteY17" fmla="*/ 1866900 h 2062163"/>
                <a:gd name="connsiteX18" fmla="*/ 342900 w 4757737"/>
                <a:gd name="connsiteY18" fmla="*/ 1852613 h 2062163"/>
                <a:gd name="connsiteX19" fmla="*/ 357187 w 4757737"/>
                <a:gd name="connsiteY19" fmla="*/ 1843088 h 2062163"/>
                <a:gd name="connsiteX20" fmla="*/ 381000 w 4757737"/>
                <a:gd name="connsiteY20" fmla="*/ 1804988 h 2062163"/>
                <a:gd name="connsiteX21" fmla="*/ 461962 w 4757737"/>
                <a:gd name="connsiteY21" fmla="*/ 1800225 h 2062163"/>
                <a:gd name="connsiteX22" fmla="*/ 495300 w 4757737"/>
                <a:gd name="connsiteY22" fmla="*/ 1781175 h 2062163"/>
                <a:gd name="connsiteX23" fmla="*/ 523875 w 4757737"/>
                <a:gd name="connsiteY23" fmla="*/ 1771650 h 2062163"/>
                <a:gd name="connsiteX24" fmla="*/ 538162 w 4757737"/>
                <a:gd name="connsiteY24" fmla="*/ 1766888 h 2062163"/>
                <a:gd name="connsiteX25" fmla="*/ 552450 w 4757737"/>
                <a:gd name="connsiteY25" fmla="*/ 1762125 h 2062163"/>
                <a:gd name="connsiteX26" fmla="*/ 600075 w 4757737"/>
                <a:gd name="connsiteY26" fmla="*/ 1757363 h 2062163"/>
                <a:gd name="connsiteX27" fmla="*/ 614362 w 4757737"/>
                <a:gd name="connsiteY27" fmla="*/ 1752600 h 2062163"/>
                <a:gd name="connsiteX28" fmla="*/ 642937 w 4757737"/>
                <a:gd name="connsiteY28" fmla="*/ 1728788 h 2062163"/>
                <a:gd name="connsiteX29" fmla="*/ 657225 w 4757737"/>
                <a:gd name="connsiteY29" fmla="*/ 1724025 h 2062163"/>
                <a:gd name="connsiteX30" fmla="*/ 671512 w 4757737"/>
                <a:gd name="connsiteY30" fmla="*/ 1714500 h 2062163"/>
                <a:gd name="connsiteX31" fmla="*/ 709612 w 4757737"/>
                <a:gd name="connsiteY31" fmla="*/ 1695450 h 2062163"/>
                <a:gd name="connsiteX32" fmla="*/ 766762 w 4757737"/>
                <a:gd name="connsiteY32" fmla="*/ 1666875 h 2062163"/>
                <a:gd name="connsiteX33" fmla="*/ 781050 w 4757737"/>
                <a:gd name="connsiteY33" fmla="*/ 1662113 h 2062163"/>
                <a:gd name="connsiteX34" fmla="*/ 852487 w 4757737"/>
                <a:gd name="connsiteY34" fmla="*/ 1614488 h 2062163"/>
                <a:gd name="connsiteX35" fmla="*/ 904875 w 4757737"/>
                <a:gd name="connsiteY35" fmla="*/ 1609725 h 2062163"/>
                <a:gd name="connsiteX36" fmla="*/ 919162 w 4757737"/>
                <a:gd name="connsiteY36" fmla="*/ 1600200 h 2062163"/>
                <a:gd name="connsiteX37" fmla="*/ 938212 w 4757737"/>
                <a:gd name="connsiteY37" fmla="*/ 1585913 h 2062163"/>
                <a:gd name="connsiteX38" fmla="*/ 966787 w 4757737"/>
                <a:gd name="connsiteY38" fmla="*/ 1571625 h 2062163"/>
                <a:gd name="connsiteX39" fmla="*/ 995362 w 4757737"/>
                <a:gd name="connsiteY39" fmla="*/ 1547813 h 2062163"/>
                <a:gd name="connsiteX40" fmla="*/ 1019175 w 4757737"/>
                <a:gd name="connsiteY40" fmla="*/ 1543050 h 2062163"/>
                <a:gd name="connsiteX41" fmla="*/ 1033462 w 4757737"/>
                <a:gd name="connsiteY41" fmla="*/ 1538288 h 2062163"/>
                <a:gd name="connsiteX42" fmla="*/ 1104900 w 4757737"/>
                <a:gd name="connsiteY42" fmla="*/ 1490663 h 2062163"/>
                <a:gd name="connsiteX43" fmla="*/ 1119187 w 4757737"/>
                <a:gd name="connsiteY43" fmla="*/ 1481138 h 2062163"/>
                <a:gd name="connsiteX44" fmla="*/ 1147762 w 4757737"/>
                <a:gd name="connsiteY44" fmla="*/ 1471613 h 2062163"/>
                <a:gd name="connsiteX45" fmla="*/ 1166812 w 4757737"/>
                <a:gd name="connsiteY45" fmla="*/ 1457325 h 2062163"/>
                <a:gd name="connsiteX46" fmla="*/ 1195387 w 4757737"/>
                <a:gd name="connsiteY46" fmla="*/ 1447800 h 2062163"/>
                <a:gd name="connsiteX47" fmla="*/ 1247775 w 4757737"/>
                <a:gd name="connsiteY47" fmla="*/ 1438275 h 2062163"/>
                <a:gd name="connsiteX48" fmla="*/ 1290637 w 4757737"/>
                <a:gd name="connsiteY48" fmla="*/ 1423988 h 2062163"/>
                <a:gd name="connsiteX49" fmla="*/ 1323975 w 4757737"/>
                <a:gd name="connsiteY49" fmla="*/ 1414463 h 2062163"/>
                <a:gd name="connsiteX50" fmla="*/ 1357312 w 4757737"/>
                <a:gd name="connsiteY50" fmla="*/ 1409700 h 2062163"/>
                <a:gd name="connsiteX51" fmla="*/ 1371600 w 4757737"/>
                <a:gd name="connsiteY51" fmla="*/ 1404938 h 2062163"/>
                <a:gd name="connsiteX52" fmla="*/ 1504950 w 4757737"/>
                <a:gd name="connsiteY52" fmla="*/ 1333500 h 2062163"/>
                <a:gd name="connsiteX53" fmla="*/ 1633537 w 4757737"/>
                <a:gd name="connsiteY53" fmla="*/ 1285875 h 2062163"/>
                <a:gd name="connsiteX54" fmla="*/ 1681162 w 4757737"/>
                <a:gd name="connsiteY54" fmla="*/ 1233488 h 2062163"/>
                <a:gd name="connsiteX55" fmla="*/ 1924050 w 4757737"/>
                <a:gd name="connsiteY55" fmla="*/ 1143000 h 2062163"/>
                <a:gd name="connsiteX56" fmla="*/ 1976437 w 4757737"/>
                <a:gd name="connsiteY56" fmla="*/ 1138238 h 2062163"/>
                <a:gd name="connsiteX57" fmla="*/ 1990725 w 4757737"/>
                <a:gd name="connsiteY57" fmla="*/ 1128713 h 2062163"/>
                <a:gd name="connsiteX58" fmla="*/ 2019300 w 4757737"/>
                <a:gd name="connsiteY58" fmla="*/ 1119188 h 2062163"/>
                <a:gd name="connsiteX59" fmla="*/ 2047875 w 4757737"/>
                <a:gd name="connsiteY59" fmla="*/ 1100138 h 2062163"/>
                <a:gd name="connsiteX60" fmla="*/ 2062162 w 4757737"/>
                <a:gd name="connsiteY60" fmla="*/ 1090613 h 2062163"/>
                <a:gd name="connsiteX61" fmla="*/ 2076450 w 4757737"/>
                <a:gd name="connsiteY61" fmla="*/ 1076325 h 2062163"/>
                <a:gd name="connsiteX62" fmla="*/ 2090737 w 4757737"/>
                <a:gd name="connsiteY62" fmla="*/ 1066800 h 2062163"/>
                <a:gd name="connsiteX63" fmla="*/ 2176462 w 4757737"/>
                <a:gd name="connsiteY63" fmla="*/ 1009650 h 2062163"/>
                <a:gd name="connsiteX64" fmla="*/ 2219325 w 4757737"/>
                <a:gd name="connsiteY64" fmla="*/ 1019175 h 2062163"/>
                <a:gd name="connsiteX65" fmla="*/ 2238375 w 4757737"/>
                <a:gd name="connsiteY65" fmla="*/ 981075 h 2062163"/>
                <a:gd name="connsiteX66" fmla="*/ 2262187 w 4757737"/>
                <a:gd name="connsiteY66" fmla="*/ 976313 h 2062163"/>
                <a:gd name="connsiteX67" fmla="*/ 2309812 w 4757737"/>
                <a:gd name="connsiteY67" fmla="*/ 962025 h 2062163"/>
                <a:gd name="connsiteX68" fmla="*/ 2333625 w 4757737"/>
                <a:gd name="connsiteY68" fmla="*/ 957263 h 2062163"/>
                <a:gd name="connsiteX69" fmla="*/ 2362200 w 4757737"/>
                <a:gd name="connsiteY69" fmla="*/ 947738 h 2062163"/>
                <a:gd name="connsiteX70" fmla="*/ 2390775 w 4757737"/>
                <a:gd name="connsiteY70" fmla="*/ 928688 h 2062163"/>
                <a:gd name="connsiteX71" fmla="*/ 2405062 w 4757737"/>
                <a:gd name="connsiteY71" fmla="*/ 919163 h 2062163"/>
                <a:gd name="connsiteX72" fmla="*/ 2428875 w 4757737"/>
                <a:gd name="connsiteY72" fmla="*/ 890588 h 2062163"/>
                <a:gd name="connsiteX73" fmla="*/ 2443162 w 4757737"/>
                <a:gd name="connsiteY73" fmla="*/ 885825 h 2062163"/>
                <a:gd name="connsiteX74" fmla="*/ 2457450 w 4757737"/>
                <a:gd name="connsiteY74" fmla="*/ 876300 h 2062163"/>
                <a:gd name="connsiteX75" fmla="*/ 2490787 w 4757737"/>
                <a:gd name="connsiteY75" fmla="*/ 871538 h 2062163"/>
                <a:gd name="connsiteX76" fmla="*/ 2533650 w 4757737"/>
                <a:gd name="connsiteY76" fmla="*/ 857250 h 2062163"/>
                <a:gd name="connsiteX77" fmla="*/ 2562225 w 4757737"/>
                <a:gd name="connsiteY77" fmla="*/ 852488 h 2062163"/>
                <a:gd name="connsiteX78" fmla="*/ 2590800 w 4757737"/>
                <a:gd name="connsiteY78" fmla="*/ 842963 h 2062163"/>
                <a:gd name="connsiteX79" fmla="*/ 2619375 w 4757737"/>
                <a:gd name="connsiteY79" fmla="*/ 823913 h 2062163"/>
                <a:gd name="connsiteX80" fmla="*/ 2647950 w 4757737"/>
                <a:gd name="connsiteY80" fmla="*/ 814388 h 2062163"/>
                <a:gd name="connsiteX81" fmla="*/ 2671762 w 4757737"/>
                <a:gd name="connsiteY81" fmla="*/ 809625 h 2062163"/>
                <a:gd name="connsiteX82" fmla="*/ 2700337 w 4757737"/>
                <a:gd name="connsiteY82" fmla="*/ 800100 h 2062163"/>
                <a:gd name="connsiteX83" fmla="*/ 2728912 w 4757737"/>
                <a:gd name="connsiteY83" fmla="*/ 776288 h 2062163"/>
                <a:gd name="connsiteX84" fmla="*/ 2743200 w 4757737"/>
                <a:gd name="connsiteY84" fmla="*/ 771525 h 2062163"/>
                <a:gd name="connsiteX85" fmla="*/ 2771775 w 4757737"/>
                <a:gd name="connsiteY85" fmla="*/ 757238 h 2062163"/>
                <a:gd name="connsiteX86" fmla="*/ 2795587 w 4757737"/>
                <a:gd name="connsiteY86" fmla="*/ 733425 h 2062163"/>
                <a:gd name="connsiteX87" fmla="*/ 2824162 w 4757737"/>
                <a:gd name="connsiteY87" fmla="*/ 704850 h 2062163"/>
                <a:gd name="connsiteX88" fmla="*/ 2852737 w 4757737"/>
                <a:gd name="connsiteY88" fmla="*/ 695325 h 2062163"/>
                <a:gd name="connsiteX89" fmla="*/ 2895600 w 4757737"/>
                <a:gd name="connsiteY89" fmla="*/ 681038 h 2062163"/>
                <a:gd name="connsiteX90" fmla="*/ 2947987 w 4757737"/>
                <a:gd name="connsiteY90" fmla="*/ 676275 h 2062163"/>
                <a:gd name="connsiteX91" fmla="*/ 3000375 w 4757737"/>
                <a:gd name="connsiteY91" fmla="*/ 661988 h 2062163"/>
                <a:gd name="connsiteX92" fmla="*/ 3014662 w 4757737"/>
                <a:gd name="connsiteY92" fmla="*/ 652463 h 2062163"/>
                <a:gd name="connsiteX93" fmla="*/ 3033712 w 4757737"/>
                <a:gd name="connsiteY93" fmla="*/ 633413 h 2062163"/>
                <a:gd name="connsiteX94" fmla="*/ 3062287 w 4757737"/>
                <a:gd name="connsiteY94" fmla="*/ 619125 h 2062163"/>
                <a:gd name="connsiteX95" fmla="*/ 3095625 w 4757737"/>
                <a:gd name="connsiteY95" fmla="*/ 604838 h 2062163"/>
                <a:gd name="connsiteX96" fmla="*/ 3128962 w 4757737"/>
                <a:gd name="connsiteY96" fmla="*/ 604838 h 2062163"/>
                <a:gd name="connsiteX97" fmla="*/ 3257550 w 4757737"/>
                <a:gd name="connsiteY97" fmla="*/ 500063 h 2062163"/>
                <a:gd name="connsiteX98" fmla="*/ 3324225 w 4757737"/>
                <a:gd name="connsiteY98" fmla="*/ 495300 h 2062163"/>
                <a:gd name="connsiteX99" fmla="*/ 3595687 w 4757737"/>
                <a:gd name="connsiteY99" fmla="*/ 352425 h 2062163"/>
                <a:gd name="connsiteX100" fmla="*/ 3686175 w 4757737"/>
                <a:gd name="connsiteY100" fmla="*/ 347663 h 2062163"/>
                <a:gd name="connsiteX101" fmla="*/ 3695700 w 4757737"/>
                <a:gd name="connsiteY101" fmla="*/ 319088 h 2062163"/>
                <a:gd name="connsiteX102" fmla="*/ 3709987 w 4757737"/>
                <a:gd name="connsiteY102" fmla="*/ 314325 h 2062163"/>
                <a:gd name="connsiteX103" fmla="*/ 3781425 w 4757737"/>
                <a:gd name="connsiteY103" fmla="*/ 309563 h 2062163"/>
                <a:gd name="connsiteX104" fmla="*/ 3786187 w 4757737"/>
                <a:gd name="connsiteY104" fmla="*/ 290513 h 2062163"/>
                <a:gd name="connsiteX105" fmla="*/ 3795712 w 4757737"/>
                <a:gd name="connsiteY105" fmla="*/ 276225 h 2062163"/>
                <a:gd name="connsiteX106" fmla="*/ 3838575 w 4757737"/>
                <a:gd name="connsiteY106" fmla="*/ 266700 h 2062163"/>
                <a:gd name="connsiteX107" fmla="*/ 3852862 w 4757737"/>
                <a:gd name="connsiteY107" fmla="*/ 257175 h 2062163"/>
                <a:gd name="connsiteX108" fmla="*/ 3914775 w 4757737"/>
                <a:gd name="connsiteY108" fmla="*/ 247650 h 2062163"/>
                <a:gd name="connsiteX109" fmla="*/ 3938587 w 4757737"/>
                <a:gd name="connsiteY109" fmla="*/ 223838 h 2062163"/>
                <a:gd name="connsiteX110" fmla="*/ 3957637 w 4757737"/>
                <a:gd name="connsiteY110" fmla="*/ 180975 h 2062163"/>
                <a:gd name="connsiteX111" fmla="*/ 3971925 w 4757737"/>
                <a:gd name="connsiteY111" fmla="*/ 176213 h 2062163"/>
                <a:gd name="connsiteX112" fmla="*/ 4024312 w 4757737"/>
                <a:gd name="connsiteY112" fmla="*/ 166688 h 2062163"/>
                <a:gd name="connsiteX113" fmla="*/ 4029075 w 4757737"/>
                <a:gd name="connsiteY113" fmla="*/ 142875 h 2062163"/>
                <a:gd name="connsiteX114" fmla="*/ 4043362 w 4757737"/>
                <a:gd name="connsiteY114" fmla="*/ 133350 h 2062163"/>
                <a:gd name="connsiteX115" fmla="*/ 4071937 w 4757737"/>
                <a:gd name="connsiteY115" fmla="*/ 123825 h 2062163"/>
                <a:gd name="connsiteX116" fmla="*/ 4086225 w 4757737"/>
                <a:gd name="connsiteY116" fmla="*/ 119063 h 2062163"/>
                <a:gd name="connsiteX117" fmla="*/ 4100512 w 4757737"/>
                <a:gd name="connsiteY117" fmla="*/ 119063 h 2062163"/>
                <a:gd name="connsiteX118" fmla="*/ 4214812 w 4757737"/>
                <a:gd name="connsiteY118" fmla="*/ 114300 h 2062163"/>
                <a:gd name="connsiteX119" fmla="*/ 4338637 w 4757737"/>
                <a:gd name="connsiteY119" fmla="*/ 33338 h 2062163"/>
                <a:gd name="connsiteX120" fmla="*/ 4376737 w 4757737"/>
                <a:gd name="connsiteY120" fmla="*/ 19050 h 2062163"/>
                <a:gd name="connsiteX121" fmla="*/ 4395787 w 4757737"/>
                <a:gd name="connsiteY121" fmla="*/ 14288 h 2062163"/>
                <a:gd name="connsiteX122" fmla="*/ 4400550 w 4757737"/>
                <a:gd name="connsiteY122" fmla="*/ 0 h 2062163"/>
                <a:gd name="connsiteX123" fmla="*/ 4748212 w 4757737"/>
                <a:gd name="connsiteY123" fmla="*/ 0 h 2062163"/>
                <a:gd name="connsiteX124" fmla="*/ 4757737 w 4757737"/>
                <a:gd name="connsiteY124" fmla="*/ 4763 h 206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4757737" h="2062163">
                  <a:moveTo>
                    <a:pt x="0" y="2062163"/>
                  </a:moveTo>
                  <a:lnTo>
                    <a:pt x="0" y="2062163"/>
                  </a:lnTo>
                  <a:cubicBezTo>
                    <a:pt x="12700" y="2055813"/>
                    <a:pt x="25174" y="2048989"/>
                    <a:pt x="38100" y="2043113"/>
                  </a:cubicBezTo>
                  <a:cubicBezTo>
                    <a:pt x="48464" y="2038402"/>
                    <a:pt x="60728" y="2036801"/>
                    <a:pt x="71437" y="2033588"/>
                  </a:cubicBezTo>
                  <a:cubicBezTo>
                    <a:pt x="81054" y="2030703"/>
                    <a:pt x="100012" y="2024063"/>
                    <a:pt x="100012" y="2024063"/>
                  </a:cubicBezTo>
                  <a:lnTo>
                    <a:pt x="119062" y="1995488"/>
                  </a:lnTo>
                  <a:cubicBezTo>
                    <a:pt x="124631" y="1987134"/>
                    <a:pt x="123018" y="1975267"/>
                    <a:pt x="128587" y="1966913"/>
                  </a:cubicBezTo>
                  <a:cubicBezTo>
                    <a:pt x="131762" y="1962150"/>
                    <a:pt x="135552" y="1957745"/>
                    <a:pt x="138112" y="1952625"/>
                  </a:cubicBezTo>
                  <a:cubicBezTo>
                    <a:pt x="140357" y="1948135"/>
                    <a:pt x="139325" y="1941888"/>
                    <a:pt x="142875" y="1938338"/>
                  </a:cubicBezTo>
                  <a:cubicBezTo>
                    <a:pt x="146425" y="1934788"/>
                    <a:pt x="152672" y="1935820"/>
                    <a:pt x="157162" y="1933575"/>
                  </a:cubicBezTo>
                  <a:cubicBezTo>
                    <a:pt x="162282" y="1931015"/>
                    <a:pt x="166219" y="1926375"/>
                    <a:pt x="171450" y="1924050"/>
                  </a:cubicBezTo>
                  <a:cubicBezTo>
                    <a:pt x="180625" y="1919972"/>
                    <a:pt x="191671" y="1920094"/>
                    <a:pt x="200025" y="1914525"/>
                  </a:cubicBezTo>
                  <a:cubicBezTo>
                    <a:pt x="204787" y="1911350"/>
                    <a:pt x="209082" y="1907325"/>
                    <a:pt x="214312" y="1905000"/>
                  </a:cubicBezTo>
                  <a:cubicBezTo>
                    <a:pt x="223487" y="1900922"/>
                    <a:pt x="233362" y="1898650"/>
                    <a:pt x="242887" y="1895475"/>
                  </a:cubicBezTo>
                  <a:lnTo>
                    <a:pt x="271462" y="1885950"/>
                  </a:lnTo>
                  <a:cubicBezTo>
                    <a:pt x="276225" y="1884362"/>
                    <a:pt x="280880" y="1882406"/>
                    <a:pt x="285750" y="1881188"/>
                  </a:cubicBezTo>
                  <a:cubicBezTo>
                    <a:pt x="292100" y="1879600"/>
                    <a:pt x="298531" y="1878306"/>
                    <a:pt x="304800" y="1876425"/>
                  </a:cubicBezTo>
                  <a:cubicBezTo>
                    <a:pt x="314417" y="1873540"/>
                    <a:pt x="333375" y="1866900"/>
                    <a:pt x="333375" y="1866900"/>
                  </a:cubicBezTo>
                  <a:cubicBezTo>
                    <a:pt x="336550" y="1862138"/>
                    <a:pt x="338853" y="1856660"/>
                    <a:pt x="342900" y="1852613"/>
                  </a:cubicBezTo>
                  <a:cubicBezTo>
                    <a:pt x="346947" y="1848566"/>
                    <a:pt x="354154" y="1847942"/>
                    <a:pt x="357187" y="1843088"/>
                  </a:cubicBezTo>
                  <a:cubicBezTo>
                    <a:pt x="365315" y="1830083"/>
                    <a:pt x="360186" y="1808110"/>
                    <a:pt x="381000" y="1804988"/>
                  </a:cubicBezTo>
                  <a:cubicBezTo>
                    <a:pt x="407735" y="1800978"/>
                    <a:pt x="434975" y="1801813"/>
                    <a:pt x="461962" y="1800225"/>
                  </a:cubicBezTo>
                  <a:cubicBezTo>
                    <a:pt x="514282" y="1787146"/>
                    <a:pt x="448872" y="1806968"/>
                    <a:pt x="495300" y="1781175"/>
                  </a:cubicBezTo>
                  <a:cubicBezTo>
                    <a:pt x="504077" y="1776299"/>
                    <a:pt x="514350" y="1774825"/>
                    <a:pt x="523875" y="1771650"/>
                  </a:cubicBezTo>
                  <a:lnTo>
                    <a:pt x="538162" y="1766888"/>
                  </a:lnTo>
                  <a:cubicBezTo>
                    <a:pt x="542925" y="1765300"/>
                    <a:pt x="547455" y="1762624"/>
                    <a:pt x="552450" y="1762125"/>
                  </a:cubicBezTo>
                  <a:lnTo>
                    <a:pt x="600075" y="1757363"/>
                  </a:lnTo>
                  <a:cubicBezTo>
                    <a:pt x="604837" y="1755775"/>
                    <a:pt x="610185" y="1755385"/>
                    <a:pt x="614362" y="1752600"/>
                  </a:cubicBezTo>
                  <a:cubicBezTo>
                    <a:pt x="645955" y="1731538"/>
                    <a:pt x="611780" y="1744367"/>
                    <a:pt x="642937" y="1728788"/>
                  </a:cubicBezTo>
                  <a:cubicBezTo>
                    <a:pt x="647427" y="1726543"/>
                    <a:pt x="652735" y="1726270"/>
                    <a:pt x="657225" y="1724025"/>
                  </a:cubicBezTo>
                  <a:cubicBezTo>
                    <a:pt x="662344" y="1721465"/>
                    <a:pt x="666487" y="1717241"/>
                    <a:pt x="671512" y="1714500"/>
                  </a:cubicBezTo>
                  <a:cubicBezTo>
                    <a:pt x="683977" y="1707701"/>
                    <a:pt x="696912" y="1701800"/>
                    <a:pt x="709612" y="1695450"/>
                  </a:cubicBezTo>
                  <a:cubicBezTo>
                    <a:pt x="783462" y="1658525"/>
                    <a:pt x="694945" y="1690813"/>
                    <a:pt x="766762" y="1666875"/>
                  </a:cubicBezTo>
                  <a:lnTo>
                    <a:pt x="781050" y="1662113"/>
                  </a:lnTo>
                  <a:lnTo>
                    <a:pt x="852487" y="1614488"/>
                  </a:lnTo>
                  <a:cubicBezTo>
                    <a:pt x="867077" y="1604761"/>
                    <a:pt x="887412" y="1611313"/>
                    <a:pt x="904875" y="1609725"/>
                  </a:cubicBezTo>
                  <a:cubicBezTo>
                    <a:pt x="909637" y="1606550"/>
                    <a:pt x="914504" y="1603527"/>
                    <a:pt x="919162" y="1600200"/>
                  </a:cubicBezTo>
                  <a:cubicBezTo>
                    <a:pt x="925621" y="1595586"/>
                    <a:pt x="931320" y="1589851"/>
                    <a:pt x="938212" y="1585913"/>
                  </a:cubicBezTo>
                  <a:cubicBezTo>
                    <a:pt x="965550" y="1570292"/>
                    <a:pt x="939636" y="1594251"/>
                    <a:pt x="966787" y="1571625"/>
                  </a:cubicBezTo>
                  <a:cubicBezTo>
                    <a:pt x="976892" y="1563205"/>
                    <a:pt x="982466" y="1552649"/>
                    <a:pt x="995362" y="1547813"/>
                  </a:cubicBezTo>
                  <a:cubicBezTo>
                    <a:pt x="1002941" y="1544971"/>
                    <a:pt x="1011322" y="1545013"/>
                    <a:pt x="1019175" y="1543050"/>
                  </a:cubicBezTo>
                  <a:cubicBezTo>
                    <a:pt x="1024045" y="1541832"/>
                    <a:pt x="1028700" y="1539875"/>
                    <a:pt x="1033462" y="1538288"/>
                  </a:cubicBezTo>
                  <a:lnTo>
                    <a:pt x="1104900" y="1490663"/>
                  </a:lnTo>
                  <a:lnTo>
                    <a:pt x="1119187" y="1481138"/>
                  </a:lnTo>
                  <a:cubicBezTo>
                    <a:pt x="1127541" y="1475569"/>
                    <a:pt x="1147762" y="1471613"/>
                    <a:pt x="1147762" y="1471613"/>
                  </a:cubicBezTo>
                  <a:cubicBezTo>
                    <a:pt x="1154112" y="1466850"/>
                    <a:pt x="1159712" y="1460875"/>
                    <a:pt x="1166812" y="1457325"/>
                  </a:cubicBezTo>
                  <a:cubicBezTo>
                    <a:pt x="1175792" y="1452835"/>
                    <a:pt x="1185646" y="1450235"/>
                    <a:pt x="1195387" y="1447800"/>
                  </a:cubicBezTo>
                  <a:cubicBezTo>
                    <a:pt x="1225327" y="1440316"/>
                    <a:pt x="1207957" y="1443964"/>
                    <a:pt x="1247775" y="1438275"/>
                  </a:cubicBezTo>
                  <a:lnTo>
                    <a:pt x="1290637" y="1423988"/>
                  </a:lnTo>
                  <a:cubicBezTo>
                    <a:pt x="1302885" y="1419905"/>
                    <a:pt x="1310810" y="1416857"/>
                    <a:pt x="1323975" y="1414463"/>
                  </a:cubicBezTo>
                  <a:cubicBezTo>
                    <a:pt x="1335019" y="1412455"/>
                    <a:pt x="1346200" y="1411288"/>
                    <a:pt x="1357312" y="1409700"/>
                  </a:cubicBezTo>
                  <a:lnTo>
                    <a:pt x="1371600" y="1404938"/>
                  </a:lnTo>
                  <a:lnTo>
                    <a:pt x="1504950" y="1333500"/>
                  </a:lnTo>
                  <a:lnTo>
                    <a:pt x="1633537" y="1285875"/>
                  </a:lnTo>
                  <a:lnTo>
                    <a:pt x="1681162" y="1233488"/>
                  </a:lnTo>
                  <a:lnTo>
                    <a:pt x="1924050" y="1143000"/>
                  </a:lnTo>
                  <a:cubicBezTo>
                    <a:pt x="1941512" y="1141413"/>
                    <a:pt x="1959292" y="1141912"/>
                    <a:pt x="1976437" y="1138238"/>
                  </a:cubicBezTo>
                  <a:cubicBezTo>
                    <a:pt x="1982034" y="1137039"/>
                    <a:pt x="1985494" y="1131038"/>
                    <a:pt x="1990725" y="1128713"/>
                  </a:cubicBezTo>
                  <a:cubicBezTo>
                    <a:pt x="1999900" y="1124635"/>
                    <a:pt x="2019300" y="1119188"/>
                    <a:pt x="2019300" y="1119188"/>
                  </a:cubicBezTo>
                  <a:lnTo>
                    <a:pt x="2047875" y="1100138"/>
                  </a:lnTo>
                  <a:cubicBezTo>
                    <a:pt x="2052637" y="1096963"/>
                    <a:pt x="2058115" y="1094660"/>
                    <a:pt x="2062162" y="1090613"/>
                  </a:cubicBezTo>
                  <a:cubicBezTo>
                    <a:pt x="2066925" y="1085850"/>
                    <a:pt x="2071276" y="1080637"/>
                    <a:pt x="2076450" y="1076325"/>
                  </a:cubicBezTo>
                  <a:cubicBezTo>
                    <a:pt x="2080847" y="1072661"/>
                    <a:pt x="2090737" y="1066800"/>
                    <a:pt x="2090737" y="1066800"/>
                  </a:cubicBezTo>
                  <a:lnTo>
                    <a:pt x="2176462" y="1009650"/>
                  </a:lnTo>
                  <a:lnTo>
                    <a:pt x="2219325" y="1019175"/>
                  </a:lnTo>
                  <a:cubicBezTo>
                    <a:pt x="2225675" y="1006475"/>
                    <a:pt x="2228335" y="991115"/>
                    <a:pt x="2238375" y="981075"/>
                  </a:cubicBezTo>
                  <a:cubicBezTo>
                    <a:pt x="2244099" y="975351"/>
                    <a:pt x="2254378" y="978443"/>
                    <a:pt x="2262187" y="976313"/>
                  </a:cubicBezTo>
                  <a:cubicBezTo>
                    <a:pt x="2314405" y="962072"/>
                    <a:pt x="2269656" y="970948"/>
                    <a:pt x="2309812" y="962025"/>
                  </a:cubicBezTo>
                  <a:cubicBezTo>
                    <a:pt x="2317714" y="960269"/>
                    <a:pt x="2325815" y="959393"/>
                    <a:pt x="2333625" y="957263"/>
                  </a:cubicBezTo>
                  <a:cubicBezTo>
                    <a:pt x="2343311" y="954621"/>
                    <a:pt x="2362200" y="947738"/>
                    <a:pt x="2362200" y="947738"/>
                  </a:cubicBezTo>
                  <a:lnTo>
                    <a:pt x="2390775" y="928688"/>
                  </a:lnTo>
                  <a:lnTo>
                    <a:pt x="2405062" y="919163"/>
                  </a:lnTo>
                  <a:cubicBezTo>
                    <a:pt x="2412092" y="908618"/>
                    <a:pt x="2417872" y="897924"/>
                    <a:pt x="2428875" y="890588"/>
                  </a:cubicBezTo>
                  <a:cubicBezTo>
                    <a:pt x="2433052" y="887803"/>
                    <a:pt x="2438672" y="888070"/>
                    <a:pt x="2443162" y="885825"/>
                  </a:cubicBezTo>
                  <a:cubicBezTo>
                    <a:pt x="2448282" y="883265"/>
                    <a:pt x="2451967" y="877945"/>
                    <a:pt x="2457450" y="876300"/>
                  </a:cubicBezTo>
                  <a:cubicBezTo>
                    <a:pt x="2468202" y="873075"/>
                    <a:pt x="2479675" y="873125"/>
                    <a:pt x="2490787" y="871538"/>
                  </a:cubicBezTo>
                  <a:lnTo>
                    <a:pt x="2533650" y="857250"/>
                  </a:lnTo>
                  <a:cubicBezTo>
                    <a:pt x="2542811" y="854196"/>
                    <a:pt x="2552700" y="854075"/>
                    <a:pt x="2562225" y="852488"/>
                  </a:cubicBezTo>
                  <a:cubicBezTo>
                    <a:pt x="2571750" y="849313"/>
                    <a:pt x="2582446" y="848532"/>
                    <a:pt x="2590800" y="842963"/>
                  </a:cubicBezTo>
                  <a:cubicBezTo>
                    <a:pt x="2600325" y="836613"/>
                    <a:pt x="2608515" y="827533"/>
                    <a:pt x="2619375" y="823913"/>
                  </a:cubicBezTo>
                  <a:lnTo>
                    <a:pt x="2647950" y="814388"/>
                  </a:lnTo>
                  <a:cubicBezTo>
                    <a:pt x="2655629" y="811828"/>
                    <a:pt x="2663953" y="811755"/>
                    <a:pt x="2671762" y="809625"/>
                  </a:cubicBezTo>
                  <a:cubicBezTo>
                    <a:pt x="2681448" y="806983"/>
                    <a:pt x="2700337" y="800100"/>
                    <a:pt x="2700337" y="800100"/>
                  </a:cubicBezTo>
                  <a:cubicBezTo>
                    <a:pt x="2710869" y="789569"/>
                    <a:pt x="2715653" y="782918"/>
                    <a:pt x="2728912" y="776288"/>
                  </a:cubicBezTo>
                  <a:cubicBezTo>
                    <a:pt x="2733402" y="774043"/>
                    <a:pt x="2738710" y="773770"/>
                    <a:pt x="2743200" y="771525"/>
                  </a:cubicBezTo>
                  <a:cubicBezTo>
                    <a:pt x="2780122" y="753064"/>
                    <a:pt x="2735868" y="769205"/>
                    <a:pt x="2771775" y="757238"/>
                  </a:cubicBezTo>
                  <a:cubicBezTo>
                    <a:pt x="2801216" y="737610"/>
                    <a:pt x="2772495" y="759404"/>
                    <a:pt x="2795587" y="733425"/>
                  </a:cubicBezTo>
                  <a:cubicBezTo>
                    <a:pt x="2804536" y="723357"/>
                    <a:pt x="2814637" y="714375"/>
                    <a:pt x="2824162" y="704850"/>
                  </a:cubicBezTo>
                  <a:cubicBezTo>
                    <a:pt x="2831262" y="697750"/>
                    <a:pt x="2843212" y="698500"/>
                    <a:pt x="2852737" y="695325"/>
                  </a:cubicBezTo>
                  <a:lnTo>
                    <a:pt x="2895600" y="681038"/>
                  </a:lnTo>
                  <a:cubicBezTo>
                    <a:pt x="2912235" y="675494"/>
                    <a:pt x="2930525" y="677863"/>
                    <a:pt x="2947987" y="676275"/>
                  </a:cubicBezTo>
                  <a:cubicBezTo>
                    <a:pt x="2990957" y="665532"/>
                    <a:pt x="2973668" y="670889"/>
                    <a:pt x="3000375" y="661988"/>
                  </a:cubicBezTo>
                  <a:cubicBezTo>
                    <a:pt x="3005137" y="658813"/>
                    <a:pt x="3011086" y="656932"/>
                    <a:pt x="3014662" y="652463"/>
                  </a:cubicBezTo>
                  <a:cubicBezTo>
                    <a:pt x="3033134" y="629373"/>
                    <a:pt x="3002542" y="643802"/>
                    <a:pt x="3033712" y="633413"/>
                  </a:cubicBezTo>
                  <a:cubicBezTo>
                    <a:pt x="3074661" y="606115"/>
                    <a:pt x="3022851" y="638844"/>
                    <a:pt x="3062287" y="619125"/>
                  </a:cubicBezTo>
                  <a:cubicBezTo>
                    <a:pt x="3081693" y="609422"/>
                    <a:pt x="3071397" y="607040"/>
                    <a:pt x="3095625" y="604838"/>
                  </a:cubicBezTo>
                  <a:cubicBezTo>
                    <a:pt x="3106692" y="603832"/>
                    <a:pt x="3117850" y="604838"/>
                    <a:pt x="3128962" y="604838"/>
                  </a:cubicBezTo>
                  <a:lnTo>
                    <a:pt x="3257550" y="500063"/>
                  </a:lnTo>
                  <a:cubicBezTo>
                    <a:pt x="3308301" y="494423"/>
                    <a:pt x="3286037" y="495300"/>
                    <a:pt x="3324225" y="495300"/>
                  </a:cubicBezTo>
                  <a:lnTo>
                    <a:pt x="3595687" y="352425"/>
                  </a:lnTo>
                  <a:cubicBezTo>
                    <a:pt x="3625850" y="350838"/>
                    <a:pt x="3657521" y="357214"/>
                    <a:pt x="3686175" y="347663"/>
                  </a:cubicBezTo>
                  <a:cubicBezTo>
                    <a:pt x="3695700" y="344488"/>
                    <a:pt x="3692525" y="328613"/>
                    <a:pt x="3695700" y="319088"/>
                  </a:cubicBezTo>
                  <a:cubicBezTo>
                    <a:pt x="3697287" y="314326"/>
                    <a:pt x="3704998" y="314879"/>
                    <a:pt x="3709987" y="314325"/>
                  </a:cubicBezTo>
                  <a:cubicBezTo>
                    <a:pt x="3733707" y="311689"/>
                    <a:pt x="3757612" y="311150"/>
                    <a:pt x="3781425" y="309563"/>
                  </a:cubicBezTo>
                  <a:cubicBezTo>
                    <a:pt x="3783012" y="303213"/>
                    <a:pt x="3783609" y="296529"/>
                    <a:pt x="3786187" y="290513"/>
                  </a:cubicBezTo>
                  <a:cubicBezTo>
                    <a:pt x="3788442" y="285252"/>
                    <a:pt x="3791242" y="279801"/>
                    <a:pt x="3795712" y="276225"/>
                  </a:cubicBezTo>
                  <a:cubicBezTo>
                    <a:pt x="3801881" y="271290"/>
                    <a:pt x="3838287" y="266748"/>
                    <a:pt x="3838575" y="266700"/>
                  </a:cubicBezTo>
                  <a:cubicBezTo>
                    <a:pt x="3843337" y="263525"/>
                    <a:pt x="3847743" y="259735"/>
                    <a:pt x="3852862" y="257175"/>
                  </a:cubicBezTo>
                  <a:cubicBezTo>
                    <a:pt x="3870023" y="248595"/>
                    <a:pt x="3901126" y="249015"/>
                    <a:pt x="3914775" y="247650"/>
                  </a:cubicBezTo>
                  <a:cubicBezTo>
                    <a:pt x="3927808" y="238961"/>
                    <a:pt x="3931903" y="238876"/>
                    <a:pt x="3938587" y="223838"/>
                  </a:cubicBezTo>
                  <a:cubicBezTo>
                    <a:pt x="3943002" y="213904"/>
                    <a:pt x="3946488" y="189894"/>
                    <a:pt x="3957637" y="180975"/>
                  </a:cubicBezTo>
                  <a:cubicBezTo>
                    <a:pt x="3961557" y="177839"/>
                    <a:pt x="3967016" y="177265"/>
                    <a:pt x="3971925" y="176213"/>
                  </a:cubicBezTo>
                  <a:cubicBezTo>
                    <a:pt x="3989280" y="172494"/>
                    <a:pt x="4006850" y="169863"/>
                    <a:pt x="4024312" y="166688"/>
                  </a:cubicBezTo>
                  <a:cubicBezTo>
                    <a:pt x="4025900" y="158750"/>
                    <a:pt x="4025059" y="149903"/>
                    <a:pt x="4029075" y="142875"/>
                  </a:cubicBezTo>
                  <a:cubicBezTo>
                    <a:pt x="4031915" y="137905"/>
                    <a:pt x="4038132" y="135675"/>
                    <a:pt x="4043362" y="133350"/>
                  </a:cubicBezTo>
                  <a:cubicBezTo>
                    <a:pt x="4052537" y="129272"/>
                    <a:pt x="4062412" y="127000"/>
                    <a:pt x="4071937" y="123825"/>
                  </a:cubicBezTo>
                  <a:cubicBezTo>
                    <a:pt x="4076700" y="122238"/>
                    <a:pt x="4081205" y="119063"/>
                    <a:pt x="4086225" y="119063"/>
                  </a:cubicBezTo>
                  <a:lnTo>
                    <a:pt x="4100512" y="119063"/>
                  </a:lnTo>
                  <a:lnTo>
                    <a:pt x="4214812" y="114300"/>
                  </a:lnTo>
                  <a:lnTo>
                    <a:pt x="4338637" y="33338"/>
                  </a:lnTo>
                  <a:cubicBezTo>
                    <a:pt x="4351337" y="28575"/>
                    <a:pt x="4363869" y="23339"/>
                    <a:pt x="4376737" y="19050"/>
                  </a:cubicBezTo>
                  <a:cubicBezTo>
                    <a:pt x="4382947" y="16980"/>
                    <a:pt x="4390676" y="18377"/>
                    <a:pt x="4395787" y="14288"/>
                  </a:cubicBezTo>
                  <a:cubicBezTo>
                    <a:pt x="4399707" y="11152"/>
                    <a:pt x="4400550" y="0"/>
                    <a:pt x="4400550" y="0"/>
                  </a:cubicBezTo>
                  <a:lnTo>
                    <a:pt x="4748212" y="0"/>
                  </a:lnTo>
                  <a:lnTo>
                    <a:pt x="4757737" y="4763"/>
                  </a:lnTo>
                </a:path>
              </a:pathLst>
            </a:custGeom>
            <a:noFill/>
            <a:ln w="28575">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37"/>
            <p:cNvSpPr/>
            <p:nvPr/>
          </p:nvSpPr>
          <p:spPr>
            <a:xfrm>
              <a:off x="2206552" y="2386387"/>
              <a:ext cx="5401632" cy="1919985"/>
            </a:xfrm>
            <a:custGeom>
              <a:avLst/>
              <a:gdLst>
                <a:gd name="connsiteX0" fmla="*/ 0 w 4810125"/>
                <a:gd name="connsiteY0" fmla="*/ 1709737 h 1709737"/>
                <a:gd name="connsiteX1" fmla="*/ 0 w 4810125"/>
                <a:gd name="connsiteY1" fmla="*/ 1709737 h 1709737"/>
                <a:gd name="connsiteX2" fmla="*/ 38100 w 4810125"/>
                <a:gd name="connsiteY2" fmla="*/ 1685925 h 1709737"/>
                <a:gd name="connsiteX3" fmla="*/ 85725 w 4810125"/>
                <a:gd name="connsiteY3" fmla="*/ 1671637 h 1709737"/>
                <a:gd name="connsiteX4" fmla="*/ 114300 w 4810125"/>
                <a:gd name="connsiteY4" fmla="*/ 1652587 h 1709737"/>
                <a:gd name="connsiteX5" fmla="*/ 142875 w 4810125"/>
                <a:gd name="connsiteY5" fmla="*/ 1643062 h 1709737"/>
                <a:gd name="connsiteX6" fmla="*/ 171450 w 4810125"/>
                <a:gd name="connsiteY6" fmla="*/ 1633537 h 1709737"/>
                <a:gd name="connsiteX7" fmla="*/ 219075 w 4810125"/>
                <a:gd name="connsiteY7" fmla="*/ 1624012 h 1709737"/>
                <a:gd name="connsiteX8" fmla="*/ 266700 w 4810125"/>
                <a:gd name="connsiteY8" fmla="*/ 1609725 h 1709737"/>
                <a:gd name="connsiteX9" fmla="*/ 280987 w 4810125"/>
                <a:gd name="connsiteY9" fmla="*/ 1604962 h 1709737"/>
                <a:gd name="connsiteX10" fmla="*/ 295275 w 4810125"/>
                <a:gd name="connsiteY10" fmla="*/ 1600200 h 1709737"/>
                <a:gd name="connsiteX11" fmla="*/ 352425 w 4810125"/>
                <a:gd name="connsiteY11" fmla="*/ 1585912 h 1709737"/>
                <a:gd name="connsiteX12" fmla="*/ 381000 w 4810125"/>
                <a:gd name="connsiteY12" fmla="*/ 1566862 h 1709737"/>
                <a:gd name="connsiteX13" fmla="*/ 395287 w 4810125"/>
                <a:gd name="connsiteY13" fmla="*/ 1562100 h 1709737"/>
                <a:gd name="connsiteX14" fmla="*/ 438150 w 4810125"/>
                <a:gd name="connsiteY14" fmla="*/ 1528762 h 1709737"/>
                <a:gd name="connsiteX15" fmla="*/ 476250 w 4810125"/>
                <a:gd name="connsiteY15" fmla="*/ 1519237 h 1709737"/>
                <a:gd name="connsiteX16" fmla="*/ 490537 w 4810125"/>
                <a:gd name="connsiteY16" fmla="*/ 1514475 h 1709737"/>
                <a:gd name="connsiteX17" fmla="*/ 523875 w 4810125"/>
                <a:gd name="connsiteY17" fmla="*/ 1509712 h 1709737"/>
                <a:gd name="connsiteX18" fmla="*/ 566737 w 4810125"/>
                <a:gd name="connsiteY18" fmla="*/ 1485900 h 1709737"/>
                <a:gd name="connsiteX19" fmla="*/ 614362 w 4810125"/>
                <a:gd name="connsiteY19" fmla="*/ 1481137 h 1709737"/>
                <a:gd name="connsiteX20" fmla="*/ 709612 w 4810125"/>
                <a:gd name="connsiteY20" fmla="*/ 1466850 h 1709737"/>
                <a:gd name="connsiteX21" fmla="*/ 723900 w 4810125"/>
                <a:gd name="connsiteY21" fmla="*/ 1457325 h 1709737"/>
                <a:gd name="connsiteX22" fmla="*/ 738187 w 4810125"/>
                <a:gd name="connsiteY22" fmla="*/ 1452562 h 1709737"/>
                <a:gd name="connsiteX23" fmla="*/ 766762 w 4810125"/>
                <a:gd name="connsiteY23" fmla="*/ 1433512 h 1709737"/>
                <a:gd name="connsiteX24" fmla="*/ 790575 w 4810125"/>
                <a:gd name="connsiteY24" fmla="*/ 1414462 h 1709737"/>
                <a:gd name="connsiteX25" fmla="*/ 804862 w 4810125"/>
                <a:gd name="connsiteY25" fmla="*/ 1400175 h 1709737"/>
                <a:gd name="connsiteX26" fmla="*/ 833437 w 4810125"/>
                <a:gd name="connsiteY26" fmla="*/ 1385887 h 1709737"/>
                <a:gd name="connsiteX27" fmla="*/ 847725 w 4810125"/>
                <a:gd name="connsiteY27" fmla="*/ 1371600 h 1709737"/>
                <a:gd name="connsiteX28" fmla="*/ 914400 w 4810125"/>
                <a:gd name="connsiteY28" fmla="*/ 1357312 h 1709737"/>
                <a:gd name="connsiteX29" fmla="*/ 928687 w 4810125"/>
                <a:gd name="connsiteY29" fmla="*/ 1343025 h 1709737"/>
                <a:gd name="connsiteX30" fmla="*/ 942975 w 4810125"/>
                <a:gd name="connsiteY30" fmla="*/ 1333500 h 1709737"/>
                <a:gd name="connsiteX31" fmla="*/ 1019175 w 4810125"/>
                <a:gd name="connsiteY31" fmla="*/ 1323975 h 1709737"/>
                <a:gd name="connsiteX32" fmla="*/ 1038225 w 4810125"/>
                <a:gd name="connsiteY32" fmla="*/ 1319212 h 1709737"/>
                <a:gd name="connsiteX33" fmla="*/ 1057275 w 4810125"/>
                <a:gd name="connsiteY33" fmla="*/ 1314450 h 1709737"/>
                <a:gd name="connsiteX34" fmla="*/ 1257300 w 4810125"/>
                <a:gd name="connsiteY34" fmla="*/ 1247775 h 1709737"/>
                <a:gd name="connsiteX35" fmla="*/ 1314450 w 4810125"/>
                <a:gd name="connsiteY35" fmla="*/ 1247775 h 1709737"/>
                <a:gd name="connsiteX36" fmla="*/ 1385887 w 4810125"/>
                <a:gd name="connsiteY36" fmla="*/ 1223962 h 1709737"/>
                <a:gd name="connsiteX37" fmla="*/ 1400175 w 4810125"/>
                <a:gd name="connsiteY37" fmla="*/ 1214437 h 1709737"/>
                <a:gd name="connsiteX38" fmla="*/ 1414462 w 4810125"/>
                <a:gd name="connsiteY38" fmla="*/ 1209675 h 1709737"/>
                <a:gd name="connsiteX39" fmla="*/ 1428750 w 4810125"/>
                <a:gd name="connsiteY39" fmla="*/ 1200150 h 1709737"/>
                <a:gd name="connsiteX40" fmla="*/ 1481137 w 4810125"/>
                <a:gd name="connsiteY40" fmla="*/ 1195387 h 1709737"/>
                <a:gd name="connsiteX41" fmla="*/ 1666875 w 4810125"/>
                <a:gd name="connsiteY41" fmla="*/ 1085850 h 1709737"/>
                <a:gd name="connsiteX42" fmla="*/ 1704975 w 4810125"/>
                <a:gd name="connsiteY42" fmla="*/ 1066800 h 1709737"/>
                <a:gd name="connsiteX43" fmla="*/ 1733550 w 4810125"/>
                <a:gd name="connsiteY43" fmla="*/ 1057275 h 1709737"/>
                <a:gd name="connsiteX44" fmla="*/ 1747837 w 4810125"/>
                <a:gd name="connsiteY44" fmla="*/ 1052512 h 1709737"/>
                <a:gd name="connsiteX45" fmla="*/ 1766887 w 4810125"/>
                <a:gd name="connsiteY45" fmla="*/ 1047750 h 1709737"/>
                <a:gd name="connsiteX46" fmla="*/ 1795462 w 4810125"/>
                <a:gd name="connsiteY46" fmla="*/ 1038225 h 1709737"/>
                <a:gd name="connsiteX47" fmla="*/ 1833562 w 4810125"/>
                <a:gd name="connsiteY47" fmla="*/ 1028700 h 1709737"/>
                <a:gd name="connsiteX48" fmla="*/ 1943100 w 4810125"/>
                <a:gd name="connsiteY48" fmla="*/ 971550 h 1709737"/>
                <a:gd name="connsiteX49" fmla="*/ 2024062 w 4810125"/>
                <a:gd name="connsiteY49" fmla="*/ 966787 h 1709737"/>
                <a:gd name="connsiteX50" fmla="*/ 2028825 w 4810125"/>
                <a:gd name="connsiteY50" fmla="*/ 952500 h 1709737"/>
                <a:gd name="connsiteX51" fmla="*/ 2057400 w 4810125"/>
                <a:gd name="connsiteY51" fmla="*/ 942975 h 1709737"/>
                <a:gd name="connsiteX52" fmla="*/ 2071687 w 4810125"/>
                <a:gd name="connsiteY52" fmla="*/ 938212 h 1709737"/>
                <a:gd name="connsiteX53" fmla="*/ 2109787 w 4810125"/>
                <a:gd name="connsiteY53" fmla="*/ 942975 h 1709737"/>
                <a:gd name="connsiteX54" fmla="*/ 2195512 w 4810125"/>
                <a:gd name="connsiteY54" fmla="*/ 933450 h 1709737"/>
                <a:gd name="connsiteX55" fmla="*/ 2224087 w 4810125"/>
                <a:gd name="connsiteY55" fmla="*/ 923925 h 1709737"/>
                <a:gd name="connsiteX56" fmla="*/ 2238375 w 4810125"/>
                <a:gd name="connsiteY56" fmla="*/ 919162 h 1709737"/>
                <a:gd name="connsiteX57" fmla="*/ 2257425 w 4810125"/>
                <a:gd name="connsiteY57" fmla="*/ 914400 h 1709737"/>
                <a:gd name="connsiteX58" fmla="*/ 2271712 w 4810125"/>
                <a:gd name="connsiteY58" fmla="*/ 904875 h 1709737"/>
                <a:gd name="connsiteX59" fmla="*/ 2290762 w 4810125"/>
                <a:gd name="connsiteY59" fmla="*/ 890587 h 1709737"/>
                <a:gd name="connsiteX60" fmla="*/ 2362200 w 4810125"/>
                <a:gd name="connsiteY60" fmla="*/ 885825 h 1709737"/>
                <a:gd name="connsiteX61" fmla="*/ 2371725 w 4810125"/>
                <a:gd name="connsiteY61" fmla="*/ 871537 h 1709737"/>
                <a:gd name="connsiteX62" fmla="*/ 2386012 w 4810125"/>
                <a:gd name="connsiteY62" fmla="*/ 857250 h 1709737"/>
                <a:gd name="connsiteX63" fmla="*/ 2400300 w 4810125"/>
                <a:gd name="connsiteY63" fmla="*/ 847725 h 1709737"/>
                <a:gd name="connsiteX64" fmla="*/ 2500312 w 4810125"/>
                <a:gd name="connsiteY64" fmla="*/ 838200 h 1709737"/>
                <a:gd name="connsiteX65" fmla="*/ 2543175 w 4810125"/>
                <a:gd name="connsiteY65" fmla="*/ 814387 h 1709737"/>
                <a:gd name="connsiteX66" fmla="*/ 2571750 w 4810125"/>
                <a:gd name="connsiteY66" fmla="*/ 795337 h 1709737"/>
                <a:gd name="connsiteX67" fmla="*/ 2614612 w 4810125"/>
                <a:gd name="connsiteY67" fmla="*/ 762000 h 1709737"/>
                <a:gd name="connsiteX68" fmla="*/ 2647950 w 4810125"/>
                <a:gd name="connsiteY68" fmla="*/ 752475 h 1709737"/>
                <a:gd name="connsiteX69" fmla="*/ 2676525 w 4810125"/>
                <a:gd name="connsiteY69" fmla="*/ 742950 h 1709737"/>
                <a:gd name="connsiteX70" fmla="*/ 2719387 w 4810125"/>
                <a:gd name="connsiteY70" fmla="*/ 728662 h 1709737"/>
                <a:gd name="connsiteX71" fmla="*/ 2757487 w 4810125"/>
                <a:gd name="connsiteY71" fmla="*/ 723900 h 1709737"/>
                <a:gd name="connsiteX72" fmla="*/ 2786062 w 4810125"/>
                <a:gd name="connsiteY72" fmla="*/ 700087 h 1709737"/>
                <a:gd name="connsiteX73" fmla="*/ 2795587 w 4810125"/>
                <a:gd name="connsiteY73" fmla="*/ 685800 h 1709737"/>
                <a:gd name="connsiteX74" fmla="*/ 2862262 w 4810125"/>
                <a:gd name="connsiteY74" fmla="*/ 676275 h 1709737"/>
                <a:gd name="connsiteX75" fmla="*/ 2862262 w 4810125"/>
                <a:gd name="connsiteY75" fmla="*/ 681037 h 1709737"/>
                <a:gd name="connsiteX76" fmla="*/ 2900362 w 4810125"/>
                <a:gd name="connsiteY76" fmla="*/ 661987 h 1709737"/>
                <a:gd name="connsiteX77" fmla="*/ 2909887 w 4810125"/>
                <a:gd name="connsiteY77" fmla="*/ 633412 h 1709737"/>
                <a:gd name="connsiteX78" fmla="*/ 2924175 w 4810125"/>
                <a:gd name="connsiteY78" fmla="*/ 619125 h 1709737"/>
                <a:gd name="connsiteX79" fmla="*/ 2967037 w 4810125"/>
                <a:gd name="connsiteY79" fmla="*/ 595312 h 1709737"/>
                <a:gd name="connsiteX80" fmla="*/ 3005137 w 4810125"/>
                <a:gd name="connsiteY80" fmla="*/ 590550 h 1709737"/>
                <a:gd name="connsiteX81" fmla="*/ 3019425 w 4810125"/>
                <a:gd name="connsiteY81" fmla="*/ 585787 h 1709737"/>
                <a:gd name="connsiteX82" fmla="*/ 3033712 w 4810125"/>
                <a:gd name="connsiteY82" fmla="*/ 576262 h 1709737"/>
                <a:gd name="connsiteX83" fmla="*/ 3105150 w 4810125"/>
                <a:gd name="connsiteY83" fmla="*/ 571500 h 1709737"/>
                <a:gd name="connsiteX84" fmla="*/ 3119437 w 4810125"/>
                <a:gd name="connsiteY84" fmla="*/ 566737 h 1709737"/>
                <a:gd name="connsiteX85" fmla="*/ 3138487 w 4810125"/>
                <a:gd name="connsiteY85" fmla="*/ 561975 h 1709737"/>
                <a:gd name="connsiteX86" fmla="*/ 3167062 w 4810125"/>
                <a:gd name="connsiteY86" fmla="*/ 542925 h 1709737"/>
                <a:gd name="connsiteX87" fmla="*/ 3181350 w 4810125"/>
                <a:gd name="connsiteY87" fmla="*/ 533400 h 1709737"/>
                <a:gd name="connsiteX88" fmla="*/ 3224212 w 4810125"/>
                <a:gd name="connsiteY88" fmla="*/ 500062 h 1709737"/>
                <a:gd name="connsiteX89" fmla="*/ 3238500 w 4810125"/>
                <a:gd name="connsiteY89" fmla="*/ 495300 h 1709737"/>
                <a:gd name="connsiteX90" fmla="*/ 3252787 w 4810125"/>
                <a:gd name="connsiteY90" fmla="*/ 485775 h 1709737"/>
                <a:gd name="connsiteX91" fmla="*/ 3267075 w 4810125"/>
                <a:gd name="connsiteY91" fmla="*/ 471487 h 1709737"/>
                <a:gd name="connsiteX92" fmla="*/ 3281362 w 4810125"/>
                <a:gd name="connsiteY92" fmla="*/ 466725 h 1709737"/>
                <a:gd name="connsiteX93" fmla="*/ 3371850 w 4810125"/>
                <a:gd name="connsiteY93" fmla="*/ 457200 h 1709737"/>
                <a:gd name="connsiteX94" fmla="*/ 3386137 w 4810125"/>
                <a:gd name="connsiteY94" fmla="*/ 442912 h 1709737"/>
                <a:gd name="connsiteX95" fmla="*/ 3429000 w 4810125"/>
                <a:gd name="connsiteY95" fmla="*/ 419100 h 1709737"/>
                <a:gd name="connsiteX96" fmla="*/ 3486150 w 4810125"/>
                <a:gd name="connsiteY96" fmla="*/ 414337 h 1709737"/>
                <a:gd name="connsiteX97" fmla="*/ 3529012 w 4810125"/>
                <a:gd name="connsiteY97" fmla="*/ 385762 h 1709737"/>
                <a:gd name="connsiteX98" fmla="*/ 3543300 w 4810125"/>
                <a:gd name="connsiteY98" fmla="*/ 376237 h 1709737"/>
                <a:gd name="connsiteX99" fmla="*/ 3571875 w 4810125"/>
                <a:gd name="connsiteY99" fmla="*/ 366712 h 1709737"/>
                <a:gd name="connsiteX100" fmla="*/ 3586162 w 4810125"/>
                <a:gd name="connsiteY100" fmla="*/ 361950 h 1709737"/>
                <a:gd name="connsiteX101" fmla="*/ 3681412 w 4810125"/>
                <a:gd name="connsiteY101" fmla="*/ 361950 h 1709737"/>
                <a:gd name="connsiteX102" fmla="*/ 3709987 w 4810125"/>
                <a:gd name="connsiteY102" fmla="*/ 338137 h 1709737"/>
                <a:gd name="connsiteX103" fmla="*/ 3724275 w 4810125"/>
                <a:gd name="connsiteY103" fmla="*/ 333375 h 1709737"/>
                <a:gd name="connsiteX104" fmla="*/ 3738562 w 4810125"/>
                <a:gd name="connsiteY104" fmla="*/ 323850 h 1709737"/>
                <a:gd name="connsiteX105" fmla="*/ 3767137 w 4810125"/>
                <a:gd name="connsiteY105" fmla="*/ 314325 h 1709737"/>
                <a:gd name="connsiteX106" fmla="*/ 3781425 w 4810125"/>
                <a:gd name="connsiteY106" fmla="*/ 304800 h 1709737"/>
                <a:gd name="connsiteX107" fmla="*/ 3881437 w 4810125"/>
                <a:gd name="connsiteY107" fmla="*/ 290512 h 1709737"/>
                <a:gd name="connsiteX108" fmla="*/ 3914775 w 4810125"/>
                <a:gd name="connsiteY108" fmla="*/ 280987 h 1709737"/>
                <a:gd name="connsiteX109" fmla="*/ 3929062 w 4810125"/>
                <a:gd name="connsiteY109" fmla="*/ 271462 h 1709737"/>
                <a:gd name="connsiteX110" fmla="*/ 3971925 w 4810125"/>
                <a:gd name="connsiteY110" fmla="*/ 238125 h 1709737"/>
                <a:gd name="connsiteX111" fmla="*/ 4000500 w 4810125"/>
                <a:gd name="connsiteY111" fmla="*/ 223837 h 1709737"/>
                <a:gd name="connsiteX112" fmla="*/ 4014787 w 4810125"/>
                <a:gd name="connsiteY112" fmla="*/ 219075 h 1709737"/>
                <a:gd name="connsiteX113" fmla="*/ 4071937 w 4810125"/>
                <a:gd name="connsiteY113" fmla="*/ 209550 h 1709737"/>
                <a:gd name="connsiteX114" fmla="*/ 4086225 w 4810125"/>
                <a:gd name="connsiteY114" fmla="*/ 200025 h 1709737"/>
                <a:gd name="connsiteX115" fmla="*/ 4119562 w 4810125"/>
                <a:gd name="connsiteY115" fmla="*/ 171450 h 1709737"/>
                <a:gd name="connsiteX116" fmla="*/ 4148137 w 4810125"/>
                <a:gd name="connsiteY116" fmla="*/ 161925 h 1709737"/>
                <a:gd name="connsiteX117" fmla="*/ 4162425 w 4810125"/>
                <a:gd name="connsiteY117" fmla="*/ 152400 h 1709737"/>
                <a:gd name="connsiteX118" fmla="*/ 4219575 w 4810125"/>
                <a:gd name="connsiteY118" fmla="*/ 138112 h 1709737"/>
                <a:gd name="connsiteX119" fmla="*/ 4248150 w 4810125"/>
                <a:gd name="connsiteY119" fmla="*/ 138112 h 1709737"/>
                <a:gd name="connsiteX120" fmla="*/ 4271962 w 4810125"/>
                <a:gd name="connsiteY120" fmla="*/ 104775 h 1709737"/>
                <a:gd name="connsiteX121" fmla="*/ 4514850 w 4810125"/>
                <a:gd name="connsiteY121" fmla="*/ 104775 h 1709737"/>
                <a:gd name="connsiteX122" fmla="*/ 4519612 w 4810125"/>
                <a:gd name="connsiteY122" fmla="*/ 4762 h 1709737"/>
                <a:gd name="connsiteX123" fmla="*/ 4810125 w 4810125"/>
                <a:gd name="connsiteY123" fmla="*/ 0 h 1709737"/>
                <a:gd name="connsiteX124" fmla="*/ 4805362 w 4810125"/>
                <a:gd name="connsiteY124" fmla="*/ 0 h 170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4810125" h="1709737">
                  <a:moveTo>
                    <a:pt x="0" y="1709737"/>
                  </a:moveTo>
                  <a:lnTo>
                    <a:pt x="0" y="1709737"/>
                  </a:lnTo>
                  <a:cubicBezTo>
                    <a:pt x="12700" y="1701800"/>
                    <a:pt x="24705" y="1692623"/>
                    <a:pt x="38100" y="1685925"/>
                  </a:cubicBezTo>
                  <a:cubicBezTo>
                    <a:pt x="64718" y="1672616"/>
                    <a:pt x="54273" y="1692605"/>
                    <a:pt x="85725" y="1671637"/>
                  </a:cubicBezTo>
                  <a:lnTo>
                    <a:pt x="114300" y="1652587"/>
                  </a:lnTo>
                  <a:cubicBezTo>
                    <a:pt x="122654" y="1647018"/>
                    <a:pt x="133350" y="1646237"/>
                    <a:pt x="142875" y="1643062"/>
                  </a:cubicBezTo>
                  <a:lnTo>
                    <a:pt x="171450" y="1633537"/>
                  </a:lnTo>
                  <a:cubicBezTo>
                    <a:pt x="186808" y="1628417"/>
                    <a:pt x="203369" y="1627938"/>
                    <a:pt x="219075" y="1624012"/>
                  </a:cubicBezTo>
                  <a:cubicBezTo>
                    <a:pt x="247861" y="1616816"/>
                    <a:pt x="231922" y="1621318"/>
                    <a:pt x="266700" y="1609725"/>
                  </a:cubicBezTo>
                  <a:lnTo>
                    <a:pt x="280987" y="1604962"/>
                  </a:lnTo>
                  <a:lnTo>
                    <a:pt x="295275" y="1600200"/>
                  </a:lnTo>
                  <a:cubicBezTo>
                    <a:pt x="334409" y="1574110"/>
                    <a:pt x="271508" y="1612885"/>
                    <a:pt x="352425" y="1585912"/>
                  </a:cubicBezTo>
                  <a:cubicBezTo>
                    <a:pt x="363285" y="1582292"/>
                    <a:pt x="370140" y="1570482"/>
                    <a:pt x="381000" y="1566862"/>
                  </a:cubicBezTo>
                  <a:lnTo>
                    <a:pt x="395287" y="1562100"/>
                  </a:lnTo>
                  <a:cubicBezTo>
                    <a:pt x="417670" y="1539717"/>
                    <a:pt x="403971" y="1551548"/>
                    <a:pt x="438150" y="1528762"/>
                  </a:cubicBezTo>
                  <a:cubicBezTo>
                    <a:pt x="449042" y="1521500"/>
                    <a:pt x="463831" y="1523376"/>
                    <a:pt x="476250" y="1519237"/>
                  </a:cubicBezTo>
                  <a:cubicBezTo>
                    <a:pt x="481012" y="1517650"/>
                    <a:pt x="485615" y="1515459"/>
                    <a:pt x="490537" y="1514475"/>
                  </a:cubicBezTo>
                  <a:cubicBezTo>
                    <a:pt x="501545" y="1512273"/>
                    <a:pt x="512762" y="1511300"/>
                    <a:pt x="523875" y="1509712"/>
                  </a:cubicBezTo>
                  <a:cubicBezTo>
                    <a:pt x="536558" y="1501257"/>
                    <a:pt x="550390" y="1488415"/>
                    <a:pt x="566737" y="1485900"/>
                  </a:cubicBezTo>
                  <a:cubicBezTo>
                    <a:pt x="582506" y="1483474"/>
                    <a:pt x="598487" y="1482725"/>
                    <a:pt x="614362" y="1481137"/>
                  </a:cubicBezTo>
                  <a:cubicBezTo>
                    <a:pt x="664075" y="1464566"/>
                    <a:pt x="632922" y="1472327"/>
                    <a:pt x="709612" y="1466850"/>
                  </a:cubicBezTo>
                  <a:cubicBezTo>
                    <a:pt x="714375" y="1463675"/>
                    <a:pt x="718780" y="1459885"/>
                    <a:pt x="723900" y="1457325"/>
                  </a:cubicBezTo>
                  <a:cubicBezTo>
                    <a:pt x="728390" y="1455080"/>
                    <a:pt x="733799" y="1455000"/>
                    <a:pt x="738187" y="1452562"/>
                  </a:cubicBezTo>
                  <a:cubicBezTo>
                    <a:pt x="748194" y="1447002"/>
                    <a:pt x="766762" y="1433512"/>
                    <a:pt x="766762" y="1433512"/>
                  </a:cubicBezTo>
                  <a:cubicBezTo>
                    <a:pt x="788064" y="1401560"/>
                    <a:pt x="762970" y="1432865"/>
                    <a:pt x="790575" y="1414462"/>
                  </a:cubicBezTo>
                  <a:cubicBezTo>
                    <a:pt x="796179" y="1410726"/>
                    <a:pt x="799688" y="1404487"/>
                    <a:pt x="804862" y="1400175"/>
                  </a:cubicBezTo>
                  <a:cubicBezTo>
                    <a:pt x="817171" y="1389918"/>
                    <a:pt x="819119" y="1390660"/>
                    <a:pt x="833437" y="1385887"/>
                  </a:cubicBezTo>
                  <a:cubicBezTo>
                    <a:pt x="838200" y="1381125"/>
                    <a:pt x="841837" y="1374871"/>
                    <a:pt x="847725" y="1371600"/>
                  </a:cubicBezTo>
                  <a:cubicBezTo>
                    <a:pt x="867427" y="1360655"/>
                    <a:pt x="893126" y="1359971"/>
                    <a:pt x="914400" y="1357312"/>
                  </a:cubicBezTo>
                  <a:cubicBezTo>
                    <a:pt x="919162" y="1352550"/>
                    <a:pt x="923513" y="1347337"/>
                    <a:pt x="928687" y="1343025"/>
                  </a:cubicBezTo>
                  <a:cubicBezTo>
                    <a:pt x="933084" y="1339361"/>
                    <a:pt x="937855" y="1336060"/>
                    <a:pt x="942975" y="1333500"/>
                  </a:cubicBezTo>
                  <a:cubicBezTo>
                    <a:pt x="963538" y="1323218"/>
                    <a:pt x="1007345" y="1324885"/>
                    <a:pt x="1019175" y="1323975"/>
                  </a:cubicBezTo>
                  <a:cubicBezTo>
                    <a:pt x="1025525" y="1322387"/>
                    <a:pt x="1031931" y="1321010"/>
                    <a:pt x="1038225" y="1319212"/>
                  </a:cubicBezTo>
                  <a:cubicBezTo>
                    <a:pt x="1056649" y="1313948"/>
                    <a:pt x="1046660" y="1314450"/>
                    <a:pt x="1057275" y="1314450"/>
                  </a:cubicBezTo>
                  <a:lnTo>
                    <a:pt x="1257300" y="1247775"/>
                  </a:lnTo>
                  <a:lnTo>
                    <a:pt x="1314450" y="1247775"/>
                  </a:lnTo>
                  <a:cubicBezTo>
                    <a:pt x="1409693" y="1200153"/>
                    <a:pt x="1301256" y="1249352"/>
                    <a:pt x="1385887" y="1223962"/>
                  </a:cubicBezTo>
                  <a:cubicBezTo>
                    <a:pt x="1391370" y="1222317"/>
                    <a:pt x="1395055" y="1216997"/>
                    <a:pt x="1400175" y="1214437"/>
                  </a:cubicBezTo>
                  <a:cubicBezTo>
                    <a:pt x="1404665" y="1212192"/>
                    <a:pt x="1409700" y="1211262"/>
                    <a:pt x="1414462" y="1209675"/>
                  </a:cubicBezTo>
                  <a:cubicBezTo>
                    <a:pt x="1419225" y="1206500"/>
                    <a:pt x="1423267" y="1201795"/>
                    <a:pt x="1428750" y="1200150"/>
                  </a:cubicBezTo>
                  <a:cubicBezTo>
                    <a:pt x="1447620" y="1194489"/>
                    <a:pt x="1462602" y="1195387"/>
                    <a:pt x="1481137" y="1195387"/>
                  </a:cubicBezTo>
                  <a:lnTo>
                    <a:pt x="1666875" y="1085850"/>
                  </a:lnTo>
                  <a:cubicBezTo>
                    <a:pt x="1679575" y="1079500"/>
                    <a:pt x="1691924" y="1072393"/>
                    <a:pt x="1704975" y="1066800"/>
                  </a:cubicBezTo>
                  <a:cubicBezTo>
                    <a:pt x="1714203" y="1062845"/>
                    <a:pt x="1724025" y="1060450"/>
                    <a:pt x="1733550" y="1057275"/>
                  </a:cubicBezTo>
                  <a:cubicBezTo>
                    <a:pt x="1738312" y="1055687"/>
                    <a:pt x="1742967" y="1053729"/>
                    <a:pt x="1747837" y="1052512"/>
                  </a:cubicBezTo>
                  <a:cubicBezTo>
                    <a:pt x="1754187" y="1050925"/>
                    <a:pt x="1760618" y="1049631"/>
                    <a:pt x="1766887" y="1047750"/>
                  </a:cubicBezTo>
                  <a:cubicBezTo>
                    <a:pt x="1776504" y="1044865"/>
                    <a:pt x="1795462" y="1038225"/>
                    <a:pt x="1795462" y="1038225"/>
                  </a:cubicBezTo>
                  <a:cubicBezTo>
                    <a:pt x="1816354" y="1024297"/>
                    <a:pt x="1804026" y="1028700"/>
                    <a:pt x="1833562" y="1028700"/>
                  </a:cubicBezTo>
                  <a:lnTo>
                    <a:pt x="1943100" y="971550"/>
                  </a:lnTo>
                  <a:cubicBezTo>
                    <a:pt x="1970087" y="969962"/>
                    <a:pt x="1997672" y="972651"/>
                    <a:pt x="2024062" y="966787"/>
                  </a:cubicBezTo>
                  <a:cubicBezTo>
                    <a:pt x="2028962" y="965698"/>
                    <a:pt x="2024740" y="955418"/>
                    <a:pt x="2028825" y="952500"/>
                  </a:cubicBezTo>
                  <a:cubicBezTo>
                    <a:pt x="2036995" y="946664"/>
                    <a:pt x="2047875" y="946150"/>
                    <a:pt x="2057400" y="942975"/>
                  </a:cubicBezTo>
                  <a:lnTo>
                    <a:pt x="2071687" y="938212"/>
                  </a:lnTo>
                  <a:cubicBezTo>
                    <a:pt x="2084387" y="939800"/>
                    <a:pt x="2096988" y="942975"/>
                    <a:pt x="2109787" y="942975"/>
                  </a:cubicBezTo>
                  <a:cubicBezTo>
                    <a:pt x="2129947" y="942975"/>
                    <a:pt x="2170888" y="940166"/>
                    <a:pt x="2195512" y="933450"/>
                  </a:cubicBezTo>
                  <a:cubicBezTo>
                    <a:pt x="2205198" y="930808"/>
                    <a:pt x="2214562" y="927100"/>
                    <a:pt x="2224087" y="923925"/>
                  </a:cubicBezTo>
                  <a:cubicBezTo>
                    <a:pt x="2228850" y="922337"/>
                    <a:pt x="2233505" y="920379"/>
                    <a:pt x="2238375" y="919162"/>
                  </a:cubicBezTo>
                  <a:lnTo>
                    <a:pt x="2257425" y="914400"/>
                  </a:lnTo>
                  <a:cubicBezTo>
                    <a:pt x="2262187" y="911225"/>
                    <a:pt x="2267055" y="908202"/>
                    <a:pt x="2271712" y="904875"/>
                  </a:cubicBezTo>
                  <a:cubicBezTo>
                    <a:pt x="2278171" y="900261"/>
                    <a:pt x="2282995" y="892222"/>
                    <a:pt x="2290762" y="890587"/>
                  </a:cubicBezTo>
                  <a:cubicBezTo>
                    <a:pt x="2314116" y="885670"/>
                    <a:pt x="2338387" y="887412"/>
                    <a:pt x="2362200" y="885825"/>
                  </a:cubicBezTo>
                  <a:cubicBezTo>
                    <a:pt x="2365375" y="881062"/>
                    <a:pt x="2368061" y="875934"/>
                    <a:pt x="2371725" y="871537"/>
                  </a:cubicBezTo>
                  <a:cubicBezTo>
                    <a:pt x="2376037" y="866363"/>
                    <a:pt x="2380838" y="861562"/>
                    <a:pt x="2386012" y="857250"/>
                  </a:cubicBezTo>
                  <a:cubicBezTo>
                    <a:pt x="2390409" y="853586"/>
                    <a:pt x="2395180" y="850285"/>
                    <a:pt x="2400300" y="847725"/>
                  </a:cubicBezTo>
                  <a:cubicBezTo>
                    <a:pt x="2426202" y="834774"/>
                    <a:pt x="2498142" y="838321"/>
                    <a:pt x="2500312" y="838200"/>
                  </a:cubicBezTo>
                  <a:cubicBezTo>
                    <a:pt x="2551217" y="821232"/>
                    <a:pt x="2511094" y="839339"/>
                    <a:pt x="2543175" y="814387"/>
                  </a:cubicBezTo>
                  <a:cubicBezTo>
                    <a:pt x="2552211" y="807359"/>
                    <a:pt x="2563655" y="803432"/>
                    <a:pt x="2571750" y="795337"/>
                  </a:cubicBezTo>
                  <a:cubicBezTo>
                    <a:pt x="2584078" y="783009"/>
                    <a:pt x="2597522" y="767697"/>
                    <a:pt x="2614612" y="762000"/>
                  </a:cubicBezTo>
                  <a:cubicBezTo>
                    <a:pt x="2662611" y="745999"/>
                    <a:pt x="2588174" y="770407"/>
                    <a:pt x="2647950" y="752475"/>
                  </a:cubicBezTo>
                  <a:cubicBezTo>
                    <a:pt x="2657567" y="749590"/>
                    <a:pt x="2667000" y="746125"/>
                    <a:pt x="2676525" y="742950"/>
                  </a:cubicBezTo>
                  <a:lnTo>
                    <a:pt x="2719387" y="728662"/>
                  </a:lnTo>
                  <a:cubicBezTo>
                    <a:pt x="2731529" y="724614"/>
                    <a:pt x="2744787" y="725487"/>
                    <a:pt x="2757487" y="723900"/>
                  </a:cubicBezTo>
                  <a:cubicBezTo>
                    <a:pt x="2771538" y="714533"/>
                    <a:pt x="2774601" y="713841"/>
                    <a:pt x="2786062" y="700087"/>
                  </a:cubicBezTo>
                  <a:cubicBezTo>
                    <a:pt x="2789726" y="695690"/>
                    <a:pt x="2790733" y="688833"/>
                    <a:pt x="2795587" y="685800"/>
                  </a:cubicBezTo>
                  <a:cubicBezTo>
                    <a:pt x="2817253" y="672259"/>
                    <a:pt x="2838101" y="676275"/>
                    <a:pt x="2862262" y="676275"/>
                  </a:cubicBezTo>
                  <a:lnTo>
                    <a:pt x="2862262" y="681037"/>
                  </a:lnTo>
                  <a:cubicBezTo>
                    <a:pt x="2874962" y="674687"/>
                    <a:pt x="2890322" y="672027"/>
                    <a:pt x="2900362" y="661987"/>
                  </a:cubicBezTo>
                  <a:cubicBezTo>
                    <a:pt x="2907462" y="654887"/>
                    <a:pt x="2902787" y="640511"/>
                    <a:pt x="2909887" y="633412"/>
                  </a:cubicBezTo>
                  <a:cubicBezTo>
                    <a:pt x="2914650" y="628650"/>
                    <a:pt x="2918859" y="623260"/>
                    <a:pt x="2924175" y="619125"/>
                  </a:cubicBezTo>
                  <a:cubicBezTo>
                    <a:pt x="2936237" y="609743"/>
                    <a:pt x="2950963" y="598235"/>
                    <a:pt x="2967037" y="595312"/>
                  </a:cubicBezTo>
                  <a:cubicBezTo>
                    <a:pt x="2979629" y="593022"/>
                    <a:pt x="2992437" y="592137"/>
                    <a:pt x="3005137" y="590550"/>
                  </a:cubicBezTo>
                  <a:cubicBezTo>
                    <a:pt x="3009900" y="588962"/>
                    <a:pt x="3014935" y="588032"/>
                    <a:pt x="3019425" y="585787"/>
                  </a:cubicBezTo>
                  <a:cubicBezTo>
                    <a:pt x="3024544" y="583227"/>
                    <a:pt x="3028066" y="577203"/>
                    <a:pt x="3033712" y="576262"/>
                  </a:cubicBezTo>
                  <a:cubicBezTo>
                    <a:pt x="3057253" y="572339"/>
                    <a:pt x="3081337" y="573087"/>
                    <a:pt x="3105150" y="571500"/>
                  </a:cubicBezTo>
                  <a:cubicBezTo>
                    <a:pt x="3109912" y="569912"/>
                    <a:pt x="3114610" y="568116"/>
                    <a:pt x="3119437" y="566737"/>
                  </a:cubicBezTo>
                  <a:cubicBezTo>
                    <a:pt x="3125731" y="564939"/>
                    <a:pt x="3132633" y="564902"/>
                    <a:pt x="3138487" y="561975"/>
                  </a:cubicBezTo>
                  <a:cubicBezTo>
                    <a:pt x="3148726" y="556856"/>
                    <a:pt x="3157537" y="549275"/>
                    <a:pt x="3167062" y="542925"/>
                  </a:cubicBezTo>
                  <a:cubicBezTo>
                    <a:pt x="3171825" y="539750"/>
                    <a:pt x="3177303" y="537448"/>
                    <a:pt x="3181350" y="533400"/>
                  </a:cubicBezTo>
                  <a:cubicBezTo>
                    <a:pt x="3193677" y="521072"/>
                    <a:pt x="3207122" y="505758"/>
                    <a:pt x="3224212" y="500062"/>
                  </a:cubicBezTo>
                  <a:lnTo>
                    <a:pt x="3238500" y="495300"/>
                  </a:lnTo>
                  <a:cubicBezTo>
                    <a:pt x="3243262" y="492125"/>
                    <a:pt x="3248390" y="489439"/>
                    <a:pt x="3252787" y="485775"/>
                  </a:cubicBezTo>
                  <a:cubicBezTo>
                    <a:pt x="3257961" y="481463"/>
                    <a:pt x="3261471" y="475223"/>
                    <a:pt x="3267075" y="471487"/>
                  </a:cubicBezTo>
                  <a:cubicBezTo>
                    <a:pt x="3271252" y="468702"/>
                    <a:pt x="3276492" y="467943"/>
                    <a:pt x="3281362" y="466725"/>
                  </a:cubicBezTo>
                  <a:cubicBezTo>
                    <a:pt x="3314243" y="458505"/>
                    <a:pt x="3332280" y="460026"/>
                    <a:pt x="3371850" y="457200"/>
                  </a:cubicBezTo>
                  <a:cubicBezTo>
                    <a:pt x="3376612" y="452437"/>
                    <a:pt x="3380821" y="447047"/>
                    <a:pt x="3386137" y="442912"/>
                  </a:cubicBezTo>
                  <a:cubicBezTo>
                    <a:pt x="3395449" y="435669"/>
                    <a:pt x="3414131" y="421083"/>
                    <a:pt x="3429000" y="419100"/>
                  </a:cubicBezTo>
                  <a:cubicBezTo>
                    <a:pt x="3447948" y="416574"/>
                    <a:pt x="3467100" y="415925"/>
                    <a:pt x="3486150" y="414337"/>
                  </a:cubicBezTo>
                  <a:lnTo>
                    <a:pt x="3529012" y="385762"/>
                  </a:lnTo>
                  <a:cubicBezTo>
                    <a:pt x="3533775" y="382587"/>
                    <a:pt x="3537870" y="378047"/>
                    <a:pt x="3543300" y="376237"/>
                  </a:cubicBezTo>
                  <a:lnTo>
                    <a:pt x="3571875" y="366712"/>
                  </a:lnTo>
                  <a:lnTo>
                    <a:pt x="3586162" y="361950"/>
                  </a:lnTo>
                  <a:cubicBezTo>
                    <a:pt x="3626428" y="366983"/>
                    <a:pt x="3636603" y="370911"/>
                    <a:pt x="3681412" y="361950"/>
                  </a:cubicBezTo>
                  <a:cubicBezTo>
                    <a:pt x="3692545" y="359724"/>
                    <a:pt x="3701959" y="343489"/>
                    <a:pt x="3709987" y="338137"/>
                  </a:cubicBezTo>
                  <a:cubicBezTo>
                    <a:pt x="3714164" y="335352"/>
                    <a:pt x="3719512" y="334962"/>
                    <a:pt x="3724275" y="333375"/>
                  </a:cubicBezTo>
                  <a:cubicBezTo>
                    <a:pt x="3729037" y="330200"/>
                    <a:pt x="3733332" y="326175"/>
                    <a:pt x="3738562" y="323850"/>
                  </a:cubicBezTo>
                  <a:cubicBezTo>
                    <a:pt x="3747737" y="319772"/>
                    <a:pt x="3767137" y="314325"/>
                    <a:pt x="3767137" y="314325"/>
                  </a:cubicBezTo>
                  <a:cubicBezTo>
                    <a:pt x="3771900" y="311150"/>
                    <a:pt x="3776194" y="307125"/>
                    <a:pt x="3781425" y="304800"/>
                  </a:cubicBezTo>
                  <a:cubicBezTo>
                    <a:pt x="3817577" y="288732"/>
                    <a:pt x="3835787" y="293556"/>
                    <a:pt x="3881437" y="290512"/>
                  </a:cubicBezTo>
                  <a:cubicBezTo>
                    <a:pt x="3887545" y="288985"/>
                    <a:pt x="3907940" y="284405"/>
                    <a:pt x="3914775" y="280987"/>
                  </a:cubicBezTo>
                  <a:cubicBezTo>
                    <a:pt x="3919894" y="278427"/>
                    <a:pt x="3924665" y="275126"/>
                    <a:pt x="3929062" y="271462"/>
                  </a:cubicBezTo>
                  <a:cubicBezTo>
                    <a:pt x="3945499" y="257765"/>
                    <a:pt x="3947853" y="246150"/>
                    <a:pt x="3971925" y="238125"/>
                  </a:cubicBezTo>
                  <a:cubicBezTo>
                    <a:pt x="4007842" y="226151"/>
                    <a:pt x="3963564" y="242305"/>
                    <a:pt x="4000500" y="223837"/>
                  </a:cubicBezTo>
                  <a:cubicBezTo>
                    <a:pt x="4004990" y="221592"/>
                    <a:pt x="4009960" y="220454"/>
                    <a:pt x="4014787" y="219075"/>
                  </a:cubicBezTo>
                  <a:cubicBezTo>
                    <a:pt x="4039266" y="212081"/>
                    <a:pt x="4041005" y="213416"/>
                    <a:pt x="4071937" y="209550"/>
                  </a:cubicBezTo>
                  <a:cubicBezTo>
                    <a:pt x="4076700" y="206375"/>
                    <a:pt x="4081828" y="203689"/>
                    <a:pt x="4086225" y="200025"/>
                  </a:cubicBezTo>
                  <a:cubicBezTo>
                    <a:pt x="4100526" y="188107"/>
                    <a:pt x="4101721" y="180370"/>
                    <a:pt x="4119562" y="171450"/>
                  </a:cubicBezTo>
                  <a:cubicBezTo>
                    <a:pt x="4128542" y="166960"/>
                    <a:pt x="4148137" y="161925"/>
                    <a:pt x="4148137" y="161925"/>
                  </a:cubicBezTo>
                  <a:cubicBezTo>
                    <a:pt x="4152900" y="158750"/>
                    <a:pt x="4157194" y="154725"/>
                    <a:pt x="4162425" y="152400"/>
                  </a:cubicBezTo>
                  <a:cubicBezTo>
                    <a:pt x="4179316" y="144893"/>
                    <a:pt x="4201144" y="139648"/>
                    <a:pt x="4219575" y="138112"/>
                  </a:cubicBezTo>
                  <a:cubicBezTo>
                    <a:pt x="4229067" y="137321"/>
                    <a:pt x="4238625" y="138112"/>
                    <a:pt x="4248150" y="138112"/>
                  </a:cubicBezTo>
                  <a:lnTo>
                    <a:pt x="4271962" y="104775"/>
                  </a:lnTo>
                  <a:lnTo>
                    <a:pt x="4514850" y="104775"/>
                  </a:lnTo>
                  <a:lnTo>
                    <a:pt x="4519612" y="4762"/>
                  </a:lnTo>
                  <a:lnTo>
                    <a:pt x="4810125" y="0"/>
                  </a:lnTo>
                  <a:lnTo>
                    <a:pt x="4805362" y="0"/>
                  </a:lnTo>
                </a:path>
              </a:pathLst>
            </a:cu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7508908" y="1940985"/>
              <a:ext cx="88579" cy="8857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7541749" y="2343185"/>
              <a:ext cx="88579" cy="8857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1" name="Rectangle 40"/>
          <p:cNvSpPr/>
          <p:nvPr/>
        </p:nvSpPr>
        <p:spPr>
          <a:xfrm>
            <a:off x="539552" y="1196752"/>
            <a:ext cx="8208912" cy="600164"/>
          </a:xfrm>
          <a:prstGeom prst="rect">
            <a:avLst/>
          </a:prstGeom>
        </p:spPr>
        <p:txBody>
          <a:bodyPr wrap="square">
            <a:spAutoFit/>
          </a:bodyPr>
          <a:lstStyle/>
          <a:p>
            <a:pPr lvl="0" algn="just">
              <a:spcBef>
                <a:spcPct val="20000"/>
              </a:spcBef>
              <a:buClr>
                <a:srgbClr val="CF8A00"/>
              </a:buClr>
            </a:pPr>
            <a:r>
              <a:rPr lang="en-GB" sz="1100" dirty="0">
                <a:solidFill>
                  <a:prstClr val="white"/>
                </a:solidFill>
              </a:rPr>
              <a:t>TNT was a secondary prevention trial of 10,001 patients with stable CAD and hyperlipidaemia. Patients were randomized to atorvastatin, 80 mg or 10 mg daily. Primary endpoint was a composite of CAD mortality, non-fatal MI, resuscitation after cardiac arrest and stroke.</a:t>
            </a:r>
            <a:endParaRPr lang="en-GB" sz="800" dirty="0">
              <a:solidFill>
                <a:prstClr val="white"/>
              </a:solidFill>
            </a:endParaRPr>
          </a:p>
        </p:txBody>
      </p:sp>
    </p:spTree>
    <p:extLst>
      <p:ext uri="{BB962C8B-B14F-4D97-AF65-F5344CB8AC3E}">
        <p14:creationId xmlns:p14="http://schemas.microsoft.com/office/powerpoint/2010/main" val="2988594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302" y="-1128"/>
            <a:ext cx="7283152" cy="1143000"/>
          </a:xfrm>
        </p:spPr>
        <p:txBody>
          <a:bodyPr/>
          <a:lstStyle/>
          <a:p>
            <a:r>
              <a:rPr lang="en-GB" dirty="0"/>
              <a:t>Very low levels of LDL-C (&lt;50 mg/</a:t>
            </a:r>
            <a:r>
              <a:rPr lang="en-GB" dirty="0" err="1"/>
              <a:t>dL</a:t>
            </a:r>
            <a:r>
              <a:rPr lang="en-GB" dirty="0"/>
              <a:t>) and the risk for cardiovascular events</a:t>
            </a:r>
            <a:endParaRPr lang="en-GB" baseline="30000" dirty="0"/>
          </a:p>
        </p:txBody>
      </p:sp>
      <p:sp>
        <p:nvSpPr>
          <p:cNvPr id="7" name="TextBox 6"/>
          <p:cNvSpPr txBox="1"/>
          <p:nvPr/>
        </p:nvSpPr>
        <p:spPr>
          <a:xfrm>
            <a:off x="0" y="6410963"/>
            <a:ext cx="4117772" cy="123111"/>
          </a:xfrm>
          <a:prstGeom prst="rect">
            <a:avLst/>
          </a:prstGeom>
          <a:noFill/>
        </p:spPr>
        <p:txBody>
          <a:bodyPr wrap="square" lIns="0" tIns="0" rIns="0" bIns="0" rtlCol="0">
            <a:spAutoFit/>
          </a:bodyPr>
          <a:lstStyle/>
          <a:p>
            <a:pPr fontAlgn="base">
              <a:spcBef>
                <a:spcPct val="0"/>
              </a:spcBef>
              <a:spcAft>
                <a:spcPct val="0"/>
              </a:spcAft>
            </a:pPr>
            <a:r>
              <a:rPr lang="en-GB" sz="800" b="1" dirty="0">
                <a:solidFill>
                  <a:srgbClr val="FFFFFF"/>
                </a:solidFill>
                <a:latin typeface="+mj-lt"/>
                <a:cs typeface="Arial" pitchFamily="34" charset="0"/>
              </a:rPr>
              <a:t>1. </a:t>
            </a:r>
            <a:r>
              <a:rPr lang="en-GB" sz="800" dirty="0" err="1">
                <a:solidFill>
                  <a:srgbClr val="FFFFFF"/>
                </a:solidFill>
                <a:latin typeface="+mj-lt"/>
                <a:cs typeface="Arial" pitchFamily="34" charset="0"/>
              </a:rPr>
              <a:t>Boekholdt</a:t>
            </a:r>
            <a:r>
              <a:rPr lang="en-GB" sz="800" dirty="0">
                <a:solidFill>
                  <a:srgbClr val="FFFFFF"/>
                </a:solidFill>
                <a:latin typeface="+mj-lt"/>
                <a:cs typeface="Arial" pitchFamily="34" charset="0"/>
              </a:rPr>
              <a:t> SM, et al. J Am </a:t>
            </a:r>
            <a:r>
              <a:rPr lang="en-GB" sz="800" dirty="0" err="1">
                <a:solidFill>
                  <a:srgbClr val="FFFFFF"/>
                </a:solidFill>
                <a:latin typeface="+mj-lt"/>
                <a:cs typeface="Arial" pitchFamily="34" charset="0"/>
              </a:rPr>
              <a:t>Coll</a:t>
            </a:r>
            <a:r>
              <a:rPr lang="en-GB" sz="800" dirty="0">
                <a:solidFill>
                  <a:srgbClr val="FFFFFF"/>
                </a:solidFill>
                <a:latin typeface="+mj-lt"/>
                <a:cs typeface="Arial" pitchFamily="34" charset="0"/>
              </a:rPr>
              <a:t> </a:t>
            </a:r>
            <a:r>
              <a:rPr lang="en-GB" sz="800" dirty="0" err="1">
                <a:solidFill>
                  <a:srgbClr val="FFFFFF"/>
                </a:solidFill>
                <a:latin typeface="+mj-lt"/>
                <a:cs typeface="Arial" pitchFamily="34" charset="0"/>
              </a:rPr>
              <a:t>Cardiol</a:t>
            </a:r>
            <a:r>
              <a:rPr lang="en-GB" sz="800" dirty="0">
                <a:solidFill>
                  <a:srgbClr val="FFFFFF"/>
                </a:solidFill>
                <a:latin typeface="+mj-lt"/>
                <a:cs typeface="Arial" pitchFamily="34" charset="0"/>
              </a:rPr>
              <a:t> 2014; 64:485–94.</a:t>
            </a:r>
            <a:endParaRPr lang="en-GB" sz="800" dirty="0">
              <a:solidFill>
                <a:prstClr val="white"/>
              </a:solidFill>
              <a:latin typeface="+mj-lt"/>
              <a:cs typeface="Arial" pitchFamily="34" charset="0"/>
            </a:endParaRPr>
          </a:p>
        </p:txBody>
      </p:sp>
      <p:grpSp>
        <p:nvGrpSpPr>
          <p:cNvPr id="5" name="Group 4"/>
          <p:cNvGrpSpPr/>
          <p:nvPr/>
        </p:nvGrpSpPr>
        <p:grpSpPr>
          <a:xfrm>
            <a:off x="630215" y="1573058"/>
            <a:ext cx="6829451" cy="3802239"/>
            <a:chOff x="630215" y="967032"/>
            <a:chExt cx="6829451" cy="3802239"/>
          </a:xfrm>
        </p:grpSpPr>
        <p:cxnSp>
          <p:nvCxnSpPr>
            <p:cNvPr id="112" name="Straight Connector 111"/>
            <p:cNvCxnSpPr/>
            <p:nvPr/>
          </p:nvCxnSpPr>
          <p:spPr>
            <a:xfrm>
              <a:off x="1525589" y="110141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1592046" y="3842537"/>
              <a:ext cx="427285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524176" y="178646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524176" y="2476292"/>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524176" y="315939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532115" y="3842537"/>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762509" y="110141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765858" y="1732895"/>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765858" y="2476292"/>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765858" y="315939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2097685" y="3842537"/>
              <a:ext cx="0" cy="7366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2499527"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908062" y="3839996"/>
              <a:ext cx="0" cy="76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316594"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721777" y="3839996"/>
              <a:ext cx="0" cy="76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4130310"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532146" y="3838074"/>
              <a:ext cx="0" cy="7812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4940678" y="3840609"/>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5352566" y="3837791"/>
              <a:ext cx="0" cy="7841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4" name="Freeform 133"/>
            <p:cNvSpPr/>
            <p:nvPr/>
          </p:nvSpPr>
          <p:spPr>
            <a:xfrm>
              <a:off x="1756127" y="1257155"/>
              <a:ext cx="3917902" cy="2545692"/>
            </a:xfrm>
            <a:custGeom>
              <a:avLst/>
              <a:gdLst>
                <a:gd name="connsiteX0" fmla="*/ 0 w 1390650"/>
                <a:gd name="connsiteY0" fmla="*/ 902493 h 991946"/>
                <a:gd name="connsiteX1" fmla="*/ 388144 w 1390650"/>
                <a:gd name="connsiteY1" fmla="*/ 0 h 991946"/>
                <a:gd name="connsiteX2" fmla="*/ 807244 w 1390650"/>
                <a:gd name="connsiteY2" fmla="*/ 904875 h 991946"/>
                <a:gd name="connsiteX3" fmla="*/ 1390650 w 1390650"/>
                <a:gd name="connsiteY3" fmla="*/ 904875 h 991946"/>
                <a:gd name="connsiteX0" fmla="*/ 0 w 1390650"/>
                <a:gd name="connsiteY0" fmla="*/ 903099 h 992552"/>
                <a:gd name="connsiteX1" fmla="*/ 152400 w 1390650"/>
                <a:gd name="connsiteY1" fmla="*/ 767368 h 992552"/>
                <a:gd name="connsiteX2" fmla="*/ 388144 w 1390650"/>
                <a:gd name="connsiteY2" fmla="*/ 606 h 992552"/>
                <a:gd name="connsiteX3" fmla="*/ 807244 w 1390650"/>
                <a:gd name="connsiteY3" fmla="*/ 905481 h 992552"/>
                <a:gd name="connsiteX4" fmla="*/ 1390650 w 1390650"/>
                <a:gd name="connsiteY4" fmla="*/ 905481 h 992552"/>
                <a:gd name="connsiteX0" fmla="*/ 0 w 1390650"/>
                <a:gd name="connsiteY0" fmla="*/ 903067 h 992520"/>
                <a:gd name="connsiteX1" fmla="*/ 152400 w 1390650"/>
                <a:gd name="connsiteY1" fmla="*/ 767336 h 992520"/>
                <a:gd name="connsiteX2" fmla="*/ 388144 w 1390650"/>
                <a:gd name="connsiteY2" fmla="*/ 574 h 992520"/>
                <a:gd name="connsiteX3" fmla="*/ 807244 w 1390650"/>
                <a:gd name="connsiteY3" fmla="*/ 905449 h 992520"/>
                <a:gd name="connsiteX4" fmla="*/ 1390650 w 1390650"/>
                <a:gd name="connsiteY4" fmla="*/ 905449 h 992520"/>
                <a:gd name="connsiteX0" fmla="*/ 0 w 1390650"/>
                <a:gd name="connsiteY0" fmla="*/ 902828 h 973404"/>
                <a:gd name="connsiteX1" fmla="*/ 152400 w 1390650"/>
                <a:gd name="connsiteY1" fmla="*/ 767097 h 973404"/>
                <a:gd name="connsiteX2" fmla="*/ 388144 w 1390650"/>
                <a:gd name="connsiteY2" fmla="*/ 335 h 973404"/>
                <a:gd name="connsiteX3" fmla="*/ 719138 w 1390650"/>
                <a:gd name="connsiteY3" fmla="*/ 871872 h 973404"/>
                <a:gd name="connsiteX4" fmla="*/ 1390650 w 1390650"/>
                <a:gd name="connsiteY4" fmla="*/ 905210 h 973404"/>
                <a:gd name="connsiteX0" fmla="*/ 0 w 1390650"/>
                <a:gd name="connsiteY0" fmla="*/ 902828 h 962845"/>
                <a:gd name="connsiteX1" fmla="*/ 152400 w 1390650"/>
                <a:gd name="connsiteY1" fmla="*/ 767097 h 962845"/>
                <a:gd name="connsiteX2" fmla="*/ 388144 w 1390650"/>
                <a:gd name="connsiteY2" fmla="*/ 335 h 962845"/>
                <a:gd name="connsiteX3" fmla="*/ 719138 w 1390650"/>
                <a:gd name="connsiteY3" fmla="*/ 871872 h 962845"/>
                <a:gd name="connsiteX4" fmla="*/ 1390650 w 1390650"/>
                <a:gd name="connsiteY4" fmla="*/ 905210 h 962845"/>
                <a:gd name="connsiteX0" fmla="*/ 0 w 1390650"/>
                <a:gd name="connsiteY0" fmla="*/ 902828 h 947255"/>
                <a:gd name="connsiteX1" fmla="*/ 152400 w 1390650"/>
                <a:gd name="connsiteY1" fmla="*/ 767097 h 947255"/>
                <a:gd name="connsiteX2" fmla="*/ 388144 w 1390650"/>
                <a:gd name="connsiteY2" fmla="*/ 335 h 947255"/>
                <a:gd name="connsiteX3" fmla="*/ 719138 w 1390650"/>
                <a:gd name="connsiteY3" fmla="*/ 871872 h 947255"/>
                <a:gd name="connsiteX4" fmla="*/ 845344 w 1390650"/>
                <a:gd name="connsiteY4" fmla="*/ 905211 h 947255"/>
                <a:gd name="connsiteX5" fmla="*/ 1390650 w 1390650"/>
                <a:gd name="connsiteY5" fmla="*/ 905210 h 947255"/>
                <a:gd name="connsiteX0" fmla="*/ 0 w 1390650"/>
                <a:gd name="connsiteY0" fmla="*/ 902828 h 947147"/>
                <a:gd name="connsiteX1" fmla="*/ 152400 w 1390650"/>
                <a:gd name="connsiteY1" fmla="*/ 767097 h 947147"/>
                <a:gd name="connsiteX2" fmla="*/ 388144 w 1390650"/>
                <a:gd name="connsiteY2" fmla="*/ 335 h 947147"/>
                <a:gd name="connsiteX3" fmla="*/ 719138 w 1390650"/>
                <a:gd name="connsiteY3" fmla="*/ 871872 h 947147"/>
                <a:gd name="connsiteX4" fmla="*/ 845344 w 1390650"/>
                <a:gd name="connsiteY4" fmla="*/ 905211 h 947147"/>
                <a:gd name="connsiteX5" fmla="*/ 1140619 w 1390650"/>
                <a:gd name="connsiteY5" fmla="*/ 912354 h 947147"/>
                <a:gd name="connsiteX6" fmla="*/ 1390650 w 1390650"/>
                <a:gd name="connsiteY6" fmla="*/ 905210 h 947147"/>
                <a:gd name="connsiteX0" fmla="*/ 0 w 1393032"/>
                <a:gd name="connsiteY0" fmla="*/ 902828 h 947147"/>
                <a:gd name="connsiteX1" fmla="*/ 152400 w 1393032"/>
                <a:gd name="connsiteY1" fmla="*/ 767097 h 947147"/>
                <a:gd name="connsiteX2" fmla="*/ 388144 w 1393032"/>
                <a:gd name="connsiteY2" fmla="*/ 335 h 947147"/>
                <a:gd name="connsiteX3" fmla="*/ 719138 w 1393032"/>
                <a:gd name="connsiteY3" fmla="*/ 871872 h 947147"/>
                <a:gd name="connsiteX4" fmla="*/ 845344 w 1393032"/>
                <a:gd name="connsiteY4" fmla="*/ 905211 h 947147"/>
                <a:gd name="connsiteX5" fmla="*/ 1140619 w 1393032"/>
                <a:gd name="connsiteY5" fmla="*/ 912354 h 947147"/>
                <a:gd name="connsiteX6" fmla="*/ 1393032 w 1393032"/>
                <a:gd name="connsiteY6" fmla="*/ 912353 h 947147"/>
                <a:gd name="connsiteX0" fmla="*/ 0 w 1393032"/>
                <a:gd name="connsiteY0" fmla="*/ 902828 h 933670"/>
                <a:gd name="connsiteX1" fmla="*/ 152400 w 1393032"/>
                <a:gd name="connsiteY1" fmla="*/ 767097 h 933670"/>
                <a:gd name="connsiteX2" fmla="*/ 388144 w 1393032"/>
                <a:gd name="connsiteY2" fmla="*/ 335 h 933670"/>
                <a:gd name="connsiteX3" fmla="*/ 719138 w 1393032"/>
                <a:gd name="connsiteY3" fmla="*/ 871872 h 933670"/>
                <a:gd name="connsiteX4" fmla="*/ 845344 w 1393032"/>
                <a:gd name="connsiteY4" fmla="*/ 905211 h 933670"/>
                <a:gd name="connsiteX5" fmla="*/ 1140619 w 1393032"/>
                <a:gd name="connsiteY5" fmla="*/ 912354 h 933670"/>
                <a:gd name="connsiteX6" fmla="*/ 1393032 w 1393032"/>
                <a:gd name="connsiteY6" fmla="*/ 912353 h 933670"/>
                <a:gd name="connsiteX0" fmla="*/ 0 w 1393032"/>
                <a:gd name="connsiteY0" fmla="*/ 902828 h 944456"/>
                <a:gd name="connsiteX1" fmla="*/ 152400 w 1393032"/>
                <a:gd name="connsiteY1" fmla="*/ 767097 h 944456"/>
                <a:gd name="connsiteX2" fmla="*/ 388144 w 1393032"/>
                <a:gd name="connsiteY2" fmla="*/ 335 h 944456"/>
                <a:gd name="connsiteX3" fmla="*/ 719138 w 1393032"/>
                <a:gd name="connsiteY3" fmla="*/ 871872 h 944456"/>
                <a:gd name="connsiteX4" fmla="*/ 773906 w 1393032"/>
                <a:gd name="connsiteY4" fmla="*/ 898067 h 944456"/>
                <a:gd name="connsiteX5" fmla="*/ 845344 w 1393032"/>
                <a:gd name="connsiteY5" fmla="*/ 905211 h 944456"/>
                <a:gd name="connsiteX6" fmla="*/ 1140619 w 1393032"/>
                <a:gd name="connsiteY6" fmla="*/ 912354 h 944456"/>
                <a:gd name="connsiteX7" fmla="*/ 1393032 w 1393032"/>
                <a:gd name="connsiteY7" fmla="*/ 912353 h 944456"/>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44456"/>
                <a:gd name="connsiteX1" fmla="*/ 152400 w 1393032"/>
                <a:gd name="connsiteY1" fmla="*/ 767097 h 944456"/>
                <a:gd name="connsiteX2" fmla="*/ 388144 w 1393032"/>
                <a:gd name="connsiteY2" fmla="*/ 335 h 944456"/>
                <a:gd name="connsiteX3" fmla="*/ 719138 w 1393032"/>
                <a:gd name="connsiteY3" fmla="*/ 871872 h 944456"/>
                <a:gd name="connsiteX4" fmla="*/ 773906 w 1393032"/>
                <a:gd name="connsiteY4" fmla="*/ 898067 h 944456"/>
                <a:gd name="connsiteX5" fmla="*/ 845344 w 1393032"/>
                <a:gd name="connsiteY5" fmla="*/ 905211 h 944456"/>
                <a:gd name="connsiteX6" fmla="*/ 1140619 w 1393032"/>
                <a:gd name="connsiteY6" fmla="*/ 912354 h 944456"/>
                <a:gd name="connsiteX7" fmla="*/ 1393032 w 1393032"/>
                <a:gd name="connsiteY7" fmla="*/ 912353 h 944456"/>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816768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38 h 946942"/>
                <a:gd name="connsiteX1" fmla="*/ 152400 w 1393032"/>
                <a:gd name="connsiteY1" fmla="*/ 767107 h 946942"/>
                <a:gd name="connsiteX2" fmla="*/ 388144 w 1393032"/>
                <a:gd name="connsiteY2" fmla="*/ 345 h 946942"/>
                <a:gd name="connsiteX3" fmla="*/ 719138 w 1393032"/>
                <a:gd name="connsiteY3" fmla="*/ 871882 h 946942"/>
                <a:gd name="connsiteX4" fmla="*/ 845344 w 1393032"/>
                <a:gd name="connsiteY4" fmla="*/ 905221 h 946942"/>
                <a:gd name="connsiteX5" fmla="*/ 1140619 w 1393032"/>
                <a:gd name="connsiteY5" fmla="*/ 912364 h 946942"/>
                <a:gd name="connsiteX6" fmla="*/ 1393032 w 1393032"/>
                <a:gd name="connsiteY6" fmla="*/ 912363 h 946942"/>
                <a:gd name="connsiteX0" fmla="*/ 0 w 1393032"/>
                <a:gd name="connsiteY0" fmla="*/ 914164 h 958268"/>
                <a:gd name="connsiteX1" fmla="*/ 152400 w 1393032"/>
                <a:gd name="connsiteY1" fmla="*/ 778433 h 958268"/>
                <a:gd name="connsiteX2" fmla="*/ 247650 w 1393032"/>
                <a:gd name="connsiteY2" fmla="*/ 406958 h 958268"/>
                <a:gd name="connsiteX3" fmla="*/ 388144 w 1393032"/>
                <a:gd name="connsiteY3" fmla="*/ 11671 h 958268"/>
                <a:gd name="connsiteX4" fmla="*/ 719138 w 1393032"/>
                <a:gd name="connsiteY4" fmla="*/ 883208 h 958268"/>
                <a:gd name="connsiteX5" fmla="*/ 845344 w 1393032"/>
                <a:gd name="connsiteY5" fmla="*/ 916547 h 958268"/>
                <a:gd name="connsiteX6" fmla="*/ 1140619 w 1393032"/>
                <a:gd name="connsiteY6" fmla="*/ 923690 h 958268"/>
                <a:gd name="connsiteX7" fmla="*/ 1393032 w 1393032"/>
                <a:gd name="connsiteY7" fmla="*/ 923689 h 958268"/>
                <a:gd name="connsiteX0" fmla="*/ 0 w 1393032"/>
                <a:gd name="connsiteY0" fmla="*/ 914164 h 958268"/>
                <a:gd name="connsiteX1" fmla="*/ 152400 w 1393032"/>
                <a:gd name="connsiteY1" fmla="*/ 778433 h 958268"/>
                <a:gd name="connsiteX2" fmla="*/ 247650 w 1393032"/>
                <a:gd name="connsiteY2" fmla="*/ 406958 h 958268"/>
                <a:gd name="connsiteX3" fmla="*/ 388144 w 1393032"/>
                <a:gd name="connsiteY3" fmla="*/ 11671 h 958268"/>
                <a:gd name="connsiteX4" fmla="*/ 719138 w 1393032"/>
                <a:gd name="connsiteY4" fmla="*/ 883208 h 958268"/>
                <a:gd name="connsiteX5" fmla="*/ 845344 w 1393032"/>
                <a:gd name="connsiteY5" fmla="*/ 916547 h 958268"/>
                <a:gd name="connsiteX6" fmla="*/ 1140619 w 1393032"/>
                <a:gd name="connsiteY6" fmla="*/ 923690 h 958268"/>
                <a:gd name="connsiteX7" fmla="*/ 1393032 w 1393032"/>
                <a:gd name="connsiteY7" fmla="*/ 923689 h 958268"/>
                <a:gd name="connsiteX0" fmla="*/ 0 w 1393032"/>
                <a:gd name="connsiteY0" fmla="*/ 913839 h 957943"/>
                <a:gd name="connsiteX1" fmla="*/ 152400 w 1393032"/>
                <a:gd name="connsiteY1" fmla="*/ 778108 h 957943"/>
                <a:gd name="connsiteX2" fmla="*/ 269081 w 1393032"/>
                <a:gd name="connsiteY2" fmla="*/ 411395 h 957943"/>
                <a:gd name="connsiteX3" fmla="*/ 388144 w 1393032"/>
                <a:gd name="connsiteY3" fmla="*/ 11346 h 957943"/>
                <a:gd name="connsiteX4" fmla="*/ 719138 w 1393032"/>
                <a:gd name="connsiteY4" fmla="*/ 882883 h 957943"/>
                <a:gd name="connsiteX5" fmla="*/ 845344 w 1393032"/>
                <a:gd name="connsiteY5" fmla="*/ 916222 h 957943"/>
                <a:gd name="connsiteX6" fmla="*/ 1140619 w 1393032"/>
                <a:gd name="connsiteY6" fmla="*/ 923365 h 957943"/>
                <a:gd name="connsiteX7" fmla="*/ 1393032 w 1393032"/>
                <a:gd name="connsiteY7" fmla="*/ 923364 h 957943"/>
                <a:gd name="connsiteX0" fmla="*/ 0 w 1393032"/>
                <a:gd name="connsiteY0" fmla="*/ 913839 h 957943"/>
                <a:gd name="connsiteX1" fmla="*/ 152400 w 1393032"/>
                <a:gd name="connsiteY1" fmla="*/ 778108 h 957943"/>
                <a:gd name="connsiteX2" fmla="*/ 269081 w 1393032"/>
                <a:gd name="connsiteY2" fmla="*/ 411395 h 957943"/>
                <a:gd name="connsiteX3" fmla="*/ 388144 w 1393032"/>
                <a:gd name="connsiteY3" fmla="*/ 11346 h 957943"/>
                <a:gd name="connsiteX4" fmla="*/ 719138 w 1393032"/>
                <a:gd name="connsiteY4" fmla="*/ 882883 h 957943"/>
                <a:gd name="connsiteX5" fmla="*/ 845344 w 1393032"/>
                <a:gd name="connsiteY5" fmla="*/ 916222 h 957943"/>
                <a:gd name="connsiteX6" fmla="*/ 1140619 w 1393032"/>
                <a:gd name="connsiteY6" fmla="*/ 923365 h 957943"/>
                <a:gd name="connsiteX7" fmla="*/ 1393032 w 1393032"/>
                <a:gd name="connsiteY7" fmla="*/ 923364 h 957943"/>
                <a:gd name="connsiteX0" fmla="*/ 0 w 1393032"/>
                <a:gd name="connsiteY0" fmla="*/ 892924 h 935466"/>
                <a:gd name="connsiteX1" fmla="*/ 152400 w 1393032"/>
                <a:gd name="connsiteY1" fmla="*/ 757193 h 935466"/>
                <a:gd name="connsiteX2" fmla="*/ 269081 w 1393032"/>
                <a:gd name="connsiteY2" fmla="*/ 390480 h 935466"/>
                <a:gd name="connsiteX3" fmla="*/ 416719 w 1393032"/>
                <a:gd name="connsiteY3" fmla="*/ 11862 h 935466"/>
                <a:gd name="connsiteX4" fmla="*/ 719138 w 1393032"/>
                <a:gd name="connsiteY4" fmla="*/ 861968 h 935466"/>
                <a:gd name="connsiteX5" fmla="*/ 845344 w 1393032"/>
                <a:gd name="connsiteY5" fmla="*/ 895307 h 935466"/>
                <a:gd name="connsiteX6" fmla="*/ 1140619 w 1393032"/>
                <a:gd name="connsiteY6" fmla="*/ 902450 h 935466"/>
                <a:gd name="connsiteX7" fmla="*/ 1393032 w 1393032"/>
                <a:gd name="connsiteY7" fmla="*/ 902449 h 935466"/>
                <a:gd name="connsiteX0" fmla="*/ 0 w 1393032"/>
                <a:gd name="connsiteY0" fmla="*/ 897566 h 940455"/>
                <a:gd name="connsiteX1" fmla="*/ 152400 w 1393032"/>
                <a:gd name="connsiteY1" fmla="*/ 761835 h 940455"/>
                <a:gd name="connsiteX2" fmla="*/ 269081 w 1393032"/>
                <a:gd name="connsiteY2" fmla="*/ 395122 h 940455"/>
                <a:gd name="connsiteX3" fmla="*/ 409575 w 1393032"/>
                <a:gd name="connsiteY3" fmla="*/ 11742 h 940455"/>
                <a:gd name="connsiteX4" fmla="*/ 719138 w 1393032"/>
                <a:gd name="connsiteY4" fmla="*/ 866610 h 940455"/>
                <a:gd name="connsiteX5" fmla="*/ 845344 w 1393032"/>
                <a:gd name="connsiteY5" fmla="*/ 899949 h 940455"/>
                <a:gd name="connsiteX6" fmla="*/ 1140619 w 1393032"/>
                <a:gd name="connsiteY6" fmla="*/ 907092 h 940455"/>
                <a:gd name="connsiteX7" fmla="*/ 1393032 w 1393032"/>
                <a:gd name="connsiteY7" fmla="*/ 907091 h 940455"/>
                <a:gd name="connsiteX0" fmla="*/ 0 w 1393032"/>
                <a:gd name="connsiteY0" fmla="*/ 897912 h 940801"/>
                <a:gd name="connsiteX1" fmla="*/ 152400 w 1393032"/>
                <a:gd name="connsiteY1" fmla="*/ 762181 h 940801"/>
                <a:gd name="connsiteX2" fmla="*/ 269081 w 1393032"/>
                <a:gd name="connsiteY2" fmla="*/ 395468 h 940801"/>
                <a:gd name="connsiteX3" fmla="*/ 409575 w 1393032"/>
                <a:gd name="connsiteY3" fmla="*/ 12088 h 940801"/>
                <a:gd name="connsiteX4" fmla="*/ 719138 w 1393032"/>
                <a:gd name="connsiteY4" fmla="*/ 866956 h 940801"/>
                <a:gd name="connsiteX5" fmla="*/ 845344 w 1393032"/>
                <a:gd name="connsiteY5" fmla="*/ 900295 h 940801"/>
                <a:gd name="connsiteX6" fmla="*/ 1140619 w 1393032"/>
                <a:gd name="connsiteY6" fmla="*/ 907438 h 940801"/>
                <a:gd name="connsiteX7" fmla="*/ 1393032 w 1393032"/>
                <a:gd name="connsiteY7" fmla="*/ 907437 h 940801"/>
                <a:gd name="connsiteX0" fmla="*/ 0 w 1393032"/>
                <a:gd name="connsiteY0" fmla="*/ 897912 h 940801"/>
                <a:gd name="connsiteX1" fmla="*/ 76200 w 1393032"/>
                <a:gd name="connsiteY1" fmla="*/ 866955 h 940801"/>
                <a:gd name="connsiteX2" fmla="*/ 152400 w 1393032"/>
                <a:gd name="connsiteY2" fmla="*/ 762181 h 940801"/>
                <a:gd name="connsiteX3" fmla="*/ 269081 w 1393032"/>
                <a:gd name="connsiteY3" fmla="*/ 395468 h 940801"/>
                <a:gd name="connsiteX4" fmla="*/ 409575 w 1393032"/>
                <a:gd name="connsiteY4" fmla="*/ 12088 h 940801"/>
                <a:gd name="connsiteX5" fmla="*/ 719138 w 1393032"/>
                <a:gd name="connsiteY5" fmla="*/ 866956 h 940801"/>
                <a:gd name="connsiteX6" fmla="*/ 845344 w 1393032"/>
                <a:gd name="connsiteY6" fmla="*/ 900295 h 940801"/>
                <a:gd name="connsiteX7" fmla="*/ 1140619 w 1393032"/>
                <a:gd name="connsiteY7" fmla="*/ 907438 h 940801"/>
                <a:gd name="connsiteX8" fmla="*/ 1393032 w 1393032"/>
                <a:gd name="connsiteY8" fmla="*/ 907437 h 940801"/>
                <a:gd name="connsiteX0" fmla="*/ 0 w 1393032"/>
                <a:gd name="connsiteY0" fmla="*/ 897467 h 940356"/>
                <a:gd name="connsiteX1" fmla="*/ 76200 w 1393032"/>
                <a:gd name="connsiteY1" fmla="*/ 866510 h 940356"/>
                <a:gd name="connsiteX2" fmla="*/ 169069 w 1393032"/>
                <a:gd name="connsiteY2" fmla="*/ 740305 h 940356"/>
                <a:gd name="connsiteX3" fmla="*/ 269081 w 1393032"/>
                <a:gd name="connsiteY3" fmla="*/ 395023 h 940356"/>
                <a:gd name="connsiteX4" fmla="*/ 409575 w 1393032"/>
                <a:gd name="connsiteY4" fmla="*/ 11643 h 940356"/>
                <a:gd name="connsiteX5" fmla="*/ 719138 w 1393032"/>
                <a:gd name="connsiteY5" fmla="*/ 866511 h 940356"/>
                <a:gd name="connsiteX6" fmla="*/ 845344 w 1393032"/>
                <a:gd name="connsiteY6" fmla="*/ 899850 h 940356"/>
                <a:gd name="connsiteX7" fmla="*/ 1140619 w 1393032"/>
                <a:gd name="connsiteY7" fmla="*/ 906993 h 940356"/>
                <a:gd name="connsiteX8" fmla="*/ 1393032 w 1393032"/>
                <a:gd name="connsiteY8" fmla="*/ 906992 h 940356"/>
                <a:gd name="connsiteX0" fmla="*/ 0 w 1393032"/>
                <a:gd name="connsiteY0" fmla="*/ 897467 h 940356"/>
                <a:gd name="connsiteX1" fmla="*/ 76200 w 1393032"/>
                <a:gd name="connsiteY1" fmla="*/ 866510 h 940356"/>
                <a:gd name="connsiteX2" fmla="*/ 169069 w 1393032"/>
                <a:gd name="connsiteY2" fmla="*/ 740305 h 940356"/>
                <a:gd name="connsiteX3" fmla="*/ 269081 w 1393032"/>
                <a:gd name="connsiteY3" fmla="*/ 395023 h 940356"/>
                <a:gd name="connsiteX4" fmla="*/ 409575 w 1393032"/>
                <a:gd name="connsiteY4" fmla="*/ 11643 h 940356"/>
                <a:gd name="connsiteX5" fmla="*/ 719138 w 1393032"/>
                <a:gd name="connsiteY5" fmla="*/ 866511 h 940356"/>
                <a:gd name="connsiteX6" fmla="*/ 845344 w 1393032"/>
                <a:gd name="connsiteY6" fmla="*/ 899850 h 940356"/>
                <a:gd name="connsiteX7" fmla="*/ 1140619 w 1393032"/>
                <a:gd name="connsiteY7" fmla="*/ 906993 h 940356"/>
                <a:gd name="connsiteX8" fmla="*/ 1393032 w 1393032"/>
                <a:gd name="connsiteY8" fmla="*/ 906992 h 940356"/>
                <a:gd name="connsiteX0" fmla="*/ 0 w 1393032"/>
                <a:gd name="connsiteY0" fmla="*/ 897600 h 940489"/>
                <a:gd name="connsiteX1" fmla="*/ 76200 w 1393032"/>
                <a:gd name="connsiteY1" fmla="*/ 866643 h 940489"/>
                <a:gd name="connsiteX2" fmla="*/ 169069 w 1393032"/>
                <a:gd name="connsiteY2" fmla="*/ 740438 h 940489"/>
                <a:gd name="connsiteX3" fmla="*/ 269081 w 1393032"/>
                <a:gd name="connsiteY3" fmla="*/ 395156 h 940489"/>
                <a:gd name="connsiteX4" fmla="*/ 409575 w 1393032"/>
                <a:gd name="connsiteY4" fmla="*/ 11776 h 940489"/>
                <a:gd name="connsiteX5" fmla="*/ 719138 w 1393032"/>
                <a:gd name="connsiteY5" fmla="*/ 866644 h 940489"/>
                <a:gd name="connsiteX6" fmla="*/ 845344 w 1393032"/>
                <a:gd name="connsiteY6" fmla="*/ 899983 h 940489"/>
                <a:gd name="connsiteX7" fmla="*/ 1140619 w 1393032"/>
                <a:gd name="connsiteY7" fmla="*/ 907126 h 940489"/>
                <a:gd name="connsiteX8" fmla="*/ 1393032 w 1393032"/>
                <a:gd name="connsiteY8" fmla="*/ 907125 h 940489"/>
                <a:gd name="connsiteX0" fmla="*/ 0 w 1393032"/>
                <a:gd name="connsiteY0" fmla="*/ 897770 h 940659"/>
                <a:gd name="connsiteX1" fmla="*/ 76200 w 1393032"/>
                <a:gd name="connsiteY1" fmla="*/ 866813 h 940659"/>
                <a:gd name="connsiteX2" fmla="*/ 169069 w 1393032"/>
                <a:gd name="connsiteY2" fmla="*/ 740608 h 940659"/>
                <a:gd name="connsiteX3" fmla="*/ 264318 w 1393032"/>
                <a:gd name="connsiteY3" fmla="*/ 392944 h 940659"/>
                <a:gd name="connsiteX4" fmla="*/ 409575 w 1393032"/>
                <a:gd name="connsiteY4" fmla="*/ 11946 h 940659"/>
                <a:gd name="connsiteX5" fmla="*/ 719138 w 1393032"/>
                <a:gd name="connsiteY5" fmla="*/ 866814 h 940659"/>
                <a:gd name="connsiteX6" fmla="*/ 845344 w 1393032"/>
                <a:gd name="connsiteY6" fmla="*/ 900153 h 940659"/>
                <a:gd name="connsiteX7" fmla="*/ 1140619 w 1393032"/>
                <a:gd name="connsiteY7" fmla="*/ 907296 h 940659"/>
                <a:gd name="connsiteX8" fmla="*/ 1393032 w 1393032"/>
                <a:gd name="connsiteY8" fmla="*/ 907295 h 940659"/>
                <a:gd name="connsiteX0" fmla="*/ 0 w 1393032"/>
                <a:gd name="connsiteY0" fmla="*/ 887537 h 897063"/>
                <a:gd name="connsiteX1" fmla="*/ 76200 w 1393032"/>
                <a:gd name="connsiteY1" fmla="*/ 856580 h 897063"/>
                <a:gd name="connsiteX2" fmla="*/ 169069 w 1393032"/>
                <a:gd name="connsiteY2" fmla="*/ 730375 h 897063"/>
                <a:gd name="connsiteX3" fmla="*/ 264318 w 1393032"/>
                <a:gd name="connsiteY3" fmla="*/ 382711 h 897063"/>
                <a:gd name="connsiteX4" fmla="*/ 409575 w 1393032"/>
                <a:gd name="connsiteY4" fmla="*/ 1713 h 897063"/>
                <a:gd name="connsiteX5" fmla="*/ 573881 w 1393032"/>
                <a:gd name="connsiteY5" fmla="*/ 539874 h 897063"/>
                <a:gd name="connsiteX6" fmla="*/ 719138 w 1393032"/>
                <a:gd name="connsiteY6" fmla="*/ 856581 h 897063"/>
                <a:gd name="connsiteX7" fmla="*/ 845344 w 1393032"/>
                <a:gd name="connsiteY7" fmla="*/ 889920 h 897063"/>
                <a:gd name="connsiteX8" fmla="*/ 1140619 w 1393032"/>
                <a:gd name="connsiteY8" fmla="*/ 897063 h 897063"/>
                <a:gd name="connsiteX9" fmla="*/ 1393032 w 1393032"/>
                <a:gd name="connsiteY9" fmla="*/ 897062 h 897063"/>
                <a:gd name="connsiteX0" fmla="*/ 0 w 1393032"/>
                <a:gd name="connsiteY0" fmla="*/ 887537 h 897063"/>
                <a:gd name="connsiteX1" fmla="*/ 76200 w 1393032"/>
                <a:gd name="connsiteY1" fmla="*/ 856580 h 897063"/>
                <a:gd name="connsiteX2" fmla="*/ 169069 w 1393032"/>
                <a:gd name="connsiteY2" fmla="*/ 730375 h 897063"/>
                <a:gd name="connsiteX3" fmla="*/ 264318 w 1393032"/>
                <a:gd name="connsiteY3" fmla="*/ 382711 h 897063"/>
                <a:gd name="connsiteX4" fmla="*/ 409575 w 1393032"/>
                <a:gd name="connsiteY4" fmla="*/ 1713 h 897063"/>
                <a:gd name="connsiteX5" fmla="*/ 573881 w 1393032"/>
                <a:gd name="connsiteY5" fmla="*/ 539874 h 897063"/>
                <a:gd name="connsiteX6" fmla="*/ 719138 w 1393032"/>
                <a:gd name="connsiteY6" fmla="*/ 856581 h 897063"/>
                <a:gd name="connsiteX7" fmla="*/ 845344 w 1393032"/>
                <a:gd name="connsiteY7" fmla="*/ 889920 h 897063"/>
                <a:gd name="connsiteX8" fmla="*/ 1140619 w 1393032"/>
                <a:gd name="connsiteY8" fmla="*/ 897063 h 897063"/>
                <a:gd name="connsiteX9" fmla="*/ 1393032 w 1393032"/>
                <a:gd name="connsiteY9" fmla="*/ 897062 h 897063"/>
                <a:gd name="connsiteX0" fmla="*/ 0 w 1393032"/>
                <a:gd name="connsiteY0" fmla="*/ 899363 h 908889"/>
                <a:gd name="connsiteX1" fmla="*/ 76200 w 1393032"/>
                <a:gd name="connsiteY1" fmla="*/ 868406 h 908889"/>
                <a:gd name="connsiteX2" fmla="*/ 169069 w 1393032"/>
                <a:gd name="connsiteY2" fmla="*/ 742201 h 908889"/>
                <a:gd name="connsiteX3" fmla="*/ 264318 w 1393032"/>
                <a:gd name="connsiteY3" fmla="*/ 394537 h 908889"/>
                <a:gd name="connsiteX4" fmla="*/ 400050 w 1393032"/>
                <a:gd name="connsiteY4" fmla="*/ 1633 h 908889"/>
                <a:gd name="connsiteX5" fmla="*/ 573881 w 1393032"/>
                <a:gd name="connsiteY5" fmla="*/ 551700 h 908889"/>
                <a:gd name="connsiteX6" fmla="*/ 719138 w 1393032"/>
                <a:gd name="connsiteY6" fmla="*/ 868407 h 908889"/>
                <a:gd name="connsiteX7" fmla="*/ 845344 w 1393032"/>
                <a:gd name="connsiteY7" fmla="*/ 901746 h 908889"/>
                <a:gd name="connsiteX8" fmla="*/ 1140619 w 1393032"/>
                <a:gd name="connsiteY8" fmla="*/ 908889 h 908889"/>
                <a:gd name="connsiteX9" fmla="*/ 1393032 w 1393032"/>
                <a:gd name="connsiteY9" fmla="*/ 908888 h 908889"/>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162 h 908688"/>
                <a:gd name="connsiteX1" fmla="*/ 76200 w 1393032"/>
                <a:gd name="connsiteY1" fmla="*/ 868205 h 908688"/>
                <a:gd name="connsiteX2" fmla="*/ 169069 w 1393032"/>
                <a:gd name="connsiteY2" fmla="*/ 742000 h 908688"/>
                <a:gd name="connsiteX3" fmla="*/ 228600 w 1393032"/>
                <a:gd name="connsiteY3" fmla="*/ 570549 h 908688"/>
                <a:gd name="connsiteX4" fmla="*/ 250031 w 1393032"/>
                <a:gd name="connsiteY4" fmla="*/ 470536 h 908688"/>
                <a:gd name="connsiteX5" fmla="*/ 264318 w 1393032"/>
                <a:gd name="connsiteY5" fmla="*/ 394336 h 908688"/>
                <a:gd name="connsiteX6" fmla="*/ 400050 w 1393032"/>
                <a:gd name="connsiteY6" fmla="*/ 1432 h 908688"/>
                <a:gd name="connsiteX7" fmla="*/ 573881 w 1393032"/>
                <a:gd name="connsiteY7" fmla="*/ 551499 h 908688"/>
                <a:gd name="connsiteX8" fmla="*/ 719138 w 1393032"/>
                <a:gd name="connsiteY8" fmla="*/ 868206 h 908688"/>
                <a:gd name="connsiteX9" fmla="*/ 845344 w 1393032"/>
                <a:gd name="connsiteY9" fmla="*/ 901545 h 908688"/>
                <a:gd name="connsiteX10" fmla="*/ 1140619 w 1393032"/>
                <a:gd name="connsiteY10" fmla="*/ 908688 h 908688"/>
                <a:gd name="connsiteX11" fmla="*/ 1393032 w 1393032"/>
                <a:gd name="connsiteY11" fmla="*/ 908687 h 908688"/>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10825"/>
                <a:gd name="connsiteX1" fmla="*/ 76200 w 1393032"/>
                <a:gd name="connsiteY1" fmla="*/ 869236 h 910825"/>
                <a:gd name="connsiteX2" fmla="*/ 169069 w 1393032"/>
                <a:gd name="connsiteY2" fmla="*/ 743031 h 910825"/>
                <a:gd name="connsiteX3" fmla="*/ 228600 w 1393032"/>
                <a:gd name="connsiteY3" fmla="*/ 571580 h 910825"/>
                <a:gd name="connsiteX4" fmla="*/ 250031 w 1393032"/>
                <a:gd name="connsiteY4" fmla="*/ 471567 h 910825"/>
                <a:gd name="connsiteX5" fmla="*/ 264318 w 1393032"/>
                <a:gd name="connsiteY5" fmla="*/ 395367 h 910825"/>
                <a:gd name="connsiteX6" fmla="*/ 400050 w 1393032"/>
                <a:gd name="connsiteY6" fmla="*/ 2463 h 910825"/>
                <a:gd name="connsiteX7" fmla="*/ 573881 w 1393032"/>
                <a:gd name="connsiteY7" fmla="*/ 552530 h 910825"/>
                <a:gd name="connsiteX8" fmla="*/ 719138 w 1393032"/>
                <a:gd name="connsiteY8" fmla="*/ 869237 h 910825"/>
                <a:gd name="connsiteX9" fmla="*/ 845344 w 1393032"/>
                <a:gd name="connsiteY9" fmla="*/ 902576 h 910825"/>
                <a:gd name="connsiteX10" fmla="*/ 1140619 w 1393032"/>
                <a:gd name="connsiteY10" fmla="*/ 909719 h 910825"/>
                <a:gd name="connsiteX11" fmla="*/ 1393032 w 1393032"/>
                <a:gd name="connsiteY11" fmla="*/ 909718 h 910825"/>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8"/>
                <a:gd name="connsiteX1" fmla="*/ 76200 w 1393032"/>
                <a:gd name="connsiteY1" fmla="*/ 869236 h 909718"/>
                <a:gd name="connsiteX2" fmla="*/ 169069 w 1393032"/>
                <a:gd name="connsiteY2" fmla="*/ 743031 h 909718"/>
                <a:gd name="connsiteX3" fmla="*/ 228600 w 1393032"/>
                <a:gd name="connsiteY3" fmla="*/ 571580 h 909718"/>
                <a:gd name="connsiteX4" fmla="*/ 250031 w 1393032"/>
                <a:gd name="connsiteY4" fmla="*/ 471567 h 909718"/>
                <a:gd name="connsiteX5" fmla="*/ 264318 w 1393032"/>
                <a:gd name="connsiteY5" fmla="*/ 395367 h 909718"/>
                <a:gd name="connsiteX6" fmla="*/ 400050 w 1393032"/>
                <a:gd name="connsiteY6" fmla="*/ 2463 h 909718"/>
                <a:gd name="connsiteX7" fmla="*/ 573881 w 1393032"/>
                <a:gd name="connsiteY7" fmla="*/ 552530 h 909718"/>
                <a:gd name="connsiteX8" fmla="*/ 719138 w 1393032"/>
                <a:gd name="connsiteY8" fmla="*/ 869237 h 909718"/>
                <a:gd name="connsiteX9" fmla="*/ 845344 w 1393032"/>
                <a:gd name="connsiteY9" fmla="*/ 902576 h 909718"/>
                <a:gd name="connsiteX10" fmla="*/ 1143000 w 1393032"/>
                <a:gd name="connsiteY10" fmla="*/ 902576 h 909718"/>
                <a:gd name="connsiteX11" fmla="*/ 1393032 w 1393032"/>
                <a:gd name="connsiteY11" fmla="*/ 909718 h 909718"/>
                <a:gd name="connsiteX0" fmla="*/ 0 w 1393032"/>
                <a:gd name="connsiteY0" fmla="*/ 900193 h 905135"/>
                <a:gd name="connsiteX1" fmla="*/ 76200 w 1393032"/>
                <a:gd name="connsiteY1" fmla="*/ 869236 h 905135"/>
                <a:gd name="connsiteX2" fmla="*/ 169069 w 1393032"/>
                <a:gd name="connsiteY2" fmla="*/ 743031 h 905135"/>
                <a:gd name="connsiteX3" fmla="*/ 228600 w 1393032"/>
                <a:gd name="connsiteY3" fmla="*/ 571580 h 905135"/>
                <a:gd name="connsiteX4" fmla="*/ 250031 w 1393032"/>
                <a:gd name="connsiteY4" fmla="*/ 471567 h 905135"/>
                <a:gd name="connsiteX5" fmla="*/ 264318 w 1393032"/>
                <a:gd name="connsiteY5" fmla="*/ 395367 h 905135"/>
                <a:gd name="connsiteX6" fmla="*/ 400050 w 1393032"/>
                <a:gd name="connsiteY6" fmla="*/ 2463 h 905135"/>
                <a:gd name="connsiteX7" fmla="*/ 573881 w 1393032"/>
                <a:gd name="connsiteY7" fmla="*/ 552530 h 905135"/>
                <a:gd name="connsiteX8" fmla="*/ 719138 w 1393032"/>
                <a:gd name="connsiteY8" fmla="*/ 869237 h 905135"/>
                <a:gd name="connsiteX9" fmla="*/ 845344 w 1393032"/>
                <a:gd name="connsiteY9" fmla="*/ 902576 h 905135"/>
                <a:gd name="connsiteX10" fmla="*/ 1143000 w 1393032"/>
                <a:gd name="connsiteY10" fmla="*/ 902576 h 905135"/>
                <a:gd name="connsiteX11" fmla="*/ 1393032 w 1393032"/>
                <a:gd name="connsiteY11" fmla="*/ 900193 h 905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3032" h="905135">
                  <a:moveTo>
                    <a:pt x="0" y="900193"/>
                  </a:moveTo>
                  <a:cubicBezTo>
                    <a:pt x="11509" y="892652"/>
                    <a:pt x="50800" y="891858"/>
                    <a:pt x="76200" y="869236"/>
                  </a:cubicBezTo>
                  <a:cubicBezTo>
                    <a:pt x="101600" y="846614"/>
                    <a:pt x="143669" y="792640"/>
                    <a:pt x="169069" y="743031"/>
                  </a:cubicBezTo>
                  <a:cubicBezTo>
                    <a:pt x="194469" y="693422"/>
                    <a:pt x="215106" y="616824"/>
                    <a:pt x="228600" y="571580"/>
                  </a:cubicBezTo>
                  <a:cubicBezTo>
                    <a:pt x="242094" y="526336"/>
                    <a:pt x="244078" y="500936"/>
                    <a:pt x="250031" y="471567"/>
                  </a:cubicBezTo>
                  <a:cubicBezTo>
                    <a:pt x="255984" y="442198"/>
                    <a:pt x="249864" y="476169"/>
                    <a:pt x="264318" y="395367"/>
                  </a:cubicBezTo>
                  <a:cubicBezTo>
                    <a:pt x="305990" y="162401"/>
                    <a:pt x="348456" y="-23731"/>
                    <a:pt x="400050" y="2463"/>
                  </a:cubicBezTo>
                  <a:cubicBezTo>
                    <a:pt x="451644" y="28657"/>
                    <a:pt x="532539" y="404245"/>
                    <a:pt x="573881" y="552530"/>
                  </a:cubicBezTo>
                  <a:cubicBezTo>
                    <a:pt x="669924" y="897017"/>
                    <a:pt x="711994" y="860901"/>
                    <a:pt x="719138" y="869237"/>
                  </a:cubicBezTo>
                  <a:cubicBezTo>
                    <a:pt x="726282" y="877573"/>
                    <a:pt x="774700" y="897020"/>
                    <a:pt x="845344" y="902576"/>
                  </a:cubicBezTo>
                  <a:cubicBezTo>
                    <a:pt x="915988" y="908132"/>
                    <a:pt x="1051719" y="902973"/>
                    <a:pt x="1143000" y="902576"/>
                  </a:cubicBezTo>
                  <a:lnTo>
                    <a:pt x="1393032" y="900193"/>
                  </a:ln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mj-lt"/>
              </a:endParaRPr>
            </a:p>
          </p:txBody>
        </p:sp>
        <p:cxnSp>
          <p:nvCxnSpPr>
            <p:cNvPr id="135" name="Straight Connector 134"/>
            <p:cNvCxnSpPr/>
            <p:nvPr/>
          </p:nvCxnSpPr>
          <p:spPr>
            <a:xfrm flipV="1">
              <a:off x="2178055" y="1163620"/>
              <a:ext cx="2672207" cy="1553765"/>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8" name="TextBox 3"/>
            <p:cNvSpPr txBox="1">
              <a:spLocks noChangeArrowheads="1"/>
            </p:cNvSpPr>
            <p:nvPr/>
          </p:nvSpPr>
          <p:spPr bwMode="auto">
            <a:xfrm rot="16200000">
              <a:off x="-478564" y="2300072"/>
              <a:ext cx="25253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a:solidFill>
                    <a:schemeClr val="bg1"/>
                  </a:solidFill>
                  <a:latin typeface="+mj-lt"/>
                </a:rPr>
                <a:t>Hazard ratio</a:t>
              </a:r>
            </a:p>
          </p:txBody>
        </p:sp>
        <p:sp>
          <p:nvSpPr>
            <p:cNvPr id="139" name="TextBox 3"/>
            <p:cNvSpPr txBox="1">
              <a:spLocks noChangeArrowheads="1"/>
            </p:cNvSpPr>
            <p:nvPr/>
          </p:nvSpPr>
          <p:spPr bwMode="auto">
            <a:xfrm>
              <a:off x="2144770" y="4461494"/>
              <a:ext cx="3621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a:solidFill>
                    <a:schemeClr val="bg1"/>
                  </a:solidFill>
                  <a:latin typeface="+mj-lt"/>
                </a:rPr>
                <a:t>LDL-C</a:t>
              </a:r>
            </a:p>
          </p:txBody>
        </p:sp>
        <p:sp>
          <p:nvSpPr>
            <p:cNvPr id="140" name="TextBox 3"/>
            <p:cNvSpPr txBox="1">
              <a:spLocks noChangeArrowheads="1"/>
            </p:cNvSpPr>
            <p:nvPr/>
          </p:nvSpPr>
          <p:spPr bwMode="auto">
            <a:xfrm rot="16200000">
              <a:off x="5271986" y="2319993"/>
              <a:ext cx="23245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a:solidFill>
                    <a:schemeClr val="bg1"/>
                  </a:solidFill>
                  <a:latin typeface="+mj-lt"/>
                </a:rPr>
                <a:t>Percent (%)</a:t>
              </a:r>
            </a:p>
          </p:txBody>
        </p:sp>
        <p:sp>
          <p:nvSpPr>
            <p:cNvPr id="141" name="TextBox 5"/>
            <p:cNvSpPr txBox="1">
              <a:spLocks noChangeArrowheads="1"/>
            </p:cNvSpPr>
            <p:nvPr/>
          </p:nvSpPr>
          <p:spPr bwMode="auto">
            <a:xfrm>
              <a:off x="979600" y="967032"/>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1.00</a:t>
              </a:r>
            </a:p>
          </p:txBody>
        </p:sp>
        <p:sp>
          <p:nvSpPr>
            <p:cNvPr id="142" name="TextBox 22"/>
            <p:cNvSpPr txBox="1">
              <a:spLocks noChangeArrowheads="1"/>
            </p:cNvSpPr>
            <p:nvPr/>
          </p:nvSpPr>
          <p:spPr bwMode="auto">
            <a:xfrm>
              <a:off x="2309411" y="3964168"/>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50</a:t>
              </a:r>
            </a:p>
          </p:txBody>
        </p:sp>
        <p:sp>
          <p:nvSpPr>
            <p:cNvPr id="143" name="TextBox 5"/>
            <p:cNvSpPr txBox="1">
              <a:spLocks noChangeArrowheads="1"/>
            </p:cNvSpPr>
            <p:nvPr/>
          </p:nvSpPr>
          <p:spPr bwMode="auto">
            <a:xfrm>
              <a:off x="979599" y="1650971"/>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0.75</a:t>
              </a:r>
            </a:p>
          </p:txBody>
        </p:sp>
        <p:sp>
          <p:nvSpPr>
            <p:cNvPr id="144" name="TextBox 5"/>
            <p:cNvSpPr txBox="1">
              <a:spLocks noChangeArrowheads="1"/>
            </p:cNvSpPr>
            <p:nvPr/>
          </p:nvSpPr>
          <p:spPr bwMode="auto">
            <a:xfrm>
              <a:off x="979598" y="2332762"/>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0.50</a:t>
              </a:r>
            </a:p>
          </p:txBody>
        </p:sp>
        <p:sp>
          <p:nvSpPr>
            <p:cNvPr id="145" name="TextBox 5"/>
            <p:cNvSpPr txBox="1">
              <a:spLocks noChangeArrowheads="1"/>
            </p:cNvSpPr>
            <p:nvPr/>
          </p:nvSpPr>
          <p:spPr bwMode="auto">
            <a:xfrm>
              <a:off x="980357" y="3018696"/>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0.25</a:t>
              </a:r>
            </a:p>
          </p:txBody>
        </p:sp>
        <p:sp>
          <p:nvSpPr>
            <p:cNvPr id="146" name="TextBox 5"/>
            <p:cNvSpPr txBox="1">
              <a:spLocks noChangeArrowheads="1"/>
            </p:cNvSpPr>
            <p:nvPr/>
          </p:nvSpPr>
          <p:spPr bwMode="auto">
            <a:xfrm>
              <a:off x="1232029" y="3697372"/>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a:t>
              </a:r>
            </a:p>
          </p:txBody>
        </p:sp>
        <p:sp>
          <p:nvSpPr>
            <p:cNvPr id="148" name="TextBox 22"/>
            <p:cNvSpPr txBox="1">
              <a:spLocks noChangeArrowheads="1"/>
            </p:cNvSpPr>
            <p:nvPr/>
          </p:nvSpPr>
          <p:spPr bwMode="auto">
            <a:xfrm>
              <a:off x="1546904" y="3960967"/>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0</a:t>
              </a:r>
            </a:p>
          </p:txBody>
        </p:sp>
        <p:sp>
          <p:nvSpPr>
            <p:cNvPr id="150" name="TextBox 22"/>
            <p:cNvSpPr txBox="1">
              <a:spLocks noChangeArrowheads="1"/>
            </p:cNvSpPr>
            <p:nvPr/>
          </p:nvSpPr>
          <p:spPr bwMode="auto">
            <a:xfrm>
              <a:off x="3077586" y="3960813"/>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100</a:t>
              </a:r>
            </a:p>
          </p:txBody>
        </p:sp>
        <p:sp>
          <p:nvSpPr>
            <p:cNvPr id="151" name="TextBox 22"/>
            <p:cNvSpPr txBox="1">
              <a:spLocks noChangeArrowheads="1"/>
            </p:cNvSpPr>
            <p:nvPr/>
          </p:nvSpPr>
          <p:spPr bwMode="auto">
            <a:xfrm>
              <a:off x="3891302" y="3964559"/>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150</a:t>
              </a:r>
            </a:p>
          </p:txBody>
        </p:sp>
        <p:sp>
          <p:nvSpPr>
            <p:cNvPr id="152" name="TextBox 22"/>
            <p:cNvSpPr txBox="1">
              <a:spLocks noChangeArrowheads="1"/>
            </p:cNvSpPr>
            <p:nvPr/>
          </p:nvSpPr>
          <p:spPr bwMode="auto">
            <a:xfrm>
              <a:off x="4701670" y="3964767"/>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200</a:t>
              </a:r>
            </a:p>
          </p:txBody>
        </p:sp>
        <p:sp>
          <p:nvSpPr>
            <p:cNvPr id="153" name="TextBox 22"/>
            <p:cNvSpPr txBox="1">
              <a:spLocks noChangeArrowheads="1"/>
            </p:cNvSpPr>
            <p:nvPr/>
          </p:nvSpPr>
          <p:spPr bwMode="auto">
            <a:xfrm>
              <a:off x="5529090" y="3964613"/>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250</a:t>
              </a:r>
            </a:p>
          </p:txBody>
        </p:sp>
        <p:sp>
          <p:nvSpPr>
            <p:cNvPr id="154" name="TextBox 5"/>
            <p:cNvSpPr txBox="1">
              <a:spLocks noChangeArrowheads="1"/>
            </p:cNvSpPr>
            <p:nvPr/>
          </p:nvSpPr>
          <p:spPr bwMode="auto">
            <a:xfrm>
              <a:off x="5897248" y="3028221"/>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a:solidFill>
                    <a:schemeClr val="bg1"/>
                  </a:solidFill>
                  <a:latin typeface="+mj-lt"/>
                </a:rPr>
                <a:t>10</a:t>
              </a:r>
            </a:p>
          </p:txBody>
        </p:sp>
        <p:sp>
          <p:nvSpPr>
            <p:cNvPr id="155" name="TextBox 5"/>
            <p:cNvSpPr txBox="1">
              <a:spLocks noChangeArrowheads="1"/>
            </p:cNvSpPr>
            <p:nvPr/>
          </p:nvSpPr>
          <p:spPr bwMode="auto">
            <a:xfrm>
              <a:off x="5897248" y="2335590"/>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a:solidFill>
                    <a:schemeClr val="bg1"/>
                  </a:solidFill>
                  <a:latin typeface="+mj-lt"/>
                </a:rPr>
                <a:t>20</a:t>
              </a:r>
            </a:p>
          </p:txBody>
        </p:sp>
        <p:sp>
          <p:nvSpPr>
            <p:cNvPr id="156" name="TextBox 5"/>
            <p:cNvSpPr txBox="1">
              <a:spLocks noChangeArrowheads="1"/>
            </p:cNvSpPr>
            <p:nvPr/>
          </p:nvSpPr>
          <p:spPr bwMode="auto">
            <a:xfrm>
              <a:off x="5897248" y="1592193"/>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a:solidFill>
                    <a:schemeClr val="bg1"/>
                  </a:solidFill>
                  <a:latin typeface="+mj-lt"/>
                </a:rPr>
                <a:t>30</a:t>
              </a:r>
            </a:p>
          </p:txBody>
        </p:sp>
        <p:sp>
          <p:nvSpPr>
            <p:cNvPr id="157" name="TextBox 5"/>
            <p:cNvSpPr txBox="1">
              <a:spLocks noChangeArrowheads="1"/>
            </p:cNvSpPr>
            <p:nvPr/>
          </p:nvSpPr>
          <p:spPr bwMode="auto">
            <a:xfrm>
              <a:off x="5897248" y="970241"/>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a:solidFill>
                    <a:schemeClr val="bg1"/>
                  </a:solidFill>
                  <a:latin typeface="+mj-lt"/>
                </a:rPr>
                <a:t>40</a:t>
              </a:r>
            </a:p>
          </p:txBody>
        </p:sp>
        <p:sp>
          <p:nvSpPr>
            <p:cNvPr id="158" name="TextBox 5"/>
            <p:cNvSpPr txBox="1">
              <a:spLocks noChangeArrowheads="1"/>
            </p:cNvSpPr>
            <p:nvPr/>
          </p:nvSpPr>
          <p:spPr bwMode="auto">
            <a:xfrm>
              <a:off x="5917464" y="3688934"/>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a:solidFill>
                    <a:schemeClr val="bg1"/>
                  </a:solidFill>
                  <a:latin typeface="+mj-lt"/>
                </a:rPr>
                <a:t>0</a:t>
              </a:r>
            </a:p>
          </p:txBody>
        </p:sp>
        <p:cxnSp>
          <p:nvCxnSpPr>
            <p:cNvPr id="111" name="Straight Connector 110"/>
            <p:cNvCxnSpPr/>
            <p:nvPr/>
          </p:nvCxnSpPr>
          <p:spPr>
            <a:xfrm flipV="1">
              <a:off x="1689158" y="1089958"/>
              <a:ext cx="0" cy="278606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689158" y="3831084"/>
              <a:ext cx="0" cy="1473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5767792" y="1089958"/>
              <a:ext cx="0" cy="278606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765858" y="3842537"/>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5768098" y="3832885"/>
              <a:ext cx="0" cy="1473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59" name="TextBox 3"/>
            <p:cNvSpPr txBox="1">
              <a:spLocks noChangeArrowheads="1"/>
            </p:cNvSpPr>
            <p:nvPr/>
          </p:nvSpPr>
          <p:spPr bwMode="auto">
            <a:xfrm>
              <a:off x="6008224" y="3965180"/>
              <a:ext cx="131809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b="1" dirty="0">
                  <a:solidFill>
                    <a:schemeClr val="bg1"/>
                  </a:solidFill>
                  <a:latin typeface="+mj-lt"/>
                </a:rPr>
                <a:t>(mg/</a:t>
              </a:r>
              <a:r>
                <a:rPr lang="en-GB" sz="1200" b="1" dirty="0" err="1">
                  <a:solidFill>
                    <a:schemeClr val="bg1"/>
                  </a:solidFill>
                  <a:latin typeface="+mj-lt"/>
                </a:rPr>
                <a:t>dL</a:t>
              </a:r>
              <a:r>
                <a:rPr lang="en-GB" sz="1200" b="1" dirty="0">
                  <a:solidFill>
                    <a:schemeClr val="bg1"/>
                  </a:solidFill>
                  <a:latin typeface="+mj-lt"/>
                </a:rPr>
                <a:t>)</a:t>
              </a:r>
            </a:p>
          </p:txBody>
        </p:sp>
        <p:sp>
          <p:nvSpPr>
            <p:cNvPr id="160" name="TextBox 22"/>
            <p:cNvSpPr txBox="1">
              <a:spLocks noChangeArrowheads="1"/>
            </p:cNvSpPr>
            <p:nvPr/>
          </p:nvSpPr>
          <p:spPr bwMode="auto">
            <a:xfrm>
              <a:off x="2268820" y="4224953"/>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1.3</a:t>
              </a:r>
            </a:p>
          </p:txBody>
        </p:sp>
        <p:sp>
          <p:nvSpPr>
            <p:cNvPr id="161" name="TextBox 22"/>
            <p:cNvSpPr txBox="1">
              <a:spLocks noChangeArrowheads="1"/>
            </p:cNvSpPr>
            <p:nvPr/>
          </p:nvSpPr>
          <p:spPr bwMode="auto">
            <a:xfrm>
              <a:off x="3085888" y="4221598"/>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2.6</a:t>
              </a:r>
            </a:p>
          </p:txBody>
        </p:sp>
        <p:sp>
          <p:nvSpPr>
            <p:cNvPr id="162" name="TextBox 22"/>
            <p:cNvSpPr txBox="1">
              <a:spLocks noChangeArrowheads="1"/>
            </p:cNvSpPr>
            <p:nvPr/>
          </p:nvSpPr>
          <p:spPr bwMode="auto">
            <a:xfrm>
              <a:off x="3899604" y="4225344"/>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3.9</a:t>
              </a:r>
            </a:p>
          </p:txBody>
        </p:sp>
        <p:sp>
          <p:nvSpPr>
            <p:cNvPr id="163" name="TextBox 22"/>
            <p:cNvSpPr txBox="1">
              <a:spLocks noChangeArrowheads="1"/>
            </p:cNvSpPr>
            <p:nvPr/>
          </p:nvSpPr>
          <p:spPr bwMode="auto">
            <a:xfrm>
              <a:off x="4709972" y="422555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5.2</a:t>
              </a:r>
            </a:p>
          </p:txBody>
        </p:sp>
        <p:sp>
          <p:nvSpPr>
            <p:cNvPr id="164" name="TextBox 22"/>
            <p:cNvSpPr txBox="1">
              <a:spLocks noChangeArrowheads="1"/>
            </p:cNvSpPr>
            <p:nvPr/>
          </p:nvSpPr>
          <p:spPr bwMode="auto">
            <a:xfrm>
              <a:off x="5537392" y="4225398"/>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a:solidFill>
                    <a:schemeClr val="bg1"/>
                  </a:solidFill>
                  <a:latin typeface="+mj-lt"/>
                </a:rPr>
                <a:t>6.5</a:t>
              </a:r>
            </a:p>
          </p:txBody>
        </p:sp>
        <p:sp>
          <p:nvSpPr>
            <p:cNvPr id="165" name="TextBox 3"/>
            <p:cNvSpPr txBox="1">
              <a:spLocks noChangeArrowheads="1"/>
            </p:cNvSpPr>
            <p:nvPr/>
          </p:nvSpPr>
          <p:spPr bwMode="auto">
            <a:xfrm>
              <a:off x="6008224" y="4221598"/>
              <a:ext cx="1451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b="1" dirty="0">
                  <a:solidFill>
                    <a:schemeClr val="bg1"/>
                  </a:solidFill>
                  <a:latin typeface="+mj-lt"/>
                </a:rPr>
                <a:t>(</a:t>
              </a:r>
              <a:r>
                <a:rPr lang="en-GB" sz="1200" b="1" dirty="0" err="1">
                  <a:solidFill>
                    <a:schemeClr val="bg1"/>
                  </a:solidFill>
                  <a:latin typeface="+mj-lt"/>
                </a:rPr>
                <a:t>mmol</a:t>
              </a:r>
              <a:r>
                <a:rPr lang="en-GB" sz="1200" b="1" dirty="0">
                  <a:solidFill>
                    <a:schemeClr val="bg1"/>
                  </a:solidFill>
                  <a:latin typeface="+mj-lt"/>
                </a:rPr>
                <a:t>/L)</a:t>
              </a:r>
            </a:p>
          </p:txBody>
        </p:sp>
        <p:cxnSp>
          <p:nvCxnSpPr>
            <p:cNvPr id="65" name="Straight Connector 64"/>
            <p:cNvCxnSpPr/>
            <p:nvPr/>
          </p:nvCxnSpPr>
          <p:spPr>
            <a:xfrm>
              <a:off x="2178222" y="3770833"/>
              <a:ext cx="0" cy="20353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69" name="TextBox 22"/>
            <p:cNvSpPr txBox="1">
              <a:spLocks noChangeArrowheads="1"/>
            </p:cNvSpPr>
            <p:nvPr/>
          </p:nvSpPr>
          <p:spPr bwMode="auto">
            <a:xfrm>
              <a:off x="1975329" y="396573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b="1" dirty="0">
                  <a:solidFill>
                    <a:schemeClr val="accent3"/>
                  </a:solidFill>
                  <a:latin typeface="+mj-lt"/>
                </a:rPr>
                <a:t>30</a:t>
              </a:r>
            </a:p>
          </p:txBody>
        </p:sp>
      </p:grpSp>
      <p:grpSp>
        <p:nvGrpSpPr>
          <p:cNvPr id="6" name="Group 5"/>
          <p:cNvGrpSpPr/>
          <p:nvPr/>
        </p:nvGrpSpPr>
        <p:grpSpPr>
          <a:xfrm>
            <a:off x="7100185" y="1701545"/>
            <a:ext cx="2190739" cy="1535354"/>
            <a:chOff x="7100185" y="1701545"/>
            <a:chExt cx="2190739" cy="1535354"/>
          </a:xfrm>
        </p:grpSpPr>
        <p:sp>
          <p:nvSpPr>
            <p:cNvPr id="58" name="TextBox 57"/>
            <p:cNvSpPr txBox="1"/>
            <p:nvPr/>
          </p:nvSpPr>
          <p:spPr>
            <a:xfrm>
              <a:off x="7440615" y="2713679"/>
              <a:ext cx="1850309"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solidFill>
                    <a:schemeClr val="bg1"/>
                  </a:solidFill>
                  <a:latin typeface="+mj-lt"/>
                </a:rPr>
                <a:t>Risk of major CV events</a:t>
              </a:r>
            </a:p>
          </p:txBody>
        </p:sp>
        <p:sp>
          <p:nvSpPr>
            <p:cNvPr id="59" name="TextBox 58"/>
            <p:cNvSpPr txBox="1"/>
            <p:nvPr/>
          </p:nvSpPr>
          <p:spPr>
            <a:xfrm>
              <a:off x="7440615" y="1701545"/>
              <a:ext cx="1703385" cy="95410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solidFill>
                    <a:schemeClr val="bg1"/>
                  </a:solidFill>
                  <a:latin typeface="+mj-lt"/>
                </a:rPr>
                <a:t>Distribution of LDL-C levels</a:t>
              </a:r>
            </a:p>
            <a:p>
              <a:r>
                <a:rPr lang="en-GB" sz="1400" dirty="0">
                  <a:solidFill>
                    <a:schemeClr val="bg1"/>
                  </a:solidFill>
                  <a:latin typeface="+mj-lt"/>
                </a:rPr>
                <a:t>achieved on statins</a:t>
              </a:r>
            </a:p>
          </p:txBody>
        </p:sp>
        <p:cxnSp>
          <p:nvCxnSpPr>
            <p:cNvPr id="60" name="Straight Connector 59"/>
            <p:cNvCxnSpPr/>
            <p:nvPr/>
          </p:nvCxnSpPr>
          <p:spPr>
            <a:xfrm>
              <a:off x="7100185" y="2166540"/>
              <a:ext cx="326869"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100185" y="2969516"/>
              <a:ext cx="326869"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784102" y="5386388"/>
            <a:ext cx="7581667" cy="652462"/>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t>Patients who achieve very low LDL-C levels (&lt;50 mg/</a:t>
            </a:r>
            <a:r>
              <a:rPr lang="en-GB" sz="1400" b="1" dirty="0" err="1"/>
              <a:t>dL</a:t>
            </a:r>
            <a:r>
              <a:rPr lang="en-GB" sz="1400" b="1" dirty="0"/>
              <a:t>) have a lower risk for major cardiovascular events than those achieving moderately low levels (50–75 mg/</a:t>
            </a:r>
            <a:r>
              <a:rPr lang="en-GB" sz="1400" b="1" dirty="0" err="1"/>
              <a:t>dL</a:t>
            </a:r>
            <a:r>
              <a:rPr lang="en-GB" sz="1400" b="1" dirty="0"/>
              <a:t> or 75–100 mg/</a:t>
            </a:r>
            <a:r>
              <a:rPr lang="en-GB" sz="1400" b="1" dirty="0" err="1"/>
              <a:t>dL</a:t>
            </a:r>
            <a:r>
              <a:rPr lang="en-GB" sz="1400" b="1" dirty="0"/>
              <a:t>)</a:t>
            </a:r>
            <a:r>
              <a:rPr lang="en-GB" sz="1400" b="1" baseline="30000" dirty="0"/>
              <a:t>1</a:t>
            </a:r>
          </a:p>
        </p:txBody>
      </p:sp>
      <p:sp>
        <p:nvSpPr>
          <p:cNvPr id="3" name="Rectangle 2"/>
          <p:cNvSpPr/>
          <p:nvPr/>
        </p:nvSpPr>
        <p:spPr>
          <a:xfrm>
            <a:off x="584209" y="1065065"/>
            <a:ext cx="8559792" cy="430887"/>
          </a:xfrm>
          <a:prstGeom prst="rect">
            <a:avLst/>
          </a:prstGeom>
        </p:spPr>
        <p:txBody>
          <a:bodyPr wrap="square">
            <a:spAutoFit/>
          </a:bodyPr>
          <a:lstStyle/>
          <a:p>
            <a:pPr>
              <a:buClr>
                <a:schemeClr val="bg2"/>
              </a:buClr>
            </a:pPr>
            <a:r>
              <a:rPr lang="en-GB" sz="1100" dirty="0">
                <a:solidFill>
                  <a:schemeClr val="bg1"/>
                </a:solidFill>
              </a:rPr>
              <a:t>A meta-analysis including individual patient data (N=38,153) from 8 randomised controlled statin trials; conventional lipids and </a:t>
            </a:r>
            <a:r>
              <a:rPr lang="en-GB" sz="1100" dirty="0" err="1">
                <a:solidFill>
                  <a:schemeClr val="bg1"/>
                </a:solidFill>
              </a:rPr>
              <a:t>apolipoproteins</a:t>
            </a:r>
            <a:r>
              <a:rPr lang="en-GB" sz="1100" dirty="0">
                <a:solidFill>
                  <a:schemeClr val="bg1"/>
                </a:solidFill>
              </a:rPr>
              <a:t> were determined for each participant at baseline and at 1-year follow-up</a:t>
            </a:r>
          </a:p>
        </p:txBody>
      </p:sp>
    </p:spTree>
    <p:extLst>
      <p:ext uri="{BB962C8B-B14F-4D97-AF65-F5344CB8AC3E}">
        <p14:creationId xmlns:p14="http://schemas.microsoft.com/office/powerpoint/2010/main" val="72263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ChangeArrowheads="1"/>
          </p:cNvSpPr>
          <p:nvPr/>
        </p:nvSpPr>
        <p:spPr bwMode="auto">
          <a:xfrm>
            <a:off x="2671763" y="6084321"/>
            <a:ext cx="4737100" cy="676275"/>
          </a:xfrm>
          <a:prstGeom prst="rect">
            <a:avLst/>
          </a:prstGeom>
          <a:noFill/>
          <a:ln w="9525">
            <a:noFill/>
            <a:miter lim="800000"/>
            <a:headEnd/>
            <a:tailEnd/>
          </a:ln>
        </p:spPr>
        <p:txBody>
          <a:bodyPr lIns="0" tIns="0" rIns="0" bIns="0"/>
          <a:lstStyle/>
          <a:p>
            <a:pPr defTabSz="457200" fontAlgn="base">
              <a:spcBef>
                <a:spcPct val="60000"/>
              </a:spcBef>
              <a:spcAft>
                <a:spcPct val="0"/>
              </a:spcAft>
              <a:buClr>
                <a:srgbClr val="1F497D"/>
              </a:buClr>
            </a:pPr>
            <a:endParaRPr lang="fr-FR" sz="1400">
              <a:solidFill>
                <a:srgbClr val="1F497D"/>
              </a:solidFill>
              <a:latin typeface="Arial" charset="0"/>
              <a:ea typeface="MS PGothic" pitchFamily="34" charset="-128"/>
            </a:endParaRPr>
          </a:p>
        </p:txBody>
      </p:sp>
      <p:sp>
        <p:nvSpPr>
          <p:cNvPr id="12" name="Text Box 4"/>
          <p:cNvSpPr txBox="1">
            <a:spLocks noChangeArrowheads="1"/>
          </p:cNvSpPr>
          <p:nvPr/>
        </p:nvSpPr>
        <p:spPr bwMode="auto">
          <a:xfrm>
            <a:off x="-1" y="6367551"/>
            <a:ext cx="3980336" cy="215444"/>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fr-FR" sz="800" b="1" dirty="0">
                <a:solidFill>
                  <a:schemeClr val="bg1"/>
                </a:solidFill>
                <a:ea typeface="MS PGothic" pitchFamily="34" charset="-128"/>
                <a:cs typeface="Arial" charset="0"/>
              </a:rPr>
              <a:t>1. </a:t>
            </a:r>
            <a:r>
              <a:rPr lang="fr-FR" sz="800" dirty="0">
                <a:solidFill>
                  <a:schemeClr val="bg1"/>
                </a:solidFill>
                <a:ea typeface="MS PGothic" pitchFamily="34" charset="-128"/>
                <a:cs typeface="Arial" charset="0"/>
              </a:rPr>
              <a:t>HPS Collaborative Group. Lancet. 2011;378:2013–20.</a:t>
            </a:r>
            <a:endParaRPr lang="en-GB" sz="800" dirty="0">
              <a:solidFill>
                <a:schemeClr val="bg1"/>
              </a:solidFill>
              <a:ea typeface="MS PGothic" pitchFamily="34" charset="-128"/>
              <a:cs typeface="Arial" charset="0"/>
            </a:endParaRPr>
          </a:p>
        </p:txBody>
      </p:sp>
      <p:sp>
        <p:nvSpPr>
          <p:cNvPr id="2" name="Title 1"/>
          <p:cNvSpPr>
            <a:spLocks noGrp="1"/>
          </p:cNvSpPr>
          <p:nvPr>
            <p:ph type="title"/>
          </p:nvPr>
        </p:nvSpPr>
        <p:spPr/>
        <p:txBody>
          <a:bodyPr/>
          <a:lstStyle/>
          <a:p>
            <a:r>
              <a:rPr lang="en-GB" dirty="0"/>
              <a:t>Is lower LDL-C over a longer period of time better?</a:t>
            </a:r>
          </a:p>
        </p:txBody>
      </p:sp>
      <p:sp>
        <p:nvSpPr>
          <p:cNvPr id="4" name="Content Placeholder 3"/>
          <p:cNvSpPr>
            <a:spLocks noGrp="1"/>
          </p:cNvSpPr>
          <p:nvPr>
            <p:ph idx="1"/>
          </p:nvPr>
        </p:nvSpPr>
        <p:spPr>
          <a:xfrm>
            <a:off x="529208" y="908720"/>
            <a:ext cx="8507288" cy="1822655"/>
          </a:xfrm>
        </p:spPr>
        <p:txBody>
          <a:bodyPr>
            <a:normAutofit/>
          </a:bodyPr>
          <a:lstStyle/>
          <a:p>
            <a:r>
              <a:rPr lang="en-GB" sz="1200" dirty="0"/>
              <a:t>In the Heart Protection Study (HPS)</a:t>
            </a:r>
            <a:r>
              <a:rPr lang="en-GB" sz="1200" baseline="30000" dirty="0"/>
              <a:t>1</a:t>
            </a:r>
            <a:r>
              <a:rPr lang="en-GB" sz="1200" dirty="0"/>
              <a:t> 20 536 patients at high risk of vascular and non-vascular outcomes were  allocated to simvastatin 40 mg or placebo. Prolonged follow-up in the HPS showed that reduction of about a quarter in vascular mortality and morbidity, produced by an average 1 </a:t>
            </a:r>
            <a:r>
              <a:rPr lang="en-GB" sz="1200" dirty="0" err="1"/>
              <a:t>mmol</a:t>
            </a:r>
            <a:r>
              <a:rPr lang="en-GB" sz="1200" dirty="0"/>
              <a:t>/L reduction in LDL-C with 5 years of statin therapy, persisted largely unchanged during the subsequent 6 years</a:t>
            </a:r>
            <a:endParaRPr lang="en-GB" dirty="0"/>
          </a:p>
          <a:p>
            <a:endParaRPr lang="en-GB" dirty="0"/>
          </a:p>
        </p:txBody>
      </p:sp>
      <p:grpSp>
        <p:nvGrpSpPr>
          <p:cNvPr id="2065" name="Group 2064"/>
          <p:cNvGrpSpPr/>
          <p:nvPr/>
        </p:nvGrpSpPr>
        <p:grpSpPr>
          <a:xfrm>
            <a:off x="6737453" y="4247510"/>
            <a:ext cx="1975652" cy="477634"/>
            <a:chOff x="7447403" y="4247510"/>
            <a:chExt cx="1333183" cy="477634"/>
          </a:xfrm>
        </p:grpSpPr>
        <p:sp>
          <p:nvSpPr>
            <p:cNvPr id="9" name="TextBox 22"/>
            <p:cNvSpPr txBox="1">
              <a:spLocks noChangeArrowheads="1"/>
            </p:cNvSpPr>
            <p:nvPr/>
          </p:nvSpPr>
          <p:spPr bwMode="auto">
            <a:xfrm>
              <a:off x="7580745" y="4463534"/>
              <a:ext cx="119984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      Simvastatin 40mg</a:t>
              </a:r>
            </a:p>
          </p:txBody>
        </p:sp>
        <p:sp>
          <p:nvSpPr>
            <p:cNvPr id="17" name="TextBox 22"/>
            <p:cNvSpPr txBox="1">
              <a:spLocks noChangeArrowheads="1"/>
            </p:cNvSpPr>
            <p:nvPr/>
          </p:nvSpPr>
          <p:spPr bwMode="auto">
            <a:xfrm>
              <a:off x="7668344" y="4247510"/>
              <a:ext cx="7232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Placebo</a:t>
              </a:r>
            </a:p>
          </p:txBody>
        </p:sp>
        <p:cxnSp>
          <p:nvCxnSpPr>
            <p:cNvPr id="2057" name="Straight Connector 2056"/>
            <p:cNvCxnSpPr/>
            <p:nvPr/>
          </p:nvCxnSpPr>
          <p:spPr>
            <a:xfrm>
              <a:off x="7447403" y="4378315"/>
              <a:ext cx="288032"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60" name="Straight Connector 2059"/>
            <p:cNvCxnSpPr/>
            <p:nvPr/>
          </p:nvCxnSpPr>
          <p:spPr>
            <a:xfrm flipH="1">
              <a:off x="7447404" y="4594339"/>
              <a:ext cx="288031" cy="0"/>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2064" name="Group 2063"/>
          <p:cNvGrpSpPr/>
          <p:nvPr/>
        </p:nvGrpSpPr>
        <p:grpSpPr>
          <a:xfrm>
            <a:off x="1845391" y="1734787"/>
            <a:ext cx="4974743" cy="3782445"/>
            <a:chOff x="1845391" y="3031916"/>
            <a:chExt cx="4974743" cy="3394998"/>
          </a:xfrm>
        </p:grpSpPr>
        <p:cxnSp>
          <p:nvCxnSpPr>
            <p:cNvPr id="7" name="Straight Connector 6"/>
            <p:cNvCxnSpPr/>
            <p:nvPr/>
          </p:nvCxnSpPr>
          <p:spPr>
            <a:xfrm flipH="1">
              <a:off x="2606576" y="5925329"/>
              <a:ext cx="421014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671763" y="3155156"/>
              <a:ext cx="0" cy="28058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97674" y="5930886"/>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557564" y="5930668"/>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920481" y="5930886"/>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117552" y="5930668"/>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476005" y="5925329"/>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32869" y="5928287"/>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22"/>
            <p:cNvSpPr txBox="1">
              <a:spLocks noChangeArrowheads="1"/>
            </p:cNvSpPr>
            <p:nvPr/>
          </p:nvSpPr>
          <p:spPr bwMode="auto">
            <a:xfrm>
              <a:off x="2534546"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a:t>
              </a:r>
            </a:p>
          </p:txBody>
        </p:sp>
        <p:sp>
          <p:nvSpPr>
            <p:cNvPr id="19" name="TextBox 22"/>
            <p:cNvSpPr txBox="1">
              <a:spLocks noChangeArrowheads="1"/>
            </p:cNvSpPr>
            <p:nvPr/>
          </p:nvSpPr>
          <p:spPr bwMode="auto">
            <a:xfrm>
              <a:off x="2890416"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a:t>
              </a:r>
            </a:p>
          </p:txBody>
        </p:sp>
        <p:sp>
          <p:nvSpPr>
            <p:cNvPr id="20" name="TextBox 22"/>
            <p:cNvSpPr txBox="1">
              <a:spLocks noChangeArrowheads="1"/>
            </p:cNvSpPr>
            <p:nvPr/>
          </p:nvSpPr>
          <p:spPr bwMode="auto">
            <a:xfrm rot="16200000">
              <a:off x="550198" y="4394782"/>
              <a:ext cx="285199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Participants suffering vascular events (%)</a:t>
              </a:r>
            </a:p>
          </p:txBody>
        </p:sp>
        <p:sp>
          <p:nvSpPr>
            <p:cNvPr id="21" name="TextBox 22"/>
            <p:cNvSpPr txBox="1">
              <a:spLocks noChangeArrowheads="1"/>
            </p:cNvSpPr>
            <p:nvPr/>
          </p:nvSpPr>
          <p:spPr bwMode="auto">
            <a:xfrm>
              <a:off x="2236457" y="5794524"/>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0</a:t>
              </a:r>
            </a:p>
          </p:txBody>
        </p:sp>
        <p:sp>
          <p:nvSpPr>
            <p:cNvPr id="22" name="TextBox 22"/>
            <p:cNvSpPr txBox="1">
              <a:spLocks noChangeArrowheads="1"/>
            </p:cNvSpPr>
            <p:nvPr/>
          </p:nvSpPr>
          <p:spPr bwMode="auto">
            <a:xfrm>
              <a:off x="3854499" y="6165304"/>
              <a:ext cx="143500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Follow-up (years)</a:t>
              </a:r>
            </a:p>
          </p:txBody>
        </p:sp>
        <p:cxnSp>
          <p:nvCxnSpPr>
            <p:cNvPr id="27" name="Straight Connector 26"/>
            <p:cNvCxnSpPr/>
            <p:nvPr/>
          </p:nvCxnSpPr>
          <p:spPr>
            <a:xfrm>
              <a:off x="6279877" y="5931462"/>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638032" y="5934061"/>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036464" y="5933050"/>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394917" y="5927711"/>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751781" y="5930669"/>
              <a:ext cx="0" cy="539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22"/>
            <p:cNvSpPr txBox="1">
              <a:spLocks noChangeArrowheads="1"/>
            </p:cNvSpPr>
            <p:nvPr/>
          </p:nvSpPr>
          <p:spPr bwMode="auto">
            <a:xfrm>
              <a:off x="3257700"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2</a:t>
              </a:r>
            </a:p>
          </p:txBody>
        </p:sp>
        <p:sp>
          <p:nvSpPr>
            <p:cNvPr id="35" name="TextBox 22"/>
            <p:cNvSpPr txBox="1">
              <a:spLocks noChangeArrowheads="1"/>
            </p:cNvSpPr>
            <p:nvPr/>
          </p:nvSpPr>
          <p:spPr bwMode="auto">
            <a:xfrm>
              <a:off x="3614564"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3</a:t>
              </a:r>
            </a:p>
          </p:txBody>
        </p:sp>
        <p:sp>
          <p:nvSpPr>
            <p:cNvPr id="36" name="TextBox 22"/>
            <p:cNvSpPr txBox="1">
              <a:spLocks noChangeArrowheads="1"/>
            </p:cNvSpPr>
            <p:nvPr/>
          </p:nvSpPr>
          <p:spPr bwMode="auto">
            <a:xfrm>
              <a:off x="3980335"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4</a:t>
              </a:r>
            </a:p>
          </p:txBody>
        </p:sp>
        <p:sp>
          <p:nvSpPr>
            <p:cNvPr id="37" name="TextBox 22"/>
            <p:cNvSpPr txBox="1">
              <a:spLocks noChangeArrowheads="1"/>
            </p:cNvSpPr>
            <p:nvPr/>
          </p:nvSpPr>
          <p:spPr bwMode="auto">
            <a:xfrm>
              <a:off x="4338788"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5</a:t>
              </a:r>
            </a:p>
          </p:txBody>
        </p:sp>
        <p:sp>
          <p:nvSpPr>
            <p:cNvPr id="38" name="TextBox 22"/>
            <p:cNvSpPr txBox="1">
              <a:spLocks noChangeArrowheads="1"/>
            </p:cNvSpPr>
            <p:nvPr/>
          </p:nvSpPr>
          <p:spPr bwMode="auto">
            <a:xfrm>
              <a:off x="4695652"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6</a:t>
              </a:r>
            </a:p>
          </p:txBody>
        </p:sp>
        <p:sp>
          <p:nvSpPr>
            <p:cNvPr id="39" name="TextBox 22"/>
            <p:cNvSpPr txBox="1">
              <a:spLocks noChangeArrowheads="1"/>
            </p:cNvSpPr>
            <p:nvPr/>
          </p:nvSpPr>
          <p:spPr bwMode="auto">
            <a:xfrm>
              <a:off x="5060457"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7</a:t>
              </a:r>
            </a:p>
          </p:txBody>
        </p:sp>
        <p:sp>
          <p:nvSpPr>
            <p:cNvPr id="40" name="TextBox 22"/>
            <p:cNvSpPr txBox="1">
              <a:spLocks noChangeArrowheads="1"/>
            </p:cNvSpPr>
            <p:nvPr/>
          </p:nvSpPr>
          <p:spPr bwMode="auto">
            <a:xfrm>
              <a:off x="5420347"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8</a:t>
              </a:r>
            </a:p>
          </p:txBody>
        </p:sp>
        <p:sp>
          <p:nvSpPr>
            <p:cNvPr id="41" name="TextBox 22"/>
            <p:cNvSpPr txBox="1">
              <a:spLocks noChangeArrowheads="1"/>
            </p:cNvSpPr>
            <p:nvPr/>
          </p:nvSpPr>
          <p:spPr bwMode="auto">
            <a:xfrm>
              <a:off x="5783264" y="602128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9</a:t>
              </a:r>
            </a:p>
          </p:txBody>
        </p:sp>
        <p:sp>
          <p:nvSpPr>
            <p:cNvPr id="42" name="TextBox 22"/>
            <p:cNvSpPr txBox="1">
              <a:spLocks noChangeArrowheads="1"/>
            </p:cNvSpPr>
            <p:nvPr/>
          </p:nvSpPr>
          <p:spPr bwMode="auto">
            <a:xfrm>
              <a:off x="6097776" y="6021288"/>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10</a:t>
              </a:r>
            </a:p>
          </p:txBody>
        </p:sp>
        <p:sp>
          <p:nvSpPr>
            <p:cNvPr id="43" name="TextBox 22"/>
            <p:cNvSpPr txBox="1">
              <a:spLocks noChangeArrowheads="1"/>
            </p:cNvSpPr>
            <p:nvPr/>
          </p:nvSpPr>
          <p:spPr bwMode="auto">
            <a:xfrm>
              <a:off x="6455931" y="6021288"/>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11</a:t>
              </a:r>
            </a:p>
          </p:txBody>
        </p:sp>
        <p:cxnSp>
          <p:nvCxnSpPr>
            <p:cNvPr id="29" name="Straight Connector 28"/>
            <p:cNvCxnSpPr/>
            <p:nvPr/>
          </p:nvCxnSpPr>
          <p:spPr>
            <a:xfrm>
              <a:off x="2613025" y="5648325"/>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609850" y="5371306"/>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611438" y="5094709"/>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611438" y="4818484"/>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611438" y="4543846"/>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611438" y="4267621"/>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11438" y="3991396"/>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611438" y="3715171"/>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608263" y="3438946"/>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608263" y="3162721"/>
              <a:ext cx="539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 name="TextBox 22"/>
            <p:cNvSpPr txBox="1">
              <a:spLocks noChangeArrowheads="1"/>
            </p:cNvSpPr>
            <p:nvPr/>
          </p:nvSpPr>
          <p:spPr bwMode="auto">
            <a:xfrm>
              <a:off x="2236457" y="5518448"/>
              <a:ext cx="2744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5</a:t>
              </a:r>
            </a:p>
          </p:txBody>
        </p:sp>
        <p:sp>
          <p:nvSpPr>
            <p:cNvPr id="60" name="TextBox 22"/>
            <p:cNvSpPr txBox="1">
              <a:spLocks noChangeArrowheads="1"/>
            </p:cNvSpPr>
            <p:nvPr/>
          </p:nvSpPr>
          <p:spPr bwMode="auto">
            <a:xfrm>
              <a:off x="2191573" y="5240501"/>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10</a:t>
              </a:r>
            </a:p>
          </p:txBody>
        </p:sp>
        <p:sp>
          <p:nvSpPr>
            <p:cNvPr id="61" name="TextBox 22"/>
            <p:cNvSpPr txBox="1">
              <a:spLocks noChangeArrowheads="1"/>
            </p:cNvSpPr>
            <p:nvPr/>
          </p:nvSpPr>
          <p:spPr bwMode="auto">
            <a:xfrm>
              <a:off x="2191573" y="4963904"/>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15</a:t>
              </a:r>
            </a:p>
          </p:txBody>
        </p:sp>
        <p:sp>
          <p:nvSpPr>
            <p:cNvPr id="62" name="TextBox 22"/>
            <p:cNvSpPr txBox="1">
              <a:spLocks noChangeArrowheads="1"/>
            </p:cNvSpPr>
            <p:nvPr/>
          </p:nvSpPr>
          <p:spPr bwMode="auto">
            <a:xfrm>
              <a:off x="2191573" y="4687679"/>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20</a:t>
              </a:r>
            </a:p>
          </p:txBody>
        </p:sp>
        <p:sp>
          <p:nvSpPr>
            <p:cNvPr id="63" name="TextBox 22"/>
            <p:cNvSpPr txBox="1">
              <a:spLocks noChangeArrowheads="1"/>
            </p:cNvSpPr>
            <p:nvPr/>
          </p:nvSpPr>
          <p:spPr bwMode="auto">
            <a:xfrm>
              <a:off x="2191573" y="4413041"/>
              <a:ext cx="3642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25</a:t>
              </a:r>
            </a:p>
          </p:txBody>
        </p:sp>
        <p:sp>
          <p:nvSpPr>
            <p:cNvPr id="64" name="TextBox 22"/>
            <p:cNvSpPr txBox="1">
              <a:spLocks noChangeArrowheads="1"/>
            </p:cNvSpPr>
            <p:nvPr/>
          </p:nvSpPr>
          <p:spPr bwMode="auto">
            <a:xfrm>
              <a:off x="2191573" y="4136816"/>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30</a:t>
              </a:r>
            </a:p>
          </p:txBody>
        </p:sp>
        <p:sp>
          <p:nvSpPr>
            <p:cNvPr id="65" name="TextBox 22"/>
            <p:cNvSpPr txBox="1">
              <a:spLocks noChangeArrowheads="1"/>
            </p:cNvSpPr>
            <p:nvPr/>
          </p:nvSpPr>
          <p:spPr bwMode="auto">
            <a:xfrm>
              <a:off x="2191573" y="3860591"/>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35</a:t>
              </a:r>
            </a:p>
          </p:txBody>
        </p:sp>
        <p:sp>
          <p:nvSpPr>
            <p:cNvPr id="66" name="TextBox 22"/>
            <p:cNvSpPr txBox="1">
              <a:spLocks noChangeArrowheads="1"/>
            </p:cNvSpPr>
            <p:nvPr/>
          </p:nvSpPr>
          <p:spPr bwMode="auto">
            <a:xfrm>
              <a:off x="2191573" y="3584366"/>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40</a:t>
              </a:r>
            </a:p>
          </p:txBody>
        </p:sp>
        <p:sp>
          <p:nvSpPr>
            <p:cNvPr id="67" name="TextBox 22"/>
            <p:cNvSpPr txBox="1">
              <a:spLocks noChangeArrowheads="1"/>
            </p:cNvSpPr>
            <p:nvPr/>
          </p:nvSpPr>
          <p:spPr bwMode="auto">
            <a:xfrm>
              <a:off x="2191573" y="3308141"/>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45</a:t>
              </a:r>
            </a:p>
          </p:txBody>
        </p:sp>
        <p:sp>
          <p:nvSpPr>
            <p:cNvPr id="68" name="TextBox 22"/>
            <p:cNvSpPr txBox="1">
              <a:spLocks noChangeArrowheads="1"/>
            </p:cNvSpPr>
            <p:nvPr/>
          </p:nvSpPr>
          <p:spPr bwMode="auto">
            <a:xfrm>
              <a:off x="2191573" y="3031916"/>
              <a:ext cx="3642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100" dirty="0">
                  <a:solidFill>
                    <a:schemeClr val="bg1"/>
                  </a:solidFill>
                  <a:latin typeface="+mj-lt"/>
                </a:rPr>
                <a:t>50</a:t>
              </a:r>
            </a:p>
          </p:txBody>
        </p:sp>
        <p:sp>
          <p:nvSpPr>
            <p:cNvPr id="2061" name="Freeform 2060"/>
            <p:cNvSpPr/>
            <p:nvPr/>
          </p:nvSpPr>
          <p:spPr>
            <a:xfrm>
              <a:off x="2679826" y="3739081"/>
              <a:ext cx="3929204" cy="2172832"/>
            </a:xfrm>
            <a:custGeom>
              <a:avLst/>
              <a:gdLst>
                <a:gd name="connsiteX0" fmla="*/ 0 w 3929204"/>
                <a:gd name="connsiteY0" fmla="*/ 2172832 h 2172832"/>
                <a:gd name="connsiteX1" fmla="*/ 76954 w 3929204"/>
                <a:gd name="connsiteY1" fmla="*/ 2109458 h 2172832"/>
                <a:gd name="connsiteX2" fmla="*/ 149382 w 3929204"/>
                <a:gd name="connsiteY2" fmla="*/ 2082297 h 2172832"/>
                <a:gd name="connsiteX3" fmla="*/ 181069 w 3929204"/>
                <a:gd name="connsiteY3" fmla="*/ 2064190 h 2172832"/>
                <a:gd name="connsiteX4" fmla="*/ 190123 w 3929204"/>
                <a:gd name="connsiteY4" fmla="*/ 2046083 h 2172832"/>
                <a:gd name="connsiteX5" fmla="*/ 239917 w 3929204"/>
                <a:gd name="connsiteY5" fmla="*/ 2014396 h 2172832"/>
                <a:gd name="connsiteX6" fmla="*/ 280657 w 3929204"/>
                <a:gd name="connsiteY6" fmla="*/ 1973656 h 2172832"/>
                <a:gd name="connsiteX7" fmla="*/ 339505 w 3929204"/>
                <a:gd name="connsiteY7" fmla="*/ 1928388 h 2172832"/>
                <a:gd name="connsiteX8" fmla="*/ 398352 w 3929204"/>
                <a:gd name="connsiteY8" fmla="*/ 1892174 h 2172832"/>
                <a:gd name="connsiteX9" fmla="*/ 475307 w 3929204"/>
                <a:gd name="connsiteY9" fmla="*/ 1851434 h 2172832"/>
                <a:gd name="connsiteX10" fmla="*/ 534154 w 3929204"/>
                <a:gd name="connsiteY10" fmla="*/ 1819747 h 2172832"/>
                <a:gd name="connsiteX11" fmla="*/ 597528 w 3929204"/>
                <a:gd name="connsiteY11" fmla="*/ 1783533 h 2172832"/>
                <a:gd name="connsiteX12" fmla="*/ 660903 w 3929204"/>
                <a:gd name="connsiteY12" fmla="*/ 1738266 h 2172832"/>
                <a:gd name="connsiteX13" fmla="*/ 746911 w 3929204"/>
                <a:gd name="connsiteY13" fmla="*/ 1692998 h 2172832"/>
                <a:gd name="connsiteX14" fmla="*/ 801231 w 3929204"/>
                <a:gd name="connsiteY14" fmla="*/ 1670365 h 2172832"/>
                <a:gd name="connsiteX15" fmla="*/ 873659 w 3929204"/>
                <a:gd name="connsiteY15" fmla="*/ 1629624 h 2172832"/>
                <a:gd name="connsiteX16" fmla="*/ 923453 w 3929204"/>
                <a:gd name="connsiteY16" fmla="*/ 1597937 h 2172832"/>
                <a:gd name="connsiteX17" fmla="*/ 982301 w 3929204"/>
                <a:gd name="connsiteY17" fmla="*/ 1570776 h 2172832"/>
                <a:gd name="connsiteX18" fmla="*/ 1059255 w 3929204"/>
                <a:gd name="connsiteY18" fmla="*/ 1525509 h 2172832"/>
                <a:gd name="connsiteX19" fmla="*/ 1081889 w 3929204"/>
                <a:gd name="connsiteY19" fmla="*/ 1511929 h 2172832"/>
                <a:gd name="connsiteX20" fmla="*/ 1118103 w 3929204"/>
                <a:gd name="connsiteY20" fmla="*/ 1502875 h 2172832"/>
                <a:gd name="connsiteX21" fmla="*/ 1158843 w 3929204"/>
                <a:gd name="connsiteY21" fmla="*/ 1466662 h 2172832"/>
                <a:gd name="connsiteX22" fmla="*/ 1226744 w 3929204"/>
                <a:gd name="connsiteY22" fmla="*/ 1430448 h 2172832"/>
                <a:gd name="connsiteX23" fmla="*/ 1276538 w 3929204"/>
                <a:gd name="connsiteY23" fmla="*/ 1403287 h 2172832"/>
                <a:gd name="connsiteX24" fmla="*/ 1367073 w 3929204"/>
                <a:gd name="connsiteY24" fmla="*/ 1362547 h 2172832"/>
                <a:gd name="connsiteX25" fmla="*/ 1439501 w 3929204"/>
                <a:gd name="connsiteY25" fmla="*/ 1326333 h 2172832"/>
                <a:gd name="connsiteX26" fmla="*/ 1539089 w 3929204"/>
                <a:gd name="connsiteY26" fmla="*/ 1262959 h 2172832"/>
                <a:gd name="connsiteX27" fmla="*/ 1584356 w 3929204"/>
                <a:gd name="connsiteY27" fmla="*/ 1226745 h 2172832"/>
                <a:gd name="connsiteX28" fmla="*/ 1638677 w 3929204"/>
                <a:gd name="connsiteY28" fmla="*/ 1204111 h 2172832"/>
                <a:gd name="connsiteX29" fmla="*/ 1706578 w 3929204"/>
                <a:gd name="connsiteY29" fmla="*/ 1154317 h 2172832"/>
                <a:gd name="connsiteX30" fmla="*/ 1779006 w 3929204"/>
                <a:gd name="connsiteY30" fmla="*/ 1118103 h 2172832"/>
                <a:gd name="connsiteX31" fmla="*/ 1819746 w 3929204"/>
                <a:gd name="connsiteY31" fmla="*/ 1104523 h 2172832"/>
                <a:gd name="connsiteX32" fmla="*/ 1878594 w 3929204"/>
                <a:gd name="connsiteY32" fmla="*/ 1063782 h 2172832"/>
                <a:gd name="connsiteX33" fmla="*/ 1914808 w 3929204"/>
                <a:gd name="connsiteY33" fmla="*/ 1054729 h 2172832"/>
                <a:gd name="connsiteX34" fmla="*/ 1964602 w 3929204"/>
                <a:gd name="connsiteY34" fmla="*/ 1023042 h 2172832"/>
                <a:gd name="connsiteX35" fmla="*/ 2037029 w 3929204"/>
                <a:gd name="connsiteY35" fmla="*/ 977774 h 2172832"/>
                <a:gd name="connsiteX36" fmla="*/ 2077770 w 3929204"/>
                <a:gd name="connsiteY36" fmla="*/ 964194 h 2172832"/>
                <a:gd name="connsiteX37" fmla="*/ 2118511 w 3929204"/>
                <a:gd name="connsiteY37" fmla="*/ 937034 h 2172832"/>
                <a:gd name="connsiteX38" fmla="*/ 2145671 w 3929204"/>
                <a:gd name="connsiteY38" fmla="*/ 937034 h 2172832"/>
                <a:gd name="connsiteX39" fmla="*/ 2236206 w 3929204"/>
                <a:gd name="connsiteY39" fmla="*/ 882713 h 2172832"/>
                <a:gd name="connsiteX40" fmla="*/ 2299580 w 3929204"/>
                <a:gd name="connsiteY40" fmla="*/ 855553 h 2172832"/>
                <a:gd name="connsiteX41" fmla="*/ 2385588 w 3929204"/>
                <a:gd name="connsiteY41" fmla="*/ 801232 h 2172832"/>
                <a:gd name="connsiteX42" fmla="*/ 2435382 w 3929204"/>
                <a:gd name="connsiteY42" fmla="*/ 783125 h 2172832"/>
                <a:gd name="connsiteX43" fmla="*/ 2476123 w 3929204"/>
                <a:gd name="connsiteY43" fmla="*/ 751438 h 2172832"/>
                <a:gd name="connsiteX44" fmla="*/ 2525917 w 3929204"/>
                <a:gd name="connsiteY44" fmla="*/ 719751 h 2172832"/>
                <a:gd name="connsiteX45" fmla="*/ 2553077 w 3929204"/>
                <a:gd name="connsiteY45" fmla="*/ 715224 h 2172832"/>
                <a:gd name="connsiteX46" fmla="*/ 2657192 w 3929204"/>
                <a:gd name="connsiteY46" fmla="*/ 642796 h 2172832"/>
                <a:gd name="connsiteX47" fmla="*/ 2729620 w 3929204"/>
                <a:gd name="connsiteY47" fmla="*/ 602056 h 2172832"/>
                <a:gd name="connsiteX48" fmla="*/ 2833734 w 3929204"/>
                <a:gd name="connsiteY48" fmla="*/ 552262 h 2172832"/>
                <a:gd name="connsiteX49" fmla="*/ 2901635 w 3929204"/>
                <a:gd name="connsiteY49" fmla="*/ 506994 h 2172832"/>
                <a:gd name="connsiteX50" fmla="*/ 2946903 w 3929204"/>
                <a:gd name="connsiteY50" fmla="*/ 488887 h 2172832"/>
                <a:gd name="connsiteX51" fmla="*/ 3005750 w 3929204"/>
                <a:gd name="connsiteY51" fmla="*/ 461727 h 2172832"/>
                <a:gd name="connsiteX52" fmla="*/ 3051018 w 3929204"/>
                <a:gd name="connsiteY52" fmla="*/ 443620 h 2172832"/>
                <a:gd name="connsiteX53" fmla="*/ 3078178 w 3929204"/>
                <a:gd name="connsiteY53" fmla="*/ 420986 h 2172832"/>
                <a:gd name="connsiteX54" fmla="*/ 3127972 w 3929204"/>
                <a:gd name="connsiteY54" fmla="*/ 398353 h 2172832"/>
                <a:gd name="connsiteX55" fmla="*/ 3191346 w 3929204"/>
                <a:gd name="connsiteY55" fmla="*/ 362139 h 2172832"/>
                <a:gd name="connsiteX56" fmla="*/ 3250194 w 3929204"/>
                <a:gd name="connsiteY56" fmla="*/ 325925 h 2172832"/>
                <a:gd name="connsiteX57" fmla="*/ 3286408 w 3929204"/>
                <a:gd name="connsiteY57" fmla="*/ 289711 h 2172832"/>
                <a:gd name="connsiteX58" fmla="*/ 3345255 w 3929204"/>
                <a:gd name="connsiteY58" fmla="*/ 267077 h 2172832"/>
                <a:gd name="connsiteX59" fmla="*/ 3404103 w 3929204"/>
                <a:gd name="connsiteY59" fmla="*/ 226337 h 2172832"/>
                <a:gd name="connsiteX60" fmla="*/ 3490111 w 3929204"/>
                <a:gd name="connsiteY60" fmla="*/ 190123 h 2172832"/>
                <a:gd name="connsiteX61" fmla="*/ 3521798 w 3929204"/>
                <a:gd name="connsiteY61" fmla="*/ 190123 h 2172832"/>
                <a:gd name="connsiteX62" fmla="*/ 3621386 w 3929204"/>
                <a:gd name="connsiteY62" fmla="*/ 135802 h 2172832"/>
                <a:gd name="connsiteX63" fmla="*/ 3743608 w 3929204"/>
                <a:gd name="connsiteY63" fmla="*/ 76955 h 2172832"/>
                <a:gd name="connsiteX64" fmla="*/ 3825089 w 3929204"/>
                <a:gd name="connsiteY64" fmla="*/ 40741 h 2172832"/>
                <a:gd name="connsiteX65" fmla="*/ 3888463 w 3929204"/>
                <a:gd name="connsiteY65" fmla="*/ 9054 h 2172832"/>
                <a:gd name="connsiteX66" fmla="*/ 3929204 w 3929204"/>
                <a:gd name="connsiteY66" fmla="*/ 0 h 2172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929204" h="2172832">
                  <a:moveTo>
                    <a:pt x="0" y="2172832"/>
                  </a:moveTo>
                  <a:lnTo>
                    <a:pt x="76954" y="2109458"/>
                  </a:lnTo>
                  <a:lnTo>
                    <a:pt x="149382" y="2082297"/>
                  </a:lnTo>
                  <a:lnTo>
                    <a:pt x="181069" y="2064190"/>
                  </a:lnTo>
                  <a:lnTo>
                    <a:pt x="190123" y="2046083"/>
                  </a:lnTo>
                  <a:lnTo>
                    <a:pt x="239917" y="2014396"/>
                  </a:lnTo>
                  <a:lnTo>
                    <a:pt x="280657" y="1973656"/>
                  </a:lnTo>
                  <a:lnTo>
                    <a:pt x="339505" y="1928388"/>
                  </a:lnTo>
                  <a:lnTo>
                    <a:pt x="398352" y="1892174"/>
                  </a:lnTo>
                  <a:lnTo>
                    <a:pt x="475307" y="1851434"/>
                  </a:lnTo>
                  <a:lnTo>
                    <a:pt x="534154" y="1819747"/>
                  </a:lnTo>
                  <a:lnTo>
                    <a:pt x="597528" y="1783533"/>
                  </a:lnTo>
                  <a:lnTo>
                    <a:pt x="660903" y="1738266"/>
                  </a:lnTo>
                  <a:lnTo>
                    <a:pt x="746911" y="1692998"/>
                  </a:lnTo>
                  <a:lnTo>
                    <a:pt x="801231" y="1670365"/>
                  </a:lnTo>
                  <a:lnTo>
                    <a:pt x="873659" y="1629624"/>
                  </a:lnTo>
                  <a:lnTo>
                    <a:pt x="923453" y="1597937"/>
                  </a:lnTo>
                  <a:lnTo>
                    <a:pt x="982301" y="1570776"/>
                  </a:lnTo>
                  <a:lnTo>
                    <a:pt x="1059255" y="1525509"/>
                  </a:lnTo>
                  <a:lnTo>
                    <a:pt x="1081889" y="1511929"/>
                  </a:lnTo>
                  <a:lnTo>
                    <a:pt x="1118103" y="1502875"/>
                  </a:lnTo>
                  <a:lnTo>
                    <a:pt x="1158843" y="1466662"/>
                  </a:lnTo>
                  <a:lnTo>
                    <a:pt x="1226744" y="1430448"/>
                  </a:lnTo>
                  <a:lnTo>
                    <a:pt x="1276538" y="1403287"/>
                  </a:lnTo>
                  <a:lnTo>
                    <a:pt x="1367073" y="1362547"/>
                  </a:lnTo>
                  <a:lnTo>
                    <a:pt x="1439501" y="1326333"/>
                  </a:lnTo>
                  <a:lnTo>
                    <a:pt x="1539089" y="1262959"/>
                  </a:lnTo>
                  <a:lnTo>
                    <a:pt x="1584356" y="1226745"/>
                  </a:lnTo>
                  <a:lnTo>
                    <a:pt x="1638677" y="1204111"/>
                  </a:lnTo>
                  <a:lnTo>
                    <a:pt x="1706578" y="1154317"/>
                  </a:lnTo>
                  <a:lnTo>
                    <a:pt x="1779006" y="1118103"/>
                  </a:lnTo>
                  <a:lnTo>
                    <a:pt x="1819746" y="1104523"/>
                  </a:lnTo>
                  <a:lnTo>
                    <a:pt x="1878594" y="1063782"/>
                  </a:lnTo>
                  <a:lnTo>
                    <a:pt x="1914808" y="1054729"/>
                  </a:lnTo>
                  <a:lnTo>
                    <a:pt x="1964602" y="1023042"/>
                  </a:lnTo>
                  <a:lnTo>
                    <a:pt x="2037029" y="977774"/>
                  </a:lnTo>
                  <a:lnTo>
                    <a:pt x="2077770" y="964194"/>
                  </a:lnTo>
                  <a:lnTo>
                    <a:pt x="2118511" y="937034"/>
                  </a:lnTo>
                  <a:lnTo>
                    <a:pt x="2145671" y="937034"/>
                  </a:lnTo>
                  <a:lnTo>
                    <a:pt x="2236206" y="882713"/>
                  </a:lnTo>
                  <a:lnTo>
                    <a:pt x="2299580" y="855553"/>
                  </a:lnTo>
                  <a:lnTo>
                    <a:pt x="2385588" y="801232"/>
                  </a:lnTo>
                  <a:lnTo>
                    <a:pt x="2435382" y="783125"/>
                  </a:lnTo>
                  <a:lnTo>
                    <a:pt x="2476123" y="751438"/>
                  </a:lnTo>
                  <a:lnTo>
                    <a:pt x="2525917" y="719751"/>
                  </a:lnTo>
                  <a:lnTo>
                    <a:pt x="2553077" y="715224"/>
                  </a:lnTo>
                  <a:lnTo>
                    <a:pt x="2657192" y="642796"/>
                  </a:lnTo>
                  <a:lnTo>
                    <a:pt x="2729620" y="602056"/>
                  </a:lnTo>
                  <a:lnTo>
                    <a:pt x="2833734" y="552262"/>
                  </a:lnTo>
                  <a:lnTo>
                    <a:pt x="2901635" y="506994"/>
                  </a:lnTo>
                  <a:lnTo>
                    <a:pt x="2946903" y="488887"/>
                  </a:lnTo>
                  <a:lnTo>
                    <a:pt x="3005750" y="461727"/>
                  </a:lnTo>
                  <a:lnTo>
                    <a:pt x="3051018" y="443620"/>
                  </a:lnTo>
                  <a:lnTo>
                    <a:pt x="3078178" y="420986"/>
                  </a:lnTo>
                  <a:lnTo>
                    <a:pt x="3127972" y="398353"/>
                  </a:lnTo>
                  <a:lnTo>
                    <a:pt x="3191346" y="362139"/>
                  </a:lnTo>
                  <a:lnTo>
                    <a:pt x="3250194" y="325925"/>
                  </a:lnTo>
                  <a:lnTo>
                    <a:pt x="3286408" y="289711"/>
                  </a:lnTo>
                  <a:lnTo>
                    <a:pt x="3345255" y="267077"/>
                  </a:lnTo>
                  <a:lnTo>
                    <a:pt x="3404103" y="226337"/>
                  </a:lnTo>
                  <a:lnTo>
                    <a:pt x="3490111" y="190123"/>
                  </a:lnTo>
                  <a:lnTo>
                    <a:pt x="3521798" y="190123"/>
                  </a:lnTo>
                  <a:lnTo>
                    <a:pt x="3621386" y="135802"/>
                  </a:lnTo>
                  <a:lnTo>
                    <a:pt x="3743608" y="76955"/>
                  </a:lnTo>
                  <a:lnTo>
                    <a:pt x="3825089" y="40741"/>
                  </a:lnTo>
                  <a:lnTo>
                    <a:pt x="3888463" y="9054"/>
                  </a:lnTo>
                  <a:lnTo>
                    <a:pt x="3929204" y="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55" name="Freeform 2054"/>
            <p:cNvSpPr/>
            <p:nvPr/>
          </p:nvSpPr>
          <p:spPr>
            <a:xfrm>
              <a:off x="2671763" y="3462338"/>
              <a:ext cx="3943350" cy="2452687"/>
            </a:xfrm>
            <a:custGeom>
              <a:avLst/>
              <a:gdLst>
                <a:gd name="connsiteX0" fmla="*/ 0 w 3943350"/>
                <a:gd name="connsiteY0" fmla="*/ 2452687 h 2452687"/>
                <a:gd name="connsiteX1" fmla="*/ 0 w 3943350"/>
                <a:gd name="connsiteY1" fmla="*/ 2452687 h 2452687"/>
                <a:gd name="connsiteX2" fmla="*/ 95250 w 3943350"/>
                <a:gd name="connsiteY2" fmla="*/ 2390775 h 2452687"/>
                <a:gd name="connsiteX3" fmla="*/ 147637 w 3943350"/>
                <a:gd name="connsiteY3" fmla="*/ 2352675 h 2452687"/>
                <a:gd name="connsiteX4" fmla="*/ 180975 w 3943350"/>
                <a:gd name="connsiteY4" fmla="*/ 2309812 h 2452687"/>
                <a:gd name="connsiteX5" fmla="*/ 257175 w 3943350"/>
                <a:gd name="connsiteY5" fmla="*/ 2266950 h 2452687"/>
                <a:gd name="connsiteX6" fmla="*/ 314325 w 3943350"/>
                <a:gd name="connsiteY6" fmla="*/ 2214562 h 2452687"/>
                <a:gd name="connsiteX7" fmla="*/ 385762 w 3943350"/>
                <a:gd name="connsiteY7" fmla="*/ 2157412 h 2452687"/>
                <a:gd name="connsiteX8" fmla="*/ 442912 w 3943350"/>
                <a:gd name="connsiteY8" fmla="*/ 2105025 h 2452687"/>
                <a:gd name="connsiteX9" fmla="*/ 485775 w 3943350"/>
                <a:gd name="connsiteY9" fmla="*/ 2066925 h 2452687"/>
                <a:gd name="connsiteX10" fmla="*/ 571500 w 3943350"/>
                <a:gd name="connsiteY10" fmla="*/ 1995487 h 2452687"/>
                <a:gd name="connsiteX11" fmla="*/ 614362 w 3943350"/>
                <a:gd name="connsiteY11" fmla="*/ 1962150 h 2452687"/>
                <a:gd name="connsiteX12" fmla="*/ 695325 w 3943350"/>
                <a:gd name="connsiteY12" fmla="*/ 1909762 h 2452687"/>
                <a:gd name="connsiteX13" fmla="*/ 728662 w 3943350"/>
                <a:gd name="connsiteY13" fmla="*/ 1876425 h 2452687"/>
                <a:gd name="connsiteX14" fmla="*/ 757237 w 3943350"/>
                <a:gd name="connsiteY14" fmla="*/ 1862137 h 2452687"/>
                <a:gd name="connsiteX15" fmla="*/ 804862 w 3943350"/>
                <a:gd name="connsiteY15" fmla="*/ 1819275 h 2452687"/>
                <a:gd name="connsiteX16" fmla="*/ 866775 w 3943350"/>
                <a:gd name="connsiteY16" fmla="*/ 1776412 h 2452687"/>
                <a:gd name="connsiteX17" fmla="*/ 923925 w 3943350"/>
                <a:gd name="connsiteY17" fmla="*/ 1728787 h 2452687"/>
                <a:gd name="connsiteX18" fmla="*/ 995362 w 3943350"/>
                <a:gd name="connsiteY18" fmla="*/ 1676400 h 2452687"/>
                <a:gd name="connsiteX19" fmla="*/ 1081087 w 3943350"/>
                <a:gd name="connsiteY19" fmla="*/ 1604962 h 2452687"/>
                <a:gd name="connsiteX20" fmla="*/ 1162050 w 3943350"/>
                <a:gd name="connsiteY20" fmla="*/ 1557337 h 2452687"/>
                <a:gd name="connsiteX21" fmla="*/ 1185862 w 3943350"/>
                <a:gd name="connsiteY21" fmla="*/ 1533525 h 2452687"/>
                <a:gd name="connsiteX22" fmla="*/ 1223962 w 3943350"/>
                <a:gd name="connsiteY22" fmla="*/ 1504950 h 2452687"/>
                <a:gd name="connsiteX23" fmla="*/ 1252537 w 3943350"/>
                <a:gd name="connsiteY23" fmla="*/ 1476375 h 2452687"/>
                <a:gd name="connsiteX24" fmla="*/ 1290637 w 3943350"/>
                <a:gd name="connsiteY24" fmla="*/ 1466850 h 2452687"/>
                <a:gd name="connsiteX25" fmla="*/ 1300162 w 3943350"/>
                <a:gd name="connsiteY25" fmla="*/ 1443037 h 2452687"/>
                <a:gd name="connsiteX26" fmla="*/ 1338262 w 3943350"/>
                <a:gd name="connsiteY26" fmla="*/ 1423987 h 2452687"/>
                <a:gd name="connsiteX27" fmla="*/ 1409700 w 3943350"/>
                <a:gd name="connsiteY27" fmla="*/ 1376362 h 2452687"/>
                <a:gd name="connsiteX28" fmla="*/ 1466850 w 3943350"/>
                <a:gd name="connsiteY28" fmla="*/ 1338262 h 2452687"/>
                <a:gd name="connsiteX29" fmla="*/ 1543050 w 3943350"/>
                <a:gd name="connsiteY29" fmla="*/ 1281112 h 2452687"/>
                <a:gd name="connsiteX30" fmla="*/ 1619250 w 3943350"/>
                <a:gd name="connsiteY30" fmla="*/ 1223962 h 2452687"/>
                <a:gd name="connsiteX31" fmla="*/ 1676400 w 3943350"/>
                <a:gd name="connsiteY31" fmla="*/ 1181100 h 2452687"/>
                <a:gd name="connsiteX32" fmla="*/ 1738312 w 3943350"/>
                <a:gd name="connsiteY32" fmla="*/ 1143000 h 2452687"/>
                <a:gd name="connsiteX33" fmla="*/ 1781175 w 3943350"/>
                <a:gd name="connsiteY33" fmla="*/ 1123950 h 2452687"/>
                <a:gd name="connsiteX34" fmla="*/ 1857375 w 3943350"/>
                <a:gd name="connsiteY34" fmla="*/ 1062037 h 2452687"/>
                <a:gd name="connsiteX35" fmla="*/ 1919287 w 3943350"/>
                <a:gd name="connsiteY35" fmla="*/ 1033462 h 2452687"/>
                <a:gd name="connsiteX36" fmla="*/ 1990725 w 3943350"/>
                <a:gd name="connsiteY36" fmla="*/ 985837 h 2452687"/>
                <a:gd name="connsiteX37" fmla="*/ 2057400 w 3943350"/>
                <a:gd name="connsiteY37" fmla="*/ 942975 h 2452687"/>
                <a:gd name="connsiteX38" fmla="*/ 2081212 w 3943350"/>
                <a:gd name="connsiteY38" fmla="*/ 938212 h 2452687"/>
                <a:gd name="connsiteX39" fmla="*/ 2124075 w 3943350"/>
                <a:gd name="connsiteY39" fmla="*/ 904875 h 2452687"/>
                <a:gd name="connsiteX40" fmla="*/ 2171700 w 3943350"/>
                <a:gd name="connsiteY40" fmla="*/ 871537 h 2452687"/>
                <a:gd name="connsiteX41" fmla="*/ 2214562 w 3943350"/>
                <a:gd name="connsiteY41" fmla="*/ 847725 h 2452687"/>
                <a:gd name="connsiteX42" fmla="*/ 2281237 w 3943350"/>
                <a:gd name="connsiteY42" fmla="*/ 814387 h 2452687"/>
                <a:gd name="connsiteX43" fmla="*/ 2333625 w 3943350"/>
                <a:gd name="connsiteY43" fmla="*/ 785812 h 2452687"/>
                <a:gd name="connsiteX44" fmla="*/ 2362200 w 3943350"/>
                <a:gd name="connsiteY44" fmla="*/ 766762 h 2452687"/>
                <a:gd name="connsiteX45" fmla="*/ 2395537 w 3943350"/>
                <a:gd name="connsiteY45" fmla="*/ 757237 h 2452687"/>
                <a:gd name="connsiteX46" fmla="*/ 2428875 w 3943350"/>
                <a:gd name="connsiteY46" fmla="*/ 738187 h 2452687"/>
                <a:gd name="connsiteX47" fmla="*/ 2443162 w 3943350"/>
                <a:gd name="connsiteY47" fmla="*/ 723900 h 2452687"/>
                <a:gd name="connsiteX48" fmla="*/ 2524125 w 3943350"/>
                <a:gd name="connsiteY48" fmla="*/ 700087 h 2452687"/>
                <a:gd name="connsiteX49" fmla="*/ 2552700 w 3943350"/>
                <a:gd name="connsiteY49" fmla="*/ 666750 h 2452687"/>
                <a:gd name="connsiteX50" fmla="*/ 2605087 w 3943350"/>
                <a:gd name="connsiteY50" fmla="*/ 642937 h 2452687"/>
                <a:gd name="connsiteX51" fmla="*/ 2647950 w 3943350"/>
                <a:gd name="connsiteY51" fmla="*/ 614362 h 2452687"/>
                <a:gd name="connsiteX52" fmla="*/ 2686050 w 3943350"/>
                <a:gd name="connsiteY52" fmla="*/ 590550 h 2452687"/>
                <a:gd name="connsiteX53" fmla="*/ 2767012 w 3943350"/>
                <a:gd name="connsiteY53" fmla="*/ 557212 h 2452687"/>
                <a:gd name="connsiteX54" fmla="*/ 2795587 w 3943350"/>
                <a:gd name="connsiteY54" fmla="*/ 538162 h 2452687"/>
                <a:gd name="connsiteX55" fmla="*/ 2852737 w 3943350"/>
                <a:gd name="connsiteY55" fmla="*/ 500062 h 2452687"/>
                <a:gd name="connsiteX56" fmla="*/ 2928937 w 3943350"/>
                <a:gd name="connsiteY56" fmla="*/ 461962 h 2452687"/>
                <a:gd name="connsiteX57" fmla="*/ 3033712 w 3943350"/>
                <a:gd name="connsiteY57" fmla="*/ 414337 h 2452687"/>
                <a:gd name="connsiteX58" fmla="*/ 3095625 w 3943350"/>
                <a:gd name="connsiteY58" fmla="*/ 385762 h 2452687"/>
                <a:gd name="connsiteX59" fmla="*/ 3157537 w 3943350"/>
                <a:gd name="connsiteY59" fmla="*/ 347662 h 2452687"/>
                <a:gd name="connsiteX60" fmla="*/ 3262312 w 3943350"/>
                <a:gd name="connsiteY60" fmla="*/ 304800 h 2452687"/>
                <a:gd name="connsiteX61" fmla="*/ 3405187 w 3943350"/>
                <a:gd name="connsiteY61" fmla="*/ 228600 h 2452687"/>
                <a:gd name="connsiteX62" fmla="*/ 3467100 w 3943350"/>
                <a:gd name="connsiteY62" fmla="*/ 209550 h 2452687"/>
                <a:gd name="connsiteX63" fmla="*/ 3533775 w 3943350"/>
                <a:gd name="connsiteY63" fmla="*/ 171450 h 2452687"/>
                <a:gd name="connsiteX64" fmla="*/ 3567112 w 3943350"/>
                <a:gd name="connsiteY64" fmla="*/ 161925 h 2452687"/>
                <a:gd name="connsiteX65" fmla="*/ 3586162 w 3943350"/>
                <a:gd name="connsiteY65" fmla="*/ 147637 h 2452687"/>
                <a:gd name="connsiteX66" fmla="*/ 3648075 w 3943350"/>
                <a:gd name="connsiteY66" fmla="*/ 133350 h 2452687"/>
                <a:gd name="connsiteX67" fmla="*/ 3748087 w 3943350"/>
                <a:gd name="connsiteY67" fmla="*/ 80962 h 2452687"/>
                <a:gd name="connsiteX68" fmla="*/ 3786187 w 3943350"/>
                <a:gd name="connsiteY68" fmla="*/ 47625 h 2452687"/>
                <a:gd name="connsiteX69" fmla="*/ 3838575 w 3943350"/>
                <a:gd name="connsiteY69" fmla="*/ 38100 h 2452687"/>
                <a:gd name="connsiteX70" fmla="*/ 3910012 w 3943350"/>
                <a:gd name="connsiteY70" fmla="*/ 19050 h 2452687"/>
                <a:gd name="connsiteX71" fmla="*/ 3938587 w 3943350"/>
                <a:gd name="connsiteY71" fmla="*/ 4762 h 2452687"/>
                <a:gd name="connsiteX72" fmla="*/ 3943350 w 3943350"/>
                <a:gd name="connsiteY72" fmla="*/ 0 h 245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943350" h="2452687">
                  <a:moveTo>
                    <a:pt x="0" y="2452687"/>
                  </a:moveTo>
                  <a:lnTo>
                    <a:pt x="0" y="2452687"/>
                  </a:lnTo>
                  <a:lnTo>
                    <a:pt x="95250" y="2390775"/>
                  </a:lnTo>
                  <a:lnTo>
                    <a:pt x="147637" y="2352675"/>
                  </a:lnTo>
                  <a:lnTo>
                    <a:pt x="180975" y="2309812"/>
                  </a:lnTo>
                  <a:lnTo>
                    <a:pt x="257175" y="2266950"/>
                  </a:lnTo>
                  <a:lnTo>
                    <a:pt x="314325" y="2214562"/>
                  </a:lnTo>
                  <a:lnTo>
                    <a:pt x="385762" y="2157412"/>
                  </a:lnTo>
                  <a:lnTo>
                    <a:pt x="442912" y="2105025"/>
                  </a:lnTo>
                  <a:lnTo>
                    <a:pt x="485775" y="2066925"/>
                  </a:lnTo>
                  <a:lnTo>
                    <a:pt x="571500" y="1995487"/>
                  </a:lnTo>
                  <a:lnTo>
                    <a:pt x="614362" y="1962150"/>
                  </a:lnTo>
                  <a:lnTo>
                    <a:pt x="695325" y="1909762"/>
                  </a:lnTo>
                  <a:lnTo>
                    <a:pt x="728662" y="1876425"/>
                  </a:lnTo>
                  <a:lnTo>
                    <a:pt x="757237" y="1862137"/>
                  </a:lnTo>
                  <a:lnTo>
                    <a:pt x="804862" y="1819275"/>
                  </a:lnTo>
                  <a:lnTo>
                    <a:pt x="866775" y="1776412"/>
                  </a:lnTo>
                  <a:lnTo>
                    <a:pt x="923925" y="1728787"/>
                  </a:lnTo>
                  <a:lnTo>
                    <a:pt x="995362" y="1676400"/>
                  </a:lnTo>
                  <a:lnTo>
                    <a:pt x="1081087" y="1604962"/>
                  </a:lnTo>
                  <a:lnTo>
                    <a:pt x="1162050" y="1557337"/>
                  </a:lnTo>
                  <a:lnTo>
                    <a:pt x="1185862" y="1533525"/>
                  </a:lnTo>
                  <a:lnTo>
                    <a:pt x="1223962" y="1504950"/>
                  </a:lnTo>
                  <a:lnTo>
                    <a:pt x="1252537" y="1476375"/>
                  </a:lnTo>
                  <a:lnTo>
                    <a:pt x="1290637" y="1466850"/>
                  </a:lnTo>
                  <a:lnTo>
                    <a:pt x="1300162" y="1443037"/>
                  </a:lnTo>
                  <a:lnTo>
                    <a:pt x="1338262" y="1423987"/>
                  </a:lnTo>
                  <a:lnTo>
                    <a:pt x="1409700" y="1376362"/>
                  </a:lnTo>
                  <a:lnTo>
                    <a:pt x="1466850" y="1338262"/>
                  </a:lnTo>
                  <a:lnTo>
                    <a:pt x="1543050" y="1281112"/>
                  </a:lnTo>
                  <a:lnTo>
                    <a:pt x="1619250" y="1223962"/>
                  </a:lnTo>
                  <a:lnTo>
                    <a:pt x="1676400" y="1181100"/>
                  </a:lnTo>
                  <a:lnTo>
                    <a:pt x="1738312" y="1143000"/>
                  </a:lnTo>
                  <a:lnTo>
                    <a:pt x="1781175" y="1123950"/>
                  </a:lnTo>
                  <a:lnTo>
                    <a:pt x="1857375" y="1062037"/>
                  </a:lnTo>
                  <a:lnTo>
                    <a:pt x="1919287" y="1033462"/>
                  </a:lnTo>
                  <a:lnTo>
                    <a:pt x="1990725" y="985837"/>
                  </a:lnTo>
                  <a:lnTo>
                    <a:pt x="2057400" y="942975"/>
                  </a:lnTo>
                  <a:lnTo>
                    <a:pt x="2081212" y="938212"/>
                  </a:lnTo>
                  <a:lnTo>
                    <a:pt x="2124075" y="904875"/>
                  </a:lnTo>
                  <a:lnTo>
                    <a:pt x="2171700" y="871537"/>
                  </a:lnTo>
                  <a:lnTo>
                    <a:pt x="2214562" y="847725"/>
                  </a:lnTo>
                  <a:lnTo>
                    <a:pt x="2281237" y="814387"/>
                  </a:lnTo>
                  <a:lnTo>
                    <a:pt x="2333625" y="785812"/>
                  </a:lnTo>
                  <a:lnTo>
                    <a:pt x="2362200" y="766762"/>
                  </a:lnTo>
                  <a:lnTo>
                    <a:pt x="2395537" y="757237"/>
                  </a:lnTo>
                  <a:lnTo>
                    <a:pt x="2428875" y="738187"/>
                  </a:lnTo>
                  <a:lnTo>
                    <a:pt x="2443162" y="723900"/>
                  </a:lnTo>
                  <a:lnTo>
                    <a:pt x="2524125" y="700087"/>
                  </a:lnTo>
                  <a:lnTo>
                    <a:pt x="2552700" y="666750"/>
                  </a:lnTo>
                  <a:lnTo>
                    <a:pt x="2605087" y="642937"/>
                  </a:lnTo>
                  <a:lnTo>
                    <a:pt x="2647950" y="614362"/>
                  </a:lnTo>
                  <a:lnTo>
                    <a:pt x="2686050" y="590550"/>
                  </a:lnTo>
                  <a:lnTo>
                    <a:pt x="2767012" y="557212"/>
                  </a:lnTo>
                  <a:lnTo>
                    <a:pt x="2795587" y="538162"/>
                  </a:lnTo>
                  <a:lnTo>
                    <a:pt x="2852737" y="500062"/>
                  </a:lnTo>
                  <a:lnTo>
                    <a:pt x="2928937" y="461962"/>
                  </a:lnTo>
                  <a:lnTo>
                    <a:pt x="3033712" y="414337"/>
                  </a:lnTo>
                  <a:lnTo>
                    <a:pt x="3095625" y="385762"/>
                  </a:lnTo>
                  <a:lnTo>
                    <a:pt x="3157537" y="347662"/>
                  </a:lnTo>
                  <a:lnTo>
                    <a:pt x="3262312" y="304800"/>
                  </a:lnTo>
                  <a:lnTo>
                    <a:pt x="3405187" y="228600"/>
                  </a:lnTo>
                  <a:lnTo>
                    <a:pt x="3467100" y="209550"/>
                  </a:lnTo>
                  <a:lnTo>
                    <a:pt x="3533775" y="171450"/>
                  </a:lnTo>
                  <a:lnTo>
                    <a:pt x="3567112" y="161925"/>
                  </a:lnTo>
                  <a:lnTo>
                    <a:pt x="3586162" y="147637"/>
                  </a:lnTo>
                  <a:lnTo>
                    <a:pt x="3648075" y="133350"/>
                  </a:lnTo>
                  <a:lnTo>
                    <a:pt x="3748087" y="80962"/>
                  </a:lnTo>
                  <a:lnTo>
                    <a:pt x="3786187" y="47625"/>
                  </a:lnTo>
                  <a:lnTo>
                    <a:pt x="3838575" y="38100"/>
                  </a:lnTo>
                  <a:lnTo>
                    <a:pt x="3910012" y="19050"/>
                  </a:lnTo>
                  <a:lnTo>
                    <a:pt x="3938587" y="4762"/>
                  </a:lnTo>
                  <a:lnTo>
                    <a:pt x="3943350" y="0"/>
                  </a:lnTo>
                </a:path>
              </a:pathLst>
            </a:cu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9" name="Rectangle 68"/>
          <p:cNvSpPr/>
          <p:nvPr/>
        </p:nvSpPr>
        <p:spPr>
          <a:xfrm>
            <a:off x="430895" y="5509676"/>
            <a:ext cx="8317569" cy="799644"/>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spcBef>
                <a:spcPct val="20000"/>
              </a:spcBef>
              <a:buClr>
                <a:srgbClr val="CF8A00"/>
              </a:buClr>
            </a:pPr>
            <a:endParaRPr lang="en-GB" sz="1400" b="1" dirty="0"/>
          </a:p>
          <a:p>
            <a:pPr lvl="0" algn="ctr">
              <a:spcBef>
                <a:spcPct val="20000"/>
              </a:spcBef>
              <a:buClr>
                <a:srgbClr val="CF8A00"/>
              </a:buClr>
            </a:pPr>
            <a:r>
              <a:rPr lang="en-GB" sz="1400" b="1" dirty="0"/>
              <a:t>More prolonged LDL-C lowering statin treatment produced greater absolute reductions in CV events, and even after study treatment stopped, benefits persisted for at least 5 years without any evidence of emerging hazards</a:t>
            </a:r>
            <a:r>
              <a:rPr lang="en-GB" sz="1400" b="1" baseline="30000" dirty="0">
                <a:solidFill>
                  <a:prstClr val="white"/>
                </a:solidFill>
              </a:rPr>
              <a:t>1</a:t>
            </a:r>
            <a:endParaRPr lang="en-GB" sz="1400" b="1" dirty="0">
              <a:solidFill>
                <a:prstClr val="white"/>
              </a:solidFill>
            </a:endParaRPr>
          </a:p>
          <a:p>
            <a:pPr algn="ctr"/>
            <a:endParaRPr lang="en-GB" sz="1400" b="1" dirty="0"/>
          </a:p>
        </p:txBody>
      </p:sp>
    </p:spTree>
    <p:extLst>
      <p:ext uri="{BB962C8B-B14F-4D97-AF65-F5344CB8AC3E}">
        <p14:creationId xmlns:p14="http://schemas.microsoft.com/office/powerpoint/2010/main" val="34144149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2892" y="0"/>
            <a:ext cx="7283152" cy="1143000"/>
          </a:xfrm>
        </p:spPr>
        <p:txBody>
          <a:bodyPr/>
          <a:lstStyle/>
          <a:p>
            <a:r>
              <a:rPr lang="en-GB" dirty="0"/>
              <a:t>IMPROVE-IT study design: Does adding ezetimibe to statin therapy reduce CV risk?</a:t>
            </a:r>
          </a:p>
        </p:txBody>
      </p:sp>
      <p:sp>
        <p:nvSpPr>
          <p:cNvPr id="26" name="TextBox 25"/>
          <p:cNvSpPr txBox="1"/>
          <p:nvPr/>
        </p:nvSpPr>
        <p:spPr>
          <a:xfrm>
            <a:off x="1392892" y="1295400"/>
            <a:ext cx="6358215" cy="553998"/>
          </a:xfrm>
          <a:prstGeom prst="rect">
            <a:avLst/>
          </a:prstGeom>
          <a:noFill/>
        </p:spPr>
        <p:txBody>
          <a:bodyPr wrap="none" rtlCol="0">
            <a:spAutoFit/>
          </a:bodyPr>
          <a:lstStyle/>
          <a:p>
            <a:pPr algn="ctr" defTabSz="457200"/>
            <a:r>
              <a:rPr lang="en-US" sz="1600" b="1" dirty="0">
                <a:solidFill>
                  <a:srgbClr val="FFFFFF"/>
                </a:solidFill>
                <a:ea typeface="ＭＳ Ｐゴシック"/>
                <a:cs typeface="Arial"/>
              </a:rPr>
              <a:t>Patients </a:t>
            </a:r>
            <a:r>
              <a:rPr lang="en-US" sz="1600" b="1" dirty="0" err="1">
                <a:solidFill>
                  <a:srgbClr val="FFFFFF"/>
                </a:solidFill>
                <a:ea typeface="ＭＳ Ｐゴシック"/>
                <a:cs typeface="Arial"/>
              </a:rPr>
              <a:t>stabilised</a:t>
            </a:r>
            <a:r>
              <a:rPr lang="en-US" sz="1600" b="1" dirty="0">
                <a:solidFill>
                  <a:srgbClr val="FFFFFF"/>
                </a:solidFill>
                <a:ea typeface="ＭＳ Ｐゴシック"/>
                <a:cs typeface="Arial"/>
              </a:rPr>
              <a:t> post ACS ≤10 days:</a:t>
            </a:r>
          </a:p>
          <a:p>
            <a:pPr algn="ctr" defTabSz="457200"/>
            <a:r>
              <a:rPr lang="en-US" sz="1400" dirty="0">
                <a:solidFill>
                  <a:srgbClr val="FFFFFF"/>
                </a:solidFill>
                <a:ea typeface="ＭＳ Ｐゴシック"/>
                <a:cs typeface="Arial"/>
              </a:rPr>
              <a:t>LDL-C 50–125*mg/dL (or 50–100**mg/dL if prior lipid-lowering Rx)</a:t>
            </a:r>
          </a:p>
        </p:txBody>
      </p:sp>
      <p:sp>
        <p:nvSpPr>
          <p:cNvPr id="27" name="TextBox 26"/>
          <p:cNvSpPr txBox="1"/>
          <p:nvPr/>
        </p:nvSpPr>
        <p:spPr>
          <a:xfrm>
            <a:off x="2047032" y="2222343"/>
            <a:ext cx="5049937" cy="393954"/>
          </a:xfrm>
          <a:prstGeom prst="rect">
            <a:avLst/>
          </a:prstGeom>
          <a:solidFill>
            <a:schemeClr val="bg1"/>
          </a:solidFill>
          <a:ln w="25400" cap="flat" cmpd="sng" algn="ctr">
            <a:noFill/>
            <a:prstDash val="solid"/>
          </a:ln>
          <a:effectLst/>
        </p:spPr>
        <p:txBody>
          <a:bodyPr wrap="square" tIns="64008" bIns="82296"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ea typeface="ＭＳ Ｐゴシック"/>
                <a:cs typeface="Arial"/>
              </a:rPr>
              <a:t>Standard Medical &amp; Interventional Therapy </a:t>
            </a:r>
          </a:p>
        </p:txBody>
      </p:sp>
      <p:grpSp>
        <p:nvGrpSpPr>
          <p:cNvPr id="28" name="Group 27"/>
          <p:cNvGrpSpPr/>
          <p:nvPr/>
        </p:nvGrpSpPr>
        <p:grpSpPr>
          <a:xfrm>
            <a:off x="319757" y="2951778"/>
            <a:ext cx="8504486" cy="838200"/>
            <a:chOff x="310974" y="2999264"/>
            <a:chExt cx="8504486" cy="838200"/>
          </a:xfrm>
        </p:grpSpPr>
        <p:sp>
          <p:nvSpPr>
            <p:cNvPr id="29" name="Rounded Rectangle 28"/>
            <p:cNvSpPr/>
            <p:nvPr/>
          </p:nvSpPr>
          <p:spPr>
            <a:xfrm>
              <a:off x="5386460" y="2999264"/>
              <a:ext cx="3429000" cy="838200"/>
            </a:xfrm>
            <a:prstGeom prst="roundRect">
              <a:avLst>
                <a:gd name="adj" fmla="val 0"/>
              </a:avLst>
            </a:prstGeom>
            <a:solidFill>
              <a:schemeClr val="bg2"/>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000000"/>
                  </a:solidFill>
                  <a:effectLst/>
                  <a:uLnTx/>
                  <a:uFillTx/>
                  <a:ea typeface="ＭＳ Ｐゴシック"/>
                  <a:cs typeface="Arial"/>
                </a:rPr>
                <a:t>Ezetimibe / Simvastatin </a:t>
              </a:r>
              <a:br>
                <a:rPr kumimoji="0" lang="en-US" b="1" i="0" u="none" strike="noStrike" kern="0" cap="none" spc="0" normalizeH="0" baseline="0" noProof="0" dirty="0">
                  <a:ln>
                    <a:noFill/>
                  </a:ln>
                  <a:solidFill>
                    <a:srgbClr val="000000"/>
                  </a:solidFill>
                  <a:effectLst/>
                  <a:uLnTx/>
                  <a:uFillTx/>
                  <a:ea typeface="ＭＳ Ｐゴシック"/>
                  <a:cs typeface="Arial"/>
                </a:rPr>
              </a:br>
              <a:r>
                <a:rPr kumimoji="0" lang="en-US" b="1" i="0" u="none" strike="noStrike" kern="0" cap="none" spc="0" normalizeH="0" baseline="0" noProof="0" dirty="0">
                  <a:ln>
                    <a:noFill/>
                  </a:ln>
                  <a:solidFill>
                    <a:srgbClr val="000000"/>
                  </a:solidFill>
                  <a:effectLst/>
                  <a:uLnTx/>
                  <a:uFillTx/>
                  <a:ea typeface="ＭＳ Ｐゴシック"/>
                  <a:cs typeface="Arial"/>
                </a:rPr>
                <a:t>10 / 40 mg</a:t>
              </a:r>
            </a:p>
          </p:txBody>
        </p:sp>
        <p:sp>
          <p:nvSpPr>
            <p:cNvPr id="30" name="Rounded Rectangle 29"/>
            <p:cNvSpPr/>
            <p:nvPr/>
          </p:nvSpPr>
          <p:spPr>
            <a:xfrm>
              <a:off x="310974" y="2999264"/>
              <a:ext cx="3480099" cy="838200"/>
            </a:xfrm>
            <a:prstGeom prst="roundRect">
              <a:avLst>
                <a:gd name="adj" fmla="val 0"/>
              </a:avLst>
            </a:prstGeom>
            <a:solidFill>
              <a:srgbClr val="92D050"/>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000000"/>
                  </a:solidFill>
                  <a:effectLst/>
                  <a:uLnTx/>
                  <a:uFillTx/>
                  <a:ea typeface="ＭＳ Ｐゴシック"/>
                  <a:cs typeface="Arial"/>
                </a:rPr>
                <a:t>Simvastatin </a:t>
              </a:r>
              <a:br>
                <a:rPr kumimoji="0" lang="en-US" b="1" i="0" u="none" strike="noStrike" kern="0" cap="none" spc="0" normalizeH="0" baseline="0" noProof="0" dirty="0">
                  <a:ln>
                    <a:noFill/>
                  </a:ln>
                  <a:solidFill>
                    <a:srgbClr val="000000"/>
                  </a:solidFill>
                  <a:effectLst/>
                  <a:uLnTx/>
                  <a:uFillTx/>
                  <a:ea typeface="ＭＳ Ｐゴシック"/>
                  <a:cs typeface="Arial"/>
                </a:rPr>
              </a:br>
              <a:r>
                <a:rPr kumimoji="0" lang="en-US" b="1" i="0" u="none" strike="noStrike" kern="0" cap="none" spc="0" normalizeH="0" baseline="0" noProof="0" dirty="0">
                  <a:ln>
                    <a:noFill/>
                  </a:ln>
                  <a:solidFill>
                    <a:srgbClr val="000000"/>
                  </a:solidFill>
                  <a:effectLst/>
                  <a:uLnTx/>
                  <a:uFillTx/>
                  <a:ea typeface="ＭＳ Ｐゴシック"/>
                  <a:cs typeface="Arial"/>
                </a:rPr>
                <a:t>40 mg</a:t>
              </a:r>
              <a:endParaRPr kumimoji="0" lang="en-US" b="1" i="0" u="none" strike="noStrike" kern="0" cap="none" spc="0" normalizeH="0" baseline="30000" noProof="0" dirty="0">
                <a:ln>
                  <a:noFill/>
                </a:ln>
                <a:solidFill>
                  <a:srgbClr val="000000"/>
                </a:solidFill>
                <a:effectLst/>
                <a:uLnTx/>
                <a:uFillTx/>
                <a:ea typeface="ＭＳ Ｐゴシック"/>
                <a:cs typeface="Arial"/>
              </a:endParaRPr>
            </a:p>
          </p:txBody>
        </p:sp>
      </p:grpSp>
      <p:sp>
        <p:nvSpPr>
          <p:cNvPr id="31" name="TextBox 30"/>
          <p:cNvSpPr txBox="1"/>
          <p:nvPr/>
        </p:nvSpPr>
        <p:spPr>
          <a:xfrm>
            <a:off x="2252133" y="4069378"/>
            <a:ext cx="4639734" cy="363176"/>
          </a:xfrm>
          <a:prstGeom prst="rect">
            <a:avLst/>
          </a:prstGeom>
          <a:solidFill>
            <a:schemeClr val="bg1"/>
          </a:solidFill>
          <a:ln w="25400" cap="flat" cmpd="sng" algn="ctr">
            <a:noFill/>
            <a:prstDash val="solid"/>
          </a:ln>
          <a:effectLst/>
        </p:spPr>
        <p:txBody>
          <a:bodyPr wrap="square" tIns="64008" bIns="82296" rtlCol="0">
            <a:spAutoFit/>
          </a:bodyPr>
          <a:lstStyle>
            <a:defPPr>
              <a:defRPr lang="en-US"/>
            </a:defPPr>
            <a:lvl1pPr algn="ctr">
              <a:defRPr sz="2000">
                <a:solidFill>
                  <a:schemeClr val="bg2"/>
                </a:solidFill>
                <a:latin typeface="Arial"/>
                <a:cs typeface="Aria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mn-lt"/>
                <a:ea typeface="ＭＳ Ｐゴシック"/>
                <a:cs typeface="Arial"/>
              </a:rPr>
              <a:t>Follow-up visit day 30, then every 4 months </a:t>
            </a:r>
          </a:p>
        </p:txBody>
      </p:sp>
      <p:sp>
        <p:nvSpPr>
          <p:cNvPr id="32" name="TextBox 31"/>
          <p:cNvSpPr txBox="1"/>
          <p:nvPr/>
        </p:nvSpPr>
        <p:spPr>
          <a:xfrm>
            <a:off x="829337" y="4876800"/>
            <a:ext cx="7485326" cy="393954"/>
          </a:xfrm>
          <a:prstGeom prst="rect">
            <a:avLst/>
          </a:prstGeom>
          <a:solidFill>
            <a:schemeClr val="bg1"/>
          </a:solidFill>
          <a:ln w="25400" cap="flat" cmpd="sng" algn="ctr">
            <a:noFill/>
            <a:prstDash val="solid"/>
          </a:ln>
          <a:effectLst/>
        </p:spPr>
        <p:txBody>
          <a:bodyPr wrap="square" tIns="64008" bIns="82296" rtlCol="0">
            <a:spAutoFit/>
          </a:bodyPr>
          <a:lstStyle>
            <a:defPPr>
              <a:defRPr lang="en-US"/>
            </a:defPPr>
            <a:lvl1pPr algn="ctr">
              <a:defRPr sz="2000">
                <a:solidFill>
                  <a:schemeClr val="bg2"/>
                </a:solidFill>
                <a:latin typeface="Arial"/>
                <a:cs typeface="Aria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mn-lt"/>
                <a:ea typeface="ＭＳ Ｐゴシック"/>
                <a:cs typeface="Arial"/>
              </a:rPr>
              <a:t>Duration:</a:t>
            </a:r>
            <a:r>
              <a:rPr kumimoji="0" lang="en-US" sz="1600" b="0" i="0" u="none" strike="noStrike" kern="0" cap="none" spc="0" normalizeH="0" baseline="0" noProof="0" dirty="0">
                <a:ln>
                  <a:noFill/>
                </a:ln>
                <a:solidFill>
                  <a:srgbClr val="000000"/>
                </a:solidFill>
                <a:effectLst/>
                <a:uLnTx/>
                <a:uFillTx/>
                <a:latin typeface="+mn-lt"/>
                <a:ea typeface="ＭＳ Ｐゴシック"/>
                <a:cs typeface="Arial"/>
              </a:rPr>
              <a:t> Minimum 2.5-year follow-up </a:t>
            </a:r>
            <a:r>
              <a:rPr kumimoji="0" lang="en-US" sz="1600" b="1" i="0" u="none" strike="noStrike" kern="0" cap="none" spc="0" normalizeH="0" baseline="0" noProof="0" dirty="0">
                <a:ln>
                  <a:noFill/>
                </a:ln>
                <a:solidFill>
                  <a:srgbClr val="000000"/>
                </a:solidFill>
                <a:effectLst/>
                <a:uLnTx/>
                <a:uFillTx/>
                <a:latin typeface="+mn-lt"/>
                <a:ea typeface="ＭＳ Ｐゴシック"/>
                <a:cs typeface="Arial"/>
              </a:rPr>
              <a:t>(at least 5250 events)</a:t>
            </a:r>
          </a:p>
        </p:txBody>
      </p:sp>
      <p:sp>
        <p:nvSpPr>
          <p:cNvPr id="33" name="TextBox 32"/>
          <p:cNvSpPr txBox="1"/>
          <p:nvPr/>
        </p:nvSpPr>
        <p:spPr>
          <a:xfrm>
            <a:off x="840048" y="5549900"/>
            <a:ext cx="7463903" cy="584775"/>
          </a:xfrm>
          <a:prstGeom prst="rect">
            <a:avLst/>
          </a:prstGeom>
          <a:noFill/>
        </p:spPr>
        <p:txBody>
          <a:bodyPr wrap="none" rtlCol="0">
            <a:spAutoFit/>
          </a:bodyPr>
          <a:lstStyle/>
          <a:p>
            <a:pPr algn="ctr" defTabSz="457200"/>
            <a:r>
              <a:rPr lang="en-US" sz="1600" b="1" dirty="0">
                <a:solidFill>
                  <a:srgbClr val="FFFFFF"/>
                </a:solidFill>
                <a:ea typeface="ＭＳ Ｐゴシック"/>
                <a:cs typeface="Arial"/>
              </a:rPr>
              <a:t>Primary Endpoint:</a:t>
            </a:r>
            <a:r>
              <a:rPr lang="en-US" sz="1600" dirty="0">
                <a:solidFill>
                  <a:srgbClr val="FFFFFF"/>
                </a:solidFill>
                <a:ea typeface="ＭＳ Ｐゴシック"/>
                <a:cs typeface="Arial"/>
              </a:rPr>
              <a:t> CV death, MI, hospital admission for UA,</a:t>
            </a:r>
          </a:p>
          <a:p>
            <a:pPr algn="ctr" defTabSz="457200"/>
            <a:r>
              <a:rPr lang="en-US" sz="1600" dirty="0">
                <a:solidFill>
                  <a:srgbClr val="FFFFFF"/>
                </a:solidFill>
                <a:ea typeface="ＭＳ Ｐゴシック"/>
                <a:cs typeface="Arial"/>
              </a:rPr>
              <a:t>coronary </a:t>
            </a:r>
            <a:r>
              <a:rPr lang="en-US" sz="1600" dirty="0" err="1">
                <a:solidFill>
                  <a:srgbClr val="FFFFFF"/>
                </a:solidFill>
                <a:ea typeface="ＭＳ Ｐゴシック"/>
                <a:cs typeface="Arial"/>
              </a:rPr>
              <a:t>revascularisation</a:t>
            </a:r>
            <a:r>
              <a:rPr lang="en-US" sz="1600" dirty="0">
                <a:solidFill>
                  <a:srgbClr val="FFFFFF"/>
                </a:solidFill>
                <a:ea typeface="ＭＳ Ｐゴシック"/>
                <a:cs typeface="Arial"/>
              </a:rPr>
              <a:t> (≥30 days after </a:t>
            </a:r>
            <a:r>
              <a:rPr lang="en-US" sz="1600" dirty="0" err="1">
                <a:solidFill>
                  <a:srgbClr val="FFFFFF"/>
                </a:solidFill>
                <a:ea typeface="ＭＳ Ｐゴシック"/>
                <a:cs typeface="Arial"/>
              </a:rPr>
              <a:t>randomisation</a:t>
            </a:r>
            <a:r>
              <a:rPr lang="en-US" sz="1600" dirty="0">
                <a:solidFill>
                  <a:srgbClr val="FFFFFF"/>
                </a:solidFill>
                <a:ea typeface="ＭＳ Ｐゴシック"/>
                <a:cs typeface="Arial"/>
              </a:rPr>
              <a:t>), or stroke </a:t>
            </a:r>
          </a:p>
        </p:txBody>
      </p:sp>
      <p:sp>
        <p:nvSpPr>
          <p:cNvPr id="34" name="TextBox 33"/>
          <p:cNvSpPr txBox="1"/>
          <p:nvPr/>
        </p:nvSpPr>
        <p:spPr>
          <a:xfrm>
            <a:off x="608182" y="1943100"/>
            <a:ext cx="1013098" cy="215444"/>
          </a:xfrm>
          <a:prstGeom prst="rect">
            <a:avLst/>
          </a:prstGeom>
          <a:noFill/>
        </p:spPr>
        <p:txBody>
          <a:bodyPr wrap="none" lIns="0" tIns="0" rIns="0" bIns="0" rtlCol="0">
            <a:spAutoFit/>
          </a:bodyPr>
          <a:lstStyle/>
          <a:p>
            <a:pPr defTabSz="457200"/>
            <a:r>
              <a:rPr lang="en-US" sz="1400" b="1" dirty="0">
                <a:solidFill>
                  <a:schemeClr val="bg1"/>
                </a:solidFill>
                <a:ea typeface="ＭＳ Ｐゴシック"/>
                <a:cs typeface="Arial"/>
              </a:rPr>
              <a:t>N=18,144</a:t>
            </a:r>
          </a:p>
        </p:txBody>
      </p:sp>
      <p:sp>
        <p:nvSpPr>
          <p:cNvPr id="35" name="TextBox 34"/>
          <p:cNvSpPr txBox="1"/>
          <p:nvPr/>
        </p:nvSpPr>
        <p:spPr>
          <a:xfrm>
            <a:off x="3655605" y="3070796"/>
            <a:ext cx="1828800" cy="600164"/>
          </a:xfrm>
          <a:prstGeom prst="rect">
            <a:avLst/>
          </a:prstGeom>
          <a:noFill/>
        </p:spPr>
        <p:txBody>
          <a:bodyPr wrap="square" rtlCol="0">
            <a:spAutoFit/>
          </a:bodyPr>
          <a:lstStyle/>
          <a:p>
            <a:pPr algn="ctr" defTabSz="457200"/>
            <a:r>
              <a:rPr lang="en-US" sz="1100" dirty="0">
                <a:solidFill>
                  <a:schemeClr val="bg1"/>
                </a:solidFill>
                <a:ea typeface="ＭＳ Ｐゴシック"/>
                <a:cs typeface="Arial"/>
              </a:rPr>
              <a:t>Uptitrated to </a:t>
            </a:r>
            <a:br>
              <a:rPr lang="en-US" sz="1100" dirty="0">
                <a:solidFill>
                  <a:schemeClr val="bg1"/>
                </a:solidFill>
                <a:ea typeface="ＭＳ Ｐゴシック"/>
                <a:cs typeface="Arial"/>
              </a:rPr>
            </a:br>
            <a:r>
              <a:rPr lang="en-US" sz="1100" dirty="0">
                <a:solidFill>
                  <a:schemeClr val="bg1"/>
                </a:solidFill>
                <a:ea typeface="ＭＳ Ｐゴシック"/>
                <a:cs typeface="Arial"/>
              </a:rPr>
              <a:t>simvastatin 80 mg </a:t>
            </a:r>
            <a:br>
              <a:rPr lang="en-US" sz="1100" dirty="0">
                <a:solidFill>
                  <a:schemeClr val="bg1"/>
                </a:solidFill>
                <a:ea typeface="ＭＳ Ｐゴシック"/>
                <a:cs typeface="Arial"/>
              </a:rPr>
            </a:br>
            <a:r>
              <a:rPr lang="en-US" sz="1100" dirty="0">
                <a:solidFill>
                  <a:schemeClr val="bg1"/>
                </a:solidFill>
                <a:ea typeface="ＭＳ Ｐゴシック"/>
                <a:cs typeface="Arial"/>
              </a:rPr>
              <a:t>if LDL-C &gt;79 mg/</a:t>
            </a:r>
            <a:r>
              <a:rPr lang="en-US" sz="1100" dirty="0" err="1">
                <a:solidFill>
                  <a:schemeClr val="bg1"/>
                </a:solidFill>
                <a:ea typeface="ＭＳ Ｐゴシック"/>
                <a:cs typeface="Arial"/>
              </a:rPr>
              <a:t>dL</a:t>
            </a:r>
            <a:endParaRPr lang="en-US" sz="1100" dirty="0">
              <a:solidFill>
                <a:schemeClr val="bg1"/>
              </a:solidFill>
              <a:ea typeface="ＭＳ Ｐゴシック"/>
              <a:cs typeface="Arial"/>
            </a:endParaRPr>
          </a:p>
        </p:txBody>
      </p:sp>
      <p:grpSp>
        <p:nvGrpSpPr>
          <p:cNvPr id="37" name="Group 36"/>
          <p:cNvGrpSpPr/>
          <p:nvPr/>
        </p:nvGrpSpPr>
        <p:grpSpPr>
          <a:xfrm>
            <a:off x="2971800" y="2683014"/>
            <a:ext cx="3200400" cy="222250"/>
            <a:chOff x="2971800" y="2717800"/>
            <a:chExt cx="3200400" cy="304800"/>
          </a:xfrm>
        </p:grpSpPr>
        <p:cxnSp>
          <p:nvCxnSpPr>
            <p:cNvPr id="38" name="Straight Arrow Connector 37"/>
            <p:cNvCxnSpPr/>
            <p:nvPr/>
          </p:nvCxnSpPr>
          <p:spPr bwMode="auto">
            <a:xfrm>
              <a:off x="6172200" y="2717800"/>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9" name="Straight Arrow Connector 38"/>
            <p:cNvCxnSpPr/>
            <p:nvPr/>
          </p:nvCxnSpPr>
          <p:spPr bwMode="auto">
            <a:xfrm>
              <a:off x="2971800" y="2717800"/>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40" name="Group 39"/>
          <p:cNvGrpSpPr/>
          <p:nvPr/>
        </p:nvGrpSpPr>
        <p:grpSpPr>
          <a:xfrm>
            <a:off x="2971800" y="3798141"/>
            <a:ext cx="3200400" cy="226787"/>
            <a:chOff x="2971800" y="3888013"/>
            <a:chExt cx="3200400" cy="304800"/>
          </a:xfrm>
        </p:grpSpPr>
        <p:cxnSp>
          <p:nvCxnSpPr>
            <p:cNvPr id="41" name="Straight Arrow Connector 40"/>
            <p:cNvCxnSpPr/>
            <p:nvPr/>
          </p:nvCxnSpPr>
          <p:spPr bwMode="auto">
            <a:xfrm>
              <a:off x="6172200" y="3888013"/>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2" name="Straight Arrow Connector 41"/>
            <p:cNvCxnSpPr/>
            <p:nvPr/>
          </p:nvCxnSpPr>
          <p:spPr bwMode="auto">
            <a:xfrm>
              <a:off x="2971800" y="3888013"/>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43" name="Straight Arrow Connector 42"/>
          <p:cNvCxnSpPr/>
          <p:nvPr/>
        </p:nvCxnSpPr>
        <p:spPr bwMode="auto">
          <a:xfrm>
            <a:off x="4572000" y="4526578"/>
            <a:ext cx="0" cy="312122"/>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Arrow Connector 43"/>
          <p:cNvCxnSpPr/>
          <p:nvPr/>
        </p:nvCxnSpPr>
        <p:spPr bwMode="auto">
          <a:xfrm>
            <a:off x="4571999" y="5334000"/>
            <a:ext cx="2" cy="2286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5" name="Straight Arrow Connector 44"/>
          <p:cNvCxnSpPr/>
          <p:nvPr/>
        </p:nvCxnSpPr>
        <p:spPr bwMode="auto">
          <a:xfrm>
            <a:off x="4570005" y="1943100"/>
            <a:ext cx="3991" cy="247493"/>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6" name="TextBox 45"/>
          <p:cNvSpPr txBox="1"/>
          <p:nvPr/>
        </p:nvSpPr>
        <p:spPr>
          <a:xfrm>
            <a:off x="317071" y="2185410"/>
            <a:ext cx="1729961" cy="430887"/>
          </a:xfrm>
          <a:prstGeom prst="rect">
            <a:avLst/>
          </a:prstGeom>
          <a:noFill/>
        </p:spPr>
        <p:txBody>
          <a:bodyPr wrap="none" rtlCol="0">
            <a:spAutoFit/>
          </a:bodyPr>
          <a:lstStyle/>
          <a:p>
            <a:pPr defTabSz="457200"/>
            <a:r>
              <a:rPr lang="en-US" sz="1100" dirty="0">
                <a:solidFill>
                  <a:schemeClr val="bg1"/>
                </a:solidFill>
                <a:ea typeface="ＭＳ Ｐゴシック"/>
              </a:rPr>
              <a:t>90% power to detect </a:t>
            </a:r>
          </a:p>
          <a:p>
            <a:pPr defTabSz="457200"/>
            <a:r>
              <a:rPr lang="en-US" sz="1100" dirty="0">
                <a:solidFill>
                  <a:schemeClr val="bg1"/>
                </a:solidFill>
                <a:ea typeface="ＭＳ Ｐゴシック"/>
              </a:rPr>
              <a:t>~9% difference</a:t>
            </a:r>
          </a:p>
        </p:txBody>
      </p:sp>
      <p:sp>
        <p:nvSpPr>
          <p:cNvPr id="47" name="TextBox 46"/>
          <p:cNvSpPr txBox="1"/>
          <p:nvPr/>
        </p:nvSpPr>
        <p:spPr>
          <a:xfrm>
            <a:off x="107504" y="6381328"/>
            <a:ext cx="6336704" cy="526733"/>
          </a:xfrm>
          <a:prstGeom prst="rect">
            <a:avLst/>
          </a:prstGeom>
          <a:noFill/>
        </p:spPr>
        <p:txBody>
          <a:bodyPr wrap="none" lIns="0" tIns="0" rIns="0" bIns="0" rtlCol="0">
            <a:noAutofit/>
          </a:bodyPr>
          <a:lstStyle/>
          <a:p>
            <a:pPr fontAlgn="base">
              <a:spcBef>
                <a:spcPct val="0"/>
              </a:spcBef>
              <a:spcAft>
                <a:spcPct val="0"/>
              </a:spcAft>
            </a:pPr>
            <a:r>
              <a:rPr lang="da-DK" sz="800" b="1" dirty="0">
                <a:solidFill>
                  <a:prstClr val="white"/>
                </a:solidFill>
                <a:cs typeface="Arial" pitchFamily="34" charset="0"/>
              </a:rPr>
              <a:t>1. </a:t>
            </a:r>
            <a:r>
              <a:rPr lang="da-DK" sz="800" dirty="0">
                <a:solidFill>
                  <a:prstClr val="white"/>
                </a:solidFill>
                <a:cs typeface="Arial" pitchFamily="34" charset="0"/>
              </a:rPr>
              <a:t>Cannon CP, et al. American Heart Association Scientific Sessions, Session LBCT.02  November 17, 2014, Chicago.</a:t>
            </a:r>
          </a:p>
          <a:p>
            <a:pPr fontAlgn="base">
              <a:spcBef>
                <a:spcPct val="0"/>
              </a:spcBef>
              <a:spcAft>
                <a:spcPct val="0"/>
              </a:spcAft>
            </a:pPr>
            <a:r>
              <a:rPr lang="da-DK" sz="800" dirty="0">
                <a:solidFill>
                  <a:prstClr val="white"/>
                </a:solidFill>
                <a:cs typeface="Arial" pitchFamily="34" charset="0"/>
              </a:rPr>
              <a:t>*3.2mM **2.6mM</a:t>
            </a:r>
            <a:r>
              <a:rPr lang="en-GB" sz="800" dirty="0">
                <a:solidFill>
                  <a:prstClr val="white"/>
                </a:solidFill>
                <a:cs typeface="Arial" pitchFamily="34" charset="0"/>
              </a:rPr>
              <a:t> </a:t>
            </a:r>
            <a:endParaRPr lang="da-DK" sz="800" dirty="0">
              <a:solidFill>
                <a:prstClr val="white"/>
              </a:solidFill>
              <a:cs typeface="Arial" pitchFamily="34" charset="0"/>
            </a:endParaRPr>
          </a:p>
        </p:txBody>
      </p:sp>
    </p:spTree>
    <p:extLst>
      <p:ext uri="{BB962C8B-B14F-4D97-AF65-F5344CB8AC3E}">
        <p14:creationId xmlns:p14="http://schemas.microsoft.com/office/powerpoint/2010/main" val="7012561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373" y="2047334"/>
            <a:ext cx="6619172" cy="4363629"/>
          </a:xfrm>
          <a:prstGeom prst="rect">
            <a:avLst/>
          </a:prstGeom>
        </p:spPr>
      </p:pic>
      <p:sp>
        <p:nvSpPr>
          <p:cNvPr id="1152002" name="Rectangle 2"/>
          <p:cNvSpPr>
            <a:spLocks noGrp="1" noChangeArrowheads="1"/>
          </p:cNvSpPr>
          <p:nvPr>
            <p:ph type="title"/>
          </p:nvPr>
        </p:nvSpPr>
        <p:spPr>
          <a:xfrm>
            <a:off x="1403648" y="-27384"/>
            <a:ext cx="7283152" cy="1143000"/>
          </a:xfrm>
        </p:spPr>
        <p:txBody>
          <a:bodyPr/>
          <a:lstStyle/>
          <a:p>
            <a:pPr>
              <a:defRPr/>
            </a:pPr>
            <a:r>
              <a:rPr lang="en-GB" dirty="0"/>
              <a:t>IMPROVE-IT: Adding ezetimibe to statin therapy reduced CV risk</a:t>
            </a:r>
            <a:endParaRPr lang="en-US" altLang="en-US" dirty="0"/>
          </a:p>
        </p:txBody>
      </p:sp>
      <p:sp>
        <p:nvSpPr>
          <p:cNvPr id="3" name="Content Placeholder 2"/>
          <p:cNvSpPr>
            <a:spLocks noGrp="1"/>
          </p:cNvSpPr>
          <p:nvPr>
            <p:ph idx="1"/>
          </p:nvPr>
        </p:nvSpPr>
        <p:spPr>
          <a:xfrm>
            <a:off x="899592" y="980728"/>
            <a:ext cx="8229600" cy="648072"/>
          </a:xfrm>
        </p:spPr>
        <p:txBody>
          <a:bodyPr>
            <a:noAutofit/>
          </a:bodyPr>
          <a:lstStyle/>
          <a:p>
            <a:pPr marL="0" indent="0">
              <a:buNone/>
            </a:pPr>
            <a:r>
              <a:rPr lang="en-US" sz="1200" dirty="0">
                <a:solidFill>
                  <a:srgbClr val="FFFFFF"/>
                </a:solidFill>
              </a:rPr>
              <a:t>IMPROVE-IT was a large PRCT evaluating the efficacy of adding </a:t>
            </a:r>
            <a:r>
              <a:rPr lang="en-US" sz="1200" dirty="0" err="1">
                <a:solidFill>
                  <a:srgbClr val="FFFFFF"/>
                </a:solidFill>
              </a:rPr>
              <a:t>ezetimibe</a:t>
            </a:r>
            <a:r>
              <a:rPr lang="en-US" sz="1200" dirty="0">
                <a:solidFill>
                  <a:srgbClr val="FFFFFF"/>
                </a:solidFill>
              </a:rPr>
              <a:t> to statins </a:t>
            </a:r>
            <a:r>
              <a:rPr lang="en-US" sz="1200" dirty="0" err="1">
                <a:solidFill>
                  <a:srgbClr val="FFFFFF"/>
                </a:solidFill>
              </a:rPr>
              <a:t>vs</a:t>
            </a:r>
            <a:r>
              <a:rPr lang="en-US" sz="1200" dirty="0">
                <a:solidFill>
                  <a:srgbClr val="FFFFFF"/>
                </a:solidFill>
              </a:rPr>
              <a:t> statin therapy alone in reducing CV risk in 18,144 post-ACS patients with LDL-C levels of ≤125 mg/</a:t>
            </a:r>
            <a:r>
              <a:rPr lang="en-US" sz="1200" dirty="0" err="1">
                <a:solidFill>
                  <a:srgbClr val="FFFFFF"/>
                </a:solidFill>
              </a:rPr>
              <a:t>dL</a:t>
            </a:r>
            <a:endParaRPr lang="en-US" sz="1200" dirty="0">
              <a:solidFill>
                <a:srgbClr val="FFFFFF"/>
              </a:solidFill>
            </a:endParaRPr>
          </a:p>
        </p:txBody>
      </p:sp>
      <p:sp>
        <p:nvSpPr>
          <p:cNvPr id="4" name="TextBox 3"/>
          <p:cNvSpPr txBox="1"/>
          <p:nvPr/>
        </p:nvSpPr>
        <p:spPr>
          <a:xfrm>
            <a:off x="6343307" y="2329716"/>
            <a:ext cx="1685077" cy="523220"/>
          </a:xfrm>
          <a:prstGeom prst="rect">
            <a:avLst/>
          </a:prstGeom>
          <a:noFill/>
        </p:spPr>
        <p:txBody>
          <a:bodyPr wrap="none" rtlCol="0">
            <a:spAutoFit/>
          </a:bodyPr>
          <a:lstStyle/>
          <a:p>
            <a:pPr algn="r" defTabSz="457200"/>
            <a:r>
              <a:rPr lang="en-US" sz="1400" b="1" dirty="0" err="1">
                <a:solidFill>
                  <a:srgbClr val="00CCFF"/>
                </a:solidFill>
              </a:rPr>
              <a:t>Simva</a:t>
            </a:r>
            <a:r>
              <a:rPr lang="en-US" sz="1400" b="1" dirty="0">
                <a:solidFill>
                  <a:srgbClr val="00CCFF"/>
                </a:solidFill>
              </a:rPr>
              <a:t>: 34.7% </a:t>
            </a:r>
          </a:p>
          <a:p>
            <a:pPr algn="r" defTabSz="457200"/>
            <a:r>
              <a:rPr lang="en-US" sz="1400" b="1" dirty="0">
                <a:solidFill>
                  <a:srgbClr val="00CCFF"/>
                </a:solidFill>
              </a:rPr>
              <a:t>(2742 events) </a:t>
            </a:r>
          </a:p>
        </p:txBody>
      </p:sp>
      <p:sp>
        <p:nvSpPr>
          <p:cNvPr id="10" name="TextBox 9"/>
          <p:cNvSpPr txBox="1"/>
          <p:nvPr/>
        </p:nvSpPr>
        <p:spPr>
          <a:xfrm>
            <a:off x="5866414" y="3617899"/>
            <a:ext cx="2198038" cy="523220"/>
          </a:xfrm>
          <a:prstGeom prst="rect">
            <a:avLst/>
          </a:prstGeom>
          <a:noFill/>
        </p:spPr>
        <p:txBody>
          <a:bodyPr wrap="none" rtlCol="0">
            <a:spAutoFit/>
          </a:bodyPr>
          <a:lstStyle/>
          <a:p>
            <a:pPr algn="ctr" defTabSz="457200"/>
            <a:r>
              <a:rPr lang="en-US" sz="1400" b="1" dirty="0" err="1">
                <a:solidFill>
                  <a:srgbClr val="FFFF00"/>
                </a:solidFill>
              </a:rPr>
              <a:t>EZE+Simva</a:t>
            </a:r>
            <a:r>
              <a:rPr lang="en-US" sz="1400" b="1" dirty="0">
                <a:solidFill>
                  <a:srgbClr val="FFFF00"/>
                </a:solidFill>
              </a:rPr>
              <a:t>: 32.7% </a:t>
            </a:r>
          </a:p>
          <a:p>
            <a:pPr algn="ctr" defTabSz="457200"/>
            <a:r>
              <a:rPr lang="en-US" sz="1400" b="1" dirty="0">
                <a:solidFill>
                  <a:srgbClr val="FFFF00"/>
                </a:solidFill>
              </a:rPr>
              <a:t>(2572 events) </a:t>
            </a:r>
          </a:p>
        </p:txBody>
      </p:sp>
      <p:sp>
        <p:nvSpPr>
          <p:cNvPr id="6" name="TextBox 5"/>
          <p:cNvSpPr txBox="1"/>
          <p:nvPr/>
        </p:nvSpPr>
        <p:spPr>
          <a:xfrm>
            <a:off x="1773939" y="2204864"/>
            <a:ext cx="3002745" cy="1141851"/>
          </a:xfrm>
          <a:prstGeom prst="rect">
            <a:avLst/>
          </a:prstGeom>
          <a:noFill/>
        </p:spPr>
        <p:txBody>
          <a:bodyPr wrap="none" rtlCol="0">
            <a:spAutoFit/>
          </a:bodyPr>
          <a:lstStyle/>
          <a:p>
            <a:pPr defTabSz="457200">
              <a:lnSpc>
                <a:spcPct val="95000"/>
              </a:lnSpc>
              <a:spcBef>
                <a:spcPts val="600"/>
              </a:spcBef>
            </a:pPr>
            <a:r>
              <a:rPr lang="en-US" sz="1400" b="1" dirty="0">
                <a:solidFill>
                  <a:srgbClr val="FFFFFF"/>
                </a:solidFill>
              </a:rPr>
              <a:t>RRR 6.4%</a:t>
            </a:r>
          </a:p>
          <a:p>
            <a:pPr defTabSz="457200">
              <a:lnSpc>
                <a:spcPct val="95000"/>
              </a:lnSpc>
              <a:spcBef>
                <a:spcPts val="600"/>
              </a:spcBef>
            </a:pPr>
            <a:r>
              <a:rPr lang="en-US" sz="1400" b="1" dirty="0">
                <a:solidFill>
                  <a:srgbClr val="FFFFFF"/>
                </a:solidFill>
              </a:rPr>
              <a:t>(HR 0.936; CI 0.887, 0.988)</a:t>
            </a:r>
          </a:p>
          <a:p>
            <a:pPr defTabSz="457200">
              <a:lnSpc>
                <a:spcPct val="95000"/>
              </a:lnSpc>
              <a:spcBef>
                <a:spcPts val="600"/>
              </a:spcBef>
            </a:pPr>
            <a:r>
              <a:rPr lang="en-US" sz="1400" b="1" dirty="0">
                <a:solidFill>
                  <a:srgbClr val="FFFFFF"/>
                </a:solidFill>
              </a:rPr>
              <a:t>p=0.016 </a:t>
            </a:r>
          </a:p>
          <a:p>
            <a:pPr defTabSz="457200">
              <a:lnSpc>
                <a:spcPct val="95000"/>
              </a:lnSpc>
              <a:spcBef>
                <a:spcPts val="600"/>
              </a:spcBef>
            </a:pPr>
            <a:endParaRPr lang="en-US" sz="1400" b="1" dirty="0">
              <a:solidFill>
                <a:srgbClr val="FFFFFF"/>
              </a:solidFill>
            </a:endParaRPr>
          </a:p>
        </p:txBody>
      </p:sp>
      <p:sp>
        <p:nvSpPr>
          <p:cNvPr id="11" name="TextBox 10"/>
          <p:cNvSpPr txBox="1"/>
          <p:nvPr/>
        </p:nvSpPr>
        <p:spPr>
          <a:xfrm>
            <a:off x="6003878" y="4869160"/>
            <a:ext cx="1967911" cy="323165"/>
          </a:xfrm>
          <a:prstGeom prst="rect">
            <a:avLst/>
          </a:prstGeom>
          <a:noFill/>
        </p:spPr>
        <p:txBody>
          <a:bodyPr wrap="none" rtlCol="0">
            <a:spAutoFit/>
          </a:bodyPr>
          <a:lstStyle/>
          <a:p>
            <a:pPr algn="r" defTabSz="457200"/>
            <a:r>
              <a:rPr lang="en-US" sz="1500" dirty="0">
                <a:solidFill>
                  <a:schemeClr val="bg1"/>
                </a:solidFill>
              </a:rPr>
              <a:t>7-year event rates</a:t>
            </a:r>
          </a:p>
        </p:txBody>
      </p:sp>
      <p:sp>
        <p:nvSpPr>
          <p:cNvPr id="13" name="TextBox 12"/>
          <p:cNvSpPr txBox="1"/>
          <p:nvPr/>
        </p:nvSpPr>
        <p:spPr>
          <a:xfrm>
            <a:off x="1773939" y="3340188"/>
            <a:ext cx="1083951" cy="307777"/>
          </a:xfrm>
          <a:prstGeom prst="rect">
            <a:avLst/>
          </a:prstGeom>
          <a:noFill/>
        </p:spPr>
        <p:txBody>
          <a:bodyPr wrap="none" rtlCol="0">
            <a:spAutoFit/>
          </a:bodyPr>
          <a:lstStyle/>
          <a:p>
            <a:pPr defTabSz="457200"/>
            <a:r>
              <a:rPr lang="en-US" sz="1400" b="1" dirty="0">
                <a:solidFill>
                  <a:srgbClr val="FFFFFF"/>
                </a:solidFill>
              </a:rPr>
              <a:t>NNT= 50</a:t>
            </a:r>
          </a:p>
        </p:txBody>
      </p:sp>
      <p:sp>
        <p:nvSpPr>
          <p:cNvPr id="12" name="TextBox 11"/>
          <p:cNvSpPr txBox="1"/>
          <p:nvPr/>
        </p:nvSpPr>
        <p:spPr>
          <a:xfrm>
            <a:off x="107504" y="6410963"/>
            <a:ext cx="6624736" cy="246221"/>
          </a:xfrm>
          <a:prstGeom prst="rect">
            <a:avLst/>
          </a:prstGeom>
          <a:noFill/>
        </p:spPr>
        <p:txBody>
          <a:bodyPr wrap="square" lIns="0" tIns="0" rIns="0" bIns="0" rtlCol="0">
            <a:spAutoFit/>
          </a:bodyPr>
          <a:lstStyle/>
          <a:p>
            <a:pPr fontAlgn="base">
              <a:spcBef>
                <a:spcPct val="0"/>
              </a:spcBef>
              <a:spcAft>
                <a:spcPct val="0"/>
              </a:spcAft>
            </a:pPr>
            <a:r>
              <a:rPr lang="en-GB" sz="800" b="1" dirty="0">
                <a:solidFill>
                  <a:srgbClr val="FFFFFF"/>
                </a:solidFill>
                <a:cs typeface="Arial" pitchFamily="34" charset="0"/>
              </a:rPr>
              <a:t>1. </a:t>
            </a:r>
            <a:r>
              <a:rPr lang="en-GB" sz="800" dirty="0">
                <a:solidFill>
                  <a:srgbClr val="FFFFFF"/>
                </a:solidFill>
                <a:cs typeface="Arial" pitchFamily="34" charset="0"/>
              </a:rPr>
              <a:t>Cannon CP, et al. American Heart Association Scientific Sessions, Session LBCT.02  November 17, 2014, Chicago. </a:t>
            </a:r>
            <a:endParaRPr lang="en-US" sz="800" dirty="0">
              <a:solidFill>
                <a:srgbClr val="FFFFFF"/>
              </a:solidFill>
            </a:endParaRPr>
          </a:p>
          <a:p>
            <a:pPr fontAlgn="base">
              <a:spcBef>
                <a:spcPct val="0"/>
              </a:spcBef>
              <a:spcAft>
                <a:spcPct val="0"/>
              </a:spcAft>
            </a:pPr>
            <a:endParaRPr lang="en-GB" sz="800" dirty="0">
              <a:solidFill>
                <a:prstClr val="white"/>
              </a:solidFill>
              <a:latin typeface="+mj-lt"/>
              <a:cs typeface="Arial" pitchFamily="34" charset="0"/>
            </a:endParaRPr>
          </a:p>
        </p:txBody>
      </p:sp>
      <p:sp>
        <p:nvSpPr>
          <p:cNvPr id="5" name="Rectangle 4"/>
          <p:cNvSpPr/>
          <p:nvPr/>
        </p:nvSpPr>
        <p:spPr>
          <a:xfrm>
            <a:off x="1773938" y="1476072"/>
            <a:ext cx="8918742" cy="461665"/>
          </a:xfrm>
          <a:prstGeom prst="rect">
            <a:avLst/>
          </a:prstGeom>
        </p:spPr>
        <p:txBody>
          <a:bodyPr wrap="square">
            <a:spAutoFit/>
          </a:bodyPr>
          <a:lstStyle/>
          <a:p>
            <a:pPr marL="12700"/>
            <a:r>
              <a:rPr lang="en-GB" sz="1200" b="1" dirty="0">
                <a:solidFill>
                  <a:srgbClr val="FFFFFF"/>
                </a:solidFill>
                <a:cs typeface="Arial"/>
              </a:rPr>
              <a:t>Primary endpoint: </a:t>
            </a:r>
            <a:r>
              <a:rPr lang="en-GB" sz="1200" dirty="0">
                <a:solidFill>
                  <a:srgbClr val="FFFFFF"/>
                </a:solidFill>
                <a:cs typeface="Arial"/>
              </a:rPr>
              <a:t>Ca</a:t>
            </a:r>
            <a:r>
              <a:rPr lang="en-GB" sz="1200" spc="5" dirty="0">
                <a:solidFill>
                  <a:srgbClr val="FFFFFF"/>
                </a:solidFill>
                <a:cs typeface="Arial"/>
              </a:rPr>
              <a:t>r</a:t>
            </a:r>
            <a:r>
              <a:rPr lang="en-GB" sz="1200" dirty="0">
                <a:solidFill>
                  <a:srgbClr val="FFFFFF"/>
                </a:solidFill>
                <a:cs typeface="Arial"/>
              </a:rPr>
              <a:t>diova</a:t>
            </a:r>
            <a:r>
              <a:rPr lang="en-GB" sz="1200" spc="5" dirty="0">
                <a:solidFill>
                  <a:srgbClr val="FFFFFF"/>
                </a:solidFill>
                <a:cs typeface="Arial"/>
              </a:rPr>
              <a:t>s</a:t>
            </a:r>
            <a:r>
              <a:rPr lang="en-GB" sz="1200" spc="-10" dirty="0">
                <a:solidFill>
                  <a:srgbClr val="FFFFFF"/>
                </a:solidFill>
                <a:cs typeface="Arial"/>
              </a:rPr>
              <a:t>c</a:t>
            </a:r>
            <a:r>
              <a:rPr lang="en-GB" sz="1200" dirty="0">
                <a:solidFill>
                  <a:srgbClr val="FFFFFF"/>
                </a:solidFill>
                <a:cs typeface="Arial"/>
              </a:rPr>
              <a:t>ular</a:t>
            </a:r>
            <a:r>
              <a:rPr lang="en-GB" sz="1200" spc="-50" dirty="0">
                <a:solidFill>
                  <a:srgbClr val="FFFFFF"/>
                </a:solidFill>
                <a:cs typeface="Arial"/>
              </a:rPr>
              <a:t> </a:t>
            </a:r>
            <a:r>
              <a:rPr lang="en-GB" sz="1200" dirty="0">
                <a:solidFill>
                  <a:srgbClr val="FFFFFF"/>
                </a:solidFill>
                <a:cs typeface="Arial"/>
              </a:rPr>
              <a:t>death,</a:t>
            </a:r>
            <a:r>
              <a:rPr lang="en-GB" sz="1200" spc="-30" dirty="0">
                <a:solidFill>
                  <a:srgbClr val="FFFFFF"/>
                </a:solidFill>
                <a:cs typeface="Arial"/>
              </a:rPr>
              <a:t> </a:t>
            </a:r>
            <a:r>
              <a:rPr lang="en-GB" sz="1200" dirty="0">
                <a:solidFill>
                  <a:srgbClr val="FFFFFF"/>
                </a:solidFill>
                <a:cs typeface="Arial"/>
              </a:rPr>
              <a:t>M</a:t>
            </a:r>
            <a:r>
              <a:rPr lang="en-GB" sz="1200" spc="-10" dirty="0">
                <a:solidFill>
                  <a:srgbClr val="FFFFFF"/>
                </a:solidFill>
                <a:cs typeface="Arial"/>
              </a:rPr>
              <a:t>I</a:t>
            </a:r>
            <a:r>
              <a:rPr lang="en-GB" sz="1200" dirty="0">
                <a:solidFill>
                  <a:srgbClr val="FFFFFF"/>
                </a:solidFill>
                <a:cs typeface="Arial"/>
              </a:rPr>
              <a:t>,</a:t>
            </a:r>
            <a:r>
              <a:rPr lang="en-GB" sz="1200" spc="-25" dirty="0">
                <a:solidFill>
                  <a:srgbClr val="FFFFFF"/>
                </a:solidFill>
                <a:cs typeface="Arial"/>
              </a:rPr>
              <a:t> </a:t>
            </a:r>
            <a:r>
              <a:rPr lang="en-GB" sz="1200" dirty="0">
                <a:solidFill>
                  <a:srgbClr val="FFFFFF"/>
                </a:solidFill>
                <a:cs typeface="Arial"/>
              </a:rPr>
              <a:t>docu</a:t>
            </a:r>
            <a:r>
              <a:rPr lang="en-GB" sz="1200" spc="-20" dirty="0">
                <a:solidFill>
                  <a:srgbClr val="FFFFFF"/>
                </a:solidFill>
                <a:cs typeface="Arial"/>
              </a:rPr>
              <a:t>m</a:t>
            </a:r>
            <a:r>
              <a:rPr lang="en-GB" sz="1200" dirty="0">
                <a:solidFill>
                  <a:srgbClr val="FFFFFF"/>
                </a:solidFill>
                <a:cs typeface="Arial"/>
              </a:rPr>
              <a:t>ented</a:t>
            </a:r>
            <a:r>
              <a:rPr lang="en-GB" sz="1200" spc="-45" dirty="0">
                <a:solidFill>
                  <a:srgbClr val="FFFFFF"/>
                </a:solidFill>
                <a:cs typeface="Arial"/>
              </a:rPr>
              <a:t> </a:t>
            </a:r>
            <a:r>
              <a:rPr lang="en-GB" sz="1200" dirty="0">
                <a:solidFill>
                  <a:srgbClr val="FFFFFF"/>
                </a:solidFill>
                <a:cs typeface="Arial"/>
              </a:rPr>
              <a:t>unstable</a:t>
            </a:r>
            <a:r>
              <a:rPr lang="en-GB" sz="1200" spc="-30" dirty="0">
                <a:solidFill>
                  <a:srgbClr val="FFFFFF"/>
                </a:solidFill>
                <a:cs typeface="Arial"/>
              </a:rPr>
              <a:t> </a:t>
            </a:r>
            <a:r>
              <a:rPr lang="en-GB" sz="1200" dirty="0">
                <a:solidFill>
                  <a:srgbClr val="FFFFFF"/>
                </a:solidFill>
                <a:cs typeface="Arial"/>
              </a:rPr>
              <a:t>angina</a:t>
            </a:r>
            <a:r>
              <a:rPr lang="en-GB" sz="1200" spc="-15" dirty="0">
                <a:solidFill>
                  <a:srgbClr val="FFFFFF"/>
                </a:solidFill>
                <a:cs typeface="Arial"/>
              </a:rPr>
              <a:t> </a:t>
            </a:r>
          </a:p>
          <a:p>
            <a:pPr marL="12700"/>
            <a:r>
              <a:rPr lang="en-GB" sz="1200" dirty="0">
                <a:solidFill>
                  <a:srgbClr val="FFFFFF"/>
                </a:solidFill>
                <a:cs typeface="Arial"/>
              </a:rPr>
              <a:t>requi</a:t>
            </a:r>
            <a:r>
              <a:rPr lang="en-GB" sz="1200" spc="5" dirty="0">
                <a:solidFill>
                  <a:srgbClr val="FFFFFF"/>
                </a:solidFill>
                <a:cs typeface="Arial"/>
              </a:rPr>
              <a:t>r</a:t>
            </a:r>
            <a:r>
              <a:rPr lang="en-GB" sz="1200" dirty="0">
                <a:solidFill>
                  <a:srgbClr val="FFFFFF"/>
                </a:solidFill>
                <a:cs typeface="Arial"/>
              </a:rPr>
              <a:t>ing reho</a:t>
            </a:r>
            <a:r>
              <a:rPr lang="en-GB" sz="1200" spc="5" dirty="0">
                <a:solidFill>
                  <a:srgbClr val="FFFFFF"/>
                </a:solidFill>
                <a:cs typeface="Arial"/>
              </a:rPr>
              <a:t>s</a:t>
            </a:r>
            <a:r>
              <a:rPr lang="en-GB" sz="1200" dirty="0">
                <a:solidFill>
                  <a:srgbClr val="FFFFFF"/>
                </a:solidFill>
                <a:cs typeface="Arial"/>
              </a:rPr>
              <a:t>pitalisation,</a:t>
            </a:r>
            <a:r>
              <a:rPr lang="en-GB" sz="1200" spc="-45" dirty="0">
                <a:solidFill>
                  <a:srgbClr val="FFFFFF"/>
                </a:solidFill>
                <a:cs typeface="Arial"/>
              </a:rPr>
              <a:t> </a:t>
            </a:r>
            <a:r>
              <a:rPr lang="en-GB" sz="1200" dirty="0">
                <a:solidFill>
                  <a:srgbClr val="FFFFFF"/>
                </a:solidFill>
                <a:cs typeface="Arial"/>
              </a:rPr>
              <a:t>c</a:t>
            </a:r>
            <a:r>
              <a:rPr lang="en-GB" sz="1200" spc="5" dirty="0">
                <a:solidFill>
                  <a:srgbClr val="FFFFFF"/>
                </a:solidFill>
                <a:cs typeface="Arial"/>
              </a:rPr>
              <a:t>o</a:t>
            </a:r>
            <a:r>
              <a:rPr lang="en-GB" sz="1200" dirty="0">
                <a:solidFill>
                  <a:srgbClr val="FFFFFF"/>
                </a:solidFill>
                <a:cs typeface="Arial"/>
              </a:rPr>
              <a:t>ronary</a:t>
            </a:r>
            <a:r>
              <a:rPr lang="en-GB" sz="1200" spc="-40" dirty="0">
                <a:solidFill>
                  <a:srgbClr val="FFFFFF"/>
                </a:solidFill>
                <a:cs typeface="Arial"/>
              </a:rPr>
              <a:t> </a:t>
            </a:r>
            <a:r>
              <a:rPr lang="en-GB" sz="1200" dirty="0">
                <a:solidFill>
                  <a:srgbClr val="FFFFFF"/>
                </a:solidFill>
                <a:cs typeface="Arial"/>
              </a:rPr>
              <a:t>rev</a:t>
            </a:r>
            <a:r>
              <a:rPr lang="en-GB" sz="1200" spc="5" dirty="0">
                <a:solidFill>
                  <a:srgbClr val="FFFFFF"/>
                </a:solidFill>
                <a:cs typeface="Arial"/>
              </a:rPr>
              <a:t>a</a:t>
            </a:r>
            <a:r>
              <a:rPr lang="en-GB" sz="1200" dirty="0">
                <a:solidFill>
                  <a:srgbClr val="FFFFFF"/>
                </a:solidFill>
                <a:cs typeface="Arial"/>
              </a:rPr>
              <a:t>scularisation</a:t>
            </a:r>
            <a:r>
              <a:rPr lang="en-GB" sz="1200" spc="-25" dirty="0">
                <a:solidFill>
                  <a:srgbClr val="FFFFFF"/>
                </a:solidFill>
                <a:cs typeface="Arial"/>
              </a:rPr>
              <a:t> </a:t>
            </a:r>
            <a:r>
              <a:rPr lang="en-GB" sz="1200" dirty="0">
                <a:solidFill>
                  <a:srgbClr val="FFFFFF"/>
                </a:solidFill>
                <a:cs typeface="Arial"/>
              </a:rPr>
              <a:t>(</a:t>
            </a:r>
            <a:r>
              <a:rPr lang="en-GB" sz="1200" spc="5" dirty="0">
                <a:solidFill>
                  <a:srgbClr val="FFFFFF"/>
                </a:solidFill>
                <a:cs typeface="Arial"/>
              </a:rPr>
              <a:t>≥</a:t>
            </a:r>
            <a:r>
              <a:rPr lang="en-GB" sz="1200" dirty="0">
                <a:solidFill>
                  <a:srgbClr val="FFFFFF"/>
                </a:solidFill>
                <a:cs typeface="Arial"/>
              </a:rPr>
              <a:t>30</a:t>
            </a:r>
            <a:r>
              <a:rPr lang="en-GB" sz="1200" spc="-20" dirty="0">
                <a:solidFill>
                  <a:srgbClr val="FFFFFF"/>
                </a:solidFill>
                <a:cs typeface="Arial"/>
              </a:rPr>
              <a:t> </a:t>
            </a:r>
            <a:r>
              <a:rPr lang="en-GB" sz="1200" dirty="0">
                <a:solidFill>
                  <a:srgbClr val="FFFFFF"/>
                </a:solidFill>
                <a:cs typeface="Arial"/>
              </a:rPr>
              <a:t>da</a:t>
            </a:r>
            <a:r>
              <a:rPr lang="en-GB" sz="1200" spc="5" dirty="0">
                <a:solidFill>
                  <a:srgbClr val="FFFFFF"/>
                </a:solidFill>
                <a:cs typeface="Arial"/>
              </a:rPr>
              <a:t>y</a:t>
            </a:r>
            <a:r>
              <a:rPr lang="en-GB" sz="1200" dirty="0">
                <a:solidFill>
                  <a:srgbClr val="FFFFFF"/>
                </a:solidFill>
                <a:cs typeface="Arial"/>
              </a:rPr>
              <a:t>s</a:t>
            </a:r>
            <a:r>
              <a:rPr lang="en-GB" sz="1200" spc="5" dirty="0">
                <a:solidFill>
                  <a:srgbClr val="FFFFFF"/>
                </a:solidFill>
                <a:cs typeface="Arial"/>
              </a:rPr>
              <a:t>)</a:t>
            </a:r>
            <a:r>
              <a:rPr lang="en-GB" sz="1200" dirty="0">
                <a:solidFill>
                  <a:srgbClr val="FFFFFF"/>
                </a:solidFill>
                <a:cs typeface="Arial"/>
              </a:rPr>
              <a:t>,</a:t>
            </a:r>
            <a:r>
              <a:rPr lang="en-GB" sz="1200" spc="-45" dirty="0">
                <a:solidFill>
                  <a:srgbClr val="FFFFFF"/>
                </a:solidFill>
                <a:cs typeface="Arial"/>
              </a:rPr>
              <a:t> </a:t>
            </a:r>
            <a:r>
              <a:rPr lang="en-GB" sz="1200" dirty="0">
                <a:solidFill>
                  <a:srgbClr val="FFFFFF"/>
                </a:solidFill>
                <a:cs typeface="Arial"/>
              </a:rPr>
              <a:t>or</a:t>
            </a:r>
            <a:r>
              <a:rPr lang="en-GB" sz="1200" spc="-25" dirty="0">
                <a:solidFill>
                  <a:srgbClr val="FFFFFF"/>
                </a:solidFill>
                <a:cs typeface="Arial"/>
              </a:rPr>
              <a:t> </a:t>
            </a:r>
            <a:r>
              <a:rPr lang="en-GB" sz="1200" dirty="0">
                <a:solidFill>
                  <a:srgbClr val="FFFFFF"/>
                </a:solidFill>
                <a:cs typeface="Arial"/>
              </a:rPr>
              <a:t>str</a:t>
            </a:r>
            <a:r>
              <a:rPr lang="en-GB" sz="1200" spc="5" dirty="0">
                <a:solidFill>
                  <a:srgbClr val="FFFFFF"/>
                </a:solidFill>
                <a:cs typeface="Arial"/>
              </a:rPr>
              <a:t>o</a:t>
            </a:r>
            <a:r>
              <a:rPr lang="en-GB" sz="1200" dirty="0">
                <a:solidFill>
                  <a:srgbClr val="FFFFFF"/>
                </a:solidFill>
                <a:cs typeface="Arial"/>
              </a:rPr>
              <a:t>ke</a:t>
            </a:r>
            <a:endParaRPr lang="en-GB" sz="1200" dirty="0">
              <a:solidFill>
                <a:prstClr val="black"/>
              </a:solidFill>
              <a:cs typeface="Arial"/>
            </a:endParaRPr>
          </a:p>
        </p:txBody>
      </p:sp>
    </p:spTree>
    <p:extLst>
      <p:ext uri="{BB962C8B-B14F-4D97-AF65-F5344CB8AC3E}">
        <p14:creationId xmlns:p14="http://schemas.microsoft.com/office/powerpoint/2010/main" val="306530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55576" y="1960619"/>
            <a:ext cx="7216889" cy="4052980"/>
            <a:chOff x="2339752" y="2530015"/>
            <a:chExt cx="6432521" cy="405298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2530015"/>
              <a:ext cx="6270846" cy="4052980"/>
            </a:xfrm>
            <a:prstGeom prst="rect">
              <a:avLst/>
            </a:prstGeom>
          </p:spPr>
        </p:pic>
        <p:sp>
          <p:nvSpPr>
            <p:cNvPr id="11" name="TextBox 10"/>
            <p:cNvSpPr txBox="1"/>
            <p:nvPr/>
          </p:nvSpPr>
          <p:spPr>
            <a:xfrm>
              <a:off x="7106624" y="2775153"/>
              <a:ext cx="1480502" cy="523220"/>
            </a:xfrm>
            <a:prstGeom prst="rect">
              <a:avLst/>
            </a:prstGeom>
            <a:noFill/>
          </p:spPr>
          <p:txBody>
            <a:bodyPr wrap="none" rtlCol="0">
              <a:spAutoFit/>
            </a:bodyPr>
            <a:lstStyle/>
            <a:p>
              <a:pPr algn="r" defTabSz="457200"/>
              <a:r>
                <a:rPr lang="en-US" sz="1400" b="1" dirty="0" err="1">
                  <a:solidFill>
                    <a:srgbClr val="00CCFF"/>
                  </a:solidFill>
                </a:rPr>
                <a:t>Simva</a:t>
              </a:r>
              <a:r>
                <a:rPr lang="en-US" sz="1400" b="1" dirty="0">
                  <a:solidFill>
                    <a:srgbClr val="00CCFF"/>
                  </a:solidFill>
                </a:rPr>
                <a:t>: 22.2% </a:t>
              </a:r>
            </a:p>
            <a:p>
              <a:pPr algn="r" defTabSz="457200"/>
              <a:r>
                <a:rPr lang="en-US" sz="1400" b="1" dirty="0">
                  <a:solidFill>
                    <a:srgbClr val="00CCFF"/>
                  </a:solidFill>
                </a:rPr>
                <a:t>1704 events </a:t>
              </a:r>
            </a:p>
          </p:txBody>
        </p:sp>
        <p:sp>
          <p:nvSpPr>
            <p:cNvPr id="12" name="TextBox 11"/>
            <p:cNvSpPr txBox="1"/>
            <p:nvPr/>
          </p:nvSpPr>
          <p:spPr>
            <a:xfrm>
              <a:off x="6758835" y="4460230"/>
              <a:ext cx="2013438" cy="523220"/>
            </a:xfrm>
            <a:prstGeom prst="rect">
              <a:avLst/>
            </a:prstGeom>
            <a:noFill/>
          </p:spPr>
          <p:txBody>
            <a:bodyPr wrap="none" rtlCol="0">
              <a:spAutoFit/>
            </a:bodyPr>
            <a:lstStyle/>
            <a:p>
              <a:pPr algn="r" defTabSz="457200"/>
              <a:r>
                <a:rPr lang="en-US" sz="1400" b="1" dirty="0" err="1">
                  <a:solidFill>
                    <a:srgbClr val="FFFF00"/>
                  </a:solidFill>
                </a:rPr>
                <a:t>EZE+Simva</a:t>
              </a:r>
              <a:r>
                <a:rPr lang="en-US" sz="1400" b="1" dirty="0">
                  <a:solidFill>
                    <a:srgbClr val="FFFF00"/>
                  </a:solidFill>
                </a:rPr>
                <a:t>: 20.4% </a:t>
              </a:r>
            </a:p>
            <a:p>
              <a:pPr algn="r" defTabSz="457200"/>
              <a:r>
                <a:rPr lang="en-US" sz="1400" b="1" dirty="0">
                  <a:solidFill>
                    <a:srgbClr val="FFFF00"/>
                  </a:solidFill>
                </a:rPr>
                <a:t>1544 events </a:t>
              </a:r>
            </a:p>
          </p:txBody>
        </p:sp>
        <p:sp>
          <p:nvSpPr>
            <p:cNvPr id="13" name="TextBox 12"/>
            <p:cNvSpPr txBox="1"/>
            <p:nvPr/>
          </p:nvSpPr>
          <p:spPr>
            <a:xfrm>
              <a:off x="3203848" y="3036763"/>
              <a:ext cx="2363489" cy="1423467"/>
            </a:xfrm>
            <a:prstGeom prst="rect">
              <a:avLst/>
            </a:prstGeom>
            <a:noFill/>
          </p:spPr>
          <p:txBody>
            <a:bodyPr wrap="none" rtlCol="0">
              <a:spAutoFit/>
            </a:bodyPr>
            <a:lstStyle/>
            <a:p>
              <a:pPr defTabSz="457200">
                <a:lnSpc>
                  <a:spcPct val="95000"/>
                </a:lnSpc>
                <a:spcBef>
                  <a:spcPts val="600"/>
                </a:spcBef>
              </a:pPr>
              <a:r>
                <a:rPr lang="en-US" sz="1400" b="1" dirty="0">
                  <a:solidFill>
                    <a:srgbClr val="FFFFFF"/>
                  </a:solidFill>
                </a:rPr>
                <a:t>RRR 10.0%</a:t>
              </a:r>
            </a:p>
            <a:p>
              <a:pPr defTabSz="457200">
                <a:lnSpc>
                  <a:spcPct val="95000"/>
                </a:lnSpc>
                <a:spcBef>
                  <a:spcPts val="600"/>
                </a:spcBef>
              </a:pPr>
              <a:r>
                <a:rPr lang="en-US" sz="1400" b="1" dirty="0">
                  <a:solidFill>
                    <a:srgbClr val="FFFFFF"/>
                  </a:solidFill>
                </a:rPr>
                <a:t>(HR 0.90; CI 0.84, 0.97)</a:t>
              </a:r>
            </a:p>
            <a:p>
              <a:pPr defTabSz="457200">
                <a:lnSpc>
                  <a:spcPct val="95000"/>
                </a:lnSpc>
                <a:spcBef>
                  <a:spcPts val="600"/>
                </a:spcBef>
              </a:pPr>
              <a:r>
                <a:rPr lang="en-US" sz="1400" b="1" dirty="0">
                  <a:solidFill>
                    <a:srgbClr val="FFFFFF"/>
                  </a:solidFill>
                </a:rPr>
                <a:t>p=0.003</a:t>
              </a:r>
            </a:p>
            <a:p>
              <a:pPr defTabSz="457200">
                <a:lnSpc>
                  <a:spcPct val="95000"/>
                </a:lnSpc>
                <a:spcBef>
                  <a:spcPts val="600"/>
                </a:spcBef>
              </a:pPr>
              <a:endParaRPr lang="en-US" sz="1400" b="1" dirty="0">
                <a:solidFill>
                  <a:srgbClr val="FFFFFF"/>
                </a:solidFill>
              </a:endParaRPr>
            </a:p>
            <a:p>
              <a:pPr defTabSz="457200">
                <a:lnSpc>
                  <a:spcPct val="95000"/>
                </a:lnSpc>
                <a:spcBef>
                  <a:spcPts val="600"/>
                </a:spcBef>
              </a:pPr>
              <a:r>
                <a:rPr lang="en-US" sz="1400" b="1" dirty="0">
                  <a:solidFill>
                    <a:srgbClr val="FFFFFF"/>
                  </a:solidFill>
                </a:rPr>
                <a:t>NNT= 56</a:t>
              </a:r>
            </a:p>
          </p:txBody>
        </p:sp>
      </p:grpSp>
      <p:sp>
        <p:nvSpPr>
          <p:cNvPr id="2" name="Title 1"/>
          <p:cNvSpPr>
            <a:spLocks noGrp="1"/>
          </p:cNvSpPr>
          <p:nvPr>
            <p:ph type="title"/>
          </p:nvPr>
        </p:nvSpPr>
        <p:spPr/>
        <p:txBody>
          <a:bodyPr/>
          <a:lstStyle/>
          <a:p>
            <a:r>
              <a:rPr lang="en-US" dirty="0"/>
              <a:t> </a:t>
            </a:r>
            <a:br>
              <a:rPr lang="en-US" dirty="0"/>
            </a:br>
            <a:endParaRPr lang="en-US" dirty="0"/>
          </a:p>
        </p:txBody>
      </p:sp>
      <p:sp>
        <p:nvSpPr>
          <p:cNvPr id="10" name="TextBox 9"/>
          <p:cNvSpPr txBox="1"/>
          <p:nvPr/>
        </p:nvSpPr>
        <p:spPr>
          <a:xfrm>
            <a:off x="5901730" y="4797152"/>
            <a:ext cx="1863011" cy="307777"/>
          </a:xfrm>
          <a:prstGeom prst="rect">
            <a:avLst/>
          </a:prstGeom>
          <a:noFill/>
        </p:spPr>
        <p:txBody>
          <a:bodyPr wrap="none" rtlCol="0">
            <a:spAutoFit/>
          </a:bodyPr>
          <a:lstStyle/>
          <a:p>
            <a:pPr defTabSz="457200"/>
            <a:r>
              <a:rPr lang="en-US" sz="1400" dirty="0">
                <a:solidFill>
                  <a:schemeClr val="bg1"/>
                </a:solidFill>
              </a:rPr>
              <a:t>7-year event rates</a:t>
            </a:r>
          </a:p>
        </p:txBody>
      </p:sp>
      <p:sp>
        <p:nvSpPr>
          <p:cNvPr id="9" name="Rectangle 2"/>
          <p:cNvSpPr txBox="1">
            <a:spLocks noChangeArrowheads="1"/>
          </p:cNvSpPr>
          <p:nvPr/>
        </p:nvSpPr>
        <p:spPr>
          <a:xfrm>
            <a:off x="1403648" y="-27384"/>
            <a:ext cx="7283152" cy="1143000"/>
          </a:xfrm>
          <a:prstGeom prst="rect">
            <a:avLst/>
          </a:prstGeom>
        </p:spPr>
        <p:txBody>
          <a:bodyPr vert="horz" lIns="91440" tIns="45720" rIns="91440" bIns="45720" rtlCol="0" anchor="ctr">
            <a:noAutofit/>
          </a:bodyPr>
          <a:lstStyle>
            <a:lvl1pPr algn="r" defTabSz="914400" rtl="0" eaLnBrk="1" latinLnBrk="0" hangingPunct="1">
              <a:spcBef>
                <a:spcPct val="0"/>
              </a:spcBef>
              <a:buNone/>
              <a:defRPr sz="2000" b="1" kern="1200">
                <a:solidFill>
                  <a:schemeClr val="bg1"/>
                </a:solidFill>
                <a:latin typeface="+mj-lt"/>
                <a:ea typeface="+mj-ea"/>
                <a:cs typeface="+mj-cs"/>
              </a:defRPr>
            </a:lvl1pPr>
          </a:lstStyle>
          <a:p>
            <a:pPr>
              <a:defRPr/>
            </a:pPr>
            <a:r>
              <a:rPr lang="en-GB" dirty="0"/>
              <a:t>IMPROVE-IT: Adding ezetimibe to statin therapy reduced CV risk</a:t>
            </a:r>
            <a:endParaRPr lang="en-US" altLang="en-US" dirty="0"/>
          </a:p>
        </p:txBody>
      </p:sp>
      <p:sp>
        <p:nvSpPr>
          <p:cNvPr id="14" name="Content Placeholder 2"/>
          <p:cNvSpPr txBox="1">
            <a:spLocks/>
          </p:cNvSpPr>
          <p:nvPr/>
        </p:nvSpPr>
        <p:spPr>
          <a:xfrm>
            <a:off x="899592" y="1052736"/>
            <a:ext cx="8229600" cy="648072"/>
          </a:xfrm>
          <a:prstGeom prst="rect">
            <a:avLst/>
          </a:prstGeom>
        </p:spPr>
        <p:txBody>
          <a:bodyPr>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a:solidFill>
                  <a:srgbClr val="FFFFFF"/>
                </a:solidFill>
              </a:rPr>
              <a:t>IMPROVE-IT was a large PRCT evaluating the efficacy of the addition of ezetimibe to statin v statin therapy alone  in reducing CV risk in 18,144 post-ACS patients with LDL-C levels of ≤125 mg/</a:t>
            </a:r>
            <a:r>
              <a:rPr lang="en-US" sz="1200" dirty="0" err="1">
                <a:solidFill>
                  <a:srgbClr val="FFFFFF"/>
                </a:solidFill>
              </a:rPr>
              <a:t>dL</a:t>
            </a:r>
            <a:endParaRPr lang="en-US" sz="1200" dirty="0">
              <a:solidFill>
                <a:srgbClr val="FFFFFF"/>
              </a:solidFill>
            </a:endParaRPr>
          </a:p>
        </p:txBody>
      </p:sp>
      <p:sp>
        <p:nvSpPr>
          <p:cNvPr id="15" name="Rectangle 14"/>
          <p:cNvSpPr/>
          <p:nvPr/>
        </p:nvSpPr>
        <p:spPr>
          <a:xfrm>
            <a:off x="2627784" y="1716480"/>
            <a:ext cx="6639846" cy="276999"/>
          </a:xfrm>
          <a:prstGeom prst="rect">
            <a:avLst/>
          </a:prstGeom>
        </p:spPr>
        <p:txBody>
          <a:bodyPr wrap="square">
            <a:spAutoFit/>
          </a:bodyPr>
          <a:lstStyle/>
          <a:p>
            <a:pPr marL="12700"/>
            <a:r>
              <a:rPr lang="en-US" sz="1200" b="1" dirty="0">
                <a:solidFill>
                  <a:schemeClr val="bg1"/>
                </a:solidFill>
              </a:rPr>
              <a:t>MACE EP: </a:t>
            </a:r>
            <a:r>
              <a:rPr lang="en-US" sz="1200" dirty="0">
                <a:solidFill>
                  <a:schemeClr val="bg1"/>
                </a:solidFill>
              </a:rPr>
              <a:t>CV Death, non-fatal MI, or non-fatal stroke</a:t>
            </a:r>
            <a:endParaRPr lang="en-GB" sz="1200" dirty="0">
              <a:solidFill>
                <a:schemeClr val="bg1"/>
              </a:solidFill>
              <a:cs typeface="Arial"/>
            </a:endParaRPr>
          </a:p>
        </p:txBody>
      </p:sp>
      <p:sp>
        <p:nvSpPr>
          <p:cNvPr id="17" name="TextBox 16"/>
          <p:cNvSpPr txBox="1"/>
          <p:nvPr/>
        </p:nvSpPr>
        <p:spPr>
          <a:xfrm>
            <a:off x="107504" y="6410963"/>
            <a:ext cx="6624736" cy="246221"/>
          </a:xfrm>
          <a:prstGeom prst="rect">
            <a:avLst/>
          </a:prstGeom>
          <a:noFill/>
        </p:spPr>
        <p:txBody>
          <a:bodyPr wrap="square" lIns="0" tIns="0" rIns="0" bIns="0" rtlCol="0">
            <a:spAutoFit/>
          </a:bodyPr>
          <a:lstStyle/>
          <a:p>
            <a:pPr fontAlgn="base">
              <a:spcBef>
                <a:spcPct val="0"/>
              </a:spcBef>
              <a:spcAft>
                <a:spcPct val="0"/>
              </a:spcAft>
            </a:pPr>
            <a:r>
              <a:rPr lang="en-GB" sz="800" b="1" dirty="0">
                <a:solidFill>
                  <a:srgbClr val="FFFFFF"/>
                </a:solidFill>
                <a:cs typeface="Arial" pitchFamily="34" charset="0"/>
              </a:rPr>
              <a:t>1. </a:t>
            </a:r>
            <a:r>
              <a:rPr lang="en-GB" sz="800" dirty="0">
                <a:solidFill>
                  <a:srgbClr val="FFFFFF"/>
                </a:solidFill>
                <a:cs typeface="Arial" pitchFamily="34" charset="0"/>
              </a:rPr>
              <a:t>Cannon CP, et al. American Heart Association Scientific Sessions, Session LBCT.02  November 17, 2014, Chicago. </a:t>
            </a:r>
            <a:endParaRPr lang="en-US" sz="800" dirty="0">
              <a:solidFill>
                <a:srgbClr val="FFFFFF"/>
              </a:solidFill>
            </a:endParaRPr>
          </a:p>
          <a:p>
            <a:pPr fontAlgn="base">
              <a:spcBef>
                <a:spcPct val="0"/>
              </a:spcBef>
              <a:spcAft>
                <a:spcPct val="0"/>
              </a:spcAft>
            </a:pPr>
            <a:endParaRPr lang="en-GB" sz="800" dirty="0">
              <a:solidFill>
                <a:prstClr val="white"/>
              </a:solidFill>
              <a:latin typeface="+mj-lt"/>
              <a:cs typeface="Arial" pitchFamily="34" charset="0"/>
            </a:endParaRPr>
          </a:p>
        </p:txBody>
      </p:sp>
    </p:spTree>
    <p:extLst>
      <p:ext uri="{BB962C8B-B14F-4D97-AF65-F5344CB8AC3E}">
        <p14:creationId xmlns:p14="http://schemas.microsoft.com/office/powerpoint/2010/main" val="40417868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Safety of low LDL-C levels</a:t>
            </a:r>
          </a:p>
        </p:txBody>
      </p:sp>
      <p:sp>
        <p:nvSpPr>
          <p:cNvPr id="3"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Data from statin and </a:t>
            </a:r>
            <a:r>
              <a:rPr lang="en-GB" sz="1800" b="0" i="1" dirty="0" err="1"/>
              <a:t>ezetimibe</a:t>
            </a:r>
            <a:r>
              <a:rPr lang="en-GB" sz="1800" b="0" i="1" dirty="0"/>
              <a:t> trials </a:t>
            </a:r>
          </a:p>
        </p:txBody>
      </p:sp>
    </p:spTree>
    <p:extLst>
      <p:ext uri="{BB962C8B-B14F-4D97-AF65-F5344CB8AC3E}">
        <p14:creationId xmlns:p14="http://schemas.microsoft.com/office/powerpoint/2010/main" val="41759842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Safety of low LDL-C levels: Overview</a:t>
            </a:r>
          </a:p>
        </p:txBody>
      </p:sp>
      <p:sp>
        <p:nvSpPr>
          <p:cNvPr id="3" name="Content Placeholder 2"/>
          <p:cNvSpPr>
            <a:spLocks noGrp="1"/>
          </p:cNvSpPr>
          <p:nvPr>
            <p:ph idx="1"/>
          </p:nvPr>
        </p:nvSpPr>
        <p:spPr>
          <a:xfrm>
            <a:off x="467544" y="1052736"/>
            <a:ext cx="8507288" cy="5256584"/>
          </a:xfrm>
        </p:spPr>
        <p:txBody>
          <a:bodyPr>
            <a:normAutofit fontScale="92500" lnSpcReduction="10000"/>
          </a:bodyPr>
          <a:lstStyle/>
          <a:p>
            <a:r>
              <a:rPr lang="en-GB" dirty="0"/>
              <a:t>Low LDL-C levels resulting from statin treatment have been linked to:</a:t>
            </a:r>
          </a:p>
          <a:p>
            <a:pPr lvl="1"/>
            <a:r>
              <a:rPr lang="en-GB" dirty="0"/>
              <a:t>Increased cancer risk in some epidemiological studies</a:t>
            </a:r>
            <a:r>
              <a:rPr lang="en-GB" baseline="30000" dirty="0"/>
              <a:t>1</a:t>
            </a:r>
            <a:endParaRPr lang="en-GB" dirty="0"/>
          </a:p>
          <a:p>
            <a:pPr lvl="2"/>
            <a:r>
              <a:rPr lang="en-GB" dirty="0"/>
              <a:t>However, large clinical trials have not found an association</a:t>
            </a:r>
            <a:r>
              <a:rPr lang="en-GB" baseline="30000" dirty="0"/>
              <a:t>2</a:t>
            </a:r>
          </a:p>
          <a:p>
            <a:pPr lvl="2"/>
            <a:endParaRPr lang="en-GB" sz="800" dirty="0"/>
          </a:p>
          <a:p>
            <a:pPr lvl="1"/>
            <a:r>
              <a:rPr lang="en-GB" dirty="0"/>
              <a:t>Numerical increase in haemorrhagic stroke in statin trials</a:t>
            </a:r>
            <a:r>
              <a:rPr lang="en-GB" baseline="30000" dirty="0"/>
              <a:t>3–6</a:t>
            </a:r>
          </a:p>
          <a:p>
            <a:pPr lvl="2"/>
            <a:r>
              <a:rPr lang="en-GB" dirty="0"/>
              <a:t>Further analysis of SPARCL study showed that this risk was not related to LDL-C levels in statin-treated patients</a:t>
            </a:r>
            <a:r>
              <a:rPr lang="en-GB" baseline="30000" dirty="0"/>
              <a:t>7</a:t>
            </a:r>
            <a:endParaRPr lang="en-GB" dirty="0"/>
          </a:p>
          <a:p>
            <a:pPr lvl="2"/>
            <a:r>
              <a:rPr lang="en-GB" dirty="0"/>
              <a:t>Risk factors for haemorrhagic stroke were male sex, hypertension, advanced age or history of haemorrhagic or small vessel stroke at study entry</a:t>
            </a:r>
          </a:p>
          <a:p>
            <a:pPr lvl="2"/>
            <a:r>
              <a:rPr lang="en-GB" dirty="0"/>
              <a:t>A greater number of patients with history of </a:t>
            </a:r>
            <a:r>
              <a:rPr lang="en-GB" dirty="0" err="1"/>
              <a:t>haemorraghic</a:t>
            </a:r>
            <a:r>
              <a:rPr lang="en-GB" dirty="0"/>
              <a:t> stroke in the statin-treated group may have had a confounding effect</a:t>
            </a:r>
            <a:r>
              <a:rPr lang="en-GB" baseline="30000" dirty="0"/>
              <a:t>7</a:t>
            </a:r>
          </a:p>
          <a:p>
            <a:pPr lvl="3"/>
            <a:endParaRPr lang="en-GB" dirty="0"/>
          </a:p>
          <a:p>
            <a:pPr lvl="1"/>
            <a:r>
              <a:rPr lang="en-GB" dirty="0"/>
              <a:t>Higher incidence of new-onset diabetes in statin trials</a:t>
            </a:r>
            <a:r>
              <a:rPr lang="en-GB" baseline="30000" dirty="0"/>
              <a:t>8</a:t>
            </a:r>
          </a:p>
          <a:p>
            <a:pPr lvl="2"/>
            <a:r>
              <a:rPr lang="en-GB" dirty="0"/>
              <a:t>However, guidelines state that the benefits of statins outweigh the risk of diabetes</a:t>
            </a:r>
            <a:r>
              <a:rPr lang="en-GB" baseline="30000" dirty="0"/>
              <a:t>9</a:t>
            </a:r>
            <a:endParaRPr lang="en-GB" dirty="0"/>
          </a:p>
          <a:p>
            <a:pPr lvl="2"/>
            <a:r>
              <a:rPr lang="en-GB" dirty="0"/>
              <a:t>The increased risk may be limited to patients with a prior risk factors for developing  diabetes</a:t>
            </a:r>
            <a:r>
              <a:rPr lang="en-GB" baseline="30000" dirty="0"/>
              <a:t>10</a:t>
            </a:r>
            <a:r>
              <a:rPr lang="en-GB" dirty="0"/>
              <a:t> and may also be partially explained by the effects of statins on HMGCR</a:t>
            </a:r>
            <a:r>
              <a:rPr lang="en-GB" baseline="30000" dirty="0"/>
              <a:t>11</a:t>
            </a:r>
          </a:p>
          <a:p>
            <a:pPr marL="228600" lvl="1" indent="0">
              <a:buNone/>
            </a:pPr>
            <a:endParaRPr lang="en-GB" dirty="0"/>
          </a:p>
          <a:p>
            <a:r>
              <a:rPr lang="en-GB" dirty="0"/>
              <a:t>Increased risk of neurocognitive issues have been raised as a concern with low LDL-C levels</a:t>
            </a:r>
          </a:p>
          <a:p>
            <a:pPr lvl="1">
              <a:buClr>
                <a:srgbClr val="CF8A00"/>
              </a:buClr>
            </a:pPr>
            <a:r>
              <a:rPr lang="en-GB" dirty="0"/>
              <a:t>However, a  post-hoc analysis of patients achieving LDL-C &lt;30 mg/</a:t>
            </a:r>
            <a:r>
              <a:rPr lang="en-GB" dirty="0" err="1"/>
              <a:t>dL</a:t>
            </a:r>
            <a:r>
              <a:rPr lang="en-GB" dirty="0"/>
              <a:t> in the JUPITER trial showed a small non-significant increase in risk of memory impairment and a small increase in risk of psychiatric disorders (largely driven by increases in insomnia) vs patients with LDL-C ≥30 mg/dL</a:t>
            </a:r>
            <a:r>
              <a:rPr lang="en-GB" baseline="30000" dirty="0"/>
              <a:t>12</a:t>
            </a:r>
          </a:p>
        </p:txBody>
      </p:sp>
      <p:sp>
        <p:nvSpPr>
          <p:cNvPr id="5" name="Text Placeholder 4"/>
          <p:cNvSpPr>
            <a:spLocks noGrp="1"/>
          </p:cNvSpPr>
          <p:nvPr>
            <p:ph type="body" sz="quarter" idx="14"/>
          </p:nvPr>
        </p:nvSpPr>
        <p:spPr>
          <a:xfrm>
            <a:off x="-36512" y="6309320"/>
            <a:ext cx="6552728" cy="575469"/>
          </a:xfrm>
        </p:spPr>
        <p:txBody>
          <a:bodyPr/>
          <a:lstStyle/>
          <a:p>
            <a:r>
              <a:rPr lang="en-GB" sz="600" b="1" dirty="0"/>
              <a:t>1.</a:t>
            </a:r>
            <a:r>
              <a:rPr lang="en-GB" sz="600" dirty="0"/>
              <a:t> </a:t>
            </a:r>
            <a:r>
              <a:rPr lang="en-GB" sz="600" dirty="0" err="1"/>
              <a:t>LaRosa</a:t>
            </a:r>
            <a:r>
              <a:rPr lang="en-GB" sz="600" dirty="0"/>
              <a:t> JC, et al. Am J </a:t>
            </a:r>
            <a:r>
              <a:rPr lang="en-GB" sz="600" dirty="0" err="1"/>
              <a:t>Cardiol</a:t>
            </a:r>
            <a:r>
              <a:rPr lang="en-GB" sz="600" dirty="0"/>
              <a:t>. 2013;111:1221–1229. </a:t>
            </a:r>
            <a:r>
              <a:rPr lang="en-GB" sz="600" b="1" dirty="0"/>
              <a:t>2. </a:t>
            </a:r>
            <a:r>
              <a:rPr lang="en-GB" sz="600" dirty="0"/>
              <a:t>Cholesterol Treatment </a:t>
            </a:r>
            <a:r>
              <a:rPr lang="en-GB" sz="600" dirty="0" err="1"/>
              <a:t>Trialists</a:t>
            </a:r>
            <a:r>
              <a:rPr lang="en-GB" sz="600" dirty="0"/>
              <a:t>’ (CTT) Collaboration. </a:t>
            </a:r>
            <a:r>
              <a:rPr lang="fr-FR" sz="600" dirty="0"/>
              <a:t>Lancet. </a:t>
            </a:r>
            <a:r>
              <a:rPr lang="en-GB" sz="600" dirty="0"/>
              <a:t>2012;380:581–590</a:t>
            </a:r>
            <a:r>
              <a:rPr lang="fr-FR" sz="600" dirty="0"/>
              <a:t>. </a:t>
            </a:r>
            <a:r>
              <a:rPr lang="fr-FR" sz="600" b="1" dirty="0"/>
              <a:t>3. </a:t>
            </a:r>
            <a:r>
              <a:rPr lang="en-GB" sz="600" dirty="0" err="1"/>
              <a:t>Amarenco</a:t>
            </a:r>
            <a:r>
              <a:rPr lang="en-GB" sz="600" dirty="0"/>
              <a:t> P, et al. N </a:t>
            </a:r>
            <a:r>
              <a:rPr lang="en-GB" sz="600" dirty="0" err="1"/>
              <a:t>Engl</a:t>
            </a:r>
            <a:r>
              <a:rPr lang="en-GB" sz="600" dirty="0"/>
              <a:t> J Med. 2006;355(6):549–559. </a:t>
            </a:r>
            <a:r>
              <a:rPr lang="en-GB" sz="600" b="1" dirty="0"/>
              <a:t>4. </a:t>
            </a:r>
            <a:r>
              <a:rPr lang="en-GB" sz="600" dirty="0" err="1"/>
              <a:t>Baigent</a:t>
            </a:r>
            <a:r>
              <a:rPr lang="en-GB" sz="600" dirty="0"/>
              <a:t> C, et al. Lancet. 2011;377(9784):2181–2192. </a:t>
            </a:r>
            <a:r>
              <a:rPr lang="en-GB" sz="600" b="1" dirty="0"/>
              <a:t>5. </a:t>
            </a:r>
            <a:r>
              <a:rPr lang="en-GB" sz="600" dirty="0"/>
              <a:t>SHARP Collaborative Group. Am Heart J. 2010;160(5):785–794. </a:t>
            </a:r>
            <a:r>
              <a:rPr lang="en-GB" sz="600" b="1" dirty="0"/>
              <a:t>6. </a:t>
            </a:r>
            <a:r>
              <a:rPr lang="en-GB" sz="600" dirty="0"/>
              <a:t>Cholesterol Treatment </a:t>
            </a:r>
            <a:r>
              <a:rPr lang="en-GB" sz="600" dirty="0" err="1"/>
              <a:t>Trialists</a:t>
            </a:r>
            <a:r>
              <a:rPr lang="en-GB" sz="600" dirty="0"/>
              <a:t>’ (CTT) Collaboration, Lancet 2010;376:1670–1681.</a:t>
            </a:r>
            <a:r>
              <a:rPr lang="en-GB" sz="600" b="1" dirty="0"/>
              <a:t> 7. </a:t>
            </a:r>
            <a:r>
              <a:rPr lang="en-GB" sz="600" dirty="0"/>
              <a:t>Goldstein LB, et al. Neurology 2008; 70:2364–2370. </a:t>
            </a:r>
            <a:r>
              <a:rPr lang="en-GB" sz="600" b="1" dirty="0"/>
              <a:t>8. </a:t>
            </a:r>
            <a:r>
              <a:rPr lang="en-GB" sz="600" dirty="0" err="1"/>
              <a:t>Preiss</a:t>
            </a:r>
            <a:r>
              <a:rPr lang="en-GB" sz="600" dirty="0"/>
              <a:t> D, et al. JAMA 2011;305(24):2556–2564. </a:t>
            </a:r>
            <a:r>
              <a:rPr lang="en-GB" sz="600" b="1" dirty="0"/>
              <a:t>9. </a:t>
            </a:r>
            <a:r>
              <a:rPr lang="en-GB" sz="600" dirty="0"/>
              <a:t>Heart 2014;100:ii1-ii67 doi:10.1136/heartjnl-2014-305693. </a:t>
            </a:r>
            <a:r>
              <a:rPr lang="en-GB" sz="600" b="1" dirty="0">
                <a:latin typeface="Arial" charset="0"/>
                <a:ea typeface="MS PGothic" pitchFamily="34" charset="-128"/>
                <a:cs typeface="Arial" charset="0"/>
              </a:rPr>
              <a:t>10. </a:t>
            </a:r>
            <a:r>
              <a:rPr lang="en-GB" sz="600" dirty="0" err="1">
                <a:latin typeface="Arial" charset="0"/>
                <a:ea typeface="MS PGothic" pitchFamily="34" charset="-128"/>
                <a:cs typeface="Arial" charset="0"/>
              </a:rPr>
              <a:t>Ridker</a:t>
            </a:r>
            <a:r>
              <a:rPr lang="en-GB" sz="600" dirty="0">
                <a:latin typeface="Arial" charset="0"/>
                <a:ea typeface="MS PGothic" pitchFamily="34" charset="-128"/>
                <a:cs typeface="Arial" charset="0"/>
              </a:rPr>
              <a:t> PM, et al. </a:t>
            </a:r>
            <a:r>
              <a:rPr lang="fr-FR" sz="600" dirty="0">
                <a:latin typeface="Arial" charset="0"/>
                <a:ea typeface="MS PGothic" pitchFamily="34" charset="-128"/>
                <a:cs typeface="Arial" charset="0"/>
              </a:rPr>
              <a:t>Lancet. 2012 ;380:565-71. </a:t>
            </a:r>
            <a:r>
              <a:rPr lang="fr-FR" sz="600" b="1" dirty="0">
                <a:latin typeface="Arial" charset="0"/>
                <a:ea typeface="MS PGothic" pitchFamily="34" charset="-128"/>
                <a:cs typeface="Arial" charset="0"/>
              </a:rPr>
              <a:t>11. </a:t>
            </a:r>
            <a:r>
              <a:rPr lang="fr-FR" sz="600" dirty="0" err="1">
                <a:latin typeface="Arial" charset="0"/>
                <a:ea typeface="MS PGothic" pitchFamily="34" charset="-128"/>
                <a:cs typeface="Arial" charset="0"/>
              </a:rPr>
              <a:t>Swerdlow</a:t>
            </a:r>
            <a:r>
              <a:rPr lang="fr-FR" sz="600" dirty="0">
                <a:latin typeface="Arial" charset="0"/>
                <a:ea typeface="MS PGothic" pitchFamily="34" charset="-128"/>
                <a:cs typeface="Arial" charset="0"/>
              </a:rPr>
              <a:t> DI, et al. Lancet 2014. </a:t>
            </a:r>
            <a:r>
              <a:rPr lang="en-GB" sz="600" dirty="0"/>
              <a:t>doi:10.1016/S0140-6736(14)61183-1. [</a:t>
            </a:r>
            <a:r>
              <a:rPr lang="en-GB" sz="600" dirty="0" err="1"/>
              <a:t>Epub</a:t>
            </a:r>
            <a:r>
              <a:rPr lang="en-GB" sz="600" dirty="0"/>
              <a:t> ahead of print] </a:t>
            </a:r>
            <a:r>
              <a:rPr lang="en-GB" sz="600" b="1" dirty="0"/>
              <a:t>12. </a:t>
            </a:r>
            <a:r>
              <a:rPr lang="en-GB" sz="600" dirty="0"/>
              <a:t>Everett BM, et al. Am J </a:t>
            </a:r>
            <a:r>
              <a:rPr lang="en-GB" sz="600" dirty="0" err="1"/>
              <a:t>Cardiol</a:t>
            </a:r>
            <a:r>
              <a:rPr lang="en-GB" sz="600" dirty="0"/>
              <a:t>. 2014;114:1682–1689.</a:t>
            </a:r>
          </a:p>
          <a:p>
            <a:endParaRPr lang="en-GB" dirty="0"/>
          </a:p>
          <a:p>
            <a:r>
              <a:rPr lang="en-GB" dirty="0"/>
              <a:t> </a:t>
            </a:r>
          </a:p>
        </p:txBody>
      </p:sp>
    </p:spTree>
    <p:extLst>
      <p:ext uri="{BB962C8B-B14F-4D97-AF65-F5344CB8AC3E}">
        <p14:creationId xmlns:p14="http://schemas.microsoft.com/office/powerpoint/2010/main" val="26241805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 difference in cancer risk or mortality in CTT meta-analysis</a:t>
            </a:r>
          </a:p>
        </p:txBody>
      </p:sp>
      <p:sp>
        <p:nvSpPr>
          <p:cNvPr id="6" name="Text Placeholder 5"/>
          <p:cNvSpPr>
            <a:spLocks noGrp="1"/>
          </p:cNvSpPr>
          <p:nvPr>
            <p:ph type="body" idx="1"/>
          </p:nvPr>
        </p:nvSpPr>
        <p:spPr>
          <a:xfrm>
            <a:off x="395536" y="5021486"/>
            <a:ext cx="4040188" cy="639762"/>
          </a:xfrm>
        </p:spPr>
        <p:txBody>
          <a:bodyPr/>
          <a:lstStyle/>
          <a:p>
            <a:r>
              <a:rPr lang="en-GB" sz="1600" dirty="0">
                <a:solidFill>
                  <a:schemeClr val="bg1"/>
                </a:solidFill>
              </a:rPr>
              <a:t>Overall cancer incidence</a:t>
            </a:r>
            <a:r>
              <a:rPr lang="en-GB" sz="1600" baseline="30000" dirty="0">
                <a:solidFill>
                  <a:schemeClr val="bg1"/>
                </a:solidFill>
              </a:rPr>
              <a:t>1</a:t>
            </a:r>
            <a:endParaRPr lang="en-GB" sz="1600" dirty="0">
              <a:solidFill>
                <a:schemeClr val="bg1"/>
              </a:solidFill>
            </a:endParaRPr>
          </a:p>
          <a:p>
            <a:r>
              <a:rPr lang="en-GB" sz="1600" b="0" dirty="0">
                <a:solidFill>
                  <a:schemeClr val="bg1"/>
                </a:solidFill>
              </a:rPr>
              <a:t>RR 1.00, CI 0.96–1.04, p=0.99</a:t>
            </a:r>
          </a:p>
        </p:txBody>
      </p:sp>
      <p:sp>
        <p:nvSpPr>
          <p:cNvPr id="8" name="Text Placeholder 7"/>
          <p:cNvSpPr>
            <a:spLocks noGrp="1"/>
          </p:cNvSpPr>
          <p:nvPr>
            <p:ph type="body" sz="quarter" idx="3"/>
          </p:nvPr>
        </p:nvSpPr>
        <p:spPr>
          <a:xfrm>
            <a:off x="4714429" y="5021486"/>
            <a:ext cx="4041775" cy="639762"/>
          </a:xfrm>
        </p:spPr>
        <p:txBody>
          <a:bodyPr/>
          <a:lstStyle/>
          <a:p>
            <a:r>
              <a:rPr lang="en-GB" sz="1600" dirty="0">
                <a:solidFill>
                  <a:schemeClr val="bg1"/>
                </a:solidFill>
              </a:rPr>
              <a:t>Overall cancer mortality</a:t>
            </a:r>
            <a:r>
              <a:rPr lang="en-GB" sz="1600" baseline="30000" dirty="0">
                <a:solidFill>
                  <a:schemeClr val="bg1"/>
                </a:solidFill>
              </a:rPr>
              <a:t>1</a:t>
            </a:r>
          </a:p>
          <a:p>
            <a:r>
              <a:rPr lang="en-GB" sz="1600" b="0" dirty="0">
                <a:solidFill>
                  <a:schemeClr val="bg1"/>
                </a:solidFill>
              </a:rPr>
              <a:t>RR 0.99, CI 0.93–1.06, p=0.86</a:t>
            </a:r>
          </a:p>
        </p:txBody>
      </p:sp>
      <p:sp>
        <p:nvSpPr>
          <p:cNvPr id="13" name="Text Placeholder 4"/>
          <p:cNvSpPr txBox="1">
            <a:spLocks/>
          </p:cNvSpPr>
          <p:nvPr/>
        </p:nvSpPr>
        <p:spPr>
          <a:xfrm>
            <a:off x="1" y="6340410"/>
            <a:ext cx="6650181" cy="481965"/>
          </a:xfrm>
          <a:prstGeom prst="rect">
            <a:avLst/>
          </a:prstGeom>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800" b="1" dirty="0"/>
              <a:t>1. </a:t>
            </a:r>
            <a:r>
              <a:rPr lang="en-GB" sz="800" dirty="0"/>
              <a:t>Cholesterol Treatment </a:t>
            </a:r>
            <a:r>
              <a:rPr lang="en-GB" sz="800" dirty="0" err="1"/>
              <a:t>Trialists</a:t>
            </a:r>
            <a:r>
              <a:rPr lang="en-GB" sz="800" dirty="0"/>
              <a:t>’ (CTT) Collaboration. </a:t>
            </a:r>
            <a:r>
              <a:rPr lang="fr-FR" sz="800" dirty="0"/>
              <a:t>Lancet. </a:t>
            </a:r>
            <a:r>
              <a:rPr lang="en-GB" sz="800" dirty="0"/>
              <a:t>2012;380:581–590</a:t>
            </a:r>
            <a:r>
              <a:rPr lang="fr-FR" sz="800" dirty="0"/>
              <a:t>. </a:t>
            </a:r>
          </a:p>
          <a:p>
            <a:pPr marL="0" indent="0">
              <a:buNone/>
            </a:pPr>
            <a:r>
              <a:rPr lang="fr-FR" sz="800" dirty="0"/>
              <a:t>CTT </a:t>
            </a:r>
            <a:r>
              <a:rPr lang="fr-FR" sz="800" dirty="0" err="1"/>
              <a:t>evaluated</a:t>
            </a:r>
            <a:r>
              <a:rPr lang="fr-FR" sz="800" dirty="0"/>
              <a:t> </a:t>
            </a:r>
            <a:r>
              <a:rPr lang="fr-FR" sz="800" dirty="0" err="1"/>
              <a:t>statin</a:t>
            </a:r>
            <a:r>
              <a:rPr lang="fr-FR" sz="800" dirty="0"/>
              <a:t> </a:t>
            </a:r>
            <a:r>
              <a:rPr lang="fr-FR" sz="800" dirty="0" err="1"/>
              <a:t>therapy</a:t>
            </a:r>
            <a:r>
              <a:rPr lang="fr-FR" sz="800" dirty="0"/>
              <a:t> vs </a:t>
            </a:r>
            <a:r>
              <a:rPr lang="fr-FR" sz="800" dirty="0" err="1"/>
              <a:t>controls</a:t>
            </a:r>
            <a:r>
              <a:rPr lang="fr-FR" sz="800" dirty="0"/>
              <a:t> (</a:t>
            </a:r>
            <a:r>
              <a:rPr lang="fr-FR" sz="800" dirty="0" err="1"/>
              <a:t>usual</a:t>
            </a:r>
            <a:r>
              <a:rPr lang="fr-FR" sz="800" dirty="0"/>
              <a:t> </a:t>
            </a:r>
            <a:r>
              <a:rPr lang="fr-FR" sz="800" dirty="0" err="1"/>
              <a:t>treatment</a:t>
            </a:r>
            <a:r>
              <a:rPr lang="fr-FR" sz="800" dirty="0"/>
              <a:t>/ </a:t>
            </a:r>
            <a:r>
              <a:rPr lang="fr-FR" sz="800" dirty="0" err="1"/>
              <a:t>less</a:t>
            </a:r>
            <a:r>
              <a:rPr lang="fr-FR" sz="800" dirty="0"/>
              <a:t> </a:t>
            </a:r>
            <a:r>
              <a:rPr lang="fr-FR" sz="800" dirty="0" err="1"/>
              <a:t>statin</a:t>
            </a:r>
            <a:r>
              <a:rPr lang="fr-FR" sz="800" dirty="0"/>
              <a:t>/placebo) in 174,149 patients in 27 </a:t>
            </a:r>
            <a:r>
              <a:rPr lang="fr-FR" sz="800" dirty="0" err="1"/>
              <a:t>RCTs</a:t>
            </a:r>
            <a:r>
              <a:rPr lang="fr-FR" sz="800" dirty="0"/>
              <a:t>. </a:t>
            </a:r>
            <a:r>
              <a:rPr lang="en-GB" sz="800" dirty="0"/>
              <a:t>Effects on cancer incidence and cancer mortality per 1.0 </a:t>
            </a:r>
            <a:r>
              <a:rPr lang="en-GB" sz="800" dirty="0" err="1"/>
              <a:t>mmol</a:t>
            </a:r>
            <a:r>
              <a:rPr lang="en-GB" sz="800" dirty="0"/>
              <a:t>/L reduction in LDL-C</a:t>
            </a:r>
          </a:p>
        </p:txBody>
      </p:sp>
      <p:grpSp>
        <p:nvGrpSpPr>
          <p:cNvPr id="12" name="Group 11"/>
          <p:cNvGrpSpPr/>
          <p:nvPr/>
        </p:nvGrpSpPr>
        <p:grpSpPr>
          <a:xfrm>
            <a:off x="4644008" y="2053322"/>
            <a:ext cx="4519228" cy="2828497"/>
            <a:chOff x="4644008" y="1366169"/>
            <a:chExt cx="4519228" cy="2828497"/>
          </a:xfrm>
        </p:grpSpPr>
        <p:pic>
          <p:nvPicPr>
            <p:cNvPr id="14"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164" t="12927" r="10176" b="22193"/>
            <a:stretch/>
          </p:blipFill>
          <p:spPr bwMode="auto">
            <a:xfrm>
              <a:off x="4713251" y="1366169"/>
              <a:ext cx="4395253" cy="259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4644008" y="3933056"/>
              <a:ext cx="543739" cy="261610"/>
            </a:xfrm>
            <a:prstGeom prst="rect">
              <a:avLst/>
            </a:prstGeom>
            <a:noFill/>
          </p:spPr>
          <p:txBody>
            <a:bodyPr wrap="none" rtlCol="0">
              <a:spAutoFit/>
            </a:bodyPr>
            <a:lstStyle/>
            <a:p>
              <a:pPr>
                <a:spcAft>
                  <a:spcPts val="1100"/>
                </a:spcAft>
              </a:pPr>
              <a:r>
                <a:rPr lang="en-GB" sz="1050" dirty="0">
                  <a:solidFill>
                    <a:schemeClr val="bg1"/>
                  </a:solidFill>
                </a:rPr>
                <a:t>1000</a:t>
              </a:r>
            </a:p>
          </p:txBody>
        </p:sp>
        <p:sp>
          <p:nvSpPr>
            <p:cNvPr id="16" name="TextBox 15"/>
            <p:cNvSpPr txBox="1"/>
            <p:nvPr/>
          </p:nvSpPr>
          <p:spPr>
            <a:xfrm>
              <a:off x="5436096" y="3933056"/>
              <a:ext cx="543739" cy="261610"/>
            </a:xfrm>
            <a:prstGeom prst="rect">
              <a:avLst/>
            </a:prstGeom>
            <a:noFill/>
          </p:spPr>
          <p:txBody>
            <a:bodyPr wrap="none" rtlCol="0">
              <a:spAutoFit/>
            </a:bodyPr>
            <a:lstStyle/>
            <a:p>
              <a:pPr>
                <a:spcAft>
                  <a:spcPts val="1100"/>
                </a:spcAft>
              </a:pPr>
              <a:r>
                <a:rPr lang="en-GB" sz="1050" dirty="0">
                  <a:solidFill>
                    <a:schemeClr val="bg1"/>
                  </a:solidFill>
                </a:rPr>
                <a:t>1200</a:t>
              </a:r>
            </a:p>
          </p:txBody>
        </p:sp>
        <p:sp>
          <p:nvSpPr>
            <p:cNvPr id="17" name="TextBox 16"/>
            <p:cNvSpPr txBox="1"/>
            <p:nvPr/>
          </p:nvSpPr>
          <p:spPr>
            <a:xfrm>
              <a:off x="6228184" y="3933056"/>
              <a:ext cx="543739" cy="261610"/>
            </a:xfrm>
            <a:prstGeom prst="rect">
              <a:avLst/>
            </a:prstGeom>
            <a:noFill/>
          </p:spPr>
          <p:txBody>
            <a:bodyPr wrap="none" rtlCol="0">
              <a:spAutoFit/>
            </a:bodyPr>
            <a:lstStyle/>
            <a:p>
              <a:pPr>
                <a:spcAft>
                  <a:spcPts val="1100"/>
                </a:spcAft>
              </a:pPr>
              <a:r>
                <a:rPr lang="en-GB" sz="1050" dirty="0">
                  <a:solidFill>
                    <a:schemeClr val="bg1"/>
                  </a:solidFill>
                </a:rPr>
                <a:t>1400</a:t>
              </a:r>
            </a:p>
          </p:txBody>
        </p:sp>
        <p:sp>
          <p:nvSpPr>
            <p:cNvPr id="18" name="TextBox 17"/>
            <p:cNvSpPr txBox="1"/>
            <p:nvPr/>
          </p:nvSpPr>
          <p:spPr>
            <a:xfrm>
              <a:off x="7092280" y="3933056"/>
              <a:ext cx="543739" cy="261610"/>
            </a:xfrm>
            <a:prstGeom prst="rect">
              <a:avLst/>
            </a:prstGeom>
            <a:noFill/>
          </p:spPr>
          <p:txBody>
            <a:bodyPr wrap="none" rtlCol="0">
              <a:spAutoFit/>
            </a:bodyPr>
            <a:lstStyle/>
            <a:p>
              <a:pPr>
                <a:spcAft>
                  <a:spcPts val="1100"/>
                </a:spcAft>
              </a:pPr>
              <a:r>
                <a:rPr lang="en-GB" sz="1050" dirty="0">
                  <a:solidFill>
                    <a:schemeClr val="bg1"/>
                  </a:solidFill>
                </a:rPr>
                <a:t>1600</a:t>
              </a:r>
            </a:p>
          </p:txBody>
        </p:sp>
        <p:sp>
          <p:nvSpPr>
            <p:cNvPr id="19" name="TextBox 18"/>
            <p:cNvSpPr txBox="1"/>
            <p:nvPr/>
          </p:nvSpPr>
          <p:spPr>
            <a:xfrm>
              <a:off x="7884368" y="3933056"/>
              <a:ext cx="543739" cy="261610"/>
            </a:xfrm>
            <a:prstGeom prst="rect">
              <a:avLst/>
            </a:prstGeom>
            <a:noFill/>
          </p:spPr>
          <p:txBody>
            <a:bodyPr wrap="none" rtlCol="0">
              <a:spAutoFit/>
            </a:bodyPr>
            <a:lstStyle/>
            <a:p>
              <a:pPr>
                <a:spcAft>
                  <a:spcPts val="1100"/>
                </a:spcAft>
              </a:pPr>
              <a:r>
                <a:rPr lang="en-GB" sz="1050" dirty="0">
                  <a:solidFill>
                    <a:schemeClr val="bg1"/>
                  </a:solidFill>
                </a:rPr>
                <a:t>1800</a:t>
              </a:r>
            </a:p>
          </p:txBody>
        </p:sp>
        <p:sp>
          <p:nvSpPr>
            <p:cNvPr id="20" name="TextBox 19"/>
            <p:cNvSpPr txBox="1"/>
            <p:nvPr/>
          </p:nvSpPr>
          <p:spPr>
            <a:xfrm>
              <a:off x="8619497" y="3933056"/>
              <a:ext cx="543739" cy="261610"/>
            </a:xfrm>
            <a:prstGeom prst="rect">
              <a:avLst/>
            </a:prstGeom>
            <a:noFill/>
          </p:spPr>
          <p:txBody>
            <a:bodyPr wrap="none" rtlCol="0">
              <a:spAutoFit/>
            </a:bodyPr>
            <a:lstStyle/>
            <a:p>
              <a:pPr>
                <a:spcAft>
                  <a:spcPts val="1100"/>
                </a:spcAft>
              </a:pPr>
              <a:r>
                <a:rPr lang="en-GB" sz="1050" dirty="0">
                  <a:solidFill>
                    <a:schemeClr val="bg1"/>
                  </a:solidFill>
                </a:rPr>
                <a:t>2000</a:t>
              </a:r>
            </a:p>
          </p:txBody>
        </p:sp>
      </p:grpSp>
      <p:grpSp>
        <p:nvGrpSpPr>
          <p:cNvPr id="21" name="Group 20"/>
          <p:cNvGrpSpPr/>
          <p:nvPr/>
        </p:nvGrpSpPr>
        <p:grpSpPr>
          <a:xfrm>
            <a:off x="74774" y="2050044"/>
            <a:ext cx="4516462" cy="2835120"/>
            <a:chOff x="74774" y="1362891"/>
            <a:chExt cx="4516462" cy="2835120"/>
          </a:xfrm>
        </p:grpSpPr>
        <p:pic>
          <p:nvPicPr>
            <p:cNvPr id="2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244" t="10095" r="12762" b="24441"/>
            <a:stretch/>
          </p:blipFill>
          <p:spPr bwMode="auto">
            <a:xfrm>
              <a:off x="117057" y="1362891"/>
              <a:ext cx="4380169" cy="2599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74774" y="3933056"/>
              <a:ext cx="543739" cy="261610"/>
            </a:xfrm>
            <a:prstGeom prst="rect">
              <a:avLst/>
            </a:prstGeom>
            <a:noFill/>
          </p:spPr>
          <p:txBody>
            <a:bodyPr wrap="none" rtlCol="0">
              <a:spAutoFit/>
            </a:bodyPr>
            <a:lstStyle/>
            <a:p>
              <a:pPr>
                <a:spcAft>
                  <a:spcPts val="1100"/>
                </a:spcAft>
              </a:pPr>
              <a:r>
                <a:rPr lang="en-GB" sz="1050" dirty="0">
                  <a:solidFill>
                    <a:schemeClr val="bg1"/>
                  </a:solidFill>
                </a:rPr>
                <a:t>5000</a:t>
              </a:r>
            </a:p>
          </p:txBody>
        </p:sp>
        <p:sp>
          <p:nvSpPr>
            <p:cNvPr id="24" name="TextBox 23"/>
            <p:cNvSpPr txBox="1"/>
            <p:nvPr/>
          </p:nvSpPr>
          <p:spPr>
            <a:xfrm>
              <a:off x="902358" y="3936401"/>
              <a:ext cx="543739" cy="261610"/>
            </a:xfrm>
            <a:prstGeom prst="rect">
              <a:avLst/>
            </a:prstGeom>
            <a:noFill/>
          </p:spPr>
          <p:txBody>
            <a:bodyPr wrap="none" rtlCol="0">
              <a:spAutoFit/>
            </a:bodyPr>
            <a:lstStyle/>
            <a:p>
              <a:pPr>
                <a:spcAft>
                  <a:spcPts val="1100"/>
                </a:spcAft>
              </a:pPr>
              <a:r>
                <a:rPr lang="en-GB" sz="1050" dirty="0">
                  <a:solidFill>
                    <a:schemeClr val="bg1"/>
                  </a:solidFill>
                </a:rPr>
                <a:t>5050</a:t>
              </a:r>
            </a:p>
          </p:txBody>
        </p:sp>
        <p:sp>
          <p:nvSpPr>
            <p:cNvPr id="25" name="TextBox 24"/>
            <p:cNvSpPr txBox="1"/>
            <p:nvPr/>
          </p:nvSpPr>
          <p:spPr>
            <a:xfrm>
              <a:off x="1694446" y="3936401"/>
              <a:ext cx="543739" cy="261610"/>
            </a:xfrm>
            <a:prstGeom prst="rect">
              <a:avLst/>
            </a:prstGeom>
            <a:noFill/>
          </p:spPr>
          <p:txBody>
            <a:bodyPr wrap="none" rtlCol="0">
              <a:spAutoFit/>
            </a:bodyPr>
            <a:lstStyle/>
            <a:p>
              <a:pPr>
                <a:spcAft>
                  <a:spcPts val="1100"/>
                </a:spcAft>
              </a:pPr>
              <a:r>
                <a:rPr lang="en-GB" sz="1050" dirty="0">
                  <a:solidFill>
                    <a:schemeClr val="bg1"/>
                  </a:solidFill>
                </a:rPr>
                <a:t>5100</a:t>
              </a:r>
            </a:p>
          </p:txBody>
        </p:sp>
        <p:sp>
          <p:nvSpPr>
            <p:cNvPr id="26" name="TextBox 25"/>
            <p:cNvSpPr txBox="1"/>
            <p:nvPr/>
          </p:nvSpPr>
          <p:spPr>
            <a:xfrm>
              <a:off x="2486534" y="3936401"/>
              <a:ext cx="543739" cy="261610"/>
            </a:xfrm>
            <a:prstGeom prst="rect">
              <a:avLst/>
            </a:prstGeom>
            <a:noFill/>
          </p:spPr>
          <p:txBody>
            <a:bodyPr wrap="none" rtlCol="0">
              <a:spAutoFit/>
            </a:bodyPr>
            <a:lstStyle/>
            <a:p>
              <a:pPr>
                <a:spcAft>
                  <a:spcPts val="1100"/>
                </a:spcAft>
              </a:pPr>
              <a:r>
                <a:rPr lang="en-GB" sz="1050" dirty="0">
                  <a:solidFill>
                    <a:schemeClr val="bg1"/>
                  </a:solidFill>
                </a:rPr>
                <a:t>5150</a:t>
              </a:r>
            </a:p>
          </p:txBody>
        </p:sp>
        <p:sp>
          <p:nvSpPr>
            <p:cNvPr id="27" name="TextBox 26"/>
            <p:cNvSpPr txBox="1"/>
            <p:nvPr/>
          </p:nvSpPr>
          <p:spPr>
            <a:xfrm>
              <a:off x="3278622" y="3933056"/>
              <a:ext cx="543739" cy="261610"/>
            </a:xfrm>
            <a:prstGeom prst="rect">
              <a:avLst/>
            </a:prstGeom>
            <a:noFill/>
          </p:spPr>
          <p:txBody>
            <a:bodyPr wrap="none" rtlCol="0">
              <a:spAutoFit/>
            </a:bodyPr>
            <a:lstStyle/>
            <a:p>
              <a:pPr>
                <a:spcAft>
                  <a:spcPts val="1100"/>
                </a:spcAft>
              </a:pPr>
              <a:r>
                <a:rPr lang="en-GB" sz="1050" dirty="0">
                  <a:solidFill>
                    <a:schemeClr val="bg1"/>
                  </a:solidFill>
                </a:rPr>
                <a:t>5200</a:t>
              </a:r>
            </a:p>
          </p:txBody>
        </p:sp>
        <p:sp>
          <p:nvSpPr>
            <p:cNvPr id="28" name="TextBox 27"/>
            <p:cNvSpPr txBox="1"/>
            <p:nvPr/>
          </p:nvSpPr>
          <p:spPr>
            <a:xfrm>
              <a:off x="4047497" y="3933056"/>
              <a:ext cx="543739" cy="261610"/>
            </a:xfrm>
            <a:prstGeom prst="rect">
              <a:avLst/>
            </a:prstGeom>
            <a:noFill/>
          </p:spPr>
          <p:txBody>
            <a:bodyPr wrap="none" rtlCol="0">
              <a:spAutoFit/>
            </a:bodyPr>
            <a:lstStyle/>
            <a:p>
              <a:pPr>
                <a:spcAft>
                  <a:spcPts val="1100"/>
                </a:spcAft>
              </a:pPr>
              <a:r>
                <a:rPr lang="en-GB" sz="1050" dirty="0">
                  <a:solidFill>
                    <a:schemeClr val="bg1"/>
                  </a:solidFill>
                </a:rPr>
                <a:t>5250</a:t>
              </a:r>
            </a:p>
          </p:txBody>
        </p:sp>
      </p:grpSp>
      <p:sp>
        <p:nvSpPr>
          <p:cNvPr id="29" name="TextBox 28"/>
          <p:cNvSpPr txBox="1"/>
          <p:nvPr/>
        </p:nvSpPr>
        <p:spPr>
          <a:xfrm>
            <a:off x="539552" y="1485945"/>
            <a:ext cx="7787883" cy="430887"/>
          </a:xfrm>
          <a:prstGeom prst="rect">
            <a:avLst/>
          </a:prstGeom>
          <a:noFill/>
        </p:spPr>
        <p:txBody>
          <a:bodyPr wrap="square" rtlCol="0">
            <a:spAutoFit/>
          </a:bodyPr>
          <a:lstStyle/>
          <a:p>
            <a:r>
              <a:rPr lang="en-GB" sz="1100" dirty="0">
                <a:solidFill>
                  <a:schemeClr val="bg1"/>
                </a:solidFill>
              </a:rPr>
              <a:t>The Cholesterol Treatment </a:t>
            </a:r>
            <a:r>
              <a:rPr lang="en-GB" sz="1100" dirty="0" err="1">
                <a:solidFill>
                  <a:schemeClr val="bg1"/>
                </a:solidFill>
              </a:rPr>
              <a:t>Trialists</a:t>
            </a:r>
            <a:r>
              <a:rPr lang="en-GB" sz="1100" dirty="0">
                <a:solidFill>
                  <a:schemeClr val="bg1"/>
                </a:solidFill>
              </a:rPr>
              <a:t>’ (CTT) Collaboration evaluated the efficacy and safety of intensive LDL-C lowering by statins: a meta-analysis of data from 174,149 participants in 27 randomised trials</a:t>
            </a:r>
          </a:p>
        </p:txBody>
      </p:sp>
      <p:pic>
        <p:nvPicPr>
          <p:cNvPr id="3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054" t="24517" r="72267" b="68789"/>
          <a:stretch/>
        </p:blipFill>
        <p:spPr bwMode="auto">
          <a:xfrm>
            <a:off x="395536" y="3861048"/>
            <a:ext cx="768254" cy="26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745" t="56135" r="71536" b="37850"/>
          <a:stretch/>
        </p:blipFill>
        <p:spPr bwMode="auto">
          <a:xfrm>
            <a:off x="323528" y="2686108"/>
            <a:ext cx="882741" cy="23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2759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50" name="Group 54"/>
          <p:cNvGraphicFramePr>
            <a:graphicFrameLocks noGrp="1"/>
          </p:cNvGraphicFramePr>
          <p:nvPr>
            <p:extLst>
              <p:ext uri="{D42A27DB-BD31-4B8C-83A1-F6EECF244321}">
                <p14:modId xmlns:p14="http://schemas.microsoft.com/office/powerpoint/2010/main" val="2267367109"/>
              </p:ext>
            </p:extLst>
          </p:nvPr>
        </p:nvGraphicFramePr>
        <p:xfrm>
          <a:off x="483880" y="1397790"/>
          <a:ext cx="8226733" cy="3856598"/>
        </p:xfrm>
        <a:graphic>
          <a:graphicData uri="http://schemas.openxmlformats.org/drawingml/2006/table">
            <a:tbl>
              <a:tblPr/>
              <a:tblGrid>
                <a:gridCol w="2389949">
                  <a:extLst>
                    <a:ext uri="{9D8B030D-6E8A-4147-A177-3AD203B41FA5}">
                      <a16:colId xmlns:a16="http://schemas.microsoft.com/office/drawing/2014/main" val="20000"/>
                    </a:ext>
                  </a:extLst>
                </a:gridCol>
                <a:gridCol w="1840675">
                  <a:extLst>
                    <a:ext uri="{9D8B030D-6E8A-4147-A177-3AD203B41FA5}">
                      <a16:colId xmlns:a16="http://schemas.microsoft.com/office/drawing/2014/main" val="20001"/>
                    </a:ext>
                  </a:extLst>
                </a:gridCol>
                <a:gridCol w="665018">
                  <a:extLst>
                    <a:ext uri="{9D8B030D-6E8A-4147-A177-3AD203B41FA5}">
                      <a16:colId xmlns:a16="http://schemas.microsoft.com/office/drawing/2014/main" val="20002"/>
                    </a:ext>
                  </a:extLst>
                </a:gridCol>
                <a:gridCol w="700644">
                  <a:extLst>
                    <a:ext uri="{9D8B030D-6E8A-4147-A177-3AD203B41FA5}">
                      <a16:colId xmlns:a16="http://schemas.microsoft.com/office/drawing/2014/main" val="20003"/>
                    </a:ext>
                  </a:extLst>
                </a:gridCol>
                <a:gridCol w="2630447">
                  <a:extLst>
                    <a:ext uri="{9D8B030D-6E8A-4147-A177-3AD203B41FA5}">
                      <a16:colId xmlns:a16="http://schemas.microsoft.com/office/drawing/2014/main" val="20004"/>
                    </a:ext>
                  </a:extLst>
                </a:gridCol>
              </a:tblGrid>
              <a:tr h="494209">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Targets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Class*</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err="1">
                          <a:ln>
                            <a:noFill/>
                          </a:ln>
                          <a:solidFill>
                            <a:schemeClr val="bg1"/>
                          </a:solidFill>
                          <a:effectLst/>
                          <a:latin typeface="+mn-lt"/>
                        </a:rPr>
                        <a:t>Level</a:t>
                      </a:r>
                      <a:r>
                        <a:rPr kumimoji="0" lang="fr-FR" sz="12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err="1">
                          <a:ln>
                            <a:noFill/>
                          </a:ln>
                          <a:solidFill>
                            <a:schemeClr val="bg1"/>
                          </a:solidFill>
                          <a:effectLst/>
                          <a:latin typeface="+mn-lt"/>
                        </a:rPr>
                        <a:t>Studies</a:t>
                      </a:r>
                      <a:r>
                        <a:rPr kumimoji="0" lang="fr-FR" sz="1200" b="1" i="0" u="none" strike="noStrike" cap="none" normalizeH="0" baseline="0" dirty="0">
                          <a:ln>
                            <a:noFill/>
                          </a:ln>
                          <a:solidFill>
                            <a:schemeClr val="bg1"/>
                          </a:solidFill>
                          <a:effectLst/>
                          <a:latin typeface="+mn-lt"/>
                        </a:rPr>
                        <a:t> </a:t>
                      </a:r>
                      <a:r>
                        <a:rPr kumimoji="0" lang="fr-FR" sz="1200" b="1" i="0" u="none" strike="noStrike" cap="none" normalizeH="0" baseline="0" dirty="0" err="1">
                          <a:ln>
                            <a:noFill/>
                          </a:ln>
                          <a:solidFill>
                            <a:schemeClr val="bg1"/>
                          </a:solidFill>
                          <a:effectLst/>
                          <a:latin typeface="+mn-lt"/>
                        </a:rPr>
                        <a:t>used</a:t>
                      </a:r>
                      <a:r>
                        <a:rPr kumimoji="0" lang="fr-FR" sz="1200" b="1" i="0" u="none" strike="noStrike" cap="none" normalizeH="0" baseline="0" dirty="0">
                          <a:ln>
                            <a:noFill/>
                          </a:ln>
                          <a:solidFill>
                            <a:schemeClr val="bg1"/>
                          </a:solidFill>
                          <a:effectLst/>
                          <a:latin typeface="+mn-lt"/>
                        </a:rPr>
                        <a:t> to support </a:t>
                      </a:r>
                      <a:r>
                        <a:rPr kumimoji="0" lang="fr-FR" sz="1200" b="1" i="0" u="none" strike="noStrike" cap="none" normalizeH="0" baseline="0" dirty="0" err="1">
                          <a:ln>
                            <a:noFill/>
                          </a:ln>
                          <a:solidFill>
                            <a:schemeClr val="bg1"/>
                          </a:solidFill>
                          <a:effectLst/>
                          <a:latin typeface="+mn-lt"/>
                        </a:rPr>
                        <a:t>targets</a:t>
                      </a:r>
                      <a:endParaRPr kumimoji="0" lang="fr-FR" sz="1200" b="1" i="0" u="none" strike="noStrike" cap="none" normalizeH="0" baseline="0" dirty="0">
                        <a:ln>
                          <a:noFill/>
                        </a:ln>
                        <a:solidFill>
                          <a:schemeClr val="bg1"/>
                        </a:solidFill>
                        <a:effectLst/>
                        <a:latin typeface="+mn-lt"/>
                      </a:endParaRP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1466234">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200" b="0" i="0" u="none" strike="noStrike" cap="none" normalizeH="0" baseline="0" dirty="0" err="1">
                          <a:ln>
                            <a:noFill/>
                          </a:ln>
                          <a:solidFill>
                            <a:schemeClr val="tx2"/>
                          </a:solidFill>
                          <a:effectLst/>
                          <a:latin typeface="+mn-lt"/>
                          <a:cs typeface="Arial" charset="0"/>
                        </a:rPr>
                        <a:t>Very</a:t>
                      </a:r>
                      <a:r>
                        <a:rPr kumimoji="0" lang="fr-FR" sz="1200" b="0" i="0" u="none" strike="noStrike" cap="none" normalizeH="0" baseline="0" dirty="0">
                          <a:ln>
                            <a:noFill/>
                          </a:ln>
                          <a:solidFill>
                            <a:schemeClr val="tx2"/>
                          </a:solidFill>
                          <a:effectLst/>
                          <a:latin typeface="+mn-lt"/>
                          <a:cs typeface="Arial" charset="0"/>
                        </a:rPr>
                        <a:t> high risk</a:t>
                      </a:r>
                      <a:br>
                        <a:rPr kumimoji="0" lang="fr-FR" sz="1200" b="0" i="0" u="none" strike="noStrike" cap="none" normalizeH="0" baseline="0" dirty="0">
                          <a:ln>
                            <a:noFill/>
                          </a:ln>
                          <a:solidFill>
                            <a:schemeClr val="tx2"/>
                          </a:solidFill>
                          <a:effectLst/>
                          <a:latin typeface="+mn-lt"/>
                          <a:cs typeface="Arial" charset="0"/>
                        </a:rPr>
                      </a:br>
                      <a:r>
                        <a:rPr kumimoji="0" lang="fr-FR" sz="1200" b="0" i="0" u="none" strike="noStrike" cap="none" normalizeH="0" baseline="0" dirty="0">
                          <a:ln>
                            <a:noFill/>
                          </a:ln>
                          <a:solidFill>
                            <a:schemeClr val="tx2"/>
                          </a:solidFill>
                          <a:effectLst/>
                          <a:latin typeface="+mn-lt"/>
                          <a:cs typeface="Arial" charset="0"/>
                        </a:rPr>
                        <a:t>(established CVD, type 2 diabetes, type 1 </a:t>
                      </a:r>
                      <a:r>
                        <a:rPr kumimoji="0" lang="fr-FR" sz="1200" b="0" i="0" u="none" strike="noStrike" cap="none" normalizeH="0" baseline="0" dirty="0" err="1">
                          <a:ln>
                            <a:noFill/>
                          </a:ln>
                          <a:solidFill>
                            <a:schemeClr val="tx2"/>
                          </a:solidFill>
                          <a:effectLst/>
                          <a:latin typeface="+mn-lt"/>
                          <a:cs typeface="Arial" charset="0"/>
                        </a:rPr>
                        <a:t>diabetes</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with</a:t>
                      </a:r>
                      <a:r>
                        <a:rPr kumimoji="0" lang="fr-FR" sz="1200" b="0" i="0" u="none" strike="noStrike" cap="none" normalizeH="0" baseline="0" dirty="0">
                          <a:ln>
                            <a:noFill/>
                          </a:ln>
                          <a:solidFill>
                            <a:schemeClr val="tx2"/>
                          </a:solidFill>
                          <a:effectLst/>
                          <a:latin typeface="+mn-lt"/>
                          <a:cs typeface="Arial" charset="0"/>
                        </a:rPr>
                        <a:t> target </a:t>
                      </a:r>
                      <a:r>
                        <a:rPr kumimoji="0" lang="fr-FR" sz="1200" b="0" i="0" u="none" strike="noStrike" cap="none" normalizeH="0" baseline="0" dirty="0" err="1">
                          <a:ln>
                            <a:noFill/>
                          </a:ln>
                          <a:solidFill>
                            <a:schemeClr val="tx2"/>
                          </a:solidFill>
                          <a:effectLst/>
                          <a:latin typeface="+mn-lt"/>
                          <a:cs typeface="Arial" charset="0"/>
                        </a:rPr>
                        <a:t>organ</a:t>
                      </a:r>
                      <a:r>
                        <a:rPr kumimoji="0" lang="fr-FR" sz="1200" b="0" i="0" u="none" strike="noStrike" cap="none" normalizeH="0" baseline="0" dirty="0">
                          <a:ln>
                            <a:noFill/>
                          </a:ln>
                          <a:solidFill>
                            <a:schemeClr val="tx2"/>
                          </a:solidFill>
                          <a:effectLst/>
                          <a:latin typeface="+mn-lt"/>
                          <a:cs typeface="Arial" charset="0"/>
                        </a:rPr>
                        <a:t> damage, </a:t>
                      </a:r>
                      <a:r>
                        <a:rPr kumimoji="0" lang="fr-FR" sz="1200" b="0" i="0" u="none" strike="noStrike" cap="none" normalizeH="0" baseline="0" dirty="0" err="1">
                          <a:ln>
                            <a:noFill/>
                          </a:ln>
                          <a:solidFill>
                            <a:schemeClr val="tx2"/>
                          </a:solidFill>
                          <a:effectLst/>
                          <a:latin typeface="+mn-lt"/>
                          <a:cs typeface="Arial" charset="0"/>
                        </a:rPr>
                        <a:t>moderate</a:t>
                      </a:r>
                      <a:r>
                        <a:rPr kumimoji="0" lang="fr-FR" sz="1200" b="0" i="0" u="none" strike="noStrike" cap="none" normalizeH="0" baseline="0" dirty="0">
                          <a:ln>
                            <a:noFill/>
                          </a:ln>
                          <a:solidFill>
                            <a:schemeClr val="tx2"/>
                          </a:solidFill>
                          <a:effectLst/>
                          <a:latin typeface="+mn-lt"/>
                          <a:cs typeface="Arial" charset="0"/>
                        </a:rPr>
                        <a:t> to </a:t>
                      </a:r>
                      <a:r>
                        <a:rPr kumimoji="0" lang="fr-FR" sz="1200" b="0" i="0" u="none" strike="noStrike" cap="none" normalizeH="0" baseline="0" dirty="0" err="1">
                          <a:ln>
                            <a:noFill/>
                          </a:ln>
                          <a:solidFill>
                            <a:schemeClr val="tx2"/>
                          </a:solidFill>
                          <a:effectLst/>
                          <a:latin typeface="+mn-lt"/>
                          <a:cs typeface="Arial" charset="0"/>
                        </a:rPr>
                        <a:t>severe</a:t>
                      </a:r>
                      <a:r>
                        <a:rPr kumimoji="0" lang="fr-FR" sz="1200" b="0" i="0" u="none" strike="noStrike" cap="none" normalizeH="0" baseline="0" dirty="0">
                          <a:ln>
                            <a:noFill/>
                          </a:ln>
                          <a:solidFill>
                            <a:schemeClr val="tx2"/>
                          </a:solidFill>
                          <a:effectLst/>
                          <a:latin typeface="+mn-lt"/>
                          <a:cs typeface="Arial" charset="0"/>
                        </a:rPr>
                        <a:t> CKD or SCORE </a:t>
                      </a:r>
                      <a:r>
                        <a:rPr kumimoji="0" lang="fr-FR" sz="1200" b="0" i="0" u="none" strike="noStrike" cap="none" normalizeH="0" baseline="0" dirty="0" err="1">
                          <a:ln>
                            <a:noFill/>
                          </a:ln>
                          <a:solidFill>
                            <a:schemeClr val="tx2"/>
                          </a:solidFill>
                          <a:effectLst/>
                          <a:latin typeface="+mn-lt"/>
                          <a:cs typeface="Arial" charset="0"/>
                        </a:rPr>
                        <a:t>level</a:t>
                      </a:r>
                      <a:r>
                        <a:rPr kumimoji="0" lang="fr-FR" sz="1200" b="0" i="0" u="none" strike="noStrike" cap="none" normalizeH="0" baseline="0" dirty="0">
                          <a:ln>
                            <a:noFill/>
                          </a:ln>
                          <a:solidFill>
                            <a:schemeClr val="tx2"/>
                          </a:solidFill>
                          <a:effectLst/>
                          <a:latin typeface="+mn-lt"/>
                          <a:cs typeface="Arial" charset="0"/>
                        </a:rPr>
                        <a:t> ≥10%)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LDL-C &lt;1.8 mmol/L (~70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and/or ≥50% LDL-C </a:t>
                      </a:r>
                      <a:r>
                        <a:rPr kumimoji="0" lang="fr-FR" sz="1200" b="0" i="0" u="none" strike="noStrike" cap="none" normalizeH="0" baseline="0" dirty="0" err="1">
                          <a:ln>
                            <a:noFill/>
                          </a:ln>
                          <a:solidFill>
                            <a:schemeClr val="tx2"/>
                          </a:solidFill>
                          <a:effectLst/>
                          <a:latin typeface="+mn-lt"/>
                          <a:cs typeface="Arial" charset="0"/>
                        </a:rPr>
                        <a:t>reduction</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when</a:t>
                      </a:r>
                      <a:r>
                        <a:rPr kumimoji="0" lang="fr-FR" sz="1200" b="0" i="0" u="none" strike="noStrike" cap="none" normalizeH="0" baseline="0" dirty="0">
                          <a:ln>
                            <a:noFill/>
                          </a:ln>
                          <a:solidFill>
                            <a:schemeClr val="tx2"/>
                          </a:solidFill>
                          <a:effectLst/>
                          <a:latin typeface="+mn-lt"/>
                          <a:cs typeface="Arial" charset="0"/>
                        </a:rPr>
                        <a:t> target </a:t>
                      </a:r>
                      <a:r>
                        <a:rPr kumimoji="0" lang="fr-FR" sz="1200" b="0" i="0" u="none" strike="noStrike" cap="none" normalizeH="0" baseline="0" dirty="0" err="1">
                          <a:ln>
                            <a:noFill/>
                          </a:ln>
                          <a:solidFill>
                            <a:schemeClr val="tx2"/>
                          </a:solidFill>
                          <a:effectLst/>
                          <a:latin typeface="+mn-lt"/>
                          <a:cs typeface="Arial" charset="0"/>
                        </a:rPr>
                        <a:t>level</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cannot</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be</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reached</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I</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CTT </a:t>
                      </a:r>
                      <a:r>
                        <a:rPr kumimoji="0" lang="fr-FR" sz="1200" b="0" i="0" u="none" strike="noStrike" cap="none" normalizeH="0" baseline="0" dirty="0" err="1">
                          <a:ln>
                            <a:noFill/>
                          </a:ln>
                          <a:solidFill>
                            <a:schemeClr val="tx2"/>
                          </a:solidFill>
                          <a:effectLst/>
                          <a:latin typeface="+mn-lt"/>
                        </a:rPr>
                        <a:t>meta-analysis</a:t>
                      </a:r>
                      <a:r>
                        <a:rPr kumimoji="0" lang="fr-FR" sz="1200" b="0" i="0" u="none" strike="noStrike" cap="none" normalizeH="0" baseline="0" dirty="0">
                          <a:ln>
                            <a:noFill/>
                          </a:ln>
                          <a:solidFill>
                            <a:schemeClr val="tx2"/>
                          </a:solidFill>
                          <a:effectLst/>
                          <a:latin typeface="+mn-lt"/>
                        </a:rPr>
                        <a:t> 2010</a:t>
                      </a:r>
                      <a:br>
                        <a:rPr kumimoji="0" lang="fr-FR" sz="1200" b="0" i="0" u="none" strike="noStrike" cap="none" normalizeH="0" baseline="0" dirty="0">
                          <a:ln>
                            <a:noFill/>
                          </a:ln>
                          <a:solidFill>
                            <a:schemeClr val="tx2"/>
                          </a:solidFill>
                          <a:effectLst/>
                          <a:latin typeface="+mn-lt"/>
                        </a:rPr>
                      </a:br>
                      <a:r>
                        <a:rPr kumimoji="0" lang="fr-FR" sz="1200" b="0" i="0" u="none" strike="noStrike" cap="none" normalizeH="0" baseline="0" dirty="0">
                          <a:ln>
                            <a:noFill/>
                          </a:ln>
                          <a:solidFill>
                            <a:schemeClr val="tx2"/>
                          </a:solidFill>
                          <a:effectLst/>
                          <a:latin typeface="+mn-lt"/>
                        </a:rPr>
                        <a:t>TNT</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IDEAL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1"/>
                  </a:ext>
                </a:extLst>
              </a:tr>
              <a:tr h="1010752">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High risk</a:t>
                      </a:r>
                      <a:br>
                        <a:rPr kumimoji="0" lang="fr-FR" sz="1200" b="0" i="0" u="none" strike="noStrike" cap="none" normalizeH="0" baseline="0" dirty="0">
                          <a:ln>
                            <a:noFill/>
                          </a:ln>
                          <a:solidFill>
                            <a:schemeClr val="tx2"/>
                          </a:solidFill>
                          <a:effectLst/>
                          <a:latin typeface="+mn-lt"/>
                          <a:cs typeface="Arial" charset="0"/>
                        </a:rPr>
                      </a:br>
                      <a:r>
                        <a:rPr kumimoji="0" lang="fr-FR" sz="1200" b="0" i="0" u="none" strike="noStrike" cap="none" normalizeH="0" baseline="0" dirty="0">
                          <a:ln>
                            <a:noFill/>
                          </a:ln>
                          <a:solidFill>
                            <a:schemeClr val="tx2"/>
                          </a:solidFill>
                          <a:effectLst/>
                          <a:latin typeface="+mn-lt"/>
                          <a:cs typeface="Arial" charset="0"/>
                        </a:rPr>
                        <a:t>(</a:t>
                      </a:r>
                      <a:r>
                        <a:rPr kumimoji="0" lang="fr-FR" sz="1200" b="0" i="0" u="none" strike="noStrike" cap="none" normalizeH="0" baseline="0" dirty="0" err="1">
                          <a:ln>
                            <a:noFill/>
                          </a:ln>
                          <a:solidFill>
                            <a:schemeClr val="tx2"/>
                          </a:solidFill>
                          <a:effectLst/>
                          <a:latin typeface="+mn-lt"/>
                          <a:cs typeface="Arial" charset="0"/>
                        </a:rPr>
                        <a:t>markedly</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elevated</a:t>
                      </a:r>
                      <a:r>
                        <a:rPr kumimoji="0" lang="fr-FR" sz="1200" b="0" i="0" u="none" strike="noStrike" cap="none" normalizeH="0" baseline="0" dirty="0">
                          <a:ln>
                            <a:noFill/>
                          </a:ln>
                          <a:solidFill>
                            <a:schemeClr val="tx2"/>
                          </a:solidFill>
                          <a:effectLst/>
                          <a:latin typeface="+mn-lt"/>
                          <a:cs typeface="Arial" charset="0"/>
                        </a:rPr>
                        <a:t> single </a:t>
                      </a:r>
                      <a:r>
                        <a:rPr kumimoji="0" lang="fr-FR" sz="1200" b="0" i="0" u="none" strike="noStrike" cap="none" normalizeH="0" baseline="0" dirty="0" err="1">
                          <a:ln>
                            <a:noFill/>
                          </a:ln>
                          <a:solidFill>
                            <a:schemeClr val="tx2"/>
                          </a:solidFill>
                          <a:effectLst/>
                          <a:latin typeface="+mn-lt"/>
                          <a:cs typeface="Arial" charset="0"/>
                        </a:rPr>
                        <a:t>RFs</a:t>
                      </a:r>
                      <a:r>
                        <a:rPr kumimoji="0" lang="fr-FR" sz="1200" b="0" i="0" u="none" strike="noStrike" cap="none" normalizeH="0" baseline="0" dirty="0">
                          <a:ln>
                            <a:noFill/>
                          </a:ln>
                          <a:solidFill>
                            <a:schemeClr val="tx2"/>
                          </a:solidFill>
                          <a:effectLst/>
                          <a:latin typeface="+mn-lt"/>
                          <a:cs typeface="Arial" charset="0"/>
                        </a:rPr>
                        <a:t>, or SCORE ≥5 to &lt;10%)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LDL-C goal &lt;2.5 mmol/L (~100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should</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be</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considered</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IIa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CTT </a:t>
                      </a:r>
                      <a:r>
                        <a:rPr kumimoji="0" lang="fr-FR" sz="1200" b="0" i="0" u="none" strike="noStrike" cap="none" normalizeH="0" baseline="0" dirty="0" err="1">
                          <a:ln>
                            <a:noFill/>
                          </a:ln>
                          <a:solidFill>
                            <a:schemeClr val="tx2"/>
                          </a:solidFill>
                          <a:effectLst/>
                          <a:latin typeface="+mn-lt"/>
                        </a:rPr>
                        <a:t>meta-analysis</a:t>
                      </a:r>
                      <a:r>
                        <a:rPr kumimoji="0" lang="fr-FR" sz="1200" b="0" i="0" u="none" strike="noStrike" cap="none" normalizeH="0" baseline="0" dirty="0">
                          <a:ln>
                            <a:noFill/>
                          </a:ln>
                          <a:solidFill>
                            <a:schemeClr val="tx2"/>
                          </a:solidFill>
                          <a:effectLst/>
                          <a:latin typeface="+mn-lt"/>
                        </a:rPr>
                        <a:t> 2010</a:t>
                      </a:r>
                      <a:br>
                        <a:rPr kumimoji="0" lang="fr-FR" sz="1200" b="0" i="0" u="none" strike="noStrike" cap="none" normalizeH="0" baseline="0" dirty="0">
                          <a:ln>
                            <a:noFill/>
                          </a:ln>
                          <a:solidFill>
                            <a:schemeClr val="tx2"/>
                          </a:solidFill>
                          <a:effectLst/>
                          <a:latin typeface="+mn-lt"/>
                        </a:rPr>
                      </a:br>
                      <a:r>
                        <a:rPr kumimoji="0" lang="fr-FR" sz="1200" b="0" i="0" u="none" strike="noStrike" cap="none" normalizeH="0" baseline="0" dirty="0" err="1">
                          <a:ln>
                            <a:noFill/>
                          </a:ln>
                          <a:solidFill>
                            <a:schemeClr val="tx2"/>
                          </a:solidFill>
                          <a:effectLst/>
                          <a:latin typeface="+mn-lt"/>
                        </a:rPr>
                        <a:t>Brugts</a:t>
                      </a:r>
                      <a:r>
                        <a:rPr kumimoji="0" lang="fr-FR" sz="1200" b="0" i="0" u="none" strike="noStrike" cap="none" normalizeH="0" baseline="0" dirty="0">
                          <a:ln>
                            <a:noFill/>
                          </a:ln>
                          <a:solidFill>
                            <a:schemeClr val="tx2"/>
                          </a:solidFill>
                          <a:effectLst/>
                          <a:latin typeface="+mn-lt"/>
                        </a:rPr>
                        <a:t> et al, </a:t>
                      </a:r>
                      <a:r>
                        <a:rPr kumimoji="0" lang="fr-FR" sz="1200" b="0" i="0" u="none" strike="noStrike" cap="none" normalizeH="0" baseline="0" dirty="0" err="1">
                          <a:ln>
                            <a:noFill/>
                          </a:ln>
                          <a:solidFill>
                            <a:schemeClr val="tx2"/>
                          </a:solidFill>
                          <a:effectLst/>
                          <a:latin typeface="+mn-lt"/>
                        </a:rPr>
                        <a:t>meta-analysis</a:t>
                      </a:r>
                      <a:r>
                        <a:rPr kumimoji="0" lang="fr-FR" sz="1200" b="0" i="0" u="none" strike="noStrike" cap="none" normalizeH="0" baseline="0" dirty="0">
                          <a:ln>
                            <a:noFill/>
                          </a:ln>
                          <a:solidFill>
                            <a:schemeClr val="tx2"/>
                          </a:solidFill>
                          <a:effectLst/>
                          <a:latin typeface="+mn-lt"/>
                        </a:rPr>
                        <a:t> 2009</a:t>
                      </a:r>
                      <a:br>
                        <a:rPr kumimoji="0" lang="fr-FR" sz="1200" b="0" i="0" u="none" strike="noStrike" cap="none" normalizeH="0" baseline="0" dirty="0">
                          <a:ln>
                            <a:noFill/>
                          </a:ln>
                          <a:solidFill>
                            <a:schemeClr val="tx2"/>
                          </a:solidFill>
                          <a:effectLst/>
                          <a:latin typeface="+mn-lt"/>
                        </a:rPr>
                      </a:br>
                      <a:r>
                        <a:rPr kumimoji="0" lang="fr-FR" sz="1200" b="0" i="0" u="none" strike="noStrike" cap="none" normalizeH="0" baseline="0" dirty="0">
                          <a:ln>
                            <a:noFill/>
                          </a:ln>
                          <a:solidFill>
                            <a:schemeClr val="tx2"/>
                          </a:solidFill>
                          <a:effectLst/>
                          <a:latin typeface="+mn-lt"/>
                        </a:rPr>
                        <a:t>Mills et al, </a:t>
                      </a:r>
                      <a:r>
                        <a:rPr kumimoji="0" lang="fr-FR" sz="1200" b="0" i="0" u="none" strike="noStrike" cap="none" normalizeH="0" baseline="0" dirty="0" err="1">
                          <a:ln>
                            <a:noFill/>
                          </a:ln>
                          <a:solidFill>
                            <a:schemeClr val="tx2"/>
                          </a:solidFill>
                          <a:effectLst/>
                          <a:latin typeface="+mn-lt"/>
                        </a:rPr>
                        <a:t>meta-analysis</a:t>
                      </a:r>
                      <a:r>
                        <a:rPr kumimoji="0" lang="fr-FR" sz="1200" b="0" i="0" u="none" strike="noStrike" cap="none" normalizeH="0" baseline="0" dirty="0">
                          <a:ln>
                            <a:noFill/>
                          </a:ln>
                          <a:solidFill>
                            <a:schemeClr val="tx2"/>
                          </a:solidFill>
                          <a:effectLst/>
                          <a:latin typeface="+mn-lt"/>
                        </a:rPr>
                        <a:t> 2008</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2"/>
                  </a:ext>
                </a:extLst>
              </a:tr>
              <a:tr h="885403">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Moderate</a:t>
                      </a:r>
                      <a:r>
                        <a:rPr kumimoji="0" lang="fr-FR" sz="1200" b="0" i="0" u="none" strike="noStrike" cap="none" normalizeH="0" baseline="0" dirty="0">
                          <a:ln>
                            <a:noFill/>
                          </a:ln>
                          <a:solidFill>
                            <a:schemeClr val="tx2"/>
                          </a:solidFill>
                          <a:effectLst/>
                          <a:latin typeface="+mn-lt"/>
                          <a:cs typeface="Arial" charset="0"/>
                        </a:rPr>
                        <a:t> risk</a:t>
                      </a:r>
                      <a:br>
                        <a:rPr kumimoji="0" lang="fr-FR" sz="1200" b="0" i="0" u="none" strike="noStrike" cap="none" normalizeH="0" baseline="0" dirty="0">
                          <a:ln>
                            <a:noFill/>
                          </a:ln>
                          <a:solidFill>
                            <a:schemeClr val="tx2"/>
                          </a:solidFill>
                          <a:effectLst/>
                          <a:latin typeface="+mn-lt"/>
                          <a:cs typeface="Arial" charset="0"/>
                        </a:rPr>
                      </a:br>
                      <a:r>
                        <a:rPr kumimoji="0" lang="fr-FR" sz="1200" b="0" i="0" u="none" strike="noStrike" cap="none" normalizeH="0" baseline="0" dirty="0">
                          <a:ln>
                            <a:noFill/>
                          </a:ln>
                          <a:solidFill>
                            <a:schemeClr val="tx2"/>
                          </a:solidFill>
                          <a:effectLst/>
                          <a:latin typeface="+mn-lt"/>
                          <a:cs typeface="Arial" charset="0"/>
                        </a:rPr>
                        <a:t>(SCORE &gt;1 to ≤5%)</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LDL-C goal &lt;3.0 mmol/L (~115 mg/</a:t>
                      </a:r>
                      <a:r>
                        <a:rPr kumimoji="0" lang="fr-FR" sz="1200" b="0" i="0" u="none" strike="noStrike" cap="none" normalizeH="0" baseline="0" dirty="0" err="1">
                          <a:ln>
                            <a:noFill/>
                          </a:ln>
                          <a:solidFill>
                            <a:schemeClr val="tx2"/>
                          </a:solidFill>
                          <a:effectLst/>
                          <a:latin typeface="+mn-lt"/>
                          <a:cs typeface="Arial" charset="0"/>
                        </a:rPr>
                        <a:t>dL</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should</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be</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considered</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IIa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a:ln>
                            <a:noFill/>
                          </a:ln>
                          <a:solidFill>
                            <a:schemeClr val="bg1"/>
                          </a:solidFill>
                          <a:effectLst/>
                          <a:latin typeface="+mn-lt"/>
                        </a:rPr>
                        <a:t>C</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0" i="0" u="none" strike="noStrike" cap="none" normalizeH="0" baseline="0" dirty="0">
                          <a:ln>
                            <a:noFill/>
                          </a:ln>
                          <a:solidFill>
                            <a:schemeClr val="tx2"/>
                          </a:solidFill>
                          <a:effectLst/>
                          <a:latin typeface="+mn-lt"/>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3"/>
                  </a:ext>
                </a:extLst>
              </a:tr>
            </a:tbl>
          </a:graphicData>
        </a:graphic>
      </p:graphicFrame>
      <p:sp>
        <p:nvSpPr>
          <p:cNvPr id="7" name="Text Box 4"/>
          <p:cNvSpPr txBox="1">
            <a:spLocks noChangeArrowheads="1"/>
          </p:cNvSpPr>
          <p:nvPr/>
        </p:nvSpPr>
        <p:spPr bwMode="auto">
          <a:xfrm>
            <a:off x="0" y="6336593"/>
            <a:ext cx="6588224" cy="723275"/>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800" dirty="0">
                <a:solidFill>
                  <a:schemeClr val="bg1"/>
                </a:solidFill>
                <a:ea typeface="MS PGothic" pitchFamily="34" charset="-128"/>
                <a:cs typeface="Arial" charset="0"/>
              </a:rPr>
              <a:t>Reiner Z, et al. </a:t>
            </a:r>
            <a:r>
              <a:rPr lang="en-GB" sz="800" i="1" dirty="0" err="1">
                <a:solidFill>
                  <a:schemeClr val="bg1"/>
                </a:solidFill>
                <a:ea typeface="MS PGothic" pitchFamily="34" charset="-128"/>
                <a:cs typeface="Arial" charset="0"/>
              </a:rPr>
              <a:t>Eur</a:t>
            </a:r>
            <a:r>
              <a:rPr lang="en-GB" sz="800" i="1" dirty="0">
                <a:solidFill>
                  <a:schemeClr val="bg1"/>
                </a:solidFill>
                <a:ea typeface="MS PGothic" pitchFamily="34" charset="-128"/>
                <a:cs typeface="Arial" charset="0"/>
              </a:rPr>
              <a:t> Heart J. </a:t>
            </a:r>
            <a:r>
              <a:rPr lang="en-GB" sz="800" dirty="0">
                <a:solidFill>
                  <a:schemeClr val="bg1"/>
                </a:solidFill>
                <a:ea typeface="MS PGothic" pitchFamily="34" charset="-128"/>
                <a:cs typeface="Arial" charset="0"/>
              </a:rPr>
              <a:t>2011;32:1769-818. </a:t>
            </a:r>
          </a:p>
          <a:p>
            <a:pPr defTabSz="457200" fontAlgn="base">
              <a:spcBef>
                <a:spcPct val="0"/>
              </a:spcBef>
              <a:spcAft>
                <a:spcPct val="0"/>
              </a:spcAft>
            </a:pPr>
            <a:r>
              <a:rPr lang="en-GB" sz="800" dirty="0">
                <a:solidFill>
                  <a:schemeClr val="bg1"/>
                </a:solidFill>
                <a:ea typeface="MS PGothic" pitchFamily="34" charset="-128"/>
                <a:cs typeface="Arial" charset="0"/>
              </a:rPr>
              <a:t>*Class I =  evidence and/or agreement that a treatment or procedure is beneficial, useful, effective; </a:t>
            </a:r>
            <a:r>
              <a:rPr lang="en-GB" sz="800" dirty="0" err="1">
                <a:solidFill>
                  <a:schemeClr val="bg1"/>
                </a:solidFill>
                <a:ea typeface="MS PGothic" pitchFamily="34" charset="-128"/>
                <a:cs typeface="Arial" charset="0"/>
              </a:rPr>
              <a:t>IIa</a:t>
            </a:r>
            <a:r>
              <a:rPr lang="en-GB" sz="800" dirty="0">
                <a:solidFill>
                  <a:schemeClr val="bg1"/>
                </a:solidFill>
                <a:ea typeface="MS PGothic" pitchFamily="34" charset="-128"/>
                <a:cs typeface="Arial" charset="0"/>
              </a:rPr>
              <a:t> =  weight of evidence/opinion is in favour  of usefulness/efficacy. †Level  of evidence: A = data derived from multiple randomized trials or meta-analyses.; C = consensus opinion and/or small studies, retrospective studies, registries.</a:t>
            </a:r>
          </a:p>
          <a:p>
            <a:pPr defTabSz="457200" fontAlgn="base">
              <a:spcBef>
                <a:spcPct val="0"/>
              </a:spcBef>
              <a:spcAft>
                <a:spcPct val="0"/>
              </a:spcAft>
            </a:pPr>
            <a:endParaRPr lang="en-GB" sz="900" dirty="0">
              <a:solidFill>
                <a:schemeClr val="bg1"/>
              </a:solidFill>
              <a:ea typeface="MS PGothic" pitchFamily="34" charset="-128"/>
              <a:cs typeface="Arial" charset="0"/>
            </a:endParaRPr>
          </a:p>
        </p:txBody>
      </p:sp>
      <p:sp>
        <p:nvSpPr>
          <p:cNvPr id="4" name="Title 3"/>
          <p:cNvSpPr>
            <a:spLocks noGrp="1"/>
          </p:cNvSpPr>
          <p:nvPr>
            <p:ph type="title"/>
          </p:nvPr>
        </p:nvSpPr>
        <p:spPr/>
        <p:txBody>
          <a:bodyPr/>
          <a:lstStyle/>
          <a:p>
            <a:r>
              <a:rPr lang="en-US" dirty="0">
                <a:latin typeface="+mn-lt"/>
                <a:ea typeface="MS PGothic" pitchFamily="34" charset="-128"/>
              </a:rPr>
              <a:t>2011 ESC/EAS </a:t>
            </a:r>
            <a:r>
              <a:rPr lang="en-US" dirty="0" err="1">
                <a:latin typeface="+mn-lt"/>
                <a:ea typeface="MS PGothic" pitchFamily="34" charset="-128"/>
              </a:rPr>
              <a:t>dyslipidaemia</a:t>
            </a:r>
            <a:r>
              <a:rPr lang="en-US" dirty="0">
                <a:latin typeface="+mn-lt"/>
                <a:ea typeface="MS PGothic" pitchFamily="34" charset="-128"/>
              </a:rPr>
              <a:t> guidelines</a:t>
            </a:r>
            <a:endParaRPr lang="en-GB" dirty="0">
              <a:latin typeface="+mn-lt"/>
            </a:endParaRPr>
          </a:p>
        </p:txBody>
      </p:sp>
      <p:sp>
        <p:nvSpPr>
          <p:cNvPr id="6" name="Text Placeholder 5"/>
          <p:cNvSpPr>
            <a:spLocks noGrp="1"/>
          </p:cNvSpPr>
          <p:nvPr>
            <p:ph type="body" sz="quarter" idx="13"/>
          </p:nvPr>
        </p:nvSpPr>
        <p:spPr>
          <a:xfrm>
            <a:off x="467544" y="5336278"/>
            <a:ext cx="8229600" cy="831370"/>
          </a:xfrm>
        </p:spPr>
        <p:txBody>
          <a:bodyPr>
            <a:normAutofit/>
          </a:bodyPr>
          <a:lstStyle/>
          <a:p>
            <a:pPr marL="0" lvl="1" indent="0" algn="ctr">
              <a:buClr>
                <a:schemeClr val="bg2"/>
              </a:buClr>
              <a:buNone/>
            </a:pPr>
            <a:r>
              <a:rPr lang="en-GB" sz="1500" b="1" dirty="0">
                <a:ea typeface="MS PGothic" pitchFamily="34" charset="-128"/>
              </a:rPr>
              <a:t>Guidelines state that for very high risk patients “an absolute reduction to an LDL-C level &lt;1.8 </a:t>
            </a:r>
            <a:r>
              <a:rPr lang="en-GB" sz="1500" b="1" dirty="0" err="1">
                <a:ea typeface="MS PGothic" pitchFamily="34" charset="-128"/>
              </a:rPr>
              <a:t>mmol</a:t>
            </a:r>
            <a:r>
              <a:rPr lang="en-GB" sz="1500" b="1" dirty="0">
                <a:ea typeface="MS PGothic" pitchFamily="34" charset="-128"/>
              </a:rPr>
              <a:t>/L (~70 mg/</a:t>
            </a:r>
            <a:r>
              <a:rPr lang="en-GB" sz="1500" b="1" dirty="0" err="1">
                <a:ea typeface="MS PGothic" pitchFamily="34" charset="-128"/>
              </a:rPr>
              <a:t>dL</a:t>
            </a:r>
            <a:r>
              <a:rPr lang="en-GB" sz="1500" b="1" dirty="0">
                <a:ea typeface="MS PGothic" pitchFamily="34" charset="-128"/>
              </a:rPr>
              <a:t>) or at least a 50% relative reduction in LDL-C, provides the best beneﬁt in terms of CVD reduction”</a:t>
            </a:r>
          </a:p>
          <a:p>
            <a:endParaRPr lang="en-GB" dirty="0"/>
          </a:p>
        </p:txBody>
      </p:sp>
      <p:pic>
        <p:nvPicPr>
          <p:cNvPr id="1026" name="Picture 2" descr="S:\Sanofi-Regeneron\Alirocumab_2014\SCN10163_102869_low_LDLC_graphs\04_Images\Hi_Res\Flags\Flags.eps-06_E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560" y="-28872"/>
            <a:ext cx="1152525" cy="1166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2697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Haemorrhagic stroke incidence slightly increased with more intensive statin therapy</a:t>
            </a:r>
          </a:p>
        </p:txBody>
      </p:sp>
      <p:sp>
        <p:nvSpPr>
          <p:cNvPr id="3" name="Content Placeholder 2"/>
          <p:cNvSpPr>
            <a:spLocks noGrp="1"/>
          </p:cNvSpPr>
          <p:nvPr>
            <p:ph idx="1"/>
          </p:nvPr>
        </p:nvSpPr>
        <p:spPr>
          <a:xfrm>
            <a:off x="457200" y="4133517"/>
            <a:ext cx="2746648" cy="1772382"/>
          </a:xfrm>
        </p:spPr>
        <p:txBody>
          <a:bodyPr/>
          <a:lstStyle/>
          <a:p>
            <a:pPr marL="0" indent="0">
              <a:buNone/>
            </a:pPr>
            <a:r>
              <a:rPr lang="en-GB" dirty="0"/>
              <a:t>SPARCL</a:t>
            </a:r>
            <a:r>
              <a:rPr lang="en-GB" baseline="30000" dirty="0"/>
              <a:t>1</a:t>
            </a:r>
            <a:endParaRPr lang="en-GB" dirty="0"/>
          </a:p>
          <a:p>
            <a:r>
              <a:rPr lang="en-GB" sz="1200" dirty="0"/>
              <a:t>Prospective study of patients with stroke, TIA, LDL-C 100–190 mg/</a:t>
            </a:r>
            <a:r>
              <a:rPr lang="en-GB" sz="1200" dirty="0" err="1"/>
              <a:t>dL</a:t>
            </a:r>
            <a:r>
              <a:rPr lang="en-GB" sz="1200" dirty="0"/>
              <a:t>, and no known CHD</a:t>
            </a:r>
          </a:p>
        </p:txBody>
      </p:sp>
      <p:pic>
        <p:nvPicPr>
          <p:cNvPr id="5"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635" t="25199" r="30156" b="26669"/>
          <a:stretch/>
        </p:blipFill>
        <p:spPr bwMode="auto">
          <a:xfrm>
            <a:off x="126270" y="1159539"/>
            <a:ext cx="3077578" cy="3061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6060607" y="1013261"/>
            <a:ext cx="3119905" cy="3147142"/>
            <a:chOff x="5436096" y="2348880"/>
            <a:chExt cx="3707904" cy="3740274"/>
          </a:xfrm>
        </p:grpSpPr>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623" t="37547" r="36392" b="15834"/>
            <a:stretch/>
          </p:blipFill>
          <p:spPr bwMode="auto">
            <a:xfrm>
              <a:off x="5724129" y="2564904"/>
              <a:ext cx="3419871"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548" t="37547" r="69617" b="15834"/>
            <a:stretch/>
          </p:blipFill>
          <p:spPr bwMode="auto">
            <a:xfrm>
              <a:off x="5436096" y="2348880"/>
              <a:ext cx="409972"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6205" t="21914" r="38695" b="30711"/>
          <a:stretch/>
        </p:blipFill>
        <p:spPr bwMode="auto">
          <a:xfrm>
            <a:off x="3070461" y="1136066"/>
            <a:ext cx="3157723" cy="3013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p:cNvSpPr txBox="1">
            <a:spLocks/>
          </p:cNvSpPr>
          <p:nvPr/>
        </p:nvSpPr>
        <p:spPr>
          <a:xfrm>
            <a:off x="3500818" y="4133517"/>
            <a:ext cx="2746648" cy="1772382"/>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dirty="0"/>
              <a:t>SHARP</a:t>
            </a:r>
            <a:r>
              <a:rPr lang="en-GB" baseline="30000" dirty="0"/>
              <a:t>2,3</a:t>
            </a:r>
            <a:endParaRPr lang="en-GB" dirty="0"/>
          </a:p>
          <a:p>
            <a:r>
              <a:rPr lang="en-GB" sz="1200" dirty="0"/>
              <a:t>Prospective study of patients with CKD and no known history of MI or coronary revascularisation</a:t>
            </a:r>
          </a:p>
        </p:txBody>
      </p:sp>
      <p:sp>
        <p:nvSpPr>
          <p:cNvPr id="11" name="Content Placeholder 2"/>
          <p:cNvSpPr txBox="1">
            <a:spLocks/>
          </p:cNvSpPr>
          <p:nvPr/>
        </p:nvSpPr>
        <p:spPr>
          <a:xfrm>
            <a:off x="6397352" y="4133517"/>
            <a:ext cx="2746648" cy="1772382"/>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dirty="0"/>
              <a:t>CTT</a:t>
            </a:r>
            <a:r>
              <a:rPr lang="en-GB" baseline="30000" dirty="0"/>
              <a:t>4</a:t>
            </a:r>
            <a:endParaRPr lang="en-GB" dirty="0"/>
          </a:p>
          <a:p>
            <a:r>
              <a:rPr lang="en-GB" sz="1200" dirty="0"/>
              <a:t>Meta-analyses of statin trials with &gt;1,000 patients and duration &gt;2 years</a:t>
            </a:r>
          </a:p>
        </p:txBody>
      </p:sp>
      <p:sp>
        <p:nvSpPr>
          <p:cNvPr id="13" name="Text Placeholder 4"/>
          <p:cNvSpPr txBox="1">
            <a:spLocks/>
          </p:cNvSpPr>
          <p:nvPr/>
        </p:nvSpPr>
        <p:spPr>
          <a:xfrm>
            <a:off x="-1" y="6309320"/>
            <a:ext cx="6673755" cy="432048"/>
          </a:xfrm>
          <a:prstGeom prst="rect">
            <a:avLst/>
          </a:prstGeom>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800" b="1" dirty="0"/>
              <a:t>1. </a:t>
            </a:r>
            <a:r>
              <a:rPr lang="en-GB" sz="800" dirty="0" err="1"/>
              <a:t>Amarenco</a:t>
            </a:r>
            <a:r>
              <a:rPr lang="en-GB" sz="800" dirty="0"/>
              <a:t> P, et al. N </a:t>
            </a:r>
            <a:r>
              <a:rPr lang="en-GB" sz="800" dirty="0" err="1"/>
              <a:t>Engl</a:t>
            </a:r>
            <a:r>
              <a:rPr lang="en-GB" sz="800" dirty="0"/>
              <a:t> J Med. 2006;355(6):549–559. </a:t>
            </a:r>
            <a:r>
              <a:rPr lang="en-GB" sz="800" b="1" dirty="0"/>
              <a:t>2. </a:t>
            </a:r>
            <a:r>
              <a:rPr lang="en-GB" sz="800" dirty="0" err="1"/>
              <a:t>Baigent</a:t>
            </a:r>
            <a:r>
              <a:rPr lang="en-GB" sz="800" dirty="0"/>
              <a:t> C, et al. Lancet. 2011;377(9784):2181–2192. </a:t>
            </a:r>
            <a:r>
              <a:rPr lang="en-GB" sz="800" b="1" dirty="0"/>
              <a:t>3. </a:t>
            </a:r>
            <a:r>
              <a:rPr lang="en-GB" sz="800" dirty="0"/>
              <a:t>SHARP  Collaborative Group. Am Heart J. 2010;160(5):785–794. </a:t>
            </a:r>
            <a:r>
              <a:rPr lang="en-GB" sz="800" b="1" dirty="0"/>
              <a:t>4. </a:t>
            </a:r>
            <a:r>
              <a:rPr lang="en-GB" sz="800" dirty="0"/>
              <a:t>Cholesterol Treatment </a:t>
            </a:r>
            <a:r>
              <a:rPr lang="en-GB" sz="800" dirty="0" err="1"/>
              <a:t>Trialists</a:t>
            </a:r>
            <a:r>
              <a:rPr lang="en-GB" sz="800" dirty="0"/>
              <a:t>’ (CTT) Collaboration, Lancet 2010;376:1670–1681. </a:t>
            </a:r>
            <a:r>
              <a:rPr lang="en-GB" sz="800" b="1" dirty="0"/>
              <a:t>5. </a:t>
            </a:r>
            <a:r>
              <a:rPr lang="en-GB" sz="800" dirty="0"/>
              <a:t>Goldstein LB, et al. Neurology 2008; 70:2364–2370. </a:t>
            </a:r>
          </a:p>
          <a:p>
            <a:pPr marL="0" indent="0">
              <a:spcBef>
                <a:spcPts val="0"/>
              </a:spcBef>
              <a:buNone/>
            </a:pPr>
            <a:r>
              <a:rPr lang="en-GB" sz="800" dirty="0"/>
              <a:t>CKD, chronic kidney disease; TIA, transient ischaemic attack</a:t>
            </a:r>
          </a:p>
          <a:p>
            <a:pPr marL="36000" indent="-36000">
              <a:spcBef>
                <a:spcPts val="0"/>
              </a:spcBef>
              <a:buNone/>
            </a:pPr>
            <a:endParaRPr lang="en-GB" sz="800" dirty="0"/>
          </a:p>
        </p:txBody>
      </p:sp>
      <p:sp>
        <p:nvSpPr>
          <p:cNvPr id="4" name="TextBox 3"/>
          <p:cNvSpPr txBox="1"/>
          <p:nvPr/>
        </p:nvSpPr>
        <p:spPr>
          <a:xfrm>
            <a:off x="2332719" y="1724935"/>
            <a:ext cx="753732" cy="276999"/>
          </a:xfrm>
          <a:prstGeom prst="rect">
            <a:avLst/>
          </a:prstGeom>
          <a:noFill/>
        </p:spPr>
        <p:txBody>
          <a:bodyPr wrap="none" rtlCol="0">
            <a:spAutoFit/>
          </a:bodyPr>
          <a:lstStyle/>
          <a:p>
            <a:r>
              <a:rPr lang="en-GB" sz="1200" i="1" dirty="0">
                <a:solidFill>
                  <a:schemeClr val="bg1"/>
                </a:solidFill>
              </a:rPr>
              <a:t>P</a:t>
            </a:r>
            <a:r>
              <a:rPr lang="en-GB" sz="1200" dirty="0">
                <a:solidFill>
                  <a:schemeClr val="bg1"/>
                </a:solidFill>
              </a:rPr>
              <a:t>=0.01</a:t>
            </a:r>
          </a:p>
        </p:txBody>
      </p:sp>
      <p:sp>
        <p:nvSpPr>
          <p:cNvPr id="14" name="Rectangle 13"/>
          <p:cNvSpPr/>
          <p:nvPr/>
        </p:nvSpPr>
        <p:spPr>
          <a:xfrm>
            <a:off x="401930" y="5445224"/>
            <a:ext cx="8494784" cy="738664"/>
          </a:xfrm>
          <a:prstGeom prst="rect">
            <a:avLst/>
          </a:prstGeom>
          <a:solidFill>
            <a:schemeClr val="accent3"/>
          </a:solidFill>
        </p:spPr>
        <p:txBody>
          <a:bodyPr wrap="square">
            <a:spAutoFit/>
          </a:bodyPr>
          <a:lstStyle/>
          <a:p>
            <a:pPr algn="ctr"/>
            <a:r>
              <a:rPr lang="en-GB" sz="1400" b="1" dirty="0">
                <a:solidFill>
                  <a:schemeClr val="bg1"/>
                </a:solidFill>
              </a:rPr>
              <a:t>SPARCL – Only study showing a significant effect had a greater number of patients with history of </a:t>
            </a:r>
            <a:r>
              <a:rPr lang="en-GB" sz="1400" b="1" dirty="0" err="1">
                <a:solidFill>
                  <a:schemeClr val="bg1"/>
                </a:solidFill>
              </a:rPr>
              <a:t>haemorraghic</a:t>
            </a:r>
            <a:r>
              <a:rPr lang="en-GB" sz="1400" b="1" dirty="0">
                <a:solidFill>
                  <a:schemeClr val="bg1"/>
                </a:solidFill>
              </a:rPr>
              <a:t> stroke in the statin-treated group which may have had a confounding effect</a:t>
            </a:r>
            <a:r>
              <a:rPr lang="en-GB" sz="1400" b="1" baseline="30000" dirty="0">
                <a:solidFill>
                  <a:schemeClr val="bg1"/>
                </a:solidFill>
              </a:rPr>
              <a:t>5</a:t>
            </a:r>
            <a:endParaRPr lang="en-GB" sz="1400" b="1" dirty="0"/>
          </a:p>
        </p:txBody>
      </p:sp>
    </p:spTree>
    <p:extLst>
      <p:ext uri="{BB962C8B-B14F-4D97-AF65-F5344CB8AC3E}">
        <p14:creationId xmlns:p14="http://schemas.microsoft.com/office/powerpoint/2010/main" val="4206757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of diabetes increases with more intensive statin therapy</a:t>
            </a:r>
          </a:p>
        </p:txBody>
      </p:sp>
      <p:sp>
        <p:nvSpPr>
          <p:cNvPr id="4" name="Text Placeholder 3"/>
          <p:cNvSpPr>
            <a:spLocks noGrp="1"/>
          </p:cNvSpPr>
          <p:nvPr>
            <p:ph type="body" sz="quarter" idx="13"/>
          </p:nvPr>
        </p:nvSpPr>
        <p:spPr>
          <a:xfrm>
            <a:off x="329035" y="5589240"/>
            <a:ext cx="8563445" cy="720080"/>
          </a:xfrm>
        </p:spPr>
        <p:txBody>
          <a:bodyPr>
            <a:normAutofit fontScale="92500"/>
          </a:bodyPr>
          <a:lstStyle/>
          <a:p>
            <a:pPr marL="519112" lvl="2" indent="0" algn="ctr">
              <a:buClr>
                <a:srgbClr val="CF8A00"/>
              </a:buClr>
              <a:buNone/>
            </a:pPr>
            <a:r>
              <a:rPr lang="en-GB" b="1" dirty="0"/>
              <a:t>A meta-analysis of 5 trials showed a 12% increased risk of new-onset diabetes in intensively-treated statin patients</a:t>
            </a:r>
            <a:r>
              <a:rPr lang="en-GB" b="1" baseline="30000" dirty="0"/>
              <a:t>1</a:t>
            </a:r>
            <a:r>
              <a:rPr lang="en-GB" b="1" dirty="0"/>
              <a:t>, although this increased risk was largely limited to patients with a prior higher risk of developing  diabetes</a:t>
            </a:r>
            <a:r>
              <a:rPr lang="en-GB" b="1" baseline="30000" dirty="0"/>
              <a:t>2</a:t>
            </a:r>
            <a:endParaRPr lang="en-GB" sz="1200" dirty="0"/>
          </a:p>
          <a:p>
            <a:endParaRPr lang="en-GB" sz="1600" dirty="0"/>
          </a:p>
        </p:txBody>
      </p:sp>
      <p:grpSp>
        <p:nvGrpSpPr>
          <p:cNvPr id="8" name="Group 7"/>
          <p:cNvGrpSpPr/>
          <p:nvPr/>
        </p:nvGrpSpPr>
        <p:grpSpPr>
          <a:xfrm>
            <a:off x="5755545" y="2875382"/>
            <a:ext cx="3136935" cy="2569842"/>
            <a:chOff x="5755545" y="2782043"/>
            <a:chExt cx="3136935" cy="2303141"/>
          </a:xfrm>
        </p:grpSpPr>
        <p:cxnSp>
          <p:nvCxnSpPr>
            <p:cNvPr id="24" name="Straight Connector 23"/>
            <p:cNvCxnSpPr/>
            <p:nvPr/>
          </p:nvCxnSpPr>
          <p:spPr>
            <a:xfrm>
              <a:off x="5939655" y="4542086"/>
              <a:ext cx="27590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95255" y="4537323"/>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94821" y="4542086"/>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67995" y="4542086"/>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117927" y="4545261"/>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18399" y="2782043"/>
              <a:ext cx="0" cy="182989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39655" y="4534148"/>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687618" y="4543673"/>
              <a:ext cx="0" cy="730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755545" y="4581128"/>
              <a:ext cx="415498" cy="261610"/>
            </a:xfrm>
            <a:prstGeom prst="rect">
              <a:avLst/>
            </a:prstGeom>
            <a:noFill/>
          </p:spPr>
          <p:txBody>
            <a:bodyPr wrap="none" rtlCol="0">
              <a:spAutoFit/>
            </a:bodyPr>
            <a:lstStyle/>
            <a:p>
              <a:pPr>
                <a:spcAft>
                  <a:spcPts val="1100"/>
                </a:spcAft>
              </a:pPr>
              <a:r>
                <a:rPr lang="en-GB" sz="1100" dirty="0">
                  <a:solidFill>
                    <a:schemeClr val="bg1"/>
                  </a:solidFill>
                </a:rPr>
                <a:t>0.5</a:t>
              </a:r>
            </a:p>
          </p:txBody>
        </p:sp>
        <p:sp>
          <p:nvSpPr>
            <p:cNvPr id="33" name="TextBox 32"/>
            <p:cNvSpPr txBox="1"/>
            <p:nvPr/>
          </p:nvSpPr>
          <p:spPr>
            <a:xfrm>
              <a:off x="7110650" y="4581128"/>
              <a:ext cx="415498" cy="261610"/>
            </a:xfrm>
            <a:prstGeom prst="rect">
              <a:avLst/>
            </a:prstGeom>
            <a:noFill/>
          </p:spPr>
          <p:txBody>
            <a:bodyPr wrap="none" rtlCol="0">
              <a:spAutoFit/>
            </a:bodyPr>
            <a:lstStyle/>
            <a:p>
              <a:pPr>
                <a:spcAft>
                  <a:spcPts val="1100"/>
                </a:spcAft>
              </a:pPr>
              <a:r>
                <a:rPr lang="en-GB" sz="1100" dirty="0">
                  <a:solidFill>
                    <a:schemeClr val="bg1"/>
                  </a:solidFill>
                </a:rPr>
                <a:t>1.0</a:t>
              </a:r>
            </a:p>
          </p:txBody>
        </p:sp>
        <p:sp>
          <p:nvSpPr>
            <p:cNvPr id="34" name="TextBox 33"/>
            <p:cNvSpPr txBox="1"/>
            <p:nvPr/>
          </p:nvSpPr>
          <p:spPr>
            <a:xfrm>
              <a:off x="8476982" y="4581128"/>
              <a:ext cx="415498" cy="261610"/>
            </a:xfrm>
            <a:prstGeom prst="rect">
              <a:avLst/>
            </a:prstGeom>
            <a:noFill/>
          </p:spPr>
          <p:txBody>
            <a:bodyPr wrap="none" rtlCol="0">
              <a:spAutoFit/>
            </a:bodyPr>
            <a:lstStyle/>
            <a:p>
              <a:pPr>
                <a:spcAft>
                  <a:spcPts val="1100"/>
                </a:spcAft>
              </a:pPr>
              <a:r>
                <a:rPr lang="en-GB" sz="1100" dirty="0">
                  <a:solidFill>
                    <a:schemeClr val="bg1"/>
                  </a:solidFill>
                </a:rPr>
                <a:t>2.0</a:t>
              </a:r>
            </a:p>
          </p:txBody>
        </p:sp>
        <p:sp>
          <p:nvSpPr>
            <p:cNvPr id="35" name="TextBox 34"/>
            <p:cNvSpPr txBox="1"/>
            <p:nvPr/>
          </p:nvSpPr>
          <p:spPr>
            <a:xfrm>
              <a:off x="6500698" y="4823574"/>
              <a:ext cx="1636987" cy="261610"/>
            </a:xfrm>
            <a:prstGeom prst="rect">
              <a:avLst/>
            </a:prstGeom>
            <a:noFill/>
          </p:spPr>
          <p:txBody>
            <a:bodyPr wrap="none" rtlCol="0">
              <a:spAutoFit/>
            </a:bodyPr>
            <a:lstStyle/>
            <a:p>
              <a:pPr>
                <a:spcAft>
                  <a:spcPts val="1100"/>
                </a:spcAft>
              </a:pPr>
              <a:r>
                <a:rPr lang="en-GB" sz="1100" dirty="0">
                  <a:solidFill>
                    <a:schemeClr val="bg1"/>
                  </a:solidFill>
                </a:rPr>
                <a:t>Odds ratio (95% CI)</a:t>
              </a:r>
            </a:p>
          </p:txBody>
        </p:sp>
        <p:cxnSp>
          <p:nvCxnSpPr>
            <p:cNvPr id="36" name="Straight Connector 35"/>
            <p:cNvCxnSpPr/>
            <p:nvPr/>
          </p:nvCxnSpPr>
          <p:spPr>
            <a:xfrm>
              <a:off x="6768330" y="2930277"/>
              <a:ext cx="113982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7177905" y="3225453"/>
              <a:ext cx="1493044" cy="2381"/>
            </a:xfrm>
            <a:prstGeom prst="straightConnector1">
              <a:avLst/>
            </a:prstGeom>
            <a:ln w="19050">
              <a:solidFill>
                <a:schemeClr val="bg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7911330" y="3199259"/>
              <a:ext cx="59531" cy="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Connector 38"/>
            <p:cNvCxnSpPr/>
            <p:nvPr/>
          </p:nvCxnSpPr>
          <p:spPr>
            <a:xfrm>
              <a:off x="7361261" y="3536727"/>
              <a:ext cx="60007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7296968" y="2887415"/>
              <a:ext cx="76200" cy="714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Connector 40"/>
            <p:cNvCxnSpPr/>
            <p:nvPr/>
          </p:nvCxnSpPr>
          <p:spPr>
            <a:xfrm>
              <a:off x="7220768" y="3812852"/>
              <a:ext cx="759618"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218386" y="4110410"/>
              <a:ext cx="48577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7594624" y="3472433"/>
              <a:ext cx="126206" cy="126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7546999" y="3769990"/>
              <a:ext cx="95250" cy="97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7387455" y="4038972"/>
              <a:ext cx="145256" cy="145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Diamond 45"/>
            <p:cNvSpPr/>
            <p:nvPr/>
          </p:nvSpPr>
          <p:spPr>
            <a:xfrm>
              <a:off x="7387455" y="4327004"/>
              <a:ext cx="328613" cy="138882"/>
            </a:xfrm>
            <a:prstGeom prst="diamond">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a:stCxn id="46" idx="0"/>
              <a:endCxn id="46" idx="2"/>
            </p:cNvCxnSpPr>
            <p:nvPr/>
          </p:nvCxnSpPr>
          <p:spPr>
            <a:xfrm flipH="1">
              <a:off x="7551761" y="4327004"/>
              <a:ext cx="1" cy="14364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7504" y="3098516"/>
            <a:ext cx="1779654" cy="1920272"/>
          </a:xfrm>
          <a:prstGeom prst="rect">
            <a:avLst/>
          </a:prstGeom>
          <a:noFill/>
        </p:spPr>
        <p:txBody>
          <a:bodyPr wrap="none" rtlCol="0">
            <a:spAutoFit/>
          </a:bodyPr>
          <a:lstStyle/>
          <a:p>
            <a:pPr>
              <a:spcAft>
                <a:spcPts val="1100"/>
              </a:spcAft>
            </a:pPr>
            <a:r>
              <a:rPr lang="en-GB" sz="1000" dirty="0">
                <a:solidFill>
                  <a:schemeClr val="bg1"/>
                </a:solidFill>
              </a:rPr>
              <a:t>PROVE IT-TIMI 22, 2004</a:t>
            </a:r>
          </a:p>
          <a:p>
            <a:pPr>
              <a:spcAft>
                <a:spcPts val="1100"/>
              </a:spcAft>
            </a:pPr>
            <a:r>
              <a:rPr lang="en-GB" sz="1000" dirty="0">
                <a:solidFill>
                  <a:schemeClr val="bg1"/>
                </a:solidFill>
              </a:rPr>
              <a:t>A to Z, 2004</a:t>
            </a:r>
          </a:p>
          <a:p>
            <a:pPr>
              <a:spcAft>
                <a:spcPts val="1100"/>
              </a:spcAft>
            </a:pPr>
            <a:r>
              <a:rPr lang="en-GB" sz="1000" dirty="0">
                <a:solidFill>
                  <a:schemeClr val="bg1"/>
                </a:solidFill>
              </a:rPr>
              <a:t>TNT, 2005</a:t>
            </a:r>
          </a:p>
          <a:p>
            <a:pPr>
              <a:spcAft>
                <a:spcPts val="1100"/>
              </a:spcAft>
            </a:pPr>
            <a:r>
              <a:rPr lang="en-GB" sz="1000" dirty="0">
                <a:solidFill>
                  <a:schemeClr val="bg1"/>
                </a:solidFill>
              </a:rPr>
              <a:t>IDEAL, 2005</a:t>
            </a:r>
          </a:p>
          <a:p>
            <a:pPr>
              <a:spcAft>
                <a:spcPts val="1100"/>
              </a:spcAft>
            </a:pPr>
            <a:r>
              <a:rPr lang="en-GB" sz="1000" dirty="0">
                <a:solidFill>
                  <a:schemeClr val="bg1"/>
                </a:solidFill>
              </a:rPr>
              <a:t>SEARCH, 2010</a:t>
            </a:r>
          </a:p>
          <a:p>
            <a:pPr>
              <a:spcAft>
                <a:spcPts val="1100"/>
              </a:spcAft>
            </a:pPr>
            <a:r>
              <a:rPr lang="en-GB" sz="1000" b="1" dirty="0">
                <a:solidFill>
                  <a:schemeClr val="bg1"/>
                </a:solidFill>
              </a:rPr>
              <a:t>Pooled odds ratio</a:t>
            </a:r>
          </a:p>
        </p:txBody>
      </p:sp>
      <p:sp>
        <p:nvSpPr>
          <p:cNvPr id="10" name="TextBox 9"/>
          <p:cNvSpPr txBox="1"/>
          <p:nvPr/>
        </p:nvSpPr>
        <p:spPr>
          <a:xfrm>
            <a:off x="1835696" y="3098516"/>
            <a:ext cx="1348446" cy="1920272"/>
          </a:xfrm>
          <a:prstGeom prst="rect">
            <a:avLst/>
          </a:prstGeom>
          <a:noFill/>
        </p:spPr>
        <p:txBody>
          <a:bodyPr wrap="none" rtlCol="0">
            <a:spAutoFit/>
          </a:bodyPr>
          <a:lstStyle/>
          <a:p>
            <a:pPr>
              <a:spcAft>
                <a:spcPts val="1100"/>
              </a:spcAft>
            </a:pPr>
            <a:r>
              <a:rPr lang="en-GB" sz="1000" dirty="0">
                <a:solidFill>
                  <a:schemeClr val="bg1"/>
                </a:solidFill>
              </a:rPr>
              <a:t>101/1707 (5.9)</a:t>
            </a:r>
          </a:p>
          <a:p>
            <a:pPr>
              <a:spcAft>
                <a:spcPts val="1100"/>
              </a:spcAft>
            </a:pPr>
            <a:r>
              <a:rPr lang="en-GB" sz="1000" dirty="0">
                <a:solidFill>
                  <a:schemeClr val="bg1"/>
                </a:solidFill>
              </a:rPr>
              <a:t>65/1768 (3.7)</a:t>
            </a:r>
          </a:p>
          <a:p>
            <a:pPr>
              <a:spcAft>
                <a:spcPts val="1100"/>
              </a:spcAft>
            </a:pPr>
            <a:r>
              <a:rPr lang="en-GB" sz="1000" dirty="0">
                <a:solidFill>
                  <a:schemeClr val="bg1"/>
                </a:solidFill>
              </a:rPr>
              <a:t>418/3798 (11.0)</a:t>
            </a:r>
          </a:p>
          <a:p>
            <a:pPr>
              <a:spcAft>
                <a:spcPts val="1100"/>
              </a:spcAft>
            </a:pPr>
            <a:r>
              <a:rPr lang="en-GB" sz="1000" dirty="0">
                <a:solidFill>
                  <a:schemeClr val="bg1"/>
                </a:solidFill>
              </a:rPr>
              <a:t>240/3737 (6.4)</a:t>
            </a:r>
          </a:p>
          <a:p>
            <a:pPr>
              <a:spcAft>
                <a:spcPts val="1100"/>
              </a:spcAft>
            </a:pPr>
            <a:r>
              <a:rPr lang="en-GB" sz="1000" dirty="0">
                <a:solidFill>
                  <a:schemeClr val="bg1"/>
                </a:solidFill>
              </a:rPr>
              <a:t>625/5398 (11.6)</a:t>
            </a:r>
          </a:p>
          <a:p>
            <a:pPr>
              <a:spcAft>
                <a:spcPts val="1100"/>
              </a:spcAft>
            </a:pPr>
            <a:r>
              <a:rPr lang="en-GB" sz="1000" dirty="0">
                <a:solidFill>
                  <a:schemeClr val="bg1"/>
                </a:solidFill>
              </a:rPr>
              <a:t>1449/16408 (8.8)</a:t>
            </a:r>
          </a:p>
        </p:txBody>
      </p:sp>
      <p:sp>
        <p:nvSpPr>
          <p:cNvPr id="11" name="TextBox 10"/>
          <p:cNvSpPr txBox="1"/>
          <p:nvPr/>
        </p:nvSpPr>
        <p:spPr>
          <a:xfrm>
            <a:off x="3131840" y="3104245"/>
            <a:ext cx="1348446" cy="1920272"/>
          </a:xfrm>
          <a:prstGeom prst="rect">
            <a:avLst/>
          </a:prstGeom>
          <a:noFill/>
        </p:spPr>
        <p:txBody>
          <a:bodyPr wrap="none" rtlCol="0">
            <a:spAutoFit/>
          </a:bodyPr>
          <a:lstStyle/>
          <a:p>
            <a:pPr>
              <a:spcAft>
                <a:spcPts val="1100"/>
              </a:spcAft>
            </a:pPr>
            <a:r>
              <a:rPr lang="en-GB" sz="1000" dirty="0">
                <a:solidFill>
                  <a:schemeClr val="bg1"/>
                </a:solidFill>
              </a:rPr>
              <a:t>99/1688 (5.9)</a:t>
            </a:r>
          </a:p>
          <a:p>
            <a:pPr>
              <a:spcAft>
                <a:spcPts val="1100"/>
              </a:spcAft>
            </a:pPr>
            <a:r>
              <a:rPr lang="en-GB" sz="1000" dirty="0">
                <a:solidFill>
                  <a:schemeClr val="bg1"/>
                </a:solidFill>
              </a:rPr>
              <a:t>47/1736 (2.7)</a:t>
            </a:r>
          </a:p>
          <a:p>
            <a:pPr>
              <a:spcAft>
                <a:spcPts val="1100"/>
              </a:spcAft>
            </a:pPr>
            <a:r>
              <a:rPr lang="en-GB" sz="1000" dirty="0">
                <a:solidFill>
                  <a:schemeClr val="bg1"/>
                </a:solidFill>
              </a:rPr>
              <a:t>358/3797 (9.4)</a:t>
            </a:r>
          </a:p>
          <a:p>
            <a:pPr>
              <a:spcAft>
                <a:spcPts val="1100"/>
              </a:spcAft>
            </a:pPr>
            <a:r>
              <a:rPr lang="en-GB" sz="1000" dirty="0">
                <a:solidFill>
                  <a:schemeClr val="bg1"/>
                </a:solidFill>
              </a:rPr>
              <a:t>209/3724 (5.6)</a:t>
            </a:r>
          </a:p>
          <a:p>
            <a:pPr>
              <a:spcAft>
                <a:spcPts val="1100"/>
              </a:spcAft>
            </a:pPr>
            <a:r>
              <a:rPr lang="en-GB" sz="1000" dirty="0">
                <a:solidFill>
                  <a:schemeClr val="bg1"/>
                </a:solidFill>
              </a:rPr>
              <a:t>587/5399 (10.9)</a:t>
            </a:r>
          </a:p>
          <a:p>
            <a:pPr>
              <a:spcAft>
                <a:spcPts val="1100"/>
              </a:spcAft>
            </a:pPr>
            <a:r>
              <a:rPr lang="en-GB" sz="1000" dirty="0">
                <a:solidFill>
                  <a:schemeClr val="bg1"/>
                </a:solidFill>
              </a:rPr>
              <a:t>1300/16344 (8.0)</a:t>
            </a:r>
          </a:p>
        </p:txBody>
      </p:sp>
      <p:sp>
        <p:nvSpPr>
          <p:cNvPr id="12" name="TextBox 11"/>
          <p:cNvSpPr txBox="1"/>
          <p:nvPr/>
        </p:nvSpPr>
        <p:spPr>
          <a:xfrm>
            <a:off x="4471329" y="3125784"/>
            <a:ext cx="1377300" cy="1920272"/>
          </a:xfrm>
          <a:prstGeom prst="rect">
            <a:avLst/>
          </a:prstGeom>
          <a:noFill/>
        </p:spPr>
        <p:txBody>
          <a:bodyPr wrap="none" rtlCol="0">
            <a:spAutoFit/>
          </a:bodyPr>
          <a:lstStyle/>
          <a:p>
            <a:pPr>
              <a:spcAft>
                <a:spcPts val="1100"/>
              </a:spcAft>
            </a:pPr>
            <a:r>
              <a:rPr lang="en-GB" sz="1000" dirty="0">
                <a:solidFill>
                  <a:schemeClr val="bg1"/>
                </a:solidFill>
              </a:rPr>
              <a:t>1.01 (0.76-1.34)</a:t>
            </a:r>
          </a:p>
          <a:p>
            <a:pPr>
              <a:spcAft>
                <a:spcPts val="1100"/>
              </a:spcAft>
            </a:pPr>
            <a:r>
              <a:rPr lang="en-GB" sz="1000" dirty="0">
                <a:solidFill>
                  <a:schemeClr val="bg1"/>
                </a:solidFill>
              </a:rPr>
              <a:t>1.37 (0.94-2.01)</a:t>
            </a:r>
          </a:p>
          <a:p>
            <a:pPr>
              <a:spcAft>
                <a:spcPts val="1100"/>
              </a:spcAft>
            </a:pPr>
            <a:r>
              <a:rPr lang="en-GB" sz="1000" dirty="0">
                <a:solidFill>
                  <a:schemeClr val="bg1"/>
                </a:solidFill>
              </a:rPr>
              <a:t>1.19 (1.02-1.38)</a:t>
            </a:r>
          </a:p>
          <a:p>
            <a:pPr>
              <a:spcAft>
                <a:spcPts val="1100"/>
              </a:spcAft>
            </a:pPr>
            <a:r>
              <a:rPr lang="en-GB" sz="1000" dirty="0">
                <a:solidFill>
                  <a:schemeClr val="bg1"/>
                </a:solidFill>
              </a:rPr>
              <a:t>1.15 (0.95-1.40)</a:t>
            </a:r>
          </a:p>
          <a:p>
            <a:pPr>
              <a:spcAft>
                <a:spcPts val="1100"/>
              </a:spcAft>
            </a:pPr>
            <a:r>
              <a:rPr lang="en-GB" sz="1000" dirty="0">
                <a:solidFill>
                  <a:schemeClr val="bg1"/>
                </a:solidFill>
              </a:rPr>
              <a:t>1.07 (0.95-1.21)</a:t>
            </a:r>
          </a:p>
          <a:p>
            <a:pPr>
              <a:spcAft>
                <a:spcPts val="1100"/>
              </a:spcAft>
            </a:pPr>
            <a:r>
              <a:rPr lang="en-GB" sz="1000" b="1" dirty="0">
                <a:solidFill>
                  <a:schemeClr val="bg1"/>
                </a:solidFill>
              </a:rPr>
              <a:t>1.12 (1.04-1.22)</a:t>
            </a:r>
          </a:p>
        </p:txBody>
      </p:sp>
      <p:sp>
        <p:nvSpPr>
          <p:cNvPr id="13" name="TextBox 12"/>
          <p:cNvSpPr txBox="1"/>
          <p:nvPr/>
        </p:nvSpPr>
        <p:spPr>
          <a:xfrm>
            <a:off x="136501" y="2667575"/>
            <a:ext cx="1459054" cy="274733"/>
          </a:xfrm>
          <a:prstGeom prst="rect">
            <a:avLst/>
          </a:prstGeom>
          <a:noFill/>
        </p:spPr>
        <p:txBody>
          <a:bodyPr wrap="none" rtlCol="0">
            <a:spAutoFit/>
          </a:bodyPr>
          <a:lstStyle/>
          <a:p>
            <a:pPr>
              <a:spcAft>
                <a:spcPts val="1100"/>
              </a:spcAft>
            </a:pPr>
            <a:r>
              <a:rPr lang="en-GB" sz="1000" b="1" dirty="0">
                <a:solidFill>
                  <a:schemeClr val="bg1"/>
                </a:solidFill>
              </a:rPr>
              <a:t>Incident Diabetes</a:t>
            </a:r>
          </a:p>
        </p:txBody>
      </p:sp>
      <p:sp>
        <p:nvSpPr>
          <p:cNvPr id="14" name="TextBox 13"/>
          <p:cNvSpPr txBox="1"/>
          <p:nvPr/>
        </p:nvSpPr>
        <p:spPr>
          <a:xfrm>
            <a:off x="1979712" y="2620922"/>
            <a:ext cx="1008112" cy="446442"/>
          </a:xfrm>
          <a:prstGeom prst="rect">
            <a:avLst/>
          </a:prstGeom>
          <a:noFill/>
        </p:spPr>
        <p:txBody>
          <a:bodyPr wrap="square" rtlCol="0">
            <a:spAutoFit/>
          </a:bodyPr>
          <a:lstStyle/>
          <a:p>
            <a:pPr algn="ctr">
              <a:spcAft>
                <a:spcPts val="1100"/>
              </a:spcAft>
            </a:pPr>
            <a:r>
              <a:rPr lang="en-GB" sz="1000" b="1" dirty="0">
                <a:solidFill>
                  <a:schemeClr val="bg1"/>
                </a:solidFill>
              </a:rPr>
              <a:t>Intensive Dose</a:t>
            </a:r>
          </a:p>
        </p:txBody>
      </p:sp>
      <p:sp>
        <p:nvSpPr>
          <p:cNvPr id="15" name="TextBox 14"/>
          <p:cNvSpPr txBox="1"/>
          <p:nvPr/>
        </p:nvSpPr>
        <p:spPr>
          <a:xfrm>
            <a:off x="3131840" y="2620922"/>
            <a:ext cx="1008112" cy="446442"/>
          </a:xfrm>
          <a:prstGeom prst="rect">
            <a:avLst/>
          </a:prstGeom>
          <a:noFill/>
        </p:spPr>
        <p:txBody>
          <a:bodyPr wrap="square" rtlCol="0">
            <a:spAutoFit/>
          </a:bodyPr>
          <a:lstStyle/>
          <a:p>
            <a:pPr algn="ctr">
              <a:spcAft>
                <a:spcPts val="1100"/>
              </a:spcAft>
            </a:pPr>
            <a:r>
              <a:rPr lang="en-GB" sz="1000" b="1" dirty="0">
                <a:solidFill>
                  <a:schemeClr val="bg1"/>
                </a:solidFill>
              </a:rPr>
              <a:t>Moderate Dose</a:t>
            </a:r>
          </a:p>
        </p:txBody>
      </p:sp>
      <p:sp>
        <p:nvSpPr>
          <p:cNvPr id="16" name="TextBox 15"/>
          <p:cNvSpPr txBox="1"/>
          <p:nvPr/>
        </p:nvSpPr>
        <p:spPr>
          <a:xfrm>
            <a:off x="4499992" y="2701268"/>
            <a:ext cx="1201288" cy="274733"/>
          </a:xfrm>
          <a:prstGeom prst="rect">
            <a:avLst/>
          </a:prstGeom>
          <a:noFill/>
        </p:spPr>
        <p:txBody>
          <a:bodyPr wrap="square" rtlCol="0">
            <a:spAutoFit/>
          </a:bodyPr>
          <a:lstStyle/>
          <a:p>
            <a:pPr algn="ctr">
              <a:spcAft>
                <a:spcPts val="1100"/>
              </a:spcAft>
            </a:pPr>
            <a:r>
              <a:rPr lang="en-GB" sz="1000" b="1" dirty="0">
                <a:solidFill>
                  <a:schemeClr val="bg1"/>
                </a:solidFill>
              </a:rPr>
              <a:t>OR (95% CI)</a:t>
            </a:r>
          </a:p>
        </p:txBody>
      </p:sp>
      <p:cxnSp>
        <p:nvCxnSpPr>
          <p:cNvPr id="17" name="Straight Connector 16"/>
          <p:cNvCxnSpPr/>
          <p:nvPr/>
        </p:nvCxnSpPr>
        <p:spPr>
          <a:xfrm>
            <a:off x="179512" y="3067364"/>
            <a:ext cx="15841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87158" y="3067364"/>
            <a:ext cx="11006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131840" y="3067364"/>
            <a:ext cx="12241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99992" y="3067364"/>
            <a:ext cx="12012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887158" y="2620922"/>
            <a:ext cx="246881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58189" y="2362179"/>
            <a:ext cx="1726755" cy="274733"/>
          </a:xfrm>
          <a:prstGeom prst="rect">
            <a:avLst/>
          </a:prstGeom>
          <a:noFill/>
        </p:spPr>
        <p:txBody>
          <a:bodyPr wrap="none" rtlCol="0">
            <a:spAutoFit/>
          </a:bodyPr>
          <a:lstStyle/>
          <a:p>
            <a:pPr algn="ctr">
              <a:spcAft>
                <a:spcPts val="1100"/>
              </a:spcAft>
            </a:pPr>
            <a:r>
              <a:rPr lang="en-GB" sz="1000" b="1" dirty="0">
                <a:solidFill>
                  <a:schemeClr val="bg1"/>
                </a:solidFill>
              </a:rPr>
              <a:t>Cases/Total, No. (%)</a:t>
            </a:r>
          </a:p>
        </p:txBody>
      </p:sp>
      <p:sp>
        <p:nvSpPr>
          <p:cNvPr id="23" name="TextBox 22"/>
          <p:cNvSpPr txBox="1"/>
          <p:nvPr/>
        </p:nvSpPr>
        <p:spPr>
          <a:xfrm>
            <a:off x="499742" y="4963144"/>
            <a:ext cx="2191626" cy="246221"/>
          </a:xfrm>
          <a:prstGeom prst="rect">
            <a:avLst/>
          </a:prstGeom>
          <a:noFill/>
        </p:spPr>
        <p:txBody>
          <a:bodyPr wrap="none" rtlCol="0">
            <a:spAutoFit/>
          </a:bodyPr>
          <a:lstStyle/>
          <a:p>
            <a:pPr>
              <a:spcAft>
                <a:spcPts val="1100"/>
              </a:spcAft>
            </a:pPr>
            <a:r>
              <a:rPr lang="en-GB" sz="1000" dirty="0">
                <a:solidFill>
                  <a:schemeClr val="bg1"/>
                </a:solidFill>
              </a:rPr>
              <a:t>Heterogeneity: </a:t>
            </a:r>
            <a:r>
              <a:rPr lang="en-GB" sz="1000" i="1" dirty="0">
                <a:solidFill>
                  <a:schemeClr val="bg1"/>
                </a:solidFill>
              </a:rPr>
              <a:t>l</a:t>
            </a:r>
            <a:r>
              <a:rPr lang="en-GB" sz="1000" i="1" baseline="30000" dirty="0">
                <a:solidFill>
                  <a:schemeClr val="bg1"/>
                </a:solidFill>
              </a:rPr>
              <a:t>2</a:t>
            </a:r>
            <a:r>
              <a:rPr lang="en-GB" sz="1000" dirty="0">
                <a:solidFill>
                  <a:schemeClr val="bg1"/>
                </a:solidFill>
              </a:rPr>
              <a:t>=0%; p=0.60</a:t>
            </a:r>
          </a:p>
        </p:txBody>
      </p:sp>
      <p:sp>
        <p:nvSpPr>
          <p:cNvPr id="3" name="Rectangle 2"/>
          <p:cNvSpPr/>
          <p:nvPr/>
        </p:nvSpPr>
        <p:spPr>
          <a:xfrm>
            <a:off x="456382" y="1412776"/>
            <a:ext cx="8364090" cy="830997"/>
          </a:xfrm>
          <a:prstGeom prst="rect">
            <a:avLst/>
          </a:prstGeom>
        </p:spPr>
        <p:txBody>
          <a:bodyPr wrap="square">
            <a:spAutoFit/>
          </a:bodyPr>
          <a:lstStyle/>
          <a:p>
            <a:pPr lvl="0">
              <a:spcBef>
                <a:spcPct val="20000"/>
              </a:spcBef>
              <a:buClr>
                <a:srgbClr val="CF8A00"/>
              </a:buClr>
            </a:pPr>
            <a:r>
              <a:rPr lang="en-GB" sz="1200" dirty="0">
                <a:solidFill>
                  <a:schemeClr val="bg1"/>
                </a:solidFill>
              </a:rPr>
              <a:t>A meta-analysis of 5 trials (N=39,612) to investigate the risk of new-onset diabetes comparing intensive- with moderate-dose statin therapy, including more than 1000 participants who were followed up for more than 1 year, showed a 12% increased risk of new-onset diabetes</a:t>
            </a:r>
            <a:r>
              <a:rPr lang="en-GB" sz="1200" b="1" baseline="30000" dirty="0">
                <a:solidFill>
                  <a:prstClr val="white"/>
                </a:solidFill>
              </a:rPr>
              <a:t>1</a:t>
            </a:r>
            <a:endParaRPr lang="en-GB" sz="1200" b="1" dirty="0">
              <a:solidFill>
                <a:prstClr val="white"/>
              </a:solidFill>
            </a:endParaRPr>
          </a:p>
          <a:p>
            <a:endParaRPr lang="en-GB" sz="1200" dirty="0">
              <a:solidFill>
                <a:schemeClr val="bg1"/>
              </a:solidFill>
            </a:endParaRPr>
          </a:p>
        </p:txBody>
      </p:sp>
      <p:sp>
        <p:nvSpPr>
          <p:cNvPr id="49" name="Rectangle 48"/>
          <p:cNvSpPr/>
          <p:nvPr/>
        </p:nvSpPr>
        <p:spPr>
          <a:xfrm>
            <a:off x="104020" y="6381328"/>
            <a:ext cx="6017994" cy="230832"/>
          </a:xfrm>
          <a:prstGeom prst="rect">
            <a:avLst/>
          </a:prstGeom>
        </p:spPr>
        <p:txBody>
          <a:bodyPr wrap="none">
            <a:spAutoFit/>
          </a:bodyPr>
          <a:lstStyle/>
          <a:p>
            <a:r>
              <a:rPr lang="en-GB" sz="900" b="1" dirty="0">
                <a:solidFill>
                  <a:prstClr val="white"/>
                </a:solidFill>
              </a:rPr>
              <a:t>1. </a:t>
            </a:r>
            <a:r>
              <a:rPr lang="en-GB" sz="900" dirty="0" err="1">
                <a:solidFill>
                  <a:prstClr val="white"/>
                </a:solidFill>
              </a:rPr>
              <a:t>Preiss</a:t>
            </a:r>
            <a:r>
              <a:rPr lang="en-GB" sz="900" dirty="0">
                <a:solidFill>
                  <a:prstClr val="white"/>
                </a:solidFill>
              </a:rPr>
              <a:t> D, et al. JAMA 2011;305(24):2556–2564. </a:t>
            </a:r>
            <a:r>
              <a:rPr lang="en-GB" sz="900" b="1" dirty="0">
                <a:solidFill>
                  <a:prstClr val="white"/>
                </a:solidFill>
              </a:rPr>
              <a:t>2. </a:t>
            </a:r>
            <a:r>
              <a:rPr lang="da-DK" sz="900" dirty="0">
                <a:solidFill>
                  <a:prstClr val="white"/>
                </a:solidFill>
              </a:rPr>
              <a:t>Ridker PM, et al. Lancet. 2012;380:565–71. </a:t>
            </a:r>
            <a:r>
              <a:rPr lang="en-GB" sz="900" dirty="0">
                <a:solidFill>
                  <a:prstClr val="white"/>
                </a:solidFill>
              </a:rPr>
              <a:t> </a:t>
            </a:r>
            <a:endParaRPr lang="en-GB" dirty="0"/>
          </a:p>
        </p:txBody>
      </p:sp>
    </p:spTree>
    <p:extLst>
      <p:ext uri="{BB962C8B-B14F-4D97-AF65-F5344CB8AC3E}">
        <p14:creationId xmlns:p14="http://schemas.microsoft.com/office/powerpoint/2010/main" val="27145646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05" name="Group 29704"/>
          <p:cNvGrpSpPr/>
          <p:nvPr/>
        </p:nvGrpSpPr>
        <p:grpSpPr>
          <a:xfrm>
            <a:off x="4670430" y="1744081"/>
            <a:ext cx="4459306" cy="2853898"/>
            <a:chOff x="4670430" y="3383414"/>
            <a:chExt cx="4459306" cy="2853898"/>
          </a:xfrm>
        </p:grpSpPr>
        <p:sp>
          <p:nvSpPr>
            <p:cNvPr id="29701" name="Freeform 29700"/>
            <p:cNvSpPr/>
            <p:nvPr/>
          </p:nvSpPr>
          <p:spPr>
            <a:xfrm>
              <a:off x="5436973" y="4278968"/>
              <a:ext cx="3230409" cy="1465159"/>
            </a:xfrm>
            <a:custGeom>
              <a:avLst/>
              <a:gdLst>
                <a:gd name="connsiteX0" fmla="*/ 0 w 3230409"/>
                <a:gd name="connsiteY0" fmla="*/ 1465159 h 1465159"/>
                <a:gd name="connsiteX1" fmla="*/ 70610 w 3230409"/>
                <a:gd name="connsiteY1" fmla="*/ 1458098 h 1465159"/>
                <a:gd name="connsiteX2" fmla="*/ 165934 w 3230409"/>
                <a:gd name="connsiteY2" fmla="*/ 1451037 h 1465159"/>
                <a:gd name="connsiteX3" fmla="*/ 194178 w 3230409"/>
                <a:gd name="connsiteY3" fmla="*/ 1419262 h 1465159"/>
                <a:gd name="connsiteX4" fmla="*/ 254196 w 3230409"/>
                <a:gd name="connsiteY4" fmla="*/ 1422793 h 1465159"/>
                <a:gd name="connsiteX5" fmla="*/ 310684 w 3230409"/>
                <a:gd name="connsiteY5" fmla="*/ 1415732 h 1465159"/>
                <a:gd name="connsiteX6" fmla="*/ 342459 w 3230409"/>
                <a:gd name="connsiteY6" fmla="*/ 1408671 h 1465159"/>
                <a:gd name="connsiteX7" fmla="*/ 374233 w 3230409"/>
                <a:gd name="connsiteY7" fmla="*/ 1401610 h 1465159"/>
                <a:gd name="connsiteX8" fmla="*/ 381294 w 3230409"/>
                <a:gd name="connsiteY8" fmla="*/ 1391018 h 1465159"/>
                <a:gd name="connsiteX9" fmla="*/ 420130 w 3230409"/>
                <a:gd name="connsiteY9" fmla="*/ 1391018 h 1465159"/>
                <a:gd name="connsiteX10" fmla="*/ 437782 w 3230409"/>
                <a:gd name="connsiteY10" fmla="*/ 1380427 h 1465159"/>
                <a:gd name="connsiteX11" fmla="*/ 490740 w 3230409"/>
                <a:gd name="connsiteY11" fmla="*/ 1376896 h 1465159"/>
                <a:gd name="connsiteX12" fmla="*/ 536636 w 3230409"/>
                <a:gd name="connsiteY12" fmla="*/ 1369835 h 1465159"/>
                <a:gd name="connsiteX13" fmla="*/ 614307 w 3230409"/>
                <a:gd name="connsiteY13" fmla="*/ 1366305 h 1465159"/>
                <a:gd name="connsiteX14" fmla="*/ 631960 w 3230409"/>
                <a:gd name="connsiteY14" fmla="*/ 1352183 h 1465159"/>
                <a:gd name="connsiteX15" fmla="*/ 695509 w 3230409"/>
                <a:gd name="connsiteY15" fmla="*/ 1345122 h 1465159"/>
                <a:gd name="connsiteX16" fmla="*/ 759058 w 3230409"/>
                <a:gd name="connsiteY16" fmla="*/ 1341591 h 1465159"/>
                <a:gd name="connsiteX17" fmla="*/ 804954 w 3230409"/>
                <a:gd name="connsiteY17" fmla="*/ 1331000 h 1465159"/>
                <a:gd name="connsiteX18" fmla="*/ 836729 w 3230409"/>
                <a:gd name="connsiteY18" fmla="*/ 1320408 h 1465159"/>
                <a:gd name="connsiteX19" fmla="*/ 847320 w 3230409"/>
                <a:gd name="connsiteY19" fmla="*/ 1313347 h 1465159"/>
                <a:gd name="connsiteX20" fmla="*/ 861442 w 3230409"/>
                <a:gd name="connsiteY20" fmla="*/ 1309817 h 1465159"/>
                <a:gd name="connsiteX21" fmla="*/ 872034 w 3230409"/>
                <a:gd name="connsiteY21" fmla="*/ 1306286 h 1465159"/>
                <a:gd name="connsiteX22" fmla="*/ 903808 w 3230409"/>
                <a:gd name="connsiteY22" fmla="*/ 1306286 h 1465159"/>
                <a:gd name="connsiteX23" fmla="*/ 946174 w 3230409"/>
                <a:gd name="connsiteY23" fmla="*/ 1288634 h 1465159"/>
                <a:gd name="connsiteX24" fmla="*/ 981480 w 3230409"/>
                <a:gd name="connsiteY24" fmla="*/ 1285103 h 1465159"/>
                <a:gd name="connsiteX25" fmla="*/ 1023846 w 3230409"/>
                <a:gd name="connsiteY25" fmla="*/ 1267451 h 1465159"/>
                <a:gd name="connsiteX26" fmla="*/ 1041498 w 3230409"/>
                <a:gd name="connsiteY26" fmla="*/ 1256859 h 1465159"/>
                <a:gd name="connsiteX27" fmla="*/ 1062681 w 3230409"/>
                <a:gd name="connsiteY27" fmla="*/ 1256859 h 1465159"/>
                <a:gd name="connsiteX28" fmla="*/ 1136822 w 3230409"/>
                <a:gd name="connsiteY28" fmla="*/ 1203901 h 1465159"/>
                <a:gd name="connsiteX29" fmla="*/ 1179188 w 3230409"/>
                <a:gd name="connsiteY29" fmla="*/ 1189779 h 1465159"/>
                <a:gd name="connsiteX30" fmla="*/ 1221554 w 3230409"/>
                <a:gd name="connsiteY30" fmla="*/ 1179188 h 1465159"/>
                <a:gd name="connsiteX31" fmla="*/ 1239206 w 3230409"/>
                <a:gd name="connsiteY31" fmla="*/ 1154474 h 1465159"/>
                <a:gd name="connsiteX32" fmla="*/ 1270981 w 3230409"/>
                <a:gd name="connsiteY32" fmla="*/ 1150944 h 1465159"/>
                <a:gd name="connsiteX33" fmla="*/ 1292164 w 3230409"/>
                <a:gd name="connsiteY33" fmla="*/ 1140352 h 1465159"/>
                <a:gd name="connsiteX34" fmla="*/ 1323938 w 3230409"/>
                <a:gd name="connsiteY34" fmla="*/ 1119169 h 1465159"/>
                <a:gd name="connsiteX35" fmla="*/ 1373365 w 3230409"/>
                <a:gd name="connsiteY35" fmla="*/ 1119169 h 1465159"/>
                <a:gd name="connsiteX36" fmla="*/ 1394548 w 3230409"/>
                <a:gd name="connsiteY36" fmla="*/ 1097986 h 1465159"/>
                <a:gd name="connsiteX37" fmla="*/ 1426323 w 3230409"/>
                <a:gd name="connsiteY37" fmla="*/ 1059151 h 1465159"/>
                <a:gd name="connsiteX38" fmla="*/ 1458097 w 3230409"/>
                <a:gd name="connsiteY38" fmla="*/ 942644 h 1465159"/>
                <a:gd name="connsiteX39" fmla="*/ 1486341 w 3230409"/>
                <a:gd name="connsiteY39" fmla="*/ 907339 h 1465159"/>
                <a:gd name="connsiteX40" fmla="*/ 1496933 w 3230409"/>
                <a:gd name="connsiteY40" fmla="*/ 903809 h 1465159"/>
                <a:gd name="connsiteX41" fmla="*/ 1514585 w 3230409"/>
                <a:gd name="connsiteY41" fmla="*/ 882626 h 1465159"/>
                <a:gd name="connsiteX42" fmla="*/ 1518116 w 3230409"/>
                <a:gd name="connsiteY42" fmla="*/ 872034 h 1465159"/>
                <a:gd name="connsiteX43" fmla="*/ 1535768 w 3230409"/>
                <a:gd name="connsiteY43" fmla="*/ 868504 h 1465159"/>
                <a:gd name="connsiteX44" fmla="*/ 1599317 w 3230409"/>
                <a:gd name="connsiteY44" fmla="*/ 850851 h 1465159"/>
                <a:gd name="connsiteX45" fmla="*/ 1631092 w 3230409"/>
                <a:gd name="connsiteY45" fmla="*/ 840260 h 1465159"/>
                <a:gd name="connsiteX46" fmla="*/ 1754659 w 3230409"/>
                <a:gd name="connsiteY46" fmla="*/ 840260 h 1465159"/>
                <a:gd name="connsiteX47" fmla="*/ 1793495 w 3230409"/>
                <a:gd name="connsiteY47" fmla="*/ 833199 h 1465159"/>
                <a:gd name="connsiteX48" fmla="*/ 1807617 w 3230409"/>
                <a:gd name="connsiteY48" fmla="*/ 801424 h 1465159"/>
                <a:gd name="connsiteX49" fmla="*/ 1881758 w 3230409"/>
                <a:gd name="connsiteY49" fmla="*/ 797894 h 1465159"/>
                <a:gd name="connsiteX50" fmla="*/ 1913532 w 3230409"/>
                <a:gd name="connsiteY50" fmla="*/ 769650 h 1465159"/>
                <a:gd name="connsiteX51" fmla="*/ 1934715 w 3230409"/>
                <a:gd name="connsiteY51" fmla="*/ 769650 h 1465159"/>
                <a:gd name="connsiteX52" fmla="*/ 1973551 w 3230409"/>
                <a:gd name="connsiteY52" fmla="*/ 748467 h 1465159"/>
                <a:gd name="connsiteX53" fmla="*/ 1984142 w 3230409"/>
                <a:gd name="connsiteY53" fmla="*/ 741406 h 1465159"/>
                <a:gd name="connsiteX54" fmla="*/ 2022978 w 3230409"/>
                <a:gd name="connsiteY54" fmla="*/ 741406 h 1465159"/>
                <a:gd name="connsiteX55" fmla="*/ 2022978 w 3230409"/>
                <a:gd name="connsiteY55" fmla="*/ 727284 h 1465159"/>
                <a:gd name="connsiteX56" fmla="*/ 2090057 w 3230409"/>
                <a:gd name="connsiteY56" fmla="*/ 727284 h 1465159"/>
                <a:gd name="connsiteX57" fmla="*/ 2100649 w 3230409"/>
                <a:gd name="connsiteY57" fmla="*/ 699040 h 1465159"/>
                <a:gd name="connsiteX58" fmla="*/ 2135954 w 3230409"/>
                <a:gd name="connsiteY58" fmla="*/ 699040 h 1465159"/>
                <a:gd name="connsiteX59" fmla="*/ 2178320 w 3230409"/>
                <a:gd name="connsiteY59" fmla="*/ 642552 h 1465159"/>
                <a:gd name="connsiteX60" fmla="*/ 2217155 w 3230409"/>
                <a:gd name="connsiteY60" fmla="*/ 635491 h 1465159"/>
                <a:gd name="connsiteX61" fmla="*/ 2227747 w 3230409"/>
                <a:gd name="connsiteY61" fmla="*/ 607247 h 1465159"/>
                <a:gd name="connsiteX62" fmla="*/ 2312479 w 3230409"/>
                <a:gd name="connsiteY62" fmla="*/ 607247 h 1465159"/>
                <a:gd name="connsiteX63" fmla="*/ 2319540 w 3230409"/>
                <a:gd name="connsiteY63" fmla="*/ 593125 h 1465159"/>
                <a:gd name="connsiteX64" fmla="*/ 2432516 w 3230409"/>
                <a:gd name="connsiteY64" fmla="*/ 593125 h 1465159"/>
                <a:gd name="connsiteX65" fmla="*/ 2443107 w 3230409"/>
                <a:gd name="connsiteY65" fmla="*/ 571942 h 1465159"/>
                <a:gd name="connsiteX66" fmla="*/ 2517248 w 3230409"/>
                <a:gd name="connsiteY66" fmla="*/ 571942 h 1465159"/>
                <a:gd name="connsiteX67" fmla="*/ 2524309 w 3230409"/>
                <a:gd name="connsiteY67" fmla="*/ 550759 h 1465159"/>
                <a:gd name="connsiteX68" fmla="*/ 2552553 w 3230409"/>
                <a:gd name="connsiteY68" fmla="*/ 550759 h 1465159"/>
                <a:gd name="connsiteX69" fmla="*/ 2556083 w 3230409"/>
                <a:gd name="connsiteY69" fmla="*/ 526045 h 1465159"/>
                <a:gd name="connsiteX70" fmla="*/ 2570205 w 3230409"/>
                <a:gd name="connsiteY70" fmla="*/ 526045 h 1465159"/>
                <a:gd name="connsiteX71" fmla="*/ 2570205 w 3230409"/>
                <a:gd name="connsiteY71" fmla="*/ 504862 h 1465159"/>
                <a:gd name="connsiteX72" fmla="*/ 2746730 w 3230409"/>
                <a:gd name="connsiteY72" fmla="*/ 504862 h 1465159"/>
                <a:gd name="connsiteX73" fmla="*/ 2750261 w 3230409"/>
                <a:gd name="connsiteY73" fmla="*/ 476618 h 1465159"/>
                <a:gd name="connsiteX74" fmla="*/ 2792627 w 3230409"/>
                <a:gd name="connsiteY74" fmla="*/ 480149 h 1465159"/>
                <a:gd name="connsiteX75" fmla="*/ 2799688 w 3230409"/>
                <a:gd name="connsiteY75" fmla="*/ 444844 h 1465159"/>
                <a:gd name="connsiteX76" fmla="*/ 2859707 w 3230409"/>
                <a:gd name="connsiteY76" fmla="*/ 451905 h 1465159"/>
                <a:gd name="connsiteX77" fmla="*/ 2863237 w 3230409"/>
                <a:gd name="connsiteY77" fmla="*/ 409539 h 1465159"/>
                <a:gd name="connsiteX78" fmla="*/ 2870298 w 3230409"/>
                <a:gd name="connsiteY78" fmla="*/ 338929 h 1465159"/>
                <a:gd name="connsiteX79" fmla="*/ 2880890 w 3230409"/>
                <a:gd name="connsiteY79" fmla="*/ 338929 h 1465159"/>
                <a:gd name="connsiteX80" fmla="*/ 2877359 w 3230409"/>
                <a:gd name="connsiteY80" fmla="*/ 307154 h 1465159"/>
                <a:gd name="connsiteX81" fmla="*/ 2891481 w 3230409"/>
                <a:gd name="connsiteY81" fmla="*/ 307154 h 1465159"/>
                <a:gd name="connsiteX82" fmla="*/ 2895012 w 3230409"/>
                <a:gd name="connsiteY82" fmla="*/ 271849 h 1465159"/>
                <a:gd name="connsiteX83" fmla="*/ 2912664 w 3230409"/>
                <a:gd name="connsiteY83" fmla="*/ 271849 h 1465159"/>
                <a:gd name="connsiteX84" fmla="*/ 2912664 w 3230409"/>
                <a:gd name="connsiteY84" fmla="*/ 229483 h 1465159"/>
                <a:gd name="connsiteX85" fmla="*/ 2972683 w 3230409"/>
                <a:gd name="connsiteY85" fmla="*/ 229483 h 1465159"/>
                <a:gd name="connsiteX86" fmla="*/ 2972683 w 3230409"/>
                <a:gd name="connsiteY86" fmla="*/ 190647 h 1465159"/>
                <a:gd name="connsiteX87" fmla="*/ 2993866 w 3230409"/>
                <a:gd name="connsiteY87" fmla="*/ 183586 h 1465159"/>
                <a:gd name="connsiteX88" fmla="*/ 3000927 w 3230409"/>
                <a:gd name="connsiteY88" fmla="*/ 102385 h 1465159"/>
                <a:gd name="connsiteX89" fmla="*/ 3046823 w 3230409"/>
                <a:gd name="connsiteY89" fmla="*/ 98854 h 1465159"/>
                <a:gd name="connsiteX90" fmla="*/ 3053884 w 3230409"/>
                <a:gd name="connsiteY90" fmla="*/ 3531 h 1465159"/>
                <a:gd name="connsiteX91" fmla="*/ 3230409 w 3230409"/>
                <a:gd name="connsiteY91" fmla="*/ 0 h 1465159"/>
                <a:gd name="connsiteX92" fmla="*/ 3230409 w 3230409"/>
                <a:gd name="connsiteY92" fmla="*/ 7061 h 1465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230409" h="1465159">
                  <a:moveTo>
                    <a:pt x="0" y="1465159"/>
                  </a:moveTo>
                  <a:lnTo>
                    <a:pt x="70610" y="1458098"/>
                  </a:lnTo>
                  <a:lnTo>
                    <a:pt x="165934" y="1451037"/>
                  </a:lnTo>
                  <a:cubicBezTo>
                    <a:pt x="189283" y="1423796"/>
                    <a:pt x="179445" y="1433995"/>
                    <a:pt x="194178" y="1419262"/>
                  </a:cubicBezTo>
                  <a:lnTo>
                    <a:pt x="254196" y="1422793"/>
                  </a:lnTo>
                  <a:lnTo>
                    <a:pt x="310684" y="1415732"/>
                  </a:lnTo>
                  <a:cubicBezTo>
                    <a:pt x="321276" y="1413378"/>
                    <a:pt x="331820" y="1410799"/>
                    <a:pt x="342459" y="1408671"/>
                  </a:cubicBezTo>
                  <a:cubicBezTo>
                    <a:pt x="373525" y="1402458"/>
                    <a:pt x="353621" y="1408480"/>
                    <a:pt x="374233" y="1401610"/>
                  </a:cubicBezTo>
                  <a:lnTo>
                    <a:pt x="381294" y="1391018"/>
                  </a:lnTo>
                  <a:lnTo>
                    <a:pt x="420130" y="1391018"/>
                  </a:lnTo>
                  <a:lnTo>
                    <a:pt x="437782" y="1380427"/>
                  </a:lnTo>
                  <a:lnTo>
                    <a:pt x="490740" y="1376896"/>
                  </a:lnTo>
                  <a:lnTo>
                    <a:pt x="536636" y="1369835"/>
                  </a:lnTo>
                  <a:lnTo>
                    <a:pt x="614307" y="1366305"/>
                  </a:lnTo>
                  <a:lnTo>
                    <a:pt x="631960" y="1352183"/>
                  </a:lnTo>
                  <a:lnTo>
                    <a:pt x="695509" y="1345122"/>
                  </a:lnTo>
                  <a:lnTo>
                    <a:pt x="759058" y="1341591"/>
                  </a:lnTo>
                  <a:cubicBezTo>
                    <a:pt x="760115" y="1341356"/>
                    <a:pt x="796162" y="1333638"/>
                    <a:pt x="804954" y="1331000"/>
                  </a:cubicBezTo>
                  <a:cubicBezTo>
                    <a:pt x="804977" y="1330993"/>
                    <a:pt x="831422" y="1322177"/>
                    <a:pt x="836729" y="1320408"/>
                  </a:cubicBezTo>
                  <a:cubicBezTo>
                    <a:pt x="840754" y="1319066"/>
                    <a:pt x="843420" y="1315018"/>
                    <a:pt x="847320" y="1313347"/>
                  </a:cubicBezTo>
                  <a:cubicBezTo>
                    <a:pt x="851780" y="1311436"/>
                    <a:pt x="856777" y="1311150"/>
                    <a:pt x="861442" y="1309817"/>
                  </a:cubicBezTo>
                  <a:cubicBezTo>
                    <a:pt x="865020" y="1308795"/>
                    <a:pt x="868325" y="1306595"/>
                    <a:pt x="872034" y="1306286"/>
                  </a:cubicBezTo>
                  <a:cubicBezTo>
                    <a:pt x="882589" y="1305406"/>
                    <a:pt x="893217" y="1306286"/>
                    <a:pt x="903808" y="1306286"/>
                  </a:cubicBezTo>
                  <a:lnTo>
                    <a:pt x="946174" y="1288634"/>
                  </a:lnTo>
                  <a:lnTo>
                    <a:pt x="981480" y="1285103"/>
                  </a:lnTo>
                  <a:lnTo>
                    <a:pt x="1023846" y="1267451"/>
                  </a:lnTo>
                  <a:lnTo>
                    <a:pt x="1041498" y="1256859"/>
                  </a:lnTo>
                  <a:lnTo>
                    <a:pt x="1062681" y="1256859"/>
                  </a:lnTo>
                  <a:lnTo>
                    <a:pt x="1136822" y="1203901"/>
                  </a:lnTo>
                  <a:lnTo>
                    <a:pt x="1179188" y="1189779"/>
                  </a:lnTo>
                  <a:lnTo>
                    <a:pt x="1221554" y="1179188"/>
                  </a:lnTo>
                  <a:lnTo>
                    <a:pt x="1239206" y="1154474"/>
                  </a:lnTo>
                  <a:lnTo>
                    <a:pt x="1270981" y="1150944"/>
                  </a:lnTo>
                  <a:lnTo>
                    <a:pt x="1292164" y="1140352"/>
                  </a:lnTo>
                  <a:lnTo>
                    <a:pt x="1323938" y="1119169"/>
                  </a:lnTo>
                  <a:lnTo>
                    <a:pt x="1373365" y="1119169"/>
                  </a:lnTo>
                  <a:lnTo>
                    <a:pt x="1394548" y="1097986"/>
                  </a:lnTo>
                  <a:lnTo>
                    <a:pt x="1426323" y="1059151"/>
                  </a:lnTo>
                  <a:lnTo>
                    <a:pt x="1458097" y="942644"/>
                  </a:lnTo>
                  <a:cubicBezTo>
                    <a:pt x="1470135" y="923384"/>
                    <a:pt x="1469518" y="915750"/>
                    <a:pt x="1486341" y="907339"/>
                  </a:cubicBezTo>
                  <a:cubicBezTo>
                    <a:pt x="1489670" y="905675"/>
                    <a:pt x="1493402" y="904986"/>
                    <a:pt x="1496933" y="903809"/>
                  </a:cubicBezTo>
                  <a:cubicBezTo>
                    <a:pt x="1504739" y="896002"/>
                    <a:pt x="1509670" y="892455"/>
                    <a:pt x="1514585" y="882626"/>
                  </a:cubicBezTo>
                  <a:cubicBezTo>
                    <a:pt x="1516249" y="879297"/>
                    <a:pt x="1515019" y="874098"/>
                    <a:pt x="1518116" y="872034"/>
                  </a:cubicBezTo>
                  <a:cubicBezTo>
                    <a:pt x="1523109" y="868706"/>
                    <a:pt x="1535768" y="868504"/>
                    <a:pt x="1535768" y="868504"/>
                  </a:cubicBezTo>
                  <a:lnTo>
                    <a:pt x="1599317" y="850851"/>
                  </a:lnTo>
                  <a:lnTo>
                    <a:pt x="1631092" y="840260"/>
                  </a:lnTo>
                  <a:lnTo>
                    <a:pt x="1754659" y="840260"/>
                  </a:lnTo>
                  <a:lnTo>
                    <a:pt x="1793495" y="833199"/>
                  </a:lnTo>
                  <a:lnTo>
                    <a:pt x="1807617" y="801424"/>
                  </a:lnTo>
                  <a:lnTo>
                    <a:pt x="1881758" y="797894"/>
                  </a:lnTo>
                  <a:lnTo>
                    <a:pt x="1913532" y="769650"/>
                  </a:lnTo>
                  <a:lnTo>
                    <a:pt x="1934715" y="769650"/>
                  </a:lnTo>
                  <a:cubicBezTo>
                    <a:pt x="1994603" y="726873"/>
                    <a:pt x="1934642" y="765142"/>
                    <a:pt x="1973551" y="748467"/>
                  </a:cubicBezTo>
                  <a:cubicBezTo>
                    <a:pt x="1977451" y="746796"/>
                    <a:pt x="1984142" y="741406"/>
                    <a:pt x="1984142" y="741406"/>
                  </a:cubicBezTo>
                  <a:lnTo>
                    <a:pt x="2022978" y="741406"/>
                  </a:lnTo>
                  <a:lnTo>
                    <a:pt x="2022978" y="727284"/>
                  </a:lnTo>
                  <a:lnTo>
                    <a:pt x="2090057" y="727284"/>
                  </a:lnTo>
                  <a:lnTo>
                    <a:pt x="2100649" y="699040"/>
                  </a:lnTo>
                  <a:lnTo>
                    <a:pt x="2135954" y="699040"/>
                  </a:lnTo>
                  <a:lnTo>
                    <a:pt x="2178320" y="642552"/>
                  </a:lnTo>
                  <a:lnTo>
                    <a:pt x="2217155" y="635491"/>
                  </a:lnTo>
                  <a:lnTo>
                    <a:pt x="2227747" y="607247"/>
                  </a:lnTo>
                  <a:lnTo>
                    <a:pt x="2312479" y="607247"/>
                  </a:lnTo>
                  <a:lnTo>
                    <a:pt x="2319540" y="593125"/>
                  </a:lnTo>
                  <a:lnTo>
                    <a:pt x="2432516" y="593125"/>
                  </a:lnTo>
                  <a:lnTo>
                    <a:pt x="2443107" y="571942"/>
                  </a:lnTo>
                  <a:lnTo>
                    <a:pt x="2517248" y="571942"/>
                  </a:lnTo>
                  <a:lnTo>
                    <a:pt x="2524309" y="550759"/>
                  </a:lnTo>
                  <a:lnTo>
                    <a:pt x="2552553" y="550759"/>
                  </a:lnTo>
                  <a:lnTo>
                    <a:pt x="2556083" y="526045"/>
                  </a:lnTo>
                  <a:lnTo>
                    <a:pt x="2570205" y="526045"/>
                  </a:lnTo>
                  <a:lnTo>
                    <a:pt x="2570205" y="504862"/>
                  </a:lnTo>
                  <a:lnTo>
                    <a:pt x="2746730" y="504862"/>
                  </a:lnTo>
                  <a:lnTo>
                    <a:pt x="2750261" y="476618"/>
                  </a:lnTo>
                  <a:lnTo>
                    <a:pt x="2792627" y="480149"/>
                  </a:lnTo>
                  <a:lnTo>
                    <a:pt x="2799688" y="444844"/>
                  </a:lnTo>
                  <a:lnTo>
                    <a:pt x="2859707" y="451905"/>
                  </a:lnTo>
                  <a:lnTo>
                    <a:pt x="2863237" y="409539"/>
                  </a:lnTo>
                  <a:lnTo>
                    <a:pt x="2870298" y="338929"/>
                  </a:lnTo>
                  <a:lnTo>
                    <a:pt x="2880890" y="338929"/>
                  </a:lnTo>
                  <a:lnTo>
                    <a:pt x="2877359" y="307154"/>
                  </a:lnTo>
                  <a:lnTo>
                    <a:pt x="2891481" y="307154"/>
                  </a:lnTo>
                  <a:lnTo>
                    <a:pt x="2895012" y="271849"/>
                  </a:lnTo>
                  <a:lnTo>
                    <a:pt x="2912664" y="271849"/>
                  </a:lnTo>
                  <a:lnTo>
                    <a:pt x="2912664" y="229483"/>
                  </a:lnTo>
                  <a:lnTo>
                    <a:pt x="2972683" y="229483"/>
                  </a:lnTo>
                  <a:lnTo>
                    <a:pt x="2972683" y="190647"/>
                  </a:lnTo>
                  <a:lnTo>
                    <a:pt x="2993866" y="183586"/>
                  </a:lnTo>
                  <a:lnTo>
                    <a:pt x="3000927" y="102385"/>
                  </a:lnTo>
                  <a:lnTo>
                    <a:pt x="3046823" y="98854"/>
                  </a:lnTo>
                  <a:lnTo>
                    <a:pt x="3053884" y="3531"/>
                  </a:lnTo>
                  <a:lnTo>
                    <a:pt x="3230409" y="0"/>
                  </a:lnTo>
                  <a:lnTo>
                    <a:pt x="3230409" y="7061"/>
                  </a:lnTo>
                </a:path>
              </a:pathLst>
            </a:cu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698" name="Freeform 29697"/>
            <p:cNvSpPr/>
            <p:nvPr/>
          </p:nvSpPr>
          <p:spPr>
            <a:xfrm>
              <a:off x="5433442" y="4222480"/>
              <a:ext cx="3230410" cy="1522521"/>
            </a:xfrm>
            <a:custGeom>
              <a:avLst/>
              <a:gdLst>
                <a:gd name="connsiteX0" fmla="*/ 0 w 3230410"/>
                <a:gd name="connsiteY0" fmla="*/ 1518116 h 1522521"/>
                <a:gd name="connsiteX1" fmla="*/ 0 w 3230410"/>
                <a:gd name="connsiteY1" fmla="*/ 1518116 h 1522521"/>
                <a:gd name="connsiteX2" fmla="*/ 98855 w 3230410"/>
                <a:gd name="connsiteY2" fmla="*/ 1518116 h 1522521"/>
                <a:gd name="connsiteX3" fmla="*/ 109446 w 3230410"/>
                <a:gd name="connsiteY3" fmla="*/ 1511055 h 1522521"/>
                <a:gd name="connsiteX4" fmla="*/ 130629 w 3230410"/>
                <a:gd name="connsiteY4" fmla="*/ 1503994 h 1522521"/>
                <a:gd name="connsiteX5" fmla="*/ 165934 w 3230410"/>
                <a:gd name="connsiteY5" fmla="*/ 1500464 h 1522521"/>
                <a:gd name="connsiteX6" fmla="*/ 187117 w 3230410"/>
                <a:gd name="connsiteY6" fmla="*/ 1479281 h 1522521"/>
                <a:gd name="connsiteX7" fmla="*/ 225953 w 3230410"/>
                <a:gd name="connsiteY7" fmla="*/ 1468689 h 1522521"/>
                <a:gd name="connsiteX8" fmla="*/ 247136 w 3230410"/>
                <a:gd name="connsiteY8" fmla="*/ 1458098 h 1522521"/>
                <a:gd name="connsiteX9" fmla="*/ 257727 w 3230410"/>
                <a:gd name="connsiteY9" fmla="*/ 1451037 h 1522521"/>
                <a:gd name="connsiteX10" fmla="*/ 314215 w 3230410"/>
                <a:gd name="connsiteY10" fmla="*/ 1436915 h 1522521"/>
                <a:gd name="connsiteX11" fmla="*/ 353051 w 3230410"/>
                <a:gd name="connsiteY11" fmla="*/ 1436915 h 1522521"/>
                <a:gd name="connsiteX12" fmla="*/ 381295 w 3230410"/>
                <a:gd name="connsiteY12" fmla="*/ 1419262 h 1522521"/>
                <a:gd name="connsiteX13" fmla="*/ 398947 w 3230410"/>
                <a:gd name="connsiteY13" fmla="*/ 1419262 h 1522521"/>
                <a:gd name="connsiteX14" fmla="*/ 413069 w 3230410"/>
                <a:gd name="connsiteY14" fmla="*/ 1405140 h 1522521"/>
                <a:gd name="connsiteX15" fmla="*/ 480149 w 3230410"/>
                <a:gd name="connsiteY15" fmla="*/ 1391018 h 1522521"/>
                <a:gd name="connsiteX16" fmla="*/ 497801 w 3230410"/>
                <a:gd name="connsiteY16" fmla="*/ 1394549 h 1522521"/>
                <a:gd name="connsiteX17" fmla="*/ 504862 w 3230410"/>
                <a:gd name="connsiteY17" fmla="*/ 1394549 h 1522521"/>
                <a:gd name="connsiteX18" fmla="*/ 571942 w 3230410"/>
                <a:gd name="connsiteY18" fmla="*/ 1369835 h 1522521"/>
                <a:gd name="connsiteX19" fmla="*/ 617838 w 3230410"/>
                <a:gd name="connsiteY19" fmla="*/ 1362774 h 1522521"/>
                <a:gd name="connsiteX20" fmla="*/ 639021 w 3230410"/>
                <a:gd name="connsiteY20" fmla="*/ 1352183 h 1522521"/>
                <a:gd name="connsiteX21" fmla="*/ 677857 w 3230410"/>
                <a:gd name="connsiteY21" fmla="*/ 1352183 h 1522521"/>
                <a:gd name="connsiteX22" fmla="*/ 699040 w 3230410"/>
                <a:gd name="connsiteY22" fmla="*/ 1327469 h 1522521"/>
                <a:gd name="connsiteX23" fmla="*/ 716692 w 3230410"/>
                <a:gd name="connsiteY23" fmla="*/ 1327469 h 1522521"/>
                <a:gd name="connsiteX24" fmla="*/ 748467 w 3230410"/>
                <a:gd name="connsiteY24" fmla="*/ 1299225 h 1522521"/>
                <a:gd name="connsiteX25" fmla="*/ 804955 w 3230410"/>
                <a:gd name="connsiteY25" fmla="*/ 1299225 h 1522521"/>
                <a:gd name="connsiteX26" fmla="*/ 836729 w 3230410"/>
                <a:gd name="connsiteY26" fmla="*/ 1292164 h 1522521"/>
                <a:gd name="connsiteX27" fmla="*/ 857912 w 3230410"/>
                <a:gd name="connsiteY27" fmla="*/ 1285103 h 1522521"/>
                <a:gd name="connsiteX28" fmla="*/ 886156 w 3230410"/>
                <a:gd name="connsiteY28" fmla="*/ 1281573 h 1522521"/>
                <a:gd name="connsiteX29" fmla="*/ 907339 w 3230410"/>
                <a:gd name="connsiteY29" fmla="*/ 1274512 h 1522521"/>
                <a:gd name="connsiteX30" fmla="*/ 917931 w 3230410"/>
                <a:gd name="connsiteY30" fmla="*/ 1270981 h 1522521"/>
                <a:gd name="connsiteX31" fmla="*/ 939114 w 3230410"/>
                <a:gd name="connsiteY31" fmla="*/ 1267451 h 1522521"/>
                <a:gd name="connsiteX32" fmla="*/ 963827 w 3230410"/>
                <a:gd name="connsiteY32" fmla="*/ 1260389 h 1522521"/>
                <a:gd name="connsiteX33" fmla="*/ 981480 w 3230410"/>
                <a:gd name="connsiteY33" fmla="*/ 1256859 h 1522521"/>
                <a:gd name="connsiteX34" fmla="*/ 992072 w 3230410"/>
                <a:gd name="connsiteY34" fmla="*/ 1253328 h 1522521"/>
                <a:gd name="connsiteX35" fmla="*/ 1006194 w 3230410"/>
                <a:gd name="connsiteY35" fmla="*/ 1249798 h 1522521"/>
                <a:gd name="connsiteX36" fmla="*/ 1027377 w 3230410"/>
                <a:gd name="connsiteY36" fmla="*/ 1242737 h 1522521"/>
                <a:gd name="connsiteX37" fmla="*/ 1045029 w 3230410"/>
                <a:gd name="connsiteY37" fmla="*/ 1242737 h 1522521"/>
                <a:gd name="connsiteX38" fmla="*/ 1094456 w 3230410"/>
                <a:gd name="connsiteY38" fmla="*/ 1214493 h 1522521"/>
                <a:gd name="connsiteX39" fmla="*/ 1126231 w 3230410"/>
                <a:gd name="connsiteY39" fmla="*/ 1172127 h 1522521"/>
                <a:gd name="connsiteX40" fmla="*/ 1189780 w 3230410"/>
                <a:gd name="connsiteY40" fmla="*/ 1154474 h 1522521"/>
                <a:gd name="connsiteX41" fmla="*/ 1232146 w 3230410"/>
                <a:gd name="connsiteY41" fmla="*/ 1126230 h 1522521"/>
                <a:gd name="connsiteX42" fmla="*/ 1278042 w 3230410"/>
                <a:gd name="connsiteY42" fmla="*/ 1119169 h 1522521"/>
                <a:gd name="connsiteX43" fmla="*/ 1338061 w 3230410"/>
                <a:gd name="connsiteY43" fmla="*/ 1052090 h 1522521"/>
                <a:gd name="connsiteX44" fmla="*/ 1369835 w 3230410"/>
                <a:gd name="connsiteY44" fmla="*/ 1048559 h 1522521"/>
                <a:gd name="connsiteX45" fmla="*/ 1429854 w 3230410"/>
                <a:gd name="connsiteY45" fmla="*/ 1009724 h 1522521"/>
                <a:gd name="connsiteX46" fmla="*/ 1458098 w 3230410"/>
                <a:gd name="connsiteY46" fmla="*/ 921461 h 1522521"/>
                <a:gd name="connsiteX47" fmla="*/ 1489872 w 3230410"/>
                <a:gd name="connsiteY47" fmla="*/ 857912 h 1522521"/>
                <a:gd name="connsiteX48" fmla="*/ 1532238 w 3230410"/>
                <a:gd name="connsiteY48" fmla="*/ 833199 h 1522521"/>
                <a:gd name="connsiteX49" fmla="*/ 1549891 w 3230410"/>
                <a:gd name="connsiteY49" fmla="*/ 808485 h 1522521"/>
                <a:gd name="connsiteX50" fmla="*/ 1581665 w 3230410"/>
                <a:gd name="connsiteY50" fmla="*/ 797894 h 1522521"/>
                <a:gd name="connsiteX51" fmla="*/ 1599318 w 3230410"/>
                <a:gd name="connsiteY51" fmla="*/ 755528 h 1522521"/>
                <a:gd name="connsiteX52" fmla="*/ 1627562 w 3230410"/>
                <a:gd name="connsiteY52" fmla="*/ 751997 h 1522521"/>
                <a:gd name="connsiteX53" fmla="*/ 1652275 w 3230410"/>
                <a:gd name="connsiteY53" fmla="*/ 727284 h 1522521"/>
                <a:gd name="connsiteX54" fmla="*/ 1684050 w 3230410"/>
                <a:gd name="connsiteY54" fmla="*/ 723753 h 1522521"/>
                <a:gd name="connsiteX55" fmla="*/ 1708763 w 3230410"/>
                <a:gd name="connsiteY55" fmla="*/ 699040 h 1522521"/>
                <a:gd name="connsiteX56" fmla="*/ 1726416 w 3230410"/>
                <a:gd name="connsiteY56" fmla="*/ 681387 h 1522521"/>
                <a:gd name="connsiteX57" fmla="*/ 1744068 w 3230410"/>
                <a:gd name="connsiteY57" fmla="*/ 677857 h 1522521"/>
                <a:gd name="connsiteX58" fmla="*/ 1754660 w 3230410"/>
                <a:gd name="connsiteY58" fmla="*/ 653143 h 1522521"/>
                <a:gd name="connsiteX59" fmla="*/ 1782904 w 3230410"/>
                <a:gd name="connsiteY59" fmla="*/ 646082 h 1522521"/>
                <a:gd name="connsiteX60" fmla="*/ 1804087 w 3230410"/>
                <a:gd name="connsiteY60" fmla="*/ 610777 h 1522521"/>
                <a:gd name="connsiteX61" fmla="*/ 1864105 w 3230410"/>
                <a:gd name="connsiteY61" fmla="*/ 610777 h 1522521"/>
                <a:gd name="connsiteX62" fmla="*/ 1874697 w 3230410"/>
                <a:gd name="connsiteY62" fmla="*/ 586064 h 1522521"/>
                <a:gd name="connsiteX63" fmla="*/ 1913533 w 3230410"/>
                <a:gd name="connsiteY63" fmla="*/ 582533 h 1522521"/>
                <a:gd name="connsiteX64" fmla="*/ 1924124 w 3230410"/>
                <a:gd name="connsiteY64" fmla="*/ 568411 h 1522521"/>
                <a:gd name="connsiteX65" fmla="*/ 1962960 w 3230410"/>
                <a:gd name="connsiteY65" fmla="*/ 575472 h 1522521"/>
                <a:gd name="connsiteX66" fmla="*/ 1980612 w 3230410"/>
                <a:gd name="connsiteY66" fmla="*/ 547228 h 1522521"/>
                <a:gd name="connsiteX67" fmla="*/ 2044161 w 3230410"/>
                <a:gd name="connsiteY67" fmla="*/ 547228 h 1522521"/>
                <a:gd name="connsiteX68" fmla="*/ 2065344 w 3230410"/>
                <a:gd name="connsiteY68" fmla="*/ 529576 h 1522521"/>
                <a:gd name="connsiteX69" fmla="*/ 2065344 w 3230410"/>
                <a:gd name="connsiteY69" fmla="*/ 529576 h 1522521"/>
                <a:gd name="connsiteX70" fmla="*/ 2065344 w 3230410"/>
                <a:gd name="connsiteY70" fmla="*/ 529576 h 1522521"/>
                <a:gd name="connsiteX71" fmla="*/ 2097119 w 3230410"/>
                <a:gd name="connsiteY71" fmla="*/ 518984 h 1522521"/>
                <a:gd name="connsiteX72" fmla="*/ 2111241 w 3230410"/>
                <a:gd name="connsiteY72" fmla="*/ 518984 h 1522521"/>
                <a:gd name="connsiteX73" fmla="*/ 2121832 w 3230410"/>
                <a:gd name="connsiteY73" fmla="*/ 501332 h 1522521"/>
                <a:gd name="connsiteX74" fmla="*/ 2157137 w 3230410"/>
                <a:gd name="connsiteY74" fmla="*/ 501332 h 1522521"/>
                <a:gd name="connsiteX75" fmla="*/ 2171259 w 3230410"/>
                <a:gd name="connsiteY75" fmla="*/ 413069 h 1522521"/>
                <a:gd name="connsiteX76" fmla="*/ 2188912 w 3230410"/>
                <a:gd name="connsiteY76" fmla="*/ 381295 h 1522521"/>
                <a:gd name="connsiteX77" fmla="*/ 2224217 w 3230410"/>
                <a:gd name="connsiteY77" fmla="*/ 377764 h 1522521"/>
                <a:gd name="connsiteX78" fmla="*/ 2241869 w 3230410"/>
                <a:gd name="connsiteY78" fmla="*/ 360112 h 1522521"/>
                <a:gd name="connsiteX79" fmla="*/ 2252461 w 3230410"/>
                <a:gd name="connsiteY79" fmla="*/ 328337 h 1522521"/>
                <a:gd name="connsiteX80" fmla="*/ 2294827 w 3230410"/>
                <a:gd name="connsiteY80" fmla="*/ 324806 h 1522521"/>
                <a:gd name="connsiteX81" fmla="*/ 2308949 w 3230410"/>
                <a:gd name="connsiteY81" fmla="*/ 310684 h 1522521"/>
                <a:gd name="connsiteX82" fmla="*/ 2333662 w 3230410"/>
                <a:gd name="connsiteY82" fmla="*/ 310684 h 1522521"/>
                <a:gd name="connsiteX83" fmla="*/ 2337193 w 3230410"/>
                <a:gd name="connsiteY83" fmla="*/ 289501 h 1522521"/>
                <a:gd name="connsiteX84" fmla="*/ 2361906 w 3230410"/>
                <a:gd name="connsiteY84" fmla="*/ 289501 h 1522521"/>
                <a:gd name="connsiteX85" fmla="*/ 2372498 w 3230410"/>
                <a:gd name="connsiteY85" fmla="*/ 275379 h 1522521"/>
                <a:gd name="connsiteX86" fmla="*/ 2538431 w 3230410"/>
                <a:gd name="connsiteY86" fmla="*/ 275379 h 1522521"/>
                <a:gd name="connsiteX87" fmla="*/ 2545492 w 3230410"/>
                <a:gd name="connsiteY87" fmla="*/ 257727 h 1522521"/>
                <a:gd name="connsiteX88" fmla="*/ 2640816 w 3230410"/>
                <a:gd name="connsiteY88" fmla="*/ 250666 h 1522521"/>
                <a:gd name="connsiteX89" fmla="*/ 2647877 w 3230410"/>
                <a:gd name="connsiteY89" fmla="*/ 229483 h 1522521"/>
                <a:gd name="connsiteX90" fmla="*/ 2665529 w 3230410"/>
                <a:gd name="connsiteY90" fmla="*/ 225952 h 1522521"/>
                <a:gd name="connsiteX91" fmla="*/ 2669060 w 3230410"/>
                <a:gd name="connsiteY91" fmla="*/ 204769 h 1522521"/>
                <a:gd name="connsiteX92" fmla="*/ 2700834 w 3230410"/>
                <a:gd name="connsiteY92" fmla="*/ 204769 h 1522521"/>
                <a:gd name="connsiteX93" fmla="*/ 2707895 w 3230410"/>
                <a:gd name="connsiteY93" fmla="*/ 176525 h 1522521"/>
                <a:gd name="connsiteX94" fmla="*/ 2884421 w 3230410"/>
                <a:gd name="connsiteY94" fmla="*/ 176525 h 1522521"/>
                <a:gd name="connsiteX95" fmla="*/ 2887951 w 3230410"/>
                <a:gd name="connsiteY95" fmla="*/ 144751 h 1522521"/>
                <a:gd name="connsiteX96" fmla="*/ 2909134 w 3230410"/>
                <a:gd name="connsiteY96" fmla="*/ 137690 h 1522521"/>
                <a:gd name="connsiteX97" fmla="*/ 2916195 w 3230410"/>
                <a:gd name="connsiteY97" fmla="*/ 105915 h 1522521"/>
                <a:gd name="connsiteX98" fmla="*/ 3057415 w 3230410"/>
                <a:gd name="connsiteY98" fmla="*/ 102385 h 1522521"/>
                <a:gd name="connsiteX99" fmla="*/ 3064476 w 3230410"/>
                <a:gd name="connsiteY99" fmla="*/ 56488 h 1522521"/>
                <a:gd name="connsiteX100" fmla="*/ 3078598 w 3230410"/>
                <a:gd name="connsiteY100" fmla="*/ 52958 h 1522521"/>
                <a:gd name="connsiteX101" fmla="*/ 3082129 w 3230410"/>
                <a:gd name="connsiteY101" fmla="*/ 0 h 1522521"/>
                <a:gd name="connsiteX102" fmla="*/ 3230410 w 3230410"/>
                <a:gd name="connsiteY102" fmla="*/ 3531 h 1522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230410" h="1522521">
                  <a:moveTo>
                    <a:pt x="0" y="1518116"/>
                  </a:moveTo>
                  <a:lnTo>
                    <a:pt x="0" y="1518116"/>
                  </a:lnTo>
                  <a:cubicBezTo>
                    <a:pt x="41514" y="1522729"/>
                    <a:pt x="47427" y="1525129"/>
                    <a:pt x="98855" y="1518116"/>
                  </a:cubicBezTo>
                  <a:cubicBezTo>
                    <a:pt x="103059" y="1517543"/>
                    <a:pt x="105569" y="1512778"/>
                    <a:pt x="109446" y="1511055"/>
                  </a:cubicBezTo>
                  <a:cubicBezTo>
                    <a:pt x="116247" y="1508032"/>
                    <a:pt x="123223" y="1504734"/>
                    <a:pt x="130629" y="1503994"/>
                  </a:cubicBezTo>
                  <a:lnTo>
                    <a:pt x="165934" y="1500464"/>
                  </a:lnTo>
                  <a:cubicBezTo>
                    <a:pt x="172995" y="1493403"/>
                    <a:pt x="177644" y="1482439"/>
                    <a:pt x="187117" y="1479281"/>
                  </a:cubicBezTo>
                  <a:cubicBezTo>
                    <a:pt x="213993" y="1470322"/>
                    <a:pt x="201002" y="1473680"/>
                    <a:pt x="225953" y="1468689"/>
                  </a:cubicBezTo>
                  <a:cubicBezTo>
                    <a:pt x="256304" y="1448454"/>
                    <a:pt x="217903" y="1472714"/>
                    <a:pt x="247136" y="1458098"/>
                  </a:cubicBezTo>
                  <a:cubicBezTo>
                    <a:pt x="250931" y="1456201"/>
                    <a:pt x="257727" y="1451037"/>
                    <a:pt x="257727" y="1451037"/>
                  </a:cubicBezTo>
                  <a:lnTo>
                    <a:pt x="314215" y="1436915"/>
                  </a:lnTo>
                  <a:lnTo>
                    <a:pt x="353051" y="1436915"/>
                  </a:lnTo>
                  <a:lnTo>
                    <a:pt x="381295" y="1419262"/>
                  </a:lnTo>
                  <a:lnTo>
                    <a:pt x="398947" y="1419262"/>
                  </a:lnTo>
                  <a:lnTo>
                    <a:pt x="413069" y="1405140"/>
                  </a:lnTo>
                  <a:cubicBezTo>
                    <a:pt x="444322" y="1393421"/>
                    <a:pt x="443144" y="1391018"/>
                    <a:pt x="480149" y="1391018"/>
                  </a:cubicBezTo>
                  <a:cubicBezTo>
                    <a:pt x="486150" y="1391018"/>
                    <a:pt x="491861" y="1393700"/>
                    <a:pt x="497801" y="1394549"/>
                  </a:cubicBezTo>
                  <a:cubicBezTo>
                    <a:pt x="500131" y="1394882"/>
                    <a:pt x="502508" y="1394549"/>
                    <a:pt x="504862" y="1394549"/>
                  </a:cubicBezTo>
                  <a:lnTo>
                    <a:pt x="571942" y="1369835"/>
                  </a:lnTo>
                  <a:lnTo>
                    <a:pt x="617838" y="1362774"/>
                  </a:lnTo>
                  <a:lnTo>
                    <a:pt x="639021" y="1352183"/>
                  </a:lnTo>
                  <a:lnTo>
                    <a:pt x="677857" y="1352183"/>
                  </a:lnTo>
                  <a:lnTo>
                    <a:pt x="699040" y="1327469"/>
                  </a:lnTo>
                  <a:lnTo>
                    <a:pt x="716692" y="1327469"/>
                  </a:lnTo>
                  <a:lnTo>
                    <a:pt x="748467" y="1299225"/>
                  </a:lnTo>
                  <a:lnTo>
                    <a:pt x="804955" y="1299225"/>
                  </a:lnTo>
                  <a:cubicBezTo>
                    <a:pt x="815546" y="1296871"/>
                    <a:pt x="826246" y="1294960"/>
                    <a:pt x="836729" y="1292164"/>
                  </a:cubicBezTo>
                  <a:cubicBezTo>
                    <a:pt x="843921" y="1290246"/>
                    <a:pt x="850527" y="1286026"/>
                    <a:pt x="857912" y="1285103"/>
                  </a:cubicBezTo>
                  <a:lnTo>
                    <a:pt x="886156" y="1281573"/>
                  </a:lnTo>
                  <a:lnTo>
                    <a:pt x="907339" y="1274512"/>
                  </a:lnTo>
                  <a:cubicBezTo>
                    <a:pt x="910870" y="1273335"/>
                    <a:pt x="914260" y="1271593"/>
                    <a:pt x="917931" y="1270981"/>
                  </a:cubicBezTo>
                  <a:cubicBezTo>
                    <a:pt x="924992" y="1269804"/>
                    <a:pt x="932095" y="1268855"/>
                    <a:pt x="939114" y="1267451"/>
                  </a:cubicBezTo>
                  <a:cubicBezTo>
                    <a:pt x="972146" y="1260845"/>
                    <a:pt x="936899" y="1267121"/>
                    <a:pt x="963827" y="1260389"/>
                  </a:cubicBezTo>
                  <a:cubicBezTo>
                    <a:pt x="969649" y="1258934"/>
                    <a:pt x="975658" y="1258314"/>
                    <a:pt x="981480" y="1256859"/>
                  </a:cubicBezTo>
                  <a:cubicBezTo>
                    <a:pt x="985091" y="1255956"/>
                    <a:pt x="988494" y="1254350"/>
                    <a:pt x="992072" y="1253328"/>
                  </a:cubicBezTo>
                  <a:cubicBezTo>
                    <a:pt x="996737" y="1251995"/>
                    <a:pt x="1001546" y="1251192"/>
                    <a:pt x="1006194" y="1249798"/>
                  </a:cubicBezTo>
                  <a:cubicBezTo>
                    <a:pt x="1013323" y="1247659"/>
                    <a:pt x="1019934" y="1242737"/>
                    <a:pt x="1027377" y="1242737"/>
                  </a:cubicBezTo>
                  <a:lnTo>
                    <a:pt x="1045029" y="1242737"/>
                  </a:lnTo>
                  <a:lnTo>
                    <a:pt x="1094456" y="1214493"/>
                  </a:lnTo>
                  <a:lnTo>
                    <a:pt x="1126231" y="1172127"/>
                  </a:lnTo>
                  <a:lnTo>
                    <a:pt x="1189780" y="1154474"/>
                  </a:lnTo>
                  <a:lnTo>
                    <a:pt x="1232146" y="1126230"/>
                  </a:lnTo>
                  <a:lnTo>
                    <a:pt x="1278042" y="1119169"/>
                  </a:lnTo>
                  <a:lnTo>
                    <a:pt x="1338061" y="1052090"/>
                  </a:lnTo>
                  <a:lnTo>
                    <a:pt x="1369835" y="1048559"/>
                  </a:lnTo>
                  <a:lnTo>
                    <a:pt x="1429854" y="1009724"/>
                  </a:lnTo>
                  <a:lnTo>
                    <a:pt x="1458098" y="921461"/>
                  </a:lnTo>
                  <a:lnTo>
                    <a:pt x="1489872" y="857912"/>
                  </a:lnTo>
                  <a:lnTo>
                    <a:pt x="1532238" y="833199"/>
                  </a:lnTo>
                  <a:lnTo>
                    <a:pt x="1549891" y="808485"/>
                  </a:lnTo>
                  <a:lnTo>
                    <a:pt x="1581665" y="797894"/>
                  </a:lnTo>
                  <a:lnTo>
                    <a:pt x="1599318" y="755528"/>
                  </a:lnTo>
                  <a:lnTo>
                    <a:pt x="1627562" y="751997"/>
                  </a:lnTo>
                  <a:lnTo>
                    <a:pt x="1652275" y="727284"/>
                  </a:lnTo>
                  <a:lnTo>
                    <a:pt x="1684050" y="723753"/>
                  </a:lnTo>
                  <a:lnTo>
                    <a:pt x="1708763" y="699040"/>
                  </a:lnTo>
                  <a:lnTo>
                    <a:pt x="1726416" y="681387"/>
                  </a:lnTo>
                  <a:lnTo>
                    <a:pt x="1744068" y="677857"/>
                  </a:lnTo>
                  <a:lnTo>
                    <a:pt x="1754660" y="653143"/>
                  </a:lnTo>
                  <a:lnTo>
                    <a:pt x="1782904" y="646082"/>
                  </a:lnTo>
                  <a:lnTo>
                    <a:pt x="1804087" y="610777"/>
                  </a:lnTo>
                  <a:lnTo>
                    <a:pt x="1864105" y="610777"/>
                  </a:lnTo>
                  <a:lnTo>
                    <a:pt x="1874697" y="586064"/>
                  </a:lnTo>
                  <a:lnTo>
                    <a:pt x="1913533" y="582533"/>
                  </a:lnTo>
                  <a:lnTo>
                    <a:pt x="1924124" y="568411"/>
                  </a:lnTo>
                  <a:lnTo>
                    <a:pt x="1962960" y="575472"/>
                  </a:lnTo>
                  <a:lnTo>
                    <a:pt x="1980612" y="547228"/>
                  </a:lnTo>
                  <a:lnTo>
                    <a:pt x="2044161" y="547228"/>
                  </a:lnTo>
                  <a:lnTo>
                    <a:pt x="2065344" y="529576"/>
                  </a:lnTo>
                  <a:lnTo>
                    <a:pt x="2065344" y="529576"/>
                  </a:lnTo>
                  <a:lnTo>
                    <a:pt x="2065344" y="529576"/>
                  </a:lnTo>
                  <a:lnTo>
                    <a:pt x="2097119" y="518984"/>
                  </a:lnTo>
                  <a:lnTo>
                    <a:pt x="2111241" y="518984"/>
                  </a:lnTo>
                  <a:lnTo>
                    <a:pt x="2121832" y="501332"/>
                  </a:lnTo>
                  <a:lnTo>
                    <a:pt x="2157137" y="501332"/>
                  </a:lnTo>
                  <a:lnTo>
                    <a:pt x="2171259" y="413069"/>
                  </a:lnTo>
                  <a:lnTo>
                    <a:pt x="2188912" y="381295"/>
                  </a:lnTo>
                  <a:lnTo>
                    <a:pt x="2224217" y="377764"/>
                  </a:lnTo>
                  <a:lnTo>
                    <a:pt x="2241869" y="360112"/>
                  </a:lnTo>
                  <a:lnTo>
                    <a:pt x="2252461" y="328337"/>
                  </a:lnTo>
                  <a:lnTo>
                    <a:pt x="2294827" y="324806"/>
                  </a:lnTo>
                  <a:lnTo>
                    <a:pt x="2308949" y="310684"/>
                  </a:lnTo>
                  <a:lnTo>
                    <a:pt x="2333662" y="310684"/>
                  </a:lnTo>
                  <a:lnTo>
                    <a:pt x="2337193" y="289501"/>
                  </a:lnTo>
                  <a:lnTo>
                    <a:pt x="2361906" y="289501"/>
                  </a:lnTo>
                  <a:lnTo>
                    <a:pt x="2372498" y="275379"/>
                  </a:lnTo>
                  <a:lnTo>
                    <a:pt x="2538431" y="275379"/>
                  </a:lnTo>
                  <a:lnTo>
                    <a:pt x="2545492" y="257727"/>
                  </a:lnTo>
                  <a:lnTo>
                    <a:pt x="2640816" y="250666"/>
                  </a:lnTo>
                  <a:lnTo>
                    <a:pt x="2647877" y="229483"/>
                  </a:lnTo>
                  <a:lnTo>
                    <a:pt x="2665529" y="225952"/>
                  </a:lnTo>
                  <a:lnTo>
                    <a:pt x="2669060" y="204769"/>
                  </a:lnTo>
                  <a:lnTo>
                    <a:pt x="2700834" y="204769"/>
                  </a:lnTo>
                  <a:lnTo>
                    <a:pt x="2707895" y="176525"/>
                  </a:lnTo>
                  <a:lnTo>
                    <a:pt x="2884421" y="176525"/>
                  </a:lnTo>
                  <a:lnTo>
                    <a:pt x="2887951" y="144751"/>
                  </a:lnTo>
                  <a:lnTo>
                    <a:pt x="2909134" y="137690"/>
                  </a:lnTo>
                  <a:lnTo>
                    <a:pt x="2916195" y="105915"/>
                  </a:lnTo>
                  <a:lnTo>
                    <a:pt x="3057415" y="102385"/>
                  </a:lnTo>
                  <a:lnTo>
                    <a:pt x="3064476" y="56488"/>
                  </a:lnTo>
                  <a:lnTo>
                    <a:pt x="3078598" y="52958"/>
                  </a:lnTo>
                  <a:lnTo>
                    <a:pt x="3082129" y="0"/>
                  </a:lnTo>
                  <a:lnTo>
                    <a:pt x="3230410" y="3531"/>
                  </a:ln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p:cNvSpPr txBox="1"/>
            <p:nvPr/>
          </p:nvSpPr>
          <p:spPr>
            <a:xfrm>
              <a:off x="5436096" y="3383414"/>
              <a:ext cx="3693640" cy="261610"/>
            </a:xfrm>
            <a:prstGeom prst="rect">
              <a:avLst/>
            </a:prstGeom>
            <a:noFill/>
          </p:spPr>
          <p:txBody>
            <a:bodyPr wrap="none" rtlCol="0">
              <a:spAutoFit/>
            </a:bodyPr>
            <a:lstStyle/>
            <a:p>
              <a:pPr>
                <a:spcAft>
                  <a:spcPts val="1100"/>
                </a:spcAft>
              </a:pPr>
              <a:r>
                <a:rPr lang="en-GB" sz="1100" b="1" dirty="0">
                  <a:solidFill>
                    <a:schemeClr val="bg1"/>
                  </a:solidFill>
                </a:rPr>
                <a:t>One or more major risk factors for diabetes</a:t>
              </a:r>
            </a:p>
          </p:txBody>
        </p:sp>
        <p:sp>
          <p:nvSpPr>
            <p:cNvPr id="56" name="TextBox 55"/>
            <p:cNvSpPr txBox="1"/>
            <p:nvPr/>
          </p:nvSpPr>
          <p:spPr>
            <a:xfrm rot="16200000">
              <a:off x="4096555" y="4572164"/>
              <a:ext cx="1409360" cy="261610"/>
            </a:xfrm>
            <a:prstGeom prst="rect">
              <a:avLst/>
            </a:prstGeom>
            <a:noFill/>
          </p:spPr>
          <p:txBody>
            <a:bodyPr wrap="none" rtlCol="0">
              <a:spAutoFit/>
            </a:bodyPr>
            <a:lstStyle/>
            <a:p>
              <a:pPr>
                <a:spcAft>
                  <a:spcPts val="1100"/>
                </a:spcAft>
              </a:pPr>
              <a:r>
                <a:rPr lang="en-GB" sz="1100" dirty="0">
                  <a:solidFill>
                    <a:schemeClr val="bg1"/>
                  </a:solidFill>
                </a:rPr>
                <a:t>Incident diabetes</a:t>
              </a:r>
            </a:p>
          </p:txBody>
        </p:sp>
        <p:sp>
          <p:nvSpPr>
            <p:cNvPr id="57" name="TextBox 56"/>
            <p:cNvSpPr txBox="1"/>
            <p:nvPr/>
          </p:nvSpPr>
          <p:spPr>
            <a:xfrm>
              <a:off x="4897749" y="4906186"/>
              <a:ext cx="505267" cy="261610"/>
            </a:xfrm>
            <a:prstGeom prst="rect">
              <a:avLst/>
            </a:prstGeom>
            <a:noFill/>
          </p:spPr>
          <p:txBody>
            <a:bodyPr wrap="none" rtlCol="0">
              <a:spAutoFit/>
            </a:bodyPr>
            <a:lstStyle/>
            <a:p>
              <a:pPr>
                <a:spcAft>
                  <a:spcPts val="1100"/>
                </a:spcAft>
              </a:pPr>
              <a:r>
                <a:rPr lang="en-GB" sz="1100" dirty="0">
                  <a:solidFill>
                    <a:schemeClr val="bg1"/>
                  </a:solidFill>
                </a:rPr>
                <a:t>0.05</a:t>
              </a:r>
            </a:p>
          </p:txBody>
        </p:sp>
        <p:sp>
          <p:nvSpPr>
            <p:cNvPr id="58" name="TextBox 57"/>
            <p:cNvSpPr txBox="1"/>
            <p:nvPr/>
          </p:nvSpPr>
          <p:spPr>
            <a:xfrm>
              <a:off x="4905429" y="4184020"/>
              <a:ext cx="505267" cy="261610"/>
            </a:xfrm>
            <a:prstGeom prst="rect">
              <a:avLst/>
            </a:prstGeom>
            <a:noFill/>
          </p:spPr>
          <p:txBody>
            <a:bodyPr wrap="none" rtlCol="0">
              <a:spAutoFit/>
            </a:bodyPr>
            <a:lstStyle/>
            <a:p>
              <a:pPr>
                <a:spcAft>
                  <a:spcPts val="1100"/>
                </a:spcAft>
              </a:pPr>
              <a:r>
                <a:rPr lang="en-GB" sz="1100" dirty="0">
                  <a:solidFill>
                    <a:schemeClr val="bg1"/>
                  </a:solidFill>
                </a:rPr>
                <a:t>0.10</a:t>
              </a:r>
            </a:p>
          </p:txBody>
        </p:sp>
        <p:sp>
          <p:nvSpPr>
            <p:cNvPr id="59" name="TextBox 58"/>
            <p:cNvSpPr txBox="1"/>
            <p:nvPr/>
          </p:nvSpPr>
          <p:spPr>
            <a:xfrm>
              <a:off x="4905429" y="3460120"/>
              <a:ext cx="505267" cy="261610"/>
            </a:xfrm>
            <a:prstGeom prst="rect">
              <a:avLst/>
            </a:prstGeom>
            <a:noFill/>
          </p:spPr>
          <p:txBody>
            <a:bodyPr wrap="none" rtlCol="0">
              <a:spAutoFit/>
            </a:bodyPr>
            <a:lstStyle/>
            <a:p>
              <a:pPr>
                <a:spcAft>
                  <a:spcPts val="1100"/>
                </a:spcAft>
              </a:pPr>
              <a:r>
                <a:rPr lang="en-GB" sz="1100" dirty="0">
                  <a:solidFill>
                    <a:schemeClr val="bg1"/>
                  </a:solidFill>
                </a:rPr>
                <a:t>0.15</a:t>
              </a:r>
            </a:p>
          </p:txBody>
        </p:sp>
        <p:sp>
          <p:nvSpPr>
            <p:cNvPr id="42" name="TextBox 41"/>
            <p:cNvSpPr txBox="1"/>
            <p:nvPr/>
          </p:nvSpPr>
          <p:spPr>
            <a:xfrm>
              <a:off x="6165742" y="5975702"/>
              <a:ext cx="1435008" cy="261610"/>
            </a:xfrm>
            <a:prstGeom prst="rect">
              <a:avLst/>
            </a:prstGeom>
            <a:noFill/>
          </p:spPr>
          <p:txBody>
            <a:bodyPr wrap="none" rtlCol="0">
              <a:spAutoFit/>
            </a:bodyPr>
            <a:lstStyle/>
            <a:p>
              <a:pPr>
                <a:spcAft>
                  <a:spcPts val="1100"/>
                </a:spcAft>
              </a:pPr>
              <a:r>
                <a:rPr lang="en-GB" sz="1100" dirty="0">
                  <a:solidFill>
                    <a:schemeClr val="bg1"/>
                  </a:solidFill>
                </a:rPr>
                <a:t>Follow-up (years)</a:t>
              </a:r>
            </a:p>
          </p:txBody>
        </p:sp>
        <p:sp>
          <p:nvSpPr>
            <p:cNvPr id="48" name="TextBox 47"/>
            <p:cNvSpPr txBox="1"/>
            <p:nvPr/>
          </p:nvSpPr>
          <p:spPr>
            <a:xfrm>
              <a:off x="5309133" y="5783905"/>
              <a:ext cx="274434" cy="261610"/>
            </a:xfrm>
            <a:prstGeom prst="rect">
              <a:avLst/>
            </a:prstGeom>
            <a:noFill/>
          </p:spPr>
          <p:txBody>
            <a:bodyPr wrap="none" rtlCol="0">
              <a:spAutoFit/>
            </a:bodyPr>
            <a:lstStyle/>
            <a:p>
              <a:pPr>
                <a:spcAft>
                  <a:spcPts val="1100"/>
                </a:spcAft>
              </a:pPr>
              <a:r>
                <a:rPr lang="en-GB" sz="1100" dirty="0">
                  <a:solidFill>
                    <a:schemeClr val="bg1"/>
                  </a:solidFill>
                </a:rPr>
                <a:t>0</a:t>
              </a:r>
            </a:p>
          </p:txBody>
        </p:sp>
        <p:sp>
          <p:nvSpPr>
            <p:cNvPr id="49" name="TextBox 48"/>
            <p:cNvSpPr txBox="1"/>
            <p:nvPr/>
          </p:nvSpPr>
          <p:spPr>
            <a:xfrm>
              <a:off x="6020732" y="5783905"/>
              <a:ext cx="274434" cy="261610"/>
            </a:xfrm>
            <a:prstGeom prst="rect">
              <a:avLst/>
            </a:prstGeom>
            <a:noFill/>
          </p:spPr>
          <p:txBody>
            <a:bodyPr wrap="none" rtlCol="0">
              <a:spAutoFit/>
            </a:bodyPr>
            <a:lstStyle/>
            <a:p>
              <a:pPr>
                <a:spcAft>
                  <a:spcPts val="1100"/>
                </a:spcAft>
              </a:pPr>
              <a:r>
                <a:rPr lang="en-GB" sz="1100" dirty="0">
                  <a:solidFill>
                    <a:schemeClr val="bg1"/>
                  </a:solidFill>
                </a:rPr>
                <a:t>1</a:t>
              </a:r>
            </a:p>
          </p:txBody>
        </p:sp>
        <p:sp>
          <p:nvSpPr>
            <p:cNvPr id="50" name="TextBox 49"/>
            <p:cNvSpPr txBox="1"/>
            <p:nvPr/>
          </p:nvSpPr>
          <p:spPr>
            <a:xfrm>
              <a:off x="6738236" y="5781313"/>
              <a:ext cx="274434" cy="261610"/>
            </a:xfrm>
            <a:prstGeom prst="rect">
              <a:avLst/>
            </a:prstGeom>
            <a:noFill/>
          </p:spPr>
          <p:txBody>
            <a:bodyPr wrap="none" rtlCol="0">
              <a:spAutoFit/>
            </a:bodyPr>
            <a:lstStyle/>
            <a:p>
              <a:pPr>
                <a:spcAft>
                  <a:spcPts val="1100"/>
                </a:spcAft>
              </a:pPr>
              <a:r>
                <a:rPr lang="en-GB" sz="1100" dirty="0">
                  <a:solidFill>
                    <a:schemeClr val="bg1"/>
                  </a:solidFill>
                </a:rPr>
                <a:t>2</a:t>
              </a:r>
            </a:p>
          </p:txBody>
        </p:sp>
        <p:sp>
          <p:nvSpPr>
            <p:cNvPr id="51" name="TextBox 50"/>
            <p:cNvSpPr txBox="1"/>
            <p:nvPr/>
          </p:nvSpPr>
          <p:spPr>
            <a:xfrm>
              <a:off x="7461886" y="5783905"/>
              <a:ext cx="274434" cy="261610"/>
            </a:xfrm>
            <a:prstGeom prst="rect">
              <a:avLst/>
            </a:prstGeom>
            <a:noFill/>
          </p:spPr>
          <p:txBody>
            <a:bodyPr wrap="none" rtlCol="0">
              <a:spAutoFit/>
            </a:bodyPr>
            <a:lstStyle/>
            <a:p>
              <a:pPr>
                <a:spcAft>
                  <a:spcPts val="1100"/>
                </a:spcAft>
              </a:pPr>
              <a:r>
                <a:rPr lang="en-GB" sz="1100" dirty="0">
                  <a:solidFill>
                    <a:schemeClr val="bg1"/>
                  </a:solidFill>
                </a:rPr>
                <a:t>3</a:t>
              </a:r>
            </a:p>
          </p:txBody>
        </p:sp>
        <p:sp>
          <p:nvSpPr>
            <p:cNvPr id="52" name="TextBox 51"/>
            <p:cNvSpPr txBox="1"/>
            <p:nvPr/>
          </p:nvSpPr>
          <p:spPr>
            <a:xfrm>
              <a:off x="8179585" y="5783905"/>
              <a:ext cx="274434" cy="261610"/>
            </a:xfrm>
            <a:prstGeom prst="rect">
              <a:avLst/>
            </a:prstGeom>
            <a:noFill/>
          </p:spPr>
          <p:txBody>
            <a:bodyPr wrap="none" rtlCol="0">
              <a:spAutoFit/>
            </a:bodyPr>
            <a:lstStyle/>
            <a:p>
              <a:pPr>
                <a:spcAft>
                  <a:spcPts val="1100"/>
                </a:spcAft>
              </a:pPr>
              <a:r>
                <a:rPr lang="en-GB" sz="1100" dirty="0">
                  <a:solidFill>
                    <a:schemeClr val="bg1"/>
                  </a:solidFill>
                </a:rPr>
                <a:t>4</a:t>
              </a:r>
            </a:p>
          </p:txBody>
        </p:sp>
        <p:grpSp>
          <p:nvGrpSpPr>
            <p:cNvPr id="30" name="Group 29"/>
            <p:cNvGrpSpPr/>
            <p:nvPr/>
          </p:nvGrpSpPr>
          <p:grpSpPr>
            <a:xfrm>
              <a:off x="5364794" y="3584446"/>
              <a:ext cx="3319463" cy="2229639"/>
              <a:chOff x="895350" y="3590925"/>
              <a:chExt cx="3319463" cy="2229639"/>
            </a:xfrm>
          </p:grpSpPr>
          <p:cxnSp>
            <p:nvCxnSpPr>
              <p:cNvPr id="31" name="Straight Connector 30"/>
              <p:cNvCxnSpPr/>
              <p:nvPr/>
            </p:nvCxnSpPr>
            <p:spPr>
              <a:xfrm>
                <a:off x="962025" y="3590925"/>
                <a:ext cx="0" cy="22240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895350" y="5753100"/>
                <a:ext cx="331946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899592" y="4314825"/>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99592" y="3590925"/>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99592" y="5036991"/>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676400" y="5754685"/>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397474" y="5758651"/>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117554" y="5758651"/>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835253" y="5757059"/>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9699" name="Rectangle 3"/>
          <p:cNvSpPr>
            <a:spLocks noChangeArrowheads="1"/>
          </p:cNvSpPr>
          <p:nvPr/>
        </p:nvSpPr>
        <p:spPr bwMode="auto">
          <a:xfrm>
            <a:off x="2671763" y="6238875"/>
            <a:ext cx="4737100" cy="676275"/>
          </a:xfrm>
          <a:prstGeom prst="rect">
            <a:avLst/>
          </a:prstGeom>
          <a:noFill/>
          <a:ln w="9525">
            <a:noFill/>
            <a:miter lim="800000"/>
            <a:headEnd/>
            <a:tailEnd/>
          </a:ln>
        </p:spPr>
        <p:txBody>
          <a:bodyPr lIns="0" tIns="0" rIns="0" bIns="0"/>
          <a:lstStyle/>
          <a:p>
            <a:pPr defTabSz="457200" fontAlgn="base">
              <a:spcBef>
                <a:spcPct val="60000"/>
              </a:spcBef>
              <a:spcAft>
                <a:spcPct val="0"/>
              </a:spcAft>
              <a:buClr>
                <a:srgbClr val="1F497D"/>
              </a:buClr>
            </a:pPr>
            <a:endParaRPr lang="fr-FR" sz="1400">
              <a:solidFill>
                <a:srgbClr val="1F497D"/>
              </a:solidFill>
              <a:latin typeface="Arial" charset="0"/>
              <a:ea typeface="MS PGothic" pitchFamily="34" charset="-128"/>
            </a:endParaRPr>
          </a:p>
        </p:txBody>
      </p:sp>
      <p:sp>
        <p:nvSpPr>
          <p:cNvPr id="2" name="Title 1"/>
          <p:cNvSpPr>
            <a:spLocks noGrp="1"/>
          </p:cNvSpPr>
          <p:nvPr>
            <p:ph type="title"/>
          </p:nvPr>
        </p:nvSpPr>
        <p:spPr/>
        <p:txBody>
          <a:bodyPr/>
          <a:lstStyle/>
          <a:p>
            <a:r>
              <a:rPr lang="en-US" dirty="0"/>
              <a:t>Diabetes risk related to statin therapy may be limited to patients with existing risk factors</a:t>
            </a:r>
            <a:endParaRPr lang="en-GB" dirty="0"/>
          </a:p>
        </p:txBody>
      </p:sp>
      <p:sp>
        <p:nvSpPr>
          <p:cNvPr id="3" name="Content Placeholder 2"/>
          <p:cNvSpPr>
            <a:spLocks noGrp="1"/>
          </p:cNvSpPr>
          <p:nvPr>
            <p:ph idx="1"/>
          </p:nvPr>
        </p:nvSpPr>
        <p:spPr>
          <a:xfrm>
            <a:off x="1079922" y="1019921"/>
            <a:ext cx="7510216" cy="2290599"/>
          </a:xfrm>
        </p:spPr>
        <p:txBody>
          <a:bodyPr>
            <a:normAutofit/>
          </a:bodyPr>
          <a:lstStyle/>
          <a:p>
            <a:pPr marL="0" indent="0">
              <a:buNone/>
            </a:pPr>
            <a:r>
              <a:rPr lang="en-GB" sz="1200" dirty="0"/>
              <a:t>In an analysis of JUPITER, the small risk of developing diabetes on statins was limited to participants who had biochemical evidence of impaired fasting glucose or multiple components of metabolic syndrome (i.e. groups already at high risk of developing diabetes)</a:t>
            </a:r>
            <a:r>
              <a:rPr lang="en-GB" sz="1200" b="1" baseline="30000" dirty="0"/>
              <a:t>1</a:t>
            </a:r>
            <a:endParaRPr lang="en-GB" sz="1200" b="1" dirty="0"/>
          </a:p>
          <a:p>
            <a:pPr marL="0" indent="0">
              <a:buNone/>
            </a:pPr>
            <a:endParaRPr lang="en-GB" sz="1200" dirty="0"/>
          </a:p>
        </p:txBody>
      </p:sp>
      <p:sp>
        <p:nvSpPr>
          <p:cNvPr id="5" name="Text Placeholder 4"/>
          <p:cNvSpPr>
            <a:spLocks noGrp="1"/>
          </p:cNvSpPr>
          <p:nvPr>
            <p:ph type="body" sz="quarter" idx="14"/>
          </p:nvPr>
        </p:nvSpPr>
        <p:spPr>
          <a:xfrm>
            <a:off x="43495" y="6433343"/>
            <a:ext cx="6544730" cy="287337"/>
          </a:xfrm>
        </p:spPr>
        <p:txBody>
          <a:bodyPr/>
          <a:lstStyle/>
          <a:p>
            <a:r>
              <a:rPr lang="en-GB" sz="800" b="1" dirty="0">
                <a:latin typeface="+mj-lt"/>
                <a:ea typeface="MS PGothic" pitchFamily="34" charset="-128"/>
                <a:cs typeface="Arial" charset="0"/>
              </a:rPr>
              <a:t>1.  </a:t>
            </a:r>
            <a:r>
              <a:rPr lang="en-GB" sz="800" dirty="0" err="1">
                <a:latin typeface="+mj-lt"/>
                <a:ea typeface="MS PGothic" pitchFamily="34" charset="-128"/>
                <a:cs typeface="Arial" charset="0"/>
              </a:rPr>
              <a:t>Ridker</a:t>
            </a:r>
            <a:r>
              <a:rPr lang="en-GB" sz="800" dirty="0">
                <a:latin typeface="+mj-lt"/>
                <a:ea typeface="MS PGothic" pitchFamily="34" charset="-128"/>
                <a:cs typeface="Arial" charset="0"/>
              </a:rPr>
              <a:t> PM, et al. </a:t>
            </a:r>
            <a:r>
              <a:rPr lang="fr-FR" sz="800" dirty="0">
                <a:latin typeface="+mj-lt"/>
                <a:ea typeface="MS PGothic" pitchFamily="34" charset="-128"/>
                <a:cs typeface="Arial" charset="0"/>
              </a:rPr>
              <a:t>Lancet. 2012 ;380:565-71</a:t>
            </a:r>
            <a:r>
              <a:rPr lang="en-GB" sz="800" dirty="0">
                <a:latin typeface="+mj-lt"/>
              </a:rPr>
              <a:t>. </a:t>
            </a:r>
            <a:r>
              <a:rPr lang="en-GB" sz="800" b="1" dirty="0">
                <a:latin typeface="+mj-lt"/>
              </a:rPr>
              <a:t>2. </a:t>
            </a:r>
            <a:r>
              <a:rPr lang="en-GB" sz="800" dirty="0">
                <a:latin typeface="+mj-lt"/>
              </a:rPr>
              <a:t>Heart 2014;100:ii1-ii67 doi:10.1136/heartjnl-2014-305693. </a:t>
            </a:r>
            <a:endParaRPr lang="en-GB" sz="800" dirty="0">
              <a:latin typeface="+mj-lt"/>
              <a:ea typeface="MS PGothic" pitchFamily="34" charset="-128"/>
              <a:cs typeface="Arial" charset="0"/>
            </a:endParaRPr>
          </a:p>
        </p:txBody>
      </p:sp>
      <p:sp>
        <p:nvSpPr>
          <p:cNvPr id="61" name="TextBox 60"/>
          <p:cNvSpPr txBox="1"/>
          <p:nvPr/>
        </p:nvSpPr>
        <p:spPr>
          <a:xfrm>
            <a:off x="1079922" y="1717659"/>
            <a:ext cx="2840842" cy="261610"/>
          </a:xfrm>
          <a:prstGeom prst="rect">
            <a:avLst/>
          </a:prstGeom>
          <a:noFill/>
        </p:spPr>
        <p:txBody>
          <a:bodyPr wrap="none" rtlCol="0">
            <a:spAutoFit/>
          </a:bodyPr>
          <a:lstStyle/>
          <a:p>
            <a:pPr>
              <a:spcAft>
                <a:spcPts val="1100"/>
              </a:spcAft>
            </a:pPr>
            <a:r>
              <a:rPr lang="en-GB" sz="1100" b="1" dirty="0">
                <a:solidFill>
                  <a:schemeClr val="bg1"/>
                </a:solidFill>
              </a:rPr>
              <a:t>No major risk factor for diabetes</a:t>
            </a:r>
          </a:p>
        </p:txBody>
      </p:sp>
      <p:sp>
        <p:nvSpPr>
          <p:cNvPr id="43" name="TextBox 42"/>
          <p:cNvSpPr txBox="1"/>
          <p:nvPr/>
        </p:nvSpPr>
        <p:spPr>
          <a:xfrm>
            <a:off x="827584" y="4126995"/>
            <a:ext cx="274434" cy="261610"/>
          </a:xfrm>
          <a:prstGeom prst="rect">
            <a:avLst/>
          </a:prstGeom>
          <a:noFill/>
        </p:spPr>
        <p:txBody>
          <a:bodyPr wrap="none" rtlCol="0">
            <a:spAutoFit/>
          </a:bodyPr>
          <a:lstStyle/>
          <a:p>
            <a:pPr>
              <a:spcAft>
                <a:spcPts val="1100"/>
              </a:spcAft>
            </a:pPr>
            <a:r>
              <a:rPr lang="en-GB" sz="1100" dirty="0">
                <a:solidFill>
                  <a:schemeClr val="bg1"/>
                </a:solidFill>
              </a:rPr>
              <a:t>0</a:t>
            </a:r>
          </a:p>
        </p:txBody>
      </p:sp>
      <p:sp>
        <p:nvSpPr>
          <p:cNvPr id="41" name="TextBox 40"/>
          <p:cNvSpPr txBox="1"/>
          <p:nvPr/>
        </p:nvSpPr>
        <p:spPr>
          <a:xfrm rot="16200000">
            <a:off x="-394362" y="2901711"/>
            <a:ext cx="1409360" cy="261610"/>
          </a:xfrm>
          <a:prstGeom prst="rect">
            <a:avLst/>
          </a:prstGeom>
          <a:noFill/>
        </p:spPr>
        <p:txBody>
          <a:bodyPr wrap="none" rtlCol="0">
            <a:spAutoFit/>
          </a:bodyPr>
          <a:lstStyle/>
          <a:p>
            <a:pPr>
              <a:spcAft>
                <a:spcPts val="1100"/>
              </a:spcAft>
            </a:pPr>
            <a:r>
              <a:rPr lang="en-GB" sz="1100" dirty="0">
                <a:solidFill>
                  <a:schemeClr val="bg1"/>
                </a:solidFill>
              </a:rPr>
              <a:t>Incident diabetes</a:t>
            </a:r>
          </a:p>
        </p:txBody>
      </p:sp>
      <p:sp>
        <p:nvSpPr>
          <p:cNvPr id="53" name="TextBox 52"/>
          <p:cNvSpPr txBox="1"/>
          <p:nvPr/>
        </p:nvSpPr>
        <p:spPr>
          <a:xfrm>
            <a:off x="384355" y="3235733"/>
            <a:ext cx="505267" cy="261610"/>
          </a:xfrm>
          <a:prstGeom prst="rect">
            <a:avLst/>
          </a:prstGeom>
          <a:noFill/>
        </p:spPr>
        <p:txBody>
          <a:bodyPr wrap="none" rtlCol="0">
            <a:spAutoFit/>
          </a:bodyPr>
          <a:lstStyle/>
          <a:p>
            <a:pPr>
              <a:spcAft>
                <a:spcPts val="1100"/>
              </a:spcAft>
            </a:pPr>
            <a:r>
              <a:rPr lang="en-GB" sz="1100" dirty="0">
                <a:solidFill>
                  <a:schemeClr val="bg1"/>
                </a:solidFill>
              </a:rPr>
              <a:t>0.05</a:t>
            </a:r>
          </a:p>
        </p:txBody>
      </p:sp>
      <p:sp>
        <p:nvSpPr>
          <p:cNvPr id="54" name="TextBox 53"/>
          <p:cNvSpPr txBox="1"/>
          <p:nvPr/>
        </p:nvSpPr>
        <p:spPr>
          <a:xfrm>
            <a:off x="392035" y="2513567"/>
            <a:ext cx="505267" cy="261610"/>
          </a:xfrm>
          <a:prstGeom prst="rect">
            <a:avLst/>
          </a:prstGeom>
          <a:noFill/>
        </p:spPr>
        <p:txBody>
          <a:bodyPr wrap="none" rtlCol="0">
            <a:spAutoFit/>
          </a:bodyPr>
          <a:lstStyle/>
          <a:p>
            <a:pPr>
              <a:spcAft>
                <a:spcPts val="1100"/>
              </a:spcAft>
            </a:pPr>
            <a:r>
              <a:rPr lang="en-GB" sz="1100" dirty="0">
                <a:solidFill>
                  <a:schemeClr val="bg1"/>
                </a:solidFill>
              </a:rPr>
              <a:t>0.10</a:t>
            </a:r>
          </a:p>
        </p:txBody>
      </p:sp>
      <p:sp>
        <p:nvSpPr>
          <p:cNvPr id="55" name="TextBox 54"/>
          <p:cNvSpPr txBox="1"/>
          <p:nvPr/>
        </p:nvSpPr>
        <p:spPr>
          <a:xfrm>
            <a:off x="392035" y="1789667"/>
            <a:ext cx="505267" cy="261610"/>
          </a:xfrm>
          <a:prstGeom prst="rect">
            <a:avLst/>
          </a:prstGeom>
          <a:noFill/>
        </p:spPr>
        <p:txBody>
          <a:bodyPr wrap="none" rtlCol="0">
            <a:spAutoFit/>
          </a:bodyPr>
          <a:lstStyle/>
          <a:p>
            <a:pPr>
              <a:spcAft>
                <a:spcPts val="1100"/>
              </a:spcAft>
            </a:pPr>
            <a:r>
              <a:rPr lang="en-GB" sz="1100" dirty="0">
                <a:solidFill>
                  <a:schemeClr val="bg1"/>
                </a:solidFill>
              </a:rPr>
              <a:t>0.15</a:t>
            </a:r>
          </a:p>
        </p:txBody>
      </p:sp>
      <p:sp>
        <p:nvSpPr>
          <p:cNvPr id="40" name="TextBox 39"/>
          <p:cNvSpPr txBox="1"/>
          <p:nvPr/>
        </p:nvSpPr>
        <p:spPr>
          <a:xfrm>
            <a:off x="1676400" y="4291450"/>
            <a:ext cx="1435008" cy="261610"/>
          </a:xfrm>
          <a:prstGeom prst="rect">
            <a:avLst/>
          </a:prstGeom>
          <a:noFill/>
        </p:spPr>
        <p:txBody>
          <a:bodyPr wrap="none" rtlCol="0">
            <a:spAutoFit/>
          </a:bodyPr>
          <a:lstStyle/>
          <a:p>
            <a:pPr>
              <a:spcAft>
                <a:spcPts val="1100"/>
              </a:spcAft>
            </a:pPr>
            <a:r>
              <a:rPr lang="en-GB" sz="1100" dirty="0">
                <a:solidFill>
                  <a:schemeClr val="bg1"/>
                </a:solidFill>
              </a:rPr>
              <a:t>Follow-up (years)</a:t>
            </a:r>
          </a:p>
        </p:txBody>
      </p:sp>
      <p:sp>
        <p:nvSpPr>
          <p:cNvPr id="44" name="TextBox 43"/>
          <p:cNvSpPr txBox="1"/>
          <p:nvPr/>
        </p:nvSpPr>
        <p:spPr>
          <a:xfrm>
            <a:off x="1539183" y="4126995"/>
            <a:ext cx="274434" cy="261610"/>
          </a:xfrm>
          <a:prstGeom prst="rect">
            <a:avLst/>
          </a:prstGeom>
          <a:noFill/>
        </p:spPr>
        <p:txBody>
          <a:bodyPr wrap="none" rtlCol="0">
            <a:spAutoFit/>
          </a:bodyPr>
          <a:lstStyle/>
          <a:p>
            <a:pPr>
              <a:spcAft>
                <a:spcPts val="1100"/>
              </a:spcAft>
            </a:pPr>
            <a:r>
              <a:rPr lang="en-GB" sz="1100" dirty="0">
                <a:solidFill>
                  <a:schemeClr val="bg1"/>
                </a:solidFill>
              </a:rPr>
              <a:t>1</a:t>
            </a:r>
          </a:p>
        </p:txBody>
      </p:sp>
      <p:sp>
        <p:nvSpPr>
          <p:cNvPr id="45" name="TextBox 44"/>
          <p:cNvSpPr txBox="1"/>
          <p:nvPr/>
        </p:nvSpPr>
        <p:spPr>
          <a:xfrm>
            <a:off x="2256687" y="4124403"/>
            <a:ext cx="274434" cy="261610"/>
          </a:xfrm>
          <a:prstGeom prst="rect">
            <a:avLst/>
          </a:prstGeom>
          <a:noFill/>
        </p:spPr>
        <p:txBody>
          <a:bodyPr wrap="none" rtlCol="0">
            <a:spAutoFit/>
          </a:bodyPr>
          <a:lstStyle/>
          <a:p>
            <a:pPr>
              <a:spcAft>
                <a:spcPts val="1100"/>
              </a:spcAft>
            </a:pPr>
            <a:r>
              <a:rPr lang="en-GB" sz="1100" dirty="0">
                <a:solidFill>
                  <a:schemeClr val="bg1"/>
                </a:solidFill>
              </a:rPr>
              <a:t>2</a:t>
            </a:r>
          </a:p>
        </p:txBody>
      </p:sp>
      <p:sp>
        <p:nvSpPr>
          <p:cNvPr id="46" name="TextBox 45"/>
          <p:cNvSpPr txBox="1"/>
          <p:nvPr/>
        </p:nvSpPr>
        <p:spPr>
          <a:xfrm>
            <a:off x="2980337" y="4126995"/>
            <a:ext cx="274434" cy="261610"/>
          </a:xfrm>
          <a:prstGeom prst="rect">
            <a:avLst/>
          </a:prstGeom>
          <a:noFill/>
        </p:spPr>
        <p:txBody>
          <a:bodyPr wrap="none" rtlCol="0">
            <a:spAutoFit/>
          </a:bodyPr>
          <a:lstStyle/>
          <a:p>
            <a:pPr>
              <a:spcAft>
                <a:spcPts val="1100"/>
              </a:spcAft>
            </a:pPr>
            <a:r>
              <a:rPr lang="en-GB" sz="1100" dirty="0">
                <a:solidFill>
                  <a:schemeClr val="bg1"/>
                </a:solidFill>
              </a:rPr>
              <a:t>3</a:t>
            </a:r>
          </a:p>
        </p:txBody>
      </p:sp>
      <p:sp>
        <p:nvSpPr>
          <p:cNvPr id="47" name="TextBox 46"/>
          <p:cNvSpPr txBox="1"/>
          <p:nvPr/>
        </p:nvSpPr>
        <p:spPr>
          <a:xfrm>
            <a:off x="3698036" y="4126995"/>
            <a:ext cx="274434" cy="261610"/>
          </a:xfrm>
          <a:prstGeom prst="rect">
            <a:avLst/>
          </a:prstGeom>
          <a:noFill/>
        </p:spPr>
        <p:txBody>
          <a:bodyPr wrap="none" rtlCol="0">
            <a:spAutoFit/>
          </a:bodyPr>
          <a:lstStyle/>
          <a:p>
            <a:pPr>
              <a:spcAft>
                <a:spcPts val="1100"/>
              </a:spcAft>
            </a:pPr>
            <a:r>
              <a:rPr lang="en-GB" sz="1100" dirty="0">
                <a:solidFill>
                  <a:schemeClr val="bg1"/>
                </a:solidFill>
              </a:rPr>
              <a:t>4</a:t>
            </a:r>
          </a:p>
        </p:txBody>
      </p:sp>
      <p:sp>
        <p:nvSpPr>
          <p:cNvPr id="23" name="Freeform 22"/>
          <p:cNvSpPr/>
          <p:nvPr/>
        </p:nvSpPr>
        <p:spPr>
          <a:xfrm>
            <a:off x="958850" y="3975972"/>
            <a:ext cx="3225800" cy="136525"/>
          </a:xfrm>
          <a:custGeom>
            <a:avLst/>
            <a:gdLst>
              <a:gd name="connsiteX0" fmla="*/ 0 w 3225800"/>
              <a:gd name="connsiteY0" fmla="*/ 133350 h 136525"/>
              <a:gd name="connsiteX1" fmla="*/ 482600 w 3225800"/>
              <a:gd name="connsiteY1" fmla="*/ 136525 h 136525"/>
              <a:gd name="connsiteX2" fmla="*/ 746125 w 3225800"/>
              <a:gd name="connsiteY2" fmla="*/ 123825 h 136525"/>
              <a:gd name="connsiteX3" fmla="*/ 755650 w 3225800"/>
              <a:gd name="connsiteY3" fmla="*/ 111125 h 136525"/>
              <a:gd name="connsiteX4" fmla="*/ 990600 w 3225800"/>
              <a:gd name="connsiteY4" fmla="*/ 114300 h 136525"/>
              <a:gd name="connsiteX5" fmla="*/ 1000125 w 3225800"/>
              <a:gd name="connsiteY5" fmla="*/ 101600 h 136525"/>
              <a:gd name="connsiteX6" fmla="*/ 1114425 w 3225800"/>
              <a:gd name="connsiteY6" fmla="*/ 101600 h 136525"/>
              <a:gd name="connsiteX7" fmla="*/ 1368425 w 3225800"/>
              <a:gd name="connsiteY7" fmla="*/ 98425 h 136525"/>
              <a:gd name="connsiteX8" fmla="*/ 1435100 w 3225800"/>
              <a:gd name="connsiteY8" fmla="*/ 98425 h 136525"/>
              <a:gd name="connsiteX9" fmla="*/ 1447800 w 3225800"/>
              <a:gd name="connsiteY9" fmla="*/ 82550 h 136525"/>
              <a:gd name="connsiteX10" fmla="*/ 1463675 w 3225800"/>
              <a:gd name="connsiteY10" fmla="*/ 82550 h 136525"/>
              <a:gd name="connsiteX11" fmla="*/ 1482725 w 3225800"/>
              <a:gd name="connsiteY11" fmla="*/ 60325 h 136525"/>
              <a:gd name="connsiteX12" fmla="*/ 1651000 w 3225800"/>
              <a:gd name="connsiteY12" fmla="*/ 63500 h 136525"/>
              <a:gd name="connsiteX13" fmla="*/ 1666875 w 3225800"/>
              <a:gd name="connsiteY13" fmla="*/ 47625 h 136525"/>
              <a:gd name="connsiteX14" fmla="*/ 2546350 w 3225800"/>
              <a:gd name="connsiteY14" fmla="*/ 47625 h 136525"/>
              <a:gd name="connsiteX15" fmla="*/ 2546350 w 3225800"/>
              <a:gd name="connsiteY15" fmla="*/ 6350 h 136525"/>
              <a:gd name="connsiteX16" fmla="*/ 3225800 w 3225800"/>
              <a:gd name="connsiteY16" fmla="*/ 0 h 136525"/>
              <a:gd name="connsiteX17" fmla="*/ 3225800 w 3225800"/>
              <a:gd name="connsiteY17" fmla="*/ 0 h 13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25800" h="136525">
                <a:moveTo>
                  <a:pt x="0" y="133350"/>
                </a:moveTo>
                <a:lnTo>
                  <a:pt x="482600" y="136525"/>
                </a:lnTo>
                <a:lnTo>
                  <a:pt x="746125" y="123825"/>
                </a:lnTo>
                <a:lnTo>
                  <a:pt x="755650" y="111125"/>
                </a:lnTo>
                <a:lnTo>
                  <a:pt x="990600" y="114300"/>
                </a:lnTo>
                <a:lnTo>
                  <a:pt x="1000125" y="101600"/>
                </a:lnTo>
                <a:lnTo>
                  <a:pt x="1114425" y="101600"/>
                </a:lnTo>
                <a:lnTo>
                  <a:pt x="1368425" y="98425"/>
                </a:lnTo>
                <a:lnTo>
                  <a:pt x="1435100" y="98425"/>
                </a:lnTo>
                <a:lnTo>
                  <a:pt x="1447800" y="82550"/>
                </a:lnTo>
                <a:lnTo>
                  <a:pt x="1463675" y="82550"/>
                </a:lnTo>
                <a:lnTo>
                  <a:pt x="1482725" y="60325"/>
                </a:lnTo>
                <a:lnTo>
                  <a:pt x="1651000" y="63500"/>
                </a:lnTo>
                <a:lnTo>
                  <a:pt x="1666875" y="47625"/>
                </a:lnTo>
                <a:lnTo>
                  <a:pt x="2546350" y="47625"/>
                </a:lnTo>
                <a:lnTo>
                  <a:pt x="2546350" y="6350"/>
                </a:lnTo>
                <a:lnTo>
                  <a:pt x="3225800" y="0"/>
                </a:lnTo>
                <a:lnTo>
                  <a:pt x="3225800" y="0"/>
                </a:lnTo>
              </a:path>
            </a:pathLst>
          </a:cu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23"/>
          <p:cNvSpPr/>
          <p:nvPr/>
        </p:nvSpPr>
        <p:spPr>
          <a:xfrm>
            <a:off x="955675" y="3814047"/>
            <a:ext cx="3232150" cy="298450"/>
          </a:xfrm>
          <a:custGeom>
            <a:avLst/>
            <a:gdLst>
              <a:gd name="connsiteX0" fmla="*/ 0 w 3232150"/>
              <a:gd name="connsiteY0" fmla="*/ 298450 h 298450"/>
              <a:gd name="connsiteX1" fmla="*/ 266700 w 3232150"/>
              <a:gd name="connsiteY1" fmla="*/ 298450 h 298450"/>
              <a:gd name="connsiteX2" fmla="*/ 279400 w 3232150"/>
              <a:gd name="connsiteY2" fmla="*/ 288925 h 298450"/>
              <a:gd name="connsiteX3" fmla="*/ 330200 w 3232150"/>
              <a:gd name="connsiteY3" fmla="*/ 288925 h 298450"/>
              <a:gd name="connsiteX4" fmla="*/ 342900 w 3232150"/>
              <a:gd name="connsiteY4" fmla="*/ 282575 h 298450"/>
              <a:gd name="connsiteX5" fmla="*/ 1381125 w 3232150"/>
              <a:gd name="connsiteY5" fmla="*/ 285750 h 298450"/>
              <a:gd name="connsiteX6" fmla="*/ 1390650 w 3232150"/>
              <a:gd name="connsiteY6" fmla="*/ 266700 h 298450"/>
              <a:gd name="connsiteX7" fmla="*/ 1454150 w 3232150"/>
              <a:gd name="connsiteY7" fmla="*/ 269875 h 298450"/>
              <a:gd name="connsiteX8" fmla="*/ 1479550 w 3232150"/>
              <a:gd name="connsiteY8" fmla="*/ 250825 h 298450"/>
              <a:gd name="connsiteX9" fmla="*/ 1838325 w 3232150"/>
              <a:gd name="connsiteY9" fmla="*/ 250825 h 298450"/>
              <a:gd name="connsiteX10" fmla="*/ 1851025 w 3232150"/>
              <a:gd name="connsiteY10" fmla="*/ 206375 h 298450"/>
              <a:gd name="connsiteX11" fmla="*/ 2108200 w 3232150"/>
              <a:gd name="connsiteY11" fmla="*/ 209550 h 298450"/>
              <a:gd name="connsiteX12" fmla="*/ 2111375 w 3232150"/>
              <a:gd name="connsiteY12" fmla="*/ 177800 h 298450"/>
              <a:gd name="connsiteX13" fmla="*/ 2193925 w 3232150"/>
              <a:gd name="connsiteY13" fmla="*/ 180975 h 298450"/>
              <a:gd name="connsiteX14" fmla="*/ 2197100 w 3232150"/>
              <a:gd name="connsiteY14" fmla="*/ 146050 h 298450"/>
              <a:gd name="connsiteX15" fmla="*/ 2870200 w 3232150"/>
              <a:gd name="connsiteY15" fmla="*/ 146050 h 298450"/>
              <a:gd name="connsiteX16" fmla="*/ 2873375 w 3232150"/>
              <a:gd name="connsiteY16" fmla="*/ 82550 h 298450"/>
              <a:gd name="connsiteX17" fmla="*/ 2879725 w 3232150"/>
              <a:gd name="connsiteY17" fmla="*/ 69850 h 298450"/>
              <a:gd name="connsiteX18" fmla="*/ 2879725 w 3232150"/>
              <a:gd name="connsiteY18" fmla="*/ 3175 h 298450"/>
              <a:gd name="connsiteX19" fmla="*/ 3232150 w 3232150"/>
              <a:gd name="connsiteY19" fmla="*/ 0 h 29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232150" h="298450">
                <a:moveTo>
                  <a:pt x="0" y="298450"/>
                </a:moveTo>
                <a:lnTo>
                  <a:pt x="266700" y="298450"/>
                </a:lnTo>
                <a:lnTo>
                  <a:pt x="279400" y="288925"/>
                </a:lnTo>
                <a:lnTo>
                  <a:pt x="330200" y="288925"/>
                </a:lnTo>
                <a:lnTo>
                  <a:pt x="342900" y="282575"/>
                </a:lnTo>
                <a:lnTo>
                  <a:pt x="1381125" y="285750"/>
                </a:lnTo>
                <a:lnTo>
                  <a:pt x="1390650" y="266700"/>
                </a:lnTo>
                <a:lnTo>
                  <a:pt x="1454150" y="269875"/>
                </a:lnTo>
                <a:lnTo>
                  <a:pt x="1479550" y="250825"/>
                </a:lnTo>
                <a:lnTo>
                  <a:pt x="1838325" y="250825"/>
                </a:lnTo>
                <a:lnTo>
                  <a:pt x="1851025" y="206375"/>
                </a:lnTo>
                <a:lnTo>
                  <a:pt x="2108200" y="209550"/>
                </a:lnTo>
                <a:lnTo>
                  <a:pt x="2111375" y="177800"/>
                </a:lnTo>
                <a:lnTo>
                  <a:pt x="2193925" y="180975"/>
                </a:lnTo>
                <a:lnTo>
                  <a:pt x="2197100" y="146050"/>
                </a:lnTo>
                <a:lnTo>
                  <a:pt x="2870200" y="146050"/>
                </a:lnTo>
                <a:lnTo>
                  <a:pt x="2873375" y="82550"/>
                </a:lnTo>
                <a:lnTo>
                  <a:pt x="2879725" y="69850"/>
                </a:lnTo>
                <a:lnTo>
                  <a:pt x="2879725" y="3175"/>
                </a:lnTo>
                <a:lnTo>
                  <a:pt x="3232150" y="0"/>
                </a:ln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p:nvGrpSpPr>
        <p:grpSpPr>
          <a:xfrm>
            <a:off x="895350" y="1951592"/>
            <a:ext cx="3319463" cy="2229639"/>
            <a:chOff x="895350" y="3590925"/>
            <a:chExt cx="3319463" cy="2229639"/>
          </a:xfrm>
        </p:grpSpPr>
        <p:cxnSp>
          <p:nvCxnSpPr>
            <p:cNvPr id="12" name="Straight Connector 11"/>
            <p:cNvCxnSpPr/>
            <p:nvPr/>
          </p:nvCxnSpPr>
          <p:spPr>
            <a:xfrm>
              <a:off x="962025" y="3590925"/>
              <a:ext cx="0" cy="22240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99592" y="4314825"/>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99592" y="3590925"/>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99592" y="5036991"/>
              <a:ext cx="66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676400" y="5754685"/>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397474" y="5758651"/>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3117554" y="5758651"/>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835253" y="5757059"/>
              <a:ext cx="0" cy="6191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895350" y="5753100"/>
              <a:ext cx="331946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9704" name="Group 29703"/>
          <p:cNvGrpSpPr/>
          <p:nvPr/>
        </p:nvGrpSpPr>
        <p:grpSpPr>
          <a:xfrm>
            <a:off x="1259632" y="2184035"/>
            <a:ext cx="1512168" cy="549642"/>
            <a:chOff x="1403648" y="3717032"/>
            <a:chExt cx="1512168" cy="549642"/>
          </a:xfrm>
        </p:grpSpPr>
        <p:cxnSp>
          <p:nvCxnSpPr>
            <p:cNvPr id="29703" name="Straight Connector 29702"/>
            <p:cNvCxnSpPr/>
            <p:nvPr/>
          </p:nvCxnSpPr>
          <p:spPr>
            <a:xfrm>
              <a:off x="1403648" y="3861048"/>
              <a:ext cx="40996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403648" y="4152900"/>
              <a:ext cx="409969"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817438" y="3717032"/>
              <a:ext cx="1098378" cy="261610"/>
            </a:xfrm>
            <a:prstGeom prst="rect">
              <a:avLst/>
            </a:prstGeom>
            <a:noFill/>
          </p:spPr>
          <p:txBody>
            <a:bodyPr wrap="none" rtlCol="0">
              <a:spAutoFit/>
            </a:bodyPr>
            <a:lstStyle/>
            <a:p>
              <a:pPr>
                <a:spcAft>
                  <a:spcPts val="1100"/>
                </a:spcAft>
              </a:pPr>
              <a:r>
                <a:rPr lang="en-GB" sz="1100" dirty="0" err="1">
                  <a:solidFill>
                    <a:schemeClr val="bg1"/>
                  </a:solidFill>
                </a:rPr>
                <a:t>Rosuvastatin</a:t>
              </a:r>
              <a:endParaRPr lang="en-GB" sz="1100" dirty="0">
                <a:solidFill>
                  <a:schemeClr val="bg1"/>
                </a:solidFill>
              </a:endParaRPr>
            </a:p>
          </p:txBody>
        </p:sp>
        <p:sp>
          <p:nvSpPr>
            <p:cNvPr id="76" name="TextBox 75"/>
            <p:cNvSpPr txBox="1"/>
            <p:nvPr/>
          </p:nvSpPr>
          <p:spPr>
            <a:xfrm>
              <a:off x="1817438" y="4005064"/>
              <a:ext cx="723275" cy="261610"/>
            </a:xfrm>
            <a:prstGeom prst="rect">
              <a:avLst/>
            </a:prstGeom>
            <a:noFill/>
          </p:spPr>
          <p:txBody>
            <a:bodyPr wrap="none" rtlCol="0">
              <a:spAutoFit/>
            </a:bodyPr>
            <a:lstStyle/>
            <a:p>
              <a:pPr>
                <a:spcAft>
                  <a:spcPts val="1100"/>
                </a:spcAft>
              </a:pPr>
              <a:r>
                <a:rPr lang="en-GB" sz="1100" dirty="0">
                  <a:solidFill>
                    <a:schemeClr val="bg1"/>
                  </a:solidFill>
                </a:rPr>
                <a:t>Placebo</a:t>
              </a:r>
            </a:p>
          </p:txBody>
        </p:sp>
      </p:grpSp>
      <p:sp>
        <p:nvSpPr>
          <p:cNvPr id="62" name="Text Placeholder 3"/>
          <p:cNvSpPr>
            <a:spLocks noGrp="1"/>
          </p:cNvSpPr>
          <p:nvPr>
            <p:ph type="body" sz="quarter" idx="13"/>
          </p:nvPr>
        </p:nvSpPr>
        <p:spPr>
          <a:xfrm>
            <a:off x="5583566" y="4725144"/>
            <a:ext cx="3236905" cy="1513731"/>
          </a:xfrm>
        </p:spPr>
        <p:txBody>
          <a:bodyPr/>
          <a:lstStyle/>
          <a:p>
            <a:pPr marL="0" lvl="2" indent="0" algn="ctr">
              <a:buClr>
                <a:srgbClr val="CF8A00"/>
              </a:buClr>
              <a:buNone/>
            </a:pPr>
            <a:r>
              <a:rPr lang="en-GB" sz="1200" b="1" dirty="0"/>
              <a:t>The increased risk of diabetes in intensive statin treated patients may largely be limited to patients with a prior higher risk of developing  diabetes</a:t>
            </a:r>
            <a:r>
              <a:rPr lang="en-GB" sz="1200" b="1" baseline="30000" dirty="0"/>
              <a:t>1</a:t>
            </a:r>
            <a:r>
              <a:rPr lang="en-GB" sz="1600" b="1" baseline="30000" dirty="0"/>
              <a:t> </a:t>
            </a:r>
            <a:r>
              <a:rPr lang="en-GB" sz="1200" b="1" dirty="0">
                <a:solidFill>
                  <a:prstClr val="white"/>
                </a:solidFill>
              </a:rPr>
              <a:t>and guidelines state that the CV prevention benefits of statins outweigh the risk of diabetes</a:t>
            </a:r>
            <a:r>
              <a:rPr lang="en-GB" sz="1200" b="1" baseline="30000" dirty="0">
                <a:solidFill>
                  <a:prstClr val="white"/>
                </a:solidFill>
              </a:rPr>
              <a:t>2</a:t>
            </a:r>
            <a:endParaRPr lang="en-GB" sz="1200" b="1" dirty="0">
              <a:solidFill>
                <a:prstClr val="white"/>
              </a:solidFill>
            </a:endParaRPr>
          </a:p>
          <a:p>
            <a:endParaRPr lang="en-GB" sz="1200" dirty="0"/>
          </a:p>
        </p:txBody>
      </p:sp>
      <p:graphicFrame>
        <p:nvGraphicFramePr>
          <p:cNvPr id="4" name="Table 3"/>
          <p:cNvGraphicFramePr>
            <a:graphicFrameLocks noGrp="1"/>
          </p:cNvGraphicFramePr>
          <p:nvPr>
            <p:extLst>
              <p:ext uri="{D42A27DB-BD31-4B8C-83A1-F6EECF244321}">
                <p14:modId xmlns:p14="http://schemas.microsoft.com/office/powerpoint/2010/main" val="1282895612"/>
              </p:ext>
            </p:extLst>
          </p:nvPr>
        </p:nvGraphicFramePr>
        <p:xfrm>
          <a:off x="251520" y="4653136"/>
          <a:ext cx="5057612" cy="1615440"/>
        </p:xfrm>
        <a:graphic>
          <a:graphicData uri="http://schemas.openxmlformats.org/drawingml/2006/table">
            <a:tbl>
              <a:tblPr firstRow="1" bandRow="1">
                <a:tableStyleId>{2D5ABB26-0587-4C30-8999-92F81FD0307C}</a:tableStyleId>
              </a:tblPr>
              <a:tblGrid>
                <a:gridCol w="1152128">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2177292">
                  <a:extLst>
                    <a:ext uri="{9D8B030D-6E8A-4147-A177-3AD203B41FA5}">
                      <a16:colId xmlns:a16="http://schemas.microsoft.com/office/drawing/2014/main" val="20003"/>
                    </a:ext>
                  </a:extLst>
                </a:gridCol>
              </a:tblGrid>
              <a:tr h="219971">
                <a:tc>
                  <a:txBody>
                    <a:bodyPr/>
                    <a:lstStyle/>
                    <a:p>
                      <a:pPr algn="ctr"/>
                      <a:r>
                        <a:rPr lang="en-GB" sz="1000" b="1" dirty="0">
                          <a:solidFill>
                            <a:schemeClr val="bg1"/>
                          </a:solidFill>
                        </a:rPr>
                        <a:t>No. diabetes RFs</a:t>
                      </a:r>
                    </a:p>
                  </a:txBody>
                  <a:tcPr anchor="ctr">
                    <a:lnB w="28575" cap="flat" cmpd="sng" algn="ctr">
                      <a:solidFill>
                        <a:schemeClr val="bg1"/>
                      </a:solidFill>
                      <a:prstDash val="solid"/>
                      <a:round/>
                      <a:headEnd type="none" w="med" len="med"/>
                      <a:tailEnd type="none" w="med" len="med"/>
                    </a:lnB>
                  </a:tcPr>
                </a:tc>
                <a:tc>
                  <a:txBody>
                    <a:bodyPr/>
                    <a:lstStyle/>
                    <a:p>
                      <a:pPr algn="ctr"/>
                      <a:r>
                        <a:rPr lang="en-GB" sz="1000" b="1" dirty="0">
                          <a:solidFill>
                            <a:schemeClr val="bg1"/>
                          </a:solidFill>
                        </a:rPr>
                        <a:t>HR diabetes</a:t>
                      </a:r>
                    </a:p>
                  </a:txBody>
                  <a:tcPr anchor="ctr">
                    <a:lnB w="28575" cap="flat" cmpd="sng" algn="ctr">
                      <a:solidFill>
                        <a:schemeClr val="bg1"/>
                      </a:solidFill>
                      <a:prstDash val="solid"/>
                      <a:round/>
                      <a:headEnd type="none" w="med" len="med"/>
                      <a:tailEnd type="none" w="med" len="med"/>
                    </a:lnB>
                  </a:tcPr>
                </a:tc>
                <a:tc>
                  <a:txBody>
                    <a:bodyPr/>
                    <a:lstStyle/>
                    <a:p>
                      <a:pPr algn="ctr"/>
                      <a:r>
                        <a:rPr lang="en-GB" sz="1000" b="1" dirty="0">
                          <a:solidFill>
                            <a:schemeClr val="bg1"/>
                          </a:solidFill>
                        </a:rPr>
                        <a:t>95% CI</a:t>
                      </a:r>
                    </a:p>
                  </a:txBody>
                  <a:tcPr anchor="ctr">
                    <a:lnB w="28575" cap="flat" cmpd="sng" algn="ctr">
                      <a:solidFill>
                        <a:schemeClr val="bg1"/>
                      </a:solidFill>
                      <a:prstDash val="solid"/>
                      <a:round/>
                      <a:headEnd type="none" w="med" len="med"/>
                      <a:tailEnd type="none" w="med" len="med"/>
                    </a:lnB>
                  </a:tcPr>
                </a:tc>
                <a:tc>
                  <a:txBody>
                    <a:bodyPr/>
                    <a:lstStyle/>
                    <a:p>
                      <a:pPr algn="ctr"/>
                      <a:r>
                        <a:rPr lang="en-GB" sz="1000" b="1" dirty="0">
                          <a:solidFill>
                            <a:schemeClr val="bg1"/>
                          </a:solidFill>
                        </a:rPr>
                        <a:t>p</a:t>
                      </a:r>
                    </a:p>
                  </a:txBody>
                  <a:tcPr anchor="ctr">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219971">
                <a:tc>
                  <a:txBody>
                    <a:bodyPr/>
                    <a:lstStyle/>
                    <a:p>
                      <a:pPr algn="ctr"/>
                      <a:r>
                        <a:rPr lang="en-GB" sz="1000" dirty="0">
                          <a:solidFill>
                            <a:schemeClr val="bg1"/>
                          </a:solidFill>
                        </a:rPr>
                        <a:t>0</a:t>
                      </a:r>
                    </a:p>
                  </a:txBody>
                  <a:tcPr>
                    <a:lnT w="28575" cap="flat" cmpd="sng" algn="ctr">
                      <a:solidFill>
                        <a:schemeClr val="bg1"/>
                      </a:solidFill>
                      <a:prstDash val="solid"/>
                      <a:round/>
                      <a:headEnd type="none" w="med" len="med"/>
                      <a:tailEnd type="none" w="med" len="med"/>
                    </a:lnT>
                  </a:tcPr>
                </a:tc>
                <a:tc>
                  <a:txBody>
                    <a:bodyPr/>
                    <a:lstStyle/>
                    <a:p>
                      <a:pPr algn="ctr"/>
                      <a:r>
                        <a:rPr lang="en-GB" sz="1000" dirty="0">
                          <a:solidFill>
                            <a:schemeClr val="bg1"/>
                          </a:solidFill>
                        </a:rPr>
                        <a:t>0.99</a:t>
                      </a:r>
                    </a:p>
                  </a:txBody>
                  <a:tcPr>
                    <a:lnT w="28575" cap="flat" cmpd="sng" algn="ctr">
                      <a:solidFill>
                        <a:schemeClr val="bg1"/>
                      </a:solidFill>
                      <a:prstDash val="solid"/>
                      <a:round/>
                      <a:headEnd type="none" w="med" len="med"/>
                      <a:tailEnd type="none" w="med" len="med"/>
                    </a:lnT>
                  </a:tcPr>
                </a:tc>
                <a:tc>
                  <a:txBody>
                    <a:bodyPr/>
                    <a:lstStyle/>
                    <a:p>
                      <a:r>
                        <a:rPr lang="en-GB" sz="1000" dirty="0">
                          <a:solidFill>
                            <a:schemeClr val="bg1"/>
                          </a:solidFill>
                        </a:rPr>
                        <a:t>0.45–2.21</a:t>
                      </a:r>
                    </a:p>
                  </a:txBody>
                  <a:tcPr>
                    <a:lnT w="28575" cap="flat" cmpd="sng" algn="ctr">
                      <a:solidFill>
                        <a:schemeClr val="bg1"/>
                      </a:solidFill>
                      <a:prstDash val="solid"/>
                      <a:round/>
                      <a:headEnd type="none" w="med" len="med"/>
                      <a:tailEnd type="none" w="med" len="med"/>
                    </a:lnT>
                  </a:tcPr>
                </a:tc>
                <a:tc>
                  <a:txBody>
                    <a:bodyPr/>
                    <a:lstStyle/>
                    <a:p>
                      <a:pPr algn="ctr"/>
                      <a:r>
                        <a:rPr lang="en-GB" sz="1000" dirty="0">
                          <a:solidFill>
                            <a:schemeClr val="bg1"/>
                          </a:solidFill>
                        </a:rPr>
                        <a:t>0.99</a:t>
                      </a:r>
                    </a:p>
                  </a:txBody>
                  <a:tcPr>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219971">
                <a:tc>
                  <a:txBody>
                    <a:bodyPr/>
                    <a:lstStyle/>
                    <a:p>
                      <a:pPr algn="ctr"/>
                      <a:r>
                        <a:rPr lang="en-GB" sz="1000" dirty="0">
                          <a:solidFill>
                            <a:schemeClr val="bg1"/>
                          </a:solidFill>
                        </a:rPr>
                        <a:t>1</a:t>
                      </a:r>
                    </a:p>
                  </a:txBody>
                  <a:tcPr/>
                </a:tc>
                <a:tc>
                  <a:txBody>
                    <a:bodyPr/>
                    <a:lstStyle/>
                    <a:p>
                      <a:pPr algn="ctr"/>
                      <a:r>
                        <a:rPr lang="en-GB" sz="1000" dirty="0">
                          <a:solidFill>
                            <a:schemeClr val="bg1"/>
                          </a:solidFill>
                        </a:rPr>
                        <a:t>1.2</a:t>
                      </a:r>
                    </a:p>
                  </a:txBody>
                  <a:tcPr/>
                </a:tc>
                <a:tc>
                  <a:txBody>
                    <a:bodyPr/>
                    <a:lstStyle/>
                    <a:p>
                      <a:r>
                        <a:rPr lang="en-GB" sz="1000" dirty="0">
                          <a:solidFill>
                            <a:schemeClr val="bg1"/>
                          </a:solidFill>
                        </a:rPr>
                        <a:t>0.65–2.1</a:t>
                      </a:r>
                    </a:p>
                  </a:txBody>
                  <a:tcPr/>
                </a:tc>
                <a:tc rowSpan="4">
                  <a:txBody>
                    <a:bodyPr/>
                    <a:lstStyle/>
                    <a:p>
                      <a:r>
                        <a:rPr lang="en-GB" sz="1000" dirty="0">
                          <a:solidFill>
                            <a:schemeClr val="bg1"/>
                          </a:solidFill>
                        </a:rPr>
                        <a:t>Overall</a:t>
                      </a:r>
                      <a:r>
                        <a:rPr lang="en-GB" sz="1000" baseline="0" dirty="0">
                          <a:solidFill>
                            <a:schemeClr val="bg1"/>
                          </a:solidFill>
                        </a:rPr>
                        <a:t> </a:t>
                      </a:r>
                      <a:r>
                        <a:rPr lang="en-GB" sz="1000" dirty="0">
                          <a:solidFill>
                            <a:schemeClr val="bg1"/>
                          </a:solidFill>
                        </a:rPr>
                        <a:t>HR</a:t>
                      </a:r>
                      <a:r>
                        <a:rPr lang="en-GB" sz="1000" baseline="0" dirty="0">
                          <a:solidFill>
                            <a:schemeClr val="bg1"/>
                          </a:solidFill>
                        </a:rPr>
                        <a:t> for patients with</a:t>
                      </a:r>
                      <a:r>
                        <a:rPr lang="en-GB" sz="1000" dirty="0">
                          <a:solidFill>
                            <a:schemeClr val="bg1"/>
                          </a:solidFill>
                        </a:rPr>
                        <a:t> </a:t>
                      </a:r>
                      <a:r>
                        <a:rPr lang="en-GB" sz="1000" baseline="0" dirty="0">
                          <a:solidFill>
                            <a:schemeClr val="bg1"/>
                          </a:solidFill>
                        </a:rPr>
                        <a:t>diabetes RFs </a:t>
                      </a:r>
                      <a:r>
                        <a:rPr lang="en-GB" sz="1000" dirty="0">
                          <a:solidFill>
                            <a:schemeClr val="bg1"/>
                          </a:solidFill>
                        </a:rPr>
                        <a:t>(1.25, 1.05–1.49, p=0.01)</a:t>
                      </a:r>
                    </a:p>
                  </a:txBody>
                  <a:tcPr/>
                </a:tc>
                <a:extLst>
                  <a:ext uri="{0D108BD9-81ED-4DB2-BD59-A6C34878D82A}">
                    <a16:rowId xmlns:a16="http://schemas.microsoft.com/office/drawing/2014/main" val="10002"/>
                  </a:ext>
                </a:extLst>
              </a:tr>
              <a:tr h="219971">
                <a:tc>
                  <a:txBody>
                    <a:bodyPr/>
                    <a:lstStyle/>
                    <a:p>
                      <a:pPr algn="ctr"/>
                      <a:r>
                        <a:rPr lang="en-GB" sz="1000" dirty="0">
                          <a:solidFill>
                            <a:schemeClr val="bg1"/>
                          </a:solidFill>
                        </a:rPr>
                        <a:t>2</a:t>
                      </a:r>
                    </a:p>
                  </a:txBody>
                  <a:tcPr/>
                </a:tc>
                <a:tc>
                  <a:txBody>
                    <a:bodyPr/>
                    <a:lstStyle/>
                    <a:p>
                      <a:pPr algn="ctr"/>
                      <a:r>
                        <a:rPr lang="en-GB" sz="1000" dirty="0">
                          <a:solidFill>
                            <a:schemeClr val="bg1"/>
                          </a:solidFill>
                        </a:rPr>
                        <a:t>1.2</a:t>
                      </a:r>
                    </a:p>
                  </a:txBody>
                  <a:tcPr/>
                </a:tc>
                <a:tc>
                  <a:txBody>
                    <a:bodyPr/>
                    <a:lstStyle/>
                    <a:p>
                      <a:r>
                        <a:rPr lang="en-GB" sz="1000" dirty="0">
                          <a:solidFill>
                            <a:schemeClr val="bg1"/>
                          </a:solidFill>
                        </a:rPr>
                        <a:t>0.82–1.9</a:t>
                      </a:r>
                    </a:p>
                  </a:txBody>
                  <a:tcPr/>
                </a:tc>
                <a:tc vMerge="1">
                  <a:txBody>
                    <a:bodyPr/>
                    <a:lstStyle/>
                    <a:p>
                      <a:endParaRPr lang="en-GB" sz="1000" dirty="0"/>
                    </a:p>
                  </a:txBody>
                  <a:tcPr/>
                </a:tc>
                <a:extLst>
                  <a:ext uri="{0D108BD9-81ED-4DB2-BD59-A6C34878D82A}">
                    <a16:rowId xmlns:a16="http://schemas.microsoft.com/office/drawing/2014/main" val="10003"/>
                  </a:ext>
                </a:extLst>
              </a:tr>
              <a:tr h="219971">
                <a:tc>
                  <a:txBody>
                    <a:bodyPr/>
                    <a:lstStyle/>
                    <a:p>
                      <a:pPr algn="ctr"/>
                      <a:r>
                        <a:rPr lang="en-GB" sz="1000" dirty="0">
                          <a:solidFill>
                            <a:schemeClr val="bg1"/>
                          </a:solidFill>
                        </a:rPr>
                        <a:t>3</a:t>
                      </a:r>
                    </a:p>
                  </a:txBody>
                  <a:tcPr/>
                </a:tc>
                <a:tc>
                  <a:txBody>
                    <a:bodyPr/>
                    <a:lstStyle/>
                    <a:p>
                      <a:pPr algn="ctr"/>
                      <a:r>
                        <a:rPr lang="en-GB" sz="1000" dirty="0">
                          <a:solidFill>
                            <a:schemeClr val="bg1"/>
                          </a:solidFill>
                        </a:rPr>
                        <a:t>1.4</a:t>
                      </a:r>
                    </a:p>
                  </a:txBody>
                  <a:tcPr/>
                </a:tc>
                <a:tc>
                  <a:txBody>
                    <a:bodyPr/>
                    <a:lstStyle/>
                    <a:p>
                      <a:r>
                        <a:rPr lang="en-GB" sz="1000" dirty="0">
                          <a:solidFill>
                            <a:schemeClr val="bg1"/>
                          </a:solidFill>
                        </a:rPr>
                        <a:t>1.1–1.9</a:t>
                      </a:r>
                    </a:p>
                  </a:txBody>
                  <a:tcPr/>
                </a:tc>
                <a:tc vMerge="1">
                  <a:txBody>
                    <a:bodyPr/>
                    <a:lstStyle/>
                    <a:p>
                      <a:endParaRPr lang="en-GB" sz="1000" dirty="0"/>
                    </a:p>
                  </a:txBody>
                  <a:tcPr/>
                </a:tc>
                <a:extLst>
                  <a:ext uri="{0D108BD9-81ED-4DB2-BD59-A6C34878D82A}">
                    <a16:rowId xmlns:a16="http://schemas.microsoft.com/office/drawing/2014/main" val="10004"/>
                  </a:ext>
                </a:extLst>
              </a:tr>
              <a:tr h="219971">
                <a:tc>
                  <a:txBody>
                    <a:bodyPr/>
                    <a:lstStyle/>
                    <a:p>
                      <a:pPr algn="ctr"/>
                      <a:r>
                        <a:rPr lang="en-GB" sz="1000" dirty="0">
                          <a:solidFill>
                            <a:schemeClr val="bg1"/>
                          </a:solidFill>
                        </a:rPr>
                        <a:t>4</a:t>
                      </a:r>
                    </a:p>
                  </a:txBody>
                  <a:tcPr/>
                </a:tc>
                <a:tc>
                  <a:txBody>
                    <a:bodyPr/>
                    <a:lstStyle/>
                    <a:p>
                      <a:pPr algn="ctr"/>
                      <a:r>
                        <a:rPr lang="en-GB" sz="1000" dirty="0">
                          <a:solidFill>
                            <a:schemeClr val="bg1"/>
                          </a:solidFill>
                        </a:rPr>
                        <a:t>1.4</a:t>
                      </a:r>
                    </a:p>
                  </a:txBody>
                  <a:tcPr/>
                </a:tc>
                <a:tc>
                  <a:txBody>
                    <a:bodyPr/>
                    <a:lstStyle/>
                    <a:p>
                      <a:r>
                        <a:rPr lang="en-GB" sz="1000" dirty="0">
                          <a:solidFill>
                            <a:schemeClr val="bg1"/>
                          </a:solidFill>
                        </a:rPr>
                        <a:t>1.0–2.0</a:t>
                      </a:r>
                    </a:p>
                  </a:txBody>
                  <a:tcPr/>
                </a:tc>
                <a:tc vMerge="1">
                  <a:txBody>
                    <a:bodyPr/>
                    <a:lstStyle/>
                    <a:p>
                      <a:endParaRPr lang="en-GB" sz="100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408893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No significant difference in memory impairment in patients achieving LDL-C &lt;30 mg/</a:t>
            </a:r>
            <a:r>
              <a:rPr lang="en-GB" dirty="0" err="1"/>
              <a:t>dL</a:t>
            </a:r>
            <a:r>
              <a:rPr lang="en-GB" dirty="0"/>
              <a:t> </a:t>
            </a:r>
            <a:br>
              <a:rPr lang="en-GB" dirty="0"/>
            </a:br>
            <a:r>
              <a:rPr lang="en-GB" dirty="0"/>
              <a:t>with statin therapy</a:t>
            </a: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1674603478"/>
              </p:ext>
            </p:extLst>
          </p:nvPr>
        </p:nvGraphicFramePr>
        <p:xfrm>
          <a:off x="281936" y="1988998"/>
          <a:ext cx="8739234" cy="2651760"/>
        </p:xfrm>
        <a:graphic>
          <a:graphicData uri="http://schemas.openxmlformats.org/drawingml/2006/table">
            <a:tbl>
              <a:tblPr firstRow="1" bandRow="1">
                <a:tableStyleId>{F5AB1C69-6EDB-4FF4-983F-18BD219EF322}</a:tableStyleId>
              </a:tblPr>
              <a:tblGrid>
                <a:gridCol w="1179234">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gridCol w="1260000">
                  <a:extLst>
                    <a:ext uri="{9D8B030D-6E8A-4147-A177-3AD203B41FA5}">
                      <a16:colId xmlns:a16="http://schemas.microsoft.com/office/drawing/2014/main" val="20004"/>
                    </a:ext>
                  </a:extLst>
                </a:gridCol>
                <a:gridCol w="1260000">
                  <a:extLst>
                    <a:ext uri="{9D8B030D-6E8A-4147-A177-3AD203B41FA5}">
                      <a16:colId xmlns:a16="http://schemas.microsoft.com/office/drawing/2014/main" val="20005"/>
                    </a:ext>
                  </a:extLst>
                </a:gridCol>
                <a:gridCol w="1260000">
                  <a:extLst>
                    <a:ext uri="{9D8B030D-6E8A-4147-A177-3AD203B41FA5}">
                      <a16:colId xmlns:a16="http://schemas.microsoft.com/office/drawing/2014/main" val="20006"/>
                    </a:ext>
                  </a:extLst>
                </a:gridCol>
              </a:tblGrid>
              <a:tr h="645037">
                <a:tc>
                  <a:txBody>
                    <a:bodyPr/>
                    <a:lstStyle/>
                    <a:p>
                      <a:endParaRPr lang="en-GB" sz="1600" dirty="0"/>
                    </a:p>
                  </a:txBody>
                  <a:tcPr anchor="ctr"/>
                </a:tc>
                <a:tc>
                  <a:txBody>
                    <a:bodyPr/>
                    <a:lstStyle/>
                    <a:p>
                      <a:pPr algn="ctr"/>
                      <a:r>
                        <a:rPr lang="en-GB" sz="1200" dirty="0"/>
                        <a:t>LDL-C</a:t>
                      </a:r>
                      <a:r>
                        <a:rPr lang="en-GB" sz="1200" baseline="0" dirty="0"/>
                        <a:t> </a:t>
                      </a:r>
                    </a:p>
                    <a:p>
                      <a:pPr algn="ctr"/>
                      <a:r>
                        <a:rPr lang="en-GB" sz="1200" dirty="0"/>
                        <a:t>&lt;30</a:t>
                      </a:r>
                      <a:r>
                        <a:rPr lang="en-GB" sz="1200" baseline="0" dirty="0"/>
                        <a:t> mg/</a:t>
                      </a:r>
                      <a:r>
                        <a:rPr lang="en-GB" sz="1200" baseline="0" dirty="0" err="1"/>
                        <a:t>dL</a:t>
                      </a:r>
                      <a:endParaRPr lang="en-GB" sz="1200" baseline="0" dirty="0"/>
                    </a:p>
                    <a:p>
                      <a:pPr algn="ctr"/>
                      <a:r>
                        <a:rPr lang="en-GB" sz="1200" dirty="0"/>
                        <a:t>(N=767)</a:t>
                      </a:r>
                    </a:p>
                    <a:p>
                      <a:pPr algn="ctr"/>
                      <a:endParaRPr lang="en-GB" sz="1200" u="none" strike="noStrike" kern="1200" baseline="0" dirty="0"/>
                    </a:p>
                    <a:p>
                      <a:pPr algn="ctr"/>
                      <a:r>
                        <a:rPr lang="en-GB" sz="1200" u="none" strike="noStrike" kern="1200" baseline="0" dirty="0"/>
                        <a:t>N (incidence rate)</a:t>
                      </a:r>
                      <a:endParaRPr lang="en-GB" sz="1200" b="1" i="0" u="none" strike="noStrike" kern="1200" baseline="0" dirty="0">
                        <a:solidFill>
                          <a:schemeClr val="lt1"/>
                        </a:solidFill>
                        <a:latin typeface="+mn-lt"/>
                        <a:ea typeface="+mn-ea"/>
                        <a:cs typeface="+mn-cs"/>
                      </a:endParaRPr>
                    </a:p>
                  </a:txBody>
                  <a:tcPr anchor="ctr"/>
                </a:tc>
                <a:tc>
                  <a:txBody>
                    <a:bodyPr/>
                    <a:lstStyle/>
                    <a:p>
                      <a:pPr algn="ctr"/>
                      <a:r>
                        <a:rPr lang="en-GB" sz="1200" dirty="0"/>
                        <a:t>LDL-C</a:t>
                      </a:r>
                      <a:r>
                        <a:rPr lang="en-GB" sz="1200" baseline="0" dirty="0"/>
                        <a:t> </a:t>
                      </a:r>
                    </a:p>
                    <a:p>
                      <a:pPr algn="ctr"/>
                      <a:r>
                        <a:rPr lang="en-GB" sz="1200" baseline="0" dirty="0"/>
                        <a:t>≥</a:t>
                      </a:r>
                      <a:r>
                        <a:rPr lang="en-GB" sz="1200" dirty="0"/>
                        <a:t>30</a:t>
                      </a:r>
                      <a:r>
                        <a:rPr lang="en-GB" sz="1200" baseline="0" dirty="0"/>
                        <a:t> mg/</a:t>
                      </a:r>
                      <a:r>
                        <a:rPr lang="en-GB" sz="1200" baseline="0" dirty="0" err="1"/>
                        <a:t>dL</a:t>
                      </a:r>
                      <a:endParaRPr lang="en-GB" sz="1200" baseline="0" dirty="0"/>
                    </a:p>
                    <a:p>
                      <a:pPr algn="ctr"/>
                      <a:r>
                        <a:rPr lang="en-GB" sz="1200" u="none" strike="noStrike" kern="1200" baseline="0" dirty="0"/>
                        <a:t>(N=7387)</a:t>
                      </a:r>
                    </a:p>
                    <a:p>
                      <a:pPr algn="ctr"/>
                      <a:endParaRPr lang="en-GB" sz="1200" u="none" strike="noStrike" kern="1200" baseline="0" dirty="0"/>
                    </a:p>
                    <a:p>
                      <a:pPr marL="0" marR="0" indent="0" algn="ctr" defTabSz="914400" rtl="0" eaLnBrk="1" fontAlgn="auto" latinLnBrk="0" hangingPunct="1">
                        <a:lnSpc>
                          <a:spcPct val="100000"/>
                        </a:lnSpc>
                        <a:spcBef>
                          <a:spcPts val="0"/>
                        </a:spcBef>
                        <a:spcAft>
                          <a:spcPts val="0"/>
                        </a:spcAft>
                        <a:buClrTx/>
                        <a:buSzTx/>
                        <a:buFontTx/>
                        <a:buNone/>
                        <a:tabLst/>
                        <a:defRPr/>
                      </a:pPr>
                      <a:r>
                        <a:rPr lang="en-GB" sz="1200" u="none" strike="noStrike" kern="1200" baseline="0" dirty="0"/>
                        <a:t>N (incidence rate)</a:t>
                      </a:r>
                      <a:endParaRPr lang="en-GB" sz="1200" b="1" i="0" u="none" strike="noStrike" kern="1200" baseline="0" dirty="0">
                        <a:solidFill>
                          <a:schemeClr val="lt1"/>
                        </a:solidFill>
                        <a:latin typeface="+mn-lt"/>
                        <a:ea typeface="+mn-ea"/>
                        <a:cs typeface="+mn-cs"/>
                      </a:endParaRPr>
                    </a:p>
                  </a:txBody>
                  <a:tcPr anchor="ctr"/>
                </a:tc>
                <a:tc>
                  <a:txBody>
                    <a:bodyPr/>
                    <a:lstStyle/>
                    <a:p>
                      <a:pPr algn="ctr"/>
                      <a:r>
                        <a:rPr lang="en-GB" sz="1200" u="none" strike="noStrike" kern="1200" baseline="0" dirty="0"/>
                        <a:t>Relative Risk</a:t>
                      </a:r>
                    </a:p>
                    <a:p>
                      <a:pPr algn="ctr"/>
                      <a:endParaRPr lang="en-GB" sz="1200" u="none" strike="noStrike" kern="1200" baseline="0" dirty="0"/>
                    </a:p>
                    <a:p>
                      <a:pPr algn="ctr"/>
                      <a:r>
                        <a:rPr lang="en-GB" sz="1200" u="none" strike="noStrike" kern="1200" baseline="0" dirty="0"/>
                        <a:t>&lt; vs. </a:t>
                      </a:r>
                      <a:r>
                        <a:rPr lang="en-GB" sz="1200" baseline="0" dirty="0"/>
                        <a:t>≥</a:t>
                      </a:r>
                      <a:r>
                        <a:rPr lang="en-GB" sz="1200" dirty="0"/>
                        <a:t>30</a:t>
                      </a:r>
                      <a:r>
                        <a:rPr lang="en-GB" sz="1200" baseline="0" dirty="0"/>
                        <a:t> </a:t>
                      </a:r>
                      <a:endParaRPr lang="en-GB" sz="1200" b="1" dirty="0"/>
                    </a:p>
                  </a:txBody>
                  <a:tcPr anchor="ctr"/>
                </a:tc>
                <a:tc>
                  <a:txBody>
                    <a:bodyPr/>
                    <a:lstStyle/>
                    <a:p>
                      <a:pPr algn="ctr"/>
                      <a:endParaRPr lang="en-GB" sz="1200" u="none" strike="noStrike" kern="1200" baseline="0" dirty="0"/>
                    </a:p>
                    <a:p>
                      <a:pPr algn="ctr"/>
                      <a:r>
                        <a:rPr lang="en-GB" sz="1200" u="none" strike="noStrike" kern="1200" baseline="0" dirty="0"/>
                        <a:t>Placebo</a:t>
                      </a:r>
                    </a:p>
                    <a:p>
                      <a:pPr algn="ctr"/>
                      <a:r>
                        <a:rPr lang="en-GB" sz="1200" u="none" strike="noStrike" kern="1200" baseline="0" dirty="0"/>
                        <a:t>(N=8150)</a:t>
                      </a:r>
                    </a:p>
                    <a:p>
                      <a:pPr algn="ctr"/>
                      <a:endParaRPr lang="en-GB" sz="1200" u="none" strike="noStrike" kern="1200" baseline="0" dirty="0"/>
                    </a:p>
                    <a:p>
                      <a:pPr marL="0" marR="0" indent="0" algn="ctr" defTabSz="914400" rtl="0" eaLnBrk="1" fontAlgn="auto" latinLnBrk="0" hangingPunct="1">
                        <a:lnSpc>
                          <a:spcPct val="100000"/>
                        </a:lnSpc>
                        <a:spcBef>
                          <a:spcPts val="0"/>
                        </a:spcBef>
                        <a:spcAft>
                          <a:spcPts val="0"/>
                        </a:spcAft>
                        <a:buClrTx/>
                        <a:buSzTx/>
                        <a:buFontTx/>
                        <a:buNone/>
                        <a:tabLst/>
                        <a:defRPr/>
                      </a:pPr>
                      <a:r>
                        <a:rPr lang="en-GB" sz="1200" u="none" strike="noStrike" kern="1200" baseline="0" dirty="0"/>
                        <a:t>N (incidence rate)</a:t>
                      </a:r>
                      <a:endParaRPr lang="en-GB" sz="1200" b="1" i="0" u="none" strike="noStrike" kern="1200" baseline="0" dirty="0">
                        <a:solidFill>
                          <a:schemeClr val="lt1"/>
                        </a:solidFill>
                        <a:latin typeface="+mn-lt"/>
                        <a:ea typeface="+mn-ea"/>
                        <a:cs typeface="+mn-cs"/>
                      </a:endParaRPr>
                    </a:p>
                  </a:txBody>
                  <a:tcPr anchor="ctr"/>
                </a:tc>
                <a:tc>
                  <a:txBody>
                    <a:bodyPr/>
                    <a:lstStyle/>
                    <a:p>
                      <a:pPr algn="ctr"/>
                      <a:r>
                        <a:rPr lang="en-GB" sz="1200" u="none" strike="noStrike" kern="1200" baseline="0" dirty="0"/>
                        <a:t>Relative Risk </a:t>
                      </a:r>
                    </a:p>
                    <a:p>
                      <a:pPr algn="ctr"/>
                      <a:endParaRPr lang="en-GB" sz="1200" u="none" strike="noStrike" kern="1200" baseline="0" dirty="0"/>
                    </a:p>
                    <a:p>
                      <a:pPr algn="ctr"/>
                      <a:r>
                        <a:rPr lang="en-GB" sz="1200" u="none" strike="noStrike" kern="1200" baseline="0" dirty="0"/>
                        <a:t>&lt;30 vs. PBO</a:t>
                      </a:r>
                      <a:endParaRPr lang="en-GB" sz="1200" b="1" i="0" u="none" strike="noStrike" kern="1200" baseline="0" dirty="0">
                        <a:solidFill>
                          <a:schemeClr val="lt1"/>
                        </a:solidFill>
                        <a:latin typeface="+mn-lt"/>
                        <a:ea typeface="+mn-ea"/>
                        <a:cs typeface="+mn-cs"/>
                      </a:endParaRPr>
                    </a:p>
                  </a:txBody>
                  <a:tcPr anchor="ctr"/>
                </a:tc>
                <a:tc>
                  <a:txBody>
                    <a:bodyPr/>
                    <a:lstStyle/>
                    <a:p>
                      <a:pPr algn="ctr"/>
                      <a:r>
                        <a:rPr lang="en-GB" sz="1200" u="none" strike="noStrike" kern="1200" baseline="0" dirty="0"/>
                        <a:t>Relative Risk</a:t>
                      </a:r>
                    </a:p>
                    <a:p>
                      <a:pPr algn="ctr"/>
                      <a:endParaRPr lang="en-GB" sz="1200" baseline="0" dirty="0"/>
                    </a:p>
                    <a:p>
                      <a:pPr algn="ctr"/>
                      <a:r>
                        <a:rPr lang="en-GB" sz="1200" baseline="0" dirty="0"/>
                        <a:t>≥</a:t>
                      </a:r>
                      <a:r>
                        <a:rPr lang="en-GB" sz="1200" u="none" strike="noStrike" kern="1200" baseline="0" dirty="0"/>
                        <a:t>30 vs. PBO</a:t>
                      </a:r>
                      <a:endParaRPr lang="en-GB" sz="1200" b="1" dirty="0"/>
                    </a:p>
                  </a:txBody>
                  <a:tcPr anchor="ctr"/>
                </a:tc>
                <a:extLst>
                  <a:ext uri="{0D108BD9-81ED-4DB2-BD59-A6C34878D82A}">
                    <a16:rowId xmlns:a16="http://schemas.microsoft.com/office/drawing/2014/main" val="10000"/>
                  </a:ext>
                </a:extLst>
              </a:tr>
              <a:tr h="370840">
                <a:tc>
                  <a:txBody>
                    <a:bodyPr/>
                    <a:lstStyle/>
                    <a:p>
                      <a:r>
                        <a:rPr lang="en-GB" sz="1200" dirty="0"/>
                        <a:t>Memory Impairment</a:t>
                      </a:r>
                    </a:p>
                  </a:txBody>
                  <a:tcPr anchor="ctr"/>
                </a:tc>
                <a:tc>
                  <a:txBody>
                    <a:bodyPr/>
                    <a:lstStyle/>
                    <a:p>
                      <a:pPr algn="ctr"/>
                      <a:r>
                        <a:rPr lang="en-GB" sz="1200" dirty="0"/>
                        <a:t>4 </a:t>
                      </a:r>
                    </a:p>
                    <a:p>
                      <a:pPr algn="ctr"/>
                      <a:r>
                        <a:rPr lang="en-GB" sz="1200" dirty="0"/>
                        <a:t>(0.2)</a:t>
                      </a:r>
                    </a:p>
                  </a:txBody>
                  <a:tcPr anchor="ctr"/>
                </a:tc>
                <a:tc>
                  <a:txBody>
                    <a:bodyPr/>
                    <a:lstStyle/>
                    <a:p>
                      <a:pPr algn="ctr"/>
                      <a:r>
                        <a:rPr lang="en-GB" sz="1200" dirty="0"/>
                        <a:t>29 </a:t>
                      </a:r>
                    </a:p>
                    <a:p>
                      <a:pPr algn="ctr"/>
                      <a:r>
                        <a:rPr lang="en-GB" sz="1200" dirty="0"/>
                        <a:t>(0.2)</a:t>
                      </a:r>
                    </a:p>
                  </a:txBody>
                  <a:tcPr anchor="ctr"/>
                </a:tc>
                <a:tc>
                  <a:txBody>
                    <a:bodyPr/>
                    <a:lstStyle/>
                    <a:p>
                      <a:pPr algn="ctr"/>
                      <a:r>
                        <a:rPr lang="en-GB" sz="1200" baseline="0" dirty="0"/>
                        <a:t>1.26</a:t>
                      </a:r>
                    </a:p>
                    <a:p>
                      <a:pPr algn="ctr"/>
                      <a:r>
                        <a:rPr lang="en-GB" sz="1200" baseline="0" dirty="0"/>
                        <a:t>(0.34-4.59)</a:t>
                      </a:r>
                    </a:p>
                  </a:txBody>
                  <a:tcPr anchor="ctr"/>
                </a:tc>
                <a:tc>
                  <a:txBody>
                    <a:bodyPr/>
                    <a:lstStyle/>
                    <a:p>
                      <a:pPr algn="ctr"/>
                      <a:r>
                        <a:rPr lang="en-GB" sz="1200" dirty="0"/>
                        <a:t>33 </a:t>
                      </a:r>
                    </a:p>
                    <a:p>
                      <a:pPr algn="ctr"/>
                      <a:r>
                        <a:rPr lang="en-GB" sz="1200" dirty="0"/>
                        <a:t>(0.2)</a:t>
                      </a:r>
                    </a:p>
                  </a:txBody>
                  <a:tcPr anchor="ctr"/>
                </a:tc>
                <a:tc>
                  <a:txBody>
                    <a:bodyPr/>
                    <a:lstStyle/>
                    <a:p>
                      <a:pPr algn="ctr"/>
                      <a:r>
                        <a:rPr lang="en-GB" sz="1200" dirty="0"/>
                        <a:t>0.63 </a:t>
                      </a:r>
                    </a:p>
                    <a:p>
                      <a:pPr algn="ctr"/>
                      <a:r>
                        <a:rPr lang="en-GB" sz="1200" dirty="0"/>
                        <a:t>(0.18-2.21)</a:t>
                      </a:r>
                    </a:p>
                  </a:txBody>
                  <a:tcPr anchor="ctr"/>
                </a:tc>
                <a:tc>
                  <a:txBody>
                    <a:bodyPr/>
                    <a:lstStyle/>
                    <a:p>
                      <a:pPr algn="ctr"/>
                      <a:r>
                        <a:rPr lang="en-GB" sz="1200" dirty="0"/>
                        <a:t>1.05 </a:t>
                      </a:r>
                    </a:p>
                    <a:p>
                      <a:pPr algn="ctr"/>
                      <a:r>
                        <a:rPr lang="en-GB" sz="1200" dirty="0"/>
                        <a:t>(0.63-1.74)</a:t>
                      </a:r>
                    </a:p>
                  </a:txBody>
                  <a:tcPr anchor="ctr"/>
                </a:tc>
                <a:extLst>
                  <a:ext uri="{0D108BD9-81ED-4DB2-BD59-A6C34878D82A}">
                    <a16:rowId xmlns:a16="http://schemas.microsoft.com/office/drawing/2014/main" val="10001"/>
                  </a:ext>
                </a:extLst>
              </a:tr>
              <a:tr h="370840">
                <a:tc>
                  <a:txBody>
                    <a:bodyPr/>
                    <a:lstStyle/>
                    <a:p>
                      <a:r>
                        <a:rPr lang="en-GB" sz="1200" dirty="0"/>
                        <a:t>Psychiatric Disorders</a:t>
                      </a:r>
                    </a:p>
                    <a:p>
                      <a:r>
                        <a:rPr lang="en-GB" sz="1200" dirty="0"/>
                        <a:t>(Insomnia, depression, anxiety)</a:t>
                      </a:r>
                    </a:p>
                  </a:txBody>
                  <a:tcPr anchor="ctr"/>
                </a:tc>
                <a:tc>
                  <a:txBody>
                    <a:bodyPr/>
                    <a:lstStyle/>
                    <a:p>
                      <a:pPr algn="ctr"/>
                      <a:r>
                        <a:rPr lang="en-GB" sz="1200" u="none" strike="noStrike" kern="1200" baseline="0" dirty="0"/>
                        <a:t>69 </a:t>
                      </a:r>
                    </a:p>
                    <a:p>
                      <a:pPr algn="ctr"/>
                      <a:r>
                        <a:rPr lang="en-GB" sz="1200" u="none" strike="noStrike" kern="1200" baseline="0" dirty="0"/>
                        <a:t>(4.0)</a:t>
                      </a:r>
                      <a:endParaRPr lang="en-GB" sz="1200" dirty="0"/>
                    </a:p>
                  </a:txBody>
                  <a:tcPr anchor="ctr"/>
                </a:tc>
                <a:tc>
                  <a:txBody>
                    <a:bodyPr/>
                    <a:lstStyle/>
                    <a:p>
                      <a:pPr algn="ctr"/>
                      <a:r>
                        <a:rPr lang="en-GB" sz="1200" u="none" strike="noStrike" kern="1200" baseline="0" dirty="0"/>
                        <a:t>534 </a:t>
                      </a:r>
                    </a:p>
                    <a:p>
                      <a:pPr algn="ctr"/>
                      <a:r>
                        <a:rPr lang="en-GB" sz="1200" u="none" strike="noStrike" kern="1200" baseline="0" dirty="0"/>
                        <a:t>(3.4)</a:t>
                      </a:r>
                      <a:endParaRPr lang="en-GB" sz="1200" dirty="0"/>
                    </a:p>
                  </a:txBody>
                  <a:tcPr anchor="ctr"/>
                </a:tc>
                <a:tc>
                  <a:txBody>
                    <a:bodyPr/>
                    <a:lstStyle/>
                    <a:p>
                      <a:pPr algn="ctr"/>
                      <a:r>
                        <a:rPr lang="en-GB" sz="1200" u="none" strike="noStrike" kern="1200" baseline="0" dirty="0"/>
                        <a:t>1.40 </a:t>
                      </a:r>
                    </a:p>
                    <a:p>
                      <a:pPr algn="ctr"/>
                      <a:r>
                        <a:rPr lang="en-GB" sz="1200" u="none" strike="noStrike" kern="1200" baseline="0" dirty="0"/>
                        <a:t>(1.06-1.85)</a:t>
                      </a:r>
                      <a:r>
                        <a:rPr lang="en-GB" sz="1200" u="none" strike="noStrike" kern="1200" baseline="30000" dirty="0"/>
                        <a:t>*</a:t>
                      </a:r>
                      <a:endParaRPr lang="en-GB" sz="1200" baseline="30000" dirty="0"/>
                    </a:p>
                  </a:txBody>
                  <a:tcPr anchor="ctr"/>
                </a:tc>
                <a:tc>
                  <a:txBody>
                    <a:bodyPr/>
                    <a:lstStyle/>
                    <a:p>
                      <a:pPr algn="ctr"/>
                      <a:r>
                        <a:rPr lang="en-GB" sz="1200" u="none" strike="noStrike" kern="1200" baseline="0" dirty="0"/>
                        <a:t>619 </a:t>
                      </a:r>
                    </a:p>
                    <a:p>
                      <a:pPr algn="ctr"/>
                      <a:r>
                        <a:rPr lang="en-GB" sz="1200" u="none" strike="noStrike" kern="1200" baseline="0" dirty="0"/>
                        <a:t>(3.6)</a:t>
                      </a:r>
                      <a:endParaRPr lang="en-GB" sz="1200" dirty="0"/>
                    </a:p>
                  </a:txBody>
                  <a:tcPr anchor="ctr"/>
                </a:tc>
                <a:tc>
                  <a:txBody>
                    <a:bodyPr/>
                    <a:lstStyle/>
                    <a:p>
                      <a:pPr algn="ctr"/>
                      <a:r>
                        <a:rPr lang="en-GB" sz="1200" u="none" strike="noStrike" kern="1200" baseline="0" dirty="0"/>
                        <a:t>1.20 </a:t>
                      </a:r>
                    </a:p>
                    <a:p>
                      <a:pPr algn="ctr"/>
                      <a:r>
                        <a:rPr lang="en-GB" sz="1200" u="none" strike="noStrike" kern="1200" baseline="0" dirty="0"/>
                        <a:t>(0.92-1.57)</a:t>
                      </a:r>
                      <a:endParaRPr lang="en-GB" sz="1200" dirty="0"/>
                    </a:p>
                  </a:txBody>
                  <a:tcPr anchor="ctr"/>
                </a:tc>
                <a:tc>
                  <a:txBody>
                    <a:bodyPr/>
                    <a:lstStyle/>
                    <a:p>
                      <a:pPr algn="ctr"/>
                      <a:r>
                        <a:rPr lang="en-GB" sz="1200" u="none" strike="noStrike" kern="1200" baseline="0" dirty="0"/>
                        <a:t>0.95 </a:t>
                      </a:r>
                    </a:p>
                    <a:p>
                      <a:pPr algn="ctr"/>
                      <a:r>
                        <a:rPr lang="en-GB" sz="1200" u="none" strike="noStrike" kern="1200" baseline="0" dirty="0"/>
                        <a:t>(0.84-1.07)</a:t>
                      </a:r>
                      <a:endParaRPr lang="en-GB" sz="1200" dirty="0"/>
                    </a:p>
                  </a:txBody>
                  <a:tcPr anchor="ctr"/>
                </a:tc>
                <a:extLst>
                  <a:ext uri="{0D108BD9-81ED-4DB2-BD59-A6C34878D82A}">
                    <a16:rowId xmlns:a16="http://schemas.microsoft.com/office/drawing/2014/main" val="10002"/>
                  </a:ext>
                </a:extLst>
              </a:tr>
            </a:tbl>
          </a:graphicData>
        </a:graphic>
      </p:graphicFrame>
      <p:sp>
        <p:nvSpPr>
          <p:cNvPr id="11" name="Text Placeholder 10"/>
          <p:cNvSpPr>
            <a:spLocks noGrp="1"/>
          </p:cNvSpPr>
          <p:nvPr>
            <p:ph type="body" sz="quarter" idx="14"/>
          </p:nvPr>
        </p:nvSpPr>
        <p:spPr>
          <a:xfrm>
            <a:off x="0" y="6371449"/>
            <a:ext cx="8640763" cy="287337"/>
          </a:xfrm>
        </p:spPr>
        <p:txBody>
          <a:bodyPr/>
          <a:lstStyle/>
          <a:p>
            <a:r>
              <a:rPr lang="en-GB" sz="800" b="1" dirty="0"/>
              <a:t>1. </a:t>
            </a:r>
            <a:r>
              <a:rPr lang="en-GB" sz="800" dirty="0"/>
              <a:t>Everett BM et al. Am J </a:t>
            </a:r>
            <a:r>
              <a:rPr lang="en-GB" sz="800" dirty="0" err="1"/>
              <a:t>Cardiol</a:t>
            </a:r>
            <a:r>
              <a:rPr lang="en-GB" sz="800" dirty="0"/>
              <a:t>. 2014;114:1682–1689.</a:t>
            </a:r>
          </a:p>
          <a:p>
            <a:r>
              <a:rPr lang="en-GB" sz="800" dirty="0"/>
              <a:t>Incidence rate = number of events per 100 patient-years of observation. *p&lt;0.01</a:t>
            </a:r>
          </a:p>
        </p:txBody>
      </p:sp>
      <p:sp>
        <p:nvSpPr>
          <p:cNvPr id="9" name="Content Placeholder 2"/>
          <p:cNvSpPr txBox="1">
            <a:spLocks/>
          </p:cNvSpPr>
          <p:nvPr/>
        </p:nvSpPr>
        <p:spPr>
          <a:xfrm>
            <a:off x="320722" y="4567401"/>
            <a:ext cx="8700448" cy="2290599"/>
          </a:xfrm>
          <a:prstGeom prst="rect">
            <a:avLst/>
          </a:prstGeom>
        </p:spPr>
        <p:txBody>
          <a:bodyPr vert="horz" lIns="91440" tIns="45720" rIns="91440" bIns="45720" rtlCol="0">
            <a:norm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1400" dirty="0"/>
          </a:p>
        </p:txBody>
      </p:sp>
      <p:sp>
        <p:nvSpPr>
          <p:cNvPr id="6" name="Text Placeholder 3"/>
          <p:cNvSpPr>
            <a:spLocks noGrp="1"/>
          </p:cNvSpPr>
          <p:nvPr>
            <p:ph type="body" sz="quarter" idx="13"/>
          </p:nvPr>
        </p:nvSpPr>
        <p:spPr>
          <a:xfrm>
            <a:off x="320722" y="5085184"/>
            <a:ext cx="8700448" cy="936104"/>
          </a:xfrm>
        </p:spPr>
        <p:txBody>
          <a:bodyPr/>
          <a:lstStyle/>
          <a:p>
            <a:pPr marL="0" lvl="2" indent="0">
              <a:buNone/>
            </a:pPr>
            <a:r>
              <a:rPr lang="en-GB" sz="1400" b="1" dirty="0"/>
              <a:t>This post-hoc analysis of patients achieving LDL-C &lt;30 mg/dL in the JUPITER trial showed a small non-significant increase in risk of memory impairment, </a:t>
            </a:r>
            <a:r>
              <a:rPr lang="en-GB" b="1" dirty="0"/>
              <a:t>and</a:t>
            </a:r>
            <a:r>
              <a:rPr lang="en-GB" sz="1400" b="1" dirty="0"/>
              <a:t> a small significant increased risk of psychiatric disorders (largely insomnia) vs patients with LDL-C ≥30 mg/dL</a:t>
            </a:r>
            <a:r>
              <a:rPr lang="en-GB" b="1" baseline="30000" dirty="0">
                <a:solidFill>
                  <a:prstClr val="white"/>
                </a:solidFill>
              </a:rPr>
              <a:t>1</a:t>
            </a:r>
            <a:endParaRPr lang="en-GB" sz="1400" dirty="0"/>
          </a:p>
          <a:p>
            <a:endParaRPr lang="en-GB" sz="1200" dirty="0"/>
          </a:p>
        </p:txBody>
      </p:sp>
      <p:sp>
        <p:nvSpPr>
          <p:cNvPr id="4" name="Rectangle 3"/>
          <p:cNvSpPr/>
          <p:nvPr/>
        </p:nvSpPr>
        <p:spPr>
          <a:xfrm>
            <a:off x="611560" y="1423809"/>
            <a:ext cx="8208912" cy="276999"/>
          </a:xfrm>
          <a:prstGeom prst="rect">
            <a:avLst/>
          </a:prstGeom>
        </p:spPr>
        <p:txBody>
          <a:bodyPr wrap="square">
            <a:spAutoFit/>
          </a:bodyPr>
          <a:lstStyle/>
          <a:p>
            <a:pPr lvl="0">
              <a:spcBef>
                <a:spcPct val="20000"/>
              </a:spcBef>
              <a:buClr>
                <a:srgbClr val="CF8A00"/>
              </a:buClr>
            </a:pPr>
            <a:r>
              <a:rPr lang="en-GB" sz="1200" dirty="0">
                <a:solidFill>
                  <a:prstClr val="white"/>
                </a:solidFill>
              </a:rPr>
              <a:t>A post-hoc analysis of 8154 patients treated with rosuvastatin 20 mg and achieving LDL-C &lt;30 mg/</a:t>
            </a:r>
            <a:r>
              <a:rPr lang="en-GB" sz="1200" dirty="0" err="1">
                <a:solidFill>
                  <a:prstClr val="white"/>
                </a:solidFill>
              </a:rPr>
              <a:t>dL</a:t>
            </a:r>
            <a:endParaRPr lang="en-GB" sz="1200" dirty="0">
              <a:solidFill>
                <a:prstClr val="white"/>
              </a:solidFill>
            </a:endParaRPr>
          </a:p>
        </p:txBody>
      </p:sp>
    </p:spTree>
    <p:extLst>
      <p:ext uri="{BB962C8B-B14F-4D97-AF65-F5344CB8AC3E}">
        <p14:creationId xmlns:p14="http://schemas.microsoft.com/office/powerpoint/2010/main" val="4839423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IMPROVE-IT: Safety of further lowering LDL-C by adding ezetimibe to simvastatin</a:t>
            </a:r>
          </a:p>
        </p:txBody>
      </p:sp>
      <p:graphicFrame>
        <p:nvGraphicFramePr>
          <p:cNvPr id="5" name="Table 4"/>
          <p:cNvGraphicFramePr>
            <a:graphicFrameLocks noGrp="1"/>
          </p:cNvGraphicFramePr>
          <p:nvPr>
            <p:extLst>
              <p:ext uri="{D42A27DB-BD31-4B8C-83A1-F6EECF244321}">
                <p14:modId xmlns:p14="http://schemas.microsoft.com/office/powerpoint/2010/main" val="1259739069"/>
              </p:ext>
            </p:extLst>
          </p:nvPr>
        </p:nvGraphicFramePr>
        <p:xfrm>
          <a:off x="219075" y="1709516"/>
          <a:ext cx="8677275" cy="3807716"/>
        </p:xfrm>
        <a:graphic>
          <a:graphicData uri="http://schemas.openxmlformats.org/drawingml/2006/table">
            <a:tbl>
              <a:tblPr firstRow="1" bandRow="1">
                <a:tableStyleId>{1FECB4D8-DB02-4DC6-A0A2-4F2EBAE1DC90}</a:tableStyleId>
              </a:tblPr>
              <a:tblGrid>
                <a:gridCol w="5286375">
                  <a:extLst>
                    <a:ext uri="{9D8B030D-6E8A-4147-A177-3AD203B41FA5}">
                      <a16:colId xmlns:a16="http://schemas.microsoft.com/office/drawing/2014/main" val="20000"/>
                    </a:ext>
                  </a:extLst>
                </a:gridCol>
                <a:gridCol w="1082774">
                  <a:extLst>
                    <a:ext uri="{9D8B030D-6E8A-4147-A177-3AD203B41FA5}">
                      <a16:colId xmlns:a16="http://schemas.microsoft.com/office/drawing/2014/main" val="20001"/>
                    </a:ext>
                  </a:extLst>
                </a:gridCol>
                <a:gridCol w="1378418">
                  <a:extLst>
                    <a:ext uri="{9D8B030D-6E8A-4147-A177-3AD203B41FA5}">
                      <a16:colId xmlns:a16="http://schemas.microsoft.com/office/drawing/2014/main" val="20002"/>
                    </a:ext>
                  </a:extLst>
                </a:gridCol>
                <a:gridCol w="929708">
                  <a:extLst>
                    <a:ext uri="{9D8B030D-6E8A-4147-A177-3AD203B41FA5}">
                      <a16:colId xmlns:a16="http://schemas.microsoft.com/office/drawing/2014/main" val="20003"/>
                    </a:ext>
                  </a:extLst>
                </a:gridCol>
              </a:tblGrid>
              <a:tr h="910542">
                <a:tc>
                  <a:txBody>
                    <a:bodyPr/>
                    <a:lstStyle/>
                    <a:p>
                      <a:pPr algn="l"/>
                      <a:r>
                        <a:rPr lang="en-US" sz="1400" i="1" dirty="0">
                          <a:solidFill>
                            <a:schemeClr val="bg1"/>
                          </a:solidFill>
                        </a:rPr>
                        <a:t>ITT population</a:t>
                      </a:r>
                    </a:p>
                  </a:txBody>
                  <a:tcPr marT="91440" marB="91440"/>
                </a:tc>
                <a:tc>
                  <a:txBody>
                    <a:bodyPr/>
                    <a:lstStyle/>
                    <a:p>
                      <a:pPr algn="ctr"/>
                      <a:r>
                        <a:rPr lang="en-US" sz="1400" dirty="0"/>
                        <a:t>Simva </a:t>
                      </a:r>
                    </a:p>
                    <a:p>
                      <a:pPr algn="ctr"/>
                      <a:r>
                        <a:rPr lang="en-US" sz="1400" dirty="0"/>
                        <a:t>n=9077</a:t>
                      </a:r>
                    </a:p>
                    <a:p>
                      <a:pPr algn="ctr"/>
                      <a:r>
                        <a:rPr lang="en-US" sz="1400" dirty="0"/>
                        <a:t>%</a:t>
                      </a:r>
                      <a:endParaRPr lang="en-US" sz="1400" b="0" dirty="0">
                        <a:solidFill>
                          <a:schemeClr val="accent3">
                            <a:lumMod val="60000"/>
                            <a:lumOff val="40000"/>
                          </a:schemeClr>
                        </a:solidFill>
                      </a:endParaRPr>
                    </a:p>
                  </a:txBody>
                  <a:tcPr marT="91440" marB="91440"/>
                </a:tc>
                <a:tc>
                  <a:txBody>
                    <a:bodyPr/>
                    <a:lstStyle/>
                    <a:p>
                      <a:pPr algn="ctr"/>
                      <a:r>
                        <a:rPr lang="en-US" sz="1400" baseline="0" dirty="0" err="1"/>
                        <a:t>EZE+Simva</a:t>
                      </a:r>
                      <a:endParaRPr lang="en-US" sz="1400" baseline="0" dirty="0"/>
                    </a:p>
                    <a:p>
                      <a:pPr algn="ctr"/>
                      <a:r>
                        <a:rPr lang="en-US" sz="1400" baseline="0" dirty="0"/>
                        <a:t>n=9067</a:t>
                      </a:r>
                    </a:p>
                    <a:p>
                      <a:pPr algn="ctr"/>
                      <a:r>
                        <a:rPr lang="en-US" sz="1400" baseline="0" dirty="0"/>
                        <a:t>%</a:t>
                      </a:r>
                      <a:endParaRPr lang="en-US" sz="1400" b="0" dirty="0">
                        <a:solidFill>
                          <a:schemeClr val="accent5"/>
                        </a:solidFill>
                      </a:endParaRPr>
                    </a:p>
                  </a:txBody>
                  <a:tcPr marT="91440" marB="91440"/>
                </a:tc>
                <a:tc>
                  <a:txBody>
                    <a:bodyPr/>
                    <a:lstStyle/>
                    <a:p>
                      <a:pPr algn="ctr"/>
                      <a:endParaRPr lang="en-US" sz="1400" dirty="0"/>
                    </a:p>
                    <a:p>
                      <a:pPr algn="ctr"/>
                      <a:r>
                        <a:rPr lang="en-US" sz="1400" dirty="0"/>
                        <a:t>p value</a:t>
                      </a:r>
                      <a:endParaRPr lang="en-US" sz="1400" b="1" dirty="0">
                        <a:solidFill>
                          <a:schemeClr val="bg2"/>
                        </a:solidFill>
                      </a:endParaRPr>
                    </a:p>
                  </a:txBody>
                  <a:tcPr marT="91440" marB="91440"/>
                </a:tc>
                <a:extLst>
                  <a:ext uri="{0D108BD9-81ED-4DB2-BD59-A6C34878D82A}">
                    <a16:rowId xmlns:a16="http://schemas.microsoft.com/office/drawing/2014/main" val="10000"/>
                  </a:ext>
                </a:extLst>
              </a:tr>
              <a:tr h="413882">
                <a:tc>
                  <a:txBody>
                    <a:bodyPr/>
                    <a:lstStyle/>
                    <a:p>
                      <a:pPr algn="l"/>
                      <a:r>
                        <a:rPr lang="en-US" sz="1400" dirty="0"/>
                        <a:t>ALT and/or AST ≥3x ULN</a:t>
                      </a:r>
                      <a:endParaRPr lang="en-US" sz="1400" b="0" dirty="0">
                        <a:solidFill>
                          <a:schemeClr val="bg2"/>
                        </a:solidFill>
                      </a:endParaRPr>
                    </a:p>
                  </a:txBody>
                  <a:tcPr marT="91440" marB="91440" anchor="ctr"/>
                </a:tc>
                <a:tc>
                  <a:txBody>
                    <a:bodyPr/>
                    <a:lstStyle/>
                    <a:p>
                      <a:pPr algn="ctr"/>
                      <a:r>
                        <a:rPr lang="en-US" sz="1400" dirty="0"/>
                        <a:t>2.3</a:t>
                      </a:r>
                      <a:endParaRPr lang="en-US" sz="1400" dirty="0">
                        <a:solidFill>
                          <a:schemeClr val="accent3">
                            <a:lumMod val="60000"/>
                            <a:lumOff val="40000"/>
                          </a:schemeClr>
                        </a:solidFill>
                      </a:endParaRPr>
                    </a:p>
                  </a:txBody>
                  <a:tcPr marT="91440" marB="91440" anchor="ctr"/>
                </a:tc>
                <a:tc>
                  <a:txBody>
                    <a:bodyPr/>
                    <a:lstStyle/>
                    <a:p>
                      <a:pPr algn="ctr"/>
                      <a:r>
                        <a:rPr lang="en-US" sz="1400" dirty="0"/>
                        <a:t>2.5</a:t>
                      </a:r>
                      <a:endParaRPr lang="en-US" sz="1400" dirty="0">
                        <a:solidFill>
                          <a:schemeClr val="accent5"/>
                        </a:solidFill>
                      </a:endParaRPr>
                    </a:p>
                  </a:txBody>
                  <a:tcPr marT="91440" marB="91440" anchor="ctr"/>
                </a:tc>
                <a:tc>
                  <a:txBody>
                    <a:bodyPr/>
                    <a:lstStyle/>
                    <a:p>
                      <a:pPr algn="ctr"/>
                      <a:r>
                        <a:rPr lang="en-US" sz="1400" dirty="0"/>
                        <a:t>0.43</a:t>
                      </a:r>
                      <a:endParaRPr lang="en-US" sz="1400" dirty="0">
                        <a:solidFill>
                          <a:schemeClr val="bg2"/>
                        </a:solidFill>
                      </a:endParaRPr>
                    </a:p>
                  </a:txBody>
                  <a:tcPr marT="91440" marB="91440" anchor="ctr"/>
                </a:tc>
                <a:extLst>
                  <a:ext uri="{0D108BD9-81ED-4DB2-BD59-A6C34878D82A}">
                    <a16:rowId xmlns:a16="http://schemas.microsoft.com/office/drawing/2014/main" val="10001"/>
                  </a:ext>
                </a:extLst>
              </a:tr>
              <a:tr h="413882">
                <a:tc>
                  <a:txBody>
                    <a:bodyPr/>
                    <a:lstStyle/>
                    <a:p>
                      <a:pPr algn="l"/>
                      <a:r>
                        <a:rPr lang="en-US" sz="1400" dirty="0"/>
                        <a:t>Cholecystectomy</a:t>
                      </a:r>
                      <a:endParaRPr lang="en-US" sz="1400" b="1" dirty="0">
                        <a:solidFill>
                          <a:schemeClr val="tx1">
                            <a:lumMod val="65000"/>
                          </a:schemeClr>
                        </a:solidFill>
                      </a:endParaRPr>
                    </a:p>
                  </a:txBody>
                  <a:tcPr marT="91440" marB="91440" anchor="ctr"/>
                </a:tc>
                <a:tc>
                  <a:txBody>
                    <a:bodyPr/>
                    <a:lstStyle/>
                    <a:p>
                      <a:pPr algn="ctr"/>
                      <a:r>
                        <a:rPr lang="en-US" sz="1400" dirty="0"/>
                        <a:t>1.5</a:t>
                      </a:r>
                      <a:endParaRPr lang="en-US" sz="1400" dirty="0">
                        <a:solidFill>
                          <a:schemeClr val="accent3">
                            <a:lumMod val="60000"/>
                            <a:lumOff val="40000"/>
                          </a:schemeClr>
                        </a:solidFill>
                      </a:endParaRPr>
                    </a:p>
                  </a:txBody>
                  <a:tcPr marT="91440" marB="91440" anchor="ctr"/>
                </a:tc>
                <a:tc>
                  <a:txBody>
                    <a:bodyPr/>
                    <a:lstStyle/>
                    <a:p>
                      <a:pPr algn="ctr"/>
                      <a:r>
                        <a:rPr lang="en-US" sz="1400" dirty="0"/>
                        <a:t>1.5</a:t>
                      </a:r>
                      <a:endParaRPr lang="en-US" sz="1400" dirty="0">
                        <a:solidFill>
                          <a:schemeClr val="accent5"/>
                        </a:solidFill>
                      </a:endParaRPr>
                    </a:p>
                  </a:txBody>
                  <a:tcPr marT="91440" marB="91440" anchor="ctr"/>
                </a:tc>
                <a:tc>
                  <a:txBody>
                    <a:bodyPr/>
                    <a:lstStyle/>
                    <a:p>
                      <a:pPr algn="ctr"/>
                      <a:r>
                        <a:rPr lang="en-US" sz="1400" dirty="0"/>
                        <a:t>0.96</a:t>
                      </a:r>
                      <a:endParaRPr lang="en-US" sz="1400" dirty="0">
                        <a:solidFill>
                          <a:schemeClr val="bg2"/>
                        </a:solidFill>
                      </a:endParaRPr>
                    </a:p>
                  </a:txBody>
                  <a:tcPr marT="91440" marB="91440" anchor="ctr"/>
                </a:tc>
                <a:extLst>
                  <a:ext uri="{0D108BD9-81ED-4DB2-BD59-A6C34878D82A}">
                    <a16:rowId xmlns:a16="http://schemas.microsoft.com/office/drawing/2014/main" val="10002"/>
                  </a:ext>
                </a:extLst>
              </a:tr>
              <a:tr h="413882">
                <a:tc>
                  <a:txBody>
                    <a:bodyPr/>
                    <a:lstStyle/>
                    <a:p>
                      <a:pPr algn="l"/>
                      <a:r>
                        <a:rPr lang="en-US" sz="1400" dirty="0"/>
                        <a:t>Gallbladder</a:t>
                      </a:r>
                      <a:r>
                        <a:rPr lang="en-US" sz="1400" baseline="0" dirty="0"/>
                        <a:t>-related AEs</a:t>
                      </a:r>
                      <a:endParaRPr lang="en-US" sz="1400" b="1" dirty="0">
                        <a:solidFill>
                          <a:schemeClr val="tx1">
                            <a:lumMod val="65000"/>
                          </a:schemeClr>
                        </a:solidFill>
                      </a:endParaRPr>
                    </a:p>
                  </a:txBody>
                  <a:tcPr marT="91440" marB="91440" anchor="ctr"/>
                </a:tc>
                <a:tc>
                  <a:txBody>
                    <a:bodyPr/>
                    <a:lstStyle/>
                    <a:p>
                      <a:pPr algn="ctr"/>
                      <a:r>
                        <a:rPr lang="en-US" sz="1400" dirty="0"/>
                        <a:t>3.5</a:t>
                      </a:r>
                      <a:endParaRPr lang="en-US" sz="1400" dirty="0">
                        <a:solidFill>
                          <a:schemeClr val="accent3">
                            <a:lumMod val="60000"/>
                            <a:lumOff val="40000"/>
                          </a:schemeClr>
                        </a:solidFill>
                      </a:endParaRPr>
                    </a:p>
                  </a:txBody>
                  <a:tcPr marT="91440" marB="91440" anchor="ctr"/>
                </a:tc>
                <a:tc>
                  <a:txBody>
                    <a:bodyPr/>
                    <a:lstStyle/>
                    <a:p>
                      <a:pPr algn="ctr"/>
                      <a:r>
                        <a:rPr lang="en-US" sz="1400" dirty="0"/>
                        <a:t>3.1</a:t>
                      </a:r>
                      <a:endParaRPr lang="en-US" sz="1400" dirty="0">
                        <a:solidFill>
                          <a:schemeClr val="accent5"/>
                        </a:solidFill>
                      </a:endParaRPr>
                    </a:p>
                  </a:txBody>
                  <a:tcPr marT="91440" marB="91440" anchor="ctr"/>
                </a:tc>
                <a:tc>
                  <a:txBody>
                    <a:bodyPr/>
                    <a:lstStyle/>
                    <a:p>
                      <a:pPr algn="ctr"/>
                      <a:r>
                        <a:rPr lang="en-US" sz="1400" dirty="0"/>
                        <a:t>0.10</a:t>
                      </a:r>
                      <a:endParaRPr lang="en-US" sz="1400" dirty="0">
                        <a:solidFill>
                          <a:schemeClr val="bg2"/>
                        </a:solidFill>
                      </a:endParaRPr>
                    </a:p>
                  </a:txBody>
                  <a:tcPr marT="91440" marB="91440" anchor="ctr"/>
                </a:tc>
                <a:extLst>
                  <a:ext uri="{0D108BD9-81ED-4DB2-BD59-A6C34878D82A}">
                    <a16:rowId xmlns:a16="http://schemas.microsoft.com/office/drawing/2014/main" val="10003"/>
                  </a:ext>
                </a:extLst>
              </a:tr>
              <a:tr h="413882">
                <a:tc>
                  <a:txBody>
                    <a:bodyPr/>
                    <a:lstStyle/>
                    <a:p>
                      <a:pPr algn="l"/>
                      <a:r>
                        <a:rPr lang="en-US" sz="1400" dirty="0"/>
                        <a:t>Rhabdomyolysis*</a:t>
                      </a:r>
                      <a:endParaRPr lang="en-US" sz="1400" b="1" dirty="0">
                        <a:solidFill>
                          <a:schemeClr val="tx1">
                            <a:lumMod val="65000"/>
                          </a:schemeClr>
                        </a:solidFill>
                      </a:endParaRPr>
                    </a:p>
                  </a:txBody>
                  <a:tcPr marT="91440" marB="91440" anchor="ctr"/>
                </a:tc>
                <a:tc>
                  <a:txBody>
                    <a:bodyPr/>
                    <a:lstStyle/>
                    <a:p>
                      <a:pPr algn="ctr"/>
                      <a:r>
                        <a:rPr lang="en-US" sz="1400" dirty="0"/>
                        <a:t>0.2</a:t>
                      </a:r>
                      <a:endParaRPr lang="en-US" sz="1400" dirty="0">
                        <a:solidFill>
                          <a:schemeClr val="accent3">
                            <a:lumMod val="60000"/>
                            <a:lumOff val="40000"/>
                          </a:schemeClr>
                        </a:solidFill>
                      </a:endParaRPr>
                    </a:p>
                  </a:txBody>
                  <a:tcPr marT="91440" marB="91440" anchor="ctr"/>
                </a:tc>
                <a:tc>
                  <a:txBody>
                    <a:bodyPr/>
                    <a:lstStyle/>
                    <a:p>
                      <a:pPr algn="ctr"/>
                      <a:r>
                        <a:rPr lang="en-US" sz="1400" dirty="0"/>
                        <a:t>0.1</a:t>
                      </a:r>
                      <a:endParaRPr lang="en-US" sz="1400" dirty="0">
                        <a:solidFill>
                          <a:schemeClr val="accent5"/>
                        </a:solidFill>
                      </a:endParaRPr>
                    </a:p>
                  </a:txBody>
                  <a:tcPr marT="91440" marB="91440" anchor="ctr"/>
                </a:tc>
                <a:tc>
                  <a:txBody>
                    <a:bodyPr/>
                    <a:lstStyle/>
                    <a:p>
                      <a:pPr algn="ctr"/>
                      <a:r>
                        <a:rPr lang="en-US" sz="1400" dirty="0"/>
                        <a:t>0.37</a:t>
                      </a:r>
                      <a:endParaRPr lang="en-US" sz="1400" dirty="0">
                        <a:solidFill>
                          <a:schemeClr val="bg2"/>
                        </a:solidFill>
                      </a:endParaRPr>
                    </a:p>
                  </a:txBody>
                  <a:tcPr marT="91440" marB="91440" anchor="ctr"/>
                </a:tc>
                <a:extLst>
                  <a:ext uri="{0D108BD9-81ED-4DB2-BD59-A6C34878D82A}">
                    <a16:rowId xmlns:a16="http://schemas.microsoft.com/office/drawing/2014/main" val="10004"/>
                  </a:ext>
                </a:extLst>
              </a:tr>
              <a:tr h="413882">
                <a:tc>
                  <a:txBody>
                    <a:bodyPr/>
                    <a:lstStyle/>
                    <a:p>
                      <a:pPr algn="l"/>
                      <a:r>
                        <a:rPr lang="en-US" sz="1400" dirty="0"/>
                        <a:t>Myopathy*</a:t>
                      </a:r>
                      <a:endParaRPr lang="en-US" sz="1400" b="1" dirty="0">
                        <a:solidFill>
                          <a:schemeClr val="tx1">
                            <a:lumMod val="65000"/>
                          </a:schemeClr>
                        </a:solidFill>
                      </a:endParaRPr>
                    </a:p>
                  </a:txBody>
                  <a:tcPr marT="91440" marB="91440" anchor="ctr"/>
                </a:tc>
                <a:tc>
                  <a:txBody>
                    <a:bodyPr/>
                    <a:lstStyle/>
                    <a:p>
                      <a:pPr algn="ctr"/>
                      <a:r>
                        <a:rPr lang="en-US" sz="1400" dirty="0"/>
                        <a:t>0.1</a:t>
                      </a:r>
                      <a:endParaRPr lang="en-US" sz="1400" dirty="0">
                        <a:solidFill>
                          <a:schemeClr val="accent3">
                            <a:lumMod val="60000"/>
                            <a:lumOff val="40000"/>
                          </a:schemeClr>
                        </a:solidFill>
                      </a:endParaRPr>
                    </a:p>
                  </a:txBody>
                  <a:tcPr marT="91440" marB="91440" anchor="ctr"/>
                </a:tc>
                <a:tc>
                  <a:txBody>
                    <a:bodyPr/>
                    <a:lstStyle/>
                    <a:p>
                      <a:pPr algn="ctr"/>
                      <a:r>
                        <a:rPr lang="en-US" sz="1400" dirty="0"/>
                        <a:t>0.2</a:t>
                      </a:r>
                      <a:endParaRPr lang="en-US" sz="1400" dirty="0">
                        <a:solidFill>
                          <a:schemeClr val="accent5"/>
                        </a:solidFill>
                      </a:endParaRPr>
                    </a:p>
                  </a:txBody>
                  <a:tcPr marT="91440" marB="91440" anchor="ctr"/>
                </a:tc>
                <a:tc>
                  <a:txBody>
                    <a:bodyPr/>
                    <a:lstStyle/>
                    <a:p>
                      <a:pPr algn="ctr"/>
                      <a:r>
                        <a:rPr lang="en-US" sz="1400" dirty="0"/>
                        <a:t>0.32</a:t>
                      </a:r>
                      <a:endParaRPr lang="en-US" sz="1400" dirty="0">
                        <a:solidFill>
                          <a:schemeClr val="bg2"/>
                        </a:solidFill>
                      </a:endParaRPr>
                    </a:p>
                  </a:txBody>
                  <a:tcPr marT="91440" marB="91440" anchor="ctr"/>
                </a:tc>
                <a:extLst>
                  <a:ext uri="{0D108BD9-81ED-4DB2-BD59-A6C34878D82A}">
                    <a16:rowId xmlns:a16="http://schemas.microsoft.com/office/drawing/2014/main" val="10005"/>
                  </a:ext>
                </a:extLst>
              </a:tr>
              <a:tr h="413882">
                <a:tc>
                  <a:txBody>
                    <a:bodyPr/>
                    <a:lstStyle/>
                    <a:p>
                      <a:pPr algn="l"/>
                      <a:r>
                        <a:rPr lang="en-US" sz="1400" dirty="0"/>
                        <a:t>Rhabdo, myopathy, myalgia </a:t>
                      </a:r>
                      <a:r>
                        <a:rPr lang="en-US" sz="1400" baseline="0" dirty="0"/>
                        <a:t>with CK elevation*</a:t>
                      </a:r>
                      <a:endParaRPr lang="en-US" sz="1400" b="1" dirty="0">
                        <a:solidFill>
                          <a:schemeClr val="tx1">
                            <a:lumMod val="65000"/>
                          </a:schemeClr>
                        </a:solidFill>
                      </a:endParaRPr>
                    </a:p>
                  </a:txBody>
                  <a:tcPr marT="91440" marB="91440" anchor="ctr"/>
                </a:tc>
                <a:tc>
                  <a:txBody>
                    <a:bodyPr/>
                    <a:lstStyle/>
                    <a:p>
                      <a:pPr algn="ctr"/>
                      <a:r>
                        <a:rPr lang="en-US" sz="1400" dirty="0"/>
                        <a:t>0.6</a:t>
                      </a:r>
                      <a:endParaRPr lang="en-US" sz="1400" dirty="0">
                        <a:solidFill>
                          <a:schemeClr val="accent3">
                            <a:lumMod val="60000"/>
                            <a:lumOff val="40000"/>
                          </a:schemeClr>
                        </a:solidFill>
                      </a:endParaRPr>
                    </a:p>
                  </a:txBody>
                  <a:tcPr marT="91440" marB="91440" anchor="ctr"/>
                </a:tc>
                <a:tc>
                  <a:txBody>
                    <a:bodyPr/>
                    <a:lstStyle/>
                    <a:p>
                      <a:pPr algn="ctr"/>
                      <a:r>
                        <a:rPr lang="en-US" sz="1400" dirty="0"/>
                        <a:t>0.6</a:t>
                      </a:r>
                      <a:endParaRPr lang="en-US" sz="1400" dirty="0">
                        <a:solidFill>
                          <a:schemeClr val="accent5"/>
                        </a:solidFill>
                      </a:endParaRPr>
                    </a:p>
                  </a:txBody>
                  <a:tcPr marT="91440" marB="91440" anchor="ctr"/>
                </a:tc>
                <a:tc>
                  <a:txBody>
                    <a:bodyPr/>
                    <a:lstStyle/>
                    <a:p>
                      <a:pPr algn="ctr"/>
                      <a:r>
                        <a:rPr lang="en-US" sz="1400" dirty="0"/>
                        <a:t>0.64</a:t>
                      </a:r>
                      <a:endParaRPr lang="en-US" sz="1400" dirty="0">
                        <a:solidFill>
                          <a:schemeClr val="bg2"/>
                        </a:solidFill>
                      </a:endParaRPr>
                    </a:p>
                  </a:txBody>
                  <a:tcPr marT="91440" marB="91440" anchor="ctr"/>
                </a:tc>
                <a:extLst>
                  <a:ext uri="{0D108BD9-81ED-4DB2-BD59-A6C34878D82A}">
                    <a16:rowId xmlns:a16="http://schemas.microsoft.com/office/drawing/2014/main" val="10006"/>
                  </a:ext>
                </a:extLst>
              </a:tr>
              <a:tr h="413882">
                <a:tc>
                  <a:txBody>
                    <a:bodyPr/>
                    <a:lstStyle/>
                    <a:p>
                      <a:pPr algn="l"/>
                      <a:r>
                        <a:rPr lang="en-US" sz="1400" dirty="0"/>
                        <a:t>Cancer</a:t>
                      </a:r>
                      <a:r>
                        <a:rPr lang="en-US" sz="1400" baseline="0" dirty="0"/>
                        <a:t>* (7-yr KM %)</a:t>
                      </a:r>
                      <a:endParaRPr lang="en-US" sz="1400" b="0" dirty="0">
                        <a:solidFill>
                          <a:schemeClr val="bg2"/>
                        </a:solidFill>
                      </a:endParaRPr>
                    </a:p>
                  </a:txBody>
                  <a:tcPr marT="91440" marB="91440" anchor="ctr"/>
                </a:tc>
                <a:tc>
                  <a:txBody>
                    <a:bodyPr/>
                    <a:lstStyle/>
                    <a:p>
                      <a:pPr algn="ctr"/>
                      <a:r>
                        <a:rPr lang="en-US" sz="1400" dirty="0"/>
                        <a:t>10.2</a:t>
                      </a:r>
                      <a:endParaRPr lang="en-US" sz="1400" b="0" dirty="0">
                        <a:solidFill>
                          <a:schemeClr val="accent3">
                            <a:lumMod val="60000"/>
                            <a:lumOff val="40000"/>
                          </a:schemeClr>
                        </a:solidFill>
                      </a:endParaRPr>
                    </a:p>
                  </a:txBody>
                  <a:tcPr marT="91440" marB="91440" anchor="ctr"/>
                </a:tc>
                <a:tc>
                  <a:txBody>
                    <a:bodyPr/>
                    <a:lstStyle/>
                    <a:p>
                      <a:pPr algn="ctr"/>
                      <a:r>
                        <a:rPr lang="en-US" sz="1400" dirty="0"/>
                        <a:t>10.2</a:t>
                      </a:r>
                      <a:endParaRPr lang="en-US" sz="1400" b="0" dirty="0">
                        <a:solidFill>
                          <a:schemeClr val="accent5"/>
                        </a:solidFill>
                      </a:endParaRPr>
                    </a:p>
                  </a:txBody>
                  <a:tcPr marT="91440" marB="91440" anchor="ctr"/>
                </a:tc>
                <a:tc>
                  <a:txBody>
                    <a:bodyPr/>
                    <a:lstStyle/>
                    <a:p>
                      <a:pPr algn="ctr"/>
                      <a:r>
                        <a:rPr lang="en-US" sz="1400" dirty="0"/>
                        <a:t>0.57</a:t>
                      </a:r>
                      <a:endParaRPr lang="en-US" sz="1400" b="0" dirty="0">
                        <a:solidFill>
                          <a:schemeClr val="bg2"/>
                        </a:solidFill>
                      </a:endParaRPr>
                    </a:p>
                  </a:txBody>
                  <a:tcPr marT="91440" marB="91440" anchor="ctr"/>
                </a:tc>
                <a:extLst>
                  <a:ext uri="{0D108BD9-81ED-4DB2-BD59-A6C34878D82A}">
                    <a16:rowId xmlns:a16="http://schemas.microsoft.com/office/drawing/2014/main" val="10007"/>
                  </a:ext>
                </a:extLst>
              </a:tr>
            </a:tbl>
          </a:graphicData>
        </a:graphic>
      </p:graphicFrame>
      <p:sp>
        <p:nvSpPr>
          <p:cNvPr id="6" name="TextBox 5"/>
          <p:cNvSpPr txBox="1"/>
          <p:nvPr/>
        </p:nvSpPr>
        <p:spPr>
          <a:xfrm>
            <a:off x="215249" y="6428660"/>
            <a:ext cx="6236003" cy="338554"/>
          </a:xfrm>
          <a:prstGeom prst="rect">
            <a:avLst/>
          </a:prstGeom>
          <a:noFill/>
        </p:spPr>
        <p:txBody>
          <a:bodyPr wrap="none" rtlCol="0">
            <a:spAutoFit/>
          </a:bodyPr>
          <a:lstStyle/>
          <a:p>
            <a:r>
              <a:rPr lang="en-GB" sz="800" b="1" dirty="0">
                <a:solidFill>
                  <a:schemeClr val="bg1"/>
                </a:solidFill>
                <a:cs typeface="Arial" pitchFamily="34" charset="0"/>
              </a:rPr>
              <a:t>1. </a:t>
            </a:r>
            <a:r>
              <a:rPr lang="en-GB" sz="800" dirty="0">
                <a:solidFill>
                  <a:schemeClr val="bg1"/>
                </a:solidFill>
                <a:cs typeface="Arial" pitchFamily="34" charset="0"/>
              </a:rPr>
              <a:t>Cannon CP et al. American Heart Association Scientific Sessions, Session LBCT.02  November 17, 2014, Chicago. </a:t>
            </a:r>
          </a:p>
          <a:p>
            <a:r>
              <a:rPr lang="en-US" sz="800" dirty="0">
                <a:solidFill>
                  <a:schemeClr val="bg1"/>
                </a:solidFill>
              </a:rPr>
              <a:t>% = n/N for the trial duration * Adjudicated by Clinical Events Committee</a:t>
            </a:r>
          </a:p>
        </p:txBody>
      </p:sp>
      <p:sp>
        <p:nvSpPr>
          <p:cNvPr id="9" name="Text Placeholder 3"/>
          <p:cNvSpPr txBox="1">
            <a:spLocks/>
          </p:cNvSpPr>
          <p:nvPr/>
        </p:nvSpPr>
        <p:spPr>
          <a:xfrm>
            <a:off x="683568" y="5661248"/>
            <a:ext cx="7483325" cy="612068"/>
          </a:xfrm>
          <a:prstGeom prst="rect">
            <a:avLst/>
          </a:prstGeom>
          <a:solidFill>
            <a:schemeClr val="bg2"/>
          </a:solidFill>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2" indent="0" algn="ctr">
              <a:buClr>
                <a:srgbClr val="CF8A00"/>
              </a:buClr>
              <a:buNone/>
            </a:pPr>
            <a:r>
              <a:rPr lang="en-US" sz="1600" b="1" dirty="0"/>
              <a:t>No statistically significant differences in muscle, cancer or gallbladder-related events</a:t>
            </a:r>
            <a:r>
              <a:rPr lang="en-GB" b="1" baseline="30000" dirty="0">
                <a:solidFill>
                  <a:prstClr val="white"/>
                </a:solidFill>
              </a:rPr>
              <a:t>1</a:t>
            </a:r>
            <a:endParaRPr lang="en-GB" b="1" dirty="0">
              <a:solidFill>
                <a:prstClr val="white"/>
              </a:solidFill>
            </a:endParaRPr>
          </a:p>
          <a:p>
            <a:pPr algn="ctr">
              <a:lnSpc>
                <a:spcPct val="95000"/>
              </a:lnSpc>
            </a:pPr>
            <a:endParaRPr lang="en-GB" sz="1200" b="1" dirty="0"/>
          </a:p>
          <a:p>
            <a:endParaRPr lang="en-GB" sz="1200" dirty="0"/>
          </a:p>
        </p:txBody>
      </p:sp>
      <p:sp>
        <p:nvSpPr>
          <p:cNvPr id="10" name="Content Placeholder 2"/>
          <p:cNvSpPr>
            <a:spLocks noGrp="1"/>
          </p:cNvSpPr>
          <p:nvPr>
            <p:ph idx="1"/>
          </p:nvPr>
        </p:nvSpPr>
        <p:spPr>
          <a:xfrm>
            <a:off x="683568" y="1124744"/>
            <a:ext cx="8229600" cy="648072"/>
          </a:xfrm>
        </p:spPr>
        <p:txBody>
          <a:bodyPr>
            <a:noAutofit/>
          </a:bodyPr>
          <a:lstStyle/>
          <a:p>
            <a:pPr marL="0" lvl="2" indent="0">
              <a:buClr>
                <a:srgbClr val="CF8A00"/>
              </a:buClr>
              <a:buNone/>
            </a:pPr>
            <a:r>
              <a:rPr lang="en-US" sz="1100" dirty="0">
                <a:solidFill>
                  <a:srgbClr val="FFFFFF"/>
                </a:solidFill>
              </a:rPr>
              <a:t>IMPROVE-IT was a large PRCT evaluating the efficacy of the addition of </a:t>
            </a:r>
            <a:r>
              <a:rPr lang="en-US" sz="1100" dirty="0" err="1">
                <a:solidFill>
                  <a:srgbClr val="FFFFFF"/>
                </a:solidFill>
              </a:rPr>
              <a:t>ezetimibe</a:t>
            </a:r>
            <a:r>
              <a:rPr lang="en-US" sz="1100" dirty="0">
                <a:solidFill>
                  <a:srgbClr val="FFFFFF"/>
                </a:solidFill>
              </a:rPr>
              <a:t> to simvastatin v simvastatin therapy alone  in reducing CV risk in 18,144 post-ACS patients with LDL-C levels of ≤125 mg/</a:t>
            </a:r>
            <a:r>
              <a:rPr lang="en-US" sz="1100" dirty="0" err="1">
                <a:solidFill>
                  <a:srgbClr val="FFFFFF"/>
                </a:solidFill>
              </a:rPr>
              <a:t>dL</a:t>
            </a:r>
            <a:endParaRPr lang="en-GB" sz="1100" b="1" dirty="0">
              <a:solidFill>
                <a:prstClr val="white"/>
              </a:solidFill>
            </a:endParaRPr>
          </a:p>
          <a:p>
            <a:pPr marL="0" indent="0">
              <a:buNone/>
            </a:pPr>
            <a:endParaRPr lang="en-US" sz="1100" dirty="0">
              <a:solidFill>
                <a:srgbClr val="FFFFFF"/>
              </a:solidFill>
            </a:endParaRPr>
          </a:p>
        </p:txBody>
      </p:sp>
    </p:spTree>
    <p:extLst>
      <p:ext uri="{BB962C8B-B14F-4D97-AF65-F5344CB8AC3E}">
        <p14:creationId xmlns:p14="http://schemas.microsoft.com/office/powerpoint/2010/main" val="10103601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Safety of very low LDL-C levels</a:t>
            </a:r>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Recent data from PCSK9 trials</a:t>
            </a:r>
          </a:p>
        </p:txBody>
      </p:sp>
    </p:spTree>
    <p:extLst>
      <p:ext uri="{BB962C8B-B14F-4D97-AF65-F5344CB8AC3E}">
        <p14:creationId xmlns:p14="http://schemas.microsoft.com/office/powerpoint/2010/main" val="21262811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120" y="116632"/>
            <a:ext cx="7920880" cy="1143000"/>
          </a:xfrm>
        </p:spPr>
        <p:txBody>
          <a:bodyPr/>
          <a:lstStyle/>
          <a:p>
            <a:r>
              <a:rPr lang="en-GB" dirty="0"/>
              <a:t>No safety signal with very low LDL-C in patients after 18-month in </a:t>
            </a:r>
            <a:r>
              <a:rPr lang="en-GB" dirty="0" err="1"/>
              <a:t>alirocumab</a:t>
            </a:r>
            <a:r>
              <a:rPr lang="en-GB" dirty="0"/>
              <a:t> LONG-TERM trial: TEAEs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97941725"/>
              </p:ext>
            </p:extLst>
          </p:nvPr>
        </p:nvGraphicFramePr>
        <p:xfrm>
          <a:off x="522027" y="1988840"/>
          <a:ext cx="8229600" cy="2992120"/>
        </p:xfrm>
        <a:graphic>
          <a:graphicData uri="http://schemas.openxmlformats.org/drawingml/2006/table">
            <a:tbl>
              <a:tblPr firstRow="1" bandRow="1">
                <a:tableStyleId>{F5AB1C69-6EDB-4FF4-983F-18BD219EF322}</a:tableStyleId>
              </a:tblPr>
              <a:tblGrid>
                <a:gridCol w="2057400">
                  <a:extLst>
                    <a:ext uri="{9D8B030D-6E8A-4147-A177-3AD203B41FA5}">
                      <a16:colId xmlns:a16="http://schemas.microsoft.com/office/drawing/2014/main" val="20000"/>
                    </a:ext>
                  </a:extLst>
                </a:gridCol>
                <a:gridCol w="1913384">
                  <a:extLst>
                    <a:ext uri="{9D8B030D-6E8A-4147-A177-3AD203B41FA5}">
                      <a16:colId xmlns:a16="http://schemas.microsoft.com/office/drawing/2014/main" val="20001"/>
                    </a:ext>
                  </a:extLst>
                </a:gridCol>
                <a:gridCol w="2304256">
                  <a:extLst>
                    <a:ext uri="{9D8B030D-6E8A-4147-A177-3AD203B41FA5}">
                      <a16:colId xmlns:a16="http://schemas.microsoft.com/office/drawing/2014/main" val="20002"/>
                    </a:ext>
                  </a:extLst>
                </a:gridCol>
                <a:gridCol w="1954560">
                  <a:extLst>
                    <a:ext uri="{9D8B030D-6E8A-4147-A177-3AD203B41FA5}">
                      <a16:colId xmlns:a16="http://schemas.microsoft.com/office/drawing/2014/main" val="20003"/>
                    </a:ext>
                  </a:extLst>
                </a:gridCol>
              </a:tblGrid>
              <a:tr h="370840">
                <a:tc>
                  <a:txBody>
                    <a:bodyPr/>
                    <a:lstStyle/>
                    <a:p>
                      <a:r>
                        <a:rPr lang="en-GB" sz="1200" kern="1200" dirty="0">
                          <a:effectLst/>
                        </a:rPr>
                        <a:t>%</a:t>
                      </a:r>
                      <a:r>
                        <a:rPr lang="en-GB" sz="1200" kern="1200" baseline="0" dirty="0">
                          <a:effectLst/>
                        </a:rPr>
                        <a:t> </a:t>
                      </a:r>
                      <a:r>
                        <a:rPr lang="en-GB" sz="1200" kern="1200" dirty="0">
                          <a:effectLst/>
                        </a:rPr>
                        <a:t>(n) of patients</a:t>
                      </a:r>
                    </a:p>
                    <a:p>
                      <a:r>
                        <a:rPr lang="en-GB" sz="1000" kern="1200" dirty="0">
                          <a:effectLst/>
                        </a:rPr>
                        <a:t>All pts on background </a:t>
                      </a:r>
                    </a:p>
                    <a:p>
                      <a:r>
                        <a:rPr lang="en-GB" sz="1000" kern="1200" dirty="0">
                          <a:effectLst/>
                        </a:rPr>
                        <a:t>of maximal statin therapy ± other lipid-lowering therapy</a:t>
                      </a:r>
                      <a:endParaRPr lang="en-GB" sz="1000" b="1" kern="1200" dirty="0">
                        <a:solidFill>
                          <a:schemeClr val="lt1"/>
                        </a:solidFill>
                        <a:effectLst/>
                        <a:latin typeface="+mn-lt"/>
                        <a:ea typeface="+mn-ea"/>
                        <a:cs typeface="+mn-cs"/>
                      </a:endParaRPr>
                    </a:p>
                  </a:txBody>
                  <a:tcPr/>
                </a:tc>
                <a:tc>
                  <a:txBody>
                    <a:bodyPr/>
                    <a:lstStyle/>
                    <a:p>
                      <a:pPr algn="ctr"/>
                      <a:r>
                        <a:rPr lang="en-GB" sz="1400" dirty="0" err="1"/>
                        <a:t>Alirocumab</a:t>
                      </a:r>
                      <a:r>
                        <a:rPr lang="en-GB" sz="1400" dirty="0"/>
                        <a:t> </a:t>
                      </a:r>
                    </a:p>
                    <a:p>
                      <a:pPr algn="ctr"/>
                      <a:r>
                        <a:rPr lang="en-GB" sz="1400" dirty="0"/>
                        <a:t>All patients</a:t>
                      </a:r>
                    </a:p>
                    <a:p>
                      <a:pPr algn="ctr"/>
                      <a:r>
                        <a:rPr lang="en-GB" sz="1400" dirty="0"/>
                        <a:t>(n=1550)</a:t>
                      </a:r>
                    </a:p>
                  </a:txBody>
                  <a:tcPr anchor="ctr"/>
                </a:tc>
                <a:tc>
                  <a:txBody>
                    <a:bodyPr/>
                    <a:lstStyle/>
                    <a:p>
                      <a:pPr algn="ctr"/>
                      <a:r>
                        <a:rPr lang="en-GB" sz="1400" dirty="0"/>
                        <a:t>Alirocumab </a:t>
                      </a:r>
                    </a:p>
                    <a:p>
                      <a:pPr algn="ctr"/>
                      <a:r>
                        <a:rPr lang="en-GB" sz="1400" dirty="0"/>
                        <a:t>2 consecutive LDL-C &lt;25 mg/</a:t>
                      </a:r>
                      <a:r>
                        <a:rPr lang="en-GB" sz="1400" dirty="0" err="1"/>
                        <a:t>dL</a:t>
                      </a:r>
                      <a:r>
                        <a:rPr lang="en-GB" sz="1400" dirty="0"/>
                        <a:t> (n=562)</a:t>
                      </a:r>
                    </a:p>
                  </a:txBody>
                  <a:tcPr anchor="ctr"/>
                </a:tc>
                <a:tc>
                  <a:txBody>
                    <a:bodyPr/>
                    <a:lstStyle/>
                    <a:p>
                      <a:pPr algn="ctr"/>
                      <a:r>
                        <a:rPr lang="en-GB" sz="1400" dirty="0"/>
                        <a:t>Placebo</a:t>
                      </a:r>
                    </a:p>
                  </a:txBody>
                  <a:tcPr anchor="ctr"/>
                </a:tc>
                <a:extLst>
                  <a:ext uri="{0D108BD9-81ED-4DB2-BD59-A6C34878D82A}">
                    <a16:rowId xmlns:a16="http://schemas.microsoft.com/office/drawing/2014/main" val="10000"/>
                  </a:ext>
                </a:extLst>
              </a:tr>
              <a:tr h="370840">
                <a:tc>
                  <a:txBody>
                    <a:bodyPr/>
                    <a:lstStyle/>
                    <a:p>
                      <a:r>
                        <a:rPr lang="en-GB" sz="1600" dirty="0"/>
                        <a:t>TEAEs</a:t>
                      </a:r>
                    </a:p>
                  </a:txBody>
                  <a:tcPr anchor="ctr"/>
                </a:tc>
                <a:tc>
                  <a:txBody>
                    <a:bodyPr/>
                    <a:lstStyle/>
                    <a:p>
                      <a:pPr algn="ctr"/>
                      <a:r>
                        <a:rPr lang="en-GB" sz="1600" dirty="0"/>
                        <a:t>78.6 (1218)</a:t>
                      </a:r>
                    </a:p>
                  </a:txBody>
                  <a:tcPr anchor="ctr"/>
                </a:tc>
                <a:tc>
                  <a:txBody>
                    <a:bodyPr/>
                    <a:lstStyle/>
                    <a:p>
                      <a:pPr algn="ctr"/>
                      <a:r>
                        <a:rPr lang="en-GB" sz="1600" dirty="0"/>
                        <a:t>71.9 (404)</a:t>
                      </a:r>
                    </a:p>
                  </a:txBody>
                  <a:tcPr anchor="ctr"/>
                </a:tc>
                <a:tc>
                  <a:txBody>
                    <a:bodyPr/>
                    <a:lstStyle/>
                    <a:p>
                      <a:pPr algn="ctr"/>
                      <a:r>
                        <a:rPr lang="en-GB" sz="1600" dirty="0"/>
                        <a:t>80.6 (635)</a:t>
                      </a:r>
                    </a:p>
                  </a:txBody>
                  <a:tcPr anchor="ctr"/>
                </a:tc>
                <a:extLst>
                  <a:ext uri="{0D108BD9-81ED-4DB2-BD59-A6C34878D82A}">
                    <a16:rowId xmlns:a16="http://schemas.microsoft.com/office/drawing/2014/main" val="10001"/>
                  </a:ext>
                </a:extLst>
              </a:tr>
              <a:tr h="370840">
                <a:tc>
                  <a:txBody>
                    <a:bodyPr/>
                    <a:lstStyle/>
                    <a:p>
                      <a:r>
                        <a:rPr lang="en-GB" sz="1600" dirty="0"/>
                        <a:t>Treatment-emergent SAEs</a:t>
                      </a:r>
                    </a:p>
                  </a:txBody>
                  <a:tcPr anchor="ctr"/>
                </a:tc>
                <a:tc>
                  <a:txBody>
                    <a:bodyPr/>
                    <a:lstStyle/>
                    <a:p>
                      <a:pPr algn="ctr"/>
                      <a:r>
                        <a:rPr lang="en-GB" sz="1600" dirty="0"/>
                        <a:t>16.5 (255)</a:t>
                      </a:r>
                    </a:p>
                  </a:txBody>
                  <a:tcPr anchor="ctr"/>
                </a:tc>
                <a:tc>
                  <a:txBody>
                    <a:bodyPr/>
                    <a:lstStyle/>
                    <a:p>
                      <a:pPr algn="ctr"/>
                      <a:r>
                        <a:rPr lang="en-GB" sz="1600" dirty="0"/>
                        <a:t>14.6 (82)</a:t>
                      </a:r>
                    </a:p>
                  </a:txBody>
                  <a:tcPr anchor="ctr"/>
                </a:tc>
                <a:tc>
                  <a:txBody>
                    <a:bodyPr/>
                    <a:lstStyle/>
                    <a:p>
                      <a:pPr algn="ctr"/>
                      <a:r>
                        <a:rPr lang="en-GB" sz="1600" dirty="0"/>
                        <a:t>17.6 (139)</a:t>
                      </a:r>
                    </a:p>
                  </a:txBody>
                  <a:tcPr anchor="ctr"/>
                </a:tc>
                <a:extLst>
                  <a:ext uri="{0D108BD9-81ED-4DB2-BD59-A6C34878D82A}">
                    <a16:rowId xmlns:a16="http://schemas.microsoft.com/office/drawing/2014/main" val="10002"/>
                  </a:ext>
                </a:extLst>
              </a:tr>
              <a:tr h="370840">
                <a:tc>
                  <a:txBody>
                    <a:bodyPr/>
                    <a:lstStyle/>
                    <a:p>
                      <a:r>
                        <a:rPr lang="en-GB" sz="1600" dirty="0"/>
                        <a:t>TEAE leading to death</a:t>
                      </a:r>
                    </a:p>
                  </a:txBody>
                  <a:tcPr anchor="ctr"/>
                </a:tc>
                <a:tc>
                  <a:txBody>
                    <a:bodyPr/>
                    <a:lstStyle/>
                    <a:p>
                      <a:pPr algn="ctr"/>
                      <a:r>
                        <a:rPr lang="en-GB" sz="1600" dirty="0"/>
                        <a:t>0.5 (7)</a:t>
                      </a:r>
                    </a:p>
                  </a:txBody>
                  <a:tcPr anchor="ctr"/>
                </a:tc>
                <a:tc>
                  <a:txBody>
                    <a:bodyPr/>
                    <a:lstStyle/>
                    <a:p>
                      <a:pPr algn="ctr"/>
                      <a:r>
                        <a:rPr lang="en-GB" sz="1600" dirty="0"/>
                        <a:t>0.5 (3)</a:t>
                      </a:r>
                    </a:p>
                  </a:txBody>
                  <a:tcPr anchor="ctr"/>
                </a:tc>
                <a:tc>
                  <a:txBody>
                    <a:bodyPr/>
                    <a:lstStyle/>
                    <a:p>
                      <a:pPr algn="ctr"/>
                      <a:r>
                        <a:rPr lang="en-GB" sz="1600" dirty="0"/>
                        <a:t>1.0 (8)</a:t>
                      </a:r>
                    </a:p>
                  </a:txBody>
                  <a:tcPr anchor="ctr"/>
                </a:tc>
                <a:extLst>
                  <a:ext uri="{0D108BD9-81ED-4DB2-BD59-A6C34878D82A}">
                    <a16:rowId xmlns:a16="http://schemas.microsoft.com/office/drawing/2014/main" val="10003"/>
                  </a:ext>
                </a:extLst>
              </a:tr>
              <a:tr h="370840">
                <a:tc>
                  <a:txBody>
                    <a:bodyPr/>
                    <a:lstStyle/>
                    <a:p>
                      <a:r>
                        <a:rPr lang="en-GB" sz="1600" dirty="0"/>
                        <a:t>TEAE leading to discontinuation</a:t>
                      </a:r>
                    </a:p>
                  </a:txBody>
                  <a:tcPr anchor="ctr"/>
                </a:tc>
                <a:tc>
                  <a:txBody>
                    <a:bodyPr/>
                    <a:lstStyle/>
                    <a:p>
                      <a:pPr algn="ctr"/>
                      <a:r>
                        <a:rPr lang="en-GB" sz="1600" dirty="0"/>
                        <a:t>6.2 (96)</a:t>
                      </a:r>
                    </a:p>
                  </a:txBody>
                  <a:tcPr anchor="ctr"/>
                </a:tc>
                <a:tc>
                  <a:txBody>
                    <a:bodyPr/>
                    <a:lstStyle/>
                    <a:p>
                      <a:pPr algn="ctr"/>
                      <a:r>
                        <a:rPr lang="en-GB" sz="1600" dirty="0"/>
                        <a:t>3.6 (20)</a:t>
                      </a:r>
                    </a:p>
                  </a:txBody>
                  <a:tcPr anchor="ctr"/>
                </a:tc>
                <a:tc>
                  <a:txBody>
                    <a:bodyPr/>
                    <a:lstStyle/>
                    <a:p>
                      <a:pPr algn="ctr"/>
                      <a:r>
                        <a:rPr lang="en-GB" sz="1600" dirty="0"/>
                        <a:t>5.5 (43)</a:t>
                      </a:r>
                    </a:p>
                  </a:txBody>
                  <a:tcPr anchor="ctr"/>
                </a:tc>
                <a:extLst>
                  <a:ext uri="{0D108BD9-81ED-4DB2-BD59-A6C34878D82A}">
                    <a16:rowId xmlns:a16="http://schemas.microsoft.com/office/drawing/2014/main" val="10004"/>
                  </a:ext>
                </a:extLst>
              </a:tr>
            </a:tbl>
          </a:graphicData>
        </a:graphic>
      </p:graphicFrame>
      <p:sp>
        <p:nvSpPr>
          <p:cNvPr id="4" name="Text Placeholder 3"/>
          <p:cNvSpPr>
            <a:spLocks noGrp="1"/>
          </p:cNvSpPr>
          <p:nvPr>
            <p:ph type="body" sz="quarter" idx="13"/>
          </p:nvPr>
        </p:nvSpPr>
        <p:spPr>
          <a:xfrm>
            <a:off x="484496" y="5373216"/>
            <a:ext cx="8229600" cy="576064"/>
          </a:xfrm>
        </p:spPr>
        <p:txBody>
          <a:bodyPr/>
          <a:lstStyle/>
          <a:p>
            <a:pPr marL="0" lvl="2" indent="0" algn="ctr">
              <a:buClr>
                <a:srgbClr val="CF8A00"/>
              </a:buClr>
              <a:buNone/>
            </a:pPr>
            <a:r>
              <a:rPr lang="en-GB" sz="1400" b="1" dirty="0"/>
              <a:t>TEAE rates for patients with two consecutive LDL-C measurements &lt;25 mg/</a:t>
            </a:r>
            <a:r>
              <a:rPr lang="en-GB" sz="1400" b="1" dirty="0" err="1"/>
              <a:t>dL</a:t>
            </a:r>
            <a:r>
              <a:rPr lang="en-GB" sz="1400" b="1" dirty="0"/>
              <a:t> were comparable to other </a:t>
            </a:r>
            <a:r>
              <a:rPr lang="en-GB" sz="1400" b="1" dirty="0" err="1"/>
              <a:t>alirocumab</a:t>
            </a:r>
            <a:r>
              <a:rPr lang="en-GB" b="1" dirty="0"/>
              <a:t>-</a:t>
            </a:r>
            <a:r>
              <a:rPr lang="en-GB" sz="1400" b="1" dirty="0"/>
              <a:t>treated patients and the placebo arm</a:t>
            </a:r>
            <a:r>
              <a:rPr lang="en-GB" sz="1200" b="1" baseline="30000" dirty="0">
                <a:solidFill>
                  <a:prstClr val="white"/>
                </a:solidFill>
              </a:rPr>
              <a:t>1</a:t>
            </a:r>
            <a:endParaRPr lang="en-GB" sz="1200" b="1" dirty="0">
              <a:solidFill>
                <a:prstClr val="white"/>
              </a:solidFill>
            </a:endParaRPr>
          </a:p>
          <a:p>
            <a:endParaRPr lang="en-GB" sz="1400" dirty="0"/>
          </a:p>
        </p:txBody>
      </p:sp>
      <p:sp>
        <p:nvSpPr>
          <p:cNvPr id="5" name="Text Placeholder 4"/>
          <p:cNvSpPr>
            <a:spLocks noGrp="1"/>
          </p:cNvSpPr>
          <p:nvPr>
            <p:ph type="body" sz="quarter" idx="14"/>
          </p:nvPr>
        </p:nvSpPr>
        <p:spPr>
          <a:xfrm>
            <a:off x="0" y="6354944"/>
            <a:ext cx="6564573" cy="359755"/>
          </a:xfrm>
        </p:spPr>
        <p:txBody>
          <a:bodyPr/>
          <a:lstStyle/>
          <a:p>
            <a:r>
              <a:rPr lang="fr-FR" sz="800" b="1" dirty="0"/>
              <a:t>1. </a:t>
            </a:r>
            <a:r>
              <a:rPr lang="fr-FR" sz="800" dirty="0"/>
              <a:t>Robinson JG, et al. American </a:t>
            </a:r>
            <a:r>
              <a:rPr lang="fr-FR" sz="800" dirty="0" err="1"/>
              <a:t>Heart</a:t>
            </a:r>
            <a:r>
              <a:rPr lang="fr-FR" sz="800" dirty="0"/>
              <a:t> Association Scientific Sessions, Session CS.05  </a:t>
            </a:r>
            <a:r>
              <a:rPr lang="fr-FR" sz="800" dirty="0" err="1"/>
              <a:t>November</a:t>
            </a:r>
            <a:r>
              <a:rPr lang="fr-FR" sz="800" dirty="0"/>
              <a:t> 19, 2014, Chicago. </a:t>
            </a:r>
          </a:p>
          <a:p>
            <a:r>
              <a:rPr lang="en-GB" sz="800" dirty="0"/>
              <a:t>TEAEs, treatment-emergent adverse events; SAEs, serious adverse events</a:t>
            </a:r>
          </a:p>
        </p:txBody>
      </p:sp>
      <p:sp>
        <p:nvSpPr>
          <p:cNvPr id="3" name="Rectangle 2"/>
          <p:cNvSpPr/>
          <p:nvPr/>
        </p:nvSpPr>
        <p:spPr>
          <a:xfrm>
            <a:off x="484496" y="1396807"/>
            <a:ext cx="8304663" cy="569387"/>
          </a:xfrm>
          <a:prstGeom prst="rect">
            <a:avLst/>
          </a:prstGeom>
        </p:spPr>
        <p:txBody>
          <a:bodyPr wrap="square">
            <a:spAutoFit/>
          </a:bodyPr>
          <a:lstStyle/>
          <a:p>
            <a:pPr marL="0" lvl="2"/>
            <a:r>
              <a:rPr lang="en-GB" sz="1050" dirty="0">
                <a:solidFill>
                  <a:schemeClr val="bg1"/>
                </a:solidFill>
              </a:rPr>
              <a:t>ODYSSEY LONG-TERM mean exposure time was 65 weeks. 26.1% (405/1553 alirocumab) and 25.6% (202/788 placebo) completed the 18-month double-blind treatment period</a:t>
            </a:r>
            <a:endParaRPr lang="en-GB" sz="1400" b="1" dirty="0">
              <a:solidFill>
                <a:prstClr val="white"/>
              </a:solidFill>
            </a:endParaRPr>
          </a:p>
          <a:p>
            <a:endParaRPr lang="en-GB" sz="1000" dirty="0">
              <a:solidFill>
                <a:schemeClr val="bg1"/>
              </a:solidFill>
            </a:endParaRPr>
          </a:p>
        </p:txBody>
      </p:sp>
    </p:spTree>
    <p:extLst>
      <p:ext uri="{BB962C8B-B14F-4D97-AF65-F5344CB8AC3E}">
        <p14:creationId xmlns:p14="http://schemas.microsoft.com/office/powerpoint/2010/main" val="8891167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 safety signal with very low LDL-C in patients in alirocumab LONG-TERM trial: Specific AEs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43158102"/>
              </p:ext>
            </p:extLst>
          </p:nvPr>
        </p:nvGraphicFramePr>
        <p:xfrm>
          <a:off x="385192" y="1477744"/>
          <a:ext cx="8363272" cy="3906520"/>
        </p:xfrm>
        <a:graphic>
          <a:graphicData uri="http://schemas.openxmlformats.org/drawingml/2006/table">
            <a:tbl>
              <a:tblPr firstRow="1" bandRow="1">
                <a:tableStyleId>{F5AB1C69-6EDB-4FF4-983F-18BD219EF322}</a:tableStyleId>
              </a:tblPr>
              <a:tblGrid>
                <a:gridCol w="2191072">
                  <a:extLst>
                    <a:ext uri="{9D8B030D-6E8A-4147-A177-3AD203B41FA5}">
                      <a16:colId xmlns:a16="http://schemas.microsoft.com/office/drawing/2014/main" val="20000"/>
                    </a:ext>
                  </a:extLst>
                </a:gridCol>
                <a:gridCol w="1985391">
                  <a:extLst>
                    <a:ext uri="{9D8B030D-6E8A-4147-A177-3AD203B41FA5}">
                      <a16:colId xmlns:a16="http://schemas.microsoft.com/office/drawing/2014/main" val="20001"/>
                    </a:ext>
                  </a:extLst>
                </a:gridCol>
                <a:gridCol w="2376264">
                  <a:extLst>
                    <a:ext uri="{9D8B030D-6E8A-4147-A177-3AD203B41FA5}">
                      <a16:colId xmlns:a16="http://schemas.microsoft.com/office/drawing/2014/main" val="20002"/>
                    </a:ext>
                  </a:extLst>
                </a:gridCol>
                <a:gridCol w="1810545">
                  <a:extLst>
                    <a:ext uri="{9D8B030D-6E8A-4147-A177-3AD203B41FA5}">
                      <a16:colId xmlns:a16="http://schemas.microsoft.com/office/drawing/2014/main" val="20003"/>
                    </a:ext>
                  </a:extLst>
                </a:gridCol>
              </a:tblGrid>
              <a:tr h="370840">
                <a:tc>
                  <a:txBody>
                    <a:bodyPr/>
                    <a:lstStyle/>
                    <a:p>
                      <a:r>
                        <a:rPr lang="en-GB" sz="1200" kern="1200" dirty="0">
                          <a:effectLst/>
                        </a:rPr>
                        <a:t>%</a:t>
                      </a:r>
                      <a:r>
                        <a:rPr lang="en-GB" sz="1200" kern="1200" baseline="0" dirty="0">
                          <a:effectLst/>
                        </a:rPr>
                        <a:t> </a:t>
                      </a:r>
                      <a:r>
                        <a:rPr lang="en-GB" sz="1200" kern="1200" dirty="0">
                          <a:effectLst/>
                        </a:rPr>
                        <a:t>(n) of patients</a:t>
                      </a:r>
                    </a:p>
                    <a:p>
                      <a:r>
                        <a:rPr lang="en-GB" sz="1100" kern="1200" dirty="0">
                          <a:effectLst/>
                        </a:rPr>
                        <a:t>(all pts on background </a:t>
                      </a:r>
                    </a:p>
                    <a:p>
                      <a:r>
                        <a:rPr lang="en-GB" sz="1100" kern="1200" dirty="0">
                          <a:effectLst/>
                        </a:rPr>
                        <a:t>of maximal statin therapy ± other lipid</a:t>
                      </a:r>
                    </a:p>
                    <a:p>
                      <a:r>
                        <a:rPr lang="en-GB" sz="1100" kern="1200" dirty="0">
                          <a:effectLst/>
                        </a:rPr>
                        <a:t>-lowering therapy)</a:t>
                      </a:r>
                      <a:endParaRPr lang="en-GB" sz="1100" b="1" kern="1200" dirty="0">
                        <a:solidFill>
                          <a:schemeClr val="lt1"/>
                        </a:solidFill>
                        <a:effectLst/>
                        <a:latin typeface="+mn-lt"/>
                        <a:ea typeface="+mn-ea"/>
                        <a:cs typeface="+mn-cs"/>
                      </a:endParaRPr>
                    </a:p>
                  </a:txBody>
                  <a:tcPr/>
                </a:tc>
                <a:tc>
                  <a:txBody>
                    <a:bodyPr/>
                    <a:lstStyle/>
                    <a:p>
                      <a:pPr algn="ctr"/>
                      <a:r>
                        <a:rPr lang="en-GB" sz="1400" dirty="0"/>
                        <a:t>Alirocumab (n=1550)</a:t>
                      </a:r>
                    </a:p>
                  </a:txBody>
                  <a:tcPr anchor="ctr"/>
                </a:tc>
                <a:tc>
                  <a:txBody>
                    <a:bodyPr/>
                    <a:lstStyle/>
                    <a:p>
                      <a:pPr algn="ctr"/>
                      <a:r>
                        <a:rPr lang="en-GB" sz="1400" dirty="0"/>
                        <a:t>Alirocumab </a:t>
                      </a:r>
                    </a:p>
                    <a:p>
                      <a:pPr algn="ctr"/>
                      <a:r>
                        <a:rPr lang="en-GB" sz="1400" dirty="0"/>
                        <a:t>2 consecutive LDL-C &lt;25 mg/</a:t>
                      </a:r>
                      <a:r>
                        <a:rPr lang="en-GB" sz="1400" dirty="0" err="1"/>
                        <a:t>dL</a:t>
                      </a:r>
                      <a:r>
                        <a:rPr lang="en-GB" sz="1400" dirty="0"/>
                        <a:t> (n=562)</a:t>
                      </a:r>
                    </a:p>
                  </a:txBody>
                  <a:tcPr anchor="ctr"/>
                </a:tc>
                <a:tc>
                  <a:txBody>
                    <a:bodyPr/>
                    <a:lstStyle/>
                    <a:p>
                      <a:pPr algn="ctr"/>
                      <a:r>
                        <a:rPr lang="en-GB" sz="1400" dirty="0"/>
                        <a:t>Placebo</a:t>
                      </a:r>
                    </a:p>
                  </a:txBody>
                  <a:tcPr anchor="ctr"/>
                </a:tc>
                <a:extLst>
                  <a:ext uri="{0D108BD9-81ED-4DB2-BD59-A6C34878D82A}">
                    <a16:rowId xmlns:a16="http://schemas.microsoft.com/office/drawing/2014/main" val="10000"/>
                  </a:ext>
                </a:extLst>
              </a:tr>
              <a:tr h="370840">
                <a:tc>
                  <a:txBody>
                    <a:bodyPr/>
                    <a:lstStyle/>
                    <a:p>
                      <a:pPr marL="0" algn="l" defTabSz="914400" rtl="0" eaLnBrk="1" latinLnBrk="0" hangingPunct="1">
                        <a:spcAft>
                          <a:spcPts val="0"/>
                        </a:spcAft>
                      </a:pPr>
                      <a:r>
                        <a:rPr lang="en-GB" sz="1400" kern="1200" dirty="0"/>
                        <a:t>General allergic reaction events*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9.0 (140)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a:t>6.0 (34)</a:t>
                      </a:r>
                    </a:p>
                  </a:txBody>
                  <a:tcPr anchor="ctr"/>
                </a:tc>
                <a:tc>
                  <a:txBody>
                    <a:bodyPr/>
                    <a:lstStyle/>
                    <a:p>
                      <a:pPr algn="ctr"/>
                      <a:r>
                        <a:rPr lang="en-GB" sz="1600" dirty="0"/>
                        <a:t>9.0 (71)</a:t>
                      </a:r>
                    </a:p>
                  </a:txBody>
                  <a:tcPr anchor="ctr"/>
                </a:tc>
                <a:extLst>
                  <a:ext uri="{0D108BD9-81ED-4DB2-BD59-A6C34878D82A}">
                    <a16:rowId xmlns:a16="http://schemas.microsoft.com/office/drawing/2014/main" val="10001"/>
                  </a:ext>
                </a:extLst>
              </a:tr>
              <a:tr h="370840">
                <a:tc>
                  <a:txBody>
                    <a:bodyPr/>
                    <a:lstStyle/>
                    <a:p>
                      <a:pPr marL="0" algn="l" defTabSz="914400" rtl="0" eaLnBrk="1" latinLnBrk="0" hangingPunct="1">
                        <a:spcAft>
                          <a:spcPts val="0"/>
                        </a:spcAft>
                      </a:pPr>
                      <a:r>
                        <a:rPr lang="en-US" sz="1400" kern="1200" dirty="0"/>
                        <a:t>Treatment-emergent injection site reactions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5.8 (90)</a:t>
                      </a:r>
                    </a:p>
                  </a:txBody>
                  <a:tcPr anchor="ctr"/>
                </a:tc>
                <a:tc>
                  <a:txBody>
                    <a:bodyPr/>
                    <a:lstStyle/>
                    <a:p>
                      <a:pPr algn="ctr"/>
                      <a:r>
                        <a:rPr lang="en-GB" sz="1600" dirty="0"/>
                        <a:t>3.7 (21)</a:t>
                      </a:r>
                    </a:p>
                  </a:txBody>
                  <a:tcPr anchor="ctr"/>
                </a:tc>
                <a:tc>
                  <a:txBody>
                    <a:bodyPr/>
                    <a:lstStyle/>
                    <a:p>
                      <a:pPr algn="ctr"/>
                      <a:r>
                        <a:rPr lang="en-GB" sz="1600" dirty="0"/>
                        <a:t>4.3 (34)</a:t>
                      </a:r>
                    </a:p>
                  </a:txBody>
                  <a:tcPr anchor="ctr"/>
                </a:tc>
                <a:extLst>
                  <a:ext uri="{0D108BD9-81ED-4DB2-BD59-A6C34878D82A}">
                    <a16:rowId xmlns:a16="http://schemas.microsoft.com/office/drawing/2014/main" val="10002"/>
                  </a:ext>
                </a:extLst>
              </a:tr>
              <a:tr h="370840">
                <a:tc>
                  <a:txBody>
                    <a:bodyPr/>
                    <a:lstStyle/>
                    <a:p>
                      <a:pPr marL="0" algn="l" defTabSz="914400" rtl="0" eaLnBrk="1" latinLnBrk="0" hangingPunct="1">
                        <a:spcAft>
                          <a:spcPts val="0"/>
                        </a:spcAft>
                      </a:pPr>
                      <a:r>
                        <a:rPr lang="en-GB" sz="1400" kern="1200" dirty="0"/>
                        <a:t>Neurological events‡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4.2 (65)</a:t>
                      </a:r>
                    </a:p>
                  </a:txBody>
                  <a:tcPr anchor="ctr"/>
                </a:tc>
                <a:tc>
                  <a:txBody>
                    <a:bodyPr/>
                    <a:lstStyle/>
                    <a:p>
                      <a:pPr algn="ctr"/>
                      <a:r>
                        <a:rPr lang="en-GB" sz="1600" dirty="0"/>
                        <a:t>1.8 (10)</a:t>
                      </a:r>
                    </a:p>
                  </a:txBody>
                  <a:tcPr anchor="ctr"/>
                </a:tc>
                <a:tc>
                  <a:txBody>
                    <a:bodyPr/>
                    <a:lstStyle/>
                    <a:p>
                      <a:pPr algn="ctr"/>
                      <a:r>
                        <a:rPr lang="en-GB" sz="1600" dirty="0"/>
                        <a:t>3.9 (31)</a:t>
                      </a:r>
                    </a:p>
                  </a:txBody>
                  <a:tcPr anchor="ctr"/>
                </a:tc>
                <a:extLst>
                  <a:ext uri="{0D108BD9-81ED-4DB2-BD59-A6C34878D82A}">
                    <a16:rowId xmlns:a16="http://schemas.microsoft.com/office/drawing/2014/main" val="10003"/>
                  </a:ext>
                </a:extLst>
              </a:tr>
              <a:tr h="370840">
                <a:tc>
                  <a:txBody>
                    <a:bodyPr/>
                    <a:lstStyle/>
                    <a:p>
                      <a:pPr marL="0" algn="l" defTabSz="914400" rtl="0" eaLnBrk="1" latinLnBrk="0" hangingPunct="1">
                        <a:spcAft>
                          <a:spcPts val="0"/>
                        </a:spcAft>
                      </a:pPr>
                      <a:r>
                        <a:rPr lang="en-GB" sz="1400" kern="1200" dirty="0"/>
                        <a:t>All cardiovascular events†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4.0 (62)</a:t>
                      </a:r>
                    </a:p>
                  </a:txBody>
                  <a:tcPr anchor="ctr"/>
                </a:tc>
                <a:tc>
                  <a:txBody>
                    <a:bodyPr/>
                    <a:lstStyle/>
                    <a:p>
                      <a:pPr algn="ctr"/>
                      <a:r>
                        <a:rPr lang="en-GB" sz="1600" dirty="0"/>
                        <a:t>3.2 (18)</a:t>
                      </a:r>
                    </a:p>
                  </a:txBody>
                  <a:tcPr anchor="ctr"/>
                </a:tc>
                <a:tc>
                  <a:txBody>
                    <a:bodyPr/>
                    <a:lstStyle/>
                    <a:p>
                      <a:pPr algn="ctr"/>
                      <a:r>
                        <a:rPr lang="en-GB" sz="1600" dirty="0"/>
                        <a:t>4.4 (35)</a:t>
                      </a:r>
                    </a:p>
                  </a:txBody>
                  <a:tcPr anchor="ctr"/>
                </a:tc>
                <a:extLst>
                  <a:ext uri="{0D108BD9-81ED-4DB2-BD59-A6C34878D82A}">
                    <a16:rowId xmlns:a16="http://schemas.microsoft.com/office/drawing/2014/main" val="10004"/>
                  </a:ext>
                </a:extLst>
              </a:tr>
              <a:tr h="370840">
                <a:tc>
                  <a:txBody>
                    <a:bodyPr/>
                    <a:lstStyle/>
                    <a:p>
                      <a:pPr marL="0" algn="l" defTabSz="914400" rtl="0" eaLnBrk="1" latinLnBrk="0" hangingPunct="1">
                        <a:spcAft>
                          <a:spcPts val="0"/>
                        </a:spcAft>
                      </a:pPr>
                      <a:r>
                        <a:rPr lang="en-GB" sz="1400" kern="1200" dirty="0"/>
                        <a:t>Ophthalmological events‡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2.5 (38)</a:t>
                      </a:r>
                    </a:p>
                  </a:txBody>
                  <a:tcPr anchor="ctr"/>
                </a:tc>
                <a:tc>
                  <a:txBody>
                    <a:bodyPr/>
                    <a:lstStyle/>
                    <a:p>
                      <a:pPr algn="ctr"/>
                      <a:r>
                        <a:rPr lang="en-GB" sz="1600" dirty="0"/>
                        <a:t>1.8 (10)</a:t>
                      </a:r>
                    </a:p>
                  </a:txBody>
                  <a:tcPr anchor="ctr"/>
                </a:tc>
                <a:tc>
                  <a:txBody>
                    <a:bodyPr/>
                    <a:lstStyle/>
                    <a:p>
                      <a:pPr algn="ctr"/>
                      <a:r>
                        <a:rPr lang="en-GB" sz="1600" dirty="0"/>
                        <a:t>1.9 (15)</a:t>
                      </a:r>
                    </a:p>
                  </a:txBody>
                  <a:tcPr anchor="ctr"/>
                </a:tc>
                <a:extLst>
                  <a:ext uri="{0D108BD9-81ED-4DB2-BD59-A6C34878D82A}">
                    <a16:rowId xmlns:a16="http://schemas.microsoft.com/office/drawing/2014/main" val="10005"/>
                  </a:ext>
                </a:extLst>
              </a:tr>
              <a:tr h="370840">
                <a:tc>
                  <a:txBody>
                    <a:bodyPr/>
                    <a:lstStyle/>
                    <a:p>
                      <a:pPr marL="0" algn="l" defTabSz="914400" rtl="0" eaLnBrk="1" latinLnBrk="0" hangingPunct="1">
                        <a:spcAft>
                          <a:spcPts val="0"/>
                        </a:spcAft>
                      </a:pPr>
                      <a:r>
                        <a:rPr lang="en-GB" sz="1400" kern="1200" dirty="0"/>
                        <a:t>Neurocognitive disorders‡</a:t>
                      </a:r>
                      <a:endParaRPr lang="en-GB" sz="1400" kern="1200" dirty="0">
                        <a:solidFill>
                          <a:schemeClr val="dk1"/>
                        </a:solidFill>
                        <a:latin typeface="+mn-lt"/>
                        <a:ea typeface="+mn-ea"/>
                        <a:cs typeface="+mn-cs"/>
                      </a:endParaRPr>
                    </a:p>
                  </a:txBody>
                  <a:tcPr marL="36195" marR="36195" anchor="ctr"/>
                </a:tc>
                <a:tc>
                  <a:txBody>
                    <a:bodyPr/>
                    <a:lstStyle/>
                    <a:p>
                      <a:pPr algn="ctr"/>
                      <a:r>
                        <a:rPr lang="en-GB" sz="1600" dirty="0"/>
                        <a:t>1.2 (18)</a:t>
                      </a:r>
                    </a:p>
                  </a:txBody>
                  <a:tcPr anchor="ctr"/>
                </a:tc>
                <a:tc>
                  <a:txBody>
                    <a:bodyPr/>
                    <a:lstStyle/>
                    <a:p>
                      <a:pPr algn="ctr"/>
                      <a:r>
                        <a:rPr lang="en-GB" sz="1600" dirty="0"/>
                        <a:t>0.5 (3)</a:t>
                      </a:r>
                    </a:p>
                  </a:txBody>
                  <a:tcPr anchor="ctr"/>
                </a:tc>
                <a:tc>
                  <a:txBody>
                    <a:bodyPr/>
                    <a:lstStyle/>
                    <a:p>
                      <a:pPr algn="ctr"/>
                      <a:r>
                        <a:rPr lang="en-GB" sz="1600" dirty="0"/>
                        <a:t>0.5 (4)</a:t>
                      </a:r>
                    </a:p>
                  </a:txBody>
                  <a:tcPr anchor="ctr"/>
                </a:tc>
                <a:extLst>
                  <a:ext uri="{0D108BD9-81ED-4DB2-BD59-A6C34878D82A}">
                    <a16:rowId xmlns:a16="http://schemas.microsoft.com/office/drawing/2014/main" val="10006"/>
                  </a:ext>
                </a:extLst>
              </a:tr>
            </a:tbl>
          </a:graphicData>
        </a:graphic>
      </p:graphicFrame>
      <p:sp>
        <p:nvSpPr>
          <p:cNvPr id="5" name="Text Placeholder 4"/>
          <p:cNvSpPr>
            <a:spLocks noGrp="1"/>
          </p:cNvSpPr>
          <p:nvPr>
            <p:ph type="body" sz="quarter" idx="14"/>
          </p:nvPr>
        </p:nvSpPr>
        <p:spPr>
          <a:xfrm>
            <a:off x="109182" y="5494396"/>
            <a:ext cx="8640763" cy="287337"/>
          </a:xfrm>
        </p:spPr>
        <p:txBody>
          <a:bodyPr/>
          <a:lstStyle/>
          <a:p>
            <a:r>
              <a:rPr lang="en-GB" sz="1000" dirty="0"/>
              <a:t>*1 alirocumab-treated patient was diagnosed with Miller Fisher Syndrome at week 27 after typical prodromal gastroenteritis, he had a complete recovery following treatment discontinuation; at week 24 the patient had low LDL-C, reaching 1.5 mg/</a:t>
            </a:r>
            <a:r>
              <a:rPr lang="en-GB" sz="1000" dirty="0" err="1"/>
              <a:t>dL</a:t>
            </a:r>
            <a:endParaRPr lang="en-GB" sz="1000" dirty="0"/>
          </a:p>
          <a:p>
            <a:r>
              <a:rPr lang="en-GB" sz="1000" dirty="0"/>
              <a:t>†Confirmed by adjudication. CHD death, non-fatal MI, fatal and non-fatal ischaemic stroke, unstable angina requiring hospitalisation, congestive heart failure requiring hospitalisation, </a:t>
            </a:r>
            <a:r>
              <a:rPr lang="en-GB" sz="1000" dirty="0" err="1"/>
              <a:t>ischaemia</a:t>
            </a:r>
            <a:r>
              <a:rPr lang="en-GB" sz="1000" dirty="0"/>
              <a:t> driven coronary revascularisation procedure. ‡Company </a:t>
            </a:r>
            <a:r>
              <a:rPr lang="en-GB" sz="1000" dirty="0" err="1"/>
              <a:t>MedDRAQueries</a:t>
            </a:r>
            <a:r>
              <a:rPr lang="en-GB" sz="1000" dirty="0"/>
              <a:t> (CMQ).</a:t>
            </a:r>
          </a:p>
          <a:p>
            <a:endParaRPr lang="en-GB" sz="1000" dirty="0"/>
          </a:p>
        </p:txBody>
      </p:sp>
      <p:sp>
        <p:nvSpPr>
          <p:cNvPr id="3" name="Rectangle 2"/>
          <p:cNvSpPr/>
          <p:nvPr/>
        </p:nvSpPr>
        <p:spPr>
          <a:xfrm>
            <a:off x="-1" y="6396335"/>
            <a:ext cx="6578221" cy="215444"/>
          </a:xfrm>
          <a:prstGeom prst="rect">
            <a:avLst/>
          </a:prstGeom>
        </p:spPr>
        <p:txBody>
          <a:bodyPr wrap="square">
            <a:spAutoFit/>
          </a:bodyPr>
          <a:lstStyle/>
          <a:p>
            <a:r>
              <a:rPr lang="fr-FR" sz="800" b="1" dirty="0">
                <a:solidFill>
                  <a:schemeClr val="bg1"/>
                </a:solidFill>
              </a:rPr>
              <a:t>1. </a:t>
            </a:r>
            <a:r>
              <a:rPr lang="fr-FR" sz="800" dirty="0">
                <a:solidFill>
                  <a:schemeClr val="bg1"/>
                </a:solidFill>
              </a:rPr>
              <a:t>Robinson JG, et al. American </a:t>
            </a:r>
            <a:r>
              <a:rPr lang="fr-FR" sz="800" dirty="0" err="1">
                <a:solidFill>
                  <a:schemeClr val="bg1"/>
                </a:solidFill>
              </a:rPr>
              <a:t>Heart</a:t>
            </a:r>
            <a:r>
              <a:rPr lang="fr-FR" sz="800" dirty="0">
                <a:solidFill>
                  <a:schemeClr val="bg1"/>
                </a:solidFill>
              </a:rPr>
              <a:t> Association Scientific Sessions, Session CS.05  </a:t>
            </a:r>
            <a:r>
              <a:rPr lang="fr-FR" sz="800" dirty="0" err="1">
                <a:solidFill>
                  <a:schemeClr val="bg1"/>
                </a:solidFill>
              </a:rPr>
              <a:t>November</a:t>
            </a:r>
            <a:r>
              <a:rPr lang="fr-FR" sz="800" dirty="0">
                <a:solidFill>
                  <a:schemeClr val="bg1"/>
                </a:solidFill>
              </a:rPr>
              <a:t> 19, 2014, Chicago.</a:t>
            </a:r>
            <a:endParaRPr lang="en-GB" sz="800" dirty="0">
              <a:solidFill>
                <a:schemeClr val="bg1"/>
              </a:solidFill>
            </a:endParaRPr>
          </a:p>
        </p:txBody>
      </p:sp>
    </p:spTree>
    <p:extLst>
      <p:ext uri="{BB962C8B-B14F-4D97-AF65-F5344CB8AC3E}">
        <p14:creationId xmlns:p14="http://schemas.microsoft.com/office/powerpoint/2010/main" val="30032657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 safety signal with low LDL-C in patients in 12-month </a:t>
            </a:r>
            <a:r>
              <a:rPr lang="en-GB" dirty="0" err="1"/>
              <a:t>evolocumab</a:t>
            </a:r>
            <a:r>
              <a:rPr lang="en-GB" dirty="0"/>
              <a:t> trial: Specific AEs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03993883"/>
              </p:ext>
            </p:extLst>
          </p:nvPr>
        </p:nvGraphicFramePr>
        <p:xfrm>
          <a:off x="179512" y="1412776"/>
          <a:ext cx="8784977" cy="4023360"/>
        </p:xfrm>
        <a:graphic>
          <a:graphicData uri="http://schemas.openxmlformats.org/drawingml/2006/table">
            <a:tbl>
              <a:tblPr firstRow="1" bandRow="1">
                <a:tableStyleId>{F5AB1C69-6EDB-4FF4-983F-18BD219EF322}</a:tableStyleId>
              </a:tblPr>
              <a:tblGrid>
                <a:gridCol w="1944216">
                  <a:extLst>
                    <a:ext uri="{9D8B030D-6E8A-4147-A177-3AD203B41FA5}">
                      <a16:colId xmlns:a16="http://schemas.microsoft.com/office/drawing/2014/main" val="20000"/>
                    </a:ext>
                  </a:extLst>
                </a:gridCol>
                <a:gridCol w="1944216">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gridCol w="1800200">
                  <a:extLst>
                    <a:ext uri="{9D8B030D-6E8A-4147-A177-3AD203B41FA5}">
                      <a16:colId xmlns:a16="http://schemas.microsoft.com/office/drawing/2014/main" val="20003"/>
                    </a:ext>
                  </a:extLst>
                </a:gridCol>
                <a:gridCol w="1368153">
                  <a:extLst>
                    <a:ext uri="{9D8B030D-6E8A-4147-A177-3AD203B41FA5}">
                      <a16:colId xmlns:a16="http://schemas.microsoft.com/office/drawing/2014/main" val="20004"/>
                    </a:ext>
                  </a:extLst>
                </a:gridCol>
              </a:tblGrid>
              <a:tr h="259080">
                <a:tc rowSpan="2">
                  <a:txBody>
                    <a:bodyPr/>
                    <a:lstStyle/>
                    <a:p>
                      <a:r>
                        <a:rPr lang="en-GB" sz="1050" dirty="0"/>
                        <a:t>% (n) of patients</a:t>
                      </a:r>
                    </a:p>
                  </a:txBody>
                  <a:tcPr/>
                </a:tc>
                <a:tc rowSpan="2">
                  <a:txBody>
                    <a:bodyPr/>
                    <a:lstStyle/>
                    <a:p>
                      <a:pPr algn="ctr"/>
                      <a:r>
                        <a:rPr lang="en-GB" sz="1200" dirty="0"/>
                        <a:t>LDL-C &lt;25 mg/</a:t>
                      </a:r>
                      <a:r>
                        <a:rPr lang="en-GB" sz="1200" dirty="0" err="1"/>
                        <a:t>dL</a:t>
                      </a:r>
                      <a:endParaRPr lang="en-GB" sz="1200" dirty="0"/>
                    </a:p>
                    <a:p>
                      <a:pPr algn="ctr"/>
                      <a:r>
                        <a:rPr lang="en-GB" sz="1200" dirty="0"/>
                        <a:t>EVO (n=644)</a:t>
                      </a:r>
                    </a:p>
                  </a:txBody>
                  <a:tcPr/>
                </a:tc>
                <a:tc rowSpan="2">
                  <a:txBody>
                    <a:bodyPr/>
                    <a:lstStyle/>
                    <a:p>
                      <a:pPr algn="ctr"/>
                      <a:r>
                        <a:rPr lang="en-GB" sz="1200" dirty="0"/>
                        <a:t>LDL-C &lt;40 mg/</a:t>
                      </a:r>
                      <a:r>
                        <a:rPr lang="en-GB" sz="1200" dirty="0" err="1"/>
                        <a:t>dL</a:t>
                      </a:r>
                      <a:endParaRPr lang="en-GB" sz="1200" dirty="0"/>
                    </a:p>
                    <a:p>
                      <a:pPr algn="ctr"/>
                      <a:r>
                        <a:rPr lang="en-GB" sz="1200" dirty="0"/>
                        <a:t>EVO (n=1005)</a:t>
                      </a:r>
                    </a:p>
                  </a:txBody>
                  <a:tcPr/>
                </a:tc>
                <a:tc gridSpan="2">
                  <a:txBody>
                    <a:bodyPr/>
                    <a:lstStyle/>
                    <a:p>
                      <a:pPr algn="ctr"/>
                      <a:r>
                        <a:rPr lang="en-GB" sz="1200" dirty="0"/>
                        <a:t>LDL-C &gt;40 mg/</a:t>
                      </a:r>
                      <a:r>
                        <a:rPr lang="en-GB" sz="1200" dirty="0" err="1"/>
                        <a:t>dL</a:t>
                      </a:r>
                      <a:endParaRPr lang="en-GB" sz="1200" dirty="0"/>
                    </a:p>
                  </a:txBody>
                  <a:tcPr/>
                </a:tc>
                <a:tc hMerge="1">
                  <a:txBody>
                    <a:bodyPr/>
                    <a:lstStyle/>
                    <a:p>
                      <a:endParaRPr lang="en-GB" sz="1400" dirty="0"/>
                    </a:p>
                  </a:txBody>
                  <a:tcPr/>
                </a:tc>
                <a:extLst>
                  <a:ext uri="{0D108BD9-81ED-4DB2-BD59-A6C34878D82A}">
                    <a16:rowId xmlns:a16="http://schemas.microsoft.com/office/drawing/2014/main" val="10000"/>
                  </a:ext>
                </a:extLst>
              </a:tr>
              <a:tr h="25908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algn="ctr" defTabSz="914400" rtl="0" eaLnBrk="1" latinLnBrk="0" hangingPunct="1"/>
                      <a:r>
                        <a:rPr lang="en-GB" sz="1200" kern="1200" dirty="0"/>
                        <a:t>Control (n=725)</a:t>
                      </a:r>
                      <a:endParaRPr lang="en-GB" sz="1200" b="1" kern="1200" dirty="0">
                        <a:solidFill>
                          <a:schemeClr val="lt1"/>
                        </a:solidFill>
                        <a:latin typeface="+mn-lt"/>
                        <a:ea typeface="+mn-ea"/>
                        <a:cs typeface="+mn-cs"/>
                      </a:endParaRPr>
                    </a:p>
                  </a:txBody>
                  <a:tcPr>
                    <a:solidFill>
                      <a:schemeClr val="accent3">
                        <a:lumMod val="60000"/>
                        <a:lumOff val="40000"/>
                      </a:schemeClr>
                    </a:solidFill>
                  </a:tcPr>
                </a:tc>
                <a:tc>
                  <a:txBody>
                    <a:bodyPr/>
                    <a:lstStyle/>
                    <a:p>
                      <a:pPr marL="0" algn="ctr" defTabSz="914400" rtl="0" eaLnBrk="1" latinLnBrk="0" hangingPunct="1"/>
                      <a:r>
                        <a:rPr lang="en-GB" sz="1200" kern="1200" dirty="0"/>
                        <a:t>EVO (n=462)</a:t>
                      </a:r>
                      <a:endParaRPr lang="en-GB" sz="1200" b="1" kern="1200" dirty="0">
                        <a:solidFill>
                          <a:schemeClr val="lt1"/>
                        </a:solidFill>
                        <a:latin typeface="+mn-lt"/>
                        <a:ea typeface="+mn-ea"/>
                        <a:cs typeface="+mn-cs"/>
                      </a:endParaRPr>
                    </a:p>
                  </a:txBody>
                  <a:tcPr>
                    <a:solidFill>
                      <a:schemeClr val="accent3">
                        <a:lumMod val="60000"/>
                        <a:lumOff val="40000"/>
                      </a:schemeClr>
                    </a:solidFill>
                  </a:tcPr>
                </a:tc>
                <a:extLst>
                  <a:ext uri="{0D108BD9-81ED-4DB2-BD59-A6C34878D82A}">
                    <a16:rowId xmlns:a16="http://schemas.microsoft.com/office/drawing/2014/main" val="10001"/>
                  </a:ext>
                </a:extLst>
              </a:tr>
              <a:tr h="304649">
                <a:tc>
                  <a:txBody>
                    <a:bodyPr/>
                    <a:lstStyle/>
                    <a:p>
                      <a:r>
                        <a:rPr lang="en-GB" sz="1400" dirty="0"/>
                        <a:t>Any AE</a:t>
                      </a:r>
                    </a:p>
                  </a:txBody>
                  <a:tcPr/>
                </a:tc>
                <a:tc>
                  <a:txBody>
                    <a:bodyPr/>
                    <a:lstStyle/>
                    <a:p>
                      <a:pPr algn="ctr"/>
                      <a:r>
                        <a:rPr lang="en-GB" sz="1400" dirty="0"/>
                        <a:t>78</a:t>
                      </a:r>
                    </a:p>
                  </a:txBody>
                  <a:tcPr/>
                </a:tc>
                <a:tc>
                  <a:txBody>
                    <a:bodyPr/>
                    <a:lstStyle/>
                    <a:p>
                      <a:pPr algn="ctr"/>
                      <a:r>
                        <a:rPr lang="en-GB" sz="1400" dirty="0"/>
                        <a:t>78</a:t>
                      </a:r>
                    </a:p>
                  </a:txBody>
                  <a:tcPr/>
                </a:tc>
                <a:tc>
                  <a:txBody>
                    <a:bodyPr/>
                    <a:lstStyle/>
                    <a:p>
                      <a:pPr algn="ctr"/>
                      <a:r>
                        <a:rPr lang="en-GB" sz="1400" dirty="0"/>
                        <a:t>75</a:t>
                      </a:r>
                    </a:p>
                  </a:txBody>
                  <a:tcPr/>
                </a:tc>
                <a:tc>
                  <a:txBody>
                    <a:bodyPr/>
                    <a:lstStyle/>
                    <a:p>
                      <a:pPr algn="ctr"/>
                      <a:r>
                        <a:rPr lang="en-GB" sz="1400" dirty="0"/>
                        <a:t>83</a:t>
                      </a:r>
                    </a:p>
                  </a:txBody>
                  <a:tcPr/>
                </a:tc>
                <a:extLst>
                  <a:ext uri="{0D108BD9-81ED-4DB2-BD59-A6C34878D82A}">
                    <a16:rowId xmlns:a16="http://schemas.microsoft.com/office/drawing/2014/main" val="10002"/>
                  </a:ext>
                </a:extLst>
              </a:tr>
              <a:tr h="304649">
                <a:tc>
                  <a:txBody>
                    <a:bodyPr/>
                    <a:lstStyle/>
                    <a:p>
                      <a:r>
                        <a:rPr lang="en-GB" sz="1400" dirty="0"/>
                        <a:t>SAEs</a:t>
                      </a:r>
                    </a:p>
                  </a:txBody>
                  <a:tcPr/>
                </a:tc>
                <a:tc>
                  <a:txBody>
                    <a:bodyPr/>
                    <a:lstStyle/>
                    <a:p>
                      <a:pPr algn="ctr"/>
                      <a:r>
                        <a:rPr lang="en-GB" sz="1400" dirty="0"/>
                        <a:t>6</a:t>
                      </a:r>
                    </a:p>
                  </a:txBody>
                  <a:tcPr/>
                </a:tc>
                <a:tc>
                  <a:txBody>
                    <a:bodyPr/>
                    <a:lstStyle/>
                    <a:p>
                      <a:pPr algn="ctr"/>
                      <a:r>
                        <a:rPr lang="en-GB" sz="1400" dirty="0"/>
                        <a:t>6</a:t>
                      </a:r>
                    </a:p>
                  </a:txBody>
                  <a:tcPr/>
                </a:tc>
                <a:tc>
                  <a:txBody>
                    <a:bodyPr/>
                    <a:lstStyle/>
                    <a:p>
                      <a:pPr algn="ctr"/>
                      <a:r>
                        <a:rPr lang="en-GB" sz="1400" dirty="0"/>
                        <a:t>7</a:t>
                      </a:r>
                    </a:p>
                  </a:txBody>
                  <a:tcPr/>
                </a:tc>
                <a:tc>
                  <a:txBody>
                    <a:bodyPr/>
                    <a:lstStyle/>
                    <a:p>
                      <a:pPr algn="ctr"/>
                      <a:r>
                        <a:rPr lang="en-GB" sz="1400" dirty="0"/>
                        <a:t>8</a:t>
                      </a:r>
                    </a:p>
                  </a:txBody>
                  <a:tcPr/>
                </a:tc>
                <a:extLst>
                  <a:ext uri="{0D108BD9-81ED-4DB2-BD59-A6C34878D82A}">
                    <a16:rowId xmlns:a16="http://schemas.microsoft.com/office/drawing/2014/main" val="10003"/>
                  </a:ext>
                </a:extLst>
              </a:tr>
              <a:tr h="304649">
                <a:tc>
                  <a:txBody>
                    <a:bodyPr/>
                    <a:lstStyle/>
                    <a:p>
                      <a:r>
                        <a:rPr lang="en-GB" sz="1400" dirty="0"/>
                        <a:t>Most common AEs:</a:t>
                      </a:r>
                    </a:p>
                    <a:p>
                      <a:r>
                        <a:rPr lang="en-GB" sz="1400" dirty="0"/>
                        <a:t>    </a:t>
                      </a:r>
                      <a:r>
                        <a:rPr lang="en-GB" sz="1400" dirty="0" err="1"/>
                        <a:t>Nasopharyngitis</a:t>
                      </a:r>
                      <a:endParaRPr lang="en-GB" sz="1400" dirty="0"/>
                    </a:p>
                  </a:txBody>
                  <a:tcPr/>
                </a:tc>
                <a:tc>
                  <a:txBody>
                    <a:bodyPr/>
                    <a:lstStyle/>
                    <a:p>
                      <a:pPr algn="ctr"/>
                      <a:r>
                        <a:rPr lang="en-GB" sz="1400" dirty="0"/>
                        <a:t>14</a:t>
                      </a:r>
                    </a:p>
                  </a:txBody>
                  <a:tcPr/>
                </a:tc>
                <a:tc>
                  <a:txBody>
                    <a:bodyPr/>
                    <a:lstStyle/>
                    <a:p>
                      <a:pPr algn="ctr"/>
                      <a:r>
                        <a:rPr lang="en-GB" sz="1400" dirty="0"/>
                        <a:t>14</a:t>
                      </a:r>
                    </a:p>
                  </a:txBody>
                  <a:tcPr/>
                </a:tc>
                <a:tc>
                  <a:txBody>
                    <a:bodyPr/>
                    <a:lstStyle/>
                    <a:p>
                      <a:pPr algn="ctr"/>
                      <a:r>
                        <a:rPr lang="en-GB" sz="1400" dirty="0"/>
                        <a:t>12</a:t>
                      </a:r>
                    </a:p>
                  </a:txBody>
                  <a:tcPr/>
                </a:tc>
                <a:tc>
                  <a:txBody>
                    <a:bodyPr/>
                    <a:lstStyle/>
                    <a:p>
                      <a:pPr algn="ctr"/>
                      <a:r>
                        <a:rPr lang="en-GB" sz="1400" dirty="0"/>
                        <a:t>15</a:t>
                      </a:r>
                    </a:p>
                  </a:txBody>
                  <a:tcPr/>
                </a:tc>
                <a:extLst>
                  <a:ext uri="{0D108BD9-81ED-4DB2-BD59-A6C34878D82A}">
                    <a16:rowId xmlns:a16="http://schemas.microsoft.com/office/drawing/2014/main" val="10004"/>
                  </a:ext>
                </a:extLst>
              </a:tr>
              <a:tr h="304649">
                <a:tc>
                  <a:txBody>
                    <a:bodyPr/>
                    <a:lstStyle/>
                    <a:p>
                      <a:r>
                        <a:rPr lang="en-GB" sz="1400" dirty="0"/>
                        <a:t>    URTI</a:t>
                      </a:r>
                    </a:p>
                  </a:txBody>
                  <a:tcPr/>
                </a:tc>
                <a:tc>
                  <a:txBody>
                    <a:bodyPr/>
                    <a:lstStyle/>
                    <a:p>
                      <a:pPr algn="ctr"/>
                      <a:r>
                        <a:rPr lang="en-GB" sz="1400" dirty="0"/>
                        <a:t>10</a:t>
                      </a:r>
                    </a:p>
                  </a:txBody>
                  <a:tcPr/>
                </a:tc>
                <a:tc>
                  <a:txBody>
                    <a:bodyPr/>
                    <a:lstStyle/>
                    <a:p>
                      <a:pPr algn="ctr"/>
                      <a:r>
                        <a:rPr lang="en-GB" sz="1400" dirty="0"/>
                        <a:t>9</a:t>
                      </a:r>
                    </a:p>
                  </a:txBody>
                  <a:tcPr/>
                </a:tc>
                <a:tc>
                  <a:txBody>
                    <a:bodyPr/>
                    <a:lstStyle/>
                    <a:p>
                      <a:pPr algn="ctr"/>
                      <a:r>
                        <a:rPr lang="en-GB" sz="1400" dirty="0"/>
                        <a:t>7</a:t>
                      </a:r>
                    </a:p>
                  </a:txBody>
                  <a:tcPr/>
                </a:tc>
                <a:tc>
                  <a:txBody>
                    <a:bodyPr/>
                    <a:lstStyle/>
                    <a:p>
                      <a:pPr algn="ctr"/>
                      <a:r>
                        <a:rPr lang="en-GB" sz="1400" dirty="0"/>
                        <a:t>8</a:t>
                      </a:r>
                    </a:p>
                  </a:txBody>
                  <a:tcPr/>
                </a:tc>
                <a:extLst>
                  <a:ext uri="{0D108BD9-81ED-4DB2-BD59-A6C34878D82A}">
                    <a16:rowId xmlns:a16="http://schemas.microsoft.com/office/drawing/2014/main" val="10005"/>
                  </a:ext>
                </a:extLst>
              </a:tr>
              <a:tr h="304649">
                <a:tc>
                  <a:txBody>
                    <a:bodyPr/>
                    <a:lstStyle/>
                    <a:p>
                      <a:r>
                        <a:rPr lang="en-GB" sz="1400" dirty="0"/>
                        <a:t>    Back pain</a:t>
                      </a:r>
                    </a:p>
                  </a:txBody>
                  <a:tcPr/>
                </a:tc>
                <a:tc>
                  <a:txBody>
                    <a:bodyPr/>
                    <a:lstStyle/>
                    <a:p>
                      <a:pPr algn="ctr"/>
                      <a:r>
                        <a:rPr lang="en-GB" sz="1400" dirty="0"/>
                        <a:t>8</a:t>
                      </a:r>
                    </a:p>
                  </a:txBody>
                  <a:tcPr/>
                </a:tc>
                <a:tc>
                  <a:txBody>
                    <a:bodyPr/>
                    <a:lstStyle/>
                    <a:p>
                      <a:pPr algn="ctr"/>
                      <a:r>
                        <a:rPr lang="en-GB" sz="1400" dirty="0"/>
                        <a:t>7</a:t>
                      </a:r>
                    </a:p>
                  </a:txBody>
                  <a:tcPr/>
                </a:tc>
                <a:tc>
                  <a:txBody>
                    <a:bodyPr/>
                    <a:lstStyle/>
                    <a:p>
                      <a:pPr algn="ctr"/>
                      <a:r>
                        <a:rPr lang="en-GB" sz="1400" dirty="0"/>
                        <a:t>5</a:t>
                      </a:r>
                    </a:p>
                  </a:txBody>
                  <a:tcPr/>
                </a:tc>
                <a:tc>
                  <a:txBody>
                    <a:bodyPr/>
                    <a:lstStyle/>
                    <a:p>
                      <a:pPr algn="ctr"/>
                      <a:r>
                        <a:rPr lang="en-GB" sz="1400" dirty="0"/>
                        <a:t>5</a:t>
                      </a:r>
                    </a:p>
                  </a:txBody>
                  <a:tcPr/>
                </a:tc>
                <a:extLst>
                  <a:ext uri="{0D108BD9-81ED-4DB2-BD59-A6C34878D82A}">
                    <a16:rowId xmlns:a16="http://schemas.microsoft.com/office/drawing/2014/main" val="10006"/>
                  </a:ext>
                </a:extLst>
              </a:tr>
              <a:tr h="304649">
                <a:tc>
                  <a:txBody>
                    <a:bodyPr/>
                    <a:lstStyle/>
                    <a:p>
                      <a:r>
                        <a:rPr lang="en-GB" sz="1400" dirty="0"/>
                        <a:t>    Influenza</a:t>
                      </a:r>
                    </a:p>
                  </a:txBody>
                  <a:tcPr/>
                </a:tc>
                <a:tc>
                  <a:txBody>
                    <a:bodyPr/>
                    <a:lstStyle/>
                    <a:p>
                      <a:pPr algn="ctr"/>
                      <a:r>
                        <a:rPr lang="en-GB" sz="1400" dirty="0"/>
                        <a:t>6</a:t>
                      </a:r>
                    </a:p>
                  </a:txBody>
                  <a:tcPr/>
                </a:tc>
                <a:tc>
                  <a:txBody>
                    <a:bodyPr/>
                    <a:lstStyle/>
                    <a:p>
                      <a:pPr algn="ctr"/>
                      <a:r>
                        <a:rPr lang="en-GB" sz="1400" dirty="0"/>
                        <a:t>6</a:t>
                      </a:r>
                    </a:p>
                  </a:txBody>
                  <a:tcPr/>
                </a:tc>
                <a:tc>
                  <a:txBody>
                    <a:bodyPr/>
                    <a:lstStyle/>
                    <a:p>
                      <a:pPr algn="ctr"/>
                      <a:r>
                        <a:rPr lang="en-GB" sz="1400" dirty="0"/>
                        <a:t>6</a:t>
                      </a:r>
                    </a:p>
                  </a:txBody>
                  <a:tcPr/>
                </a:tc>
                <a:tc>
                  <a:txBody>
                    <a:bodyPr/>
                    <a:lstStyle/>
                    <a:p>
                      <a:pPr algn="ctr"/>
                      <a:r>
                        <a:rPr lang="en-GB" sz="1400" dirty="0"/>
                        <a:t>10</a:t>
                      </a:r>
                    </a:p>
                  </a:txBody>
                  <a:tcPr/>
                </a:tc>
                <a:extLst>
                  <a:ext uri="{0D108BD9-81ED-4DB2-BD59-A6C34878D82A}">
                    <a16:rowId xmlns:a16="http://schemas.microsoft.com/office/drawing/2014/main" val="10007"/>
                  </a:ext>
                </a:extLst>
              </a:tr>
              <a:tr h="304649">
                <a:tc>
                  <a:txBody>
                    <a:bodyPr/>
                    <a:lstStyle/>
                    <a:p>
                      <a:r>
                        <a:rPr lang="en-GB" sz="1400" dirty="0"/>
                        <a:t>    </a:t>
                      </a:r>
                      <a:r>
                        <a:rPr lang="en-GB" sz="1400" dirty="0" err="1"/>
                        <a:t>Arthalgia</a:t>
                      </a:r>
                      <a:endParaRPr lang="en-GB" sz="1400" dirty="0"/>
                    </a:p>
                  </a:txBody>
                  <a:tcPr/>
                </a:tc>
                <a:tc>
                  <a:txBody>
                    <a:bodyPr/>
                    <a:lstStyle/>
                    <a:p>
                      <a:pPr algn="ctr"/>
                      <a:r>
                        <a:rPr lang="en-GB" sz="1400" dirty="0"/>
                        <a:t>5</a:t>
                      </a:r>
                    </a:p>
                  </a:txBody>
                  <a:tcPr/>
                </a:tc>
                <a:tc>
                  <a:txBody>
                    <a:bodyPr/>
                    <a:lstStyle/>
                    <a:p>
                      <a:pPr algn="ctr"/>
                      <a:r>
                        <a:rPr lang="en-GB" sz="1400" dirty="0"/>
                        <a:t>6</a:t>
                      </a:r>
                    </a:p>
                  </a:txBody>
                  <a:tcPr/>
                </a:tc>
                <a:tc>
                  <a:txBody>
                    <a:bodyPr/>
                    <a:lstStyle/>
                    <a:p>
                      <a:pPr algn="ctr"/>
                      <a:r>
                        <a:rPr lang="en-GB" sz="1400" dirty="0"/>
                        <a:t>4</a:t>
                      </a:r>
                    </a:p>
                  </a:txBody>
                  <a:tcPr/>
                </a:tc>
                <a:tc>
                  <a:txBody>
                    <a:bodyPr/>
                    <a:lstStyle/>
                    <a:p>
                      <a:pPr algn="ctr"/>
                      <a:r>
                        <a:rPr lang="en-GB" sz="1400" dirty="0"/>
                        <a:t>5</a:t>
                      </a:r>
                    </a:p>
                  </a:txBody>
                  <a:tcPr/>
                </a:tc>
                <a:extLst>
                  <a:ext uri="{0D108BD9-81ED-4DB2-BD59-A6C34878D82A}">
                    <a16:rowId xmlns:a16="http://schemas.microsoft.com/office/drawing/2014/main" val="10008"/>
                  </a:ext>
                </a:extLst>
              </a:tr>
              <a:tr h="304649">
                <a:tc>
                  <a:txBody>
                    <a:bodyPr/>
                    <a:lstStyle/>
                    <a:p>
                      <a:r>
                        <a:rPr lang="en-GB" sz="1400" dirty="0"/>
                        <a:t>Neurocognitive</a:t>
                      </a:r>
                    </a:p>
                  </a:txBody>
                  <a:tcPr/>
                </a:tc>
                <a:tc>
                  <a:txBody>
                    <a:bodyPr/>
                    <a:lstStyle/>
                    <a:p>
                      <a:pPr algn="ctr"/>
                      <a:r>
                        <a:rPr lang="en-GB" sz="1400" dirty="0"/>
                        <a:t>0.3</a:t>
                      </a:r>
                    </a:p>
                  </a:txBody>
                  <a:tcPr/>
                </a:tc>
                <a:tc>
                  <a:txBody>
                    <a:bodyPr/>
                    <a:lstStyle/>
                    <a:p>
                      <a:pPr algn="ctr"/>
                      <a:r>
                        <a:rPr lang="en-GB" sz="1400" dirty="0"/>
                        <a:t>0.6</a:t>
                      </a:r>
                    </a:p>
                  </a:txBody>
                  <a:tcPr/>
                </a:tc>
                <a:tc>
                  <a:txBody>
                    <a:bodyPr/>
                    <a:lstStyle/>
                    <a:p>
                      <a:pPr algn="ctr"/>
                      <a:r>
                        <a:rPr lang="en-GB" sz="1400" dirty="0"/>
                        <a:t>0.1</a:t>
                      </a:r>
                    </a:p>
                  </a:txBody>
                  <a:tcPr/>
                </a:tc>
                <a:tc>
                  <a:txBody>
                    <a:bodyPr/>
                    <a:lstStyle/>
                    <a:p>
                      <a:pPr algn="ctr"/>
                      <a:r>
                        <a:rPr lang="en-GB" sz="1400" dirty="0"/>
                        <a:t>0.6</a:t>
                      </a:r>
                    </a:p>
                  </a:txBody>
                  <a:tcPr/>
                </a:tc>
                <a:extLst>
                  <a:ext uri="{0D108BD9-81ED-4DB2-BD59-A6C34878D82A}">
                    <a16:rowId xmlns:a16="http://schemas.microsoft.com/office/drawing/2014/main" val="10009"/>
                  </a:ext>
                </a:extLst>
              </a:tr>
              <a:tr h="304649">
                <a:tc>
                  <a:txBody>
                    <a:bodyPr/>
                    <a:lstStyle/>
                    <a:p>
                      <a:r>
                        <a:rPr lang="en-GB" sz="1400" dirty="0"/>
                        <a:t>Adjudicated CV events</a:t>
                      </a:r>
                    </a:p>
                  </a:txBody>
                  <a:tcPr/>
                </a:tc>
                <a:tc>
                  <a:txBody>
                    <a:bodyPr/>
                    <a:lstStyle/>
                    <a:p>
                      <a:pPr algn="ctr"/>
                      <a:r>
                        <a:rPr lang="en-GB" sz="1400" dirty="0"/>
                        <a:t>0.5 (3)</a:t>
                      </a:r>
                    </a:p>
                  </a:txBody>
                  <a:tcPr anchor="ctr"/>
                </a:tc>
                <a:tc>
                  <a:txBody>
                    <a:bodyPr/>
                    <a:lstStyle/>
                    <a:p>
                      <a:pPr algn="ctr"/>
                      <a:r>
                        <a:rPr lang="en-GB" sz="1400" dirty="0"/>
                        <a:t>0.6 (6)</a:t>
                      </a:r>
                    </a:p>
                  </a:txBody>
                  <a:tcPr anchor="ctr"/>
                </a:tc>
                <a:tc>
                  <a:txBody>
                    <a:bodyPr/>
                    <a:lstStyle/>
                    <a:p>
                      <a:pPr algn="ctr"/>
                      <a:r>
                        <a:rPr lang="en-GB" sz="1400" dirty="0"/>
                        <a:t>2 (12)</a:t>
                      </a:r>
                    </a:p>
                  </a:txBody>
                  <a:tcPr anchor="ctr"/>
                </a:tc>
                <a:tc>
                  <a:txBody>
                    <a:bodyPr/>
                    <a:lstStyle/>
                    <a:p>
                      <a:pPr algn="ctr"/>
                      <a:r>
                        <a:rPr lang="en-GB" sz="1400" dirty="0"/>
                        <a:t>1 (5)</a:t>
                      </a:r>
                    </a:p>
                  </a:txBody>
                  <a:tcPr anchor="ctr"/>
                </a:tc>
                <a:extLst>
                  <a:ext uri="{0D108BD9-81ED-4DB2-BD59-A6C34878D82A}">
                    <a16:rowId xmlns:a16="http://schemas.microsoft.com/office/drawing/2014/main" val="10010"/>
                  </a:ext>
                </a:extLst>
              </a:tr>
              <a:tr h="304649">
                <a:tc>
                  <a:txBody>
                    <a:bodyPr/>
                    <a:lstStyle/>
                    <a:p>
                      <a:r>
                        <a:rPr lang="en-GB" sz="1400" dirty="0"/>
                        <a:t>Myalgia</a:t>
                      </a:r>
                    </a:p>
                  </a:txBody>
                  <a:tcPr/>
                </a:tc>
                <a:tc>
                  <a:txBody>
                    <a:bodyPr/>
                    <a:lstStyle/>
                    <a:p>
                      <a:pPr algn="ctr"/>
                      <a:r>
                        <a:rPr lang="en-GB" sz="1400" dirty="0"/>
                        <a:t>4</a:t>
                      </a:r>
                    </a:p>
                  </a:txBody>
                  <a:tcPr/>
                </a:tc>
                <a:tc>
                  <a:txBody>
                    <a:bodyPr/>
                    <a:lstStyle/>
                    <a:p>
                      <a:pPr algn="ctr"/>
                      <a:r>
                        <a:rPr lang="en-GB" sz="1400" dirty="0"/>
                        <a:t>4</a:t>
                      </a:r>
                    </a:p>
                  </a:txBody>
                  <a:tcPr/>
                </a:tc>
                <a:tc>
                  <a:txBody>
                    <a:bodyPr/>
                    <a:lstStyle/>
                    <a:p>
                      <a:pPr algn="ctr"/>
                      <a:r>
                        <a:rPr lang="en-GB" sz="1400" dirty="0"/>
                        <a:t>4</a:t>
                      </a:r>
                    </a:p>
                  </a:txBody>
                  <a:tcPr/>
                </a:tc>
                <a:tc>
                  <a:txBody>
                    <a:bodyPr/>
                    <a:lstStyle/>
                    <a:p>
                      <a:pPr algn="ctr"/>
                      <a:r>
                        <a:rPr lang="en-GB" sz="1400" dirty="0"/>
                        <a:t>4</a:t>
                      </a:r>
                    </a:p>
                  </a:txBody>
                  <a:tcPr/>
                </a:tc>
                <a:extLst>
                  <a:ext uri="{0D108BD9-81ED-4DB2-BD59-A6C34878D82A}">
                    <a16:rowId xmlns:a16="http://schemas.microsoft.com/office/drawing/2014/main" val="10011"/>
                  </a:ext>
                </a:extLst>
              </a:tr>
            </a:tbl>
          </a:graphicData>
        </a:graphic>
      </p:graphicFrame>
      <p:sp>
        <p:nvSpPr>
          <p:cNvPr id="5" name="Text Placeholder 4"/>
          <p:cNvSpPr>
            <a:spLocks noGrp="1"/>
          </p:cNvSpPr>
          <p:nvPr>
            <p:ph type="body" sz="quarter" idx="14"/>
          </p:nvPr>
        </p:nvSpPr>
        <p:spPr>
          <a:xfrm>
            <a:off x="0" y="6355539"/>
            <a:ext cx="6550925" cy="719485"/>
          </a:xfrm>
        </p:spPr>
        <p:txBody>
          <a:bodyPr/>
          <a:lstStyle/>
          <a:p>
            <a:r>
              <a:rPr lang="en-GB" sz="800" b="1" dirty="0"/>
              <a:t>1. </a:t>
            </a:r>
            <a:r>
              <a:rPr lang="en-GB" sz="800" dirty="0" err="1"/>
              <a:t>Koren</a:t>
            </a:r>
            <a:r>
              <a:rPr lang="en-GB" sz="800" dirty="0"/>
              <a:t> MJ, et al. Poster #2079; American Heart Association Scientific Sessions, Session APS.202.05, 16–19 Nov, 2014. Chicago, IL.</a:t>
            </a:r>
          </a:p>
          <a:p>
            <a:r>
              <a:rPr lang="en-GB" sz="800" dirty="0"/>
              <a:t>AE, adverse event; SAE, serious adverse event; UTRI, upper respiratory tract infection</a:t>
            </a:r>
          </a:p>
        </p:txBody>
      </p:sp>
    </p:spTree>
    <p:extLst>
      <p:ext uri="{BB962C8B-B14F-4D97-AF65-F5344CB8AC3E}">
        <p14:creationId xmlns:p14="http://schemas.microsoft.com/office/powerpoint/2010/main" val="36567980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dirty="0"/>
              <a:t>Summary</a:t>
            </a:r>
          </a:p>
        </p:txBody>
      </p:sp>
    </p:spTree>
    <p:extLst>
      <p:ext uri="{BB962C8B-B14F-4D97-AF65-F5344CB8AC3E}">
        <p14:creationId xmlns:p14="http://schemas.microsoft.com/office/powerpoint/2010/main" val="1974127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4"/>
          <p:cNvSpPr txBox="1">
            <a:spLocks noChangeArrowheads="1"/>
          </p:cNvSpPr>
          <p:nvPr/>
        </p:nvSpPr>
        <p:spPr bwMode="auto">
          <a:xfrm>
            <a:off x="0" y="6377553"/>
            <a:ext cx="6588224" cy="461665"/>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800" b="1" dirty="0">
                <a:solidFill>
                  <a:schemeClr val="bg1"/>
                </a:solidFill>
                <a:ea typeface="MS PGothic" pitchFamily="34" charset="-128"/>
                <a:cs typeface="Arial" charset="0"/>
              </a:rPr>
              <a:t>1. </a:t>
            </a:r>
            <a:r>
              <a:rPr lang="en-GB" sz="800" dirty="0">
                <a:solidFill>
                  <a:schemeClr val="bg1"/>
                </a:solidFill>
                <a:ea typeface="MS PGothic" pitchFamily="34" charset="-128"/>
                <a:cs typeface="Arial" charset="0"/>
              </a:rPr>
              <a:t>Perk JA, et al. Atherosclerosis. 2012;223:1–68. </a:t>
            </a:r>
          </a:p>
          <a:p>
            <a:pPr defTabSz="457200" fontAlgn="base">
              <a:spcBef>
                <a:spcPct val="0"/>
              </a:spcBef>
              <a:spcAft>
                <a:spcPct val="0"/>
              </a:spcAft>
            </a:pPr>
            <a:r>
              <a:rPr lang="en-GB" sz="800" dirty="0">
                <a:solidFill>
                  <a:schemeClr val="bg1"/>
                </a:solidFill>
                <a:ea typeface="MS PGothic" pitchFamily="34" charset="-128"/>
                <a:cs typeface="Arial" charset="0"/>
              </a:rPr>
              <a:t>*Class I =  evidence and/or agreement that a treatment or procedure is beneficial, useful, effective. †Level  of evidence. A = data derived from multiple randomized trials or meta-analyses. </a:t>
            </a:r>
            <a:endParaRPr lang="en-GB" sz="800" b="1" dirty="0">
              <a:solidFill>
                <a:schemeClr val="bg1"/>
              </a:solidFill>
              <a:ea typeface="MS PGothic" pitchFamily="34" charset="-128"/>
              <a:cs typeface="Arial" charset="0"/>
            </a:endParaRPr>
          </a:p>
        </p:txBody>
      </p:sp>
      <p:graphicFrame>
        <p:nvGraphicFramePr>
          <p:cNvPr id="6" name="Group 54"/>
          <p:cNvGraphicFramePr>
            <a:graphicFrameLocks noGrp="1"/>
          </p:cNvGraphicFramePr>
          <p:nvPr>
            <p:extLst>
              <p:ext uri="{D42A27DB-BD31-4B8C-83A1-F6EECF244321}">
                <p14:modId xmlns:p14="http://schemas.microsoft.com/office/powerpoint/2010/main" val="913769420"/>
              </p:ext>
            </p:extLst>
          </p:nvPr>
        </p:nvGraphicFramePr>
        <p:xfrm>
          <a:off x="339524" y="1052736"/>
          <a:ext cx="8696973" cy="4268974"/>
        </p:xfrm>
        <a:graphic>
          <a:graphicData uri="http://schemas.openxmlformats.org/drawingml/2006/table">
            <a:tbl>
              <a:tblPr/>
              <a:tblGrid>
                <a:gridCol w="2792316">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gridCol w="792088">
                  <a:extLst>
                    <a:ext uri="{9D8B030D-6E8A-4147-A177-3AD203B41FA5}">
                      <a16:colId xmlns:a16="http://schemas.microsoft.com/office/drawing/2014/main" val="20002"/>
                    </a:ext>
                  </a:extLst>
                </a:gridCol>
                <a:gridCol w="720080">
                  <a:extLst>
                    <a:ext uri="{9D8B030D-6E8A-4147-A177-3AD203B41FA5}">
                      <a16:colId xmlns:a16="http://schemas.microsoft.com/office/drawing/2014/main" val="20003"/>
                    </a:ext>
                  </a:extLst>
                </a:gridCol>
                <a:gridCol w="1944217">
                  <a:extLst>
                    <a:ext uri="{9D8B030D-6E8A-4147-A177-3AD203B41FA5}">
                      <a16:colId xmlns:a16="http://schemas.microsoft.com/office/drawing/2014/main" val="20004"/>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Targets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Class*</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err="1">
                          <a:ln>
                            <a:noFill/>
                          </a:ln>
                          <a:solidFill>
                            <a:schemeClr val="bg1"/>
                          </a:solidFill>
                          <a:effectLst/>
                          <a:latin typeface="+mn-lt"/>
                        </a:rPr>
                        <a:t>Level</a:t>
                      </a:r>
                      <a:r>
                        <a:rPr kumimoji="0" lang="fr-FR" sz="1400" b="1" i="0" u="none" strike="noStrike" cap="none" normalizeH="0" baseline="0" dirty="0">
                          <a:ln>
                            <a:noFill/>
                          </a:ln>
                          <a:solidFill>
                            <a:schemeClr val="bg1"/>
                          </a:solidFill>
                          <a:effectLst/>
                          <a:latin typeface="+mn-lt"/>
                        </a:rPr>
                        <a:t>†</a:t>
                      </a: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err="1">
                          <a:ln>
                            <a:noFill/>
                          </a:ln>
                          <a:solidFill>
                            <a:schemeClr val="bg1"/>
                          </a:solidFill>
                          <a:effectLst/>
                          <a:latin typeface="+mn-lt"/>
                        </a:rPr>
                        <a:t>Studies</a:t>
                      </a:r>
                      <a:r>
                        <a:rPr kumimoji="0" lang="fr-FR" sz="1400" b="1" i="0" u="none" strike="noStrike" cap="none" normalizeH="0" baseline="0" dirty="0">
                          <a:ln>
                            <a:noFill/>
                          </a:ln>
                          <a:solidFill>
                            <a:schemeClr val="bg1"/>
                          </a:solidFill>
                          <a:effectLst/>
                          <a:latin typeface="+mn-lt"/>
                        </a:rPr>
                        <a:t> </a:t>
                      </a:r>
                      <a:r>
                        <a:rPr kumimoji="0" lang="fr-FR" sz="1400" b="1" i="0" u="none" strike="noStrike" cap="none" normalizeH="0" baseline="0" dirty="0" err="1">
                          <a:ln>
                            <a:noFill/>
                          </a:ln>
                          <a:solidFill>
                            <a:schemeClr val="bg1"/>
                          </a:solidFill>
                          <a:effectLst/>
                          <a:latin typeface="+mn-lt"/>
                        </a:rPr>
                        <a:t>used</a:t>
                      </a:r>
                      <a:r>
                        <a:rPr kumimoji="0" lang="fr-FR" sz="1400" b="1" i="0" u="none" strike="noStrike" cap="none" normalizeH="0" baseline="0" dirty="0">
                          <a:ln>
                            <a:noFill/>
                          </a:ln>
                          <a:solidFill>
                            <a:schemeClr val="bg1"/>
                          </a:solidFill>
                          <a:effectLst/>
                          <a:latin typeface="+mn-lt"/>
                        </a:rPr>
                        <a:t> to support </a:t>
                      </a:r>
                      <a:r>
                        <a:rPr kumimoji="0" lang="fr-FR" sz="1400" b="1" i="0" u="none" strike="noStrike" cap="none" normalizeH="0" baseline="0" dirty="0" err="1">
                          <a:ln>
                            <a:noFill/>
                          </a:ln>
                          <a:solidFill>
                            <a:schemeClr val="bg1"/>
                          </a:solidFill>
                          <a:effectLst/>
                          <a:latin typeface="+mn-lt"/>
                        </a:rPr>
                        <a:t>targets</a:t>
                      </a:r>
                      <a:endParaRPr kumimoji="0" lang="fr-FR" sz="1400" b="1" i="0" u="none" strike="noStrike" cap="none" normalizeH="0" baseline="0" dirty="0">
                        <a:ln>
                          <a:noFill/>
                        </a:ln>
                        <a:solidFill>
                          <a:schemeClr val="bg1"/>
                        </a:solidFill>
                        <a:effectLst/>
                        <a:latin typeface="+mn-lt"/>
                      </a:endParaRP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89875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Very</a:t>
                      </a:r>
                      <a:r>
                        <a:rPr kumimoji="0" lang="fr-FR" sz="1400" b="0" i="0" u="none" strike="noStrike" cap="none" normalizeH="0" baseline="0" dirty="0">
                          <a:ln>
                            <a:noFill/>
                          </a:ln>
                          <a:solidFill>
                            <a:schemeClr val="tx2"/>
                          </a:solidFill>
                          <a:effectLst/>
                          <a:latin typeface="+mn-lt"/>
                          <a:cs typeface="Arial" charset="0"/>
                        </a:rPr>
                        <a:t> high </a:t>
                      </a:r>
                      <a:r>
                        <a:rPr kumimoji="0" lang="fr-FR" sz="1400" b="0" i="0" u="none" strike="noStrike" cap="none" normalizeH="0" baseline="0" dirty="0" err="1">
                          <a:ln>
                            <a:noFill/>
                          </a:ln>
                          <a:solidFill>
                            <a:schemeClr val="tx2"/>
                          </a:solidFill>
                          <a:effectLst/>
                          <a:latin typeface="+mn-lt"/>
                          <a:cs typeface="Arial" charset="0"/>
                        </a:rPr>
                        <a:t>risk</a:t>
                      </a:r>
                      <a:endParaRPr kumimoji="0" lang="fr-FR" sz="1400" b="0" i="0" u="none" strike="noStrike" cap="none" normalizeH="0" baseline="0" dirty="0">
                        <a:ln>
                          <a:noFill/>
                        </a:ln>
                        <a:solidFill>
                          <a:schemeClr val="tx2"/>
                        </a:solidFill>
                        <a:effectLst/>
                        <a:latin typeface="+mn-lt"/>
                        <a:cs typeface="Arial" charset="0"/>
                      </a:endParaRP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Documented</a:t>
                      </a:r>
                      <a:r>
                        <a:rPr kumimoji="0" lang="fr-FR" sz="1100" b="0" i="0" u="none" strike="noStrike" cap="none" normalizeH="0" baseline="0" dirty="0">
                          <a:ln>
                            <a:noFill/>
                          </a:ln>
                          <a:solidFill>
                            <a:schemeClr val="tx2"/>
                          </a:solidFill>
                          <a:effectLst/>
                          <a:latin typeface="+mn-lt"/>
                          <a:cs typeface="Arial" charset="0"/>
                        </a:rPr>
                        <a:t> CVD, </a:t>
                      </a:r>
                      <a:r>
                        <a:rPr kumimoji="0" lang="fr-FR" sz="1100" b="0" i="0" u="none" strike="noStrike" cap="none" normalizeH="0" baseline="0" dirty="0" err="1">
                          <a:ln>
                            <a:noFill/>
                          </a:ln>
                          <a:solidFill>
                            <a:schemeClr val="tx2"/>
                          </a:solidFill>
                          <a:effectLst/>
                          <a:latin typeface="+mn-lt"/>
                          <a:cs typeface="Arial" charset="0"/>
                        </a:rPr>
                        <a:t>previous</a:t>
                      </a:r>
                      <a:r>
                        <a:rPr kumimoji="0" lang="fr-FR" sz="1100" b="0" i="0" u="none" strike="noStrike" cap="none" normalizeH="0" baseline="0" dirty="0">
                          <a:ln>
                            <a:noFill/>
                          </a:ln>
                          <a:solidFill>
                            <a:schemeClr val="tx2"/>
                          </a:solidFill>
                          <a:effectLst/>
                          <a:latin typeface="+mn-lt"/>
                          <a:cs typeface="Arial" charset="0"/>
                        </a:rPr>
                        <a:t> MI, revascularisation, </a:t>
                      </a:r>
                      <a:r>
                        <a:rPr kumimoji="0" lang="fr-FR" sz="1100" b="0" i="0" u="none" strike="noStrike" cap="none" normalizeH="0" baseline="0" dirty="0" err="1">
                          <a:ln>
                            <a:noFill/>
                          </a:ln>
                          <a:solidFill>
                            <a:schemeClr val="tx2"/>
                          </a:solidFill>
                          <a:effectLst/>
                          <a:latin typeface="+mn-lt"/>
                          <a:cs typeface="Arial" charset="0"/>
                        </a:rPr>
                        <a:t>ischaemic</a:t>
                      </a:r>
                      <a:r>
                        <a:rPr kumimoji="0" lang="fr-FR" sz="1100" b="0" i="0" u="none" strike="noStrike" cap="none" normalizeH="0" baseline="0" dirty="0">
                          <a:ln>
                            <a:noFill/>
                          </a:ln>
                          <a:solidFill>
                            <a:schemeClr val="tx2"/>
                          </a:solidFill>
                          <a:effectLst/>
                          <a:latin typeface="+mn-lt"/>
                          <a:cs typeface="Arial" charset="0"/>
                        </a:rPr>
                        <a:t> stroke or </a:t>
                      </a:r>
                      <a:r>
                        <a:rPr kumimoji="0" lang="fr-FR" sz="1100" b="0" i="0" u="none" strike="noStrike" cap="none" normalizeH="0" baseline="0" dirty="0" err="1">
                          <a:ln>
                            <a:noFill/>
                          </a:ln>
                          <a:solidFill>
                            <a:schemeClr val="tx2"/>
                          </a:solidFill>
                          <a:effectLst/>
                          <a:latin typeface="+mn-lt"/>
                          <a:cs typeface="Arial" charset="0"/>
                        </a:rPr>
                        <a:t>peripheral</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artery</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disease</a:t>
                      </a:r>
                      <a:endParaRPr kumimoji="0" lang="fr-FR" sz="1100" b="0" i="0" u="none" strike="noStrike" cap="none" normalizeH="0" baseline="0" dirty="0">
                        <a:ln>
                          <a:noFill/>
                        </a:ln>
                        <a:solidFill>
                          <a:schemeClr val="tx2"/>
                        </a:solidFill>
                        <a:effectLst/>
                        <a:latin typeface="+mn-lt"/>
                        <a:cs typeface="Arial" charset="0"/>
                      </a:endParaRP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Diabetes</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with</a:t>
                      </a:r>
                      <a:r>
                        <a:rPr kumimoji="0" lang="fr-FR" sz="1100" b="0" i="0" u="none" strike="noStrike" cap="none" normalizeH="0" baseline="0" dirty="0">
                          <a:ln>
                            <a:noFill/>
                          </a:ln>
                          <a:solidFill>
                            <a:schemeClr val="tx2"/>
                          </a:solidFill>
                          <a:effectLst/>
                          <a:latin typeface="+mn-lt"/>
                          <a:cs typeface="Arial" charset="0"/>
                        </a:rPr>
                        <a:t> ≥1 CV </a:t>
                      </a:r>
                      <a:r>
                        <a:rPr kumimoji="0" lang="fr-FR" sz="1100" b="0" i="0" u="none" strike="noStrike" cap="none" normalizeH="0" baseline="0" dirty="0" err="1">
                          <a:ln>
                            <a:noFill/>
                          </a:ln>
                          <a:solidFill>
                            <a:schemeClr val="tx2"/>
                          </a:solidFill>
                          <a:effectLst/>
                          <a:latin typeface="+mn-lt"/>
                          <a:cs typeface="Arial" charset="0"/>
                        </a:rPr>
                        <a:t>risk</a:t>
                      </a:r>
                      <a:r>
                        <a:rPr kumimoji="0" lang="fr-FR" sz="1100" b="0" i="0" u="none" strike="noStrike" cap="none" normalizeH="0" baseline="0" dirty="0">
                          <a:ln>
                            <a:noFill/>
                          </a:ln>
                          <a:solidFill>
                            <a:schemeClr val="tx2"/>
                          </a:solidFill>
                          <a:effectLst/>
                          <a:latin typeface="+mn-lt"/>
                          <a:cs typeface="Arial" charset="0"/>
                        </a:rPr>
                        <a:t> factor and/or </a:t>
                      </a:r>
                      <a:r>
                        <a:rPr kumimoji="0" lang="fr-FR" sz="1100" b="0" i="0" u="none" strike="noStrike" cap="none" normalizeH="0" baseline="0" dirty="0" err="1">
                          <a:ln>
                            <a:noFill/>
                          </a:ln>
                          <a:solidFill>
                            <a:schemeClr val="tx2"/>
                          </a:solidFill>
                          <a:effectLst/>
                          <a:latin typeface="+mn-lt"/>
                          <a:cs typeface="Arial" charset="0"/>
                        </a:rPr>
                        <a:t>organ</a:t>
                      </a:r>
                      <a:r>
                        <a:rPr kumimoji="0" lang="fr-FR" sz="1100" b="0" i="0" u="none" strike="noStrike" cap="none" normalizeH="0" baseline="0" dirty="0">
                          <a:ln>
                            <a:noFill/>
                          </a:ln>
                          <a:solidFill>
                            <a:schemeClr val="tx2"/>
                          </a:solidFill>
                          <a:effectLst/>
                          <a:latin typeface="+mn-lt"/>
                          <a:cs typeface="Arial" charset="0"/>
                        </a:rPr>
                        <a:t> damage</a:t>
                      </a: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Severe</a:t>
                      </a:r>
                      <a:r>
                        <a:rPr kumimoji="0" lang="fr-FR" sz="1100" b="0" i="0" u="none" strike="noStrike" cap="none" normalizeH="0" baseline="0" dirty="0">
                          <a:ln>
                            <a:noFill/>
                          </a:ln>
                          <a:solidFill>
                            <a:schemeClr val="tx2"/>
                          </a:solidFill>
                          <a:effectLst/>
                          <a:latin typeface="+mn-lt"/>
                          <a:cs typeface="Arial" charset="0"/>
                        </a:rPr>
                        <a:t> CKD</a:t>
                      </a: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a:ln>
                            <a:noFill/>
                          </a:ln>
                          <a:solidFill>
                            <a:schemeClr val="tx2"/>
                          </a:solidFill>
                          <a:effectLst/>
                          <a:latin typeface="+mn-lt"/>
                          <a:cs typeface="Arial" charset="0"/>
                        </a:rPr>
                        <a:t>SCORE‡ ≥10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&lt;1.8 mmol/L</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(~70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or a ≥50% LDL-C </a:t>
                      </a:r>
                      <a:r>
                        <a:rPr kumimoji="0" lang="fr-FR" sz="1400" b="0" i="0" u="none" strike="noStrike" cap="none" normalizeH="0" baseline="0" dirty="0" err="1">
                          <a:ln>
                            <a:noFill/>
                          </a:ln>
                          <a:solidFill>
                            <a:schemeClr val="tx2"/>
                          </a:solidFill>
                          <a:effectLst/>
                          <a:latin typeface="+mn-lt"/>
                          <a:cs typeface="Arial" charset="0"/>
                        </a:rPr>
                        <a:t>reduction</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when</a:t>
                      </a:r>
                      <a:r>
                        <a:rPr kumimoji="0" lang="fr-FR" sz="1400" b="0" i="0" u="none" strike="noStrike" cap="none" normalizeH="0" baseline="0" dirty="0">
                          <a:ln>
                            <a:noFill/>
                          </a:ln>
                          <a:solidFill>
                            <a:schemeClr val="tx2"/>
                          </a:solidFill>
                          <a:effectLst/>
                          <a:latin typeface="+mn-lt"/>
                          <a:cs typeface="Arial" charset="0"/>
                        </a:rPr>
                        <a:t> the target </a:t>
                      </a:r>
                      <a:r>
                        <a:rPr kumimoji="0" lang="fr-FR" sz="1400" b="0" i="0" u="none" strike="noStrike" cap="none" normalizeH="0" baseline="0" dirty="0" err="1">
                          <a:ln>
                            <a:noFill/>
                          </a:ln>
                          <a:solidFill>
                            <a:schemeClr val="tx2"/>
                          </a:solidFill>
                          <a:effectLst/>
                          <a:latin typeface="+mn-lt"/>
                          <a:cs typeface="Arial" charset="0"/>
                        </a:rPr>
                        <a:t>level</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cannot</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be</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reached</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I</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0" i="0" u="none" strike="noStrike" cap="none" normalizeH="0" baseline="0" dirty="0">
                          <a:ln>
                            <a:noFill/>
                          </a:ln>
                          <a:solidFill>
                            <a:schemeClr val="tx2"/>
                          </a:solidFill>
                          <a:effectLst/>
                          <a:latin typeface="+mn-lt"/>
                        </a:rPr>
                        <a:t>CTT </a:t>
                      </a:r>
                      <a:r>
                        <a:rPr kumimoji="0" lang="fr-FR" sz="1400" b="0" i="0" u="none" strike="noStrike" cap="none" normalizeH="0" baseline="0" dirty="0" err="1">
                          <a:ln>
                            <a:noFill/>
                          </a:ln>
                          <a:solidFill>
                            <a:schemeClr val="tx2"/>
                          </a:solidFill>
                          <a:effectLst/>
                          <a:latin typeface="+mn-lt"/>
                        </a:rPr>
                        <a:t>meta-analysis</a:t>
                      </a:r>
                      <a:r>
                        <a:rPr kumimoji="0" lang="fr-FR" sz="1400" b="0" i="0" u="none" strike="noStrike" cap="none" normalizeH="0" baseline="0" dirty="0">
                          <a:ln>
                            <a:noFill/>
                          </a:ln>
                          <a:solidFill>
                            <a:schemeClr val="tx2"/>
                          </a:solidFill>
                          <a:effectLst/>
                          <a:latin typeface="+mn-lt"/>
                        </a:rPr>
                        <a:t> 2010</a:t>
                      </a:r>
                      <a:br>
                        <a:rPr kumimoji="0" lang="fr-FR" sz="1400" b="0" i="0" u="none" strike="noStrike" cap="none" normalizeH="0" baseline="0" dirty="0">
                          <a:ln>
                            <a:noFill/>
                          </a:ln>
                          <a:solidFill>
                            <a:schemeClr val="tx2"/>
                          </a:solidFill>
                          <a:effectLst/>
                          <a:latin typeface="+mn-lt"/>
                        </a:rPr>
                      </a:br>
                      <a:r>
                        <a:rPr kumimoji="0" lang="fr-FR" sz="1400" b="0" i="0" u="none" strike="noStrike" cap="none" normalizeH="0" baseline="0" dirty="0">
                          <a:ln>
                            <a:noFill/>
                          </a:ln>
                          <a:solidFill>
                            <a:schemeClr val="tx2"/>
                          </a:solidFill>
                          <a:effectLst/>
                          <a:latin typeface="+mn-lt"/>
                        </a:rPr>
                        <a:t>TNT, IDEAL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1"/>
                  </a:ext>
                </a:extLst>
              </a:tr>
              <a:tr h="89875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High </a:t>
                      </a:r>
                      <a:r>
                        <a:rPr kumimoji="0" lang="fr-FR" sz="1400" b="0" i="0" u="none" strike="noStrike" cap="none" normalizeH="0" baseline="0" dirty="0" err="1">
                          <a:ln>
                            <a:noFill/>
                          </a:ln>
                          <a:solidFill>
                            <a:schemeClr val="tx2"/>
                          </a:solidFill>
                          <a:effectLst/>
                          <a:latin typeface="+mn-lt"/>
                          <a:cs typeface="Arial" charset="0"/>
                        </a:rPr>
                        <a:t>risk</a:t>
                      </a:r>
                      <a:endParaRPr kumimoji="0" lang="fr-FR" sz="1400" b="0" i="0" u="none" strike="noStrike" cap="none" normalizeH="0" baseline="0" dirty="0">
                        <a:ln>
                          <a:noFill/>
                        </a:ln>
                        <a:solidFill>
                          <a:schemeClr val="tx2"/>
                        </a:solidFill>
                        <a:effectLst/>
                        <a:latin typeface="+mn-lt"/>
                        <a:cs typeface="Arial" charset="0"/>
                      </a:endParaRP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a:ln>
                            <a:noFill/>
                          </a:ln>
                          <a:solidFill>
                            <a:schemeClr val="tx2"/>
                          </a:solidFill>
                          <a:effectLst/>
                          <a:latin typeface="+mn-lt"/>
                          <a:cs typeface="Arial" charset="0"/>
                        </a:rPr>
                        <a:t>Familial HC</a:t>
                      </a: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Severe</a:t>
                      </a:r>
                      <a:r>
                        <a:rPr kumimoji="0" lang="fr-FR" sz="1100" b="0" i="0" u="none" strike="noStrike" cap="none" normalizeH="0" baseline="0" dirty="0">
                          <a:ln>
                            <a:noFill/>
                          </a:ln>
                          <a:solidFill>
                            <a:schemeClr val="tx2"/>
                          </a:solidFill>
                          <a:effectLst/>
                          <a:latin typeface="+mn-lt"/>
                          <a:cs typeface="Arial" charset="0"/>
                        </a:rPr>
                        <a:t> HTN</a:t>
                      </a: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Diabetes</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without</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other</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risk</a:t>
                      </a:r>
                      <a:r>
                        <a:rPr kumimoji="0" lang="fr-FR" sz="11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err="1">
                          <a:ln>
                            <a:noFill/>
                          </a:ln>
                          <a:solidFill>
                            <a:schemeClr val="tx2"/>
                          </a:solidFill>
                          <a:effectLst/>
                          <a:latin typeface="+mn-lt"/>
                          <a:cs typeface="Arial" charset="0"/>
                        </a:rPr>
                        <a:t>factors</a:t>
                      </a:r>
                      <a:endParaRPr kumimoji="0" lang="fr-FR" sz="1100" b="0" i="0" u="none" strike="noStrike" cap="none" normalizeH="0" baseline="0" dirty="0">
                        <a:ln>
                          <a:noFill/>
                        </a:ln>
                        <a:solidFill>
                          <a:schemeClr val="tx2"/>
                        </a:solidFill>
                        <a:effectLst/>
                        <a:latin typeface="+mn-lt"/>
                        <a:cs typeface="Arial" charset="0"/>
                      </a:endParaRP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err="1">
                          <a:ln>
                            <a:noFill/>
                          </a:ln>
                          <a:solidFill>
                            <a:schemeClr val="tx2"/>
                          </a:solidFill>
                          <a:effectLst/>
                          <a:latin typeface="+mn-lt"/>
                          <a:cs typeface="Arial" charset="0"/>
                        </a:rPr>
                        <a:t>Moderate</a:t>
                      </a:r>
                      <a:r>
                        <a:rPr kumimoji="0" lang="fr-FR" sz="1100" b="0" i="0" u="none" strike="noStrike" cap="none" normalizeH="0" baseline="0" dirty="0">
                          <a:ln>
                            <a:noFill/>
                          </a:ln>
                          <a:solidFill>
                            <a:schemeClr val="tx2"/>
                          </a:solidFill>
                          <a:effectLst/>
                          <a:latin typeface="+mn-lt"/>
                          <a:cs typeface="Arial" charset="0"/>
                        </a:rPr>
                        <a:t> CKD</a:t>
                      </a:r>
                    </a:p>
                    <a:p>
                      <a:pPr marL="171450" marR="0" lvl="0" indent="-1714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100" b="0" i="0" u="none" strike="noStrike" cap="none" normalizeH="0" baseline="0" dirty="0">
                          <a:ln>
                            <a:noFill/>
                          </a:ln>
                          <a:solidFill>
                            <a:schemeClr val="tx2"/>
                          </a:solidFill>
                          <a:effectLst/>
                          <a:latin typeface="+mn-lt"/>
                          <a:cs typeface="Arial" charset="0"/>
                        </a:rPr>
                        <a:t>SCORE 5–10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&lt;2.5 mmol/L (~100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is</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recommended</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I</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0" i="0" u="none" strike="noStrike" cap="none" normalizeH="0" baseline="0" dirty="0">
                          <a:ln>
                            <a:noFill/>
                          </a:ln>
                          <a:solidFill>
                            <a:schemeClr val="tx2"/>
                          </a:solidFill>
                          <a:effectLst/>
                          <a:latin typeface="+mn-lt"/>
                        </a:rPr>
                        <a:t>CTT </a:t>
                      </a:r>
                      <a:r>
                        <a:rPr kumimoji="0" lang="fr-FR" sz="1400" b="0" i="0" u="none" strike="noStrike" cap="none" normalizeH="0" baseline="0" dirty="0" err="1">
                          <a:ln>
                            <a:noFill/>
                          </a:ln>
                          <a:solidFill>
                            <a:schemeClr val="tx2"/>
                          </a:solidFill>
                          <a:effectLst/>
                          <a:latin typeface="+mn-lt"/>
                        </a:rPr>
                        <a:t>meta-analysis</a:t>
                      </a:r>
                      <a:r>
                        <a:rPr kumimoji="0" lang="fr-FR" sz="1400" b="0" i="0" u="none" strike="noStrike" cap="none" normalizeH="0" baseline="0" dirty="0">
                          <a:ln>
                            <a:noFill/>
                          </a:ln>
                          <a:solidFill>
                            <a:schemeClr val="tx2"/>
                          </a:solidFill>
                          <a:effectLst/>
                          <a:latin typeface="+mn-lt"/>
                        </a:rPr>
                        <a:t> 2010</a:t>
                      </a:r>
                      <a:br>
                        <a:rPr kumimoji="0" lang="fr-FR" sz="1400" b="0" i="0" u="none" strike="noStrike" cap="none" normalizeH="0" baseline="0" dirty="0">
                          <a:ln>
                            <a:noFill/>
                          </a:ln>
                          <a:solidFill>
                            <a:schemeClr val="tx2"/>
                          </a:solidFill>
                          <a:effectLst/>
                          <a:latin typeface="+mn-lt"/>
                        </a:rPr>
                      </a:br>
                      <a:r>
                        <a:rPr kumimoji="0" lang="fr-FR" sz="1400" b="0" i="0" u="none" strike="noStrike" cap="none" normalizeH="0" baseline="0" dirty="0" err="1">
                          <a:ln>
                            <a:noFill/>
                          </a:ln>
                          <a:solidFill>
                            <a:schemeClr val="tx2"/>
                          </a:solidFill>
                          <a:effectLst/>
                          <a:latin typeface="+mn-lt"/>
                        </a:rPr>
                        <a:t>Brugts</a:t>
                      </a:r>
                      <a:r>
                        <a:rPr kumimoji="0" lang="fr-FR" sz="1400" b="0" i="0" u="none" strike="noStrike" cap="none" normalizeH="0" baseline="0" dirty="0">
                          <a:ln>
                            <a:noFill/>
                          </a:ln>
                          <a:solidFill>
                            <a:schemeClr val="tx2"/>
                          </a:solidFill>
                          <a:effectLst/>
                          <a:latin typeface="+mn-lt"/>
                        </a:rPr>
                        <a:t> et al, </a:t>
                      </a:r>
                      <a:r>
                        <a:rPr kumimoji="0" lang="fr-FR" sz="1400" b="0" i="0" u="none" strike="noStrike" cap="none" normalizeH="0" baseline="0" dirty="0" err="1">
                          <a:ln>
                            <a:noFill/>
                          </a:ln>
                          <a:solidFill>
                            <a:schemeClr val="tx2"/>
                          </a:solidFill>
                          <a:effectLst/>
                          <a:latin typeface="+mn-lt"/>
                        </a:rPr>
                        <a:t>meta-analysis</a:t>
                      </a:r>
                      <a:r>
                        <a:rPr kumimoji="0" lang="fr-FR" sz="1400" b="0" i="0" u="none" strike="noStrike" cap="none" normalizeH="0" baseline="0" dirty="0">
                          <a:ln>
                            <a:noFill/>
                          </a:ln>
                          <a:solidFill>
                            <a:schemeClr val="tx2"/>
                          </a:solidFill>
                          <a:effectLst/>
                          <a:latin typeface="+mn-lt"/>
                        </a:rPr>
                        <a:t> 2009</a:t>
                      </a:r>
                      <a:br>
                        <a:rPr kumimoji="0" lang="fr-FR" sz="1400" b="0" i="0" u="none" strike="noStrike" cap="none" normalizeH="0" baseline="0" dirty="0">
                          <a:ln>
                            <a:noFill/>
                          </a:ln>
                          <a:solidFill>
                            <a:schemeClr val="tx2"/>
                          </a:solidFill>
                          <a:effectLst/>
                          <a:latin typeface="+mn-lt"/>
                        </a:rPr>
                      </a:br>
                      <a:r>
                        <a:rPr kumimoji="0" lang="fr-FR" sz="1400" b="0" i="0" u="none" strike="noStrike" cap="none" normalizeH="0" baseline="0" dirty="0">
                          <a:ln>
                            <a:noFill/>
                          </a:ln>
                          <a:solidFill>
                            <a:schemeClr val="tx2"/>
                          </a:solidFill>
                          <a:effectLst/>
                          <a:latin typeface="+mn-lt"/>
                        </a:rPr>
                        <a:t>Mills et al, </a:t>
                      </a:r>
                      <a:r>
                        <a:rPr kumimoji="0" lang="fr-FR" sz="1400" b="0" i="0" u="none" strike="noStrike" cap="none" normalizeH="0" baseline="0" dirty="0" err="1">
                          <a:ln>
                            <a:noFill/>
                          </a:ln>
                          <a:solidFill>
                            <a:schemeClr val="tx2"/>
                          </a:solidFill>
                          <a:effectLst/>
                          <a:latin typeface="+mn-lt"/>
                        </a:rPr>
                        <a:t>meta-analysis</a:t>
                      </a:r>
                      <a:r>
                        <a:rPr kumimoji="0" lang="fr-FR" sz="1400" b="0" i="0" u="none" strike="noStrike" cap="none" normalizeH="0" baseline="0" dirty="0">
                          <a:ln>
                            <a:noFill/>
                          </a:ln>
                          <a:solidFill>
                            <a:schemeClr val="tx2"/>
                          </a:solidFill>
                          <a:effectLst/>
                          <a:latin typeface="+mn-lt"/>
                        </a:rPr>
                        <a:t> 2008</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2"/>
                  </a:ext>
                </a:extLst>
              </a:tr>
              <a:tr h="89875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pPr>
                      <a:r>
                        <a:rPr kumimoji="0" lang="fr-FR" sz="1400" b="0" i="0" u="none" strike="noStrike" cap="none" normalizeH="0" baseline="0" dirty="0" err="1">
                          <a:ln>
                            <a:noFill/>
                          </a:ln>
                          <a:solidFill>
                            <a:schemeClr val="tx2"/>
                          </a:solidFill>
                          <a:effectLst/>
                          <a:latin typeface="+mn-lt"/>
                          <a:cs typeface="Arial" charset="0"/>
                        </a:rPr>
                        <a:t>Low</a:t>
                      </a:r>
                      <a:r>
                        <a:rPr kumimoji="0" lang="fr-FR" sz="14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a:ln>
                            <a:noFill/>
                          </a:ln>
                          <a:solidFill>
                            <a:schemeClr val="tx2"/>
                          </a:solidFill>
                          <a:effectLst/>
                          <a:latin typeface="+mn-lt"/>
                          <a:cs typeface="Arial" charset="0"/>
                        </a:rPr>
                        <a:t>(SCORE &lt;1) </a:t>
                      </a:r>
                      <a:r>
                        <a:rPr kumimoji="0" lang="fr-FR" sz="1400" b="0" i="0" u="none" strike="noStrike" cap="none" normalizeH="0" baseline="0" dirty="0">
                          <a:ln>
                            <a:noFill/>
                          </a:ln>
                          <a:solidFill>
                            <a:schemeClr val="tx2"/>
                          </a:solidFill>
                          <a:effectLst/>
                          <a:latin typeface="+mn-lt"/>
                          <a:cs typeface="Arial" charset="0"/>
                        </a:rPr>
                        <a:t>or </a:t>
                      </a:r>
                      <a:r>
                        <a:rPr kumimoji="0" lang="fr-FR" sz="1400" b="0" i="0" u="none" strike="noStrike" cap="none" normalizeH="0" baseline="0" dirty="0" err="1">
                          <a:ln>
                            <a:noFill/>
                          </a:ln>
                          <a:solidFill>
                            <a:schemeClr val="tx2"/>
                          </a:solidFill>
                          <a:effectLst/>
                          <a:latin typeface="+mn-lt"/>
                          <a:cs typeface="Arial" charset="0"/>
                        </a:rPr>
                        <a:t>Moderate</a:t>
                      </a:r>
                      <a:r>
                        <a:rPr kumimoji="0" lang="fr-FR" sz="1400" b="0" i="0" u="none" strike="noStrike" cap="none" normalizeH="0" baseline="0" dirty="0">
                          <a:ln>
                            <a:noFill/>
                          </a:ln>
                          <a:solidFill>
                            <a:schemeClr val="tx2"/>
                          </a:solidFill>
                          <a:effectLst/>
                          <a:latin typeface="+mn-lt"/>
                          <a:cs typeface="Arial" charset="0"/>
                        </a:rPr>
                        <a:t> </a:t>
                      </a:r>
                      <a:r>
                        <a:rPr kumimoji="0" lang="fr-FR" sz="1100" b="0" i="0" u="none" strike="noStrike" cap="none" normalizeH="0" baseline="0" dirty="0">
                          <a:ln>
                            <a:noFill/>
                          </a:ln>
                          <a:solidFill>
                            <a:schemeClr val="tx2"/>
                          </a:solidFill>
                          <a:effectLst/>
                          <a:latin typeface="+mn-lt"/>
                          <a:cs typeface="Arial" charset="0"/>
                        </a:rPr>
                        <a:t>(SCORE 1–5)</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risk</a:t>
                      </a:r>
                      <a:endParaRPr kumimoji="0" lang="fr-FR" sz="14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TC &lt;5 mmol/L (~190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and LDL-C &lt;3 mmol/L (~115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I</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1" i="0" u="none" strike="noStrike" cap="none" normalizeH="0" baseline="0" dirty="0">
                          <a:ln>
                            <a:noFill/>
                          </a:ln>
                          <a:solidFill>
                            <a:schemeClr val="bg1"/>
                          </a:solidFill>
                          <a:effectLst/>
                          <a:latin typeface="+mn-lt"/>
                        </a:rPr>
                        <a:t>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0" i="0" u="none" strike="noStrike" cap="none" normalizeH="0" baseline="0" dirty="0">
                          <a:ln>
                            <a:noFill/>
                          </a:ln>
                          <a:solidFill>
                            <a:schemeClr val="tx2"/>
                          </a:solidFill>
                          <a:effectLst/>
                          <a:latin typeface="+mn-lt"/>
                        </a:rPr>
                        <a:t>MRFIT</a:t>
                      </a:r>
                    </a:p>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400" b="0" i="0" u="none" strike="noStrike" cap="none" normalizeH="0" baseline="0" dirty="0">
                          <a:ln>
                            <a:noFill/>
                          </a:ln>
                          <a:solidFill>
                            <a:schemeClr val="tx2"/>
                          </a:solidFill>
                          <a:effectLst/>
                          <a:latin typeface="+mn-lt"/>
                        </a:rPr>
                        <a:t>Smith et al, 1992</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3"/>
                  </a:ext>
                </a:extLst>
              </a:tr>
            </a:tbl>
          </a:graphicData>
        </a:graphic>
      </p:graphicFrame>
      <p:sp>
        <p:nvSpPr>
          <p:cNvPr id="3" name="Title 2"/>
          <p:cNvSpPr>
            <a:spLocks noGrp="1"/>
          </p:cNvSpPr>
          <p:nvPr>
            <p:ph type="title"/>
          </p:nvPr>
        </p:nvSpPr>
        <p:spPr/>
        <p:txBody>
          <a:bodyPr/>
          <a:lstStyle/>
          <a:p>
            <a:r>
              <a:rPr lang="en-GB" dirty="0">
                <a:latin typeface="+mn-lt"/>
                <a:ea typeface="MS PGothic" pitchFamily="34" charset="-128"/>
              </a:rPr>
              <a:t>2012 ESC CVD prevention guidelines</a:t>
            </a:r>
            <a:endParaRPr lang="en-GB" dirty="0">
              <a:latin typeface="+mn-lt"/>
            </a:endParaRPr>
          </a:p>
        </p:txBody>
      </p:sp>
      <p:pic>
        <p:nvPicPr>
          <p:cNvPr id="7" name="Picture 2" descr="S:\Sanofi-Regeneron\Alirocumab_2014\SCN10163_102869_low_LDLC_graphs\04_Images\Hi_Res\Flags\Flags.eps-06_E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0"/>
            <a:ext cx="1152525" cy="1166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528" y="5505846"/>
            <a:ext cx="8677324" cy="523220"/>
          </a:xfrm>
          <a:prstGeom prst="rect">
            <a:avLst/>
          </a:prstGeom>
          <a:noFill/>
        </p:spPr>
        <p:txBody>
          <a:bodyPr wrap="square" rtlCol="0">
            <a:spAutoFit/>
          </a:bodyPr>
          <a:lstStyle/>
          <a:p>
            <a:r>
              <a:rPr lang="fr-FR" sz="1400" baseline="30000" dirty="0">
                <a:solidFill>
                  <a:schemeClr val="bg1"/>
                </a:solidFill>
                <a:cs typeface="Arial" charset="0"/>
              </a:rPr>
              <a:t>‡</a:t>
            </a:r>
            <a:r>
              <a:rPr lang="en-GB" sz="1400" dirty="0">
                <a:solidFill>
                  <a:schemeClr val="bg1"/>
                </a:solidFill>
              </a:rPr>
              <a:t>SCORE  predicts the 10-year risk of fatal cardiovascular disease (CVD) based on the following risk factors: age, sex, smoking, systolic blood pressure, and total cholesterol. </a:t>
            </a:r>
          </a:p>
        </p:txBody>
      </p:sp>
    </p:spTree>
    <p:extLst>
      <p:ext uri="{BB962C8B-B14F-4D97-AF65-F5344CB8AC3E}">
        <p14:creationId xmlns:p14="http://schemas.microsoft.com/office/powerpoint/2010/main" val="24294305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 [1]</a:t>
            </a:r>
          </a:p>
        </p:txBody>
      </p:sp>
      <p:sp>
        <p:nvSpPr>
          <p:cNvPr id="3" name="Content Placeholder 2"/>
          <p:cNvSpPr>
            <a:spLocks noGrp="1"/>
          </p:cNvSpPr>
          <p:nvPr>
            <p:ph idx="1"/>
          </p:nvPr>
        </p:nvSpPr>
        <p:spPr>
          <a:xfrm>
            <a:off x="457200" y="1628801"/>
            <a:ext cx="8229600" cy="3888431"/>
          </a:xfrm>
        </p:spPr>
        <p:txBody>
          <a:bodyPr>
            <a:normAutofit/>
          </a:bodyPr>
          <a:lstStyle/>
          <a:p>
            <a:r>
              <a:rPr lang="en-GB" dirty="0"/>
              <a:t>The degree of LDL-C reduction is strongly associated with </a:t>
            </a:r>
            <a:r>
              <a:rPr lang="en-GB" sz="1700" b="1" dirty="0">
                <a:solidFill>
                  <a:schemeClr val="bg2">
                    <a:lumMod val="40000"/>
                    <a:lumOff val="60000"/>
                  </a:schemeClr>
                </a:solidFill>
              </a:rPr>
              <a:t>reduced risk of CV events</a:t>
            </a:r>
            <a:r>
              <a:rPr lang="en-GB" baseline="30000" dirty="0"/>
              <a:t>1–6</a:t>
            </a:r>
            <a:endParaRPr lang="en-GB" dirty="0"/>
          </a:p>
          <a:p>
            <a:pPr lvl="1"/>
            <a:r>
              <a:rPr lang="en-GB" dirty="0"/>
              <a:t>A lower limit of LDL-C below which there is a definite safety problem and/or no further benefit has not yet been determined</a:t>
            </a:r>
            <a:r>
              <a:rPr lang="en-GB" baseline="30000" dirty="0"/>
              <a:t>2</a:t>
            </a:r>
            <a:endParaRPr lang="en-GB" dirty="0"/>
          </a:p>
          <a:p>
            <a:pPr lvl="1"/>
            <a:r>
              <a:rPr lang="en-GB" dirty="0"/>
              <a:t>Clinical trials with statins have shown increased benefit of reducing LDL-C to low levels (&lt;50 mg/</a:t>
            </a:r>
            <a:r>
              <a:rPr lang="en-GB" dirty="0" err="1"/>
              <a:t>dL</a:t>
            </a:r>
            <a:r>
              <a:rPr lang="en-GB" dirty="0"/>
              <a:t>)</a:t>
            </a:r>
            <a:r>
              <a:rPr lang="en-GB" baseline="30000" dirty="0"/>
              <a:t>4,5</a:t>
            </a:r>
            <a:endParaRPr lang="en-GB" dirty="0"/>
          </a:p>
          <a:p>
            <a:endParaRPr lang="en-GB" dirty="0"/>
          </a:p>
          <a:p>
            <a:r>
              <a:rPr lang="en-GB" dirty="0"/>
              <a:t>Lowering LDL-C to </a:t>
            </a:r>
            <a:r>
              <a:rPr lang="en-GB" sz="1700" b="1" dirty="0">
                <a:solidFill>
                  <a:schemeClr val="bg2">
                    <a:lumMod val="40000"/>
                    <a:lumOff val="60000"/>
                  </a:schemeClr>
                </a:solidFill>
              </a:rPr>
              <a:t>&lt;70 mg/</a:t>
            </a:r>
            <a:r>
              <a:rPr lang="en-GB" sz="1700" b="1" dirty="0" err="1">
                <a:solidFill>
                  <a:schemeClr val="bg2">
                    <a:lumMod val="40000"/>
                    <a:lumOff val="60000"/>
                  </a:schemeClr>
                </a:solidFill>
              </a:rPr>
              <a:t>dL</a:t>
            </a:r>
            <a:r>
              <a:rPr lang="en-GB" sz="1700" b="1" dirty="0">
                <a:solidFill>
                  <a:schemeClr val="bg2">
                    <a:lumMod val="40000"/>
                    <a:lumOff val="60000"/>
                  </a:schemeClr>
                </a:solidFill>
              </a:rPr>
              <a:t> </a:t>
            </a:r>
            <a:r>
              <a:rPr lang="en-GB" dirty="0"/>
              <a:t>has been recommended as an </a:t>
            </a:r>
            <a:r>
              <a:rPr lang="en-GB" sz="1700" b="1" dirty="0">
                <a:solidFill>
                  <a:schemeClr val="bg2">
                    <a:lumMod val="40000"/>
                    <a:lumOff val="60000"/>
                  </a:schemeClr>
                </a:solidFill>
              </a:rPr>
              <a:t>optional target for high-risk </a:t>
            </a:r>
            <a:r>
              <a:rPr lang="en-GB" dirty="0"/>
              <a:t>patients in the latest European guidelines</a:t>
            </a:r>
            <a:r>
              <a:rPr lang="en-GB" baseline="30000" dirty="0"/>
              <a:t>7</a:t>
            </a:r>
            <a:endParaRPr lang="en-GB" dirty="0"/>
          </a:p>
        </p:txBody>
      </p:sp>
      <p:sp>
        <p:nvSpPr>
          <p:cNvPr id="6" name="Text Placeholder 7"/>
          <p:cNvSpPr>
            <a:spLocks noGrp="1"/>
          </p:cNvSpPr>
          <p:nvPr>
            <p:ph type="body" sz="quarter" idx="14"/>
          </p:nvPr>
        </p:nvSpPr>
        <p:spPr>
          <a:xfrm>
            <a:off x="1" y="6329377"/>
            <a:ext cx="6543304" cy="719485"/>
          </a:xfrm>
        </p:spPr>
        <p:txBody>
          <a:bodyPr/>
          <a:lstStyle/>
          <a:p>
            <a:pPr defTabSz="457200" fontAlgn="base">
              <a:spcBef>
                <a:spcPct val="0"/>
              </a:spcBef>
              <a:spcAft>
                <a:spcPct val="0"/>
              </a:spcAft>
            </a:pPr>
            <a:r>
              <a:rPr lang="en-GB" sz="800" b="1" dirty="0"/>
              <a:t>1.</a:t>
            </a:r>
            <a:r>
              <a:rPr lang="en-GB" sz="800" dirty="0"/>
              <a:t> </a:t>
            </a:r>
            <a:r>
              <a:rPr lang="en-GB" sz="800" dirty="0" err="1"/>
              <a:t>LaRosa</a:t>
            </a:r>
            <a:r>
              <a:rPr lang="en-GB" sz="800" dirty="0"/>
              <a:t> JC, et al. </a:t>
            </a:r>
            <a:r>
              <a:rPr lang="en-GB" sz="800" i="1" dirty="0"/>
              <a:t>Am J </a:t>
            </a:r>
            <a:r>
              <a:rPr lang="en-GB" sz="800" i="1" dirty="0" err="1"/>
              <a:t>Cardiol</a:t>
            </a:r>
            <a:r>
              <a:rPr lang="en-GB" sz="800" dirty="0"/>
              <a:t>. 2012;111:1221–1229. </a:t>
            </a:r>
            <a:r>
              <a:rPr lang="en-GB" sz="800" b="1" dirty="0"/>
              <a:t>2. </a:t>
            </a:r>
            <a:r>
              <a:rPr lang="en-GB" sz="800" dirty="0"/>
              <a:t>O’Keefe JH, et al. </a:t>
            </a:r>
            <a:r>
              <a:rPr lang="en-GB" sz="800" i="1" dirty="0"/>
              <a:t>J Am </a:t>
            </a:r>
            <a:r>
              <a:rPr lang="en-GB" sz="800" i="1" dirty="0" err="1"/>
              <a:t>Coll</a:t>
            </a:r>
            <a:r>
              <a:rPr lang="en-GB" sz="800" i="1" dirty="0"/>
              <a:t> </a:t>
            </a:r>
            <a:r>
              <a:rPr lang="en-GB" sz="800" i="1" dirty="0" err="1"/>
              <a:t>Cardiol</a:t>
            </a:r>
            <a:r>
              <a:rPr lang="en-GB" sz="800" dirty="0"/>
              <a:t>. 2004;43(11):2142–2146.</a:t>
            </a:r>
            <a:r>
              <a:rPr lang="en-GB" sz="800" b="1" dirty="0"/>
              <a:t> </a:t>
            </a:r>
            <a:r>
              <a:rPr lang="fr-FR" sz="800" b="1" dirty="0"/>
              <a:t>3.</a:t>
            </a:r>
            <a:r>
              <a:rPr lang="fr-FR" sz="800" dirty="0"/>
              <a:t> </a:t>
            </a:r>
            <a:r>
              <a:rPr lang="en-GB" sz="800" dirty="0" err="1"/>
              <a:t>Ference</a:t>
            </a:r>
            <a:r>
              <a:rPr lang="en-GB" sz="800" dirty="0"/>
              <a:t> BA, et al. </a:t>
            </a:r>
            <a:r>
              <a:rPr lang="en-GB" sz="800" i="1" dirty="0"/>
              <a:t>J Am </a:t>
            </a:r>
            <a:r>
              <a:rPr lang="en-GB" sz="800" i="1" dirty="0" err="1"/>
              <a:t>Coll</a:t>
            </a:r>
            <a:r>
              <a:rPr lang="en-GB" sz="800" i="1" dirty="0"/>
              <a:t> </a:t>
            </a:r>
            <a:r>
              <a:rPr lang="en-GB" sz="800" i="1" dirty="0" err="1"/>
              <a:t>Cardiol</a:t>
            </a:r>
            <a:r>
              <a:rPr lang="en-GB" sz="800" dirty="0"/>
              <a:t>. 2012;60:2631–2639. </a:t>
            </a:r>
            <a:r>
              <a:rPr lang="en-GB" sz="800" b="1" dirty="0"/>
              <a:t>4.</a:t>
            </a:r>
            <a:r>
              <a:rPr lang="en-GB" sz="800" dirty="0"/>
              <a:t> Cholesterol Treatment </a:t>
            </a:r>
            <a:r>
              <a:rPr lang="en-GB" sz="800" dirty="0" err="1"/>
              <a:t>Trialists</a:t>
            </a:r>
            <a:r>
              <a:rPr lang="en-GB" sz="800" dirty="0"/>
              <a:t>’ (CTT) Collaboration, Lancet 2010;376:1670–1681. </a:t>
            </a:r>
            <a:r>
              <a:rPr lang="en-GB" sz="800" b="1" dirty="0"/>
              <a:t>5.</a:t>
            </a:r>
            <a:r>
              <a:rPr lang="en-GB" sz="800" dirty="0"/>
              <a:t> Hsia J, et al. JACC  2011;56(16):1666–1675. </a:t>
            </a:r>
            <a:r>
              <a:rPr lang="en-GB" sz="800" b="1" dirty="0"/>
              <a:t>6. </a:t>
            </a:r>
            <a:r>
              <a:rPr lang="en-GB" sz="800" dirty="0"/>
              <a:t>Cholesterol Treatment </a:t>
            </a:r>
            <a:r>
              <a:rPr lang="en-GB" sz="800" dirty="0" err="1"/>
              <a:t>Trialists</a:t>
            </a:r>
            <a:r>
              <a:rPr lang="en-GB" sz="800" dirty="0"/>
              <a:t> (CTT) Collaboration. </a:t>
            </a:r>
            <a:r>
              <a:rPr lang="fr-FR" sz="800" i="1" dirty="0"/>
              <a:t>Lancet. </a:t>
            </a:r>
            <a:r>
              <a:rPr lang="en-GB" sz="800" dirty="0"/>
              <a:t>2012;380:581–590</a:t>
            </a:r>
            <a:r>
              <a:rPr lang="fr-FR" sz="800" dirty="0"/>
              <a:t>. </a:t>
            </a:r>
            <a:r>
              <a:rPr lang="fr-FR" sz="800" b="1" dirty="0"/>
              <a:t>7. </a:t>
            </a:r>
            <a:r>
              <a:rPr lang="en-GB" sz="800" dirty="0">
                <a:ea typeface="MS PGothic" pitchFamily="34" charset="-128"/>
                <a:cs typeface="Arial" charset="0"/>
              </a:rPr>
              <a:t>Reiner Z, et al. </a:t>
            </a:r>
            <a:r>
              <a:rPr lang="en-GB" sz="800" i="1" dirty="0" err="1">
                <a:ea typeface="MS PGothic" pitchFamily="34" charset="-128"/>
                <a:cs typeface="Arial" charset="0"/>
              </a:rPr>
              <a:t>Eur</a:t>
            </a:r>
            <a:r>
              <a:rPr lang="en-GB" sz="800" i="1" dirty="0">
                <a:ea typeface="MS PGothic" pitchFamily="34" charset="-128"/>
                <a:cs typeface="Arial" charset="0"/>
              </a:rPr>
              <a:t> Heart J. </a:t>
            </a:r>
            <a:r>
              <a:rPr lang="en-GB" sz="800" dirty="0">
                <a:ea typeface="MS PGothic" pitchFamily="34" charset="-128"/>
                <a:cs typeface="Arial" charset="0"/>
              </a:rPr>
              <a:t>2011;32:1769-818</a:t>
            </a:r>
          </a:p>
        </p:txBody>
      </p:sp>
    </p:spTree>
    <p:extLst>
      <p:ext uri="{BB962C8B-B14F-4D97-AF65-F5344CB8AC3E}">
        <p14:creationId xmlns:p14="http://schemas.microsoft.com/office/powerpoint/2010/main" val="42718059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99392"/>
            <a:ext cx="7283152" cy="1143000"/>
          </a:xfrm>
        </p:spPr>
        <p:txBody>
          <a:bodyPr/>
          <a:lstStyle/>
          <a:p>
            <a:r>
              <a:rPr lang="en-GB" dirty="0"/>
              <a:t>Summary [2]</a:t>
            </a:r>
          </a:p>
        </p:txBody>
      </p:sp>
      <p:sp>
        <p:nvSpPr>
          <p:cNvPr id="3" name="Content Placeholder 2"/>
          <p:cNvSpPr>
            <a:spLocks noGrp="1"/>
          </p:cNvSpPr>
          <p:nvPr>
            <p:ph idx="1"/>
          </p:nvPr>
        </p:nvSpPr>
        <p:spPr>
          <a:xfrm>
            <a:off x="205680" y="1196752"/>
            <a:ext cx="8686800" cy="5112568"/>
          </a:xfrm>
        </p:spPr>
        <p:txBody>
          <a:bodyPr>
            <a:normAutofit fontScale="92500" lnSpcReduction="10000"/>
          </a:bodyPr>
          <a:lstStyle/>
          <a:p>
            <a:pPr>
              <a:lnSpc>
                <a:spcPct val="110000"/>
              </a:lnSpc>
            </a:pPr>
            <a:r>
              <a:rPr lang="en-GB" dirty="0"/>
              <a:t>Although associations have been found between low LDL-C and </a:t>
            </a:r>
            <a:r>
              <a:rPr lang="en-GB" b="1" dirty="0">
                <a:solidFill>
                  <a:schemeClr val="bg2">
                    <a:lumMod val="40000"/>
                    <a:lumOff val="60000"/>
                  </a:schemeClr>
                </a:solidFill>
              </a:rPr>
              <a:t>increased cancer, and </a:t>
            </a:r>
            <a:r>
              <a:rPr lang="en-GB" b="1" dirty="0" err="1">
                <a:solidFill>
                  <a:schemeClr val="bg2">
                    <a:lumMod val="40000"/>
                    <a:lumOff val="60000"/>
                  </a:schemeClr>
                </a:solidFill>
              </a:rPr>
              <a:t>haemorraghic</a:t>
            </a:r>
            <a:r>
              <a:rPr lang="en-GB" b="1" dirty="0">
                <a:solidFill>
                  <a:schemeClr val="bg2">
                    <a:lumMod val="40000"/>
                    <a:lumOff val="60000"/>
                  </a:schemeClr>
                </a:solidFill>
              </a:rPr>
              <a:t> stroke</a:t>
            </a:r>
            <a:r>
              <a:rPr lang="en-GB" dirty="0"/>
              <a:t>, these findings may be </a:t>
            </a:r>
            <a:r>
              <a:rPr lang="en-GB" b="1" dirty="0">
                <a:solidFill>
                  <a:schemeClr val="bg2">
                    <a:lumMod val="40000"/>
                    <a:lumOff val="60000"/>
                  </a:schemeClr>
                </a:solidFill>
              </a:rPr>
              <a:t>confounded</a:t>
            </a:r>
            <a:r>
              <a:rPr lang="en-GB" dirty="0"/>
              <a:t> by comorbid conditions</a:t>
            </a:r>
            <a:r>
              <a:rPr lang="en-GB" baseline="30000" dirty="0"/>
              <a:t>1–5</a:t>
            </a:r>
          </a:p>
          <a:p>
            <a:pPr marL="228600" lvl="2" indent="-228600">
              <a:lnSpc>
                <a:spcPct val="110000"/>
              </a:lnSpc>
            </a:pPr>
            <a:endParaRPr lang="en-GB" sz="1800" dirty="0"/>
          </a:p>
          <a:p>
            <a:pPr marL="228600" lvl="2" indent="-228600">
              <a:lnSpc>
                <a:spcPct val="110000"/>
              </a:lnSpc>
            </a:pPr>
            <a:r>
              <a:rPr lang="en-GB" sz="1800" dirty="0"/>
              <a:t>A post-hoc analysis of </a:t>
            </a:r>
            <a:r>
              <a:rPr lang="en-GB" sz="1800" b="1" dirty="0">
                <a:solidFill>
                  <a:schemeClr val="bg2">
                    <a:lumMod val="40000"/>
                    <a:lumOff val="60000"/>
                  </a:schemeClr>
                </a:solidFill>
              </a:rPr>
              <a:t>neurocognitive effects </a:t>
            </a:r>
            <a:r>
              <a:rPr lang="en-GB" sz="1800" dirty="0"/>
              <a:t>in patients achieving LDL-C &lt;30 mg/</a:t>
            </a:r>
            <a:r>
              <a:rPr lang="en-GB" sz="1800" dirty="0" err="1"/>
              <a:t>dL</a:t>
            </a:r>
            <a:r>
              <a:rPr lang="en-GB" sz="1800" dirty="0"/>
              <a:t> in the JUPITER trial showed no significant increase in </a:t>
            </a:r>
            <a:r>
              <a:rPr lang="en-GB" sz="1800" b="1" dirty="0">
                <a:solidFill>
                  <a:schemeClr val="bg2">
                    <a:lumMod val="40000"/>
                    <a:lumOff val="60000"/>
                  </a:schemeClr>
                </a:solidFill>
              </a:rPr>
              <a:t>memory impairment </a:t>
            </a:r>
            <a:r>
              <a:rPr lang="en-GB" sz="1800" dirty="0"/>
              <a:t>and a small increase risk of psychiatric disorders (largely </a:t>
            </a:r>
            <a:r>
              <a:rPr lang="en-GB" sz="1800" b="1" dirty="0">
                <a:solidFill>
                  <a:schemeClr val="bg2">
                    <a:lumMod val="40000"/>
                    <a:lumOff val="60000"/>
                  </a:schemeClr>
                </a:solidFill>
              </a:rPr>
              <a:t>insomnia</a:t>
            </a:r>
            <a:r>
              <a:rPr lang="en-GB" sz="1800" dirty="0"/>
              <a:t>) vs patients with LDL-C ≥30 mg/dL</a:t>
            </a:r>
            <a:r>
              <a:rPr lang="en-GB" sz="1800" baseline="30000" dirty="0"/>
              <a:t>6</a:t>
            </a:r>
          </a:p>
          <a:p>
            <a:pPr marL="0" indent="0">
              <a:lnSpc>
                <a:spcPct val="110000"/>
              </a:lnSpc>
              <a:buNone/>
            </a:pPr>
            <a:endParaRPr lang="en-GB" dirty="0"/>
          </a:p>
          <a:p>
            <a:pPr>
              <a:lnSpc>
                <a:spcPct val="110000"/>
              </a:lnSpc>
            </a:pPr>
            <a:r>
              <a:rPr lang="en-GB" dirty="0"/>
              <a:t>Ongoing trials with </a:t>
            </a:r>
            <a:r>
              <a:rPr lang="en-GB" b="1" dirty="0">
                <a:solidFill>
                  <a:schemeClr val="bg2">
                    <a:lumMod val="40000"/>
                    <a:lumOff val="60000"/>
                  </a:schemeClr>
                </a:solidFill>
              </a:rPr>
              <a:t>new therapies </a:t>
            </a:r>
            <a:r>
              <a:rPr lang="en-GB" dirty="0"/>
              <a:t>(</a:t>
            </a:r>
            <a:r>
              <a:rPr lang="en-GB" dirty="0" err="1"/>
              <a:t>eg</a:t>
            </a:r>
            <a:r>
              <a:rPr lang="en-GB" dirty="0"/>
              <a:t> PCSK9 inhibitors) have  achieved even lower LDL-C levels than in statin trials</a:t>
            </a:r>
          </a:p>
          <a:p>
            <a:pPr lvl="1">
              <a:lnSpc>
                <a:spcPct val="110000"/>
              </a:lnSpc>
            </a:pPr>
            <a:r>
              <a:rPr lang="en-GB" dirty="0"/>
              <a:t>No safety signals have been reported so far in PCSK9 inhibitor trials</a:t>
            </a:r>
            <a:r>
              <a:rPr lang="en-GB" baseline="30000" dirty="0"/>
              <a:t>7,8</a:t>
            </a:r>
          </a:p>
          <a:p>
            <a:pPr lvl="1">
              <a:lnSpc>
                <a:spcPct val="110000"/>
              </a:lnSpc>
            </a:pPr>
            <a:endParaRPr lang="en-GB" dirty="0"/>
          </a:p>
          <a:p>
            <a:pPr>
              <a:lnSpc>
                <a:spcPct val="110000"/>
              </a:lnSpc>
            </a:pPr>
            <a:r>
              <a:rPr lang="en-GB" b="1" dirty="0">
                <a:solidFill>
                  <a:schemeClr val="bg2">
                    <a:lumMod val="40000"/>
                    <a:lumOff val="60000"/>
                  </a:schemeClr>
                </a:solidFill>
              </a:rPr>
              <a:t>Large long term outcome </a:t>
            </a:r>
            <a:r>
              <a:rPr lang="en-GB" dirty="0"/>
              <a:t>studies will be needed to completely characterize the risks and benefits of lowering LDL-C beyond currently recommended levels</a:t>
            </a:r>
          </a:p>
          <a:p>
            <a:pPr lvl="1">
              <a:lnSpc>
                <a:spcPct val="110000"/>
              </a:lnSpc>
            </a:pPr>
            <a:r>
              <a:rPr lang="en-GB" dirty="0">
                <a:solidFill>
                  <a:prstClr val="white"/>
                </a:solidFill>
              </a:rPr>
              <a:t>Several long term outcome trials with PCSK9 inhibitors are ongoing and should help to address this question</a:t>
            </a:r>
            <a:r>
              <a:rPr lang="en-GB" baseline="30000" dirty="0">
                <a:solidFill>
                  <a:prstClr val="white"/>
                </a:solidFill>
              </a:rPr>
              <a:t>9,10</a:t>
            </a:r>
            <a:endParaRPr lang="en-GB" dirty="0">
              <a:solidFill>
                <a:prstClr val="white"/>
              </a:solidFill>
            </a:endParaRPr>
          </a:p>
        </p:txBody>
      </p:sp>
      <p:sp>
        <p:nvSpPr>
          <p:cNvPr id="6" name="Text Placeholder 4"/>
          <p:cNvSpPr>
            <a:spLocks noGrp="1"/>
          </p:cNvSpPr>
          <p:nvPr>
            <p:ph type="body" sz="quarter" idx="14"/>
          </p:nvPr>
        </p:nvSpPr>
        <p:spPr>
          <a:xfrm>
            <a:off x="-36512" y="6381328"/>
            <a:ext cx="6740421" cy="720080"/>
          </a:xfrm>
        </p:spPr>
        <p:txBody>
          <a:bodyPr/>
          <a:lstStyle/>
          <a:p>
            <a:r>
              <a:rPr lang="en-GB" sz="500" dirty="0"/>
              <a:t>1. Cholesterol Treatment </a:t>
            </a:r>
            <a:r>
              <a:rPr lang="en-GB" sz="500" dirty="0" err="1"/>
              <a:t>Trialists</a:t>
            </a:r>
            <a:r>
              <a:rPr lang="en-GB" sz="500" dirty="0"/>
              <a:t> (CTT) Collaboration. </a:t>
            </a:r>
            <a:r>
              <a:rPr lang="fr-FR" sz="500" i="1" dirty="0"/>
              <a:t>Lancet. </a:t>
            </a:r>
            <a:r>
              <a:rPr lang="en-GB" sz="500" dirty="0"/>
              <a:t>2012;380:581–590</a:t>
            </a:r>
            <a:r>
              <a:rPr lang="fr-FR" sz="500" dirty="0"/>
              <a:t>. 2. </a:t>
            </a:r>
            <a:r>
              <a:rPr lang="en-GB" sz="500" dirty="0" err="1"/>
              <a:t>Amarenco</a:t>
            </a:r>
            <a:r>
              <a:rPr lang="en-GB" sz="500" dirty="0"/>
              <a:t> P, et al. </a:t>
            </a:r>
            <a:r>
              <a:rPr lang="en-GB" sz="500" i="1" dirty="0"/>
              <a:t>N </a:t>
            </a:r>
            <a:r>
              <a:rPr lang="en-GB" sz="500" i="1" dirty="0" err="1"/>
              <a:t>Engl</a:t>
            </a:r>
            <a:r>
              <a:rPr lang="en-GB" sz="500" i="1" dirty="0"/>
              <a:t> J Med</a:t>
            </a:r>
            <a:r>
              <a:rPr lang="en-GB" sz="500" dirty="0"/>
              <a:t>. 2006;355(6):549–559. 3. </a:t>
            </a:r>
            <a:r>
              <a:rPr lang="en-GB" sz="500" dirty="0" err="1"/>
              <a:t>Baigent</a:t>
            </a:r>
            <a:r>
              <a:rPr lang="en-GB" sz="500" dirty="0"/>
              <a:t> C, et al. </a:t>
            </a:r>
            <a:r>
              <a:rPr lang="en-GB" sz="500" i="1" dirty="0"/>
              <a:t>Lancet</a:t>
            </a:r>
            <a:r>
              <a:rPr lang="en-GB" sz="500" dirty="0"/>
              <a:t>. 011;377(9784):2181–2192. 4. SHARP Collaborative Group. </a:t>
            </a:r>
            <a:r>
              <a:rPr lang="en-GB" sz="500" i="1" dirty="0"/>
              <a:t>Am Heart J</a:t>
            </a:r>
            <a:r>
              <a:rPr lang="en-GB" sz="500" dirty="0"/>
              <a:t>. 2010;160(5):785–794. 5. </a:t>
            </a:r>
            <a:r>
              <a:rPr lang="en-GB" sz="500" dirty="0" err="1"/>
              <a:t>Preiss</a:t>
            </a:r>
            <a:r>
              <a:rPr lang="en-GB" sz="500" dirty="0"/>
              <a:t> D, et al. </a:t>
            </a:r>
            <a:r>
              <a:rPr lang="en-GB" sz="500" i="1" dirty="0"/>
              <a:t>JAMA</a:t>
            </a:r>
            <a:r>
              <a:rPr lang="en-GB" sz="500" dirty="0"/>
              <a:t> 2011;305(24):2556–2564. 6. </a:t>
            </a:r>
            <a:r>
              <a:rPr lang="en-GB" sz="600" dirty="0"/>
              <a:t>Everett BM et al. </a:t>
            </a:r>
            <a:r>
              <a:rPr lang="en-GB" sz="600" i="1" dirty="0"/>
              <a:t>Am J </a:t>
            </a:r>
            <a:r>
              <a:rPr lang="en-GB" sz="600" i="1" dirty="0" err="1"/>
              <a:t>Cardiol</a:t>
            </a:r>
            <a:r>
              <a:rPr lang="en-GB" sz="600" dirty="0"/>
              <a:t>. 2014;114:1682–1689. </a:t>
            </a:r>
            <a:r>
              <a:rPr lang="en-GB" sz="500" dirty="0"/>
              <a:t> 7. </a:t>
            </a:r>
            <a:r>
              <a:rPr lang="fr-FR" sz="500" dirty="0"/>
              <a:t>Robinson JG, et al. American </a:t>
            </a:r>
            <a:r>
              <a:rPr lang="fr-FR" sz="500" dirty="0" err="1"/>
              <a:t>Heart</a:t>
            </a:r>
            <a:r>
              <a:rPr lang="fr-FR" sz="500" dirty="0"/>
              <a:t> Association Scientific Sessions, Session CS.05  </a:t>
            </a:r>
            <a:r>
              <a:rPr lang="fr-FR" sz="500" dirty="0" err="1"/>
              <a:t>November</a:t>
            </a:r>
            <a:r>
              <a:rPr lang="fr-FR" sz="500" dirty="0"/>
              <a:t> 19, 2014, Chicago. 8. </a:t>
            </a:r>
            <a:r>
              <a:rPr lang="en-GB" sz="500" dirty="0" err="1"/>
              <a:t>Koren</a:t>
            </a:r>
            <a:r>
              <a:rPr lang="en-GB" sz="500" dirty="0"/>
              <a:t> MJ, et al. poster #2079; American Heart Association Scientific Sessions, Session APS.202.05, 16–19 Nov, 2014. Chicago, IL. 9. ClinicalTrials.gov. ODYSSEY OUTCOMES Available online:</a:t>
            </a:r>
            <a:r>
              <a:rPr lang="en-GB" sz="500" dirty="0">
                <a:hlinkClick r:id="rId2"/>
              </a:rPr>
              <a:t> https://clinicaltrials.gov/ct2/show/NCT01663402?term=odyssey+outcomes&amp;rank=1</a:t>
            </a:r>
            <a:r>
              <a:rPr lang="en-GB" sz="500" dirty="0"/>
              <a:t> Accessed Dec 2014. 10. ClinicalTrials.gov FOURIER Available online: </a:t>
            </a:r>
            <a:r>
              <a:rPr lang="en-GB" sz="500" dirty="0">
                <a:hlinkClick r:id="rId3"/>
              </a:rPr>
              <a:t>https://clinicaltrials.gov/ct2/show/NCT01764633?term=evolocumab+fourier&amp;rank=1</a:t>
            </a:r>
            <a:r>
              <a:rPr lang="en-GB" sz="500" dirty="0"/>
              <a:t> Accessed Dec 2014.</a:t>
            </a:r>
          </a:p>
          <a:p>
            <a:endParaRPr lang="en-GB" sz="600" dirty="0"/>
          </a:p>
        </p:txBody>
      </p:sp>
    </p:spTree>
    <p:extLst>
      <p:ext uri="{BB962C8B-B14F-4D97-AF65-F5344CB8AC3E}">
        <p14:creationId xmlns:p14="http://schemas.microsoft.com/office/powerpoint/2010/main" val="12460287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exander.eve\AppData\Local\Microsoft\Windows\Temporary Internet Files\Content.Outlook\L61DB0I9\sanofi regeneron logo2.png"/>
          <p:cNvPicPr>
            <a:picLocks noChangeAspect="1" noChangeArrowheads="1"/>
          </p:cNvPicPr>
          <p:nvPr/>
        </p:nvPicPr>
        <p:blipFill rotWithShape="1">
          <a:blip r:embed="rId2">
            <a:biLevel thresh="25000"/>
            <a:extLst>
              <a:ext uri="{28A0092B-C50C-407E-A947-70E740481C1C}">
                <a14:useLocalDpi xmlns:a14="http://schemas.microsoft.com/office/drawing/2010/main" val="0"/>
              </a:ext>
            </a:extLst>
          </a:blip>
          <a:srcRect r="729"/>
          <a:stretch/>
        </p:blipFill>
        <p:spPr bwMode="auto">
          <a:xfrm>
            <a:off x="1551709" y="3126642"/>
            <a:ext cx="6143624" cy="62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04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4"/>
          <p:cNvSpPr txBox="1">
            <a:spLocks noChangeArrowheads="1"/>
          </p:cNvSpPr>
          <p:nvPr/>
        </p:nvSpPr>
        <p:spPr bwMode="auto">
          <a:xfrm>
            <a:off x="0" y="6374889"/>
            <a:ext cx="6119812" cy="461665"/>
          </a:xfrm>
          <a:prstGeom prst="rect">
            <a:avLst/>
          </a:prstGeom>
          <a:noFill/>
          <a:ln w="9525">
            <a:noFill/>
            <a:miter lim="800000"/>
            <a:headEnd/>
            <a:tailEnd/>
          </a:ln>
        </p:spPr>
        <p:txBody>
          <a:bodyPr>
            <a:spAutoFit/>
          </a:bodyPr>
          <a:lstStyle/>
          <a:p>
            <a:pPr defTabSz="457200" fontAlgn="base">
              <a:spcBef>
                <a:spcPct val="0"/>
              </a:spcBef>
              <a:spcAft>
                <a:spcPct val="0"/>
              </a:spcAft>
            </a:pPr>
            <a:r>
              <a:rPr lang="en-GB" sz="800" dirty="0" err="1">
                <a:solidFill>
                  <a:schemeClr val="bg1"/>
                </a:solidFill>
                <a:ea typeface="MS PGothic" pitchFamily="34" charset="-128"/>
                <a:cs typeface="Arial" charset="0"/>
              </a:rPr>
              <a:t>Böhm</a:t>
            </a:r>
            <a:r>
              <a:rPr lang="en-GB" sz="800" dirty="0">
                <a:solidFill>
                  <a:schemeClr val="bg1"/>
                </a:solidFill>
                <a:ea typeface="MS PGothic" pitchFamily="34" charset="-128"/>
                <a:cs typeface="Arial" charset="0"/>
              </a:rPr>
              <a:t> M, et al. </a:t>
            </a:r>
            <a:r>
              <a:rPr lang="en-GB" sz="800" dirty="0" err="1">
                <a:solidFill>
                  <a:schemeClr val="bg1"/>
                </a:solidFill>
                <a:ea typeface="MS PGothic" pitchFamily="34" charset="-128"/>
                <a:cs typeface="Arial" charset="0"/>
              </a:rPr>
              <a:t>Clin</a:t>
            </a:r>
            <a:r>
              <a:rPr lang="en-GB" sz="800" dirty="0">
                <a:solidFill>
                  <a:schemeClr val="bg1"/>
                </a:solidFill>
                <a:ea typeface="MS PGothic" pitchFamily="34" charset="-128"/>
                <a:cs typeface="Arial" charset="0"/>
              </a:rPr>
              <a:t> Res </a:t>
            </a:r>
            <a:r>
              <a:rPr lang="en-GB" sz="800" dirty="0" err="1">
                <a:solidFill>
                  <a:schemeClr val="bg1"/>
                </a:solidFill>
                <a:ea typeface="MS PGothic" pitchFamily="34" charset="-128"/>
                <a:cs typeface="Arial" charset="0"/>
              </a:rPr>
              <a:t>Cardiol</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Suppl</a:t>
            </a:r>
            <a:r>
              <a:rPr lang="en-GB" sz="800" dirty="0">
                <a:solidFill>
                  <a:schemeClr val="bg1"/>
                </a:solidFill>
                <a:ea typeface="MS PGothic" pitchFamily="34" charset="-128"/>
                <a:cs typeface="Arial" charset="0"/>
              </a:rPr>
              <a:t> 2007;2:8–15</a:t>
            </a:r>
          </a:p>
          <a:p>
            <a:pPr defTabSz="457200" fontAlgn="base">
              <a:spcBef>
                <a:spcPct val="0"/>
              </a:spcBef>
              <a:spcAft>
                <a:spcPct val="0"/>
              </a:spcAft>
            </a:pPr>
            <a:r>
              <a:rPr lang="en-GB" sz="800" dirty="0">
                <a:solidFill>
                  <a:schemeClr val="bg1"/>
                </a:solidFill>
                <a:ea typeface="MS PGothic" pitchFamily="34" charset="-128"/>
                <a:cs typeface="Arial" charset="0"/>
              </a:rPr>
              <a:t>RFs, risk factors</a:t>
            </a:r>
          </a:p>
          <a:p>
            <a:pPr defTabSz="457200" fontAlgn="base">
              <a:spcBef>
                <a:spcPct val="0"/>
              </a:spcBef>
              <a:spcAft>
                <a:spcPct val="0"/>
              </a:spcAft>
            </a:pPr>
            <a:endParaRPr lang="en-GB" sz="800" dirty="0">
              <a:solidFill>
                <a:srgbClr val="1F497D"/>
              </a:solidFill>
              <a:latin typeface="Arial" charset="0"/>
              <a:ea typeface="MS PGothic" pitchFamily="34" charset="-128"/>
              <a:cs typeface="Arial" charset="0"/>
            </a:endParaRPr>
          </a:p>
        </p:txBody>
      </p:sp>
      <p:sp>
        <p:nvSpPr>
          <p:cNvPr id="52227" name="Rectangle 2"/>
          <p:cNvSpPr>
            <a:spLocks noChangeArrowheads="1"/>
          </p:cNvSpPr>
          <p:nvPr/>
        </p:nvSpPr>
        <p:spPr bwMode="auto">
          <a:xfrm>
            <a:off x="-1733265" y="4479540"/>
            <a:ext cx="9144000" cy="774700"/>
          </a:xfrm>
          <a:prstGeom prst="rect">
            <a:avLst/>
          </a:prstGeom>
          <a:noFill/>
          <a:ln w="9525" algn="ctr">
            <a:noFill/>
            <a:miter lim="800000"/>
            <a:headEnd/>
            <a:tailEnd/>
          </a:ln>
          <a:effectLst/>
        </p:spPr>
        <p:txBody>
          <a:bodyPr anchor="ctr"/>
          <a:lstStyle/>
          <a:p>
            <a:pPr algn="ctr" defTabSz="457200" eaLnBrk="0" fontAlgn="base" hangingPunct="0">
              <a:lnSpc>
                <a:spcPct val="80000"/>
              </a:lnSpc>
              <a:spcBef>
                <a:spcPct val="0"/>
              </a:spcBef>
              <a:spcAft>
                <a:spcPct val="0"/>
              </a:spcAft>
            </a:pPr>
            <a:endParaRPr lang="en-US" sz="2400" b="1" dirty="0">
              <a:solidFill>
                <a:srgbClr val="1F497D"/>
              </a:solidFill>
              <a:latin typeface="Arial" charset="0"/>
              <a:ea typeface="MS PGothic" pitchFamily="34" charset="-128"/>
            </a:endParaRPr>
          </a:p>
        </p:txBody>
      </p:sp>
      <p:graphicFrame>
        <p:nvGraphicFramePr>
          <p:cNvPr id="7" name="Group 54"/>
          <p:cNvGraphicFramePr>
            <a:graphicFrameLocks noGrp="1"/>
          </p:cNvGraphicFramePr>
          <p:nvPr>
            <p:extLst>
              <p:ext uri="{D42A27DB-BD31-4B8C-83A1-F6EECF244321}">
                <p14:modId xmlns:p14="http://schemas.microsoft.com/office/powerpoint/2010/main" val="3651174627"/>
              </p:ext>
            </p:extLst>
          </p:nvPr>
        </p:nvGraphicFramePr>
        <p:xfrm>
          <a:off x="483879" y="1915735"/>
          <a:ext cx="8237845" cy="3474739"/>
        </p:xfrm>
        <a:graphic>
          <a:graphicData uri="http://schemas.openxmlformats.org/drawingml/2006/table">
            <a:tbl>
              <a:tblPr/>
              <a:tblGrid>
                <a:gridCol w="2995591">
                  <a:extLst>
                    <a:ext uri="{9D8B030D-6E8A-4147-A177-3AD203B41FA5}">
                      <a16:colId xmlns:a16="http://schemas.microsoft.com/office/drawing/2014/main" val="20000"/>
                    </a:ext>
                  </a:extLst>
                </a:gridCol>
                <a:gridCol w="5242254">
                  <a:extLst>
                    <a:ext uri="{9D8B030D-6E8A-4147-A177-3AD203B41FA5}">
                      <a16:colId xmlns:a16="http://schemas.microsoft.com/office/drawing/2014/main" val="20001"/>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Targets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417056">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Very</a:t>
                      </a:r>
                      <a:r>
                        <a:rPr kumimoji="0" lang="fr-FR" sz="1400" b="0" i="0" u="none" strike="noStrike" cap="none" normalizeH="0" baseline="0" dirty="0">
                          <a:ln>
                            <a:noFill/>
                          </a:ln>
                          <a:solidFill>
                            <a:schemeClr val="tx2"/>
                          </a:solidFill>
                          <a:effectLst/>
                          <a:latin typeface="+mn-lt"/>
                          <a:cs typeface="Arial" charset="0"/>
                        </a:rPr>
                        <a:t> high </a:t>
                      </a:r>
                      <a:r>
                        <a:rPr kumimoji="0" lang="fr-FR" sz="1400" b="0" i="0" u="none" strike="noStrike" cap="none" normalizeH="0" baseline="0" dirty="0" err="1">
                          <a:ln>
                            <a:noFill/>
                          </a:ln>
                          <a:solidFill>
                            <a:schemeClr val="tx2"/>
                          </a:solidFill>
                          <a:effectLst/>
                          <a:latin typeface="+mn-lt"/>
                          <a:cs typeface="Arial" charset="0"/>
                        </a:rPr>
                        <a:t>risk</a:t>
                      </a:r>
                      <a:r>
                        <a:rPr kumimoji="0" lang="fr-FR" sz="1400" b="0" i="0" u="none" strike="noStrike" cap="none" normalizeH="0" baseline="0" dirty="0">
                          <a:ln>
                            <a:noFill/>
                          </a:ln>
                          <a:solidFill>
                            <a:schemeClr val="tx2"/>
                          </a:solidFill>
                          <a:effectLst/>
                          <a:latin typeface="+mn-lt"/>
                          <a:cs typeface="Arial" charset="0"/>
                        </a:rPr>
                        <a:t> (post-ACS)</a:t>
                      </a:r>
                      <a:endParaRPr kumimoji="0" lang="fr-FR" sz="1400" b="0" i="1"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&lt;70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(~1.8 mmol/L) </a:t>
                      </a:r>
                      <a:r>
                        <a:rPr kumimoji="0" lang="fr-FR" sz="1400" b="0" i="0" u="none" strike="noStrike" cap="none" normalizeH="0" baseline="0" dirty="0" err="1">
                          <a:ln>
                            <a:noFill/>
                          </a:ln>
                          <a:solidFill>
                            <a:schemeClr val="tx2"/>
                          </a:solidFill>
                          <a:effectLst/>
                          <a:latin typeface="+mn-lt"/>
                          <a:cs typeface="Arial" charset="0"/>
                        </a:rPr>
                        <a:t>is</a:t>
                      </a:r>
                      <a:r>
                        <a:rPr kumimoji="0" lang="fr-FR" sz="1400" b="0" i="0" u="none" strike="noStrike" cap="none" normalizeH="0" baseline="0" dirty="0">
                          <a:ln>
                            <a:noFill/>
                          </a:ln>
                          <a:solidFill>
                            <a:schemeClr val="tx2"/>
                          </a:solidFill>
                          <a:effectLst/>
                          <a:latin typeface="+mn-lt"/>
                          <a:cs typeface="Arial" charset="0"/>
                        </a:rPr>
                        <a:t> a </a:t>
                      </a:r>
                      <a:r>
                        <a:rPr kumimoji="0" lang="fr-FR" sz="1400" b="0" i="0" u="none" strike="noStrike" cap="none" normalizeH="0" baseline="0" dirty="0" err="1">
                          <a:ln>
                            <a:noFill/>
                          </a:ln>
                          <a:solidFill>
                            <a:schemeClr val="tx2"/>
                          </a:solidFill>
                          <a:effectLst/>
                          <a:latin typeface="+mn-lt"/>
                          <a:cs typeface="Arial" charset="0"/>
                        </a:rPr>
                        <a:t>therapeutic</a:t>
                      </a:r>
                      <a:r>
                        <a:rPr kumimoji="0" lang="fr-FR" sz="1400" b="0" i="0" u="none" strike="noStrike" cap="none" normalizeH="0" baseline="0" dirty="0">
                          <a:ln>
                            <a:noFill/>
                          </a:ln>
                          <a:solidFill>
                            <a:schemeClr val="tx2"/>
                          </a:solidFill>
                          <a:effectLst/>
                          <a:latin typeface="+mn-lt"/>
                          <a:cs typeface="Arial" charset="0"/>
                        </a:rPr>
                        <a:t> option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1"/>
                  </a:ext>
                </a:extLst>
              </a:tr>
              <a:tr h="570015">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High risk</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(CHD or CHD </a:t>
                      </a:r>
                      <a:r>
                        <a:rPr kumimoji="0" lang="fr-FR" sz="1400" b="0" i="0" u="none" strike="noStrike" cap="none" normalizeH="0" baseline="0" dirty="0" err="1">
                          <a:ln>
                            <a:noFill/>
                          </a:ln>
                          <a:solidFill>
                            <a:schemeClr val="tx2"/>
                          </a:solidFill>
                          <a:effectLst/>
                          <a:latin typeface="+mn-lt"/>
                          <a:cs typeface="Arial" charset="0"/>
                        </a:rPr>
                        <a:t>risk</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equivalent</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diabetes</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mellitus</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aortic</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aneurysm</a:t>
                      </a:r>
                      <a:r>
                        <a:rPr kumimoji="0" lang="fr-FR" sz="1400" b="0" i="0" u="none" strike="noStrike" cap="none" normalizeH="0" baseline="0" dirty="0">
                          <a:ln>
                            <a:noFill/>
                          </a:ln>
                          <a:solidFill>
                            <a:schemeClr val="tx2"/>
                          </a:solidFill>
                          <a:effectLst/>
                          <a:latin typeface="+mn-lt"/>
                          <a:cs typeface="Arial" charset="0"/>
                        </a:rPr>
                        <a:t>])</a:t>
                      </a:r>
                      <a:endParaRPr kumimoji="0" lang="fr-FR" sz="1400" b="0" i="1"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goal of &lt;100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(~2.6 mmol/L)</a:t>
                      </a:r>
                      <a:endParaRPr kumimoji="0" lang="fr-FR" sz="1400" b="0" i="1"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2"/>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Moderate</a:t>
                      </a:r>
                      <a:r>
                        <a:rPr kumimoji="0" lang="fr-FR" sz="1400" b="0" i="0" u="none" strike="noStrike" cap="none" normalizeH="0" baseline="0" dirty="0">
                          <a:ln>
                            <a:noFill/>
                          </a:ln>
                          <a:solidFill>
                            <a:schemeClr val="tx2"/>
                          </a:solidFill>
                          <a:effectLst/>
                          <a:latin typeface="+mn-lt"/>
                          <a:cs typeface="Arial" charset="0"/>
                        </a:rPr>
                        <a:t> risk</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a:t>
                      </a:r>
                      <a:r>
                        <a:rPr kumimoji="0" lang="fr-FR" sz="1400" b="0" i="0" u="none" strike="noStrike" cap="none" normalizeH="0" baseline="0" dirty="0" err="1">
                          <a:ln>
                            <a:noFill/>
                          </a:ln>
                          <a:solidFill>
                            <a:schemeClr val="tx2"/>
                          </a:solidFill>
                          <a:effectLst/>
                          <a:latin typeface="+mn-lt"/>
                          <a:cs typeface="Arial" charset="0"/>
                        </a:rPr>
                        <a:t>with</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RFs</a:t>
                      </a:r>
                      <a:r>
                        <a:rPr kumimoji="0" lang="fr-FR" sz="1400" b="0" i="0" u="none" strike="noStrike" cap="none" normalizeH="0" baseline="0" dirty="0">
                          <a:ln>
                            <a:noFill/>
                          </a:ln>
                          <a:solidFill>
                            <a:schemeClr val="tx2"/>
                          </a:solidFill>
                          <a:effectLst/>
                          <a:latin typeface="+mn-lt"/>
                          <a:cs typeface="Arial" charset="0"/>
                        </a:rPr>
                        <a:t>, 10-year risk 10-20%)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goal of &lt;130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(~3.4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3"/>
                  </a:ext>
                </a:extLst>
              </a:tr>
              <a:tr h="534988">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err="1">
                          <a:ln>
                            <a:noFill/>
                          </a:ln>
                          <a:solidFill>
                            <a:schemeClr val="tx2"/>
                          </a:solidFill>
                          <a:effectLst/>
                          <a:latin typeface="+mn-lt"/>
                          <a:cs typeface="Arial" charset="0"/>
                        </a:rPr>
                        <a:t>Low</a:t>
                      </a:r>
                      <a:r>
                        <a:rPr kumimoji="0" lang="fr-FR" sz="1400" b="0" i="0" u="none" strike="noStrike" cap="none" normalizeH="0" baseline="0" dirty="0">
                          <a:ln>
                            <a:noFill/>
                          </a:ln>
                          <a:solidFill>
                            <a:schemeClr val="tx2"/>
                          </a:solidFill>
                          <a:effectLst/>
                          <a:latin typeface="+mn-lt"/>
                          <a:cs typeface="Arial" charset="0"/>
                        </a:rPr>
                        <a:t> risk</a:t>
                      </a:r>
                      <a:br>
                        <a:rPr kumimoji="0" lang="fr-FR" sz="1400" b="0" i="0" u="none" strike="noStrike" cap="none" normalizeH="0" baseline="0" dirty="0">
                          <a:ln>
                            <a:noFill/>
                          </a:ln>
                          <a:solidFill>
                            <a:schemeClr val="tx2"/>
                          </a:solidFill>
                          <a:effectLst/>
                          <a:latin typeface="+mn-lt"/>
                          <a:cs typeface="Arial" charset="0"/>
                        </a:rPr>
                      </a:br>
                      <a:r>
                        <a:rPr kumimoji="0" lang="fr-FR" sz="1400" b="0" i="0" u="none" strike="noStrike" cap="none" normalizeH="0" baseline="0" dirty="0">
                          <a:ln>
                            <a:noFill/>
                          </a:ln>
                          <a:solidFill>
                            <a:schemeClr val="tx2"/>
                          </a:solidFill>
                          <a:effectLst/>
                          <a:latin typeface="+mn-lt"/>
                          <a:cs typeface="Arial" charset="0"/>
                        </a:rPr>
                        <a:t>(</a:t>
                      </a:r>
                      <a:r>
                        <a:rPr kumimoji="0" lang="fr-FR" sz="1400" b="0" i="0" u="none" strike="noStrike" cap="none" normalizeH="0" baseline="0" dirty="0" err="1">
                          <a:ln>
                            <a:noFill/>
                          </a:ln>
                          <a:solidFill>
                            <a:schemeClr val="tx2"/>
                          </a:solidFill>
                          <a:effectLst/>
                          <a:latin typeface="+mn-lt"/>
                          <a:cs typeface="Arial" charset="0"/>
                        </a:rPr>
                        <a:t>without</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additional</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RFs</a:t>
                      </a:r>
                      <a:r>
                        <a:rPr kumimoji="0" lang="fr-FR" sz="1400" b="0" i="0" u="none" strike="noStrike" cap="none" normalizeH="0" baseline="0" dirty="0">
                          <a:ln>
                            <a:noFill/>
                          </a:ln>
                          <a:solidFill>
                            <a:schemeClr val="tx2"/>
                          </a:solidFill>
                          <a:effectLst/>
                          <a:latin typeface="+mn-lt"/>
                          <a:cs typeface="Arial" charset="0"/>
                        </a:rPr>
                        <a:t>, </a:t>
                      </a:r>
                      <a:r>
                        <a:rPr lang="en-GB" sz="1400" dirty="0">
                          <a:solidFill>
                            <a:schemeClr val="tx2"/>
                          </a:solidFill>
                        </a:rPr>
                        <a:t>10 - year risk of heart attack &lt;10%</a:t>
                      </a:r>
                      <a:r>
                        <a:rPr kumimoji="0" lang="fr-FR" sz="1400" b="0" i="0" u="none" strike="noStrike" cap="none" normalizeH="0" baseline="0" dirty="0">
                          <a:ln>
                            <a:noFill/>
                          </a:ln>
                          <a:solidFill>
                            <a:schemeClr val="tx2"/>
                          </a:solidFill>
                          <a:effectLst/>
                          <a:latin typeface="+mn-lt"/>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goal of &lt;160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 (~4.1 mmol/L)</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4"/>
                  </a:ext>
                </a:extLst>
              </a:tr>
            </a:tbl>
          </a:graphicData>
        </a:graphic>
      </p:graphicFrame>
      <p:sp>
        <p:nvSpPr>
          <p:cNvPr id="4" name="TextBox 3"/>
          <p:cNvSpPr txBox="1"/>
          <p:nvPr/>
        </p:nvSpPr>
        <p:spPr>
          <a:xfrm>
            <a:off x="467544" y="5456257"/>
            <a:ext cx="4500912" cy="276999"/>
          </a:xfrm>
          <a:prstGeom prst="rect">
            <a:avLst/>
          </a:prstGeom>
          <a:noFill/>
        </p:spPr>
        <p:txBody>
          <a:bodyPr wrap="none" rtlCol="0">
            <a:spAutoFit/>
          </a:bodyPr>
          <a:lstStyle/>
          <a:p>
            <a:pPr defTabSz="457200" fontAlgn="base">
              <a:spcBef>
                <a:spcPct val="0"/>
              </a:spcBef>
              <a:spcAft>
                <a:spcPct val="0"/>
              </a:spcAft>
            </a:pPr>
            <a:r>
              <a:rPr lang="en-GB" sz="1200" dirty="0">
                <a:solidFill>
                  <a:schemeClr val="bg1"/>
                </a:solidFill>
                <a:ea typeface="MS PGothic" pitchFamily="34" charset="-128"/>
              </a:rPr>
              <a:t>Secondary targets: HDL-C &gt;35 mg/</a:t>
            </a:r>
            <a:r>
              <a:rPr lang="en-GB" sz="1200" dirty="0" err="1">
                <a:solidFill>
                  <a:schemeClr val="bg1"/>
                </a:solidFill>
                <a:ea typeface="MS PGothic" pitchFamily="34" charset="-128"/>
              </a:rPr>
              <a:t>dL</a:t>
            </a:r>
            <a:r>
              <a:rPr lang="en-GB" sz="1200" dirty="0">
                <a:solidFill>
                  <a:schemeClr val="bg1"/>
                </a:solidFill>
                <a:ea typeface="MS PGothic" pitchFamily="34" charset="-128"/>
              </a:rPr>
              <a:t>; TG &lt;200 mg/</a:t>
            </a:r>
            <a:r>
              <a:rPr lang="en-GB" sz="1200" dirty="0" err="1">
                <a:solidFill>
                  <a:schemeClr val="bg1"/>
                </a:solidFill>
                <a:ea typeface="MS PGothic" pitchFamily="34" charset="-128"/>
              </a:rPr>
              <a:t>dL</a:t>
            </a:r>
            <a:endParaRPr lang="en-GB" sz="1200" dirty="0">
              <a:solidFill>
                <a:schemeClr val="bg1"/>
              </a:solidFill>
              <a:ea typeface="MS PGothic" pitchFamily="34" charset="-128"/>
            </a:endParaRPr>
          </a:p>
        </p:txBody>
      </p:sp>
      <p:sp>
        <p:nvSpPr>
          <p:cNvPr id="5" name="Title 4"/>
          <p:cNvSpPr>
            <a:spLocks noGrp="1"/>
          </p:cNvSpPr>
          <p:nvPr>
            <p:ph type="title"/>
          </p:nvPr>
        </p:nvSpPr>
        <p:spPr/>
        <p:txBody>
          <a:bodyPr/>
          <a:lstStyle/>
          <a:p>
            <a:r>
              <a:rPr lang="en-US" dirty="0">
                <a:latin typeface="+mn-lt"/>
                <a:ea typeface="MS PGothic" pitchFamily="34" charset="-128"/>
              </a:rPr>
              <a:t>2007 German Society for Cardiology (DGK) </a:t>
            </a:r>
            <a:br>
              <a:rPr lang="en-US" dirty="0">
                <a:latin typeface="+mn-lt"/>
                <a:ea typeface="MS PGothic" pitchFamily="34" charset="-128"/>
              </a:rPr>
            </a:br>
            <a:r>
              <a:rPr lang="en-US" dirty="0">
                <a:latin typeface="+mn-lt"/>
                <a:ea typeface="MS PGothic" pitchFamily="34" charset="-128"/>
              </a:rPr>
              <a:t>guidelines on statins</a:t>
            </a:r>
            <a:endParaRPr lang="en-GB" dirty="0">
              <a:latin typeface="+mn-lt"/>
            </a:endParaRPr>
          </a:p>
        </p:txBody>
      </p:sp>
      <p:pic>
        <p:nvPicPr>
          <p:cNvPr id="2050" name="Picture 2" descr="S:\Sanofi-Regeneron\Alirocumab_2014\SCN10163_102869_low_LDLC_graphs\04_Images\Hi_Res\Flags\Flags.eps-05-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243" y="0"/>
            <a:ext cx="1152525" cy="1166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826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6" name="Rectangle 2"/>
          <p:cNvSpPr>
            <a:spLocks noChangeArrowheads="1"/>
          </p:cNvSpPr>
          <p:nvPr/>
        </p:nvSpPr>
        <p:spPr bwMode="auto">
          <a:xfrm>
            <a:off x="541879" y="4719914"/>
            <a:ext cx="8878667" cy="774700"/>
          </a:xfrm>
          <a:prstGeom prst="rect">
            <a:avLst/>
          </a:prstGeom>
          <a:noFill/>
          <a:ln w="9525" algn="ctr">
            <a:noFill/>
            <a:miter lim="800000"/>
            <a:headEnd/>
            <a:tailEnd/>
          </a:ln>
        </p:spPr>
        <p:txBody>
          <a:bodyPr anchor="ctr"/>
          <a:lstStyle/>
          <a:p>
            <a:pPr algn="ctr" defTabSz="457200" eaLnBrk="0" fontAlgn="base" hangingPunct="0">
              <a:lnSpc>
                <a:spcPct val="80000"/>
              </a:lnSpc>
              <a:spcBef>
                <a:spcPct val="0"/>
              </a:spcBef>
              <a:spcAft>
                <a:spcPct val="0"/>
              </a:spcAft>
            </a:pPr>
            <a:endParaRPr lang="en-US" sz="2400" b="1" dirty="0">
              <a:solidFill>
                <a:srgbClr val="1F497D"/>
              </a:solidFill>
              <a:latin typeface="Arial" charset="0"/>
              <a:ea typeface="MS PGothic" pitchFamily="34" charset="-128"/>
            </a:endParaRPr>
          </a:p>
        </p:txBody>
      </p:sp>
      <p:graphicFrame>
        <p:nvGraphicFramePr>
          <p:cNvPr id="9" name="Group 54"/>
          <p:cNvGraphicFramePr>
            <a:graphicFrameLocks noGrp="1"/>
          </p:cNvGraphicFramePr>
          <p:nvPr>
            <p:extLst>
              <p:ext uri="{D42A27DB-BD31-4B8C-83A1-F6EECF244321}">
                <p14:modId xmlns:p14="http://schemas.microsoft.com/office/powerpoint/2010/main" val="2338962994"/>
              </p:ext>
            </p:extLst>
          </p:nvPr>
        </p:nvGraphicFramePr>
        <p:xfrm>
          <a:off x="755576" y="1628800"/>
          <a:ext cx="7776864" cy="3137497"/>
        </p:xfrm>
        <a:graphic>
          <a:graphicData uri="http://schemas.openxmlformats.org/drawingml/2006/table">
            <a:tbl>
              <a:tblPr/>
              <a:tblGrid>
                <a:gridCol w="3343247">
                  <a:extLst>
                    <a:ext uri="{9D8B030D-6E8A-4147-A177-3AD203B41FA5}">
                      <a16:colId xmlns:a16="http://schemas.microsoft.com/office/drawing/2014/main" val="20000"/>
                    </a:ext>
                  </a:extLst>
                </a:gridCol>
                <a:gridCol w="4433617">
                  <a:extLst>
                    <a:ext uri="{9D8B030D-6E8A-4147-A177-3AD203B41FA5}">
                      <a16:colId xmlns:a16="http://schemas.microsoft.com/office/drawing/2014/main" val="20001"/>
                    </a:ext>
                  </a:extLst>
                </a:gridCol>
              </a:tblGrid>
              <a:tr h="485729">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Risk category</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400" b="1" i="0" u="none" strike="noStrike" cap="none" normalizeH="0" baseline="0" dirty="0">
                          <a:ln>
                            <a:noFill/>
                          </a:ln>
                          <a:solidFill>
                            <a:schemeClr val="bg1"/>
                          </a:solidFill>
                          <a:effectLst/>
                          <a:latin typeface="+mn-lt"/>
                        </a:rPr>
                        <a:t>Primary target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2605385">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High </a:t>
                      </a:r>
                      <a:r>
                        <a:rPr kumimoji="0" lang="fr-FR" sz="1400" b="0" i="0" u="none" strike="noStrike" cap="none" normalizeH="0" baseline="0" dirty="0" err="1">
                          <a:ln>
                            <a:noFill/>
                          </a:ln>
                          <a:solidFill>
                            <a:schemeClr val="tx2"/>
                          </a:solidFill>
                          <a:effectLst/>
                          <a:latin typeface="+mn-lt"/>
                          <a:cs typeface="Arial" charset="0"/>
                        </a:rPr>
                        <a:t>risk</a:t>
                      </a:r>
                      <a:r>
                        <a:rPr kumimoji="0" lang="fr-FR" sz="1400" b="0" i="0" u="none" strike="noStrike" cap="none" normalizeH="0" baseline="0" dirty="0">
                          <a:ln>
                            <a:noFill/>
                          </a:ln>
                          <a:solidFill>
                            <a:schemeClr val="tx2"/>
                          </a:solidFill>
                          <a:effectLst/>
                          <a:latin typeface="+mn-lt"/>
                          <a:cs typeface="Arial" charset="0"/>
                        </a:rPr>
                        <a:t>:</a:t>
                      </a: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400" b="0" i="0" u="none" strike="noStrike" cap="none" normalizeH="0" baseline="0" dirty="0" err="1">
                          <a:ln>
                            <a:noFill/>
                          </a:ln>
                          <a:solidFill>
                            <a:schemeClr val="tx2"/>
                          </a:solidFill>
                          <a:effectLst/>
                          <a:latin typeface="+mn-lt"/>
                          <a:cs typeface="Arial" charset="0"/>
                        </a:rPr>
                        <a:t>Atherosclerotic</a:t>
                      </a:r>
                      <a:r>
                        <a:rPr kumimoji="0" lang="fr-FR" sz="1400" b="0" i="0" u="none" strike="noStrike" cap="none" normalizeH="0" baseline="0" dirty="0">
                          <a:ln>
                            <a:noFill/>
                          </a:ln>
                          <a:solidFill>
                            <a:schemeClr val="tx2"/>
                          </a:solidFill>
                          <a:effectLst/>
                          <a:latin typeface="+mn-lt"/>
                          <a:cs typeface="Arial" charset="0"/>
                        </a:rPr>
                        <a:t> CVD </a:t>
                      </a: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400" b="0" i="0" u="none" strike="noStrike" cap="none" normalizeH="0" baseline="0" dirty="0" err="1">
                          <a:ln>
                            <a:noFill/>
                          </a:ln>
                          <a:solidFill>
                            <a:schemeClr val="tx2"/>
                          </a:solidFill>
                          <a:effectLst/>
                          <a:latin typeface="+mn-lt"/>
                          <a:cs typeface="Arial" charset="0"/>
                        </a:rPr>
                        <a:t>Diabetes</a:t>
                      </a:r>
                      <a:r>
                        <a:rPr kumimoji="0" lang="fr-FR" sz="1400" b="0" i="0" u="none" strike="noStrike" cap="none" normalizeH="0" baseline="0" dirty="0">
                          <a:ln>
                            <a:noFill/>
                          </a:ln>
                          <a:solidFill>
                            <a:schemeClr val="tx2"/>
                          </a:solidFill>
                          <a:effectLst/>
                          <a:latin typeface="+mn-lt"/>
                          <a:cs typeface="Arial" charset="0"/>
                        </a:rPr>
                        <a:t> over 40 </a:t>
                      </a:r>
                      <a:r>
                        <a:rPr kumimoji="0" lang="fr-FR" sz="1400" b="0" i="0" u="none" strike="noStrike" cap="none" normalizeH="0" baseline="0" dirty="0" err="1">
                          <a:ln>
                            <a:noFill/>
                          </a:ln>
                          <a:solidFill>
                            <a:schemeClr val="tx2"/>
                          </a:solidFill>
                          <a:effectLst/>
                          <a:latin typeface="+mn-lt"/>
                          <a:cs typeface="Arial" charset="0"/>
                        </a:rPr>
                        <a:t>years</a:t>
                      </a:r>
                      <a:endParaRPr kumimoji="0" lang="fr-FR" sz="1400" b="0" i="0" u="none" strike="noStrike" cap="none" normalizeH="0" baseline="0" dirty="0">
                        <a:ln>
                          <a:noFill/>
                        </a:ln>
                        <a:solidFill>
                          <a:schemeClr val="tx2"/>
                        </a:solidFill>
                        <a:effectLst/>
                        <a:latin typeface="+mn-lt"/>
                        <a:cs typeface="Arial" charset="0"/>
                      </a:endParaRP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400" b="0" i="0" u="none" strike="noStrike" cap="none" normalizeH="0" baseline="0" dirty="0">
                          <a:ln>
                            <a:noFill/>
                          </a:ln>
                          <a:solidFill>
                            <a:schemeClr val="tx2"/>
                          </a:solidFill>
                          <a:effectLst/>
                          <a:latin typeface="+mn-lt"/>
                          <a:cs typeface="Arial" charset="0"/>
                        </a:rPr>
                        <a:t>CKD stages 3–5</a:t>
                      </a: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400" b="0" i="0" u="none" strike="noStrike" cap="none" normalizeH="0" baseline="0" dirty="0">
                          <a:ln>
                            <a:noFill/>
                          </a:ln>
                          <a:solidFill>
                            <a:schemeClr val="tx2"/>
                          </a:solidFill>
                          <a:effectLst/>
                          <a:latin typeface="+mn-lt"/>
                          <a:cs typeface="Arial" charset="0"/>
                        </a:rPr>
                        <a:t>Familial HC</a:t>
                      </a: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fr-FR" sz="1400" b="0" i="0" u="none" strike="noStrike" cap="none" normalizeH="0" baseline="0" dirty="0" err="1">
                          <a:ln>
                            <a:noFill/>
                          </a:ln>
                          <a:solidFill>
                            <a:schemeClr val="tx2"/>
                          </a:solidFill>
                          <a:effectLst/>
                          <a:latin typeface="+mn-lt"/>
                          <a:cs typeface="Arial" charset="0"/>
                        </a:rPr>
                        <a:t>Asymptomatic</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with</a:t>
                      </a:r>
                      <a:r>
                        <a:rPr kumimoji="0" lang="fr-FR" sz="1400" b="0" i="0" u="none" strike="noStrike" cap="none" normalizeH="0" baseline="0" dirty="0">
                          <a:ln>
                            <a:noFill/>
                          </a:ln>
                          <a:solidFill>
                            <a:schemeClr val="tx2"/>
                          </a:solidFill>
                          <a:effectLst/>
                          <a:latin typeface="+mn-lt"/>
                          <a:cs typeface="Arial" charset="0"/>
                        </a:rPr>
                        <a:t> high 10-y </a:t>
                      </a:r>
                      <a:r>
                        <a:rPr kumimoji="0" lang="fr-FR" sz="1400" b="0" i="0" u="none" strike="noStrike" cap="none" normalizeH="0" baseline="0" dirty="0" err="1">
                          <a:ln>
                            <a:noFill/>
                          </a:ln>
                          <a:solidFill>
                            <a:schemeClr val="tx2"/>
                          </a:solidFill>
                          <a:effectLst/>
                          <a:latin typeface="+mn-lt"/>
                          <a:cs typeface="Arial" charset="0"/>
                        </a:rPr>
                        <a:t>risk</a:t>
                      </a:r>
                      <a:r>
                        <a:rPr kumimoji="0" lang="fr-FR" sz="1400" b="0" i="0" u="none" strike="noStrike" cap="none" normalizeH="0" baseline="0" dirty="0">
                          <a:ln>
                            <a:noFill/>
                          </a:ln>
                          <a:solidFill>
                            <a:schemeClr val="tx2"/>
                          </a:solidFill>
                          <a:effectLst/>
                          <a:latin typeface="+mn-lt"/>
                          <a:cs typeface="Arial" charset="0"/>
                        </a:rPr>
                        <a:t> (</a:t>
                      </a:r>
                      <a:r>
                        <a:rPr kumimoji="0" lang="fr-FR" sz="1400" b="0" i="0" u="none" strike="noStrike" cap="none" normalizeH="0" baseline="0" dirty="0" err="1">
                          <a:ln>
                            <a:noFill/>
                          </a:ln>
                          <a:solidFill>
                            <a:schemeClr val="tx2"/>
                          </a:solidFill>
                          <a:effectLst/>
                          <a:latin typeface="+mn-lt"/>
                          <a:cs typeface="Arial" charset="0"/>
                        </a:rPr>
                        <a:t>threshold</a:t>
                      </a:r>
                      <a:r>
                        <a:rPr kumimoji="0" lang="fr-FR" sz="1400" b="0" i="0" u="none" strike="noStrike" cap="none" normalizeH="0" baseline="0" dirty="0">
                          <a:ln>
                            <a:noFill/>
                          </a:ln>
                          <a:solidFill>
                            <a:schemeClr val="tx2"/>
                          </a:solidFill>
                          <a:effectLst/>
                          <a:latin typeface="+mn-lt"/>
                          <a:cs typeface="Arial" charset="0"/>
                        </a:rPr>
                        <a:t> to </a:t>
                      </a:r>
                      <a:r>
                        <a:rPr kumimoji="0" lang="fr-FR" sz="1400" b="0" i="0" u="none" strike="noStrike" kern="1200" cap="none" normalizeH="0" baseline="0" dirty="0" err="1">
                          <a:ln>
                            <a:noFill/>
                          </a:ln>
                          <a:solidFill>
                            <a:schemeClr val="tx2"/>
                          </a:solidFill>
                          <a:effectLst/>
                          <a:latin typeface="+mn-lt"/>
                          <a:ea typeface="+mn-ea"/>
                          <a:cs typeface="Arial" charset="0"/>
                        </a:rPr>
                        <a:t>be</a:t>
                      </a:r>
                      <a:r>
                        <a:rPr kumimoji="0" lang="fr-FR" sz="1400" b="0" i="0" u="none" strike="noStrike" kern="1200" cap="none" normalizeH="0" baseline="0" dirty="0">
                          <a:ln>
                            <a:noFill/>
                          </a:ln>
                          <a:solidFill>
                            <a:schemeClr val="tx2"/>
                          </a:solidFill>
                          <a:effectLst/>
                          <a:latin typeface="+mn-lt"/>
                          <a:ea typeface="+mn-ea"/>
                          <a:cs typeface="Arial" charset="0"/>
                        </a:rPr>
                        <a:t> set by NICE)</a:t>
                      </a:r>
                    </a:p>
                    <a:p>
                      <a:pPr marL="285750" marR="0" lvl="0" indent="-285750" algn="l" defTabSz="914400" rtl="0" eaLnBrk="1" fontAlgn="base" latinLnBrk="0" hangingPunct="1">
                        <a:lnSpc>
                          <a:spcPct val="100000"/>
                        </a:lnSpc>
                        <a:spcBef>
                          <a:spcPts val="0"/>
                        </a:spcBef>
                        <a:spcAft>
                          <a:spcPct val="0"/>
                        </a:spcAft>
                        <a:buClr>
                          <a:schemeClr val="tx2"/>
                        </a:buClr>
                        <a:buSzTx/>
                        <a:buFont typeface="Arial" panose="020B0604020202020204" pitchFamily="34" charset="0"/>
                        <a:buChar char="•"/>
                        <a:tabLst/>
                        <a:defRPr/>
                      </a:pPr>
                      <a:r>
                        <a:rPr kumimoji="0" lang="en-GB" sz="1400" b="0" i="0" u="none" strike="noStrike" kern="1200" cap="none" normalizeH="0" baseline="0" dirty="0">
                          <a:ln>
                            <a:noFill/>
                          </a:ln>
                          <a:solidFill>
                            <a:schemeClr val="tx2"/>
                          </a:solidFill>
                          <a:effectLst/>
                          <a:latin typeface="+mn-lt"/>
                          <a:ea typeface="+mn-ea"/>
                          <a:cs typeface="Arial" charset="0"/>
                        </a:rPr>
                        <a:t>Asymptomatic with high lifetime risk, where lifestyle changes alone are considered insufficient</a:t>
                      </a:r>
                      <a:endParaRPr kumimoji="0" lang="fr-FR" sz="1400" b="0" i="0" u="none" strike="noStrike" kern="1200" cap="none" normalizeH="0" baseline="0" dirty="0">
                        <a:ln>
                          <a:noFill/>
                        </a:ln>
                        <a:solidFill>
                          <a:schemeClr val="tx2"/>
                        </a:solidFill>
                        <a:effectLst/>
                        <a:latin typeface="+mn-lt"/>
                        <a:ea typeface="+mn-ea"/>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60000"/>
                        </a:spcBef>
                        <a:spcAft>
                          <a:spcPct val="0"/>
                        </a:spcAft>
                        <a:buClr>
                          <a:schemeClr val="tx2"/>
                        </a:buClr>
                        <a:buSzTx/>
                        <a:buFontTx/>
                        <a:buNone/>
                        <a:tabLst/>
                        <a:defRPr/>
                      </a:pPr>
                      <a:r>
                        <a:rPr kumimoji="0" lang="fr-FR" sz="1400" b="0" i="0" u="none" strike="noStrike" cap="none" normalizeH="0" baseline="0" dirty="0">
                          <a:ln>
                            <a:noFill/>
                          </a:ln>
                          <a:solidFill>
                            <a:schemeClr val="tx2"/>
                          </a:solidFill>
                          <a:effectLst/>
                          <a:latin typeface="+mn-lt"/>
                          <a:cs typeface="Arial" charset="0"/>
                        </a:rPr>
                        <a:t>LDL-C &lt;2.0 mmol/L (~77 mg/</a:t>
                      </a:r>
                      <a:r>
                        <a:rPr kumimoji="0" lang="fr-FR" sz="1400" b="0" i="0" u="none" strike="noStrike" cap="none" normalizeH="0" baseline="0" dirty="0" err="1">
                          <a:ln>
                            <a:noFill/>
                          </a:ln>
                          <a:solidFill>
                            <a:schemeClr val="tx2"/>
                          </a:solidFill>
                          <a:effectLst/>
                          <a:latin typeface="+mn-lt"/>
                          <a:cs typeface="Arial" charset="0"/>
                        </a:rPr>
                        <a:t>dL</a:t>
                      </a:r>
                      <a:r>
                        <a:rPr kumimoji="0" lang="fr-FR" sz="1400" b="0" i="0" u="none" strike="noStrike" cap="none" normalizeH="0" baseline="0" dirty="0">
                          <a:ln>
                            <a:noFill/>
                          </a:ln>
                          <a:solidFill>
                            <a:schemeClr val="tx2"/>
                          </a:solidFill>
                          <a:effectLst/>
                          <a:latin typeface="+mn-lt"/>
                          <a:cs typeface="Arial" charset="0"/>
                        </a:rPr>
                        <a: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extLst>
                  <a:ext uri="{0D108BD9-81ED-4DB2-BD59-A6C34878D82A}">
                    <a16:rowId xmlns:a16="http://schemas.microsoft.com/office/drawing/2014/main" val="10001"/>
                  </a:ext>
                </a:extLst>
              </a:tr>
            </a:tbl>
          </a:graphicData>
        </a:graphic>
      </p:graphicFrame>
      <p:sp>
        <p:nvSpPr>
          <p:cNvPr id="7" name="Text Box 4"/>
          <p:cNvSpPr txBox="1">
            <a:spLocks noChangeArrowheads="1"/>
          </p:cNvSpPr>
          <p:nvPr/>
        </p:nvSpPr>
        <p:spPr bwMode="auto">
          <a:xfrm>
            <a:off x="-20844" y="6383270"/>
            <a:ext cx="8324788" cy="338554"/>
          </a:xfrm>
          <a:prstGeom prst="rect">
            <a:avLst/>
          </a:prstGeom>
          <a:noFill/>
          <a:ln w="9525">
            <a:noFill/>
            <a:miter lim="800000"/>
            <a:headEnd/>
            <a:tailEnd/>
          </a:ln>
        </p:spPr>
        <p:txBody>
          <a:bodyPr wrap="square">
            <a:spAutoFit/>
          </a:bodyPr>
          <a:lstStyle/>
          <a:p>
            <a:pPr defTabSz="457200" fontAlgn="base">
              <a:spcBef>
                <a:spcPct val="0"/>
              </a:spcBef>
              <a:spcAft>
                <a:spcPct val="0"/>
              </a:spcAft>
            </a:pPr>
            <a:r>
              <a:rPr lang="en-GB" sz="800" dirty="0">
                <a:solidFill>
                  <a:schemeClr val="bg1"/>
                </a:solidFill>
                <a:latin typeface="+mj-lt"/>
              </a:rPr>
              <a:t>Heart 2014;100:ii1-ii67 doi:10.1136/heartjnl-2014-305693 </a:t>
            </a:r>
          </a:p>
          <a:p>
            <a:pPr defTabSz="457200" fontAlgn="base">
              <a:spcBef>
                <a:spcPct val="0"/>
              </a:spcBef>
              <a:spcAft>
                <a:spcPct val="0"/>
              </a:spcAft>
            </a:pPr>
            <a:r>
              <a:rPr lang="en-GB" sz="800" dirty="0">
                <a:solidFill>
                  <a:schemeClr val="bg1"/>
                </a:solidFill>
                <a:latin typeface="+mj-lt"/>
                <a:ea typeface="MS PGothic" pitchFamily="34" charset="-128"/>
                <a:hlinkClick r:id="rId3"/>
              </a:rPr>
              <a:t>http://www.jbs3risk.com</a:t>
            </a:r>
            <a:r>
              <a:rPr lang="en-GB" sz="800" dirty="0">
                <a:solidFill>
                  <a:srgbClr val="1F497D"/>
                </a:solidFill>
                <a:latin typeface="+mj-lt"/>
                <a:ea typeface="MS PGothic" pitchFamily="34" charset="-128"/>
                <a:hlinkClick r:id="rId3"/>
              </a:rPr>
              <a:t>/</a:t>
            </a:r>
            <a:endParaRPr lang="en-GB" sz="800" dirty="0">
              <a:solidFill>
                <a:srgbClr val="1F497D"/>
              </a:solidFill>
              <a:latin typeface="+mj-lt"/>
              <a:ea typeface="MS PGothic" pitchFamily="34" charset="-128"/>
            </a:endParaRPr>
          </a:p>
        </p:txBody>
      </p:sp>
      <p:sp>
        <p:nvSpPr>
          <p:cNvPr id="3" name="Title 2"/>
          <p:cNvSpPr>
            <a:spLocks noGrp="1"/>
          </p:cNvSpPr>
          <p:nvPr>
            <p:ph type="title"/>
          </p:nvPr>
        </p:nvSpPr>
        <p:spPr/>
        <p:txBody>
          <a:bodyPr/>
          <a:lstStyle/>
          <a:p>
            <a:r>
              <a:rPr lang="en-US" dirty="0">
                <a:latin typeface="+mn-lt"/>
                <a:ea typeface="MS PGothic" pitchFamily="34" charset="-128"/>
              </a:rPr>
              <a:t>2014 Joint British Societies guidelines </a:t>
            </a:r>
            <a:br>
              <a:rPr lang="en-US" dirty="0">
                <a:latin typeface="+mn-lt"/>
                <a:ea typeface="MS PGothic" pitchFamily="34" charset="-128"/>
              </a:rPr>
            </a:br>
            <a:r>
              <a:rPr lang="en-US" dirty="0">
                <a:latin typeface="+mn-lt"/>
                <a:ea typeface="MS PGothic" pitchFamily="34" charset="-128"/>
              </a:rPr>
              <a:t>on  CVD prevention</a:t>
            </a:r>
            <a:endParaRPr lang="en-GB" dirty="0">
              <a:latin typeface="+mn-lt"/>
            </a:endParaRPr>
          </a:p>
        </p:txBody>
      </p:sp>
      <p:pic>
        <p:nvPicPr>
          <p:cNvPr id="5122" name="Picture 2" descr="S:\Sanofi-Regeneron\Alirocumab_2014\SCN10163_102869_low_LDLC_graphs\04_Images\Hi_Res\Flags\Flags.eps-02-G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9213" y="17364"/>
            <a:ext cx="1190625" cy="1166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341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4"/>
          <p:cNvSpPr txBox="1">
            <a:spLocks noChangeArrowheads="1"/>
          </p:cNvSpPr>
          <p:nvPr/>
        </p:nvSpPr>
        <p:spPr bwMode="auto">
          <a:xfrm>
            <a:off x="1" y="6427693"/>
            <a:ext cx="6588224" cy="477054"/>
          </a:xfrm>
          <a:prstGeom prst="rect">
            <a:avLst/>
          </a:prstGeom>
          <a:noFill/>
          <a:ln w="9525">
            <a:noFill/>
            <a:miter lim="800000"/>
            <a:headEnd/>
            <a:tailEnd/>
          </a:ln>
          <a:effectLst/>
        </p:spPr>
        <p:txBody>
          <a:bodyPr wrap="square">
            <a:spAutoFit/>
          </a:bodyPr>
          <a:lstStyle/>
          <a:p>
            <a:r>
              <a:rPr lang="en-GB" sz="800" b="1" dirty="0">
                <a:solidFill>
                  <a:schemeClr val="bg1"/>
                </a:solidFill>
                <a:ea typeface="MS PGothic" pitchFamily="34" charset="-128"/>
                <a:cs typeface="Arial" charset="0"/>
              </a:rPr>
              <a:t>Adapted from 1. </a:t>
            </a:r>
            <a:r>
              <a:rPr lang="en-GB" sz="800" dirty="0">
                <a:solidFill>
                  <a:schemeClr val="bg1"/>
                </a:solidFill>
                <a:ea typeface="MS PGothic" pitchFamily="34" charset="-128"/>
                <a:cs typeface="Arial" charset="0"/>
              </a:rPr>
              <a:t>Stone NJ , et al. J Am </a:t>
            </a:r>
            <a:r>
              <a:rPr lang="en-GB" sz="800" dirty="0" err="1">
                <a:solidFill>
                  <a:schemeClr val="bg1"/>
                </a:solidFill>
                <a:ea typeface="MS PGothic" pitchFamily="34" charset="-128"/>
                <a:cs typeface="Arial" charset="0"/>
              </a:rPr>
              <a:t>Coll</a:t>
            </a:r>
            <a:r>
              <a:rPr lang="en-GB" sz="800" dirty="0">
                <a:solidFill>
                  <a:schemeClr val="bg1"/>
                </a:solidFill>
                <a:ea typeface="MS PGothic" pitchFamily="34" charset="-128"/>
                <a:cs typeface="Arial" charset="0"/>
              </a:rPr>
              <a:t> </a:t>
            </a:r>
            <a:r>
              <a:rPr lang="en-GB" sz="800" dirty="0" err="1">
                <a:solidFill>
                  <a:schemeClr val="bg1"/>
                </a:solidFill>
                <a:ea typeface="MS PGothic" pitchFamily="34" charset="-128"/>
                <a:cs typeface="Arial" charset="0"/>
              </a:rPr>
              <a:t>Cardiol</a:t>
            </a:r>
            <a:r>
              <a:rPr lang="en-GB" sz="800" dirty="0">
                <a:solidFill>
                  <a:schemeClr val="bg1"/>
                </a:solidFill>
                <a:ea typeface="MS PGothic" pitchFamily="34" charset="-128"/>
                <a:cs typeface="Arial" charset="0"/>
              </a:rPr>
              <a:t>. 2013;63(25):2889–934.</a:t>
            </a:r>
            <a:r>
              <a:rPr lang="en-GB" sz="800" b="1" dirty="0">
                <a:solidFill>
                  <a:schemeClr val="bg1"/>
                </a:solidFill>
                <a:ea typeface="MS PGothic" pitchFamily="34" charset="-128"/>
                <a:cs typeface="Arial" charset="0"/>
              </a:rPr>
              <a:t> 2. </a:t>
            </a:r>
            <a:r>
              <a:rPr lang="en-GB" sz="800" dirty="0">
                <a:solidFill>
                  <a:schemeClr val="bg1"/>
                </a:solidFill>
              </a:rPr>
              <a:t>http://www.cardiosource.org/en/Science-And-Quality/Practice-Guidelines-and-Quality-Standards/2013-Prevention-Guideline-Tools.aspx</a:t>
            </a:r>
            <a:endParaRPr lang="en-GB" sz="800" dirty="0">
              <a:solidFill>
                <a:schemeClr val="bg1"/>
              </a:solidFill>
              <a:ea typeface="MS PGothic" pitchFamily="34" charset="-128"/>
              <a:cs typeface="Arial" charset="0"/>
            </a:endParaRPr>
          </a:p>
          <a:p>
            <a:pPr defTabSz="457200" fontAlgn="base">
              <a:spcBef>
                <a:spcPct val="0"/>
              </a:spcBef>
              <a:spcAft>
                <a:spcPct val="0"/>
              </a:spcAft>
            </a:pPr>
            <a:endParaRPr lang="en-GB" sz="900" dirty="0">
              <a:solidFill>
                <a:schemeClr val="bg1"/>
              </a:solidFill>
              <a:ea typeface="MS PGothic" pitchFamily="34" charset="-128"/>
              <a:cs typeface="Arial" charset="0"/>
            </a:endParaRPr>
          </a:p>
        </p:txBody>
      </p:sp>
      <p:sp>
        <p:nvSpPr>
          <p:cNvPr id="7" name="Rectangle 2"/>
          <p:cNvSpPr>
            <a:spLocks noChangeArrowheads="1"/>
          </p:cNvSpPr>
          <p:nvPr/>
        </p:nvSpPr>
        <p:spPr bwMode="auto">
          <a:xfrm>
            <a:off x="-3807724" y="4328520"/>
            <a:ext cx="9144000" cy="774700"/>
          </a:xfrm>
          <a:prstGeom prst="rect">
            <a:avLst/>
          </a:prstGeom>
          <a:noFill/>
          <a:ln w="9525">
            <a:noFill/>
            <a:miter lim="800000"/>
            <a:headEnd/>
            <a:tailEnd/>
          </a:ln>
        </p:spPr>
        <p:txBody>
          <a:bodyPr anchor="ctr"/>
          <a:lstStyle/>
          <a:p>
            <a:pPr algn="ctr" defTabSz="457200" eaLnBrk="0" fontAlgn="base" hangingPunct="0">
              <a:spcBef>
                <a:spcPct val="0"/>
              </a:spcBef>
              <a:spcAft>
                <a:spcPct val="0"/>
              </a:spcAft>
            </a:pPr>
            <a:endParaRPr lang="en-GB" sz="2200" b="1" dirty="0">
              <a:solidFill>
                <a:srgbClr val="1F497D"/>
              </a:solidFill>
              <a:latin typeface="Arial" charset="0"/>
              <a:ea typeface="MS PGothic" pitchFamily="34" charset="-128"/>
            </a:endParaRPr>
          </a:p>
        </p:txBody>
      </p:sp>
      <p:graphicFrame>
        <p:nvGraphicFramePr>
          <p:cNvPr id="12" name="Group 54"/>
          <p:cNvGraphicFramePr>
            <a:graphicFrameLocks noGrp="1"/>
          </p:cNvGraphicFramePr>
          <p:nvPr>
            <p:extLst>
              <p:ext uri="{D42A27DB-BD31-4B8C-83A1-F6EECF244321}">
                <p14:modId xmlns:p14="http://schemas.microsoft.com/office/powerpoint/2010/main" val="1169687716"/>
              </p:ext>
            </p:extLst>
          </p:nvPr>
        </p:nvGraphicFramePr>
        <p:xfrm>
          <a:off x="488949" y="1052736"/>
          <a:ext cx="8358167" cy="3915816"/>
        </p:xfrm>
        <a:graphic>
          <a:graphicData uri="http://schemas.openxmlformats.org/drawingml/2006/table">
            <a:tbl>
              <a:tblPr/>
              <a:tblGrid>
                <a:gridCol w="3692506">
                  <a:extLst>
                    <a:ext uri="{9D8B030D-6E8A-4147-A177-3AD203B41FA5}">
                      <a16:colId xmlns:a16="http://schemas.microsoft.com/office/drawing/2014/main" val="20000"/>
                    </a:ext>
                  </a:extLst>
                </a:gridCol>
                <a:gridCol w="2903371">
                  <a:extLst>
                    <a:ext uri="{9D8B030D-6E8A-4147-A177-3AD203B41FA5}">
                      <a16:colId xmlns:a16="http://schemas.microsoft.com/office/drawing/2014/main" val="20001"/>
                    </a:ext>
                  </a:extLst>
                </a:gridCol>
                <a:gridCol w="1762290">
                  <a:extLst>
                    <a:ext uri="{9D8B030D-6E8A-4147-A177-3AD203B41FA5}">
                      <a16:colId xmlns:a16="http://schemas.microsoft.com/office/drawing/2014/main" val="20002"/>
                    </a:ext>
                  </a:extLst>
                </a:gridCol>
              </a:tblGrid>
              <a:tr h="335267">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Risk category</a:t>
                      </a:r>
                      <a:r>
                        <a:rPr kumimoji="0" lang="de-DE" sz="1200" b="1" i="0" u="none" strike="noStrike" cap="none" normalizeH="0" baseline="30000" dirty="0">
                          <a:ln>
                            <a:noFill/>
                          </a:ln>
                          <a:solidFill>
                            <a:schemeClr val="bg1"/>
                          </a:solidFill>
                          <a:effectLst/>
                          <a:latin typeface="+mn-lt"/>
                        </a:rPr>
                        <a:t>1</a:t>
                      </a:r>
                      <a:endParaRPr kumimoji="0" lang="de-DE" sz="1200" b="1" i="0" u="none" strike="noStrike" cap="none" normalizeH="0" baseline="0" dirty="0">
                        <a:ln>
                          <a:noFill/>
                        </a:ln>
                        <a:solidFill>
                          <a:schemeClr val="bg1"/>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de-DE" sz="1200" b="1" i="0" u="none" strike="noStrike" cap="none" normalizeH="0" baseline="0" dirty="0">
                          <a:ln>
                            <a:noFill/>
                          </a:ln>
                          <a:solidFill>
                            <a:schemeClr val="bg1"/>
                          </a:solidFill>
                          <a:effectLst/>
                          <a:latin typeface="+mn-lt"/>
                        </a:rPr>
                        <a:t>LDL-C targets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r>
                        <a:rPr kumimoji="0" lang="fr-FR" sz="1200" b="1" i="0" u="none" strike="noStrike" cap="none" normalizeH="0" baseline="0" dirty="0" err="1">
                          <a:ln>
                            <a:noFill/>
                          </a:ln>
                          <a:solidFill>
                            <a:schemeClr val="bg1"/>
                          </a:solidFill>
                          <a:effectLst/>
                          <a:latin typeface="+mn-lt"/>
                        </a:rPr>
                        <a:t>Studies</a:t>
                      </a:r>
                      <a:r>
                        <a:rPr kumimoji="0" lang="fr-FR" sz="1200" b="1" i="0" u="none" strike="noStrike" cap="none" normalizeH="0" baseline="0" dirty="0">
                          <a:ln>
                            <a:noFill/>
                          </a:ln>
                          <a:solidFill>
                            <a:schemeClr val="bg1"/>
                          </a:solidFill>
                          <a:effectLst/>
                          <a:latin typeface="+mn-lt"/>
                        </a:rPr>
                        <a:t> </a:t>
                      </a:r>
                      <a:r>
                        <a:rPr kumimoji="0" lang="fr-FR" sz="1200" b="1" i="0" u="none" strike="noStrike" cap="none" normalizeH="0" baseline="0" dirty="0" err="1">
                          <a:ln>
                            <a:noFill/>
                          </a:ln>
                          <a:solidFill>
                            <a:schemeClr val="bg1"/>
                          </a:solidFill>
                          <a:effectLst/>
                          <a:latin typeface="+mn-lt"/>
                        </a:rPr>
                        <a:t>used</a:t>
                      </a:r>
                      <a:r>
                        <a:rPr kumimoji="0" lang="fr-FR" sz="1200" b="1" i="0" u="none" strike="noStrike" cap="none" normalizeH="0" baseline="0" dirty="0">
                          <a:ln>
                            <a:noFill/>
                          </a:ln>
                          <a:solidFill>
                            <a:schemeClr val="bg1"/>
                          </a:solidFill>
                          <a:effectLst/>
                          <a:latin typeface="+mn-lt"/>
                        </a:rPr>
                        <a:t> to support </a:t>
                      </a:r>
                      <a:r>
                        <a:rPr kumimoji="0" lang="fr-FR" sz="1200" b="1" i="0" u="none" strike="noStrike" cap="none" normalizeH="0" baseline="0" dirty="0" err="1">
                          <a:ln>
                            <a:noFill/>
                          </a:ln>
                          <a:solidFill>
                            <a:schemeClr val="bg1"/>
                          </a:solidFill>
                          <a:effectLst/>
                          <a:latin typeface="+mn-lt"/>
                        </a:rPr>
                        <a:t>targets</a:t>
                      </a:r>
                      <a:endParaRPr kumimoji="0" lang="fr-FR" sz="1200" b="1" i="0" u="none" strike="noStrike" cap="none" normalizeH="0" baseline="0" dirty="0">
                        <a:ln>
                          <a:noFill/>
                        </a:ln>
                        <a:solidFill>
                          <a:schemeClr val="bg1"/>
                        </a:solidFill>
                        <a:effectLst/>
                        <a:latin typeface="+mn-lt"/>
                      </a:endParaRPr>
                    </a:p>
                  </a:txBody>
                  <a:tcPr marL="90000" marR="900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898758">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High </a:t>
                      </a:r>
                      <a:r>
                        <a:rPr kumimoji="0" lang="fr-FR" sz="1200" b="0" i="0" u="none" strike="noStrike" cap="none" normalizeH="0" baseline="0" dirty="0" err="1">
                          <a:ln>
                            <a:noFill/>
                          </a:ln>
                          <a:solidFill>
                            <a:schemeClr val="tx2"/>
                          </a:solidFill>
                          <a:effectLst/>
                          <a:latin typeface="+mn-lt"/>
                          <a:cs typeface="Arial" charset="0"/>
                        </a:rPr>
                        <a:t>risk</a:t>
                      </a:r>
                      <a:r>
                        <a:rPr kumimoji="0" lang="fr-FR" sz="1200" b="0" i="0" u="none" strike="noStrike" cap="none" normalizeH="0" baseline="0" dirty="0">
                          <a:ln>
                            <a:noFill/>
                          </a:ln>
                          <a:solidFill>
                            <a:schemeClr val="tx2"/>
                          </a:solidFill>
                          <a:effectLst/>
                          <a:latin typeface="+mn-lt"/>
                          <a:cs typeface="Arial" charset="0"/>
                        </a:rPr>
                        <a:t>: </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cap="none" normalizeH="0" baseline="0" dirty="0" err="1">
                          <a:ln>
                            <a:noFill/>
                          </a:ln>
                          <a:solidFill>
                            <a:schemeClr val="tx2"/>
                          </a:solidFill>
                          <a:effectLst/>
                          <a:latin typeface="+mn-lt"/>
                          <a:cs typeface="Arial" charset="0"/>
                        </a:rPr>
                        <a:t>Clinical</a:t>
                      </a:r>
                      <a:r>
                        <a:rPr kumimoji="0" lang="fr-FR" sz="1000" b="0" i="0" u="none" strike="noStrike" cap="none" normalizeH="0" baseline="0" dirty="0">
                          <a:ln>
                            <a:noFill/>
                          </a:ln>
                          <a:solidFill>
                            <a:schemeClr val="tx2"/>
                          </a:solidFill>
                          <a:effectLst/>
                          <a:latin typeface="+mn-lt"/>
                          <a:cs typeface="Arial" charset="0"/>
                        </a:rPr>
                        <a:t> ASCVD</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cap="none" normalizeH="0" baseline="0" dirty="0" err="1">
                          <a:ln>
                            <a:noFill/>
                          </a:ln>
                          <a:solidFill>
                            <a:schemeClr val="tx2"/>
                          </a:solidFill>
                          <a:effectLst/>
                          <a:latin typeface="+mn-lt"/>
                          <a:cs typeface="Arial" charset="0"/>
                        </a:rPr>
                        <a:t>Untreated</a:t>
                      </a:r>
                      <a:r>
                        <a:rPr kumimoji="0" lang="fr-FR" sz="1000" b="0" i="0" u="none" strike="noStrike" cap="none" normalizeH="0" baseline="0" dirty="0">
                          <a:ln>
                            <a:noFill/>
                          </a:ln>
                          <a:solidFill>
                            <a:schemeClr val="tx2"/>
                          </a:solidFill>
                          <a:effectLst/>
                          <a:latin typeface="+mn-lt"/>
                          <a:cs typeface="Arial" charset="0"/>
                        </a:rPr>
                        <a:t> LDL-C &gt;190 mg/</a:t>
                      </a:r>
                      <a:r>
                        <a:rPr kumimoji="0" lang="fr-FR" sz="1000" b="0" i="0" u="none" strike="noStrike" cap="none" normalizeH="0" baseline="0" dirty="0" err="1">
                          <a:ln>
                            <a:noFill/>
                          </a:ln>
                          <a:solidFill>
                            <a:schemeClr val="tx2"/>
                          </a:solidFill>
                          <a:effectLst/>
                          <a:latin typeface="+mn-lt"/>
                          <a:cs typeface="Arial" charset="0"/>
                        </a:rPr>
                        <a:t>dL</a:t>
                      </a:r>
                      <a:r>
                        <a:rPr kumimoji="0" lang="fr-FR" sz="1000" b="0" i="0" u="none" strike="noStrike" cap="none" normalizeH="0" baseline="0" dirty="0">
                          <a:ln>
                            <a:noFill/>
                          </a:ln>
                          <a:solidFill>
                            <a:schemeClr val="tx2"/>
                          </a:solidFill>
                          <a:effectLst/>
                          <a:latin typeface="+mn-lt"/>
                          <a:cs typeface="Arial" charset="0"/>
                        </a:rPr>
                        <a:t> </a:t>
                      </a:r>
                      <a:r>
                        <a:rPr kumimoji="0" lang="fr-FR" sz="1000" b="0" i="0" u="none" strike="noStrike" cap="none" normalizeH="0" baseline="0" dirty="0" err="1">
                          <a:ln>
                            <a:noFill/>
                          </a:ln>
                          <a:solidFill>
                            <a:schemeClr val="tx2"/>
                          </a:solidFill>
                          <a:effectLst/>
                          <a:latin typeface="+mn-lt"/>
                          <a:cs typeface="Arial" charset="0"/>
                        </a:rPr>
                        <a:t>without</a:t>
                      </a:r>
                      <a:r>
                        <a:rPr kumimoji="0" lang="fr-FR" sz="1000" b="0" i="0" u="none" strike="noStrike" cap="none" normalizeH="0" baseline="0" dirty="0">
                          <a:ln>
                            <a:noFill/>
                          </a:ln>
                          <a:solidFill>
                            <a:schemeClr val="tx2"/>
                          </a:solidFill>
                          <a:effectLst/>
                          <a:latin typeface="+mn-lt"/>
                          <a:cs typeface="Arial" charset="0"/>
                        </a:rPr>
                        <a:t> </a:t>
                      </a:r>
                      <a:r>
                        <a:rPr kumimoji="0" lang="fr-FR" sz="1000" b="0" i="0" u="none" strike="noStrike" cap="none" normalizeH="0" baseline="0" dirty="0" err="1">
                          <a:ln>
                            <a:noFill/>
                          </a:ln>
                          <a:solidFill>
                            <a:schemeClr val="tx2"/>
                          </a:solidFill>
                          <a:effectLst/>
                          <a:latin typeface="+mn-lt"/>
                          <a:cs typeface="Arial" charset="0"/>
                        </a:rPr>
                        <a:t>secondary</a:t>
                      </a:r>
                      <a:r>
                        <a:rPr kumimoji="0" lang="fr-FR" sz="1000" b="0" i="0" u="none" strike="noStrike" cap="none" normalizeH="0" baseline="0" dirty="0">
                          <a:ln>
                            <a:noFill/>
                          </a:ln>
                          <a:solidFill>
                            <a:schemeClr val="tx2"/>
                          </a:solidFill>
                          <a:effectLst/>
                          <a:latin typeface="+mn-lt"/>
                          <a:cs typeface="Arial" charset="0"/>
                        </a:rPr>
                        <a:t> cause</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cap="none" normalizeH="0" baseline="0" dirty="0" err="1">
                          <a:ln>
                            <a:noFill/>
                          </a:ln>
                          <a:solidFill>
                            <a:schemeClr val="tx2"/>
                          </a:solidFill>
                          <a:effectLst/>
                          <a:latin typeface="+mn-lt"/>
                          <a:cs typeface="Arial" charset="0"/>
                        </a:rPr>
                        <a:t>Aged</a:t>
                      </a:r>
                      <a:r>
                        <a:rPr kumimoji="0" lang="fr-FR" sz="1000" b="0" i="0" u="none" strike="noStrike" cap="none" normalizeH="0" baseline="0" dirty="0">
                          <a:ln>
                            <a:noFill/>
                          </a:ln>
                          <a:solidFill>
                            <a:schemeClr val="tx2"/>
                          </a:solidFill>
                          <a:effectLst/>
                          <a:latin typeface="+mn-lt"/>
                          <a:cs typeface="Arial" charset="0"/>
                        </a:rPr>
                        <a:t> 40–75 </a:t>
                      </a:r>
                      <a:r>
                        <a:rPr kumimoji="0" lang="fr-FR" sz="1000" b="0" i="0" u="none" strike="noStrike" cap="none" normalizeH="0" baseline="0" dirty="0" err="1">
                          <a:ln>
                            <a:noFill/>
                          </a:ln>
                          <a:solidFill>
                            <a:schemeClr val="tx2"/>
                          </a:solidFill>
                          <a:effectLst/>
                          <a:latin typeface="+mn-lt"/>
                          <a:cs typeface="Arial" charset="0"/>
                        </a:rPr>
                        <a:t>years</a:t>
                      </a:r>
                      <a:r>
                        <a:rPr kumimoji="0" lang="fr-FR" sz="1000" b="0" i="0" u="none" strike="noStrike" cap="none" normalizeH="0" baseline="0" dirty="0">
                          <a:ln>
                            <a:noFill/>
                          </a:ln>
                          <a:solidFill>
                            <a:schemeClr val="tx2"/>
                          </a:solidFill>
                          <a:effectLst/>
                          <a:latin typeface="+mn-lt"/>
                          <a:cs typeface="Arial" charset="0"/>
                        </a:rPr>
                        <a:t>, </a:t>
                      </a:r>
                      <a:r>
                        <a:rPr kumimoji="0" lang="fr-FR" sz="1000" b="0" i="0" u="none" strike="noStrike" cap="none" normalizeH="0" baseline="0" dirty="0" err="1">
                          <a:ln>
                            <a:noFill/>
                          </a:ln>
                          <a:solidFill>
                            <a:schemeClr val="tx2"/>
                          </a:solidFill>
                          <a:effectLst/>
                          <a:latin typeface="+mn-lt"/>
                          <a:cs typeface="Arial" charset="0"/>
                        </a:rPr>
                        <a:t>with</a:t>
                      </a:r>
                      <a:r>
                        <a:rPr kumimoji="0" lang="fr-FR" sz="1000" b="0" i="0" u="none" strike="noStrike" cap="none" normalizeH="0" baseline="0" dirty="0">
                          <a:ln>
                            <a:noFill/>
                          </a:ln>
                          <a:solidFill>
                            <a:schemeClr val="tx2"/>
                          </a:solidFill>
                          <a:effectLst/>
                          <a:latin typeface="+mn-lt"/>
                          <a:cs typeface="Arial" charset="0"/>
                        </a:rPr>
                        <a:t> </a:t>
                      </a:r>
                      <a:r>
                        <a:rPr kumimoji="0" lang="fr-FR" sz="1000" b="0" i="0" u="none" strike="noStrike" cap="none" normalizeH="0" baseline="0" dirty="0" err="1">
                          <a:ln>
                            <a:noFill/>
                          </a:ln>
                          <a:solidFill>
                            <a:schemeClr val="tx2"/>
                          </a:solidFill>
                          <a:effectLst/>
                          <a:latin typeface="+mn-lt"/>
                          <a:cs typeface="Arial" charset="0"/>
                        </a:rPr>
                        <a:t>diabetes</a:t>
                      </a:r>
                      <a:r>
                        <a:rPr kumimoji="0" lang="fr-FR" sz="1000" b="0" i="0" u="none" strike="noStrike" cap="none" normalizeH="0" baseline="0" dirty="0">
                          <a:ln>
                            <a:noFill/>
                          </a:ln>
                          <a:solidFill>
                            <a:schemeClr val="tx2"/>
                          </a:solidFill>
                          <a:effectLst/>
                          <a:latin typeface="+mn-lt"/>
                          <a:cs typeface="Arial" charset="0"/>
                        </a:rPr>
                        <a:t> and LDL-C 70–189 mg/</a:t>
                      </a:r>
                      <a:r>
                        <a:rPr kumimoji="0" lang="fr-FR" sz="1000" b="0" i="0" u="none" strike="noStrike" cap="none" normalizeH="0" baseline="0" dirty="0" err="1">
                          <a:ln>
                            <a:noFill/>
                          </a:ln>
                          <a:solidFill>
                            <a:schemeClr val="tx2"/>
                          </a:solidFill>
                          <a:effectLst/>
                          <a:latin typeface="+mn-lt"/>
                          <a:cs typeface="Arial" charset="0"/>
                        </a:rPr>
                        <a:t>dL</a:t>
                      </a:r>
                      <a:r>
                        <a:rPr kumimoji="0" lang="fr-FR" sz="1000" b="0" i="0" u="none" strike="noStrike" cap="none" normalizeH="0" baseline="0" dirty="0">
                          <a:ln>
                            <a:noFill/>
                          </a:ln>
                          <a:solidFill>
                            <a:schemeClr val="tx2"/>
                          </a:solidFill>
                          <a:effectLst/>
                          <a:latin typeface="+mn-lt"/>
                          <a:cs typeface="Arial" charset="0"/>
                        </a:rPr>
                        <a:t> and 10-y ASCVD </a:t>
                      </a:r>
                      <a:r>
                        <a:rPr kumimoji="0" lang="fr-FR" sz="1000" b="0" i="0" u="none" strike="noStrike" cap="none" normalizeH="0" baseline="0" dirty="0" err="1">
                          <a:ln>
                            <a:noFill/>
                          </a:ln>
                          <a:solidFill>
                            <a:schemeClr val="tx2"/>
                          </a:solidFill>
                          <a:effectLst/>
                          <a:latin typeface="+mn-lt"/>
                          <a:cs typeface="Arial" charset="0"/>
                        </a:rPr>
                        <a:t>risk</a:t>
                      </a:r>
                      <a:r>
                        <a:rPr kumimoji="0" lang="fr-FR" sz="1000" b="0" i="0" u="none" strike="noStrike" cap="none" normalizeH="0" baseline="0" dirty="0">
                          <a:ln>
                            <a:noFill/>
                          </a:ln>
                          <a:solidFill>
                            <a:schemeClr val="tx2"/>
                          </a:solidFill>
                          <a:effectLst/>
                          <a:latin typeface="+mn-lt"/>
                          <a:cs typeface="Arial" charset="0"/>
                        </a:rPr>
                        <a:t> of ≥7.5%</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cap="none" normalizeH="0" baseline="0" dirty="0">
                          <a:ln>
                            <a:noFill/>
                          </a:ln>
                          <a:solidFill>
                            <a:schemeClr val="tx2"/>
                          </a:solidFill>
                          <a:effectLst/>
                          <a:latin typeface="+mn-lt"/>
                          <a:cs typeface="Arial" charset="0"/>
                        </a:rPr>
                        <a:t>High-</a:t>
                      </a:r>
                      <a:r>
                        <a:rPr kumimoji="0" lang="fr-FR" sz="1200" b="0" i="0" u="none" strike="noStrike" cap="none" normalizeH="0" baseline="0" dirty="0" err="1">
                          <a:ln>
                            <a:noFill/>
                          </a:ln>
                          <a:solidFill>
                            <a:schemeClr val="tx2"/>
                          </a:solidFill>
                          <a:effectLst/>
                          <a:latin typeface="+mn-lt"/>
                          <a:cs typeface="Arial" charset="0"/>
                        </a:rPr>
                        <a:t>intensity</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statin</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therapy</a:t>
                      </a:r>
                      <a:endParaRPr kumimoji="0" lang="fr-FR" sz="1200" b="0" i="0" u="none" strike="noStrike" cap="none" normalizeH="0" baseline="0" dirty="0">
                        <a:ln>
                          <a:noFill/>
                        </a:ln>
                        <a:solidFill>
                          <a:schemeClr val="tx2"/>
                        </a:solidFill>
                        <a:effectLst/>
                        <a:latin typeface="+mn-lt"/>
                        <a:cs typeface="Arial" charset="0"/>
                      </a:endParaRPr>
                    </a:p>
                    <a:p>
                      <a:pPr>
                        <a:lnSpc>
                          <a:spcPct val="120000"/>
                        </a:lnSpc>
                      </a:pPr>
                      <a:endParaRPr kumimoji="0" lang="fr-FR" sz="1200" b="0" i="0" u="none" strike="noStrike" kern="1200" cap="none" normalizeH="0" baseline="0" dirty="0">
                        <a:ln>
                          <a:noFill/>
                        </a:ln>
                        <a:solidFill>
                          <a:schemeClr val="tx2"/>
                        </a:solidFill>
                        <a:effectLst/>
                        <a:latin typeface="+mn-lt"/>
                        <a:ea typeface="+mn-ea"/>
                        <a:cs typeface="Arial" charset="0"/>
                      </a:endParaRPr>
                    </a:p>
                    <a:p>
                      <a:pPr>
                        <a:lnSpc>
                          <a:spcPct val="120000"/>
                        </a:lnSpc>
                      </a:pPr>
                      <a:r>
                        <a:rPr kumimoji="0" lang="fr-FR" sz="1200" b="0" i="0" u="none" strike="noStrike" kern="1200" cap="none" normalizeH="0" baseline="0" dirty="0">
                          <a:ln>
                            <a:noFill/>
                          </a:ln>
                          <a:solidFill>
                            <a:schemeClr val="tx2"/>
                          </a:solidFill>
                          <a:effectLst/>
                          <a:latin typeface="+mn-lt"/>
                          <a:ea typeface="+mn-ea"/>
                          <a:cs typeface="Arial" charset="0"/>
                        </a:rPr>
                        <a:t>(</a:t>
                      </a:r>
                      <a:r>
                        <a:rPr kumimoji="0" lang="en-GB" sz="1200" b="0" i="0" u="none" strike="noStrike" kern="1200" cap="none" normalizeH="0" baseline="0" dirty="0">
                          <a:ln>
                            <a:noFill/>
                          </a:ln>
                          <a:solidFill>
                            <a:schemeClr val="tx2"/>
                          </a:solidFill>
                          <a:effectLst/>
                          <a:latin typeface="+mn-lt"/>
                          <a:ea typeface="+mn-ea"/>
                          <a:cs typeface="Arial" charset="0"/>
                        </a:rPr>
                        <a:t>Daily dose lowers LDL-C by approx. ≥50%)</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rowSpan="3">
                  <a:txBody>
                    <a:bodyPr/>
                    <a:lstStyle/>
                    <a:p>
                      <a:pPr marL="0" marR="0" lvl="0" indent="0" algn="l" defTabSz="914400" rtl="0" eaLnBrk="1" fontAlgn="base" latinLnBrk="0" hangingPunct="1">
                        <a:lnSpc>
                          <a:spcPct val="120000"/>
                        </a:lnSpc>
                        <a:spcBef>
                          <a:spcPct val="20000"/>
                        </a:spcBef>
                        <a:spcAft>
                          <a:spcPct val="0"/>
                        </a:spcAft>
                        <a:buClr>
                          <a:schemeClr val="tx2"/>
                        </a:buClr>
                        <a:buSzTx/>
                        <a:buFont typeface="Arial" charset="0"/>
                        <a:buNone/>
                        <a:tabLst/>
                      </a:pPr>
                      <a:r>
                        <a:rPr kumimoji="0" lang="fr-FR" sz="1200" b="0" i="0" u="none" strike="noStrike" cap="none" normalizeH="0" baseline="0" dirty="0" err="1">
                          <a:ln>
                            <a:noFill/>
                          </a:ln>
                          <a:solidFill>
                            <a:schemeClr val="tx2"/>
                          </a:solidFill>
                          <a:effectLst/>
                          <a:latin typeface="+mn-lt"/>
                        </a:rPr>
                        <a:t>RCTs</a:t>
                      </a:r>
                      <a:r>
                        <a:rPr kumimoji="0" lang="fr-FR" sz="1200" b="0" i="0" u="none" strike="noStrike" cap="none" normalizeH="0" baseline="0" dirty="0">
                          <a:ln>
                            <a:noFill/>
                          </a:ln>
                          <a:solidFill>
                            <a:schemeClr val="tx2"/>
                          </a:solidFill>
                          <a:effectLst/>
                          <a:latin typeface="+mn-lt"/>
                        </a:rPr>
                        <a:t> of </a:t>
                      </a:r>
                      <a:r>
                        <a:rPr kumimoji="0" lang="fr-FR" sz="1200" b="0" i="0" u="none" strike="noStrike" cap="none" normalizeH="0" baseline="0" dirty="0" err="1">
                          <a:ln>
                            <a:noFill/>
                          </a:ln>
                          <a:solidFill>
                            <a:schemeClr val="tx2"/>
                          </a:solidFill>
                          <a:effectLst/>
                          <a:latin typeface="+mn-lt"/>
                        </a:rPr>
                        <a:t>statins</a:t>
                      </a:r>
                      <a:endParaRPr kumimoji="0" lang="fr-FR" sz="1200" b="0" i="0" u="none" strike="noStrike" cap="none" normalizeH="0" baseline="0" dirty="0">
                        <a:ln>
                          <a:noFill/>
                        </a:ln>
                        <a:solidFill>
                          <a:schemeClr val="tx2"/>
                        </a:solidFill>
                        <a:effectLst/>
                        <a:latin typeface="+mn-lt"/>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1"/>
                  </a:ext>
                </a:extLst>
              </a:tr>
              <a:tr h="582644">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Moderately</a:t>
                      </a:r>
                      <a:r>
                        <a:rPr kumimoji="0" lang="fr-FR" sz="1200" b="0" i="0" u="none" strike="noStrike" cap="none" normalizeH="0" baseline="0" dirty="0">
                          <a:ln>
                            <a:noFill/>
                          </a:ln>
                          <a:solidFill>
                            <a:schemeClr val="tx2"/>
                          </a:solidFill>
                          <a:effectLst/>
                          <a:latin typeface="+mn-lt"/>
                          <a:cs typeface="Arial" charset="0"/>
                        </a:rPr>
                        <a:t> high </a:t>
                      </a:r>
                      <a:r>
                        <a:rPr kumimoji="0" lang="fr-FR" sz="1200" b="0" i="0" u="none" strike="noStrike" cap="none" normalizeH="0" baseline="0" dirty="0" err="1">
                          <a:ln>
                            <a:noFill/>
                          </a:ln>
                          <a:solidFill>
                            <a:schemeClr val="tx2"/>
                          </a:solidFill>
                          <a:effectLst/>
                          <a:latin typeface="+mn-lt"/>
                          <a:cs typeface="Arial" charset="0"/>
                        </a:rPr>
                        <a:t>risk</a:t>
                      </a:r>
                      <a:r>
                        <a:rPr kumimoji="0" lang="fr-FR" sz="1200" b="0" i="0" u="none" strike="noStrike" cap="none" normalizeH="0" baseline="0" dirty="0">
                          <a:ln>
                            <a:noFill/>
                          </a:ln>
                          <a:solidFill>
                            <a:schemeClr val="tx2"/>
                          </a:solidFill>
                          <a:effectLst/>
                          <a:latin typeface="+mn-lt"/>
                          <a:cs typeface="Arial" charset="0"/>
                        </a:rPr>
                        <a:t>: </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kern="1200" cap="none" normalizeH="0" baseline="0" dirty="0" err="1">
                          <a:ln>
                            <a:noFill/>
                          </a:ln>
                          <a:solidFill>
                            <a:schemeClr val="tx2"/>
                          </a:solidFill>
                          <a:effectLst/>
                          <a:latin typeface="+mn-lt"/>
                          <a:ea typeface="+mn-ea"/>
                          <a:cs typeface="Arial" charset="0"/>
                        </a:rPr>
                        <a:t>Aged</a:t>
                      </a:r>
                      <a:r>
                        <a:rPr kumimoji="0" lang="fr-FR" sz="1000" b="0" i="0" u="none" strike="noStrike" kern="1200" cap="none" normalizeH="0" baseline="0" dirty="0">
                          <a:ln>
                            <a:noFill/>
                          </a:ln>
                          <a:solidFill>
                            <a:schemeClr val="tx2"/>
                          </a:solidFill>
                          <a:effectLst/>
                          <a:latin typeface="+mn-lt"/>
                          <a:ea typeface="+mn-ea"/>
                          <a:cs typeface="Arial" charset="0"/>
                        </a:rPr>
                        <a:t> 40–75 </a:t>
                      </a:r>
                      <a:r>
                        <a:rPr kumimoji="0" lang="fr-FR" sz="1000" b="0" i="0" u="none" strike="noStrike" kern="1200" cap="none" normalizeH="0" baseline="0" dirty="0" err="1">
                          <a:ln>
                            <a:noFill/>
                          </a:ln>
                          <a:solidFill>
                            <a:schemeClr val="tx2"/>
                          </a:solidFill>
                          <a:effectLst/>
                          <a:latin typeface="+mn-lt"/>
                          <a:ea typeface="+mn-ea"/>
                          <a:cs typeface="Arial" charset="0"/>
                        </a:rPr>
                        <a:t>years</a:t>
                      </a:r>
                      <a:r>
                        <a:rPr kumimoji="0" lang="fr-FR" sz="1000" b="0" i="0" u="none" strike="noStrike" kern="1200" cap="none" normalizeH="0" baseline="0" dirty="0">
                          <a:ln>
                            <a:noFill/>
                          </a:ln>
                          <a:solidFill>
                            <a:schemeClr val="tx2"/>
                          </a:solidFill>
                          <a:effectLst/>
                          <a:latin typeface="+mn-lt"/>
                          <a:ea typeface="+mn-ea"/>
                          <a:cs typeface="Arial" charset="0"/>
                        </a:rPr>
                        <a:t>, </a:t>
                      </a:r>
                      <a:r>
                        <a:rPr kumimoji="0" lang="fr-FR" sz="1000" b="0" i="0" u="none" strike="noStrike" kern="1200" cap="none" normalizeH="0" baseline="0" dirty="0" err="1">
                          <a:ln>
                            <a:noFill/>
                          </a:ln>
                          <a:solidFill>
                            <a:schemeClr val="tx2"/>
                          </a:solidFill>
                          <a:effectLst/>
                          <a:latin typeface="+mn-lt"/>
                          <a:ea typeface="+mn-ea"/>
                          <a:cs typeface="Arial" charset="0"/>
                        </a:rPr>
                        <a:t>with</a:t>
                      </a:r>
                      <a:r>
                        <a:rPr kumimoji="0" lang="fr-FR" sz="1000" b="0" i="0" u="none" strike="noStrike" kern="1200" cap="none" normalizeH="0" baseline="0" dirty="0">
                          <a:ln>
                            <a:noFill/>
                          </a:ln>
                          <a:solidFill>
                            <a:schemeClr val="tx2"/>
                          </a:solidFill>
                          <a:effectLst/>
                          <a:latin typeface="+mn-lt"/>
                          <a:ea typeface="+mn-ea"/>
                          <a:cs typeface="Arial" charset="0"/>
                        </a:rPr>
                        <a:t> </a:t>
                      </a:r>
                      <a:r>
                        <a:rPr kumimoji="0" lang="fr-FR" sz="1000" b="0" i="0" u="none" strike="noStrike" kern="1200" cap="none" normalizeH="0" baseline="0" dirty="0" err="1">
                          <a:ln>
                            <a:noFill/>
                          </a:ln>
                          <a:solidFill>
                            <a:schemeClr val="tx2"/>
                          </a:solidFill>
                          <a:effectLst/>
                          <a:latin typeface="+mn-lt"/>
                          <a:ea typeface="+mn-ea"/>
                          <a:cs typeface="Arial" charset="0"/>
                        </a:rPr>
                        <a:t>diabetes</a:t>
                      </a:r>
                      <a:r>
                        <a:rPr kumimoji="0" lang="fr-FR" sz="1000" b="0" i="0" u="none" strike="noStrike" kern="1200" cap="none" normalizeH="0" baseline="0" dirty="0">
                          <a:ln>
                            <a:noFill/>
                          </a:ln>
                          <a:solidFill>
                            <a:schemeClr val="tx2"/>
                          </a:solidFill>
                          <a:effectLst/>
                          <a:latin typeface="+mn-lt"/>
                          <a:ea typeface="+mn-ea"/>
                          <a:cs typeface="Arial" charset="0"/>
                        </a:rPr>
                        <a:t> and LDL-C 70–189 mg/</a:t>
                      </a:r>
                      <a:r>
                        <a:rPr kumimoji="0" lang="fr-FR" sz="1000" b="0" i="0" u="none" strike="noStrike" kern="1200" cap="none" normalizeH="0" baseline="0" dirty="0" err="1">
                          <a:ln>
                            <a:noFill/>
                          </a:ln>
                          <a:solidFill>
                            <a:schemeClr val="tx2"/>
                          </a:solidFill>
                          <a:effectLst/>
                          <a:latin typeface="+mn-lt"/>
                          <a:ea typeface="+mn-ea"/>
                          <a:cs typeface="Arial" charset="0"/>
                        </a:rPr>
                        <a:t>dL</a:t>
                      </a:r>
                      <a:r>
                        <a:rPr kumimoji="0" lang="fr-FR" sz="1000" b="0" i="0" u="none" strike="noStrike" kern="1200" cap="none" normalizeH="0" baseline="0" dirty="0">
                          <a:ln>
                            <a:noFill/>
                          </a:ln>
                          <a:solidFill>
                            <a:schemeClr val="tx2"/>
                          </a:solidFill>
                          <a:effectLst/>
                          <a:latin typeface="+mn-lt"/>
                          <a:ea typeface="+mn-ea"/>
                          <a:cs typeface="Arial" charset="0"/>
                        </a:rPr>
                        <a:t> and 10-y ASCVD </a:t>
                      </a:r>
                      <a:r>
                        <a:rPr kumimoji="0" lang="fr-FR" sz="1000" b="0" i="0" u="none" strike="noStrike" kern="1200" cap="none" normalizeH="0" baseline="0" dirty="0" err="1">
                          <a:ln>
                            <a:noFill/>
                          </a:ln>
                          <a:solidFill>
                            <a:schemeClr val="tx2"/>
                          </a:solidFill>
                          <a:effectLst/>
                          <a:latin typeface="+mn-lt"/>
                          <a:ea typeface="+mn-ea"/>
                          <a:cs typeface="Arial" charset="0"/>
                        </a:rPr>
                        <a:t>risk</a:t>
                      </a:r>
                      <a:r>
                        <a:rPr kumimoji="0" lang="fr-FR" sz="1000" b="0" i="0" u="none" strike="noStrike" kern="1200" cap="none" normalizeH="0" baseline="0" dirty="0">
                          <a:ln>
                            <a:noFill/>
                          </a:ln>
                          <a:solidFill>
                            <a:schemeClr val="tx2"/>
                          </a:solidFill>
                          <a:effectLst/>
                          <a:latin typeface="+mn-lt"/>
                          <a:ea typeface="+mn-ea"/>
                          <a:cs typeface="Arial" charset="0"/>
                        </a:rPr>
                        <a:t> of &lt;7.5% </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en-GB" sz="1000" b="0" i="0" u="none" strike="noStrike" kern="1200" cap="none" normalizeH="0" baseline="0" dirty="0">
                          <a:ln>
                            <a:noFill/>
                          </a:ln>
                          <a:solidFill>
                            <a:schemeClr val="tx2"/>
                          </a:solidFill>
                          <a:effectLst/>
                          <a:latin typeface="+mn-lt"/>
                          <a:ea typeface="+mn-ea"/>
                          <a:cs typeface="Arial" charset="0"/>
                        </a:rPr>
                        <a:t>Without diabetes but LDL-C 70–189 mg/</a:t>
                      </a:r>
                      <a:r>
                        <a:rPr kumimoji="0" lang="en-GB" sz="1000" b="0" i="0" u="none" strike="noStrike" kern="1200" cap="none" normalizeH="0" baseline="0" dirty="0" err="1">
                          <a:ln>
                            <a:noFill/>
                          </a:ln>
                          <a:solidFill>
                            <a:schemeClr val="tx2"/>
                          </a:solidFill>
                          <a:effectLst/>
                          <a:latin typeface="+mn-lt"/>
                          <a:ea typeface="+mn-ea"/>
                          <a:cs typeface="Arial" charset="0"/>
                        </a:rPr>
                        <a:t>dL</a:t>
                      </a:r>
                      <a:r>
                        <a:rPr kumimoji="0" lang="en-GB" sz="1000" b="0" i="0" u="none" strike="noStrike" kern="1200" cap="none" normalizeH="0" baseline="0" dirty="0">
                          <a:ln>
                            <a:noFill/>
                          </a:ln>
                          <a:solidFill>
                            <a:schemeClr val="tx2"/>
                          </a:solidFill>
                          <a:effectLst/>
                          <a:latin typeface="+mn-lt"/>
                          <a:ea typeface="+mn-ea"/>
                          <a:cs typeface="Arial" charset="0"/>
                        </a:rPr>
                        <a:t> and ASCVD risk of ≥5%</a:t>
                      </a:r>
                      <a:endParaRPr kumimoji="0" lang="fr-FR" sz="1000" b="0" i="0" u="none" strike="noStrike" kern="1200" cap="none" normalizeH="0" baseline="0" dirty="0">
                        <a:ln>
                          <a:noFill/>
                        </a:ln>
                        <a:solidFill>
                          <a:schemeClr val="tx2"/>
                        </a:solidFill>
                        <a:effectLst/>
                        <a:latin typeface="+mn-lt"/>
                        <a:ea typeface="+mn-ea"/>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Moderate-intensity</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statin</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therapy</a:t>
                      </a:r>
                      <a:endParaRPr kumimoji="0" lang="fr-FR" sz="1200" b="0" i="0" u="none" strike="noStrike" cap="none" normalizeH="0" baseline="0" dirty="0">
                        <a:ln>
                          <a:noFill/>
                        </a:ln>
                        <a:solidFill>
                          <a:schemeClr val="tx2"/>
                        </a:solidFill>
                        <a:effectLst/>
                        <a:latin typeface="+mn-lt"/>
                        <a:cs typeface="Arial" charset="0"/>
                      </a:endParaRPr>
                    </a:p>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kern="1200" cap="none" normalizeH="0" baseline="0" dirty="0">
                          <a:ln>
                            <a:noFill/>
                          </a:ln>
                          <a:solidFill>
                            <a:schemeClr val="tx2"/>
                          </a:solidFill>
                          <a:effectLst/>
                          <a:latin typeface="+mn-lt"/>
                          <a:ea typeface="+mn-ea"/>
                          <a:cs typeface="Arial" charset="0"/>
                        </a:rPr>
                        <a:t>(</a:t>
                      </a:r>
                      <a:r>
                        <a:rPr kumimoji="0" lang="en-GB" sz="1200" b="0" i="0" u="none" strike="noStrike" kern="1200" cap="none" normalizeH="0" baseline="0" dirty="0">
                          <a:ln>
                            <a:noFill/>
                          </a:ln>
                          <a:solidFill>
                            <a:schemeClr val="tx2"/>
                          </a:solidFill>
                          <a:effectLst/>
                          <a:latin typeface="+mn-lt"/>
                          <a:ea typeface="+mn-ea"/>
                          <a:cs typeface="Arial" charset="0"/>
                        </a:rPr>
                        <a:t>Daily dose lowers LDL-C by approx. 30 to &lt;50%)</a:t>
                      </a:r>
                    </a:p>
                    <a:p>
                      <a:pPr marL="0" marR="0" lvl="0" indent="0" algn="l" defTabSz="914400" rtl="0" eaLnBrk="1" fontAlgn="base" latinLnBrk="0" hangingPunct="1">
                        <a:lnSpc>
                          <a:spcPct val="120000"/>
                        </a:lnSpc>
                        <a:spcBef>
                          <a:spcPct val="60000"/>
                        </a:spcBef>
                        <a:spcAft>
                          <a:spcPct val="0"/>
                        </a:spcAft>
                        <a:buClr>
                          <a:schemeClr val="tx2"/>
                        </a:buClr>
                        <a:buSzTx/>
                        <a:buFontTx/>
                        <a:buNone/>
                        <a:tabLst/>
                      </a:pP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400" b="0" i="0" u="none" strike="noStrike" cap="none" normalizeH="0" baseline="0" dirty="0">
                        <a:ln>
                          <a:noFill/>
                        </a:ln>
                        <a:solidFill>
                          <a:schemeClr val="accent4">
                            <a:lumMod val="50000"/>
                          </a:schemeClr>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2"/>
                  </a:ext>
                </a:extLst>
              </a:tr>
              <a:tr h="581891">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defRPr/>
                      </a:pPr>
                      <a:r>
                        <a:rPr kumimoji="0" lang="fr-FR" sz="1200" b="0" i="0" u="none" strike="noStrike" cap="none" normalizeH="0" baseline="0" dirty="0" err="1">
                          <a:ln>
                            <a:noFill/>
                          </a:ln>
                          <a:solidFill>
                            <a:schemeClr val="tx2"/>
                          </a:solidFill>
                          <a:effectLst/>
                          <a:latin typeface="+mn-lt"/>
                          <a:cs typeface="Arial" charset="0"/>
                        </a:rPr>
                        <a:t>Low</a:t>
                      </a:r>
                      <a:r>
                        <a:rPr kumimoji="0" lang="fr-FR" sz="1200" b="0" i="0" u="none" strike="noStrike" cap="none" normalizeH="0" baseline="0" dirty="0">
                          <a:ln>
                            <a:noFill/>
                          </a:ln>
                          <a:solidFill>
                            <a:schemeClr val="tx2"/>
                          </a:solidFill>
                          <a:effectLst/>
                          <a:latin typeface="+mn-lt"/>
                          <a:cs typeface="Arial" charset="0"/>
                        </a:rPr>
                        <a:t> </a:t>
                      </a:r>
                      <a:r>
                        <a:rPr kumimoji="0" lang="fr-FR" sz="1200" b="0" i="0" u="none" strike="noStrike" cap="none" normalizeH="0" baseline="0" dirty="0" err="1">
                          <a:ln>
                            <a:noFill/>
                          </a:ln>
                          <a:solidFill>
                            <a:schemeClr val="tx2"/>
                          </a:solidFill>
                          <a:effectLst/>
                          <a:latin typeface="+mn-lt"/>
                          <a:cs typeface="Arial" charset="0"/>
                        </a:rPr>
                        <a:t>risk</a:t>
                      </a:r>
                      <a:r>
                        <a:rPr kumimoji="0" lang="fr-FR" sz="1200" b="0" i="0" u="none" strike="noStrike" cap="none" normalizeH="0" baseline="0" dirty="0">
                          <a:ln>
                            <a:noFill/>
                          </a:ln>
                          <a:solidFill>
                            <a:schemeClr val="tx2"/>
                          </a:solidFill>
                          <a:effectLst/>
                          <a:latin typeface="+mn-lt"/>
                          <a:cs typeface="Arial" charset="0"/>
                        </a:rPr>
                        <a:t>: </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kern="1200" cap="none" normalizeH="0" baseline="0" dirty="0" err="1">
                          <a:ln>
                            <a:noFill/>
                          </a:ln>
                          <a:solidFill>
                            <a:schemeClr val="tx2"/>
                          </a:solidFill>
                          <a:effectLst/>
                          <a:latin typeface="+mn-lt"/>
                          <a:ea typeface="+mn-ea"/>
                          <a:cs typeface="Arial" charset="0"/>
                        </a:rPr>
                        <a:t>Aged</a:t>
                      </a:r>
                      <a:r>
                        <a:rPr kumimoji="0" lang="fr-FR" sz="1000" b="0" i="0" u="none" strike="noStrike" kern="1200" cap="none" normalizeH="0" baseline="0" dirty="0">
                          <a:ln>
                            <a:noFill/>
                          </a:ln>
                          <a:solidFill>
                            <a:schemeClr val="tx2"/>
                          </a:solidFill>
                          <a:effectLst/>
                          <a:latin typeface="+mn-lt"/>
                          <a:ea typeface="+mn-ea"/>
                          <a:cs typeface="Arial" charset="0"/>
                        </a:rPr>
                        <a:t> &lt;40 and LDL-C &lt;190 mg/</a:t>
                      </a:r>
                      <a:r>
                        <a:rPr kumimoji="0" lang="fr-FR" sz="1000" b="0" i="0" u="none" strike="noStrike" kern="1200" cap="none" normalizeH="0" baseline="0" dirty="0" err="1">
                          <a:ln>
                            <a:noFill/>
                          </a:ln>
                          <a:solidFill>
                            <a:schemeClr val="tx2"/>
                          </a:solidFill>
                          <a:effectLst/>
                          <a:latin typeface="+mn-lt"/>
                          <a:ea typeface="+mn-ea"/>
                          <a:cs typeface="Arial" charset="0"/>
                        </a:rPr>
                        <a:t>dL</a:t>
                      </a:r>
                      <a:r>
                        <a:rPr kumimoji="0" lang="fr-FR" sz="1000" b="0" i="0" u="none" strike="noStrike" kern="1200" cap="none" normalizeH="0" baseline="0" dirty="0">
                          <a:ln>
                            <a:noFill/>
                          </a:ln>
                          <a:solidFill>
                            <a:schemeClr val="tx2"/>
                          </a:solidFill>
                          <a:effectLst/>
                          <a:latin typeface="+mn-lt"/>
                          <a:ea typeface="+mn-ea"/>
                          <a:cs typeface="Arial" charset="0"/>
                        </a:rPr>
                        <a:t> </a:t>
                      </a:r>
                      <a:r>
                        <a:rPr kumimoji="0" lang="fr-FR" sz="1000" b="0" i="0" u="none" strike="noStrike" kern="1200" cap="none" normalizeH="0" baseline="0" dirty="0" err="1">
                          <a:ln>
                            <a:noFill/>
                          </a:ln>
                          <a:solidFill>
                            <a:schemeClr val="tx2"/>
                          </a:solidFill>
                          <a:effectLst/>
                          <a:latin typeface="+mn-lt"/>
                          <a:ea typeface="+mn-ea"/>
                          <a:cs typeface="Arial" charset="0"/>
                        </a:rPr>
                        <a:t>without</a:t>
                      </a:r>
                      <a:r>
                        <a:rPr kumimoji="0" lang="fr-FR" sz="1000" b="0" i="0" u="none" strike="noStrike" kern="1200" cap="none" normalizeH="0" baseline="0" dirty="0">
                          <a:ln>
                            <a:noFill/>
                          </a:ln>
                          <a:solidFill>
                            <a:schemeClr val="tx2"/>
                          </a:solidFill>
                          <a:effectLst/>
                          <a:latin typeface="+mn-lt"/>
                          <a:ea typeface="+mn-ea"/>
                          <a:cs typeface="Arial" charset="0"/>
                        </a:rPr>
                        <a:t> </a:t>
                      </a:r>
                      <a:r>
                        <a:rPr kumimoji="0" lang="fr-FR" sz="1000" b="0" i="0" u="none" strike="noStrike" kern="1200" cap="none" normalizeH="0" baseline="0" dirty="0" err="1">
                          <a:ln>
                            <a:noFill/>
                          </a:ln>
                          <a:solidFill>
                            <a:schemeClr val="tx2"/>
                          </a:solidFill>
                          <a:effectLst/>
                          <a:latin typeface="+mn-lt"/>
                          <a:ea typeface="+mn-ea"/>
                          <a:cs typeface="Arial" charset="0"/>
                        </a:rPr>
                        <a:t>clinical</a:t>
                      </a:r>
                      <a:r>
                        <a:rPr kumimoji="0" lang="fr-FR" sz="1000" b="0" i="0" u="none" strike="noStrike" kern="1200" cap="none" normalizeH="0" baseline="0" dirty="0">
                          <a:ln>
                            <a:noFill/>
                          </a:ln>
                          <a:solidFill>
                            <a:schemeClr val="tx2"/>
                          </a:solidFill>
                          <a:effectLst/>
                          <a:latin typeface="+mn-lt"/>
                          <a:ea typeface="+mn-ea"/>
                          <a:cs typeface="Arial" charset="0"/>
                        </a:rPr>
                        <a:t> ASCVD or </a:t>
                      </a:r>
                      <a:r>
                        <a:rPr kumimoji="0" lang="fr-FR" sz="1000" b="0" i="0" u="none" strike="noStrike" kern="1200" cap="none" normalizeH="0" baseline="0" dirty="0" err="1">
                          <a:ln>
                            <a:noFill/>
                          </a:ln>
                          <a:solidFill>
                            <a:schemeClr val="tx2"/>
                          </a:solidFill>
                          <a:effectLst/>
                          <a:latin typeface="+mn-lt"/>
                          <a:ea typeface="+mn-ea"/>
                          <a:cs typeface="Arial" charset="0"/>
                        </a:rPr>
                        <a:t>diabetes</a:t>
                      </a:r>
                      <a:endParaRPr kumimoji="0" lang="fr-FR" sz="1000" b="0" i="0" u="none" strike="noStrike" kern="1200" cap="none" normalizeH="0" baseline="0" dirty="0">
                        <a:ln>
                          <a:noFill/>
                        </a:ln>
                        <a:solidFill>
                          <a:schemeClr val="tx2"/>
                        </a:solidFill>
                        <a:effectLst/>
                        <a:latin typeface="+mn-lt"/>
                        <a:ea typeface="+mn-ea"/>
                        <a:cs typeface="Arial" charset="0"/>
                      </a:endParaRP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kern="1200" cap="none" normalizeH="0" baseline="0" dirty="0">
                          <a:ln>
                            <a:noFill/>
                          </a:ln>
                          <a:solidFill>
                            <a:schemeClr val="tx2"/>
                          </a:solidFill>
                          <a:effectLst/>
                          <a:latin typeface="+mn-lt"/>
                          <a:ea typeface="+mn-ea"/>
                          <a:cs typeface="Arial" charset="0"/>
                        </a:rPr>
                        <a:t>10-y ASCVD </a:t>
                      </a:r>
                      <a:r>
                        <a:rPr kumimoji="0" lang="fr-FR" sz="1000" b="0" i="0" u="none" strike="noStrike" kern="1200" cap="none" normalizeH="0" baseline="0" dirty="0" err="1">
                          <a:ln>
                            <a:noFill/>
                          </a:ln>
                          <a:solidFill>
                            <a:schemeClr val="tx2"/>
                          </a:solidFill>
                          <a:effectLst/>
                          <a:latin typeface="+mn-lt"/>
                          <a:ea typeface="+mn-ea"/>
                          <a:cs typeface="Arial" charset="0"/>
                        </a:rPr>
                        <a:t>risk</a:t>
                      </a:r>
                      <a:r>
                        <a:rPr kumimoji="0" lang="fr-FR" sz="1000" b="0" i="0" u="none" strike="noStrike" kern="1200" cap="none" normalizeH="0" baseline="0" dirty="0">
                          <a:ln>
                            <a:noFill/>
                          </a:ln>
                          <a:solidFill>
                            <a:schemeClr val="tx2"/>
                          </a:solidFill>
                          <a:effectLst/>
                          <a:latin typeface="+mn-lt"/>
                          <a:ea typeface="+mn-ea"/>
                          <a:cs typeface="Arial" charset="0"/>
                        </a:rPr>
                        <a:t> of &lt;5%</a:t>
                      </a:r>
                    </a:p>
                    <a:p>
                      <a:pPr marL="171450" marR="0" lvl="0" indent="-171450" algn="l" defTabSz="914400" rtl="0" eaLnBrk="1" fontAlgn="base" latinLnBrk="0" hangingPunct="1">
                        <a:lnSpc>
                          <a:spcPct val="120000"/>
                        </a:lnSpc>
                        <a:spcBef>
                          <a:spcPts val="0"/>
                        </a:spcBef>
                        <a:spcAft>
                          <a:spcPct val="0"/>
                        </a:spcAft>
                        <a:buClr>
                          <a:schemeClr val="tx2"/>
                        </a:buClr>
                        <a:buSzTx/>
                        <a:buFont typeface="Arial" pitchFamily="34" charset="0"/>
                        <a:buChar char="•"/>
                        <a:tabLst/>
                        <a:defRPr/>
                      </a:pPr>
                      <a:r>
                        <a:rPr kumimoji="0" lang="fr-FR" sz="1000" b="0" i="0" u="none" strike="noStrike" kern="1200" cap="none" normalizeH="0" baseline="0" dirty="0">
                          <a:ln>
                            <a:noFill/>
                          </a:ln>
                          <a:solidFill>
                            <a:schemeClr val="tx2"/>
                          </a:solidFill>
                          <a:effectLst/>
                          <a:latin typeface="+mn-lt"/>
                          <a:ea typeface="+mn-ea"/>
                          <a:cs typeface="Arial" charset="0"/>
                        </a:rPr>
                        <a:t>LDL-C &lt;70 mg/</a:t>
                      </a:r>
                      <a:r>
                        <a:rPr kumimoji="0" lang="fr-FR" sz="1000" b="0" i="0" u="none" strike="noStrike" kern="1200" cap="none" normalizeH="0" baseline="0" dirty="0" err="1">
                          <a:ln>
                            <a:noFill/>
                          </a:ln>
                          <a:solidFill>
                            <a:schemeClr val="tx2"/>
                          </a:solidFill>
                          <a:effectLst/>
                          <a:latin typeface="+mn-lt"/>
                          <a:ea typeface="+mn-ea"/>
                          <a:cs typeface="Arial" charset="0"/>
                        </a:rPr>
                        <a:t>dL</a:t>
                      </a:r>
                      <a:endParaRPr kumimoji="0" lang="fr-FR" sz="1000" b="0" i="0" u="none" strike="noStrike" kern="1200" cap="none" normalizeH="0" baseline="0" dirty="0">
                        <a:ln>
                          <a:noFill/>
                        </a:ln>
                        <a:solidFill>
                          <a:schemeClr val="tx2"/>
                        </a:solidFill>
                        <a:effectLst/>
                        <a:latin typeface="+mn-lt"/>
                        <a:ea typeface="+mn-ea"/>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20000"/>
                        </a:lnSpc>
                        <a:spcBef>
                          <a:spcPct val="60000"/>
                        </a:spcBef>
                        <a:spcAft>
                          <a:spcPct val="0"/>
                        </a:spcAft>
                        <a:buClr>
                          <a:schemeClr val="tx2"/>
                        </a:buClr>
                        <a:buSzTx/>
                        <a:buFontTx/>
                        <a:buNone/>
                        <a:tabLst/>
                      </a:pPr>
                      <a:r>
                        <a:rPr kumimoji="0" lang="fr-FR" sz="1200" b="0" i="0" u="none" strike="noStrike" cap="none" normalizeH="0" baseline="0" dirty="0" err="1">
                          <a:ln>
                            <a:noFill/>
                          </a:ln>
                          <a:solidFill>
                            <a:schemeClr val="tx2"/>
                          </a:solidFill>
                          <a:effectLst/>
                          <a:latin typeface="+mn-lt"/>
                          <a:cs typeface="Arial" charset="0"/>
                        </a:rPr>
                        <a:t>Lifestyle</a:t>
                      </a:r>
                      <a:r>
                        <a:rPr kumimoji="0" lang="fr-FR" sz="1200" b="0" i="0" u="none" strike="noStrike" cap="none" normalizeH="0" baseline="0" dirty="0">
                          <a:ln>
                            <a:noFill/>
                          </a:ln>
                          <a:solidFill>
                            <a:schemeClr val="tx2"/>
                          </a:solidFill>
                          <a:effectLst/>
                          <a:latin typeface="+mn-lt"/>
                          <a:cs typeface="Arial" charset="0"/>
                        </a:rPr>
                        <a:t> modification and monitor ASCVD </a:t>
                      </a:r>
                      <a:r>
                        <a:rPr kumimoji="0" lang="fr-FR" sz="1200" b="0" i="0" u="none" strike="noStrike" cap="none" normalizeH="0" baseline="0" dirty="0" err="1">
                          <a:ln>
                            <a:noFill/>
                          </a:ln>
                          <a:solidFill>
                            <a:schemeClr val="tx2"/>
                          </a:solidFill>
                          <a:effectLst/>
                          <a:latin typeface="+mn-lt"/>
                          <a:cs typeface="Arial" charset="0"/>
                        </a:rPr>
                        <a:t>risk</a:t>
                      </a:r>
                      <a:endParaRPr kumimoji="0" lang="fr-FR" sz="1200" b="0" i="0" u="none" strike="noStrike" cap="none" normalizeH="0" baseline="0" dirty="0">
                        <a:ln>
                          <a:noFill/>
                        </a:ln>
                        <a:solidFill>
                          <a:schemeClr val="tx2"/>
                        </a:solidFill>
                        <a:effectLst/>
                        <a:latin typeface="+mn-lt"/>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vMerge="1">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Arial" charset="0"/>
                        <a:buNone/>
                        <a:tabLst/>
                      </a:pPr>
                      <a:endParaRPr kumimoji="0" lang="fr-FR" sz="1400" b="0" i="0" u="none" strike="noStrike" cap="none" normalizeH="0" baseline="0" dirty="0">
                        <a:ln>
                          <a:noFill/>
                        </a:ln>
                        <a:solidFill>
                          <a:schemeClr val="accent4">
                            <a:lumMod val="50000"/>
                          </a:schemeClr>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2">
                        <a:lumMod val="20000"/>
                        <a:lumOff val="80000"/>
                      </a:schemeClr>
                    </a:solidFill>
                  </a:tcPr>
                </a:tc>
                <a:extLst>
                  <a:ext uri="{0D108BD9-81ED-4DB2-BD59-A6C34878D82A}">
                    <a16:rowId xmlns:a16="http://schemas.microsoft.com/office/drawing/2014/main" val="10003"/>
                  </a:ext>
                </a:extLst>
              </a:tr>
            </a:tbl>
          </a:graphicData>
        </a:graphic>
      </p:graphicFrame>
      <p:sp>
        <p:nvSpPr>
          <p:cNvPr id="3" name="Title 2"/>
          <p:cNvSpPr>
            <a:spLocks noGrp="1"/>
          </p:cNvSpPr>
          <p:nvPr>
            <p:ph type="title"/>
          </p:nvPr>
        </p:nvSpPr>
        <p:spPr/>
        <p:txBody>
          <a:bodyPr/>
          <a:lstStyle/>
          <a:p>
            <a:r>
              <a:rPr lang="en-GB" dirty="0">
                <a:latin typeface="+mn-lt"/>
                <a:ea typeface="MS PGothic" pitchFamily="34" charset="-128"/>
              </a:rPr>
              <a:t>2013 AHA/ACC guidelines on ASCVD risk</a:t>
            </a:r>
            <a:endParaRPr lang="en-GB" dirty="0">
              <a:latin typeface="+mn-lt"/>
            </a:endParaRPr>
          </a:p>
        </p:txBody>
      </p:sp>
      <p:sp>
        <p:nvSpPr>
          <p:cNvPr id="2" name="Rectangle 1"/>
          <p:cNvSpPr/>
          <p:nvPr/>
        </p:nvSpPr>
        <p:spPr>
          <a:xfrm>
            <a:off x="486888" y="5513398"/>
            <a:ext cx="8372104" cy="867930"/>
          </a:xfrm>
          <a:prstGeom prst="rect">
            <a:avLst/>
          </a:prstGeom>
          <a:solidFill>
            <a:schemeClr val="accent3"/>
          </a:solidFill>
        </p:spPr>
        <p:txBody>
          <a:bodyPr wrap="square">
            <a:spAutoFit/>
          </a:bodyPr>
          <a:lstStyle/>
          <a:p>
            <a:pPr algn="ctr">
              <a:lnSpc>
                <a:spcPct val="120000"/>
              </a:lnSpc>
            </a:pPr>
            <a:r>
              <a:rPr lang="en-GB" sz="1400" b="1" dirty="0">
                <a:solidFill>
                  <a:schemeClr val="bg1"/>
                </a:solidFill>
              </a:rPr>
              <a:t>ACC/AHA 2013 guidelines have shifted the emphasis from defined to individual treatment goals, although LDL-C levels &gt;70 mg/</a:t>
            </a:r>
            <a:r>
              <a:rPr lang="en-GB" sz="1400" b="1" dirty="0" err="1">
                <a:solidFill>
                  <a:schemeClr val="bg1"/>
                </a:solidFill>
              </a:rPr>
              <a:t>dL</a:t>
            </a:r>
            <a:r>
              <a:rPr lang="en-GB" sz="1400" b="1" dirty="0">
                <a:solidFill>
                  <a:schemeClr val="bg1"/>
                </a:solidFill>
              </a:rPr>
              <a:t> are still considered a risk factor for individuals with other risk factors present</a:t>
            </a:r>
          </a:p>
        </p:txBody>
      </p:sp>
      <p:pic>
        <p:nvPicPr>
          <p:cNvPr id="8" name="Picture 2" descr="S:\Sanofi-Regeneron\Alirocumab_2014\SCN10163_102869_low_LDLC_graphs\04_Images\Hi_Res\Flags\Flags.eps-03-U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2" y="0"/>
            <a:ext cx="1177925" cy="116681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67544" y="4940151"/>
            <a:ext cx="8391448" cy="577081"/>
          </a:xfrm>
          <a:prstGeom prst="rect">
            <a:avLst/>
          </a:prstGeom>
          <a:noFill/>
        </p:spPr>
        <p:txBody>
          <a:bodyPr wrap="square" rtlCol="0">
            <a:spAutoFit/>
          </a:bodyPr>
          <a:lstStyle/>
          <a:p>
            <a:r>
              <a:rPr lang="en-GB" sz="1050" dirty="0">
                <a:solidFill>
                  <a:schemeClr val="bg1"/>
                </a:solidFill>
                <a:ea typeface="MS PGothic" pitchFamily="34" charset="-128"/>
              </a:rPr>
              <a:t>These guidelines </a:t>
            </a:r>
            <a:r>
              <a:rPr lang="en-GB" sz="1050" dirty="0">
                <a:solidFill>
                  <a:schemeClr val="bg1"/>
                </a:solidFill>
              </a:rPr>
              <a:t>recommend the new Pooled Cohort Risk Assessment Equations developed by the Risk</a:t>
            </a:r>
          </a:p>
          <a:p>
            <a:r>
              <a:rPr lang="en-GB" sz="1050" dirty="0">
                <a:solidFill>
                  <a:schemeClr val="bg1"/>
                </a:solidFill>
              </a:rPr>
              <a:t>Assessment Work Group</a:t>
            </a:r>
            <a:r>
              <a:rPr lang="en-GB" sz="1050" baseline="30000" dirty="0">
                <a:solidFill>
                  <a:schemeClr val="bg1"/>
                </a:solidFill>
              </a:rPr>
              <a:t>2</a:t>
            </a:r>
            <a:r>
              <a:rPr lang="en-GB" sz="1050" dirty="0">
                <a:solidFill>
                  <a:schemeClr val="bg1"/>
                </a:solidFill>
              </a:rPr>
              <a:t> to estimate the 10-year ASCVD risk (defined as first-occurrence non-fatal and fatal MI and non-fatal and fatal stroke)</a:t>
            </a:r>
            <a:endParaRPr lang="en-GB" sz="1050" dirty="0">
              <a:solidFill>
                <a:schemeClr val="bg1"/>
              </a:solidFill>
              <a:ea typeface="MS PGothic" pitchFamily="34" charset="-128"/>
            </a:endParaRPr>
          </a:p>
        </p:txBody>
      </p:sp>
    </p:spTree>
    <p:extLst>
      <p:ext uri="{BB962C8B-B14F-4D97-AF65-F5344CB8AC3E}">
        <p14:creationId xmlns:p14="http://schemas.microsoft.com/office/powerpoint/2010/main" val="3015506355"/>
      </p:ext>
    </p:extLst>
  </p:cSld>
  <p:clrMapOvr>
    <a:masterClrMapping/>
  </p:clrMapOvr>
</p:sld>
</file>

<file path=ppt/theme/theme1.xml><?xml version="1.0" encoding="utf-8"?>
<a:theme xmlns:a="http://schemas.openxmlformats.org/drawingml/2006/main" name="Alirocumab Disease Awareness Template_7_19_13">
  <a:themeElements>
    <a:clrScheme name="Custom 1">
      <a:dk1>
        <a:sysClr val="windowText" lastClr="000000"/>
      </a:dk1>
      <a:lt1>
        <a:sysClr val="window" lastClr="FFFFFF"/>
      </a:lt1>
      <a:dk2>
        <a:srgbClr val="010D87"/>
      </a:dk2>
      <a:lt2>
        <a:srgbClr val="CF8A00"/>
      </a:lt2>
      <a:accent1>
        <a:srgbClr val="10C8D8"/>
      </a:accent1>
      <a:accent2>
        <a:srgbClr val="D8103F"/>
      </a:accent2>
      <a:accent3>
        <a:srgbClr val="D89D10"/>
      </a:accent3>
      <a:accent4>
        <a:srgbClr val="087708"/>
      </a:accent4>
      <a:accent5>
        <a:srgbClr val="BE07F3"/>
      </a:accent5>
      <a:accent6>
        <a:srgbClr val="B3B0B4"/>
      </a:accent6>
      <a:hlink>
        <a:srgbClr val="BFBFBF"/>
      </a:hlink>
      <a:folHlink>
        <a:srgbClr val="63E7F3"/>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60000"/>
            <a:lumOff val="40000"/>
          </a:schemeClr>
        </a:solidFill>
        <a:ln w="6350">
          <a:solidFill>
            <a:schemeClr val="accent4">
              <a:lumMod val="60000"/>
              <a:lumOff val="40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41AC3B-4DCC-4143-AE50-1532D8F16406}">
  <ds:schemaRefs>
    <ds:schemaRef ds:uri="http://schemas.microsoft.com/sharepoint/v3/contenttype/forms"/>
  </ds:schemaRefs>
</ds:datastoreItem>
</file>

<file path=customXml/itemProps2.xml><?xml version="1.0" encoding="utf-8"?>
<ds:datastoreItem xmlns:ds="http://schemas.openxmlformats.org/officeDocument/2006/customXml" ds:itemID="{980B9442-D709-4AB8-849B-E0F0E58770E9}"/>
</file>

<file path=customXml/itemProps3.xml><?xml version="1.0" encoding="utf-8"?>
<ds:datastoreItem xmlns:ds="http://schemas.openxmlformats.org/officeDocument/2006/customXml" ds:itemID="{A877A88F-9B27-4B31-A196-E050CED429E3}">
  <ds:schemaRefs>
    <ds:schemaRef ds:uri="http://schemas.microsoft.com/sharepoint/v4"/>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11349</TotalTime>
  <Words>11722</Words>
  <Application>Microsoft Office PowerPoint</Application>
  <PresentationFormat>Presentación en pantalla (4:3)</PresentationFormat>
  <Paragraphs>1604</Paragraphs>
  <Slides>62</Slides>
  <Notes>30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62</vt:i4>
      </vt:variant>
    </vt:vector>
  </HeadingPairs>
  <TitlesOfParts>
    <vt:vector size="67" baseType="lpstr">
      <vt:lpstr>Arial</vt:lpstr>
      <vt:lpstr>Calibri</vt:lpstr>
      <vt:lpstr>Verdana</vt:lpstr>
      <vt:lpstr>Wingdings</vt:lpstr>
      <vt:lpstr>Alirocumab Disease Awareness Template_7_19_13</vt:lpstr>
      <vt:lpstr> The potential efficacy and safety of targeting lower low-density lipoprotein cholesterol (LDL-C) levels</vt:lpstr>
      <vt:lpstr>Contents</vt:lpstr>
      <vt:lpstr>Presentación de PowerPoint</vt:lpstr>
      <vt:lpstr>Guideline recommendations: Overview</vt:lpstr>
      <vt:lpstr>2011 ESC/EAS dyslipidaemia guidelines</vt:lpstr>
      <vt:lpstr>2012 ESC CVD prevention guidelines</vt:lpstr>
      <vt:lpstr>2007 German Society for Cardiology (DGK)  guidelines on statins</vt:lpstr>
      <vt:lpstr>2014 Joint British Societies guidelines  on  CVD prevention</vt:lpstr>
      <vt:lpstr>2013 AHA/ACC guidelines on ASCVD risk</vt:lpstr>
      <vt:lpstr>2012 AACE guidelines on dyslipidaemia and  atherosclerosis prevention</vt:lpstr>
      <vt:lpstr>2012 Canadian guidelines on dyslipidaemia and CVD prevention</vt:lpstr>
      <vt:lpstr>2007 Brazilian Society of Cardiology  guidelines</vt:lpstr>
      <vt:lpstr>2007 Japan Atherosclerosis Society atherosclerotic CVD guidelines</vt:lpstr>
      <vt:lpstr>Summary of guideline-recommended LDL-C targets</vt:lpstr>
      <vt:lpstr>Guideline recommendations: Summary [1]</vt:lpstr>
      <vt:lpstr>Guideline recommendations: Summary [2]</vt:lpstr>
      <vt:lpstr>Presentación de PowerPoint</vt:lpstr>
      <vt:lpstr>Potential effects of low LDL-C levels: Human data</vt:lpstr>
      <vt:lpstr>Low birth LDL-C levels rise with breastfeeding and in adulthood with exposure to Western diet</vt:lpstr>
      <vt:lpstr>Westernized humans are the only mammals with total cholesterol &gt;160 mg/dL (and LDL-C &gt;80 mg/dL)</vt:lpstr>
      <vt:lpstr>Life-long low LDL-C is associated with  lower CHD risk</vt:lpstr>
      <vt:lpstr>Life-long low LDL-C is associated with  lower  CHD risk</vt:lpstr>
      <vt:lpstr>PCSK9 gain-of-function (GoF) and loss-of-function (LoF) mutations and their effect on LDL-C metabolism and CV risk</vt:lpstr>
      <vt:lpstr>PCSK9 GoF mutations and effect on LDL metabolism</vt:lpstr>
      <vt:lpstr>PCSK9 LoF mutations and effect on LDL metabolism</vt:lpstr>
      <vt:lpstr>PCSK9 LoF mutations provide supportive evidence for the safety of low LDL-C levels and the potential  therapeutic benefit of PCSK9 inhibition</vt:lpstr>
      <vt:lpstr>PCSK9 LoF mutations are associated  with low LDL-C</vt:lpstr>
      <vt:lpstr>PCSK9 LoF mutations are associated with  lower risk of CHD</vt:lpstr>
      <vt:lpstr>Inactivating mutations of the Niemann-Pick C1-like 1 (NPC1L1) gene are associated with lower CHD risk </vt:lpstr>
      <vt:lpstr>Log-linear effect of LDL-C on CHD risk reduction is independent of genetic mechanism</vt:lpstr>
      <vt:lpstr>Effects of NPC1L1 and HMGCR polymorphisms on CHD risk</vt:lpstr>
      <vt:lpstr>Is lower LDL-C earlier better?</vt:lpstr>
      <vt:lpstr>Life-long low LDL-C is associated with significant reduction in CV risk: Summary </vt:lpstr>
      <vt:lpstr>Presentación de PowerPoint</vt:lpstr>
      <vt:lpstr>Potential effects of low LDL-C levels: Statin data</vt:lpstr>
      <vt:lpstr>RCT data support a direct linear relationship between LDL-C levels and CHD event rates </vt:lpstr>
      <vt:lpstr>CTT meta-analysis showed reducing LDL-C decreased risk of major vascular events</vt:lpstr>
      <vt:lpstr>JUPITER post-hoc analysis: Time to major CV events</vt:lpstr>
      <vt:lpstr>JUPITER post-hoc analysis: Decreased risk of CV events or death for patients with lower LDL-C </vt:lpstr>
      <vt:lpstr>PROVE-IT: Intensive LDL-C lowering reduced risk of death or major CV event in ACS patients</vt:lpstr>
      <vt:lpstr>TNT: Intensive LDL-C lowering reduced risk of major CV event in CAD patients</vt:lpstr>
      <vt:lpstr>Very low levels of LDL-C (&lt;50 mg/dL) and the risk for cardiovascular events</vt:lpstr>
      <vt:lpstr>Is lower LDL-C over a longer period of time better?</vt:lpstr>
      <vt:lpstr>IMPROVE-IT study design: Does adding ezetimibe to statin therapy reduce CV risk?</vt:lpstr>
      <vt:lpstr>IMPROVE-IT: Adding ezetimibe to statin therapy reduced CV risk</vt:lpstr>
      <vt:lpstr>  </vt:lpstr>
      <vt:lpstr>Presentación de PowerPoint</vt:lpstr>
      <vt:lpstr>Safety of low LDL-C levels: Overview</vt:lpstr>
      <vt:lpstr>No difference in cancer risk or mortality in CTT meta-analysis</vt:lpstr>
      <vt:lpstr>Haemorrhagic stroke incidence slightly increased with more intensive statin therapy</vt:lpstr>
      <vt:lpstr>Risk of diabetes increases with more intensive statin therapy</vt:lpstr>
      <vt:lpstr>Diabetes risk related to statin therapy may be limited to patients with existing risk factors</vt:lpstr>
      <vt:lpstr>No significant difference in memory impairment in patients achieving LDL-C &lt;30 mg/dL  with statin therapy</vt:lpstr>
      <vt:lpstr>IMPROVE-IT: Safety of further lowering LDL-C by adding ezetimibe to simvastatin</vt:lpstr>
      <vt:lpstr>Presentación de PowerPoint</vt:lpstr>
      <vt:lpstr>No safety signal with very low LDL-C in patients after 18-month in alirocumab LONG-TERM trial: TEAEs</vt:lpstr>
      <vt:lpstr>No safety signal with very low LDL-C in patients in alirocumab LONG-TERM trial: Specific AEs</vt:lpstr>
      <vt:lpstr>No safety signal with low LDL-C in patients in 12-month evolocumab trial: Specific AEs</vt:lpstr>
      <vt:lpstr>Presentación de PowerPoint</vt:lpstr>
      <vt:lpstr>Summary [1]</vt:lpstr>
      <vt:lpstr>Summary [2]</vt:lpstr>
      <vt:lpstr>Presentación de PowerPoint</vt:lpstr>
    </vt:vector>
  </TitlesOfParts>
  <Company>Euro RSCG Life Medicom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Hazel Urwin</dc:creator>
  <cp:lastModifiedBy>Andrés Montserrat Sierra</cp:lastModifiedBy>
  <cp:revision>538</cp:revision>
  <dcterms:created xsi:type="dcterms:W3CDTF">2014-12-04T11:46:41Z</dcterms:created>
  <dcterms:modified xsi:type="dcterms:W3CDTF">2019-06-25T13:09:01Z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0x0101002EB6916E2FA23742BB0CC296FD5401EC</vt:lpwstr>
  </property>
</Properties>
</file>