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080" r:id="rId4"/>
    <p:sldId id="2076" r:id="rId5"/>
    <p:sldId id="2077" r:id="rId6"/>
    <p:sldId id="259" r:id="rId7"/>
    <p:sldId id="2075" r:id="rId8"/>
    <p:sldId id="2079" r:id="rId9"/>
    <p:sldId id="366" r:id="rId10"/>
    <p:sldId id="266" r:id="rId11"/>
    <p:sldId id="290" r:id="rId12"/>
    <p:sldId id="1089" r:id="rId13"/>
    <p:sldId id="373" r:id="rId14"/>
    <p:sldId id="374" r:id="rId15"/>
    <p:sldId id="1088" r:id="rId16"/>
    <p:sldId id="1085" r:id="rId17"/>
    <p:sldId id="1087" r:id="rId18"/>
    <p:sldId id="2078" r:id="rId19"/>
    <p:sldId id="2081" r:id="rId20"/>
  </p:sldIdLst>
  <p:sldSz cx="9144000" cy="5143500" type="screen16x9"/>
  <p:notesSz cx="6858000" cy="9144000"/>
  <p:defaultTextStyle>
    <a:defPPr>
      <a:defRPr lang="es-E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464E"/>
    <a:srgbClr val="BDCD51"/>
    <a:srgbClr val="6D8D33"/>
    <a:srgbClr val="8FA832"/>
    <a:srgbClr val="0C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67DAF6-D3A1-CD4E-86B1-4FBA5FE1A2A0}" v="11" dt="2020-11-26T19:21:41.486"/>
  </p1510:revLst>
</p1510:revInfo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11"/>
    <p:restoredTop sz="94629"/>
  </p:normalViewPr>
  <p:slideViewPr>
    <p:cSldViewPr snapToGrid="0" snapToObjects="1">
      <p:cViewPr varScale="1">
        <p:scale>
          <a:sx n="90" d="100"/>
          <a:sy n="90" d="100"/>
        </p:scale>
        <p:origin x="46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6E8F6-80E8-B642-BA3D-7D693711029D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F232B-A998-6541-A493-763F98DB5C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312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C1EB6C-FD4E-496B-B9D8-80B7ADFC84C3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648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C1EB6C-FD4E-496B-B9D8-80B7ADFC84C3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8830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200000"/>
              </a:lnSpc>
              <a:spcAft>
                <a:spcPts val="1000"/>
              </a:spcAft>
              <a:buFont typeface="+mj-lt"/>
              <a:buNone/>
            </a:pPr>
            <a:r>
              <a:rPr lang="es-ES" b="1" dirty="0"/>
              <a:t>Diabéticos:</a:t>
            </a:r>
            <a:r>
              <a:rPr lang="es-ES" dirty="0"/>
              <a:t> </a:t>
            </a:r>
            <a:r>
              <a:rPr lang="fr-B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Sabatine MS, </a:t>
            </a:r>
            <a:r>
              <a:rPr lang="fr-BE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Leiter</a:t>
            </a:r>
            <a:r>
              <a:rPr lang="fr-B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LA, </a:t>
            </a:r>
            <a:r>
              <a:rPr lang="fr-BE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Wiviott</a:t>
            </a:r>
            <a:r>
              <a:rPr lang="fr-B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SD, </a:t>
            </a:r>
            <a:r>
              <a:rPr lang="fr-BE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Giugliano</a:t>
            </a:r>
            <a:r>
              <a:rPr lang="fr-B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RP, </a:t>
            </a:r>
            <a:r>
              <a:rPr lang="fr-BE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Deedwania</a:t>
            </a:r>
            <a:r>
              <a:rPr lang="fr-B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P, De Ferrari GM, et al.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Cardiovascular safety and efficacy of the PCSK9 inhibitor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evolocumab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patients with and without diabetes and the effect of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evolocumab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glycaemia and risk of new-onset diabetes: a prespecified analysis of the FOURIER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randomised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controlled trial. </a:t>
            </a:r>
            <a:r>
              <a:rPr lang="en-US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Lancet Diabetes Endocrinol.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2017;5(12):941-950.</a:t>
            </a:r>
            <a:endParaRPr lang="es-E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Insuficiencia renal crónica en estadio ≥3: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Charytan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DM,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Sabatine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MS, Pedersen TR,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K, Park JG, Pineda AL, et al. Efficacy and safety of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evolocumab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chronic kidney disease in the FOURIER Trial. </a:t>
            </a:r>
            <a:r>
              <a:rPr lang="en-US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 Am Coll </a:t>
            </a:r>
            <a:r>
              <a:rPr lang="en-US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Cardiol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2019;73(23):2961-2970.</a:t>
            </a:r>
            <a:endParaRPr lang="es-E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000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Antecedente de un IAM reciente (&lt;2 años): </a:t>
            </a:r>
            <a:r>
              <a:rPr lang="pt-BR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Sabatine MS, De Ferrari GM, Giugliano RP, Huber K, Lewis BS, Ferreira J, et al. 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Clinical benefit of </a:t>
            </a:r>
            <a:r>
              <a:rPr lang="en-US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evolocumab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by severity and extent of coronary artery disease: analysis from FOURIER. </a:t>
            </a:r>
            <a:r>
              <a:rPr lang="en-US" sz="10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Circulation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2018;138(8):756-766.</a:t>
            </a:r>
            <a:endParaRPr lang="es-E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Antecedentes de ≥2 infartos previos: 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Sabatine MS, De Ferrari GM, Giugliano RP, Huber K, Lewis BS, Ferreira J, et al.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Clinical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benefit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evolocumab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severity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extent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coronary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artery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disease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analysis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FOURIER.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Circulation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2018;138(8):756-766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s-E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000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200000"/>
              </a:lnSpc>
              <a:spcAft>
                <a:spcPts val="1000"/>
              </a:spcAft>
              <a:buFont typeface="+mj-lt"/>
              <a:buNone/>
            </a:pPr>
            <a:r>
              <a:rPr lang="es-ES" sz="1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Enfermedad coronaria </a:t>
            </a:r>
            <a:r>
              <a:rPr lang="es-ES" sz="1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multivaso</a:t>
            </a:r>
            <a:r>
              <a:rPr lang="es-ES" sz="1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Sabatine MS, De Ferrari GM, Giugliano RP, Huber K, Lewis BS, Ferreira J, et al.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Clinical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benefit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evolocumab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severity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extent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coronary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artery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disease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analysis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FOURIER. </a:t>
            </a:r>
            <a:r>
              <a:rPr lang="pt-B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Circulation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2018;138(8):756-766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s-E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200000"/>
              </a:lnSpc>
              <a:spcAft>
                <a:spcPts val="1000"/>
              </a:spcAft>
              <a:buFont typeface="+mj-lt"/>
              <a:buNone/>
            </a:pPr>
            <a:r>
              <a:rPr lang="es-ES" sz="1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Enfermedad vascular periférica: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Bonaca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MP,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Nault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P,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Giugliano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RP, Keech AC, Pineda AL,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Kanevsky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E, et al. Low-density lipoprotein cholesterol lowering with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evolocumab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outcomes in patients with peripheral artery disease: insights from the FOURIER Trial (Further Cardiovascular Outcomes Research with PCSK9 Inhibition in Subjects with Elevated Risk). </a:t>
            </a:r>
            <a:r>
              <a:rPr lang="en-US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Circulation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2018;137:338-350.</a:t>
            </a:r>
            <a:endParaRPr lang="es-E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E80B22-8E6C-4068-99CD-DB6187445BED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5503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Diabéticos: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Schwartz GG, Steg PG,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Szarek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M, Bhatt DL, Bittner VA, Díaz R, et al. Alirocumab and cardiovascular outcomes after acute coronary syndrome. </a:t>
            </a:r>
            <a:r>
              <a:rPr lang="en-US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lang="en-US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Engl</a:t>
            </a:r>
            <a:r>
              <a:rPr lang="en-US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J Med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2018;379:2097-2107.</a:t>
            </a:r>
            <a:endParaRPr lang="es-E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s-ES" sz="1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Pacientes con niveles de </a:t>
            </a:r>
            <a:r>
              <a:rPr lang="es-ES" sz="1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cLDL</a:t>
            </a:r>
            <a:r>
              <a:rPr lang="es-ES" sz="1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&gt;100 mg/</a:t>
            </a:r>
            <a:r>
              <a:rPr lang="es-ES" sz="1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dL</a:t>
            </a:r>
            <a:r>
              <a:rPr lang="es-ES" sz="1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Ray KK, Colhoun HM,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Szarek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M, et al. Effects of alirocumab on cardiovascular and metabolic outcomes after acute coronary syndrome in patients with or without diabetes: a prespecified analysis of the ODYSSEY OUTCOMES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randomised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controlled trial. </a:t>
            </a:r>
            <a:r>
              <a:rPr lang="en-US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Lancet Diabetes Endocrinol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2019;7:618-628.</a:t>
            </a:r>
            <a:endParaRPr lang="es-ES" sz="1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s-ES" sz="1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4138" marR="0" lvl="0" indent="-84138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Pacientes </a:t>
            </a:r>
            <a:r>
              <a:rPr lang="es-ES" sz="1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polivasculares</a:t>
            </a:r>
            <a:r>
              <a:rPr lang="es-ES" sz="1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(afectación de 3 territorios):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Jukema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JW,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Szarek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M,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Zijlstra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LE, De Silva HA, Bhatt DL, Bittner VA, et al. Alirocumab in patients with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polyvascular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disease and recent acute coronary syndrome: ODYSSEY OUTCOMES trial. </a:t>
            </a:r>
            <a:r>
              <a:rPr lang="en-US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 Am Coll </a:t>
            </a:r>
            <a:r>
              <a:rPr lang="en-US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Cardiol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2019;74(9):1167-1176.</a:t>
            </a:r>
            <a:endParaRPr lang="es-ES" sz="1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4138" indent="-84138">
              <a:lnSpc>
                <a:spcPct val="150000"/>
              </a:lnSpc>
              <a:spcAft>
                <a:spcPts val="0"/>
              </a:spcAft>
            </a:pPr>
            <a:endParaRPr lang="es-ES" sz="1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Cirugía coronaria de revascularización previa: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Goodman SG, Aylward PE,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Szarek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M,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Chumburidze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V, Bhatt DL, Bittner VA, et al. Effects of alirocumab on cardiovascular events after coronary bypass surgery. </a:t>
            </a:r>
            <a:r>
              <a:rPr lang="en-US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 Am Coll </a:t>
            </a:r>
            <a:r>
              <a:rPr lang="en-US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Cardiol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2019;74(9):1177-1186.</a:t>
            </a:r>
            <a:endParaRPr lang="es-ES" sz="1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s-ES" sz="1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Pacientes con niveles de </a:t>
            </a:r>
            <a:r>
              <a:rPr lang="es-ES" sz="1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Lp</a:t>
            </a:r>
            <a:r>
              <a:rPr lang="es-ES" sz="1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(a) muy elevados: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Bittner V. Time to rethink prevention of chronic kidney disease? </a:t>
            </a:r>
            <a:r>
              <a:rPr lang="en-US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 Am Coll </a:t>
            </a:r>
            <a:r>
              <a:rPr lang="en-US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Cardiol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2019;74(11):1477-1479.</a:t>
            </a:r>
            <a:endParaRPr lang="es-E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s-ES" sz="1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E80B22-8E6C-4068-99CD-DB6187445BED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1452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B9348305-AA48-0548-97DD-2479E6095F2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874930F4-9523-9B4A-934C-BF43C87D09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5669322" cy="51435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D647A2A-2522-A94B-BB8D-40E302AE26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5321" y="126511"/>
            <a:ext cx="829757" cy="253947"/>
          </a:xfrm>
          <a:prstGeom prst="rect">
            <a:avLst/>
          </a:prstGeom>
        </p:spPr>
      </p:pic>
      <p:sp>
        <p:nvSpPr>
          <p:cNvPr id="12" name="Triángulo rectángulo 11">
            <a:extLst>
              <a:ext uri="{FF2B5EF4-FFF2-40B4-BE49-F238E27FC236}">
                <a16:creationId xmlns:a16="http://schemas.microsoft.com/office/drawing/2014/main" id="{B50FBC00-8DCD-A848-A1A0-CB0B1623F166}"/>
              </a:ext>
            </a:extLst>
          </p:cNvPr>
          <p:cNvSpPr/>
          <p:nvPr userDrawn="1"/>
        </p:nvSpPr>
        <p:spPr>
          <a:xfrm rot="10800000">
            <a:off x="7523018" y="0"/>
            <a:ext cx="1620982" cy="2355273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8E6F109-118F-A94E-8DC7-E2A0A7BA622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961392" y="200314"/>
            <a:ext cx="1016353" cy="229178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BEF93E5-3529-2B4A-8F2E-72FB3774B8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33292"/>
          <a:stretch/>
        </p:blipFill>
        <p:spPr>
          <a:xfrm>
            <a:off x="3782291" y="0"/>
            <a:ext cx="3973368" cy="62575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C9854DB-F628-5A4E-B0E9-229D4896237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451934" y="1462808"/>
            <a:ext cx="1310984" cy="226209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FD9196FA-21EA-C549-BD65-DC0B2773D2E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203018" y="3406441"/>
            <a:ext cx="781904" cy="134916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16970F2F-A383-A047-ABF8-CA3E6AB485C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913876" y="3228312"/>
            <a:ext cx="537849" cy="928052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FB03710-6E6F-6540-9BC9-21BD21C1F63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9000"/>
          </a:blip>
          <a:stretch>
            <a:fillRect/>
          </a:stretch>
        </p:blipFill>
        <p:spPr>
          <a:xfrm>
            <a:off x="95003" y="641267"/>
            <a:ext cx="1452213" cy="2505776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D88E597B-57DD-8743-8291-03F37FA2DE4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971600" y="773182"/>
            <a:ext cx="453439" cy="78240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90C39D9-2C7F-4140-906E-76D8FA71813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2125681"/>
            <a:ext cx="4875358" cy="3017819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7D9D4C71-5544-8748-8F66-7C7737BF3B8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1000"/>
          </a:blip>
          <a:stretch>
            <a:fillRect/>
          </a:stretch>
        </p:blipFill>
        <p:spPr>
          <a:xfrm rot="5400000">
            <a:off x="-484096" y="711038"/>
            <a:ext cx="3399990" cy="210457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87119C1D-8E33-FF48-9509-2BD01FB0961B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723653" y="2037861"/>
            <a:ext cx="5581651" cy="1069185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34FFA87D-ACD4-D84A-BCA6-7103FF2169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alphaModFix amt="17000"/>
          </a:blip>
          <a:srcRect b="35452"/>
          <a:stretch/>
        </p:blipFill>
        <p:spPr>
          <a:xfrm>
            <a:off x="6636059" y="3157059"/>
            <a:ext cx="1783544" cy="1986441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CB0FC273-3FD7-2D4F-8975-9B5A7C62E85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71000"/>
          </a:blip>
          <a:stretch>
            <a:fillRect/>
          </a:stretch>
        </p:blipFill>
        <p:spPr>
          <a:xfrm rot="9900000">
            <a:off x="4479410" y="282030"/>
            <a:ext cx="3399990" cy="2104575"/>
          </a:xfrm>
          <a:prstGeom prst="rect">
            <a:avLst/>
          </a:prstGeom>
        </p:spPr>
      </p:pic>
      <p:sp>
        <p:nvSpPr>
          <p:cNvPr id="13" name="Elipse 12">
            <a:extLst>
              <a:ext uri="{FF2B5EF4-FFF2-40B4-BE49-F238E27FC236}">
                <a16:creationId xmlns:a16="http://schemas.microsoft.com/office/drawing/2014/main" id="{348E4E80-6D15-7C4E-8C38-A3AAF825A135}"/>
              </a:ext>
            </a:extLst>
          </p:cNvPr>
          <p:cNvSpPr/>
          <p:nvPr userDrawn="1"/>
        </p:nvSpPr>
        <p:spPr>
          <a:xfrm>
            <a:off x="7192132" y="1168728"/>
            <a:ext cx="622808" cy="622808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8000">
                <a:srgbClr val="8FA832">
                  <a:alpha val="77000"/>
                </a:srgbClr>
              </a:gs>
              <a:gs pos="51000">
                <a:srgbClr val="6D8D33">
                  <a:alpha val="38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5989AD5F-C7A3-EB41-9F31-319FF1F46A5F}"/>
              </a:ext>
            </a:extLst>
          </p:cNvPr>
          <p:cNvSpPr/>
          <p:nvPr userDrawn="1"/>
        </p:nvSpPr>
        <p:spPr>
          <a:xfrm>
            <a:off x="1777297" y="3472541"/>
            <a:ext cx="324636" cy="324636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17B43988-C9E0-B248-BC06-F0DF3C8A57D0}"/>
              </a:ext>
            </a:extLst>
          </p:cNvPr>
          <p:cNvSpPr/>
          <p:nvPr userDrawn="1"/>
        </p:nvSpPr>
        <p:spPr>
          <a:xfrm>
            <a:off x="3627791" y="4046481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89105507-E889-1243-A5EA-9AD12AC67A11}"/>
              </a:ext>
            </a:extLst>
          </p:cNvPr>
          <p:cNvSpPr/>
          <p:nvPr userDrawn="1"/>
        </p:nvSpPr>
        <p:spPr>
          <a:xfrm>
            <a:off x="6041839" y="4254674"/>
            <a:ext cx="470121" cy="470121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25165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5798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8270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6436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7135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7739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6591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: título + puntos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29E1ECA-B4CB-4301-BA0C-9D03BA1F3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915" y="751113"/>
            <a:ext cx="7358743" cy="400220"/>
          </a:xfrm>
          <a:prstGeom prst="rect">
            <a:avLst/>
          </a:prstGeom>
        </p:spPr>
        <p:txBody>
          <a:bodyPr/>
          <a:lstStyle>
            <a:lvl1pPr>
              <a:defRPr sz="2100" b="1">
                <a:solidFill>
                  <a:srgbClr val="86131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88C7392F-5B00-47ED-A3C4-E88F3E3682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34835" y="1375520"/>
            <a:ext cx="7358744" cy="3263504"/>
          </a:xfrm>
          <a:prstGeom prst="rect">
            <a:avLst/>
          </a:prstGeom>
        </p:spPr>
        <p:txBody>
          <a:bodyPr/>
          <a:lstStyle>
            <a:lvl1pPr>
              <a:buClr>
                <a:srgbClr val="CD2419"/>
              </a:buClr>
              <a:buFont typeface="Calibri" panose="020F0502020204030204" pitchFamily="34" charset="0"/>
              <a:buChar char="●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CD2419"/>
              </a:buClr>
              <a:buFont typeface="Calibri" panose="020F0502020204030204" pitchFamily="34" charset="0"/>
              <a:buChar char="●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CD2419"/>
              </a:buClr>
              <a:buFont typeface="Calibri" panose="020F0502020204030204" pitchFamily="34" charset="0"/>
              <a:buChar char="●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CD2419"/>
              </a:buClr>
              <a:buFont typeface="Calibri" panose="020F0502020204030204" pitchFamily="34" charset="0"/>
              <a:buChar char="●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CD2419"/>
              </a:buClr>
              <a:buFont typeface="Calibri" panose="020F0502020204030204" pitchFamily="34" charset="0"/>
              <a:buChar char="●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6" name="5 Rectángulo"/>
          <p:cNvSpPr/>
          <p:nvPr userDrawn="1"/>
        </p:nvSpPr>
        <p:spPr>
          <a:xfrm>
            <a:off x="5379476" y="272981"/>
            <a:ext cx="1364476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013" dirty="0">
                <a:solidFill>
                  <a:schemeClr val="bg1"/>
                </a:solidFill>
              </a:rPr>
              <a:t>Nombre del ponente</a:t>
            </a:r>
          </a:p>
        </p:txBody>
      </p:sp>
      <p:sp>
        <p:nvSpPr>
          <p:cNvPr id="7" name="6 Rectángulo"/>
          <p:cNvSpPr/>
          <p:nvPr userDrawn="1"/>
        </p:nvSpPr>
        <p:spPr>
          <a:xfrm>
            <a:off x="1496210" y="277356"/>
            <a:ext cx="1394934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013" dirty="0">
                <a:solidFill>
                  <a:schemeClr val="bg1"/>
                </a:solidFill>
              </a:rPr>
              <a:t>Título de la ponencia</a:t>
            </a:r>
          </a:p>
        </p:txBody>
      </p:sp>
    </p:spTree>
    <p:extLst>
      <p:ext uri="{BB962C8B-B14F-4D97-AF65-F5344CB8AC3E}">
        <p14:creationId xmlns:p14="http://schemas.microsoft.com/office/powerpoint/2010/main" val="11826264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General: título + pun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 userDrawn="1"/>
        </p:nvSpPr>
        <p:spPr>
          <a:xfrm>
            <a:off x="5379476" y="272981"/>
            <a:ext cx="1364476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013" dirty="0">
                <a:solidFill>
                  <a:schemeClr val="bg1"/>
                </a:solidFill>
              </a:rPr>
              <a:t>Nombre del ponente</a:t>
            </a:r>
          </a:p>
        </p:txBody>
      </p:sp>
      <p:sp>
        <p:nvSpPr>
          <p:cNvPr id="3" name="2 Rectángulo"/>
          <p:cNvSpPr/>
          <p:nvPr userDrawn="1"/>
        </p:nvSpPr>
        <p:spPr>
          <a:xfrm>
            <a:off x="1496210" y="277356"/>
            <a:ext cx="1394934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013" dirty="0">
                <a:solidFill>
                  <a:schemeClr val="bg1"/>
                </a:solidFill>
              </a:rPr>
              <a:t>Título de la ponencia</a:t>
            </a:r>
          </a:p>
        </p:txBody>
      </p:sp>
    </p:spTree>
    <p:extLst>
      <p:ext uri="{BB962C8B-B14F-4D97-AF65-F5344CB8AC3E}">
        <p14:creationId xmlns:p14="http://schemas.microsoft.com/office/powerpoint/2010/main" val="554465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rdioTV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18125EC6-FA39-264D-B8B0-2540A8FCA9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28"/>
            <a:ext cx="9144000" cy="760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459581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4EC9F38-21E9-E040-90DE-172DCE30DBAD}"/>
              </a:ext>
            </a:extLst>
          </p:cNvPr>
          <p:cNvSpPr/>
          <p:nvPr userDrawn="1"/>
        </p:nvSpPr>
        <p:spPr>
          <a:xfrm>
            <a:off x="1" y="0"/>
            <a:ext cx="5200649" cy="5143500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86462" y="1027509"/>
            <a:ext cx="2728914" cy="223004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rgbClr val="6D8D33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5038" y="3358752"/>
            <a:ext cx="2814637" cy="1098948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08464E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9F63ED3-783E-3240-93BA-382ADD2E45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61392" y="200314"/>
            <a:ext cx="1016353" cy="22917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B365228-C80F-C749-8408-B7E033AA3C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5321" y="126511"/>
            <a:ext cx="829757" cy="25394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D78B679-6070-FC4D-A720-26C2174B39A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47073" y="871538"/>
            <a:ext cx="1126115" cy="1943100"/>
          </a:xfrm>
          <a:prstGeom prst="rect">
            <a:avLst/>
          </a:prstGeom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id="{DAA300DF-8CBF-1D44-9635-FBCA79AFC004}"/>
              </a:ext>
            </a:extLst>
          </p:cNvPr>
          <p:cNvSpPr/>
          <p:nvPr userDrawn="1"/>
        </p:nvSpPr>
        <p:spPr>
          <a:xfrm>
            <a:off x="4471803" y="678638"/>
            <a:ext cx="375653" cy="375653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8000">
                <a:srgbClr val="8FA832">
                  <a:alpha val="77000"/>
                </a:srgbClr>
              </a:gs>
              <a:gs pos="51000">
                <a:srgbClr val="6D8D33">
                  <a:alpha val="38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3075905F-0BEF-D547-A3AB-923C31D9948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09365" y="1466362"/>
            <a:ext cx="2976935" cy="57024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81E9590-4617-8941-9CF0-0053BDEFD8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9000"/>
          </a:blip>
          <a:stretch>
            <a:fillRect/>
          </a:stretch>
        </p:blipFill>
        <p:spPr>
          <a:xfrm>
            <a:off x="95003" y="1441368"/>
            <a:ext cx="1452213" cy="2505776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FE49FF6-ADAD-AE43-93B7-13125A32B8D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971600" y="1573283"/>
            <a:ext cx="453439" cy="782404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581FE7C-8AE1-6847-ABEC-B8CEEAA62CD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1000"/>
          </a:blip>
          <a:stretch>
            <a:fillRect/>
          </a:stretch>
        </p:blipFill>
        <p:spPr>
          <a:xfrm rot="5400000">
            <a:off x="-484096" y="1511139"/>
            <a:ext cx="3399990" cy="2104575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5CC43167-B129-B346-B914-4C00A343E4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t="33292"/>
          <a:stretch/>
        </p:blipFill>
        <p:spPr>
          <a:xfrm>
            <a:off x="3968029" y="0"/>
            <a:ext cx="3973368" cy="625759"/>
          </a:xfrm>
          <a:prstGeom prst="rect">
            <a:avLst/>
          </a:prstGeom>
        </p:spPr>
      </p:pic>
      <p:grpSp>
        <p:nvGrpSpPr>
          <p:cNvPr id="23" name="Grupo 22">
            <a:extLst>
              <a:ext uri="{FF2B5EF4-FFF2-40B4-BE49-F238E27FC236}">
                <a16:creationId xmlns:a16="http://schemas.microsoft.com/office/drawing/2014/main" id="{B49BBA17-0917-494F-A16D-FF707AAF306F}"/>
              </a:ext>
            </a:extLst>
          </p:cNvPr>
          <p:cNvGrpSpPr/>
          <p:nvPr userDrawn="1"/>
        </p:nvGrpSpPr>
        <p:grpSpPr>
          <a:xfrm>
            <a:off x="0" y="2514600"/>
            <a:ext cx="4247050" cy="2628900"/>
            <a:chOff x="0" y="2125681"/>
            <a:chExt cx="4875358" cy="3017819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87155903-08E1-C642-BB97-5CF0DCAFE0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0" y="2125681"/>
              <a:ext cx="4875358" cy="3017819"/>
            </a:xfrm>
            <a:prstGeom prst="rect">
              <a:avLst/>
            </a:prstGeom>
          </p:spPr>
        </p:pic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5B99DC56-F7C7-6F47-96D2-E29BA5A5E875}"/>
                </a:ext>
              </a:extLst>
            </p:cNvPr>
            <p:cNvSpPr/>
            <p:nvPr userDrawn="1"/>
          </p:nvSpPr>
          <p:spPr>
            <a:xfrm>
              <a:off x="1777297" y="3472541"/>
              <a:ext cx="324636" cy="324636"/>
            </a:xfrm>
            <a:prstGeom prst="ellipse">
              <a:avLst/>
            </a:prstGeom>
            <a:gradFill flip="none" rotWithShape="1">
              <a:gsLst>
                <a:gs pos="0">
                  <a:srgbClr val="BDCD51"/>
                </a:gs>
                <a:gs pos="27000">
                  <a:srgbClr val="8FA832">
                    <a:alpha val="53000"/>
                  </a:srgbClr>
                </a:gs>
                <a:gs pos="50000">
                  <a:srgbClr val="6D8D33">
                    <a:alpha val="27000"/>
                  </a:srgbClr>
                </a:gs>
                <a:gs pos="76000">
                  <a:srgbClr val="08464E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1DDB7533-F6FC-B744-8202-420473CF4BAC}"/>
                </a:ext>
              </a:extLst>
            </p:cNvPr>
            <p:cNvSpPr/>
            <p:nvPr userDrawn="1"/>
          </p:nvSpPr>
          <p:spPr>
            <a:xfrm>
              <a:off x="3627791" y="4046481"/>
              <a:ext cx="216024" cy="216024"/>
            </a:xfrm>
            <a:prstGeom prst="ellipse">
              <a:avLst/>
            </a:prstGeom>
            <a:gradFill flip="none" rotWithShape="1">
              <a:gsLst>
                <a:gs pos="0">
                  <a:srgbClr val="BDCD51"/>
                </a:gs>
                <a:gs pos="27000">
                  <a:srgbClr val="8FA832">
                    <a:alpha val="53000"/>
                  </a:srgbClr>
                </a:gs>
                <a:gs pos="50000">
                  <a:srgbClr val="6D8D33">
                    <a:alpha val="27000"/>
                  </a:srgbClr>
                </a:gs>
                <a:gs pos="76000">
                  <a:srgbClr val="08464E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1169551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85D9EAF4-BD26-5041-92B8-E3E785EA2BE1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BD176B6-571D-044E-9D3C-64FD1870B5AA}"/>
              </a:ext>
            </a:extLst>
          </p:cNvPr>
          <p:cNvSpPr/>
          <p:nvPr userDrawn="1"/>
        </p:nvSpPr>
        <p:spPr>
          <a:xfrm>
            <a:off x="7665720" y="701040"/>
            <a:ext cx="1478280" cy="4442460"/>
          </a:xfrm>
          <a:prstGeom prst="rect">
            <a:avLst/>
          </a:prstGeom>
          <a:solidFill>
            <a:srgbClr val="BDCD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7E817D08-576D-7F41-BB9F-79E2A586FA30}"/>
              </a:ext>
            </a:extLst>
          </p:cNvPr>
          <p:cNvSpPr/>
          <p:nvPr userDrawn="1"/>
        </p:nvSpPr>
        <p:spPr>
          <a:xfrm>
            <a:off x="86547" y="700087"/>
            <a:ext cx="8962860" cy="39980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66751460-5643-A944-B877-0ACEE26CC7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</a:blip>
          <a:stretch>
            <a:fillRect/>
          </a:stretch>
        </p:blipFill>
        <p:spPr>
          <a:xfrm>
            <a:off x="0" y="711200"/>
            <a:ext cx="4441371" cy="40294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812" y="0"/>
            <a:ext cx="6900863" cy="671513"/>
          </a:xfrm>
        </p:spPr>
        <p:txBody>
          <a:bodyPr>
            <a:normAutofit/>
          </a:bodyPr>
          <a:lstStyle>
            <a:lvl1pPr>
              <a:defRPr sz="2000">
                <a:solidFill>
                  <a:srgbClr val="BDCD5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FontTx/>
              <a:buBlip>
                <a:blip r:embed="rId3"/>
              </a:buBlip>
              <a:defRPr>
                <a:solidFill>
                  <a:srgbClr val="08464E"/>
                </a:solidFill>
              </a:defRPr>
            </a:lvl1pPr>
          </a:lstStyle>
          <a:p>
            <a:pPr lvl="0"/>
            <a:r>
              <a:rPr lang="es-ES" dirty="0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C268C36-1A90-4043-99A8-E38306960B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50217" y="225051"/>
            <a:ext cx="1182936" cy="22659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EFA200C-A4BB-164B-8752-825FCCB73B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5273" y="88900"/>
            <a:ext cx="284289" cy="49053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801D95B-352A-C247-9C47-BAA5F48FDA4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30000"/>
          </a:blip>
          <a:stretch>
            <a:fillRect/>
          </a:stretch>
        </p:blipFill>
        <p:spPr>
          <a:xfrm>
            <a:off x="301625" y="327024"/>
            <a:ext cx="195285" cy="33696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867314C-13B5-BF43-94C0-C3DE041DAFE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19000"/>
          </a:blip>
          <a:stretch>
            <a:fillRect/>
          </a:stretch>
        </p:blipFill>
        <p:spPr>
          <a:xfrm>
            <a:off x="85280" y="-1"/>
            <a:ext cx="197295" cy="34042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D91DD7B-9024-C84B-B5DF-00DAC1CE2C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7655"/>
          <a:stretch/>
        </p:blipFill>
        <p:spPr>
          <a:xfrm>
            <a:off x="6030685" y="-1"/>
            <a:ext cx="2164307" cy="123713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FC53D48E-801A-AD4F-AF2B-9199BEEF19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t="33292"/>
          <a:stretch/>
        </p:blipFill>
        <p:spPr>
          <a:xfrm rot="10800000">
            <a:off x="3701372" y="4711950"/>
            <a:ext cx="2740203" cy="43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333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85D9EAF4-BD26-5041-92B8-E3E785EA2BE1}"/>
              </a:ext>
            </a:extLst>
          </p:cNvPr>
          <p:cNvSpPr/>
          <p:nvPr userDrawn="1"/>
        </p:nvSpPr>
        <p:spPr>
          <a:xfrm>
            <a:off x="0" y="0"/>
            <a:ext cx="9144000" cy="693019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812" y="0"/>
            <a:ext cx="6900863" cy="671513"/>
          </a:xfrm>
        </p:spPr>
        <p:txBody>
          <a:bodyPr>
            <a:normAutofit/>
          </a:bodyPr>
          <a:lstStyle>
            <a:lvl1pPr>
              <a:defRPr sz="2000">
                <a:solidFill>
                  <a:srgbClr val="BDCD5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FontTx/>
              <a:buBlip>
                <a:blip r:embed="rId2"/>
              </a:buBlip>
              <a:defRPr>
                <a:solidFill>
                  <a:srgbClr val="08464E"/>
                </a:solidFill>
              </a:defRPr>
            </a:lvl1pPr>
          </a:lstStyle>
          <a:p>
            <a:pPr lvl="0"/>
            <a:r>
              <a:rPr lang="es-ES" dirty="0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C268C36-1A90-4043-99A8-E38306960B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25103" y="223280"/>
            <a:ext cx="1182936" cy="22659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EFA200C-A4BB-164B-8752-825FCCB73BB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05273" y="88900"/>
            <a:ext cx="284289" cy="49053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801D95B-352A-C247-9C47-BAA5F48FDA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30000"/>
          </a:blip>
          <a:stretch>
            <a:fillRect/>
          </a:stretch>
        </p:blipFill>
        <p:spPr>
          <a:xfrm>
            <a:off x="301625" y="327024"/>
            <a:ext cx="195285" cy="33696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867314C-13B5-BF43-94C0-C3DE041DAFE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19000"/>
          </a:blip>
          <a:stretch>
            <a:fillRect/>
          </a:stretch>
        </p:blipFill>
        <p:spPr>
          <a:xfrm>
            <a:off x="85280" y="-1"/>
            <a:ext cx="197295" cy="34042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D91DD7B-9024-C84B-B5DF-00DAC1CE2C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0356"/>
          <a:stretch/>
        </p:blipFill>
        <p:spPr>
          <a:xfrm>
            <a:off x="6172504" y="0"/>
            <a:ext cx="1881875" cy="69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108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3989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0534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6656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565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5756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53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75" r:id="rId4"/>
    <p:sldLayoutId id="2147483674" r:id="rId5"/>
    <p:sldLayoutId id="214748367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81F700A-8406-438A-9C31-B4FC47B870BE}"/>
              </a:ext>
            </a:extLst>
          </p:cNvPr>
          <p:cNvSpPr/>
          <p:nvPr/>
        </p:nvSpPr>
        <p:spPr>
          <a:xfrm>
            <a:off x="0" y="4925154"/>
            <a:ext cx="380782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555555"/>
                </a:solidFill>
                <a:latin typeface="Arial" panose="020B0604020202020204" pitchFamily="34" charset="0"/>
              </a:rPr>
              <a:t>MAT-ES-2004371-V1-Noviembre 2020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2986129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CCE6F9D5-71F9-4BA8-8301-4BBFB9789547}"/>
              </a:ext>
            </a:extLst>
          </p:cNvPr>
          <p:cNvSpPr txBox="1">
            <a:spLocks/>
          </p:cNvSpPr>
          <p:nvPr/>
        </p:nvSpPr>
        <p:spPr>
          <a:xfrm>
            <a:off x="307683" y="848278"/>
            <a:ext cx="8494101" cy="90885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1800" dirty="0" err="1">
                <a:solidFill>
                  <a:srgbClr val="0846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Subanálisis</a:t>
            </a:r>
            <a:r>
              <a:rPr lang="es-ES" sz="1800" dirty="0">
                <a:solidFill>
                  <a:srgbClr val="0846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predefinidos de FOURIER para identificar subgrupos de pacientes con mayor riesgo CV y en que los iPCSK9 pueden desempeñar un papel fundamental en la reducción del riesgo CV:</a:t>
            </a:r>
          </a:p>
        </p:txBody>
      </p:sp>
      <p:graphicFrame>
        <p:nvGraphicFramePr>
          <p:cNvPr id="7" name="Tabla 7">
            <a:extLst>
              <a:ext uri="{FF2B5EF4-FFF2-40B4-BE49-F238E27FC236}">
                <a16:creationId xmlns:a16="http://schemas.microsoft.com/office/drawing/2014/main" id="{09CF6932-27EF-4E72-871D-C2BE22BBF7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405150"/>
              </p:ext>
            </p:extLst>
          </p:nvPr>
        </p:nvGraphicFramePr>
        <p:xfrm>
          <a:off x="1418143" y="1757135"/>
          <a:ext cx="7725857" cy="275191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154472">
                  <a:extLst>
                    <a:ext uri="{9D8B030D-6E8A-4147-A177-3AD203B41FA5}">
                      <a16:colId xmlns:a16="http://schemas.microsoft.com/office/drawing/2014/main" val="3787510857"/>
                    </a:ext>
                  </a:extLst>
                </a:gridCol>
                <a:gridCol w="2329702">
                  <a:extLst>
                    <a:ext uri="{9D8B030D-6E8A-4147-A177-3AD203B41FA5}">
                      <a16:colId xmlns:a16="http://schemas.microsoft.com/office/drawing/2014/main" val="3703194395"/>
                    </a:ext>
                  </a:extLst>
                </a:gridCol>
                <a:gridCol w="2241683">
                  <a:extLst>
                    <a:ext uri="{9D8B030D-6E8A-4147-A177-3AD203B41FA5}">
                      <a16:colId xmlns:a16="http://schemas.microsoft.com/office/drawing/2014/main" val="1295573629"/>
                    </a:ext>
                  </a:extLst>
                </a:gridCol>
              </a:tblGrid>
              <a:tr h="382629">
                <a:tc>
                  <a:txBody>
                    <a:bodyPr/>
                    <a:lstStyle/>
                    <a:p>
                      <a:endParaRPr lang="es-ES" sz="1200" b="0" u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08464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dirty="0">
                          <a:solidFill>
                            <a:schemeClr val="bg1"/>
                          </a:solidFill>
                        </a:rPr>
                        <a:t>Reducción relativa de riesgo</a:t>
                      </a:r>
                      <a:endParaRPr lang="es-ES" sz="1200" b="0" u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08464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dirty="0">
                          <a:solidFill>
                            <a:schemeClr val="bg1"/>
                          </a:solidFill>
                        </a:rPr>
                        <a:t>Reducción absoluta de riesgo</a:t>
                      </a:r>
                      <a:endParaRPr lang="es-ES" sz="1200" b="0" u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08464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65226"/>
                  </a:ext>
                </a:extLst>
              </a:tr>
              <a:tr h="317285">
                <a:tc>
                  <a:txBody>
                    <a:bodyPr/>
                    <a:lstStyle/>
                    <a:p>
                      <a:r>
                        <a:rPr lang="es-ES" sz="1200" dirty="0">
                          <a:solidFill>
                            <a:srgbClr val="08464E"/>
                          </a:solidFill>
                        </a:rPr>
                        <a:t>Diabéticos</a:t>
                      </a:r>
                      <a:r>
                        <a:rPr lang="es-ES" sz="1200" baseline="30000" dirty="0">
                          <a:solidFill>
                            <a:srgbClr val="08464E"/>
                          </a:solidFill>
                        </a:rPr>
                        <a:t>1</a:t>
                      </a:r>
                      <a:endParaRPr lang="es-ES" sz="1200" baseline="30000" dirty="0">
                        <a:solidFill>
                          <a:srgbClr val="08464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18%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2,7%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93573176"/>
                  </a:ext>
                </a:extLst>
              </a:tr>
              <a:tr h="3172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rgbClr val="08464E"/>
                          </a:solidFill>
                        </a:rPr>
                        <a:t>Insuficiencia renal crónica en estadio ≥3</a:t>
                      </a:r>
                      <a:r>
                        <a:rPr lang="es-ES" sz="1200" baseline="30000" dirty="0">
                          <a:solidFill>
                            <a:srgbClr val="08464E"/>
                          </a:solidFill>
                        </a:rPr>
                        <a:t>2</a:t>
                      </a:r>
                      <a:endParaRPr lang="es-ES" sz="1200" dirty="0">
                        <a:solidFill>
                          <a:srgbClr val="08464E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21%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2,5%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947652608"/>
                  </a:ext>
                </a:extLst>
              </a:tr>
              <a:tr h="44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rgbClr val="08464E"/>
                          </a:solidFill>
                        </a:rPr>
                        <a:t>Antecedente de un IAM reciente (&lt;2 años)</a:t>
                      </a:r>
                      <a:r>
                        <a:rPr lang="es-ES" sz="1200" baseline="30000" dirty="0">
                          <a:solidFill>
                            <a:srgbClr val="08464E"/>
                          </a:solidFill>
                        </a:rPr>
                        <a:t>3</a:t>
                      </a:r>
                      <a:endParaRPr lang="es-ES" sz="1200" dirty="0">
                        <a:solidFill>
                          <a:srgbClr val="08464E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24%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2,9%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290082298"/>
                  </a:ext>
                </a:extLst>
              </a:tr>
              <a:tr h="3172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rgbClr val="08464E"/>
                          </a:solidFill>
                        </a:rPr>
                        <a:t>Antecedentes de ≥2 infartos previos</a:t>
                      </a:r>
                      <a:r>
                        <a:rPr lang="es-ES" sz="1200" baseline="30000" dirty="0">
                          <a:solidFill>
                            <a:srgbClr val="08464E"/>
                          </a:solidFill>
                        </a:rPr>
                        <a:t>3</a:t>
                      </a:r>
                      <a:endParaRPr lang="es-ES" sz="1200" dirty="0">
                        <a:solidFill>
                          <a:srgbClr val="08464E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21%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2,6%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432952054"/>
                  </a:ext>
                </a:extLst>
              </a:tr>
              <a:tr h="3172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rgbClr val="08464E"/>
                          </a:solidFill>
                        </a:rPr>
                        <a:t>Enfermedad coronaria multivaso</a:t>
                      </a:r>
                      <a:r>
                        <a:rPr lang="es-ES" sz="1200" baseline="30000" dirty="0">
                          <a:solidFill>
                            <a:srgbClr val="08464E"/>
                          </a:solidFill>
                        </a:rPr>
                        <a:t>3</a:t>
                      </a:r>
                      <a:endParaRPr lang="es-ES" sz="1200" dirty="0">
                        <a:solidFill>
                          <a:srgbClr val="08464E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30%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3,4%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753855241"/>
                  </a:ext>
                </a:extLst>
              </a:tr>
              <a:tr h="305362">
                <a:tc>
                  <a:txBody>
                    <a:bodyPr/>
                    <a:lstStyle/>
                    <a:p>
                      <a:r>
                        <a:rPr lang="es-ES" sz="1200" dirty="0">
                          <a:solidFill>
                            <a:srgbClr val="08464E"/>
                          </a:solidFill>
                        </a:rPr>
                        <a:t>Enfermedad vascular periférica</a:t>
                      </a:r>
                      <a:r>
                        <a:rPr lang="es-ES" sz="1200" baseline="30000" dirty="0">
                          <a:solidFill>
                            <a:srgbClr val="08464E"/>
                          </a:solidFill>
                        </a:rPr>
                        <a:t>4</a:t>
                      </a:r>
                      <a:endParaRPr lang="es-ES" sz="1200" dirty="0">
                        <a:solidFill>
                          <a:srgbClr val="08464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27%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3,5%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792621127"/>
                  </a:ext>
                </a:extLst>
              </a:tr>
              <a:tr h="351376">
                <a:tc gridSpan="3">
                  <a:txBody>
                    <a:bodyPr/>
                    <a:lstStyle/>
                    <a:p>
                      <a:r>
                        <a:rPr lang="es-ES" sz="900" b="0" dirty="0">
                          <a:solidFill>
                            <a:schemeClr val="tx1"/>
                          </a:solidFill>
                        </a:rPr>
                        <a:t>*Pacientes con enfermedad cardiovascular estable. Duración media del seguimiento: 2,2 años. Datos en relación con el objetivo secundario (muerte CV, infarto de miocardio, accidente cerebrovascular).</a:t>
                      </a:r>
                      <a:endParaRPr lang="es-ES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CE5D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CE5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7578841"/>
                  </a:ext>
                </a:extLst>
              </a:tr>
            </a:tbl>
          </a:graphicData>
        </a:graphic>
      </p:graphicFrame>
      <p:sp>
        <p:nvSpPr>
          <p:cNvPr id="9" name="Rectángulo 8">
            <a:extLst>
              <a:ext uri="{FF2B5EF4-FFF2-40B4-BE49-F238E27FC236}">
                <a16:creationId xmlns:a16="http://schemas.microsoft.com/office/drawing/2014/main" id="{1A4CC1C1-EA7C-442B-908E-91A9DBCB03AB}"/>
              </a:ext>
            </a:extLst>
          </p:cNvPr>
          <p:cNvSpPr/>
          <p:nvPr/>
        </p:nvSpPr>
        <p:spPr>
          <a:xfrm>
            <a:off x="307683" y="4679433"/>
            <a:ext cx="6054558" cy="34624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cLDL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colesterol unido a lipoproteínas de baja densidad; CV: cardiovascular; iPCSK9: inhibidores de PCSK9.</a:t>
            </a:r>
          </a:p>
          <a:p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</a:t>
            </a:r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Sabatine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MS, et al. Lancet Diabetes </a:t>
            </a:r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Endocrinol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2017;5(12):941-950. 2. </a:t>
            </a:r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Charytan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DM, et al. J Am Coll </a:t>
            </a:r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Cardiol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2019;73(23):2961-2970.</a:t>
            </a:r>
            <a:b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Sabatine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MS, et al. </a:t>
            </a:r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Circulation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2018;138(8):756-766. 4. </a:t>
            </a:r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Bonaca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MP, et al. </a:t>
            </a:r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Circulation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2018;137:338-350.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6F29FF3-3EB3-9C4B-B9A0-6019FF7D1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Subanalisis</a:t>
            </a:r>
            <a:r>
              <a:rPr lang="es-ES" dirty="0"/>
              <a:t> de FOURIER 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D841620B-745D-B040-96B8-13F5B63BFD67}"/>
              </a:ext>
            </a:extLst>
          </p:cNvPr>
          <p:cNvGrpSpPr/>
          <p:nvPr/>
        </p:nvGrpSpPr>
        <p:grpSpPr>
          <a:xfrm>
            <a:off x="-12479" y="2639058"/>
            <a:ext cx="1369663" cy="579226"/>
            <a:chOff x="237402" y="2629071"/>
            <a:chExt cx="1369663" cy="579226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15565446-5AF2-4AE6-BD01-8DCCECBE7F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8886" t="4782" r="17419" b="84921"/>
            <a:stretch/>
          </p:blipFill>
          <p:spPr>
            <a:xfrm>
              <a:off x="237402" y="2629071"/>
              <a:ext cx="1369663" cy="579226"/>
            </a:xfrm>
            <a:prstGeom prst="rect">
              <a:avLst/>
            </a:prstGeom>
          </p:spPr>
        </p:pic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067B7487-597A-0044-AAB7-D6F773614485}"/>
                </a:ext>
              </a:extLst>
            </p:cNvPr>
            <p:cNvSpPr txBox="1"/>
            <p:nvPr/>
          </p:nvSpPr>
          <p:spPr>
            <a:xfrm>
              <a:off x="1355073" y="2629071"/>
              <a:ext cx="251992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/>
                <a:t>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9933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ODYSSEY OUTCOME Presentation">
            <a:extLst>
              <a:ext uri="{FF2B5EF4-FFF2-40B4-BE49-F238E27FC236}">
                <a16:creationId xmlns:a16="http://schemas.microsoft.com/office/drawing/2014/main" id="{2535FC31-EEDB-4710-AE1F-C1F80C2BB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55345"/>
            <a:ext cx="1282212" cy="377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a 7">
            <a:extLst>
              <a:ext uri="{FF2B5EF4-FFF2-40B4-BE49-F238E27FC236}">
                <a16:creationId xmlns:a16="http://schemas.microsoft.com/office/drawing/2014/main" id="{73FDFFD0-8B0A-44DA-BE3A-A25C52EAFC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097878"/>
              </p:ext>
            </p:extLst>
          </p:nvPr>
        </p:nvGraphicFramePr>
        <p:xfrm>
          <a:off x="1463041" y="1811664"/>
          <a:ext cx="7680959" cy="2782076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267476">
                  <a:extLst>
                    <a:ext uri="{9D8B030D-6E8A-4147-A177-3AD203B41FA5}">
                      <a16:colId xmlns:a16="http://schemas.microsoft.com/office/drawing/2014/main" val="3787510857"/>
                    </a:ext>
                  </a:extLst>
                </a:gridCol>
                <a:gridCol w="2184828">
                  <a:extLst>
                    <a:ext uri="{9D8B030D-6E8A-4147-A177-3AD203B41FA5}">
                      <a16:colId xmlns:a16="http://schemas.microsoft.com/office/drawing/2014/main" val="3703194395"/>
                    </a:ext>
                  </a:extLst>
                </a:gridCol>
                <a:gridCol w="2228655">
                  <a:extLst>
                    <a:ext uri="{9D8B030D-6E8A-4147-A177-3AD203B41FA5}">
                      <a16:colId xmlns:a16="http://schemas.microsoft.com/office/drawing/2014/main" val="1295573629"/>
                    </a:ext>
                  </a:extLst>
                </a:gridCol>
              </a:tblGrid>
              <a:tr h="324065">
                <a:tc>
                  <a:txBody>
                    <a:bodyPr/>
                    <a:lstStyle/>
                    <a:p>
                      <a:endParaRPr lang="es-ES" sz="1200" b="0" u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08464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dirty="0">
                          <a:solidFill>
                            <a:schemeClr val="bg1"/>
                          </a:solidFill>
                        </a:rPr>
                        <a:t>Reducción relativa de riesgo</a:t>
                      </a:r>
                      <a:endParaRPr lang="es-ES" sz="1200" b="0" u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08464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dirty="0">
                          <a:solidFill>
                            <a:schemeClr val="bg1"/>
                          </a:solidFill>
                        </a:rPr>
                        <a:t>Reducción absoluta de riesgo</a:t>
                      </a:r>
                      <a:endParaRPr lang="es-ES" sz="1200" b="0" u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08464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65226"/>
                  </a:ext>
                </a:extLst>
              </a:tr>
              <a:tr h="336717">
                <a:tc>
                  <a:txBody>
                    <a:bodyPr/>
                    <a:lstStyle/>
                    <a:p>
                      <a:r>
                        <a:rPr lang="es-ES" sz="1200" dirty="0">
                          <a:solidFill>
                            <a:srgbClr val="08464E"/>
                          </a:solidFill>
                        </a:rPr>
                        <a:t>Diabéticos</a:t>
                      </a:r>
                      <a:r>
                        <a:rPr lang="es-ES" sz="1200" baseline="30000" dirty="0">
                          <a:solidFill>
                            <a:srgbClr val="08464E"/>
                          </a:solidFill>
                        </a:rPr>
                        <a:t>1</a:t>
                      </a:r>
                      <a:endParaRPr lang="es-ES" sz="1200" dirty="0">
                        <a:solidFill>
                          <a:srgbClr val="08464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14%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3,4%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93573176"/>
                  </a:ext>
                </a:extLst>
              </a:tr>
              <a:tr h="3367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rgbClr val="08464E"/>
                          </a:solidFill>
                        </a:rPr>
                        <a:t>Pacientes con niveles de </a:t>
                      </a:r>
                      <a:r>
                        <a:rPr lang="es-ES" sz="1200" dirty="0" err="1">
                          <a:solidFill>
                            <a:srgbClr val="08464E"/>
                          </a:solidFill>
                        </a:rPr>
                        <a:t>cLDL</a:t>
                      </a:r>
                      <a:r>
                        <a:rPr lang="es-ES" sz="1200" dirty="0">
                          <a:solidFill>
                            <a:srgbClr val="08464E"/>
                          </a:solidFill>
                        </a:rPr>
                        <a:t> &gt;100 mg/dL</a:t>
                      </a:r>
                      <a:r>
                        <a:rPr lang="es-ES" sz="1200" baseline="30000" dirty="0">
                          <a:solidFill>
                            <a:srgbClr val="08464E"/>
                          </a:solidFill>
                        </a:rPr>
                        <a:t>2</a:t>
                      </a:r>
                      <a:endParaRPr lang="es-ES" sz="1200" dirty="0">
                        <a:solidFill>
                          <a:srgbClr val="08464E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16%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2,3%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947652608"/>
                  </a:ext>
                </a:extLst>
              </a:tr>
              <a:tr h="470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rgbClr val="08464E"/>
                          </a:solidFill>
                        </a:rPr>
                        <a:t>Pacientes </a:t>
                      </a:r>
                      <a:r>
                        <a:rPr lang="es-ES" sz="1200" dirty="0" err="1">
                          <a:solidFill>
                            <a:srgbClr val="08464E"/>
                          </a:solidFill>
                        </a:rPr>
                        <a:t>polivasculares</a:t>
                      </a:r>
                      <a:r>
                        <a:rPr lang="es-ES" sz="1200" dirty="0">
                          <a:solidFill>
                            <a:srgbClr val="08464E"/>
                          </a:solidFill>
                        </a:rPr>
                        <a:t> (afectación de 3       territorios)</a:t>
                      </a:r>
                      <a:r>
                        <a:rPr lang="es-ES" sz="1200" baseline="30000" dirty="0">
                          <a:solidFill>
                            <a:srgbClr val="08464E"/>
                          </a:solidFill>
                        </a:rPr>
                        <a:t>3</a:t>
                      </a:r>
                      <a:endParaRPr lang="es-ES" sz="1200" dirty="0">
                        <a:solidFill>
                          <a:srgbClr val="08464E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36%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13%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290082298"/>
                  </a:ext>
                </a:extLst>
              </a:tr>
              <a:tr h="470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rgbClr val="08464E"/>
                          </a:solidFill>
                        </a:rPr>
                        <a:t>Cirugía coronaria de revascularización previa</a:t>
                      </a:r>
                      <a:r>
                        <a:rPr lang="es-ES" sz="1200" baseline="30000" dirty="0">
                          <a:solidFill>
                            <a:srgbClr val="08464E"/>
                          </a:solidFill>
                        </a:rPr>
                        <a:t>4</a:t>
                      </a:r>
                      <a:endParaRPr lang="es-ES" sz="1200" dirty="0">
                        <a:solidFill>
                          <a:srgbClr val="08464E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23%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6,4%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432952054"/>
                  </a:ext>
                </a:extLst>
              </a:tr>
              <a:tr h="470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rgbClr val="08464E"/>
                          </a:solidFill>
                        </a:rPr>
                        <a:t>Pacientes con niveles de </a:t>
                      </a:r>
                      <a:r>
                        <a:rPr lang="es-ES" sz="1200" dirty="0" err="1">
                          <a:solidFill>
                            <a:srgbClr val="08464E"/>
                          </a:solidFill>
                        </a:rPr>
                        <a:t>Lp</a:t>
                      </a:r>
                      <a:r>
                        <a:rPr lang="es-ES" sz="1200" dirty="0">
                          <a:solidFill>
                            <a:srgbClr val="08464E"/>
                          </a:solidFill>
                        </a:rPr>
                        <a:t>(a) muy elevados</a:t>
                      </a:r>
                      <a:r>
                        <a:rPr lang="es-ES" sz="1200" baseline="30000" dirty="0">
                          <a:solidFill>
                            <a:srgbClr val="08464E"/>
                          </a:solidFill>
                        </a:rPr>
                        <a:t>5</a:t>
                      </a:r>
                      <a:endParaRPr lang="es-ES" sz="1200" dirty="0">
                        <a:solidFill>
                          <a:srgbClr val="08464E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11%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</a:rPr>
                        <a:t>2,1%</a:t>
                      </a:r>
                      <a:endParaRPr lang="es-E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753855241"/>
                  </a:ext>
                </a:extLst>
              </a:tr>
              <a:tr h="372897">
                <a:tc gridSpan="3">
                  <a:txBody>
                    <a:bodyPr/>
                    <a:lstStyle/>
                    <a:p>
                      <a:r>
                        <a:rPr lang="es-ES" sz="900" b="0" dirty="0">
                          <a:solidFill>
                            <a:schemeClr val="tx1"/>
                          </a:solidFill>
                        </a:rPr>
                        <a:t>**Pacientes después de un síndrome coronario agudo. Duración media del seguimiento: 2,8 años. Datos en relación con el objetivo primario (muerte cardiaca, infarto de miocardio, accidente cerebrovascular y angina con hospitalización).</a:t>
                      </a:r>
                      <a:endParaRPr lang="es-ES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CE5D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CE5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7578841"/>
                  </a:ext>
                </a:extLst>
              </a:tr>
            </a:tbl>
          </a:graphicData>
        </a:graphic>
      </p:graphicFrame>
      <p:sp>
        <p:nvSpPr>
          <p:cNvPr id="7" name="Rectángulo 6">
            <a:extLst>
              <a:ext uri="{FF2B5EF4-FFF2-40B4-BE49-F238E27FC236}">
                <a16:creationId xmlns:a16="http://schemas.microsoft.com/office/drawing/2014/main" id="{9F2B55EC-B2CC-4564-9EF9-2E8083A09D01}"/>
              </a:ext>
            </a:extLst>
          </p:cNvPr>
          <p:cNvSpPr/>
          <p:nvPr/>
        </p:nvSpPr>
        <p:spPr>
          <a:xfrm>
            <a:off x="307683" y="4679433"/>
            <a:ext cx="5551873" cy="34624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cLDL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colesterol unido a lipoproteínas de baja densidad; CV: cardiovascular; iPCSK9: inhibidores de PCSK9; </a:t>
            </a:r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Lp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(a): lipoproteína (a).</a:t>
            </a:r>
          </a:p>
          <a:p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Schwartz GG, et al. N Engl J </a:t>
            </a:r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2018;379:2097-2107. 2. Ray KK, et al. Lancet Diabetes </a:t>
            </a:r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Endocrinol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2019;7:618-628. 3. </a:t>
            </a:r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Jukema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JW, et al. J Am Coll </a:t>
            </a:r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Cardiol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2019;74(9):1167-1176. 4. Goodman SG, et al. J Am Coll </a:t>
            </a:r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Cardiol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2019;74(9):1177-1186. 5. </a:t>
            </a:r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Bittner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V. J Am Coll </a:t>
            </a:r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Cardiol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2019;74(11):1477-1479.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087243CE-29BF-784D-8A36-168F747B4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Subanalisis</a:t>
            </a:r>
            <a:r>
              <a:rPr lang="es-ES" dirty="0"/>
              <a:t> de ODYSEY - OUTCOMES 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C8739895-BE72-654A-A9AD-56D402F7A864}"/>
              </a:ext>
            </a:extLst>
          </p:cNvPr>
          <p:cNvSpPr/>
          <p:nvPr/>
        </p:nvSpPr>
        <p:spPr>
          <a:xfrm>
            <a:off x="539932" y="802642"/>
            <a:ext cx="85082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800" dirty="0" err="1">
                <a:solidFill>
                  <a:srgbClr val="0846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Subanálisis</a:t>
            </a:r>
            <a:r>
              <a:rPr lang="es-ES" sz="1800" dirty="0">
                <a:solidFill>
                  <a:srgbClr val="0846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predefinidos de ODYSSEY-OUTCOMES para identificar subgrupos de pacientes con mayor riesgo CV y en que los iPCSK9 pueden desempeñar un papel fundamental en la reducción del riesgo CV: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3CD5586-90F6-D64B-A6EB-80AE990A229B}"/>
              </a:ext>
            </a:extLst>
          </p:cNvPr>
          <p:cNvSpPr txBox="1"/>
          <p:nvPr/>
        </p:nvSpPr>
        <p:spPr>
          <a:xfrm>
            <a:off x="1143723" y="2569652"/>
            <a:ext cx="3193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**</a:t>
            </a:r>
          </a:p>
        </p:txBody>
      </p:sp>
    </p:spTree>
    <p:extLst>
      <p:ext uri="{BB962C8B-B14F-4D97-AF65-F5344CB8AC3E}">
        <p14:creationId xmlns:p14="http://schemas.microsoft.com/office/powerpoint/2010/main" val="3145170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C2764-3D53-1843-989E-915495171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La regla de los 2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BB1DD0A-DB5E-AB4A-8F0A-201FEE981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170" y="671513"/>
            <a:ext cx="5432860" cy="4353795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7BF158FA-6922-FF44-89BA-09342A16FC06}"/>
              </a:ext>
            </a:extLst>
          </p:cNvPr>
          <p:cNvSpPr/>
          <p:nvPr/>
        </p:nvSpPr>
        <p:spPr>
          <a:xfrm>
            <a:off x="6912864" y="1975104"/>
            <a:ext cx="1584960" cy="124358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b="1" dirty="0">
                <a:solidFill>
                  <a:srgbClr val="C00000"/>
                </a:solidFill>
              </a:rPr>
              <a:t>DM</a:t>
            </a:r>
            <a:r>
              <a:rPr lang="es-ES" sz="8000" b="1" dirty="0">
                <a:solidFill>
                  <a:srgbClr val="C00000"/>
                </a:solidFill>
              </a:rPr>
              <a:t>2</a:t>
            </a:r>
            <a:endParaRPr lang="es-ES" sz="4000" b="1" dirty="0">
              <a:solidFill>
                <a:srgbClr val="C00000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0AD077E-5B26-4FAA-B03A-E85BC7C947A9}"/>
              </a:ext>
            </a:extLst>
          </p:cNvPr>
          <p:cNvSpPr txBox="1"/>
          <p:nvPr/>
        </p:nvSpPr>
        <p:spPr>
          <a:xfrm>
            <a:off x="0" y="4917586"/>
            <a:ext cx="16393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chemeClr val="bg2">
                    <a:lumMod val="75000"/>
                  </a:schemeClr>
                </a:solidFill>
              </a:rPr>
              <a:t>Fuente: Imagen propia</a:t>
            </a:r>
          </a:p>
        </p:txBody>
      </p:sp>
    </p:spTree>
    <p:extLst>
      <p:ext uri="{BB962C8B-B14F-4D97-AF65-F5344CB8AC3E}">
        <p14:creationId xmlns:p14="http://schemas.microsoft.com/office/powerpoint/2010/main" val="3662309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17D1EF-E303-49B9-9FA7-FB4F47B72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3" y="36719"/>
            <a:ext cx="6900863" cy="671513"/>
          </a:xfrm>
        </p:spPr>
        <p:txBody>
          <a:bodyPr>
            <a:noAutofit/>
          </a:bodyPr>
          <a:lstStyle/>
          <a:p>
            <a:r>
              <a:rPr lang="es-ES" dirty="0"/>
              <a:t>Predictores clínicos y anatómicos asociados a un riesgo </a:t>
            </a:r>
            <a:r>
              <a:rPr lang="es-ES" dirty="0" err="1"/>
              <a:t>CVasc</a:t>
            </a:r>
            <a:r>
              <a:rPr lang="es-ES" dirty="0"/>
              <a:t> mayor en el paciente de muy alto riesgo 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577E279E-0274-45ED-83A2-6C3C88188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1019068"/>
            <a:ext cx="6616336" cy="3263504"/>
          </a:xfrm>
        </p:spPr>
        <p:txBody>
          <a:bodyPr/>
          <a:lstStyle/>
          <a:p>
            <a:pPr marL="194072" indent="-194072"/>
            <a:r>
              <a:rPr lang="es-ES" sz="1350" dirty="0"/>
              <a:t>En los pacientes con ≥2 de estos predictores es imprescindible disminuir los niveles lipídicos a los valores recomendados por las guías más actuales. En muchos de estos pacientes alcanzar dichos objetivos de </a:t>
            </a:r>
            <a:r>
              <a:rPr lang="es-ES" sz="1350" dirty="0" err="1"/>
              <a:t>cLDL</a:t>
            </a:r>
            <a:r>
              <a:rPr lang="es-ES" sz="1350" dirty="0"/>
              <a:t> sólo será posible mediante la administración adicional de iPCSK9.</a:t>
            </a:r>
          </a:p>
        </p:txBody>
      </p:sp>
      <p:pic>
        <p:nvPicPr>
          <p:cNvPr id="10" name="Imagen 9" descr="Forma, Cuadrado&#10;&#10;Descripción generada automáticamente">
            <a:extLst>
              <a:ext uri="{FF2B5EF4-FFF2-40B4-BE49-F238E27FC236}">
                <a16:creationId xmlns:a16="http://schemas.microsoft.com/office/drawing/2014/main" id="{513FB05D-24F7-473A-99FA-3077540EA2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62" y="1829084"/>
            <a:ext cx="3489158" cy="2803358"/>
          </a:xfrm>
          <a:prstGeom prst="rect">
            <a:avLst/>
          </a:prstGeom>
        </p:spPr>
      </p:pic>
      <p:pic>
        <p:nvPicPr>
          <p:cNvPr id="12" name="Imagen 11" descr="Forma, Cuadrado&#10;&#10;Descripción generada automáticamente">
            <a:extLst>
              <a:ext uri="{FF2B5EF4-FFF2-40B4-BE49-F238E27FC236}">
                <a16:creationId xmlns:a16="http://schemas.microsoft.com/office/drawing/2014/main" id="{B9C4F1D5-0211-4EC5-83F7-F028BE9A37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257" y="1839453"/>
            <a:ext cx="3489158" cy="2803358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E09350A4-ADB1-4F4C-91E1-AB9E7DDB73B4}"/>
              </a:ext>
            </a:extLst>
          </p:cNvPr>
          <p:cNvSpPr txBox="1"/>
          <p:nvPr/>
        </p:nvSpPr>
        <p:spPr>
          <a:xfrm>
            <a:off x="1652585" y="3136332"/>
            <a:ext cx="204813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13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Predictores clínicos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C5B949D-7A9A-4943-BC95-A35FA51A30FD}"/>
              </a:ext>
            </a:extLst>
          </p:cNvPr>
          <p:cNvSpPr txBox="1"/>
          <p:nvPr/>
        </p:nvSpPr>
        <p:spPr>
          <a:xfrm>
            <a:off x="5019718" y="3092423"/>
            <a:ext cx="247169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13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Predictores anatómicos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3C56D7-73C3-436E-B1E5-1C3C2D94EA15}"/>
              </a:ext>
            </a:extLst>
          </p:cNvPr>
          <p:cNvSpPr/>
          <p:nvPr/>
        </p:nvSpPr>
        <p:spPr>
          <a:xfrm>
            <a:off x="190118" y="4684923"/>
            <a:ext cx="6156491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cLDL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colesterol unido a lipoproteínas de baja densidad; iPCSK9: inhibidores de PCSK9.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1622100-21DE-46F3-A0DA-89EB155432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62" t="5214" r="3987" b="17871"/>
          <a:stretch/>
        </p:blipFill>
        <p:spPr>
          <a:xfrm>
            <a:off x="7256417" y="708232"/>
            <a:ext cx="1887583" cy="921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429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6A3A8561-B58A-41EE-A540-B668D8573D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84" y="1870877"/>
            <a:ext cx="3432152" cy="2763785"/>
          </a:xfrm>
          <a:prstGeom prst="rect">
            <a:avLst/>
          </a:prstGeom>
        </p:spPr>
      </p:pic>
      <p:pic>
        <p:nvPicPr>
          <p:cNvPr id="7" name="Imagen 6" descr="Imagen que contiene Forma&#10;&#10;Descripción generada automáticamente">
            <a:extLst>
              <a:ext uri="{FF2B5EF4-FFF2-40B4-BE49-F238E27FC236}">
                <a16:creationId xmlns:a16="http://schemas.microsoft.com/office/drawing/2014/main" id="{6596872B-64E7-4C70-AFD6-155F97D25E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928" y="1881214"/>
            <a:ext cx="3432152" cy="276378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9217D1EF-E303-49B9-9FA7-FB4F47B72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Predictores clínicos y anatómicos asociados a un riesgo </a:t>
            </a:r>
            <a:r>
              <a:rPr lang="es-ES" dirty="0" err="1"/>
              <a:t>CVasc</a:t>
            </a:r>
            <a:r>
              <a:rPr lang="es-ES" dirty="0"/>
              <a:t> mayor en el paciente de muy alto riesgo </a:t>
            </a:r>
            <a:endParaRPr lang="es-ES" sz="1500" b="0" dirty="0">
              <a:solidFill>
                <a:srgbClr val="1C82C0"/>
              </a:solidFill>
            </a:endParaRP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577E279E-0274-45ED-83A2-6C3C88188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90" y="1001034"/>
            <a:ext cx="6536327" cy="3263504"/>
          </a:xfrm>
        </p:spPr>
        <p:txBody>
          <a:bodyPr/>
          <a:lstStyle/>
          <a:p>
            <a:pPr marL="194072" indent="-194072"/>
            <a:r>
              <a:rPr lang="es-ES" sz="1350" dirty="0"/>
              <a:t>En los pacientes con ≥2 de estos predictores es imprescindible disminuir los niveles lipídicos a los valores recomendados por las guías más actuales. En muchos de estos pacientes alcanzar dichos objetivos de </a:t>
            </a:r>
            <a:r>
              <a:rPr lang="es-ES" sz="1350" dirty="0" err="1"/>
              <a:t>cLDL</a:t>
            </a:r>
            <a:r>
              <a:rPr lang="es-ES" sz="1350" dirty="0"/>
              <a:t> sólo será posible mediante la administración adicional de iPCSK9.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3C56D7-73C3-436E-B1E5-1C3C2D94EA15}"/>
              </a:ext>
            </a:extLst>
          </p:cNvPr>
          <p:cNvSpPr/>
          <p:nvPr/>
        </p:nvSpPr>
        <p:spPr>
          <a:xfrm>
            <a:off x="307684" y="4762843"/>
            <a:ext cx="6156491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600" dirty="0" err="1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cLDL</a:t>
            </a:r>
            <a:r>
              <a:rPr lang="es-ES" sz="600" dirty="0">
                <a:solidFill>
                  <a:srgbClr val="46474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colesterol unido a lipoproteínas de baja densidad; iPCSK9: inhibidores de PCSK9.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B8E67C1-B512-4B97-9F0D-29A0244E3408}"/>
              </a:ext>
            </a:extLst>
          </p:cNvPr>
          <p:cNvSpPr txBox="1"/>
          <p:nvPr/>
        </p:nvSpPr>
        <p:spPr>
          <a:xfrm>
            <a:off x="1018130" y="2097399"/>
            <a:ext cx="2663939" cy="2273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4541" indent="-134541">
              <a:spcAft>
                <a:spcPts val="225"/>
              </a:spcAft>
              <a:buClr>
                <a:srgbClr val="1C82C0"/>
              </a:buClr>
              <a:buFont typeface="Arial" panose="020B0604020202020204" pitchFamily="34" charset="0"/>
              <a:buChar char="●"/>
            </a:pPr>
            <a:r>
              <a:rPr lang="es-ES" sz="975" dirty="0">
                <a:latin typeface="Arial" panose="020B0604020202020204" pitchFamily="34" charset="0"/>
                <a:cs typeface="Arial" panose="020B0604020202020204" pitchFamily="34" charset="0"/>
              </a:rPr>
              <a:t>Edad avanzada</a:t>
            </a:r>
          </a:p>
          <a:p>
            <a:pPr marL="134541" indent="-134541">
              <a:spcAft>
                <a:spcPts val="225"/>
              </a:spcAft>
              <a:buClr>
                <a:srgbClr val="1C82C0"/>
              </a:buClr>
              <a:buFont typeface="Arial" panose="020B0604020202020204" pitchFamily="34" charset="0"/>
              <a:buChar char="●"/>
            </a:pPr>
            <a:r>
              <a:rPr lang="es-ES" sz="975" dirty="0">
                <a:latin typeface="Arial" panose="020B0604020202020204" pitchFamily="34" charset="0"/>
                <a:cs typeface="Arial" panose="020B0604020202020204" pitchFamily="34" charset="0"/>
              </a:rPr>
              <a:t>Diabetes*</a:t>
            </a:r>
          </a:p>
          <a:p>
            <a:pPr marL="134541" indent="-134541">
              <a:spcAft>
                <a:spcPts val="225"/>
              </a:spcAft>
              <a:buClr>
                <a:srgbClr val="1C82C0"/>
              </a:buClr>
              <a:buFont typeface="Arial" panose="020B0604020202020204" pitchFamily="34" charset="0"/>
              <a:buChar char="●"/>
            </a:pPr>
            <a:r>
              <a:rPr lang="es-ES" sz="975" dirty="0">
                <a:latin typeface="Arial" panose="020B0604020202020204" pitchFamily="34" charset="0"/>
                <a:cs typeface="Arial" panose="020B0604020202020204" pitchFamily="34" charset="0"/>
              </a:rPr>
              <a:t>Insuficiencia renal crónica*</a:t>
            </a:r>
          </a:p>
          <a:p>
            <a:pPr marL="134541" indent="-134541">
              <a:spcAft>
                <a:spcPts val="225"/>
              </a:spcAft>
              <a:buClr>
                <a:srgbClr val="1C82C0"/>
              </a:buClr>
              <a:buFont typeface="Arial" panose="020B0604020202020204" pitchFamily="34" charset="0"/>
              <a:buChar char="●"/>
            </a:pPr>
            <a:r>
              <a:rPr lang="es-ES" sz="975" dirty="0">
                <a:latin typeface="Arial" panose="020B0604020202020204" pitchFamily="34" charset="0"/>
                <a:cs typeface="Arial" panose="020B0604020202020204" pitchFamily="34" charset="0"/>
              </a:rPr>
              <a:t>Hipercolesterolemia familiar*</a:t>
            </a:r>
          </a:p>
          <a:p>
            <a:pPr marL="134541" indent="-134541">
              <a:spcAft>
                <a:spcPts val="225"/>
              </a:spcAft>
              <a:buClr>
                <a:srgbClr val="1C82C0"/>
              </a:buClr>
              <a:buFont typeface="Arial" panose="020B0604020202020204" pitchFamily="34" charset="0"/>
              <a:buChar char="●"/>
            </a:pPr>
            <a:r>
              <a:rPr lang="es-ES" sz="975" dirty="0">
                <a:latin typeface="Arial" panose="020B0604020202020204" pitchFamily="34" charset="0"/>
                <a:cs typeface="Arial" panose="020B0604020202020204" pitchFamily="34" charset="0"/>
              </a:rPr>
              <a:t>Síndrome coronario agudo </a:t>
            </a:r>
            <a:br>
              <a:rPr lang="es-ES" sz="975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975" dirty="0">
                <a:latin typeface="Arial" panose="020B0604020202020204" pitchFamily="34" charset="0"/>
                <a:cs typeface="Arial" panose="020B0604020202020204" pitchFamily="34" charset="0"/>
              </a:rPr>
              <a:t>(sobre todo en paciente joven)</a:t>
            </a:r>
          </a:p>
          <a:p>
            <a:pPr marL="134541" indent="-134541">
              <a:spcAft>
                <a:spcPts val="225"/>
              </a:spcAft>
              <a:buClr>
                <a:srgbClr val="1C82C0"/>
              </a:buClr>
              <a:buFont typeface="Arial" panose="020B0604020202020204" pitchFamily="34" charset="0"/>
              <a:buChar char="●"/>
            </a:pPr>
            <a:r>
              <a:rPr lang="es-ES" sz="975" dirty="0">
                <a:latin typeface="Arial" panose="020B0604020202020204" pitchFamily="34" charset="0"/>
                <a:cs typeface="Arial" panose="020B0604020202020204" pitchFamily="34" charset="0"/>
              </a:rPr>
              <a:t>Vasculopatía periférica*</a:t>
            </a:r>
          </a:p>
          <a:p>
            <a:pPr marL="134541" indent="-134541">
              <a:spcAft>
                <a:spcPts val="225"/>
              </a:spcAft>
              <a:buClr>
                <a:srgbClr val="1C82C0"/>
              </a:buClr>
              <a:buFont typeface="Arial" panose="020B0604020202020204" pitchFamily="34" charset="0"/>
              <a:buChar char="●"/>
            </a:pPr>
            <a:r>
              <a:rPr lang="es-ES" sz="975" dirty="0">
                <a:latin typeface="Arial" panose="020B0604020202020204" pitchFamily="34" charset="0"/>
                <a:cs typeface="Arial" panose="020B0604020202020204" pitchFamily="34" charset="0"/>
              </a:rPr>
              <a:t>Infarto de miocardio previo </a:t>
            </a:r>
            <a:br>
              <a:rPr lang="es-ES" sz="975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975" dirty="0">
                <a:latin typeface="Arial" panose="020B0604020202020204" pitchFamily="34" charset="0"/>
                <a:cs typeface="Arial" panose="020B0604020202020204" pitchFamily="34" charset="0"/>
              </a:rPr>
              <a:t>(reciente o si han sido varios episodios)*</a:t>
            </a:r>
          </a:p>
          <a:p>
            <a:pPr marL="134541" indent="-134541">
              <a:spcAft>
                <a:spcPts val="225"/>
              </a:spcAft>
              <a:buClr>
                <a:srgbClr val="1C82C0"/>
              </a:buClr>
              <a:buFont typeface="Arial" panose="020B0604020202020204" pitchFamily="34" charset="0"/>
              <a:buChar char="●"/>
            </a:pPr>
            <a:r>
              <a:rPr lang="es-ES" sz="975" dirty="0">
                <a:latin typeface="Arial" panose="020B0604020202020204" pitchFamily="34" charset="0"/>
                <a:cs typeface="Arial" panose="020B0604020202020204" pitchFamily="34" charset="0"/>
              </a:rPr>
              <a:t>Antecedente de cirugía de revascularización coronaria* </a:t>
            </a:r>
          </a:p>
          <a:p>
            <a:pPr marL="134541" indent="-134541">
              <a:spcAft>
                <a:spcPts val="225"/>
              </a:spcAft>
              <a:buClr>
                <a:srgbClr val="1C82C0"/>
              </a:buClr>
              <a:buFont typeface="Arial" panose="020B0604020202020204" pitchFamily="34" charset="0"/>
              <a:buChar char="●"/>
            </a:pPr>
            <a:r>
              <a:rPr lang="es-ES" sz="975" dirty="0">
                <a:latin typeface="Arial" panose="020B0604020202020204" pitchFamily="34" charset="0"/>
                <a:cs typeface="Arial" panose="020B0604020202020204" pitchFamily="34" charset="0"/>
              </a:rPr>
              <a:t>Historia de insuficiencia cardiaca </a:t>
            </a:r>
          </a:p>
          <a:p>
            <a:pPr marL="134541" indent="-134541">
              <a:spcAft>
                <a:spcPts val="225"/>
              </a:spcAft>
              <a:buClr>
                <a:srgbClr val="1C82C0"/>
              </a:buClr>
              <a:buFont typeface="Arial" panose="020B0604020202020204" pitchFamily="34" charset="0"/>
              <a:buChar char="●"/>
            </a:pPr>
            <a:r>
              <a:rPr lang="es-ES" sz="975" dirty="0">
                <a:latin typeface="Arial" panose="020B0604020202020204" pitchFamily="34" charset="0"/>
                <a:cs typeface="Arial" panose="020B0604020202020204" pitchFamily="34" charset="0"/>
              </a:rPr>
              <a:t>Episodios isquémicos recurrentes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F8F0833-DDC7-4E2A-A4EA-1DA463B2B245}"/>
              </a:ext>
            </a:extLst>
          </p:cNvPr>
          <p:cNvSpPr/>
          <p:nvPr/>
        </p:nvSpPr>
        <p:spPr>
          <a:xfrm>
            <a:off x="4407162" y="2665824"/>
            <a:ext cx="2737684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4541" indent="-134541">
              <a:spcAft>
                <a:spcPts val="450"/>
              </a:spcAft>
              <a:buClr>
                <a:srgbClr val="1C82C0"/>
              </a:buClr>
              <a:buFont typeface="Arial" panose="020B0604020202020204" pitchFamily="34" charset="0"/>
              <a:buChar char="●"/>
            </a:pPr>
            <a:r>
              <a:rPr lang="es-ES" sz="975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Enfermedad coronaria extensa (</a:t>
            </a:r>
            <a:r>
              <a:rPr lang="es-ES" sz="975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multivaso</a:t>
            </a:r>
            <a:r>
              <a:rPr lang="es-ES" sz="975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)*</a:t>
            </a:r>
          </a:p>
          <a:p>
            <a:pPr marL="134541" indent="-134541">
              <a:spcAft>
                <a:spcPts val="450"/>
              </a:spcAft>
              <a:buClr>
                <a:srgbClr val="1C82C0"/>
              </a:buClr>
              <a:buFont typeface="Arial" panose="020B0604020202020204" pitchFamily="34" charset="0"/>
              <a:buChar char="●"/>
            </a:pPr>
            <a:r>
              <a:rPr lang="es-ES" sz="975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Enfermedad coronaria no </a:t>
            </a:r>
            <a:r>
              <a:rPr lang="es-ES" sz="975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revascularizable</a:t>
            </a:r>
            <a:endParaRPr lang="es-ES" sz="975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34541" indent="-134541">
              <a:spcAft>
                <a:spcPts val="450"/>
              </a:spcAft>
              <a:buClr>
                <a:srgbClr val="1C82C0"/>
              </a:buClr>
              <a:buFont typeface="Arial" panose="020B0604020202020204" pitchFamily="34" charset="0"/>
              <a:buChar char="●"/>
            </a:pPr>
            <a:r>
              <a:rPr lang="es-ES" sz="975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Aterosclerosis que afecta a varios territorios vasculares*</a:t>
            </a:r>
          </a:p>
          <a:p>
            <a:pPr marL="134541" indent="-134541">
              <a:spcAft>
                <a:spcPts val="450"/>
              </a:spcAft>
              <a:buClr>
                <a:srgbClr val="1C82C0"/>
              </a:buClr>
              <a:buFont typeface="Arial" panose="020B0604020202020204" pitchFamily="34" charset="0"/>
              <a:buChar char="●"/>
            </a:pPr>
            <a:r>
              <a:rPr lang="es-ES" sz="975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Carga aterosclerótica muy importante (técnicas de imagen)*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F138BE1B-BA41-4180-AE8E-C40CAB976ACD}"/>
              </a:ext>
            </a:extLst>
          </p:cNvPr>
          <p:cNvSpPr/>
          <p:nvPr/>
        </p:nvSpPr>
        <p:spPr>
          <a:xfrm>
            <a:off x="7187597" y="3221541"/>
            <a:ext cx="15018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1913">
              <a:spcAft>
                <a:spcPts val="450"/>
              </a:spcAft>
            </a:pPr>
            <a:r>
              <a:rPr lang="es-ES" sz="7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*Pacientes o condiciones en las que diferentes </a:t>
            </a:r>
            <a:r>
              <a:rPr lang="es-ES" sz="7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subestudios</a:t>
            </a:r>
            <a:r>
              <a:rPr lang="es-ES" sz="7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han documentado un beneficio muy importante en la reducción de eventos isquémicos con la disminución de los niveles de </a:t>
            </a:r>
            <a:r>
              <a:rPr lang="es-ES" sz="7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cLDL</a:t>
            </a:r>
            <a:r>
              <a:rPr lang="es-ES" sz="7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obtenida mediante la administración de iPCSK9.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EAC85686-FE88-4D93-927A-F364C08F5B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62" t="5214" r="3987" b="17871"/>
          <a:stretch/>
        </p:blipFill>
        <p:spPr>
          <a:xfrm>
            <a:off x="7256417" y="708232"/>
            <a:ext cx="1887583" cy="921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529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F445946B-6692-4541-BA84-099DE6B37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3654"/>
            <a:ext cx="9160156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439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B8D59C5-7AC5-8B45-8431-2D065C6CDF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226" t="23401" r="22438" b="8000"/>
          <a:stretch/>
        </p:blipFill>
        <p:spPr>
          <a:xfrm>
            <a:off x="1907705" y="15203"/>
            <a:ext cx="7190307" cy="512829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797CABB0-D1D1-7E45-A910-EC66B658AA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31" t="22361" r="51172" b="9166"/>
          <a:stretch/>
        </p:blipFill>
        <p:spPr>
          <a:xfrm>
            <a:off x="35496" y="38072"/>
            <a:ext cx="2003004" cy="17415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34DCD3B-3BD6-9D44-A55B-0230DDE702A9}"/>
              </a:ext>
            </a:extLst>
          </p:cNvPr>
          <p:cNvSpPr txBox="1"/>
          <p:nvPr/>
        </p:nvSpPr>
        <p:spPr>
          <a:xfrm>
            <a:off x="6638881" y="4912669"/>
            <a:ext cx="24591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/>
              <a:t>Escobar C, et al. </a:t>
            </a:r>
            <a:r>
              <a:rPr lang="es-ES" sz="900" dirty="0" err="1"/>
              <a:t>Rev</a:t>
            </a:r>
            <a:r>
              <a:rPr lang="es-ES" sz="900" dirty="0"/>
              <a:t> </a:t>
            </a:r>
            <a:r>
              <a:rPr lang="es-ES" sz="900" dirty="0" err="1"/>
              <a:t>Esp</a:t>
            </a:r>
            <a:r>
              <a:rPr lang="es-ES" sz="900" dirty="0"/>
              <a:t> </a:t>
            </a:r>
            <a:r>
              <a:rPr lang="es-ES" sz="900" dirty="0" err="1"/>
              <a:t>Cardiol</a:t>
            </a:r>
            <a:r>
              <a:rPr lang="es-ES" sz="900" dirty="0"/>
              <a:t>. 2020 </a:t>
            </a:r>
          </a:p>
        </p:txBody>
      </p:sp>
    </p:spTree>
    <p:extLst>
      <p:ext uri="{BB962C8B-B14F-4D97-AF65-F5344CB8AC3E}">
        <p14:creationId xmlns:p14="http://schemas.microsoft.com/office/powerpoint/2010/main" val="97550285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0209591-6D36-5943-B2E7-4E3FF00F3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817" y="0"/>
            <a:ext cx="6611540" cy="499782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5E5306E-449D-9744-A5A9-AE158ED408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008"/>
          <a:stretch/>
        </p:blipFill>
        <p:spPr>
          <a:xfrm>
            <a:off x="7210425" y="1"/>
            <a:ext cx="1933575" cy="1682471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5EDC771-B134-9341-805A-BAC890952B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338" y="2194321"/>
            <a:ext cx="1809750" cy="280350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EBEACCF-06ED-AA40-AA9F-6CCE8673B48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8" t="8942" r="3027" b="4815"/>
          <a:stretch/>
        </p:blipFill>
        <p:spPr>
          <a:xfrm>
            <a:off x="29764" y="4309033"/>
            <a:ext cx="2368154" cy="9137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02B2511C-EC6A-9340-82C2-7249AE7CF5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5" y="331073"/>
            <a:ext cx="3731420" cy="840103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8A1B5225-E572-024D-A72E-946B818BCD3C}"/>
              </a:ext>
            </a:extLst>
          </p:cNvPr>
          <p:cNvSpPr txBox="1"/>
          <p:nvPr/>
        </p:nvSpPr>
        <p:spPr>
          <a:xfrm>
            <a:off x="2399668" y="4882552"/>
            <a:ext cx="260680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13" dirty="0"/>
              <a:t>S Manzano et al. REC </a:t>
            </a:r>
            <a:r>
              <a:rPr lang="es-ES" sz="1013" dirty="0" err="1"/>
              <a:t>CardioClinics</a:t>
            </a:r>
            <a:r>
              <a:rPr lang="es-ES" sz="1013" dirty="0"/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21535436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104AEF-72B3-C84B-A3AA-818582076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Para la consulta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3AE1A2-1DD7-9F40-8E94-18B657CBB1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85471"/>
            <a:ext cx="7886700" cy="3690461"/>
          </a:xfrm>
        </p:spPr>
        <p:txBody>
          <a:bodyPr>
            <a:normAutofit fontScale="85000" lnSpcReduction="20000"/>
          </a:bodyPr>
          <a:lstStyle/>
          <a:p>
            <a:r>
              <a:rPr lang="es-ES" dirty="0"/>
              <a:t>El riesgo de nuevos eventos tras un evento cardiovascular NO es igual en todos los pacientes 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En estos pacientes deberemos ser especialmente agresivos con el tratamiento </a:t>
            </a:r>
            <a:r>
              <a:rPr lang="es-ES" dirty="0" err="1"/>
              <a:t>hipolipemiante</a:t>
            </a:r>
            <a:endParaRPr lang="es-ES" dirty="0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2E6AFD9E-7DEA-C84F-869E-40198227E794}"/>
              </a:ext>
            </a:extLst>
          </p:cNvPr>
          <p:cNvGrpSpPr/>
          <p:nvPr/>
        </p:nvGrpSpPr>
        <p:grpSpPr>
          <a:xfrm>
            <a:off x="1704293" y="1585188"/>
            <a:ext cx="7631296" cy="2455578"/>
            <a:chOff x="1704293" y="1802913"/>
            <a:chExt cx="7631296" cy="2455578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F9F683CC-56B0-6046-B9D3-9C77587207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89548" y="1802913"/>
              <a:ext cx="4546041" cy="2455578"/>
            </a:xfrm>
            <a:prstGeom prst="rect">
              <a:avLst/>
            </a:prstGeom>
          </p:spPr>
        </p:pic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367D263A-77B5-0A4F-A5FF-63B4305AF442}"/>
                </a:ext>
              </a:extLst>
            </p:cNvPr>
            <p:cNvSpPr/>
            <p:nvPr/>
          </p:nvSpPr>
          <p:spPr>
            <a:xfrm>
              <a:off x="1704293" y="2362428"/>
              <a:ext cx="4572000" cy="17491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171450" lvl="0" indent="-171450">
                <a:lnSpc>
                  <a:spcPct val="90000"/>
                </a:lnSpc>
                <a:spcBef>
                  <a:spcPts val="750"/>
                </a:spcBef>
                <a:buBlip>
                  <a:blip r:embed="rId3"/>
                </a:buBlip>
              </a:pPr>
              <a:r>
                <a:rPr lang="es-ES" sz="1800" dirty="0">
                  <a:solidFill>
                    <a:srgbClr val="08464E"/>
                  </a:solidFill>
                </a:rPr>
                <a:t>SCA reciente</a:t>
              </a:r>
            </a:p>
            <a:p>
              <a:pPr marL="171450" lvl="0" indent="-171450">
                <a:lnSpc>
                  <a:spcPct val="90000"/>
                </a:lnSpc>
                <a:spcBef>
                  <a:spcPts val="750"/>
                </a:spcBef>
                <a:buBlip>
                  <a:blip r:embed="rId3"/>
                </a:buBlip>
              </a:pPr>
              <a:r>
                <a:rPr lang="es-ES" sz="1800" dirty="0">
                  <a:solidFill>
                    <a:srgbClr val="08464E"/>
                  </a:solidFill>
                </a:rPr>
                <a:t>Eventos múltiples</a:t>
              </a:r>
            </a:p>
            <a:p>
              <a:pPr marL="171450" lvl="0" indent="-171450">
                <a:lnSpc>
                  <a:spcPct val="90000"/>
                </a:lnSpc>
                <a:spcBef>
                  <a:spcPts val="750"/>
                </a:spcBef>
                <a:buBlip>
                  <a:blip r:embed="rId3"/>
                </a:buBlip>
              </a:pPr>
              <a:r>
                <a:rPr lang="es-ES" sz="1800" dirty="0">
                  <a:solidFill>
                    <a:srgbClr val="08464E"/>
                  </a:solidFill>
                </a:rPr>
                <a:t>Enfermedad </a:t>
              </a:r>
              <a:r>
                <a:rPr lang="es-ES" sz="1800" dirty="0" err="1">
                  <a:solidFill>
                    <a:srgbClr val="08464E"/>
                  </a:solidFill>
                </a:rPr>
                <a:t>multivaso</a:t>
              </a:r>
              <a:r>
                <a:rPr lang="es-ES" sz="1800" dirty="0">
                  <a:solidFill>
                    <a:srgbClr val="08464E"/>
                  </a:solidFill>
                </a:rPr>
                <a:t> – CABG</a:t>
              </a:r>
            </a:p>
            <a:p>
              <a:pPr marL="171450" lvl="0" indent="-171450">
                <a:lnSpc>
                  <a:spcPct val="90000"/>
                </a:lnSpc>
                <a:spcBef>
                  <a:spcPts val="750"/>
                </a:spcBef>
                <a:buBlip>
                  <a:blip r:embed="rId3"/>
                </a:buBlip>
              </a:pPr>
              <a:r>
                <a:rPr lang="es-ES" sz="1800" dirty="0" err="1">
                  <a:solidFill>
                    <a:srgbClr val="08464E"/>
                  </a:solidFill>
                </a:rPr>
                <a:t>Polivascular</a:t>
              </a:r>
              <a:endParaRPr lang="es-ES" sz="1800" dirty="0">
                <a:solidFill>
                  <a:srgbClr val="08464E"/>
                </a:solidFill>
              </a:endParaRPr>
            </a:p>
            <a:p>
              <a:pPr marL="171450" lvl="0" indent="-171450">
                <a:lnSpc>
                  <a:spcPct val="90000"/>
                </a:lnSpc>
                <a:spcBef>
                  <a:spcPts val="750"/>
                </a:spcBef>
                <a:buBlip>
                  <a:blip r:embed="rId3"/>
                </a:buBlip>
              </a:pPr>
              <a:r>
                <a:rPr lang="es-ES" sz="1800" dirty="0">
                  <a:solidFill>
                    <a:srgbClr val="08464E"/>
                  </a:solidFill>
                </a:rPr>
                <a:t>DM2</a:t>
              </a:r>
            </a:p>
          </p:txBody>
        </p:sp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5CD4C24D-4255-4830-B35E-842A15296C57}"/>
              </a:ext>
            </a:extLst>
          </p:cNvPr>
          <p:cNvSpPr txBox="1"/>
          <p:nvPr/>
        </p:nvSpPr>
        <p:spPr>
          <a:xfrm>
            <a:off x="-33882" y="4943445"/>
            <a:ext cx="163938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dirty="0">
                <a:solidFill>
                  <a:schemeClr val="bg2">
                    <a:lumMod val="75000"/>
                  </a:schemeClr>
                </a:solidFill>
              </a:rPr>
              <a:t>Fuente: Datos propios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754561A6-1CA2-48FF-B8C0-71967EE71C8A}"/>
              </a:ext>
            </a:extLst>
          </p:cNvPr>
          <p:cNvSpPr/>
          <p:nvPr/>
        </p:nvSpPr>
        <p:spPr>
          <a:xfrm>
            <a:off x="5412981" y="4928056"/>
            <a:ext cx="380782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sz="800" dirty="0">
                <a:solidFill>
                  <a:srgbClr val="555555"/>
                </a:solidFill>
                <a:latin typeface="Arial" panose="020B0604020202020204" pitchFamily="34" charset="0"/>
              </a:rPr>
              <a:t>MAT-ES-2004371-V1-Noviembre 2020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121160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81F700A-8406-438A-9C31-B4FC47B870BE}"/>
              </a:ext>
            </a:extLst>
          </p:cNvPr>
          <p:cNvSpPr/>
          <p:nvPr/>
        </p:nvSpPr>
        <p:spPr>
          <a:xfrm>
            <a:off x="0" y="4925154"/>
            <a:ext cx="380782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555555"/>
                </a:solidFill>
                <a:latin typeface="Arial" panose="020B0604020202020204" pitchFamily="34" charset="0"/>
              </a:rPr>
              <a:t>MAT-ES-2004371-V1-Noviembre 2020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2487619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F33410F1-69DC-435E-BCFB-0B586503E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8841" y="1152253"/>
            <a:ext cx="2693674" cy="235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671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C21AD8-A4C0-C245-83F7-CBCA92327B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Identificación y manejo del paciente de muy alto riesgo. Prioritario para el especialista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D7B6AE2-220D-7A44-9B22-FA7401F919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s-ES" b="1" dirty="0"/>
              <a:t>Juan Cosin Sales</a:t>
            </a:r>
          </a:p>
          <a:p>
            <a:r>
              <a:rPr lang="es-ES" dirty="0"/>
              <a:t>Servicio de Cardiología</a:t>
            </a:r>
          </a:p>
          <a:p>
            <a:r>
              <a:rPr lang="es-ES" dirty="0"/>
              <a:t>H. Arnau de </a:t>
            </a:r>
            <a:r>
              <a:rPr lang="es-ES" dirty="0" err="1"/>
              <a:t>Vilanova</a:t>
            </a:r>
            <a:r>
              <a:rPr lang="es-ES" dirty="0"/>
              <a:t> (Valencia)</a:t>
            </a:r>
          </a:p>
        </p:txBody>
      </p:sp>
    </p:spTree>
    <p:extLst>
      <p:ext uri="{BB962C8B-B14F-4D97-AF65-F5344CB8AC3E}">
        <p14:creationId xmlns:p14="http://schemas.microsoft.com/office/powerpoint/2010/main" val="1263698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AE2027-672E-4079-9A41-1F6F7C683321}"/>
              </a:ext>
            </a:extLst>
          </p:cNvPr>
          <p:cNvSpPr/>
          <p:nvPr/>
        </p:nvSpPr>
        <p:spPr>
          <a:xfrm>
            <a:off x="1143000" y="4866501"/>
            <a:ext cx="60771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600" dirty="0">
                <a:solidFill>
                  <a:srgbClr val="002060"/>
                </a:solidFill>
              </a:rPr>
              <a:t> Mach F, </a:t>
            </a:r>
            <a:r>
              <a:rPr lang="es-ES" sz="600" dirty="0" err="1">
                <a:solidFill>
                  <a:srgbClr val="002060"/>
                </a:solidFill>
              </a:rPr>
              <a:t>Baigent</a:t>
            </a:r>
            <a:r>
              <a:rPr lang="es-ES" sz="600" dirty="0">
                <a:solidFill>
                  <a:srgbClr val="002060"/>
                </a:solidFill>
              </a:rPr>
              <a:t> C, </a:t>
            </a:r>
            <a:r>
              <a:rPr lang="es-ES" sz="600" dirty="0" err="1">
                <a:solidFill>
                  <a:srgbClr val="002060"/>
                </a:solidFill>
              </a:rPr>
              <a:t>Catapano</a:t>
            </a:r>
            <a:r>
              <a:rPr lang="es-ES" sz="600" dirty="0">
                <a:solidFill>
                  <a:srgbClr val="002060"/>
                </a:solidFill>
              </a:rPr>
              <a:t> AL, et al. 2019 ESC/EAS </a:t>
            </a:r>
            <a:r>
              <a:rPr lang="es-ES" sz="600" dirty="0" err="1">
                <a:solidFill>
                  <a:srgbClr val="002060"/>
                </a:solidFill>
              </a:rPr>
              <a:t>Guidelines</a:t>
            </a:r>
            <a:r>
              <a:rPr lang="es-ES" sz="600" dirty="0">
                <a:solidFill>
                  <a:srgbClr val="002060"/>
                </a:solidFill>
              </a:rPr>
              <a:t> </a:t>
            </a:r>
            <a:r>
              <a:rPr lang="es-ES" sz="600" dirty="0" err="1">
                <a:solidFill>
                  <a:srgbClr val="002060"/>
                </a:solidFill>
              </a:rPr>
              <a:t>for</a:t>
            </a:r>
            <a:r>
              <a:rPr lang="es-ES" sz="600" dirty="0">
                <a:solidFill>
                  <a:srgbClr val="002060"/>
                </a:solidFill>
              </a:rPr>
              <a:t> </a:t>
            </a:r>
            <a:r>
              <a:rPr lang="es-ES" sz="600" dirty="0" err="1">
                <a:solidFill>
                  <a:srgbClr val="002060"/>
                </a:solidFill>
              </a:rPr>
              <a:t>the</a:t>
            </a:r>
            <a:r>
              <a:rPr lang="es-ES" sz="600" dirty="0">
                <a:solidFill>
                  <a:srgbClr val="002060"/>
                </a:solidFill>
              </a:rPr>
              <a:t> </a:t>
            </a:r>
            <a:r>
              <a:rPr lang="es-ES" sz="600" dirty="0" err="1">
                <a:solidFill>
                  <a:srgbClr val="002060"/>
                </a:solidFill>
              </a:rPr>
              <a:t>management</a:t>
            </a:r>
            <a:r>
              <a:rPr lang="es-ES" sz="600" dirty="0">
                <a:solidFill>
                  <a:srgbClr val="002060"/>
                </a:solidFill>
              </a:rPr>
              <a:t> of </a:t>
            </a:r>
            <a:r>
              <a:rPr lang="es-ES" sz="600" dirty="0" err="1">
                <a:solidFill>
                  <a:srgbClr val="002060"/>
                </a:solidFill>
              </a:rPr>
              <a:t>dyslipidaemias</a:t>
            </a:r>
            <a:r>
              <a:rPr lang="es-ES" sz="600" dirty="0">
                <a:solidFill>
                  <a:srgbClr val="002060"/>
                </a:solidFill>
              </a:rPr>
              <a:t>: </a:t>
            </a:r>
            <a:r>
              <a:rPr lang="es-ES" sz="600" dirty="0" err="1">
                <a:solidFill>
                  <a:srgbClr val="002060"/>
                </a:solidFill>
              </a:rPr>
              <a:t>lipid</a:t>
            </a:r>
            <a:r>
              <a:rPr lang="es-ES" sz="600" dirty="0">
                <a:solidFill>
                  <a:srgbClr val="002060"/>
                </a:solidFill>
              </a:rPr>
              <a:t> </a:t>
            </a:r>
            <a:r>
              <a:rPr lang="es-ES" sz="600" dirty="0" err="1">
                <a:solidFill>
                  <a:srgbClr val="002060"/>
                </a:solidFill>
              </a:rPr>
              <a:t>modification</a:t>
            </a:r>
            <a:r>
              <a:rPr lang="es-ES" sz="600" dirty="0">
                <a:solidFill>
                  <a:srgbClr val="002060"/>
                </a:solidFill>
              </a:rPr>
              <a:t> to reduce cardiovascular </a:t>
            </a:r>
            <a:r>
              <a:rPr lang="es-ES" sz="600" dirty="0" err="1">
                <a:solidFill>
                  <a:srgbClr val="002060"/>
                </a:solidFill>
              </a:rPr>
              <a:t>risk</a:t>
            </a:r>
            <a:r>
              <a:rPr lang="es-ES" sz="600" dirty="0">
                <a:solidFill>
                  <a:srgbClr val="002060"/>
                </a:solidFill>
              </a:rPr>
              <a:t>. </a:t>
            </a:r>
            <a:r>
              <a:rPr lang="es-ES" sz="600" dirty="0" err="1">
                <a:solidFill>
                  <a:srgbClr val="002060"/>
                </a:solidFill>
              </a:rPr>
              <a:t>Eur</a:t>
            </a:r>
            <a:r>
              <a:rPr lang="es-ES" sz="600" dirty="0">
                <a:solidFill>
                  <a:srgbClr val="002060"/>
                </a:solidFill>
              </a:rPr>
              <a:t> </a:t>
            </a:r>
            <a:r>
              <a:rPr lang="es-ES" sz="600" dirty="0" err="1">
                <a:solidFill>
                  <a:srgbClr val="002060"/>
                </a:solidFill>
              </a:rPr>
              <a:t>Heart</a:t>
            </a:r>
            <a:r>
              <a:rPr lang="es-ES" sz="600" dirty="0">
                <a:solidFill>
                  <a:srgbClr val="002060"/>
                </a:solidFill>
              </a:rPr>
              <a:t> J. 2020;41:111–88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4827952-4891-0247-A1D4-D3BD17C0B20B}"/>
              </a:ext>
            </a:extLst>
          </p:cNvPr>
          <p:cNvSpPr/>
          <p:nvPr/>
        </p:nvSpPr>
        <p:spPr>
          <a:xfrm>
            <a:off x="557349" y="965149"/>
            <a:ext cx="7907382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Blip>
                <a:blip r:embed="rId3"/>
              </a:buBlip>
            </a:pPr>
            <a:r>
              <a:rPr lang="es-ES" sz="2100" dirty="0">
                <a:solidFill>
                  <a:srgbClr val="08464E"/>
                </a:solidFill>
              </a:rPr>
              <a:t>¿Cuál de los siguientes NO se consideraría un paciente de MUY ALTO RIESGO?</a:t>
            </a:r>
          </a:p>
          <a:p>
            <a:pPr marL="114300" indent="-171450">
              <a:buBlip>
                <a:blip r:embed="rId3"/>
              </a:buBlip>
            </a:pPr>
            <a:endParaRPr lang="es-ES" sz="2100" dirty="0">
              <a:solidFill>
                <a:srgbClr val="08464E"/>
              </a:solidFill>
            </a:endParaRPr>
          </a:p>
          <a:p>
            <a:pPr marL="800100" lvl="2" indent="-171450">
              <a:buBlip>
                <a:blip r:embed="rId3"/>
              </a:buBlip>
            </a:pPr>
            <a:r>
              <a:rPr lang="es-ES" sz="1800" dirty="0">
                <a:solidFill>
                  <a:srgbClr val="6D8D33"/>
                </a:solidFill>
              </a:rPr>
              <a:t>1.- Prevención secundaria (SCA, SCC, Ictus, AIT, Enfermedad vascular periférica…)</a:t>
            </a:r>
          </a:p>
          <a:p>
            <a:pPr marL="800100" lvl="2" indent="-171450">
              <a:buBlip>
                <a:blip r:embed="rId3"/>
              </a:buBlip>
            </a:pPr>
            <a:r>
              <a:rPr lang="es-ES" sz="1800" dirty="0">
                <a:solidFill>
                  <a:srgbClr val="6D8D33"/>
                </a:solidFill>
              </a:rPr>
              <a:t>2.- Presencia de aterosclerosis subclínica (placa de coronaria en TAC coronario o ecografía carotidea) </a:t>
            </a:r>
          </a:p>
          <a:p>
            <a:pPr marL="800100" lvl="2" indent="-171450">
              <a:buBlip>
                <a:blip r:embed="rId3"/>
              </a:buBlip>
            </a:pPr>
            <a:r>
              <a:rPr lang="es-ES" sz="1800" dirty="0">
                <a:solidFill>
                  <a:srgbClr val="6D8D33"/>
                </a:solidFill>
              </a:rPr>
              <a:t>3.- DM con daño a órganos diana o ≥3 factores de riesgo principales o DM-1 de larga duración (&gt; 20 años). </a:t>
            </a:r>
          </a:p>
          <a:p>
            <a:pPr marL="800100" lvl="2" indent="-171450">
              <a:buBlip>
                <a:blip r:embed="rId3"/>
              </a:buBlip>
            </a:pPr>
            <a:r>
              <a:rPr lang="es-ES" sz="1800" dirty="0">
                <a:solidFill>
                  <a:srgbClr val="6D8D33"/>
                </a:solidFill>
              </a:rPr>
              <a:t>4.- ERC severa (</a:t>
            </a:r>
            <a:r>
              <a:rPr lang="es-ES" sz="1800" dirty="0" err="1">
                <a:solidFill>
                  <a:srgbClr val="6D8D33"/>
                </a:solidFill>
              </a:rPr>
              <a:t>TFGe</a:t>
            </a:r>
            <a:r>
              <a:rPr lang="es-ES" sz="1800" dirty="0">
                <a:solidFill>
                  <a:srgbClr val="6D8D33"/>
                </a:solidFill>
              </a:rPr>
              <a:t> &lt;30 </a:t>
            </a:r>
            <a:r>
              <a:rPr lang="es-ES" sz="1800" dirty="0" err="1">
                <a:solidFill>
                  <a:srgbClr val="6D8D33"/>
                </a:solidFill>
              </a:rPr>
              <a:t>mL</a:t>
            </a:r>
            <a:r>
              <a:rPr lang="es-ES" sz="1800" dirty="0">
                <a:solidFill>
                  <a:srgbClr val="6D8D33"/>
                </a:solidFill>
              </a:rPr>
              <a:t> / min / 1.73m2). </a:t>
            </a:r>
          </a:p>
          <a:p>
            <a:pPr marL="800100" lvl="2" indent="-171450">
              <a:buBlip>
                <a:blip r:embed="rId3"/>
              </a:buBlip>
            </a:pPr>
            <a:r>
              <a:rPr lang="es-ES" sz="1800" dirty="0">
                <a:solidFill>
                  <a:srgbClr val="6D8D33"/>
                </a:solidFill>
              </a:rPr>
              <a:t>5.- SCORE ≥ 10%</a:t>
            </a:r>
          </a:p>
          <a:p>
            <a:pPr marL="800100" lvl="2" indent="-171450">
              <a:buBlip>
                <a:blip r:embed="rId3"/>
              </a:buBlip>
            </a:pPr>
            <a:r>
              <a:rPr lang="es-ES" sz="1800" dirty="0">
                <a:solidFill>
                  <a:srgbClr val="6D8D33"/>
                </a:solidFill>
              </a:rPr>
              <a:t>6.- Hipercolesterolemia familiar + Otro FRCV mayor</a:t>
            </a:r>
            <a:endParaRPr lang="es-ES" sz="2100" dirty="0">
              <a:solidFill>
                <a:srgbClr val="6D8D33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287F867D-D9E4-874F-96AA-A0AC9E54C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38" y="-15303"/>
            <a:ext cx="6900863" cy="671513"/>
          </a:xfrm>
        </p:spPr>
        <p:txBody>
          <a:bodyPr/>
          <a:lstStyle/>
          <a:p>
            <a:r>
              <a:rPr lang="es-ES"/>
              <a:t>Pregunta. Categorías </a:t>
            </a:r>
            <a:r>
              <a:rPr lang="es-ES" dirty="0"/>
              <a:t>de riesgo cardiovascular</a:t>
            </a:r>
          </a:p>
        </p:txBody>
      </p:sp>
    </p:spTree>
    <p:extLst>
      <p:ext uri="{BB962C8B-B14F-4D97-AF65-F5344CB8AC3E}">
        <p14:creationId xmlns:p14="http://schemas.microsoft.com/office/powerpoint/2010/main" val="3758135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AE2027-672E-4079-9A41-1F6F7C683321}"/>
              </a:ext>
            </a:extLst>
          </p:cNvPr>
          <p:cNvSpPr/>
          <p:nvPr/>
        </p:nvSpPr>
        <p:spPr>
          <a:xfrm>
            <a:off x="1143000" y="4954759"/>
            <a:ext cx="7403591" cy="188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600" dirty="0">
                <a:solidFill>
                  <a:srgbClr val="002060"/>
                </a:solidFill>
              </a:rPr>
              <a:t> Mach F, </a:t>
            </a:r>
            <a:r>
              <a:rPr lang="es-ES" sz="600" dirty="0" err="1">
                <a:solidFill>
                  <a:srgbClr val="002060"/>
                </a:solidFill>
              </a:rPr>
              <a:t>Baigent</a:t>
            </a:r>
            <a:r>
              <a:rPr lang="es-ES" sz="600" dirty="0">
                <a:solidFill>
                  <a:srgbClr val="002060"/>
                </a:solidFill>
              </a:rPr>
              <a:t> C, </a:t>
            </a:r>
            <a:r>
              <a:rPr lang="es-ES" sz="600" dirty="0" err="1">
                <a:solidFill>
                  <a:srgbClr val="002060"/>
                </a:solidFill>
              </a:rPr>
              <a:t>Catapano</a:t>
            </a:r>
            <a:r>
              <a:rPr lang="es-ES" sz="600" dirty="0">
                <a:solidFill>
                  <a:srgbClr val="002060"/>
                </a:solidFill>
              </a:rPr>
              <a:t> AL, et al. 2019 ESC/EAS </a:t>
            </a:r>
            <a:r>
              <a:rPr lang="es-ES" sz="600" dirty="0" err="1">
                <a:solidFill>
                  <a:srgbClr val="002060"/>
                </a:solidFill>
              </a:rPr>
              <a:t>Guidelines</a:t>
            </a:r>
            <a:r>
              <a:rPr lang="es-ES" sz="600" dirty="0">
                <a:solidFill>
                  <a:srgbClr val="002060"/>
                </a:solidFill>
              </a:rPr>
              <a:t> </a:t>
            </a:r>
            <a:r>
              <a:rPr lang="es-ES" sz="600" dirty="0" err="1">
                <a:solidFill>
                  <a:srgbClr val="002060"/>
                </a:solidFill>
              </a:rPr>
              <a:t>for</a:t>
            </a:r>
            <a:r>
              <a:rPr lang="es-ES" sz="600" dirty="0">
                <a:solidFill>
                  <a:srgbClr val="002060"/>
                </a:solidFill>
              </a:rPr>
              <a:t> </a:t>
            </a:r>
            <a:r>
              <a:rPr lang="es-ES" sz="600" dirty="0" err="1">
                <a:solidFill>
                  <a:srgbClr val="002060"/>
                </a:solidFill>
              </a:rPr>
              <a:t>the</a:t>
            </a:r>
            <a:r>
              <a:rPr lang="es-ES" sz="600" dirty="0">
                <a:solidFill>
                  <a:srgbClr val="002060"/>
                </a:solidFill>
              </a:rPr>
              <a:t> </a:t>
            </a:r>
            <a:r>
              <a:rPr lang="es-ES" sz="600" dirty="0" err="1">
                <a:solidFill>
                  <a:srgbClr val="002060"/>
                </a:solidFill>
              </a:rPr>
              <a:t>management</a:t>
            </a:r>
            <a:r>
              <a:rPr lang="es-ES" sz="600" dirty="0">
                <a:solidFill>
                  <a:srgbClr val="002060"/>
                </a:solidFill>
              </a:rPr>
              <a:t> of </a:t>
            </a:r>
            <a:r>
              <a:rPr lang="es-ES" sz="600" dirty="0" err="1">
                <a:solidFill>
                  <a:srgbClr val="002060"/>
                </a:solidFill>
              </a:rPr>
              <a:t>dyslipidaemias</a:t>
            </a:r>
            <a:r>
              <a:rPr lang="es-ES" sz="600" dirty="0">
                <a:solidFill>
                  <a:srgbClr val="002060"/>
                </a:solidFill>
              </a:rPr>
              <a:t>: </a:t>
            </a:r>
            <a:r>
              <a:rPr lang="es-ES" sz="600" dirty="0" err="1">
                <a:solidFill>
                  <a:srgbClr val="002060"/>
                </a:solidFill>
              </a:rPr>
              <a:t>lipid</a:t>
            </a:r>
            <a:r>
              <a:rPr lang="es-ES" sz="600" dirty="0">
                <a:solidFill>
                  <a:srgbClr val="002060"/>
                </a:solidFill>
              </a:rPr>
              <a:t> </a:t>
            </a:r>
            <a:r>
              <a:rPr lang="es-ES" sz="600" dirty="0" err="1">
                <a:solidFill>
                  <a:srgbClr val="002060"/>
                </a:solidFill>
              </a:rPr>
              <a:t>modification</a:t>
            </a:r>
            <a:r>
              <a:rPr lang="es-ES" sz="600" dirty="0">
                <a:solidFill>
                  <a:srgbClr val="002060"/>
                </a:solidFill>
              </a:rPr>
              <a:t> to reduce cardiovascular </a:t>
            </a:r>
            <a:r>
              <a:rPr lang="es-ES" sz="600" dirty="0" err="1">
                <a:solidFill>
                  <a:srgbClr val="002060"/>
                </a:solidFill>
              </a:rPr>
              <a:t>risk</a:t>
            </a:r>
            <a:r>
              <a:rPr lang="es-ES" sz="600" dirty="0">
                <a:solidFill>
                  <a:srgbClr val="002060"/>
                </a:solidFill>
              </a:rPr>
              <a:t>. </a:t>
            </a:r>
            <a:r>
              <a:rPr lang="es-ES" sz="600" dirty="0" err="1">
                <a:solidFill>
                  <a:srgbClr val="002060"/>
                </a:solidFill>
              </a:rPr>
              <a:t>Eur</a:t>
            </a:r>
            <a:r>
              <a:rPr lang="es-ES" sz="600" dirty="0">
                <a:solidFill>
                  <a:srgbClr val="002060"/>
                </a:solidFill>
              </a:rPr>
              <a:t> </a:t>
            </a:r>
            <a:r>
              <a:rPr lang="es-ES" sz="600" dirty="0" err="1">
                <a:solidFill>
                  <a:srgbClr val="002060"/>
                </a:solidFill>
              </a:rPr>
              <a:t>Heart</a:t>
            </a:r>
            <a:r>
              <a:rPr lang="es-ES" sz="600" dirty="0">
                <a:solidFill>
                  <a:srgbClr val="002060"/>
                </a:solidFill>
              </a:rPr>
              <a:t> J. 2020;41:111–88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F3C28C9-A3D6-164A-8CC8-2249932EF2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" y="846243"/>
            <a:ext cx="9158190" cy="4108516"/>
          </a:xfrm>
          <a:prstGeom prst="rect">
            <a:avLst/>
          </a:prstGeom>
        </p:spPr>
      </p:pic>
      <p:sp>
        <p:nvSpPr>
          <p:cNvPr id="11" name="Título 3">
            <a:extLst>
              <a:ext uri="{FF2B5EF4-FFF2-40B4-BE49-F238E27FC236}">
                <a16:creationId xmlns:a16="http://schemas.microsoft.com/office/drawing/2014/main" id="{63AD4A63-40B6-264E-ADBF-7669A4C15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38" y="-15303"/>
            <a:ext cx="6900863" cy="671513"/>
          </a:xfrm>
        </p:spPr>
        <p:txBody>
          <a:bodyPr/>
          <a:lstStyle/>
          <a:p>
            <a:r>
              <a:rPr lang="es-ES" dirty="0"/>
              <a:t>Categorías de riesgo cardiovascular</a:t>
            </a:r>
          </a:p>
        </p:txBody>
      </p:sp>
    </p:spTree>
    <p:extLst>
      <p:ext uri="{BB962C8B-B14F-4D97-AF65-F5344CB8AC3E}">
        <p14:creationId xmlns:p14="http://schemas.microsoft.com/office/powerpoint/2010/main" val="336023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Pregunta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FA1889-AA2D-674C-9FF7-AE794CB9D9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s-ES" dirty="0"/>
              <a:t>¿Tienen todos los pacientes tras un evento cardiovascular el mismo riesgo de nuevos eventos?</a:t>
            </a:r>
          </a:p>
          <a:p>
            <a:pPr lvl="1">
              <a:lnSpc>
                <a:spcPct val="100000"/>
              </a:lnSpc>
              <a:buBlip>
                <a:blip r:embed="rId2"/>
              </a:buBlip>
            </a:pPr>
            <a:r>
              <a:rPr lang="es-ES" sz="2000" dirty="0">
                <a:solidFill>
                  <a:srgbClr val="6D8D33"/>
                </a:solidFill>
              </a:rPr>
              <a:t>SI</a:t>
            </a:r>
          </a:p>
          <a:p>
            <a:pPr lvl="1">
              <a:lnSpc>
                <a:spcPct val="100000"/>
              </a:lnSpc>
              <a:buBlip>
                <a:blip r:embed="rId2"/>
              </a:buBlip>
            </a:pPr>
            <a:r>
              <a:rPr lang="es-ES" sz="2000" dirty="0">
                <a:solidFill>
                  <a:srgbClr val="6D8D33"/>
                </a:solidFill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3970727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8E86DE35-12D0-9B4A-BE85-864ED0B4E1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8364"/>
            <a:ext cx="9144000" cy="2322596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id="{3762B4D2-6D0F-724D-BF0E-CB458B1C4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¿Tienen todos los pacientes con SCC el mismo riesgo?</a:t>
            </a:r>
          </a:p>
        </p:txBody>
      </p:sp>
      <p:pic>
        <p:nvPicPr>
          <p:cNvPr id="7" name="Imagen 6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758D6C83-6E42-6B40-A6B0-336510C674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857"/>
          <a:stretch/>
        </p:blipFill>
        <p:spPr>
          <a:xfrm>
            <a:off x="554563" y="2522242"/>
            <a:ext cx="8034871" cy="23225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06F1799-3BC0-9043-8593-0C86C7A568A0}"/>
              </a:ext>
            </a:extLst>
          </p:cNvPr>
          <p:cNvSpPr txBox="1"/>
          <p:nvPr/>
        </p:nvSpPr>
        <p:spPr>
          <a:xfrm>
            <a:off x="8748464" y="33638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6363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8B4FC-BF29-934B-8539-9C3100BBA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Pregunta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B708CC-A0DE-DC46-81B8-5DDC43CAEA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¿Cual de los siguientes grupos de pacientes tras un evento tiene mayor riesgo y se podría beneficiar más de una reducción muy intensa del LDL?</a:t>
            </a:r>
          </a:p>
          <a:p>
            <a:pPr lvl="1"/>
            <a:r>
              <a:rPr lang="es-ES" dirty="0"/>
              <a:t>A.- Diabético</a:t>
            </a:r>
          </a:p>
          <a:p>
            <a:pPr lvl="1"/>
            <a:r>
              <a:rPr lang="es-ES" dirty="0"/>
              <a:t>B.- Insuficiencia renal terminal</a:t>
            </a:r>
          </a:p>
          <a:p>
            <a:pPr lvl="1"/>
            <a:r>
              <a:rPr lang="es-ES" dirty="0"/>
              <a:t>C.- Pacientes con afectación </a:t>
            </a:r>
            <a:r>
              <a:rPr lang="es-ES" dirty="0" err="1"/>
              <a:t>polivascular</a:t>
            </a:r>
            <a:r>
              <a:rPr lang="es-ES" dirty="0"/>
              <a:t> (varios territorios)</a:t>
            </a:r>
          </a:p>
          <a:p>
            <a:pPr lvl="1"/>
            <a:r>
              <a:rPr lang="es-ES" dirty="0"/>
              <a:t>D.- </a:t>
            </a:r>
            <a:r>
              <a:rPr lang="es-ES" dirty="0" err="1"/>
              <a:t>Lp</a:t>
            </a:r>
            <a:r>
              <a:rPr lang="es-ES" dirty="0"/>
              <a:t>(a) elevada</a:t>
            </a:r>
          </a:p>
          <a:p>
            <a:pPr lvl="1"/>
            <a:r>
              <a:rPr lang="es-ES" dirty="0"/>
              <a:t>E.- Anciano</a:t>
            </a:r>
          </a:p>
        </p:txBody>
      </p:sp>
    </p:spTree>
    <p:extLst>
      <p:ext uri="{BB962C8B-B14F-4D97-AF65-F5344CB8AC3E}">
        <p14:creationId xmlns:p14="http://schemas.microsoft.com/office/powerpoint/2010/main" val="3099746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2217A3-3B0E-E246-BF17-736E380BD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68422B-4DB3-104A-A553-4BE9F51DC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61C1A89-EF45-4C4D-9CAA-AE87C10EEA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14" b="13746"/>
          <a:stretch/>
        </p:blipFill>
        <p:spPr>
          <a:xfrm>
            <a:off x="91122" y="903248"/>
            <a:ext cx="8989371" cy="409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5678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452</TotalTime>
  <Words>1680</Words>
  <Application>Microsoft Office PowerPoint</Application>
  <PresentationFormat>Presentación en pantalla (16:9)</PresentationFormat>
  <Paragraphs>150</Paragraphs>
  <Slides>19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2" baseType="lpstr">
      <vt:lpstr>Arial</vt:lpstr>
      <vt:lpstr>Calibri</vt:lpstr>
      <vt:lpstr>Tema de Office</vt:lpstr>
      <vt:lpstr>Presentación de PowerPoint</vt:lpstr>
      <vt:lpstr>Presentación de PowerPoint</vt:lpstr>
      <vt:lpstr>Identificación y manejo del paciente de muy alto riesgo. Prioritario para el especialista</vt:lpstr>
      <vt:lpstr>Pregunta. Categorías de riesgo cardiovascular</vt:lpstr>
      <vt:lpstr>Categorías de riesgo cardiovascular</vt:lpstr>
      <vt:lpstr>Pregunta</vt:lpstr>
      <vt:lpstr>¿Tienen todos los pacientes con SCC el mismo riesgo?</vt:lpstr>
      <vt:lpstr>Pregunta</vt:lpstr>
      <vt:lpstr>Presentación de PowerPoint</vt:lpstr>
      <vt:lpstr>Subanalisis de FOURIER </vt:lpstr>
      <vt:lpstr>Subanalisis de ODYSEY - OUTCOMES </vt:lpstr>
      <vt:lpstr>La regla de los 2</vt:lpstr>
      <vt:lpstr>Predictores clínicos y anatómicos asociados a un riesgo CVasc mayor en el paciente de muy alto riesgo </vt:lpstr>
      <vt:lpstr>Predictores clínicos y anatómicos asociados a un riesgo CVasc mayor en el paciente de muy alto riesgo </vt:lpstr>
      <vt:lpstr>Presentación de PowerPoint</vt:lpstr>
      <vt:lpstr>Presentación de PowerPoint</vt:lpstr>
      <vt:lpstr>Presentación de PowerPoint</vt:lpstr>
      <vt:lpstr>Para la consulta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Rosa Maria Bugella Breton</cp:lastModifiedBy>
  <cp:revision>35</cp:revision>
  <dcterms:created xsi:type="dcterms:W3CDTF">2020-10-26T10:26:54Z</dcterms:created>
  <dcterms:modified xsi:type="dcterms:W3CDTF">2021-01-11T11:24:42Z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1160079329</vt:i4>
  </property>
  <property fmtid="{D5CDD505-2E9C-101B-9397-08002B2CF9AE}" pid="3" name="_NewReviewCycle">
    <vt:lpwstr/>
  </property>
  <property fmtid="{D5CDD505-2E9C-101B-9397-08002B2CF9AE}" pid="4" name="_EmailSubject">
    <vt:lpwstr>Agenda What's Next</vt:lpwstr>
  </property>
  <property fmtid="{D5CDD505-2E9C-101B-9397-08002B2CF9AE}" pid="5" name="_AuthorEmail">
    <vt:lpwstr>Laura.DeBustos@sanofi.com</vt:lpwstr>
  </property>
  <property fmtid="{D5CDD505-2E9C-101B-9397-08002B2CF9AE}" pid="6" name="_AuthorEmailDisplayName">
    <vt:lpwstr>De Bustos, Laura /ES</vt:lpwstr>
  </property>
</Properties>
</file>