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handoutMasterIdLst>
    <p:handoutMasterId r:id="rId27"/>
  </p:handoutMasterIdLst>
  <p:sldIdLst>
    <p:sldId id="501" r:id="rId5"/>
    <p:sldId id="495" r:id="rId6"/>
    <p:sldId id="414" r:id="rId7"/>
    <p:sldId id="461" r:id="rId8"/>
    <p:sldId id="483" r:id="rId9"/>
    <p:sldId id="396" r:id="rId10"/>
    <p:sldId id="509" r:id="rId11"/>
    <p:sldId id="506" r:id="rId12"/>
    <p:sldId id="511" r:id="rId13"/>
    <p:sldId id="512" r:id="rId14"/>
    <p:sldId id="513" r:id="rId15"/>
    <p:sldId id="467" r:id="rId16"/>
    <p:sldId id="476" r:id="rId17"/>
    <p:sldId id="452" r:id="rId18"/>
    <p:sldId id="370" r:id="rId19"/>
    <p:sldId id="371" r:id="rId20"/>
    <p:sldId id="472" r:id="rId21"/>
    <p:sldId id="477" r:id="rId22"/>
    <p:sldId id="480" r:id="rId23"/>
    <p:sldId id="508" r:id="rId24"/>
    <p:sldId id="514" r:id="rId25"/>
  </p:sldIdLst>
  <p:sldSz cx="9144000" cy="6858000" type="screen4x3"/>
  <p:notesSz cx="6669088"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77777"/>
    <a:srgbClr val="007DDA"/>
    <a:srgbClr val="004A82"/>
    <a:srgbClr val="77933C"/>
    <a:srgbClr val="1414A8"/>
    <a:srgbClr val="010D87"/>
    <a:srgbClr val="0000FF"/>
    <a:srgbClr val="FFCC00"/>
    <a:srgbClr val="1737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36" autoAdjust="0"/>
    <p:restoredTop sz="93029" autoAdjust="0"/>
  </p:normalViewPr>
  <p:slideViewPr>
    <p:cSldViewPr snapToGrid="0" showGuides="1">
      <p:cViewPr>
        <p:scale>
          <a:sx n="100" d="100"/>
          <a:sy n="100" d="100"/>
        </p:scale>
        <p:origin x="-1848" y="-198"/>
      </p:cViewPr>
      <p:guideLst>
        <p:guide orient="horz" pos="3776"/>
        <p:guide orient="horz" pos="3528"/>
        <p:guide orient="horz" pos="3296"/>
        <p:guide orient="horz" pos="2968"/>
        <p:guide orient="horz" pos="2648"/>
        <p:guide orient="horz" pos="2403"/>
        <p:guide orient="horz" pos="2088"/>
        <p:guide orient="horz" pos="1848"/>
        <p:guide pos="5560"/>
      </p:guideLst>
    </p:cSldViewPr>
  </p:slideViewPr>
  <p:notesTextViewPr>
    <p:cViewPr>
      <p:scale>
        <a:sx n="1" d="1"/>
        <a:sy n="1" d="1"/>
      </p:scale>
      <p:origin x="0" y="0"/>
    </p:cViewPr>
  </p:notesTextViewPr>
  <p:sorterViewPr>
    <p:cViewPr>
      <p:scale>
        <a:sx n="120" d="100"/>
        <a:sy n="120" d="100"/>
      </p:scale>
      <p:origin x="0" y="12252"/>
    </p:cViewPr>
  </p:sorterViewPr>
  <p:notesViewPr>
    <p:cSldViewPr snapToGrid="0" showGuides="1">
      <p:cViewPr>
        <p:scale>
          <a:sx n="75" d="100"/>
          <a:sy n="75" d="100"/>
        </p:scale>
        <p:origin x="-2394" y="-72"/>
      </p:cViewPr>
      <p:guideLst>
        <p:guide orient="horz" pos="3989"/>
        <p:guide/>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641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6866" y="1"/>
            <a:ext cx="2890665" cy="496412"/>
          </a:xfrm>
          <a:prstGeom prst="rect">
            <a:avLst/>
          </a:prstGeom>
        </p:spPr>
        <p:txBody>
          <a:bodyPr vert="horz" lIns="91440" tIns="45720" rIns="91440" bIns="45720" rtlCol="0"/>
          <a:lstStyle>
            <a:lvl1pPr algn="r">
              <a:defRPr sz="1200"/>
            </a:lvl1pPr>
          </a:lstStyle>
          <a:p>
            <a:fld id="{E9DA9F47-4A47-4512-97E1-A043BD678C58}" type="datetimeFigureOut">
              <a:rPr lang="en-GB" smtClean="0"/>
              <a:t>16/12/2015</a:t>
            </a:fld>
            <a:endParaRPr lang="en-GB"/>
          </a:p>
        </p:txBody>
      </p:sp>
      <p:sp>
        <p:nvSpPr>
          <p:cNvPr id="4" name="Footer Placeholder 3"/>
          <p:cNvSpPr>
            <a:spLocks noGrp="1"/>
          </p:cNvSpPr>
          <p:nvPr>
            <p:ph type="ftr" sz="quarter" idx="2"/>
          </p:nvPr>
        </p:nvSpPr>
        <p:spPr>
          <a:xfrm>
            <a:off x="0" y="9428630"/>
            <a:ext cx="2890665"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6866" y="9428630"/>
            <a:ext cx="2890665" cy="496411"/>
          </a:xfrm>
          <a:prstGeom prst="rect">
            <a:avLst/>
          </a:prstGeom>
        </p:spPr>
        <p:txBody>
          <a:bodyPr vert="horz" lIns="91440" tIns="45720" rIns="91440" bIns="45720" rtlCol="0" anchor="b"/>
          <a:lstStyle>
            <a:lvl1pPr algn="r">
              <a:defRPr sz="1200"/>
            </a:lvl1pPr>
          </a:lstStyle>
          <a:p>
            <a:fld id="{783F47E3-5817-4687-B0B3-5336C45C500D}" type="slidenum">
              <a:rPr lang="en-GB" smtClean="0"/>
              <a:t>‹Nº›</a:t>
            </a:fld>
            <a:endParaRPr lang="en-GB"/>
          </a:p>
        </p:txBody>
      </p:sp>
    </p:spTree>
    <p:extLst>
      <p:ext uri="{BB962C8B-B14F-4D97-AF65-F5344CB8AC3E}">
        <p14:creationId xmlns:p14="http://schemas.microsoft.com/office/powerpoint/2010/main" val="386191251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6332"/>
          </a:xfrm>
          <a:prstGeom prst="rect">
            <a:avLst/>
          </a:prstGeom>
        </p:spPr>
        <p:txBody>
          <a:bodyPr vert="horz" lIns="95254" tIns="47627" rIns="95254" bIns="47627"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3777607" y="1"/>
            <a:ext cx="2889938" cy="496332"/>
          </a:xfrm>
          <a:prstGeom prst="rect">
            <a:avLst/>
          </a:prstGeom>
        </p:spPr>
        <p:txBody>
          <a:bodyPr vert="horz" lIns="95254" tIns="47627" rIns="95254" bIns="47627" rtlCol="0"/>
          <a:lstStyle>
            <a:lvl1pPr algn="r" fontAlgn="auto">
              <a:spcBef>
                <a:spcPts val="0"/>
              </a:spcBef>
              <a:spcAft>
                <a:spcPts val="0"/>
              </a:spcAft>
              <a:defRPr sz="1300">
                <a:latin typeface="+mn-lt"/>
                <a:cs typeface="+mn-cs"/>
              </a:defRPr>
            </a:lvl1pPr>
          </a:lstStyle>
          <a:p>
            <a:pPr>
              <a:defRPr/>
            </a:pPr>
            <a:fld id="{9E0165E5-E815-41F8-B46C-9BA61527BC79}" type="datetimeFigureOut">
              <a:rPr lang="en-US"/>
              <a:pPr>
                <a:defRPr/>
              </a:pPr>
              <a:t>12/16/2015</a:t>
            </a:fld>
            <a:endParaRPr lang="en-US"/>
          </a:p>
        </p:txBody>
      </p:sp>
      <p:sp>
        <p:nvSpPr>
          <p:cNvPr id="4" name="Slide Image Placeholder 3"/>
          <p:cNvSpPr>
            <a:spLocks noGrp="1" noRot="1" noChangeAspect="1"/>
          </p:cNvSpPr>
          <p:nvPr>
            <p:ph type="sldImg" idx="2"/>
          </p:nvPr>
        </p:nvSpPr>
        <p:spPr>
          <a:xfrm>
            <a:off x="855663" y="746125"/>
            <a:ext cx="4957762" cy="3719513"/>
          </a:xfrm>
          <a:prstGeom prst="rect">
            <a:avLst/>
          </a:prstGeom>
          <a:noFill/>
          <a:ln w="12700">
            <a:solidFill>
              <a:prstClr val="black"/>
            </a:solidFill>
          </a:ln>
        </p:spPr>
        <p:txBody>
          <a:bodyPr vert="horz" lIns="95254" tIns="47627" rIns="95254" bIns="47627" rtlCol="0" anchor="ctr"/>
          <a:lstStyle/>
          <a:p>
            <a:pPr lvl="0"/>
            <a:endParaRPr lang="en-US" noProof="0"/>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5254" tIns="47627" rIns="95254" bIns="47627"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8584"/>
            <a:ext cx="2889938" cy="496332"/>
          </a:xfrm>
          <a:prstGeom prst="rect">
            <a:avLst/>
          </a:prstGeom>
        </p:spPr>
        <p:txBody>
          <a:bodyPr vert="horz" lIns="95254" tIns="47627" rIns="95254" bIns="47627"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777607" y="9428584"/>
            <a:ext cx="2889938" cy="496332"/>
          </a:xfrm>
          <a:prstGeom prst="rect">
            <a:avLst/>
          </a:prstGeom>
        </p:spPr>
        <p:txBody>
          <a:bodyPr vert="horz" lIns="95254" tIns="47627" rIns="95254" bIns="47627" rtlCol="0" anchor="b"/>
          <a:lstStyle>
            <a:lvl1pPr algn="r" fontAlgn="auto">
              <a:spcBef>
                <a:spcPts val="0"/>
              </a:spcBef>
              <a:spcAft>
                <a:spcPts val="0"/>
              </a:spcAft>
              <a:defRPr sz="1300">
                <a:latin typeface="+mn-lt"/>
                <a:cs typeface="+mn-cs"/>
              </a:defRPr>
            </a:lvl1pPr>
          </a:lstStyle>
          <a:p>
            <a:pPr>
              <a:defRPr/>
            </a:pPr>
            <a:fld id="{1FE956BE-0A54-4D29-A47D-2DB31A434037}" type="slidenum">
              <a:rPr lang="en-US"/>
              <a:pPr>
                <a:defRPr/>
              </a:pPr>
              <a:t>‹Nº›</a:t>
            </a:fld>
            <a:endParaRPr lang="en-US"/>
          </a:p>
        </p:txBody>
      </p:sp>
    </p:spTree>
    <p:extLst>
      <p:ext uri="{BB962C8B-B14F-4D97-AF65-F5344CB8AC3E}">
        <p14:creationId xmlns:p14="http://schemas.microsoft.com/office/powerpoint/2010/main" val="348858545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r>
              <a:rPr lang="en-US" altLang="en-US" dirty="0" smtClean="0"/>
              <a:t>This briefing will provide an overview of therapeutic monoclonal antibodies.</a:t>
            </a:r>
          </a:p>
          <a:p>
            <a:pPr eaLnBrk="1" hangingPunct="1">
              <a:spcBef>
                <a:spcPct val="0"/>
              </a:spcBef>
            </a:pPr>
            <a:endParaRPr lang="en-US" alt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178602" indent="-178602" eaLnBrk="1" fontAlgn="auto" hangingPunct="1">
              <a:spcBef>
                <a:spcPts val="0"/>
              </a:spcBef>
              <a:spcAft>
                <a:spcPts val="0"/>
              </a:spcAft>
              <a:buFont typeface="Arial" panose="020B0604020202020204" pitchFamily="34" charset="0"/>
              <a:buChar char="•"/>
              <a:defRPr/>
            </a:pPr>
            <a:r>
              <a:rPr lang="en-US" dirty="0"/>
              <a:t>Monoclonal antibodies were first introduced into clinical practice in 1986 and have been developed successfully as therapeutics for a wide variety of clinical indications including asthma, autoimmune disorders, oncology and ophthalmic diseases. </a:t>
            </a:r>
            <a:r>
              <a:rPr lang="en-US" baseline="30000" dirty="0"/>
              <a:t>1,2</a:t>
            </a:r>
          </a:p>
          <a:p>
            <a:pPr marL="178602" indent="-178602" eaLnBrk="1" fontAlgn="auto" hangingPunct="1">
              <a:spcBef>
                <a:spcPts val="0"/>
              </a:spcBef>
              <a:spcAft>
                <a:spcPts val="0"/>
              </a:spcAft>
              <a:buFont typeface="Arial" panose="020B0604020202020204" pitchFamily="34" charset="0"/>
              <a:buChar char="•"/>
              <a:defRPr/>
            </a:pPr>
            <a:r>
              <a:rPr lang="en-US" dirty="0"/>
              <a:t>Over 200 antibodies are in clinical development for indications as diverse as allergy, Alzheimer’s disease, cardiovascular disease, infectious disease, and muscle wasting.</a:t>
            </a:r>
            <a:r>
              <a:rPr lang="en-US" baseline="30000" dirty="0"/>
              <a:t> 3</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As demonstrated by the graph, the number of monoclonal antibodies entering clinical development has steadily increased since their introduction in 1986.</a:t>
            </a:r>
            <a:r>
              <a:rPr lang="en-US" baseline="30000" dirty="0"/>
              <a:t> 1</a:t>
            </a:r>
            <a:r>
              <a:rPr lang="en-US" dirty="0"/>
              <a:t>  </a:t>
            </a:r>
          </a:p>
          <a:p>
            <a:pPr marL="178602" indent="-178602" eaLnBrk="1" fontAlgn="auto" hangingPunct="1">
              <a:spcBef>
                <a:spcPts val="0"/>
              </a:spcBef>
              <a:spcAft>
                <a:spcPts val="0"/>
              </a:spcAft>
              <a:buFont typeface="Arial" panose="020B0604020202020204" pitchFamily="34" charset="0"/>
              <a:buChar char="•"/>
              <a:defRPr/>
            </a:pPr>
            <a:r>
              <a:rPr lang="en-US" dirty="0"/>
              <a:t>33 monoclonal antibodies have been approved by the EMA</a:t>
            </a:r>
            <a:r>
              <a:rPr lang="en-US" baseline="30000" dirty="0"/>
              <a:t>4</a:t>
            </a:r>
          </a:p>
          <a:p>
            <a:pPr marL="178602" indent="-178602" eaLnBrk="1" fontAlgn="auto" hangingPunct="1">
              <a:spcBef>
                <a:spcPts val="0"/>
              </a:spcBef>
              <a:spcAft>
                <a:spcPts val="0"/>
              </a:spcAft>
              <a:buFont typeface="Arial" panose="020B0604020202020204" pitchFamily="34" charset="0"/>
              <a:buChar char="•"/>
              <a:defRPr/>
            </a:pPr>
            <a:r>
              <a:rPr lang="en-US" dirty="0"/>
              <a:t>45 </a:t>
            </a:r>
            <a:r>
              <a:rPr lang="en-US" dirty="0" err="1"/>
              <a:t>mAbs</a:t>
            </a:r>
            <a:r>
              <a:rPr lang="en-US" dirty="0"/>
              <a:t> have been approved by the FDA</a:t>
            </a:r>
            <a:r>
              <a:rPr lang="en-US" baseline="30000" dirty="0"/>
              <a:t>5</a:t>
            </a:r>
          </a:p>
          <a:p>
            <a:pPr eaLnBrk="1" fontAlgn="auto" hangingPunct="1">
              <a:spcBef>
                <a:spcPts val="0"/>
              </a:spcBef>
              <a:spcAft>
                <a:spcPts val="0"/>
              </a:spcAft>
              <a:defRPr/>
            </a:pPr>
            <a:endParaRPr lang="en-US" b="1" dirty="0"/>
          </a:p>
          <a:p>
            <a:pPr eaLnBrk="1" fontAlgn="auto" hangingPunct="1">
              <a:spcBef>
                <a:spcPts val="0"/>
              </a:spcBef>
              <a:spcAft>
                <a:spcPts val="0"/>
              </a:spcAft>
              <a:defRPr/>
            </a:pPr>
            <a:r>
              <a:rPr lang="en-US" baseline="30000" dirty="0"/>
              <a:t>1</a:t>
            </a:r>
            <a:r>
              <a:rPr lang="en-US" dirty="0"/>
              <a:t> Nelson AL, D. E. (2010). Development trends for human monoclonal antibody therapeutics. </a:t>
            </a:r>
            <a:r>
              <a:rPr lang="en-US" i="1" dirty="0"/>
              <a:t>Nature Reviews Drug Discovery, 9</a:t>
            </a:r>
            <a:r>
              <a:rPr lang="en-US" dirty="0"/>
              <a:t>, 767-774.</a:t>
            </a:r>
          </a:p>
          <a:p>
            <a:pPr eaLnBrk="1" fontAlgn="auto" hangingPunct="1">
              <a:spcBef>
                <a:spcPts val="0"/>
              </a:spcBef>
              <a:spcAft>
                <a:spcPts val="0"/>
              </a:spcAft>
              <a:defRPr/>
            </a:pPr>
            <a:r>
              <a:rPr lang="en-US" baseline="30000" dirty="0"/>
              <a:t>2</a:t>
            </a:r>
            <a:r>
              <a:rPr lang="en-US" dirty="0"/>
              <a:t> Foltz, I. (2013). Evolution and Emergence of Therapeutic Monoclonal Antibodies. </a:t>
            </a:r>
            <a:r>
              <a:rPr lang="en-US" i="1" dirty="0"/>
              <a:t>Circulation</a:t>
            </a:r>
            <a:r>
              <a:rPr lang="en-US" dirty="0"/>
              <a:t>, 2222-2230.</a:t>
            </a:r>
          </a:p>
          <a:p>
            <a:pPr eaLnBrk="1" fontAlgn="auto" hangingPunct="1">
              <a:spcBef>
                <a:spcPts val="0"/>
              </a:spcBef>
              <a:spcAft>
                <a:spcPts val="0"/>
              </a:spcAft>
              <a:defRPr/>
            </a:pPr>
            <a:r>
              <a:rPr lang="en-US" baseline="30000" dirty="0"/>
              <a:t>3 </a:t>
            </a:r>
            <a:r>
              <a:rPr lang="en-US" dirty="0"/>
              <a:t>Reichert, J. (2013, Nov 25). Antibodies to watch in 2014. </a:t>
            </a:r>
            <a:r>
              <a:rPr lang="en-US" i="1" dirty="0" err="1"/>
              <a:t>mAbs</a:t>
            </a:r>
            <a:r>
              <a:rPr lang="en-US" i="1" dirty="0"/>
              <a:t>, 6</a:t>
            </a:r>
            <a:r>
              <a:rPr lang="en-US" dirty="0"/>
              <a:t>(1).</a:t>
            </a:r>
          </a:p>
          <a:p>
            <a:pPr eaLnBrk="1" fontAlgn="auto" hangingPunct="1">
              <a:spcBef>
                <a:spcPts val="0"/>
              </a:spcBef>
              <a:spcAft>
                <a:spcPts val="0"/>
              </a:spcAft>
              <a:defRPr/>
            </a:pPr>
            <a:r>
              <a:rPr lang="en-US" baseline="30000" dirty="0"/>
              <a:t>4</a:t>
            </a:r>
            <a:r>
              <a:rPr lang="en-US" dirty="0"/>
              <a:t> </a:t>
            </a:r>
            <a:r>
              <a:rPr lang="en-GB" dirty="0" err="1">
                <a:cs typeface="Arial" panose="020B0604020202020204" pitchFamily="34" charset="0"/>
              </a:rPr>
              <a:t>Landes</a:t>
            </a:r>
            <a:r>
              <a:rPr lang="en-GB" dirty="0">
                <a:cs typeface="Arial" panose="020B0604020202020204" pitchFamily="34" charset="0"/>
              </a:rPr>
              <a:t> Bioscience (2014). </a:t>
            </a:r>
            <a:r>
              <a:rPr lang="en-GB" dirty="0" err="1">
                <a:cs typeface="Arial" panose="020B0604020202020204" pitchFamily="34" charset="0"/>
              </a:rPr>
              <a:t>mAbs</a:t>
            </a:r>
            <a:r>
              <a:rPr lang="en-GB" dirty="0">
                <a:cs typeface="Arial" panose="020B0604020202020204" pitchFamily="34" charset="0"/>
              </a:rPr>
              <a:t>: About this journal. Available at: http://www.landesbioscience.com/journals/mabs/about/. Accessed July 2014 </a:t>
            </a:r>
          </a:p>
          <a:p>
            <a:pPr eaLnBrk="1" fontAlgn="auto" hangingPunct="1">
              <a:spcBef>
                <a:spcPts val="0"/>
              </a:spcBef>
              <a:spcAft>
                <a:spcPts val="0"/>
              </a:spcAft>
              <a:defRPr/>
            </a:pPr>
            <a:r>
              <a:rPr lang="en-GB" baseline="30000" dirty="0">
                <a:cs typeface="Arial" panose="020B0604020202020204" pitchFamily="34" charset="0"/>
              </a:rPr>
              <a:t>5</a:t>
            </a:r>
            <a:r>
              <a:rPr lang="en-GB" dirty="0">
                <a:cs typeface="Arial" panose="020B0604020202020204" pitchFamily="34" charset="0"/>
              </a:rPr>
              <a:t> Gómez-Mantilla, et al. J </a:t>
            </a:r>
            <a:r>
              <a:rPr lang="en-GB" i="1" dirty="0" err="1">
                <a:cs typeface="Arial" panose="020B0604020202020204" pitchFamily="34" charset="0"/>
              </a:rPr>
              <a:t>Pharmacokinet</a:t>
            </a:r>
            <a:r>
              <a:rPr lang="en-GB" i="1" dirty="0">
                <a:cs typeface="Arial" panose="020B0604020202020204" pitchFamily="34" charset="0"/>
              </a:rPr>
              <a:t> </a:t>
            </a:r>
            <a:r>
              <a:rPr lang="en-GB" i="1" dirty="0" err="1">
                <a:cs typeface="Arial" panose="020B0604020202020204" pitchFamily="34" charset="0"/>
              </a:rPr>
              <a:t>Pharmacodyn</a:t>
            </a:r>
            <a:r>
              <a:rPr lang="en-GB" i="1" dirty="0">
                <a:cs typeface="Arial" panose="020B0604020202020204" pitchFamily="34" charset="0"/>
              </a:rPr>
              <a:t> </a:t>
            </a:r>
            <a:r>
              <a:rPr lang="en-GB" dirty="0">
                <a:cs typeface="Arial" panose="020B0604020202020204" pitchFamily="34" charset="0"/>
              </a:rPr>
              <a:t>2014; DOI 10.1007/s109280149367z</a:t>
            </a: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b="1" dirty="0"/>
          </a:p>
        </p:txBody>
      </p:sp>
      <p:sp>
        <p:nvSpPr>
          <p:cNvPr id="5" name="TextBox 4"/>
          <p:cNvSpPr txBox="1"/>
          <p:nvPr/>
        </p:nvSpPr>
        <p:spPr>
          <a:xfrm>
            <a:off x="5555104" y="1340076"/>
            <a:ext cx="1062113" cy="514480"/>
          </a:xfrm>
          <a:prstGeom prst="rect">
            <a:avLst/>
          </a:prstGeom>
          <a:noFill/>
        </p:spPr>
        <p:txBody>
          <a:bodyPr wrap="square" lIns="95254" tIns="47627" rIns="95254" bIns="47627" rtlCol="0">
            <a:spAutoFit/>
          </a:bodyPr>
          <a:lstStyle/>
          <a:p>
            <a:r>
              <a:rPr lang="en-GB" sz="900" dirty="0">
                <a:solidFill>
                  <a:srgbClr val="FF0000"/>
                </a:solidFill>
              </a:rPr>
              <a:t>Ref 1/ Nelson 2010/ pg770/ figure2  </a:t>
            </a:r>
          </a:p>
        </p:txBody>
      </p:sp>
      <p:sp>
        <p:nvSpPr>
          <p:cNvPr id="6" name="TextBox 5"/>
          <p:cNvSpPr txBox="1"/>
          <p:nvPr/>
        </p:nvSpPr>
        <p:spPr>
          <a:xfrm>
            <a:off x="1" y="2853890"/>
            <a:ext cx="1062113" cy="1489277"/>
          </a:xfrm>
          <a:prstGeom prst="rect">
            <a:avLst/>
          </a:prstGeom>
          <a:noFill/>
        </p:spPr>
        <p:txBody>
          <a:bodyPr wrap="square" lIns="95254" tIns="47627" rIns="95254" bIns="47627" rtlCol="0">
            <a:spAutoFit/>
          </a:bodyPr>
          <a:lstStyle/>
          <a:p>
            <a:r>
              <a:rPr lang="en-GB" sz="900" dirty="0">
                <a:solidFill>
                  <a:srgbClr val="FF0000"/>
                </a:solidFill>
              </a:rPr>
              <a:t>Ref 3/ </a:t>
            </a:r>
            <a:r>
              <a:rPr lang="en-GB" sz="900" dirty="0" err="1">
                <a:solidFill>
                  <a:srgbClr val="FF0000"/>
                </a:solidFill>
              </a:rPr>
              <a:t>clinicaltrials</a:t>
            </a:r>
            <a:r>
              <a:rPr lang="en-GB" sz="900" dirty="0">
                <a:solidFill>
                  <a:srgbClr val="FF0000"/>
                </a:solidFill>
              </a:rPr>
              <a:t> </a:t>
            </a:r>
            <a:r>
              <a:rPr lang="en-GB" sz="900" dirty="0" err="1">
                <a:solidFill>
                  <a:srgbClr val="FF0000"/>
                </a:solidFill>
              </a:rPr>
              <a:t>gov</a:t>
            </a:r>
            <a:r>
              <a:rPr lang="en-GB" sz="900" dirty="0">
                <a:solidFill>
                  <a:srgbClr val="FF0000"/>
                </a:solidFill>
              </a:rPr>
              <a:t> website/</a:t>
            </a:r>
          </a:p>
          <a:p>
            <a:r>
              <a:rPr lang="en-GB" sz="900" dirty="0">
                <a:solidFill>
                  <a:srgbClr val="FF0000"/>
                </a:solidFill>
              </a:rPr>
              <a:t>Search “monoclonal antibodies”, phase III, active/open/recruiting/invitation studies</a:t>
            </a:r>
          </a:p>
        </p:txBody>
      </p:sp>
      <p:sp>
        <p:nvSpPr>
          <p:cNvPr id="7" name="TextBox 6"/>
          <p:cNvSpPr txBox="1"/>
          <p:nvPr/>
        </p:nvSpPr>
        <p:spPr>
          <a:xfrm>
            <a:off x="1" y="1510434"/>
            <a:ext cx="1062113" cy="1071506"/>
          </a:xfrm>
          <a:prstGeom prst="rect">
            <a:avLst/>
          </a:prstGeom>
          <a:noFill/>
        </p:spPr>
        <p:txBody>
          <a:bodyPr wrap="square" lIns="95254" tIns="47627" rIns="95254" bIns="47627" rtlCol="0">
            <a:spAutoFit/>
          </a:bodyPr>
          <a:lstStyle/>
          <a:p>
            <a:r>
              <a:rPr lang="en-GB" sz="900" dirty="0">
                <a:solidFill>
                  <a:srgbClr val="FF0000"/>
                </a:solidFill>
              </a:rPr>
              <a:t>Ref 2/ </a:t>
            </a:r>
            <a:r>
              <a:rPr lang="en-GB" sz="900" dirty="0" err="1">
                <a:solidFill>
                  <a:srgbClr val="FF0000"/>
                </a:solidFill>
              </a:rPr>
              <a:t>mAbs</a:t>
            </a:r>
            <a:r>
              <a:rPr lang="en-GB" sz="900" dirty="0">
                <a:solidFill>
                  <a:srgbClr val="FF0000"/>
                </a:solidFill>
              </a:rPr>
              <a:t> journal website/ Background: Monoclonal antibody therapeutics/ table 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cs typeface="Arial" panose="020B0604020202020204" pitchFamily="34" charset="0"/>
              </a:rPr>
              <a:t>Table showing the European</a:t>
            </a:r>
            <a:r>
              <a:rPr lang="en-GB" baseline="0" dirty="0" smtClean="0">
                <a:cs typeface="Arial" panose="020B0604020202020204" pitchFamily="34" charset="0"/>
              </a:rPr>
              <a:t> Medicines Agency approval years for cardiovascular monoclonal antibodies</a:t>
            </a:r>
            <a:endParaRPr lang="en-GB" dirty="0">
              <a:cs typeface="Arial" panose="020B0604020202020204" pitchFamily="34" charset="0"/>
            </a:endParaRPr>
          </a:p>
        </p:txBody>
      </p:sp>
      <p:sp>
        <p:nvSpPr>
          <p:cNvPr id="5" name="TextBox 4"/>
          <p:cNvSpPr txBox="1"/>
          <p:nvPr/>
        </p:nvSpPr>
        <p:spPr>
          <a:xfrm>
            <a:off x="5833427" y="2300419"/>
            <a:ext cx="564112" cy="213066"/>
          </a:xfrm>
          <a:prstGeom prst="rect">
            <a:avLst/>
          </a:prstGeom>
          <a:noFill/>
        </p:spPr>
        <p:txBody>
          <a:bodyPr wrap="square" lIns="87938" tIns="43969" rIns="87938" bIns="43969" rtlCol="0">
            <a:spAutoFit/>
          </a:bodyPr>
          <a:lstStyle/>
          <a:p>
            <a:endParaRPr lang="en-GB" sz="800" dirty="0">
              <a:solidFill>
                <a:srgbClr val="FF0000"/>
              </a:solidFill>
            </a:endParaRPr>
          </a:p>
        </p:txBody>
      </p:sp>
      <p:sp>
        <p:nvSpPr>
          <p:cNvPr id="6" name="TextBox 5"/>
          <p:cNvSpPr txBox="1"/>
          <p:nvPr/>
        </p:nvSpPr>
        <p:spPr>
          <a:xfrm>
            <a:off x="5746286" y="1024895"/>
            <a:ext cx="738393" cy="650182"/>
          </a:xfrm>
          <a:prstGeom prst="rect">
            <a:avLst/>
          </a:prstGeom>
          <a:noFill/>
        </p:spPr>
        <p:txBody>
          <a:bodyPr wrap="square" lIns="95254" tIns="47627" rIns="95254" bIns="47627" rtlCol="0">
            <a:spAutoFit/>
          </a:bodyPr>
          <a:lstStyle/>
          <a:p>
            <a:r>
              <a:rPr lang="en-GB" sz="900" dirty="0">
                <a:solidFill>
                  <a:srgbClr val="FF0000"/>
                </a:solidFill>
              </a:rPr>
              <a:t>Ref 1/table/rows 1 and 2</a:t>
            </a:r>
          </a:p>
        </p:txBody>
      </p:sp>
      <p:sp>
        <p:nvSpPr>
          <p:cNvPr id="7" name="TextBox 6"/>
          <p:cNvSpPr txBox="1"/>
          <p:nvPr/>
        </p:nvSpPr>
        <p:spPr>
          <a:xfrm>
            <a:off x="5728257" y="3306774"/>
            <a:ext cx="738393" cy="235967"/>
          </a:xfrm>
          <a:prstGeom prst="rect">
            <a:avLst/>
          </a:prstGeom>
          <a:noFill/>
        </p:spPr>
        <p:txBody>
          <a:bodyPr wrap="square" lIns="95254" tIns="47627" rIns="95254" bIns="47627" rtlCol="0">
            <a:spAutoFit/>
          </a:bodyPr>
          <a:lstStyle/>
          <a:p>
            <a:r>
              <a:rPr lang="en-GB" sz="900" dirty="0">
                <a:solidFill>
                  <a:srgbClr val="FF0000"/>
                </a:solidFill>
              </a:rPr>
              <a:t>Ref 2/pg2</a:t>
            </a:r>
          </a:p>
        </p:txBody>
      </p:sp>
    </p:spTree>
    <p:extLst>
      <p:ext uri="{BB962C8B-B14F-4D97-AF65-F5344CB8AC3E}">
        <p14:creationId xmlns:p14="http://schemas.microsoft.com/office/powerpoint/2010/main" val="2640073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178602" indent="-178602" eaLnBrk="1" fontAlgn="auto" hangingPunct="1">
              <a:spcBef>
                <a:spcPts val="0"/>
              </a:spcBef>
              <a:spcAft>
                <a:spcPts val="0"/>
              </a:spcAft>
              <a:buFont typeface="Arial" panose="020B0604020202020204" pitchFamily="34" charset="0"/>
              <a:buChar char="•"/>
              <a:defRPr/>
            </a:pPr>
            <a:r>
              <a:rPr lang="en-US" dirty="0"/>
              <a:t>Therapeutic antibodies are specifically selected to target a particular antigen referred to as the drug target.</a:t>
            </a:r>
            <a:r>
              <a:rPr lang="en-US" baseline="30000" dirty="0"/>
              <a:t>1</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Thus the first step in selecting a good therapeutic antibody is identifying an appropriate target. </a:t>
            </a:r>
          </a:p>
          <a:p>
            <a:pPr marL="178602" indent="-178602" eaLnBrk="1" fontAlgn="auto" hangingPunct="1">
              <a:spcBef>
                <a:spcPts val="0"/>
              </a:spcBef>
              <a:spcAft>
                <a:spcPts val="0"/>
              </a:spcAft>
              <a:buFont typeface="Arial" panose="020B0604020202020204" pitchFamily="34" charset="0"/>
              <a:buChar char="•"/>
              <a:defRPr/>
            </a:pPr>
            <a:r>
              <a:rPr lang="en-US" dirty="0"/>
              <a:t>A good target is any molecule that plays a key role in driving disease pathology. </a:t>
            </a:r>
          </a:p>
          <a:p>
            <a:pPr marL="178602" indent="-178602" eaLnBrk="1" fontAlgn="auto" hangingPunct="1">
              <a:spcBef>
                <a:spcPts val="0"/>
              </a:spcBef>
              <a:spcAft>
                <a:spcPts val="0"/>
              </a:spcAft>
              <a:buFont typeface="Arial" panose="020B0604020202020204" pitchFamily="34" charset="0"/>
              <a:buChar char="•"/>
              <a:defRPr/>
            </a:pPr>
            <a:r>
              <a:rPr lang="en-US" dirty="0"/>
              <a:t>Common targets include cell-surface receptors and signaling molecules. </a:t>
            </a:r>
          </a:p>
          <a:p>
            <a:pPr marL="178602" indent="-178602" eaLnBrk="1" fontAlgn="auto" hangingPunct="1">
              <a:spcBef>
                <a:spcPts val="0"/>
              </a:spcBef>
              <a:spcAft>
                <a:spcPts val="0"/>
              </a:spcAft>
              <a:buFont typeface="Arial" panose="020B0604020202020204" pitchFamily="34" charset="0"/>
              <a:buChar char="•"/>
              <a:defRPr/>
            </a:pPr>
            <a:r>
              <a:rPr lang="en-US" dirty="0"/>
              <a:t>Once a protein is identified as playing a key role in disease progression, this role is confirmed through rigorous lab-based testing.</a:t>
            </a:r>
            <a:r>
              <a:rPr lang="en-US" baseline="30000" dirty="0"/>
              <a:t>2</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A target whose role in disease pathology has been confirmed is called a validated target.</a:t>
            </a:r>
          </a:p>
          <a:p>
            <a:pPr marL="178602" indent="-178602" eaLnBrk="1" fontAlgn="auto" hangingPunct="1">
              <a:spcBef>
                <a:spcPts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r>
              <a:rPr lang="en-US" baseline="30000" dirty="0"/>
              <a:t>1</a:t>
            </a:r>
            <a:r>
              <a:rPr lang="en-US" dirty="0"/>
              <a:t> Foltz, I. (2013). Evolution and Emergence of Therapeutic Monoclonal Antibodies. </a:t>
            </a:r>
            <a:r>
              <a:rPr lang="en-US" i="1" dirty="0"/>
              <a:t>Circulation</a:t>
            </a:r>
            <a:r>
              <a:rPr lang="en-US" dirty="0"/>
              <a:t>, 2222-2230.</a:t>
            </a:r>
          </a:p>
          <a:p>
            <a:pPr eaLnBrk="1" fontAlgn="auto" hangingPunct="1">
              <a:spcBef>
                <a:spcPts val="0"/>
              </a:spcBef>
              <a:spcAft>
                <a:spcPts val="0"/>
              </a:spcAft>
              <a:defRPr/>
            </a:pPr>
            <a:r>
              <a:rPr lang="en-US" baseline="30000" dirty="0"/>
              <a:t>2</a:t>
            </a:r>
            <a:r>
              <a:rPr lang="en-US" dirty="0"/>
              <a:t> Hughes, J. (2011). Principles of </a:t>
            </a:r>
            <a:r>
              <a:rPr lang="en-US" dirty="0" err="1"/>
              <a:t>eraly</a:t>
            </a:r>
            <a:r>
              <a:rPr lang="en-US" dirty="0"/>
              <a:t> drug discovery. </a:t>
            </a:r>
            <a:r>
              <a:rPr lang="en-US" i="1" dirty="0"/>
              <a:t>British Journal of Pharmacology</a:t>
            </a:r>
            <a:r>
              <a:rPr lang="en-US" dirty="0"/>
              <a:t>, 1239-1249.</a:t>
            </a:r>
          </a:p>
          <a:p>
            <a:pPr eaLnBrk="1" fontAlgn="auto" hangingPunct="1">
              <a:spcBef>
                <a:spcPts val="0"/>
              </a:spcBef>
              <a:spcAft>
                <a:spcPts val="0"/>
              </a:spcAft>
              <a:defRPr/>
            </a:pPr>
            <a:endParaRPr lang="en-US" dirty="0"/>
          </a:p>
        </p:txBody>
      </p:sp>
      <p:sp>
        <p:nvSpPr>
          <p:cNvPr id="5" name="TextBox 4"/>
          <p:cNvSpPr txBox="1"/>
          <p:nvPr/>
        </p:nvSpPr>
        <p:spPr>
          <a:xfrm>
            <a:off x="153142" y="1834341"/>
            <a:ext cx="1062113" cy="514480"/>
          </a:xfrm>
          <a:prstGeom prst="rect">
            <a:avLst/>
          </a:prstGeom>
          <a:noFill/>
        </p:spPr>
        <p:txBody>
          <a:bodyPr wrap="square" lIns="95254" tIns="47627" rIns="95254" bIns="47627" rtlCol="0">
            <a:spAutoFit/>
          </a:bodyPr>
          <a:lstStyle/>
          <a:p>
            <a:r>
              <a:rPr lang="en-GB" sz="900" dirty="0">
                <a:solidFill>
                  <a:srgbClr val="FF0000"/>
                </a:solidFill>
              </a:rPr>
              <a:t>Ref 1/Foltz 2013/ pg2224/col1/para2</a:t>
            </a:r>
          </a:p>
        </p:txBody>
      </p:sp>
      <p:sp>
        <p:nvSpPr>
          <p:cNvPr id="6" name="TextBox 5"/>
          <p:cNvSpPr txBox="1"/>
          <p:nvPr/>
        </p:nvSpPr>
        <p:spPr>
          <a:xfrm>
            <a:off x="5606975" y="2463028"/>
            <a:ext cx="1062113" cy="1065680"/>
          </a:xfrm>
          <a:prstGeom prst="rect">
            <a:avLst/>
          </a:prstGeom>
          <a:noFill/>
        </p:spPr>
        <p:txBody>
          <a:bodyPr wrap="square" lIns="95254" tIns="47627" rIns="95254" bIns="47627" rtlCol="0">
            <a:spAutoFit/>
          </a:bodyPr>
          <a:lstStyle/>
          <a:p>
            <a:r>
              <a:rPr lang="en-GB" sz="900" dirty="0">
                <a:solidFill>
                  <a:srgbClr val="FF0000"/>
                </a:solidFill>
              </a:rPr>
              <a:t>Ref 2/ Hughes 2011/ pg1240/col2/para3 – pg1241/col1/ para1 and figure 3</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7"/>
          <p:cNvSpPr txBox="1">
            <a:spLocks noGrp="1" noChangeArrowheads="1"/>
          </p:cNvSpPr>
          <p:nvPr/>
        </p:nvSpPr>
        <p:spPr bwMode="auto">
          <a:xfrm>
            <a:off x="3777607" y="9428584"/>
            <a:ext cx="2889938"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49" tIns="47625" rIns="95249" bIns="47625"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46389122-53D0-4018-B630-F4F2486216D9}" type="slidenum">
              <a:rPr lang="en-US" altLang="en-US">
                <a:latin typeface="Arial" charset="0"/>
              </a:rPr>
              <a:pPr algn="r" eaLnBrk="1" hangingPunct="1">
                <a:spcBef>
                  <a:spcPct val="0"/>
                </a:spcBef>
              </a:pPr>
              <a:t>13</a:t>
            </a:fld>
            <a:endParaRPr lang="en-US" altLang="en-US">
              <a:latin typeface="Arial" charset="0"/>
            </a:endParaRPr>
          </a:p>
        </p:txBody>
      </p:sp>
      <p:sp>
        <p:nvSpPr>
          <p:cNvPr id="4096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6229" name="Rectangle 3"/>
          <p:cNvSpPr>
            <a:spLocks noGrp="1" noChangeArrowheads="1"/>
          </p:cNvSpPr>
          <p:nvPr>
            <p:ph type="body" idx="1"/>
          </p:nvPr>
        </p:nvSpPr>
        <p:spPr bwMode="auto">
          <a:xfrm>
            <a:off x="296404" y="4715153"/>
            <a:ext cx="5928078" cy="6121427"/>
          </a:xfrm>
          <a:extLst/>
        </p:spPr>
        <p:txBody>
          <a:bodyPr wrap="square" numCol="1" anchor="t" anchorCtr="0" compatLnSpc="1">
            <a:prstTxWarp prst="textNoShape">
              <a:avLst/>
            </a:prstTxWarp>
          </a:bodyPr>
          <a:lstStyle/>
          <a:p>
            <a:pPr marL="178602" indent="-178602" eaLnBrk="1" fontAlgn="auto" hangingPunct="1">
              <a:spcBef>
                <a:spcPts val="0"/>
              </a:spcBef>
              <a:spcAft>
                <a:spcPts val="0"/>
              </a:spcAft>
              <a:buFont typeface="Arial" panose="020B0604020202020204" pitchFamily="34" charset="0"/>
              <a:buChar char="•"/>
              <a:defRPr/>
            </a:pPr>
            <a:r>
              <a:rPr lang="en-US" dirty="0"/>
              <a:t>Monoclonal antibodies, in contrast, bind the same epitope.  A monoclonal antibody is derived from a single B-cell and therefore a single gene. </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Scientists have developed several methods to select monoclonal antibodies including the </a:t>
            </a:r>
            <a:r>
              <a:rPr lang="en-US" dirty="0" err="1"/>
              <a:t>hybridoma</a:t>
            </a:r>
            <a:r>
              <a:rPr lang="en-US" dirty="0"/>
              <a:t> technology developed in the 1970s and more recently phage display and the use of genetically engineered mice.</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Let’s look first at the </a:t>
            </a:r>
            <a:r>
              <a:rPr lang="en-US" dirty="0" err="1"/>
              <a:t>hybridoma</a:t>
            </a:r>
            <a:r>
              <a:rPr lang="en-US" dirty="0"/>
              <a:t> technology that won researchers Kohler and Milstein the 1984 Nobel Prize in medicine.</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First a mouse is immunized with the target.  Rather than collecting the animal’s serum, which contains antibodies from many B-cells, the goal is to isolate a single B-cell that binds the target or antigen.  </a:t>
            </a:r>
            <a:r>
              <a:rPr lang="en-US" b="1" dirty="0"/>
              <a:t>&lt;CLICK&gt; </a:t>
            </a:r>
            <a:r>
              <a:rPr lang="en-US" dirty="0"/>
              <a:t>Mature B-cells are collected from the animal’s spleen.</a:t>
            </a:r>
          </a:p>
          <a:p>
            <a:pPr marL="178602" indent="-178602" eaLnBrk="1" fontAlgn="auto" hangingPunct="1">
              <a:spcBef>
                <a:spcPts val="0"/>
              </a:spcBef>
              <a:spcAft>
                <a:spcPts val="0"/>
              </a:spcAft>
              <a:buFont typeface="Arial" panose="020B0604020202020204" pitchFamily="34" charset="0"/>
              <a:buChar char="•"/>
              <a:defRPr/>
            </a:pPr>
            <a:r>
              <a:rPr lang="en-US" dirty="0"/>
              <a:t>Because the collected B-cells cannot be maintained in cell culture, and would soon die, they have to be immortalized.  This is accomplished by fusing the B-cells to cancer cells called </a:t>
            </a:r>
            <a:r>
              <a:rPr lang="en-US" b="1" dirty="0"/>
              <a:t>&lt;CLICK&gt; </a:t>
            </a:r>
            <a:r>
              <a:rPr lang="en-US" dirty="0"/>
              <a:t>myeloma cells.  Each B-cell is physically fused </a:t>
            </a:r>
            <a:r>
              <a:rPr lang="en-US" b="1" dirty="0"/>
              <a:t>&lt;CLICK&gt; </a:t>
            </a:r>
            <a:r>
              <a:rPr lang="en-US" dirty="0"/>
              <a:t>with a myeloma cell to create a hybrid cell that is appropriately called a </a:t>
            </a:r>
            <a:r>
              <a:rPr lang="en-US" dirty="0" err="1"/>
              <a:t>hybridoma</a:t>
            </a:r>
            <a:r>
              <a:rPr lang="en-US" dirty="0"/>
              <a:t>.  </a:t>
            </a:r>
          </a:p>
          <a:p>
            <a:pPr marL="178602" indent="-178602" eaLnBrk="1" fontAlgn="auto" hangingPunct="1">
              <a:spcBef>
                <a:spcPts val="0"/>
              </a:spcBef>
              <a:spcAft>
                <a:spcPts val="0"/>
              </a:spcAft>
              <a:buFont typeface="Arial" panose="020B0604020202020204" pitchFamily="34" charset="0"/>
              <a:buChar char="•"/>
              <a:defRPr/>
            </a:pPr>
            <a:r>
              <a:rPr lang="en-US" dirty="0"/>
              <a:t>The </a:t>
            </a:r>
            <a:r>
              <a:rPr lang="en-US" dirty="0" err="1"/>
              <a:t>hybridoma</a:t>
            </a:r>
            <a:r>
              <a:rPr lang="en-US" dirty="0"/>
              <a:t> cells retain the B-cells’ antibody-producing capability and the cell culture immortality of the myeloma cells. Once the </a:t>
            </a:r>
            <a:r>
              <a:rPr lang="en-US" dirty="0" err="1"/>
              <a:t>hybridoma</a:t>
            </a:r>
            <a:r>
              <a:rPr lang="en-US" dirty="0"/>
              <a:t> cells have been created, clones can be selected by a method called limiting dilution. Cells are diluted so that </a:t>
            </a:r>
            <a:r>
              <a:rPr lang="en-US" b="1" dirty="0"/>
              <a:t>&lt;CLICK&gt; </a:t>
            </a:r>
            <a:r>
              <a:rPr lang="en-US" dirty="0"/>
              <a:t>colonies are grown from a single cell.  The clonal cell lines are then screened to find B-cells that bind the target antigen.</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Because each cell line originated from a single </a:t>
            </a:r>
            <a:r>
              <a:rPr lang="en-US" dirty="0" err="1"/>
              <a:t>hybridoma</a:t>
            </a:r>
            <a:r>
              <a:rPr lang="en-US" dirty="0"/>
              <a:t>, all the cells are genetically identical and the </a:t>
            </a:r>
            <a:r>
              <a:rPr lang="en-US" b="1" dirty="0"/>
              <a:t>&lt;CLICK&gt; </a:t>
            </a:r>
            <a:r>
              <a:rPr lang="en-US" dirty="0"/>
              <a:t>antibodies produced by a </a:t>
            </a:r>
            <a:r>
              <a:rPr lang="en-US" dirty="0" err="1"/>
              <a:t>hybridoma</a:t>
            </a:r>
            <a:r>
              <a:rPr lang="en-US" dirty="0"/>
              <a:t> cell line all bind a </a:t>
            </a:r>
            <a:r>
              <a:rPr lang="en-US" b="1" dirty="0"/>
              <a:t>&lt;CLICK&gt; </a:t>
            </a:r>
            <a:r>
              <a:rPr lang="en-US" dirty="0"/>
              <a:t>single epitope and thus are monoclonal antibodies.</a:t>
            </a:r>
            <a:r>
              <a:rPr lang="en-US" baseline="30000" dirty="0"/>
              <a:t>1</a:t>
            </a:r>
          </a:p>
          <a:p>
            <a:pPr marL="178602" indent="-178602" eaLnBrk="1" fontAlgn="auto" hangingPunct="1">
              <a:spcBef>
                <a:spcPts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r>
              <a:rPr lang="en-US" baseline="30000" dirty="0"/>
              <a:t>1</a:t>
            </a:r>
            <a:r>
              <a:rPr lang="en-US" dirty="0"/>
              <a:t> </a:t>
            </a:r>
            <a:r>
              <a:rPr lang="en-US" dirty="0" err="1"/>
              <a:t>Köhler</a:t>
            </a:r>
            <a:r>
              <a:rPr lang="en-US" dirty="0"/>
              <a:t>, G., C. Milstein. (1975) Continuous cultures of fused cells secreting antibody of predefined specificity. </a:t>
            </a:r>
            <a:r>
              <a:rPr lang="en-US" i="1" dirty="0"/>
              <a:t>Nature</a:t>
            </a:r>
            <a:r>
              <a:rPr lang="en-US" dirty="0"/>
              <a:t> </a:t>
            </a:r>
            <a:r>
              <a:rPr lang="en-US" b="1" dirty="0"/>
              <a:t>256</a:t>
            </a:r>
            <a:r>
              <a:rPr lang="en-US" dirty="0"/>
              <a:t>:495-497</a:t>
            </a:r>
          </a:p>
        </p:txBody>
      </p:sp>
      <p:sp>
        <p:nvSpPr>
          <p:cNvPr id="6" name="TextBox 5"/>
          <p:cNvSpPr txBox="1"/>
          <p:nvPr/>
        </p:nvSpPr>
        <p:spPr>
          <a:xfrm>
            <a:off x="5606975" y="2463028"/>
            <a:ext cx="1062113" cy="653737"/>
          </a:xfrm>
          <a:prstGeom prst="rect">
            <a:avLst/>
          </a:prstGeom>
          <a:noFill/>
        </p:spPr>
        <p:txBody>
          <a:bodyPr wrap="square" lIns="95254" tIns="47627" rIns="95254" bIns="47627" rtlCol="0">
            <a:spAutoFit/>
          </a:bodyPr>
          <a:lstStyle/>
          <a:p>
            <a:r>
              <a:rPr lang="en-GB" sz="900" dirty="0">
                <a:solidFill>
                  <a:srgbClr val="FF0000"/>
                </a:solidFill>
              </a:rPr>
              <a:t>Ref 1/ Kohler 1975/pg495/col1/para1 – col2/para1</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178602" indent="-178602" eaLnBrk="1" fontAlgn="auto" hangingPunct="1">
              <a:spcBef>
                <a:spcPts val="0"/>
              </a:spcBef>
              <a:spcAft>
                <a:spcPts val="0"/>
              </a:spcAft>
              <a:buFont typeface="Arial" panose="020B0604020202020204" pitchFamily="34" charset="0"/>
              <a:buChar char="•"/>
              <a:defRPr/>
            </a:pPr>
            <a:r>
              <a:rPr lang="en-US" dirty="0"/>
              <a:t>Another method for selecting fully human antibodies is to use genetically engineered mice that produce human antibodies.</a:t>
            </a:r>
            <a:r>
              <a:rPr lang="en-US" baseline="30000" dirty="0"/>
              <a:t>1</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To create such mice, </a:t>
            </a:r>
            <a:r>
              <a:rPr lang="en-US" b="1" dirty="0"/>
              <a:t>&lt;CLICK&gt; </a:t>
            </a:r>
            <a:r>
              <a:rPr lang="en-US" dirty="0"/>
              <a:t>the antibody gene in a mouse embryo is first silenced.  </a:t>
            </a:r>
            <a:r>
              <a:rPr lang="en-US" b="1" dirty="0"/>
              <a:t>&lt;CLICK&gt; </a:t>
            </a:r>
            <a:r>
              <a:rPr lang="en-US" dirty="0"/>
              <a:t>Next,</a:t>
            </a:r>
            <a:r>
              <a:rPr lang="en-US" b="1" dirty="0"/>
              <a:t> </a:t>
            </a:r>
            <a:r>
              <a:rPr lang="en-US" dirty="0"/>
              <a:t>a human immunoglobulin or antibody gene is added.</a:t>
            </a:r>
          </a:p>
          <a:p>
            <a:pPr marL="178602" indent="-178602" eaLnBrk="1" fontAlgn="auto" hangingPunct="1">
              <a:spcBef>
                <a:spcPts val="0"/>
              </a:spcBef>
              <a:spcAft>
                <a:spcPts val="0"/>
              </a:spcAft>
              <a:buFont typeface="Arial" panose="020B0604020202020204" pitchFamily="34" charset="0"/>
              <a:buChar char="•"/>
              <a:defRPr/>
            </a:pPr>
            <a:r>
              <a:rPr lang="en-US" dirty="0"/>
              <a:t>Following implantation in a surrogate, </a:t>
            </a:r>
            <a:r>
              <a:rPr lang="en-US" b="1" dirty="0"/>
              <a:t>&lt;CLICK&gt; </a:t>
            </a:r>
            <a:r>
              <a:rPr lang="en-US" dirty="0"/>
              <a:t>the genetically engineered embryo develops into a mouse that produces human antibodies.</a:t>
            </a:r>
          </a:p>
          <a:p>
            <a:pPr marL="178602" indent="-178602" eaLnBrk="1" fontAlgn="auto" hangingPunct="1">
              <a:spcBef>
                <a:spcPts val="0"/>
              </a:spcBef>
              <a:spcAft>
                <a:spcPts val="0"/>
              </a:spcAft>
              <a:buFont typeface="Arial" panose="020B0604020202020204" pitchFamily="34" charset="0"/>
              <a:buChar char="•"/>
              <a:defRPr/>
            </a:pPr>
            <a:r>
              <a:rPr lang="en-US" dirty="0"/>
              <a:t>These mice are then bred to create a line of mice that have the human antibody gene.</a:t>
            </a:r>
          </a:p>
          <a:p>
            <a:pPr marL="178602" indent="-178602" eaLnBrk="1" fontAlgn="auto" hangingPunct="1">
              <a:spcBef>
                <a:spcPts val="0"/>
              </a:spcBef>
              <a:spcAft>
                <a:spcPts val="0"/>
              </a:spcAft>
              <a:buFont typeface="Arial" panose="020B0604020202020204" pitchFamily="34" charset="0"/>
              <a:buChar char="•"/>
              <a:defRPr/>
            </a:pPr>
            <a:r>
              <a:rPr lang="en-US" dirty="0"/>
              <a:t>A genetically engineered mouse can then be </a:t>
            </a:r>
            <a:r>
              <a:rPr lang="en-US" b="1" dirty="0"/>
              <a:t>&lt;CLICK&gt; </a:t>
            </a:r>
            <a:r>
              <a:rPr lang="en-US" dirty="0"/>
              <a:t>injected with antigen and every antibody the mouse produces will be fully human </a:t>
            </a:r>
            <a:r>
              <a:rPr lang="en-US" b="1" dirty="0"/>
              <a:t>&lt;CLICK&gt;</a:t>
            </a:r>
            <a:r>
              <a:rPr lang="en-US" dirty="0"/>
              <a:t>.</a:t>
            </a:r>
          </a:p>
          <a:p>
            <a:pPr marL="178602" indent="-178602" eaLnBrk="1" fontAlgn="auto" hangingPunct="1">
              <a:spcBef>
                <a:spcPts val="0"/>
              </a:spcBef>
              <a:spcAft>
                <a:spcPts val="0"/>
              </a:spcAft>
              <a:buFont typeface="Arial" panose="020B0604020202020204" pitchFamily="34" charset="0"/>
              <a:buChar char="•"/>
              <a:defRPr/>
            </a:pPr>
            <a:r>
              <a:rPr lang="en-US" dirty="0"/>
              <a:t>The B-cells from these mice can then be screened to select those that bind to the target of interest and the gene for the desired antibody is simply transferred to a manufacturing cell for production. </a:t>
            </a:r>
          </a:p>
          <a:p>
            <a:pPr marL="178602" indent="-178602" eaLnBrk="1" fontAlgn="auto" hangingPunct="1">
              <a:spcBef>
                <a:spcPts val="0"/>
              </a:spcBef>
              <a:spcAft>
                <a:spcPts val="0"/>
              </a:spcAft>
              <a:buFont typeface="Arial" panose="020B0604020202020204" pitchFamily="34" charset="0"/>
              <a:buChar char="•"/>
              <a:defRPr/>
            </a:pPr>
            <a:r>
              <a:rPr lang="en-US" dirty="0"/>
              <a:t>A disadvantage of this technology is that the mouse’s immune system does not easily </a:t>
            </a:r>
            <a:r>
              <a:rPr lang="en-US" dirty="0" err="1"/>
              <a:t>recognise</a:t>
            </a:r>
            <a:r>
              <a:rPr lang="en-US" dirty="0"/>
              <a:t> the human antibody. As a result, the mouse has a less robust immune response and will create fewer B-cells that recognize the antigen of interest.  This may decrease the likelihood of finding an antibody that binds the target with high affinity.</a:t>
            </a:r>
          </a:p>
          <a:p>
            <a:pPr marL="178602" indent="-178602" eaLnBrk="1" fontAlgn="auto" hangingPunct="1">
              <a:spcBef>
                <a:spcPts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r>
              <a:rPr lang="en-US" baseline="30000" dirty="0"/>
              <a:t>1</a:t>
            </a:r>
            <a:r>
              <a:rPr lang="en-US" dirty="0"/>
              <a:t> </a:t>
            </a:r>
            <a:r>
              <a:rPr lang="en-US" dirty="0" err="1"/>
              <a:t>Frenzel</a:t>
            </a:r>
            <a:r>
              <a:rPr lang="en-US" dirty="0"/>
              <a:t>, A., </a:t>
            </a:r>
            <a:r>
              <a:rPr lang="en-US" i="1" dirty="0"/>
              <a:t>et. al</a:t>
            </a:r>
            <a:r>
              <a:rPr lang="en-US" dirty="0"/>
              <a:t>. (2013). Expression of recombinant antibodies. </a:t>
            </a:r>
            <a:r>
              <a:rPr lang="en-US" i="1" dirty="0" err="1"/>
              <a:t>Fronteirs</a:t>
            </a:r>
            <a:r>
              <a:rPr lang="en-US" i="1" dirty="0"/>
              <a:t> in Immunology</a:t>
            </a:r>
            <a:r>
              <a:rPr lang="en-US" dirty="0"/>
              <a:t>, 4, 217. </a:t>
            </a:r>
          </a:p>
        </p:txBody>
      </p:sp>
      <p:sp>
        <p:nvSpPr>
          <p:cNvPr id="5" name="TextBox 4"/>
          <p:cNvSpPr txBox="1"/>
          <p:nvPr/>
        </p:nvSpPr>
        <p:spPr>
          <a:xfrm>
            <a:off x="5606975" y="2463028"/>
            <a:ext cx="1062113" cy="653737"/>
          </a:xfrm>
          <a:prstGeom prst="rect">
            <a:avLst/>
          </a:prstGeom>
          <a:noFill/>
        </p:spPr>
        <p:txBody>
          <a:bodyPr wrap="square" lIns="95254" tIns="47627" rIns="95254" bIns="47627" rtlCol="0">
            <a:spAutoFit/>
          </a:bodyPr>
          <a:lstStyle/>
          <a:p>
            <a:r>
              <a:rPr lang="en-GB" sz="900" dirty="0">
                <a:solidFill>
                  <a:srgbClr val="FF0000"/>
                </a:solidFill>
              </a:rPr>
              <a:t>Ref 1/ </a:t>
            </a:r>
            <a:r>
              <a:rPr lang="en-GB" sz="900" dirty="0" err="1">
                <a:solidFill>
                  <a:srgbClr val="FF0000"/>
                </a:solidFill>
              </a:rPr>
              <a:t>Frenzel</a:t>
            </a:r>
            <a:r>
              <a:rPr lang="en-GB" sz="900" dirty="0">
                <a:solidFill>
                  <a:srgbClr val="FF0000"/>
                </a:solidFill>
              </a:rPr>
              <a:t> 2013/</a:t>
            </a:r>
            <a:r>
              <a:rPr lang="en-GB" sz="900" dirty="0" err="1">
                <a:solidFill>
                  <a:srgbClr val="FF0000"/>
                </a:solidFill>
              </a:rPr>
              <a:t>pg</a:t>
            </a:r>
            <a:r>
              <a:rPr lang="en-GB" sz="900" dirty="0">
                <a:solidFill>
                  <a:srgbClr val="FF0000"/>
                </a:solidFill>
              </a:rPr>
              <a:t> 1/ col1/ para2 – col2/para1</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178602" indent="-178602" eaLnBrk="1" fontAlgn="auto" hangingPunct="1">
              <a:spcBef>
                <a:spcPts val="0"/>
              </a:spcBef>
              <a:spcAft>
                <a:spcPts val="0"/>
              </a:spcAft>
              <a:buFont typeface="Arial" panose="020B0604020202020204" pitchFamily="34" charset="0"/>
              <a:buChar char="•"/>
              <a:defRPr/>
            </a:pPr>
            <a:r>
              <a:rPr lang="en-US" dirty="0"/>
              <a:t>Whether the antibody is selected by use of a genetically engineered mouse or by phage display, the next step is to transfer the antibody gene to a manufacturing cell. </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The gene encoding the antibody variable region is isolated and spliced with the gene encoding the human constant region.</a:t>
            </a:r>
          </a:p>
          <a:p>
            <a:pPr marL="178602" indent="-178602" eaLnBrk="1" fontAlgn="auto" hangingPunct="1">
              <a:spcBef>
                <a:spcPts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r>
              <a:rPr lang="en-US" dirty="0"/>
              <a:t> </a:t>
            </a:r>
          </a:p>
        </p:txBody>
      </p:sp>
      <p:sp>
        <p:nvSpPr>
          <p:cNvPr id="5" name="TextBox 4"/>
          <p:cNvSpPr txBox="1"/>
          <p:nvPr/>
        </p:nvSpPr>
        <p:spPr>
          <a:xfrm>
            <a:off x="5606975" y="2463028"/>
            <a:ext cx="1062113" cy="653737"/>
          </a:xfrm>
          <a:prstGeom prst="rect">
            <a:avLst/>
          </a:prstGeom>
          <a:noFill/>
        </p:spPr>
        <p:txBody>
          <a:bodyPr wrap="square" lIns="95254" tIns="47627" rIns="95254" bIns="47627" rtlCol="0">
            <a:spAutoFit/>
          </a:bodyPr>
          <a:lstStyle/>
          <a:p>
            <a:r>
              <a:rPr lang="en-GB" sz="900" dirty="0">
                <a:solidFill>
                  <a:srgbClr val="FF0000"/>
                </a:solidFill>
              </a:rPr>
              <a:t>Ref 1/ Rodrigues 2013/ pg1309/col1/ para3</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178602" indent="-178602" eaLnBrk="1" fontAlgn="auto" hangingPunct="1">
              <a:spcBef>
                <a:spcPts val="0"/>
              </a:spcBef>
              <a:spcAft>
                <a:spcPts val="0"/>
              </a:spcAft>
              <a:buFont typeface="Arial" panose="020B0604020202020204" pitchFamily="34" charset="0"/>
              <a:buChar char="•"/>
              <a:defRPr/>
            </a:pPr>
            <a:r>
              <a:rPr lang="en-US" dirty="0"/>
              <a:t>Once isolated, these genes will be</a:t>
            </a:r>
            <a:r>
              <a:rPr lang="en-US" b="1" dirty="0"/>
              <a:t> </a:t>
            </a:r>
            <a:r>
              <a:rPr lang="en-US" dirty="0"/>
              <a:t>transferred to a manufacturing cell such as a CHO cell.</a:t>
            </a:r>
            <a:r>
              <a:rPr lang="en-US" baseline="30000" dirty="0"/>
              <a:t>1</a:t>
            </a:r>
            <a:r>
              <a:rPr lang="en-US" dirty="0"/>
              <a:t> </a:t>
            </a:r>
          </a:p>
          <a:p>
            <a:pPr marL="178602" indent="-178602" eaLnBrk="1" fontAlgn="auto" hangingPunct="1">
              <a:spcBef>
                <a:spcPts val="0"/>
              </a:spcBef>
              <a:spcAft>
                <a:spcPts val="0"/>
              </a:spcAft>
              <a:buFont typeface="Arial" panose="020B0604020202020204" pitchFamily="34" charset="0"/>
              <a:buChar char="•"/>
              <a:defRPr/>
            </a:pPr>
            <a:r>
              <a:rPr lang="en-US" dirty="0"/>
              <a:t>The antibody gene that has been transferred to the CHO cell provides the information the cell needs to create the protein.  </a:t>
            </a:r>
            <a:r>
              <a:rPr lang="en-US" b="1" dirty="0"/>
              <a:t>&lt;CLICK&gt; </a:t>
            </a:r>
            <a:r>
              <a:rPr lang="en-US" dirty="0"/>
              <a:t>The CHO cells will use this genetic recipe to produce the therapeutic protein – in this case a monoclonal antibody.</a:t>
            </a:r>
          </a:p>
          <a:p>
            <a:pPr marL="178602" indent="-178602" eaLnBrk="1" fontAlgn="auto" hangingPunct="1">
              <a:spcBef>
                <a:spcPts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r>
              <a:rPr lang="en-US" baseline="30000" dirty="0"/>
              <a:t>1</a:t>
            </a:r>
            <a:r>
              <a:rPr lang="en-US" dirty="0"/>
              <a:t> Rodrigues, M.E., </a:t>
            </a:r>
            <a:r>
              <a:rPr lang="en-US" i="1" dirty="0"/>
              <a:t>et al</a:t>
            </a:r>
            <a:r>
              <a:rPr lang="en-US" dirty="0"/>
              <a:t>.(2013). </a:t>
            </a:r>
            <a:r>
              <a:rPr lang="en-US" i="1" dirty="0"/>
              <a:t>J Microbial Biotechnology</a:t>
            </a:r>
            <a:r>
              <a:rPr lang="en-US" dirty="0"/>
              <a:t>, 23(9):1309-21 </a:t>
            </a:r>
          </a:p>
        </p:txBody>
      </p:sp>
      <p:sp>
        <p:nvSpPr>
          <p:cNvPr id="5" name="TextBox 4"/>
          <p:cNvSpPr txBox="1"/>
          <p:nvPr/>
        </p:nvSpPr>
        <p:spPr>
          <a:xfrm>
            <a:off x="5606975" y="2463028"/>
            <a:ext cx="1062113" cy="653737"/>
          </a:xfrm>
          <a:prstGeom prst="rect">
            <a:avLst/>
          </a:prstGeom>
          <a:noFill/>
        </p:spPr>
        <p:txBody>
          <a:bodyPr wrap="square" lIns="95254" tIns="47627" rIns="95254" bIns="47627" rtlCol="0">
            <a:spAutoFit/>
          </a:bodyPr>
          <a:lstStyle/>
          <a:p>
            <a:r>
              <a:rPr lang="en-GB" sz="900" dirty="0">
                <a:solidFill>
                  <a:srgbClr val="FF0000"/>
                </a:solidFill>
              </a:rPr>
              <a:t>Ref 1/ Rodrigues 2013/ pg1309/col1/ para3</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178602" indent="-178602" eaLnBrk="1" fontAlgn="auto" hangingPunct="1">
              <a:spcBef>
                <a:spcPts val="0"/>
              </a:spcBef>
              <a:spcAft>
                <a:spcPts val="0"/>
              </a:spcAft>
              <a:buFont typeface="Arial" panose="020B0604020202020204" pitchFamily="34" charset="0"/>
              <a:buChar char="•"/>
              <a:defRPr/>
            </a:pPr>
            <a:r>
              <a:rPr lang="en-US" dirty="0"/>
              <a:t>What are CHO cells, and why are they so widely used to manufacture therapeutic proteins?</a:t>
            </a:r>
          </a:p>
          <a:p>
            <a:pPr marL="178602" indent="-178602" eaLnBrk="1" fontAlgn="auto" hangingPunct="1">
              <a:spcBef>
                <a:spcPts val="0"/>
              </a:spcBef>
              <a:spcAft>
                <a:spcPts val="0"/>
              </a:spcAft>
              <a:buFont typeface="Arial" panose="020B0604020202020204" pitchFamily="34" charset="0"/>
              <a:buChar char="•"/>
              <a:defRPr/>
            </a:pPr>
            <a:r>
              <a:rPr lang="en-US" dirty="0"/>
              <a:t>In 1957, Dr. Theodore T. Puck at the University of Colorado obtained a female Chinese hamster from the Boston Cancer Research Foundation and used it to derive the original Chinese hamster ovary (CHO) cell line. Since then, CHO cells have been a manufacturing cell of choice because of their rapid growth and high protein production.</a:t>
            </a:r>
            <a:r>
              <a:rPr lang="en-US" baseline="30000" dirty="0"/>
              <a:t>1</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CHO cells have also been granted GRAS, or Generally Regarded As Safe, status by the FDA. CHO cells are resistant to infection by a range of human pathogens including HIV, influenza, polio, herpes and measles, a factor which contributes to their safety profile as a means of human therapeutic protein production. </a:t>
            </a:r>
          </a:p>
          <a:p>
            <a:pPr marL="178602" indent="-178602" eaLnBrk="1" fontAlgn="auto" hangingPunct="1">
              <a:spcBef>
                <a:spcPts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r>
              <a:rPr lang="en-US" baseline="30000" dirty="0"/>
              <a:t>1 </a:t>
            </a:r>
            <a:r>
              <a:rPr lang="en-US" dirty="0" err="1"/>
              <a:t>Jayapal</a:t>
            </a:r>
            <a:r>
              <a:rPr lang="en-US" dirty="0"/>
              <a:t> K. P. et al. (2007). Recombinant Protein Therapeutics From CHO Cells — 20 years and Counting. </a:t>
            </a:r>
            <a:r>
              <a:rPr lang="en-US" i="1" dirty="0"/>
              <a:t>Chem. Eng. </a:t>
            </a:r>
            <a:r>
              <a:rPr lang="en-US" i="1" dirty="0" err="1"/>
              <a:t>Prog</a:t>
            </a:r>
            <a:r>
              <a:rPr lang="en-US" i="1" dirty="0"/>
              <a:t>.</a:t>
            </a:r>
            <a:r>
              <a:rPr lang="en-US" dirty="0"/>
              <a:t> </a:t>
            </a:r>
            <a:r>
              <a:rPr lang="en-US" b="1" dirty="0"/>
              <a:t>103</a:t>
            </a:r>
            <a:r>
              <a:rPr lang="en-US" dirty="0"/>
              <a:t> (10): 40–47</a:t>
            </a:r>
          </a:p>
        </p:txBody>
      </p:sp>
      <p:sp>
        <p:nvSpPr>
          <p:cNvPr id="5" name="TextBox 4"/>
          <p:cNvSpPr txBox="1"/>
          <p:nvPr/>
        </p:nvSpPr>
        <p:spPr>
          <a:xfrm>
            <a:off x="5606975" y="2463029"/>
            <a:ext cx="1062113" cy="792993"/>
          </a:xfrm>
          <a:prstGeom prst="rect">
            <a:avLst/>
          </a:prstGeom>
          <a:noFill/>
        </p:spPr>
        <p:txBody>
          <a:bodyPr wrap="square" lIns="95254" tIns="47627" rIns="95254" bIns="47627" rtlCol="0">
            <a:spAutoFit/>
          </a:bodyPr>
          <a:lstStyle/>
          <a:p>
            <a:r>
              <a:rPr lang="en-GB" sz="900" dirty="0">
                <a:solidFill>
                  <a:srgbClr val="FF0000"/>
                </a:solidFill>
              </a:rPr>
              <a:t>Ref 1/ </a:t>
            </a:r>
            <a:r>
              <a:rPr lang="en-GB" sz="900" dirty="0" err="1">
                <a:solidFill>
                  <a:srgbClr val="FF0000"/>
                </a:solidFill>
              </a:rPr>
              <a:t>Jayapal</a:t>
            </a:r>
            <a:r>
              <a:rPr lang="en-GB" sz="900" dirty="0">
                <a:solidFill>
                  <a:srgbClr val="FF0000"/>
                </a:solidFill>
              </a:rPr>
              <a:t> 2007/</a:t>
            </a:r>
          </a:p>
          <a:p>
            <a:r>
              <a:rPr lang="en-GB" sz="900" dirty="0">
                <a:solidFill>
                  <a:srgbClr val="FF0000"/>
                </a:solidFill>
              </a:rPr>
              <a:t>pg40/col1/para2</a:t>
            </a:r>
          </a:p>
          <a:p>
            <a:r>
              <a:rPr lang="en-GB" sz="900" dirty="0">
                <a:solidFill>
                  <a:srgbClr val="FF0000"/>
                </a:solidFill>
              </a:rPr>
              <a:t>pg41/col1/para1</a:t>
            </a:r>
          </a:p>
          <a:p>
            <a:r>
              <a:rPr lang="en-GB" sz="900" dirty="0">
                <a:solidFill>
                  <a:srgbClr val="FF0000"/>
                </a:solidFill>
              </a:rPr>
              <a:t>pg42/col2/para3</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8819" name="Notes Placeholder 2"/>
          <p:cNvSpPr>
            <a:spLocks noGrp="1"/>
          </p:cNvSpPr>
          <p:nvPr>
            <p:ph type="body" idx="1"/>
          </p:nvPr>
        </p:nvSpPr>
        <p:spPr bwMode="auto">
          <a:xfrm>
            <a:off x="370505" y="4715154"/>
            <a:ext cx="5928078" cy="9099418"/>
          </a:xfrm>
          <a:extLst/>
        </p:spPr>
        <p:txBody>
          <a:bodyPr wrap="square" numCol="1" anchor="t" anchorCtr="0" compatLnSpc="1">
            <a:prstTxWarp prst="textNoShape">
              <a:avLst/>
            </a:prstTxWarp>
          </a:bodyPr>
          <a:lstStyle/>
          <a:p>
            <a:pPr marL="178602" indent="-178602" eaLnBrk="1" fontAlgn="auto" hangingPunct="1">
              <a:spcBef>
                <a:spcPts val="0"/>
              </a:spcBef>
              <a:spcAft>
                <a:spcPts val="0"/>
              </a:spcAft>
              <a:buFont typeface="Arial" panose="020B0604020202020204" pitchFamily="34" charset="0"/>
              <a:buChar char="•"/>
              <a:defRPr/>
            </a:pPr>
            <a:r>
              <a:rPr lang="en-US" dirty="0"/>
              <a:t>Large-scale protein manufacture for clinical use requires the production of large volumes of protein-producing cells.</a:t>
            </a:r>
            <a:r>
              <a:rPr lang="en-US" baseline="30000" dirty="0"/>
              <a:t>1</a:t>
            </a:r>
            <a:r>
              <a:rPr lang="en-US" dirty="0"/>
              <a:t>  Because cell growth is optimal at a specific cell density, production is performed in a step-wise manner.  Collectively the steps of growing the cells are called upstream processing.  </a:t>
            </a:r>
          </a:p>
          <a:p>
            <a:pPr marL="178602" indent="-178602" eaLnBrk="1" fontAlgn="auto" hangingPunct="1">
              <a:spcBef>
                <a:spcPts val="0"/>
              </a:spcBef>
              <a:spcAft>
                <a:spcPts val="0"/>
              </a:spcAft>
              <a:buFont typeface="Arial" panose="020B0604020202020204" pitchFamily="34" charset="0"/>
              <a:buChar char="•"/>
              <a:defRPr/>
            </a:pPr>
            <a:r>
              <a:rPr lang="en-US" dirty="0"/>
              <a:t>Protein manufacturing is a highly controlled, sterile process which safeguards the product from contamination.  Not only is contamination carefully avoided, multiple steps are included to inactivate and remove adventitious agents  (such as viruses, bacteria and mycoplasma) throughout the process.</a:t>
            </a:r>
          </a:p>
          <a:p>
            <a:pPr marL="178602" indent="-178602" eaLnBrk="1" fontAlgn="auto" hangingPunct="1">
              <a:spcBef>
                <a:spcPts val="0"/>
              </a:spcBef>
              <a:spcAft>
                <a:spcPts val="0"/>
              </a:spcAft>
              <a:buFont typeface="Arial" panose="020B0604020202020204" pitchFamily="34" charset="0"/>
              <a:buChar char="•"/>
              <a:defRPr/>
            </a:pPr>
            <a:r>
              <a:rPr lang="en-US" dirty="0"/>
              <a:t>Each new batch is grown from the same stock of cells to assure consistent product by using identical starting material. The cell stock is stored frozen in small vials.  </a:t>
            </a:r>
            <a:r>
              <a:rPr lang="en-US" b="1" dirty="0"/>
              <a:t>&lt;CLICK&gt; </a:t>
            </a:r>
            <a:r>
              <a:rPr lang="en-US" dirty="0"/>
              <a:t>Production is initiated by removing a vial of stock culture from storage and thawing the cells.</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First the cells are grown in a small volume of a few hundred milliliters.</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The next steps involve a scale-up process, which utilizes bioreactors of increasing size </a:t>
            </a:r>
            <a:r>
              <a:rPr lang="en-US" b="1" dirty="0"/>
              <a:t>&lt;CLICK&gt;</a:t>
            </a:r>
            <a:r>
              <a:rPr lang="en-US" dirty="0"/>
              <a:t>. A bioreactor is a sterile vessel that grows cell cultures in large volumes and that maintains all the proper growth conditions, which are closely monitored.  This step-wise scale-up process is required to obtain optimum cell growth and protein production.</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Scale-up leads to final high volume growth conditions at industrial scale operations, </a:t>
            </a:r>
            <a:r>
              <a:rPr lang="en-US" dirty="0" err="1"/>
              <a:t>utilising</a:t>
            </a:r>
            <a:r>
              <a:rPr lang="en-US" dirty="0"/>
              <a:t> large production bioreactors. For CHO cells, production bioreactors can be as large as 20,000 L in volume.  Having completed cell growth, or upstream processing, the product will now be purified from the cells, formulated and packaged.  Collectively, this is known as downstream processing.</a:t>
            </a:r>
            <a:endParaRPr lang="en-US" dirty="0">
              <a:latin typeface="Arial" pitchFamily="34" charset="0"/>
            </a:endParaRPr>
          </a:p>
          <a:p>
            <a:pPr eaLnBrk="1" fontAlgn="auto" hangingPunct="1">
              <a:spcBef>
                <a:spcPct val="0"/>
              </a:spcBef>
              <a:spcAft>
                <a:spcPts val="0"/>
              </a:spcAft>
              <a:defRPr/>
            </a:pPr>
            <a:endParaRPr lang="en-US" dirty="0"/>
          </a:p>
          <a:p>
            <a:pPr eaLnBrk="1" fontAlgn="auto" hangingPunct="1">
              <a:spcBef>
                <a:spcPct val="0"/>
              </a:spcBef>
              <a:spcAft>
                <a:spcPts val="0"/>
              </a:spcAft>
              <a:defRPr/>
            </a:pPr>
            <a:r>
              <a:rPr lang="en-US" baseline="30000" dirty="0"/>
              <a:t>1 </a:t>
            </a:r>
            <a:r>
              <a:rPr lang="en-US" dirty="0"/>
              <a:t>Daugherty, E. (2012). </a:t>
            </a:r>
            <a:r>
              <a:rPr lang="en-US" i="1" dirty="0"/>
              <a:t>Biotechnology.</a:t>
            </a:r>
            <a:r>
              <a:rPr lang="en-US" dirty="0"/>
              <a:t> St. Paul: Paradigm Publishing, Inc.</a:t>
            </a:r>
          </a:p>
          <a:p>
            <a:pPr eaLnBrk="1" fontAlgn="auto" hangingPunct="1">
              <a:spcBef>
                <a:spcPct val="0"/>
              </a:spcBef>
              <a:spcAft>
                <a:spcPts val="0"/>
              </a:spcAft>
              <a:defRPr/>
            </a:pPr>
            <a:endParaRPr lang="en-US" dirty="0">
              <a:latin typeface="Arial" pitchFamily="34" charset="0"/>
            </a:endParaRPr>
          </a:p>
          <a:p>
            <a:pPr eaLnBrk="1" fontAlgn="auto" hangingPunct="1">
              <a:spcBef>
                <a:spcPct val="0"/>
              </a:spcBef>
              <a:spcAft>
                <a:spcPts val="0"/>
              </a:spcAft>
              <a:defRPr/>
            </a:pPr>
            <a:r>
              <a:rPr lang="en-US" dirty="0">
                <a:latin typeface="Arial" pitchFamily="34" charset="0"/>
              </a:rPr>
              <a:t> </a:t>
            </a:r>
          </a:p>
          <a:p>
            <a:pPr eaLnBrk="1" fontAlgn="auto" hangingPunct="1">
              <a:spcBef>
                <a:spcPct val="0"/>
              </a:spcBef>
              <a:spcAft>
                <a:spcPts val="0"/>
              </a:spcAft>
              <a:buFontTx/>
              <a:buChar char="•"/>
              <a:defRPr/>
            </a:pPr>
            <a:endParaRPr lang="en-US" dirty="0">
              <a:latin typeface="Arial" pitchFamily="34" charset="0"/>
            </a:endParaRPr>
          </a:p>
        </p:txBody>
      </p:sp>
      <p:sp>
        <p:nvSpPr>
          <p:cNvPr id="5" name="TextBox 4"/>
          <p:cNvSpPr txBox="1"/>
          <p:nvPr/>
        </p:nvSpPr>
        <p:spPr>
          <a:xfrm>
            <a:off x="116610" y="3394258"/>
            <a:ext cx="1062113" cy="375223"/>
          </a:xfrm>
          <a:prstGeom prst="rect">
            <a:avLst/>
          </a:prstGeom>
          <a:noFill/>
        </p:spPr>
        <p:txBody>
          <a:bodyPr wrap="square" lIns="95254" tIns="47627" rIns="95254" bIns="47627" rtlCol="0">
            <a:spAutoFit/>
          </a:bodyPr>
          <a:lstStyle/>
          <a:p>
            <a:r>
              <a:rPr lang="en-GB" sz="900" dirty="0">
                <a:solidFill>
                  <a:srgbClr val="FF0000"/>
                </a:solidFill>
              </a:rPr>
              <a:t>Ref 1/</a:t>
            </a:r>
            <a:r>
              <a:rPr lang="en-GB" sz="900" dirty="0" err="1">
                <a:solidFill>
                  <a:srgbClr val="FF0000"/>
                </a:solidFill>
              </a:rPr>
              <a:t>Daughtery</a:t>
            </a:r>
            <a:r>
              <a:rPr lang="en-GB" sz="900" dirty="0">
                <a:solidFill>
                  <a:srgbClr val="FF0000"/>
                </a:solidFill>
              </a:rPr>
              <a:t> 2012/ pg1</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8819" name="Notes Placeholder 2"/>
          <p:cNvSpPr>
            <a:spLocks noGrp="1"/>
          </p:cNvSpPr>
          <p:nvPr>
            <p:ph type="body" idx="1"/>
          </p:nvPr>
        </p:nvSpPr>
        <p:spPr bwMode="auto">
          <a:xfrm>
            <a:off x="370505" y="4715154"/>
            <a:ext cx="5928078" cy="9099418"/>
          </a:xfrm>
          <a:extLst/>
        </p:spPr>
        <p:txBody>
          <a:bodyPr wrap="square" numCol="1" anchor="t" anchorCtr="0" compatLnSpc="1">
            <a:prstTxWarp prst="textNoShape">
              <a:avLst/>
            </a:prstTxWarp>
          </a:bodyPr>
          <a:lstStyle/>
          <a:p>
            <a:pPr marL="178602" indent="-178602" eaLnBrk="1" fontAlgn="auto" hangingPunct="1">
              <a:spcBef>
                <a:spcPts val="0"/>
              </a:spcBef>
              <a:spcAft>
                <a:spcPts val="0"/>
              </a:spcAft>
              <a:buFont typeface="Arial" panose="020B0604020202020204" pitchFamily="34" charset="0"/>
              <a:buChar char="•"/>
              <a:defRPr/>
            </a:pPr>
            <a:r>
              <a:rPr lang="en-US" dirty="0"/>
              <a:t>The purpose of downstream processing is to recover the therapeutic monoclonal antibody from the large-scale culture, which is harvested and purified by production engineers, and to formulate and package it for administration. </a:t>
            </a:r>
          </a:p>
          <a:p>
            <a:pPr marL="178602" indent="-178602" eaLnBrk="1" fontAlgn="auto" hangingPunct="1">
              <a:spcBef>
                <a:spcPts val="0"/>
              </a:spcBef>
              <a:spcAft>
                <a:spcPts val="0"/>
              </a:spcAft>
              <a:buFont typeface="Arial" panose="020B0604020202020204" pitchFamily="34" charset="0"/>
              <a:buChar char="•"/>
              <a:defRPr/>
            </a:pPr>
            <a:r>
              <a:rPr lang="en-US" dirty="0"/>
              <a:t>The first steps of purification are </a:t>
            </a:r>
            <a:r>
              <a:rPr lang="en-US" b="1" dirty="0"/>
              <a:t>&lt;CLICK&gt; </a:t>
            </a:r>
            <a:r>
              <a:rPr lang="en-US" dirty="0"/>
              <a:t>centrifugation and filtration which removes the CHO cells, </a:t>
            </a:r>
            <a:r>
              <a:rPr lang="en-US" b="1" dirty="0"/>
              <a:t>&lt;CLICK&gt; </a:t>
            </a:r>
            <a:r>
              <a:rPr lang="en-US" dirty="0"/>
              <a:t>leaving a mixture of the monoclonal antibody and other proteins and molecules produced by the CHO cells. </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The antibody is next purified from the mixture by column chromatography; a process that separates molecules based on differences in their size, structure or charge. </a:t>
            </a:r>
            <a:r>
              <a:rPr lang="en-US" b="1" dirty="0"/>
              <a:t>&lt;CLICK&gt; </a:t>
            </a:r>
            <a:r>
              <a:rPr lang="en-US" dirty="0"/>
              <a:t>A typical manufacturing process will require multiple, successive chromatography steps to completely purify the protein.  The process will also include steps to ensure removal of any potential adventitious agents including measures such as a low-pH hold and viral filtration.</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The purified protein is then formulated, filtered again and </a:t>
            </a:r>
            <a:r>
              <a:rPr lang="en-US" b="1" dirty="0"/>
              <a:t>&lt;CLICK&gt; </a:t>
            </a:r>
            <a:r>
              <a:rPr lang="en-US" dirty="0"/>
              <a:t>finally packaged for clinical use.</a:t>
            </a:r>
          </a:p>
        </p:txBody>
      </p:sp>
      <p:sp>
        <p:nvSpPr>
          <p:cNvPr id="5" name="TextBox 4"/>
          <p:cNvSpPr txBox="1"/>
          <p:nvPr/>
        </p:nvSpPr>
        <p:spPr>
          <a:xfrm>
            <a:off x="116610" y="3394258"/>
            <a:ext cx="1062113" cy="375223"/>
          </a:xfrm>
          <a:prstGeom prst="rect">
            <a:avLst/>
          </a:prstGeom>
          <a:noFill/>
        </p:spPr>
        <p:txBody>
          <a:bodyPr wrap="square" lIns="95254" tIns="47627" rIns="95254" bIns="47627" rtlCol="0">
            <a:spAutoFit/>
          </a:bodyPr>
          <a:lstStyle/>
          <a:p>
            <a:r>
              <a:rPr lang="en-GB" sz="900" dirty="0">
                <a:solidFill>
                  <a:srgbClr val="FF0000"/>
                </a:solidFill>
              </a:rPr>
              <a:t>Ref 1/</a:t>
            </a:r>
            <a:r>
              <a:rPr lang="en-GB" sz="900" dirty="0" err="1">
                <a:solidFill>
                  <a:srgbClr val="FF0000"/>
                </a:solidFill>
              </a:rPr>
              <a:t>Daughtery</a:t>
            </a:r>
            <a:r>
              <a:rPr lang="en-GB" sz="900" dirty="0">
                <a:solidFill>
                  <a:srgbClr val="FF0000"/>
                </a:solidFill>
              </a:rPr>
              <a:t> 2012/ pg1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r>
              <a:rPr lang="en-GB" altLang="en-US" dirty="0"/>
              <a:t>Timeline of the discovery of monoclonal antibodies, as well as the Nobel prizes that were awarded in relation to the discoveries leading up to the currently available </a:t>
            </a:r>
            <a:r>
              <a:rPr lang="en-GB" altLang="en-US" dirty="0" err="1"/>
              <a:t>mAbs</a:t>
            </a:r>
            <a:r>
              <a:rPr lang="en-GB" altLang="en-US" dirty="0"/>
              <a:t> today</a:t>
            </a:r>
          </a:p>
        </p:txBody>
      </p:sp>
      <p:sp>
        <p:nvSpPr>
          <p:cNvPr id="7" name="TextBox 6"/>
          <p:cNvSpPr txBox="1"/>
          <p:nvPr/>
        </p:nvSpPr>
        <p:spPr>
          <a:xfrm>
            <a:off x="5818325" y="3419450"/>
            <a:ext cx="1062113" cy="511683"/>
          </a:xfrm>
          <a:prstGeom prst="rect">
            <a:avLst/>
          </a:prstGeom>
          <a:noFill/>
        </p:spPr>
        <p:txBody>
          <a:bodyPr wrap="square" lIns="95254" tIns="47627" rIns="95254" bIns="47627" rtlCol="0">
            <a:spAutoFit/>
          </a:bodyPr>
          <a:lstStyle/>
          <a:p>
            <a:r>
              <a:rPr lang="en-GB" sz="900" dirty="0">
                <a:solidFill>
                  <a:srgbClr val="FF0000"/>
                </a:solidFill>
              </a:rPr>
              <a:t>Ref </a:t>
            </a:r>
            <a:r>
              <a:rPr lang="en-GB" sz="900" dirty="0" smtClean="0">
                <a:solidFill>
                  <a:srgbClr val="FF0000"/>
                </a:solidFill>
              </a:rPr>
              <a:t>6 and 7/Nobel Prize website</a:t>
            </a:r>
            <a:endParaRPr lang="en-GB" sz="900" dirty="0">
              <a:solidFill>
                <a:srgbClr val="FF0000"/>
              </a:solidFill>
            </a:endParaRPr>
          </a:p>
        </p:txBody>
      </p:sp>
      <p:sp>
        <p:nvSpPr>
          <p:cNvPr id="8" name="Right Brace 7"/>
          <p:cNvSpPr/>
          <p:nvPr/>
        </p:nvSpPr>
        <p:spPr>
          <a:xfrm>
            <a:off x="5761220" y="3423477"/>
            <a:ext cx="114211" cy="503631"/>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87938" tIns="43969" rIns="87938" bIns="43969" rtlCol="0" anchor="ctr"/>
          <a:lstStyle/>
          <a:p>
            <a:pPr algn="ctr"/>
            <a:endParaRPr lang="en-GB"/>
          </a:p>
        </p:txBody>
      </p:sp>
      <p:sp>
        <p:nvSpPr>
          <p:cNvPr id="9" name="TextBox 8"/>
          <p:cNvSpPr txBox="1"/>
          <p:nvPr/>
        </p:nvSpPr>
        <p:spPr>
          <a:xfrm>
            <a:off x="5784080" y="713843"/>
            <a:ext cx="965063" cy="511683"/>
          </a:xfrm>
          <a:prstGeom prst="rect">
            <a:avLst/>
          </a:prstGeom>
          <a:noFill/>
        </p:spPr>
        <p:txBody>
          <a:bodyPr wrap="square" lIns="95254" tIns="47627" rIns="95254" bIns="47627" rtlCol="0">
            <a:spAutoFit/>
          </a:bodyPr>
          <a:lstStyle/>
          <a:p>
            <a:r>
              <a:rPr lang="en-GB" sz="900" dirty="0" smtClean="0">
                <a:solidFill>
                  <a:srgbClr val="FF0000"/>
                </a:solidFill>
              </a:rPr>
              <a:t>Ref 2/ Foltz 2013/pg2222/ col2/para2</a:t>
            </a:r>
            <a:endParaRPr lang="en-GB" sz="900" dirty="0">
              <a:solidFill>
                <a:srgbClr val="FF0000"/>
              </a:solidFill>
            </a:endParaRPr>
          </a:p>
        </p:txBody>
      </p:sp>
      <p:cxnSp>
        <p:nvCxnSpPr>
          <p:cNvPr id="3" name="Straight Arrow Connector 2"/>
          <p:cNvCxnSpPr/>
          <p:nvPr/>
        </p:nvCxnSpPr>
        <p:spPr>
          <a:xfrm flipH="1">
            <a:off x="4114800" y="661298"/>
            <a:ext cx="716281" cy="55155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4919111" y="937074"/>
            <a:ext cx="899214" cy="78504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4686301" y="1051801"/>
            <a:ext cx="1189130" cy="133579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601934" y="1995672"/>
            <a:ext cx="401423" cy="28397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755844" y="288115"/>
            <a:ext cx="2152511" cy="234684"/>
          </a:xfrm>
          <a:prstGeom prst="rect">
            <a:avLst/>
          </a:prstGeom>
          <a:noFill/>
        </p:spPr>
        <p:txBody>
          <a:bodyPr wrap="square" lIns="95254" tIns="47627" rIns="95254" bIns="47627" rtlCol="0">
            <a:spAutoFit/>
          </a:bodyPr>
          <a:lstStyle/>
          <a:p>
            <a:r>
              <a:rPr lang="en-GB" sz="900" dirty="0">
                <a:solidFill>
                  <a:srgbClr val="FF0000"/>
                </a:solidFill>
              </a:rPr>
              <a:t>Ref 5</a:t>
            </a:r>
            <a:r>
              <a:rPr lang="en-GB" sz="900" dirty="0" smtClean="0">
                <a:solidFill>
                  <a:srgbClr val="FF0000"/>
                </a:solidFill>
              </a:rPr>
              <a:t>/</a:t>
            </a:r>
            <a:r>
              <a:rPr lang="en-GB" sz="900" dirty="0" err="1" smtClean="0">
                <a:solidFill>
                  <a:srgbClr val="FF0000"/>
                </a:solidFill>
              </a:rPr>
              <a:t>LeBien</a:t>
            </a:r>
            <a:r>
              <a:rPr lang="en-GB" sz="900" dirty="0" smtClean="0">
                <a:solidFill>
                  <a:srgbClr val="FF0000"/>
                </a:solidFill>
              </a:rPr>
              <a:t> 2008/pg1570/col1/para2</a:t>
            </a:r>
            <a:endParaRPr lang="en-GB" sz="900" dirty="0">
              <a:solidFill>
                <a:srgbClr val="FF0000"/>
              </a:solidFill>
            </a:endParaRPr>
          </a:p>
        </p:txBody>
      </p:sp>
      <p:cxnSp>
        <p:nvCxnSpPr>
          <p:cNvPr id="29" name="Straight Arrow Connector 28"/>
          <p:cNvCxnSpPr/>
          <p:nvPr/>
        </p:nvCxnSpPr>
        <p:spPr>
          <a:xfrm flipH="1">
            <a:off x="2730500" y="497804"/>
            <a:ext cx="203200" cy="42294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7213" y="263120"/>
            <a:ext cx="2152511" cy="234684"/>
          </a:xfrm>
          <a:prstGeom prst="rect">
            <a:avLst/>
          </a:prstGeom>
          <a:noFill/>
        </p:spPr>
        <p:txBody>
          <a:bodyPr wrap="square" lIns="95254" tIns="47627" rIns="95254" bIns="47627" rtlCol="0">
            <a:spAutoFit/>
          </a:bodyPr>
          <a:lstStyle/>
          <a:p>
            <a:r>
              <a:rPr lang="en-GB" sz="900" dirty="0">
                <a:solidFill>
                  <a:srgbClr val="FF0000"/>
                </a:solidFill>
              </a:rPr>
              <a:t>Ref </a:t>
            </a:r>
            <a:r>
              <a:rPr lang="en-GB" sz="900" dirty="0" smtClean="0">
                <a:solidFill>
                  <a:srgbClr val="FF0000"/>
                </a:solidFill>
              </a:rPr>
              <a:t>3/</a:t>
            </a:r>
            <a:r>
              <a:rPr lang="en-GB" sz="900" dirty="0" err="1" smtClean="0">
                <a:solidFill>
                  <a:srgbClr val="FF0000"/>
                </a:solidFill>
              </a:rPr>
              <a:t>Prull</a:t>
            </a:r>
            <a:r>
              <a:rPr lang="en-GB" sz="900" dirty="0" smtClean="0">
                <a:solidFill>
                  <a:srgbClr val="FF0000"/>
                </a:solidFill>
              </a:rPr>
              <a:t> 2003/pg334/para2</a:t>
            </a:r>
            <a:endParaRPr lang="en-GB" sz="900" dirty="0">
              <a:solidFill>
                <a:srgbClr val="FF0000"/>
              </a:solidFill>
            </a:endParaRPr>
          </a:p>
        </p:txBody>
      </p:sp>
      <p:cxnSp>
        <p:nvCxnSpPr>
          <p:cNvPr id="30720" name="Straight Arrow Connector 30719"/>
          <p:cNvCxnSpPr/>
          <p:nvPr/>
        </p:nvCxnSpPr>
        <p:spPr>
          <a:xfrm>
            <a:off x="590550" y="497804"/>
            <a:ext cx="657293" cy="71504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5868" y="2731793"/>
            <a:ext cx="965063" cy="511683"/>
          </a:xfrm>
          <a:prstGeom prst="rect">
            <a:avLst/>
          </a:prstGeom>
          <a:noFill/>
        </p:spPr>
        <p:txBody>
          <a:bodyPr wrap="square" lIns="95254" tIns="47627" rIns="95254" bIns="47627" rtlCol="0">
            <a:spAutoFit/>
          </a:bodyPr>
          <a:lstStyle/>
          <a:p>
            <a:r>
              <a:rPr lang="en-GB" sz="900" dirty="0">
                <a:solidFill>
                  <a:srgbClr val="FF0000"/>
                </a:solidFill>
              </a:rPr>
              <a:t>Ref 4</a:t>
            </a:r>
            <a:r>
              <a:rPr lang="en-GB" sz="900" dirty="0" smtClean="0">
                <a:solidFill>
                  <a:srgbClr val="FF0000"/>
                </a:solidFill>
              </a:rPr>
              <a:t>/ </a:t>
            </a:r>
            <a:r>
              <a:rPr lang="en-GB" sz="900" dirty="0" err="1" smtClean="0">
                <a:solidFill>
                  <a:srgbClr val="FF0000"/>
                </a:solidFill>
              </a:rPr>
              <a:t>Gormley</a:t>
            </a:r>
            <a:r>
              <a:rPr lang="en-GB" sz="900" dirty="0" smtClean="0">
                <a:solidFill>
                  <a:srgbClr val="FF0000"/>
                </a:solidFill>
              </a:rPr>
              <a:t> 2007/pg74/col 1-2/para4</a:t>
            </a:r>
          </a:p>
        </p:txBody>
      </p:sp>
      <p:cxnSp>
        <p:nvCxnSpPr>
          <p:cNvPr id="30724" name="Straight Arrow Connector 30723"/>
          <p:cNvCxnSpPr/>
          <p:nvPr/>
        </p:nvCxnSpPr>
        <p:spPr>
          <a:xfrm flipV="1">
            <a:off x="857250" y="2647950"/>
            <a:ext cx="1089734" cy="3810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731" name="Straight Arrow Connector 30730"/>
          <p:cNvCxnSpPr/>
          <p:nvPr/>
        </p:nvCxnSpPr>
        <p:spPr>
          <a:xfrm>
            <a:off x="731520" y="2038350"/>
            <a:ext cx="431949" cy="43053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0" y="1459859"/>
            <a:ext cx="965063" cy="511683"/>
          </a:xfrm>
          <a:prstGeom prst="rect">
            <a:avLst/>
          </a:prstGeom>
          <a:noFill/>
        </p:spPr>
        <p:txBody>
          <a:bodyPr wrap="square" lIns="95254" tIns="47627" rIns="95254" bIns="47627" rtlCol="0">
            <a:spAutoFit/>
          </a:bodyPr>
          <a:lstStyle/>
          <a:p>
            <a:r>
              <a:rPr lang="en-GB" sz="900" dirty="0">
                <a:solidFill>
                  <a:srgbClr val="FF0000"/>
                </a:solidFill>
              </a:rPr>
              <a:t>Ref </a:t>
            </a:r>
            <a:r>
              <a:rPr lang="en-GB" sz="900" dirty="0" smtClean="0">
                <a:solidFill>
                  <a:srgbClr val="FF0000"/>
                </a:solidFill>
              </a:rPr>
              <a:t>2/ Foltz 2013/</a:t>
            </a:r>
            <a:r>
              <a:rPr lang="en-GB" sz="900" dirty="0" err="1" smtClean="0">
                <a:solidFill>
                  <a:srgbClr val="FF0000"/>
                </a:solidFill>
              </a:rPr>
              <a:t>pg</a:t>
            </a:r>
            <a:r>
              <a:rPr lang="en-GB" sz="900" dirty="0" smtClean="0">
                <a:solidFill>
                  <a:srgbClr val="FF0000"/>
                </a:solidFill>
              </a:rPr>
              <a:t> 2222/ col1/para1</a:t>
            </a:r>
          </a:p>
        </p:txBody>
      </p:sp>
      <p:sp>
        <p:nvSpPr>
          <p:cNvPr id="51" name="TextBox 50"/>
          <p:cNvSpPr txBox="1"/>
          <p:nvPr/>
        </p:nvSpPr>
        <p:spPr>
          <a:xfrm>
            <a:off x="3836806" y="292155"/>
            <a:ext cx="2166551" cy="373183"/>
          </a:xfrm>
          <a:prstGeom prst="rect">
            <a:avLst/>
          </a:prstGeom>
          <a:noFill/>
        </p:spPr>
        <p:txBody>
          <a:bodyPr wrap="square" lIns="95254" tIns="47627" rIns="95254" bIns="47627" rtlCol="0">
            <a:spAutoFit/>
          </a:bodyPr>
          <a:lstStyle/>
          <a:p>
            <a:r>
              <a:rPr lang="en-GB" sz="900" dirty="0">
                <a:solidFill>
                  <a:srgbClr val="FF0000"/>
                </a:solidFill>
              </a:rPr>
              <a:t>Ref </a:t>
            </a:r>
            <a:r>
              <a:rPr lang="en-GB" sz="900" dirty="0" smtClean="0">
                <a:solidFill>
                  <a:srgbClr val="FF0000"/>
                </a:solidFill>
              </a:rPr>
              <a:t>1/ </a:t>
            </a:r>
            <a:r>
              <a:rPr lang="en-GB" sz="900" dirty="0" err="1" smtClean="0">
                <a:solidFill>
                  <a:srgbClr val="FF0000"/>
                </a:solidFill>
              </a:rPr>
              <a:t>Catapano</a:t>
            </a:r>
            <a:r>
              <a:rPr lang="en-GB" sz="900" dirty="0" smtClean="0">
                <a:solidFill>
                  <a:srgbClr val="FF0000"/>
                </a:solidFill>
              </a:rPr>
              <a:t> 2013/pg6/para3</a:t>
            </a:r>
          </a:p>
          <a:p>
            <a:r>
              <a:rPr lang="en-GB" sz="900" dirty="0" smtClean="0">
                <a:solidFill>
                  <a:srgbClr val="FF0000"/>
                </a:solidFill>
              </a:rPr>
              <a:t>Ref 2/ Foltz 2013/pg2222/col1/para1</a:t>
            </a:r>
            <a:endParaRPr lang="en-GB" sz="900" dirty="0">
              <a:solidFill>
                <a:srgbClr val="FF0000"/>
              </a:solidFill>
            </a:endParaRPr>
          </a:p>
        </p:txBody>
      </p:sp>
      <p:sp>
        <p:nvSpPr>
          <p:cNvPr id="57" name="TextBox 56"/>
          <p:cNvSpPr txBox="1"/>
          <p:nvPr/>
        </p:nvSpPr>
        <p:spPr>
          <a:xfrm>
            <a:off x="5862140" y="1483989"/>
            <a:ext cx="965063" cy="511683"/>
          </a:xfrm>
          <a:prstGeom prst="rect">
            <a:avLst/>
          </a:prstGeom>
          <a:noFill/>
        </p:spPr>
        <p:txBody>
          <a:bodyPr wrap="square" lIns="95254" tIns="47627" rIns="95254" bIns="47627" rtlCol="0">
            <a:spAutoFit/>
          </a:bodyPr>
          <a:lstStyle/>
          <a:p>
            <a:r>
              <a:rPr lang="en-GB" sz="900" dirty="0" smtClean="0">
                <a:solidFill>
                  <a:srgbClr val="FF0000"/>
                </a:solidFill>
              </a:rPr>
              <a:t>Ref 2/ Foltz 2013/pg2222/ col1/para1</a:t>
            </a:r>
            <a:endParaRPr lang="en-GB" sz="900" dirty="0">
              <a:solidFill>
                <a:srgbClr val="FF0000"/>
              </a:solidFill>
            </a:endParaRPr>
          </a:p>
        </p:txBody>
      </p:sp>
      <p:sp>
        <p:nvSpPr>
          <p:cNvPr id="59" name="TextBox 58"/>
          <p:cNvSpPr txBox="1"/>
          <p:nvPr/>
        </p:nvSpPr>
        <p:spPr>
          <a:xfrm>
            <a:off x="5818325" y="2406702"/>
            <a:ext cx="965063" cy="650182"/>
          </a:xfrm>
          <a:prstGeom prst="rect">
            <a:avLst/>
          </a:prstGeom>
          <a:noFill/>
        </p:spPr>
        <p:txBody>
          <a:bodyPr wrap="square" lIns="95254" tIns="47627" rIns="95254" bIns="47627" rtlCol="0">
            <a:spAutoFit/>
          </a:bodyPr>
          <a:lstStyle/>
          <a:p>
            <a:r>
              <a:rPr lang="en-GB" sz="900" dirty="0">
                <a:solidFill>
                  <a:srgbClr val="FF0000"/>
                </a:solidFill>
              </a:rPr>
              <a:t>Ref </a:t>
            </a:r>
            <a:r>
              <a:rPr lang="en-GB" sz="900" dirty="0" smtClean="0">
                <a:solidFill>
                  <a:srgbClr val="FF0000"/>
                </a:solidFill>
              </a:rPr>
              <a:t>1/ </a:t>
            </a:r>
            <a:r>
              <a:rPr lang="en-GB" sz="900" dirty="0" err="1" smtClean="0">
                <a:solidFill>
                  <a:srgbClr val="FF0000"/>
                </a:solidFill>
              </a:rPr>
              <a:t>Catapano</a:t>
            </a:r>
            <a:r>
              <a:rPr lang="en-GB" sz="900" dirty="0" smtClean="0">
                <a:solidFill>
                  <a:srgbClr val="FF0000"/>
                </a:solidFill>
              </a:rPr>
              <a:t> 2013/pg6/ para3</a:t>
            </a:r>
          </a:p>
        </p:txBody>
      </p:sp>
      <p:cxnSp>
        <p:nvCxnSpPr>
          <p:cNvPr id="60" name="Straight Arrow Connector 59"/>
          <p:cNvCxnSpPr/>
          <p:nvPr/>
        </p:nvCxnSpPr>
        <p:spPr>
          <a:xfrm flipH="1" flipV="1">
            <a:off x="3641951" y="2512180"/>
            <a:ext cx="2142129" cy="21961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88813" y="4165600"/>
            <a:ext cx="2909987" cy="396573"/>
          </a:xfrm>
          <a:prstGeom prst="rect">
            <a:avLst/>
          </a:prstGeom>
          <a:solidFill>
            <a:schemeClr val="bg1"/>
          </a:solidFill>
          <a:ln w="28575">
            <a:solidFill>
              <a:srgbClr val="FF0000"/>
            </a:solidFill>
          </a:ln>
        </p:spPr>
        <p:txBody>
          <a:bodyPr wrap="square" lIns="87938" tIns="43969" rIns="87938" bIns="43969" rtlCol="0">
            <a:spAutoFit/>
          </a:bodyPr>
          <a:lstStyle/>
          <a:p>
            <a:r>
              <a:rPr lang="en-GB" sz="1000" b="1" dirty="0">
                <a:solidFill>
                  <a:srgbClr val="FF0000"/>
                </a:solidFill>
              </a:rPr>
              <a:t>From previously approved deck: </a:t>
            </a:r>
            <a:r>
              <a:rPr lang="en-GB" sz="1000" b="1" dirty="0" smtClean="0">
                <a:solidFill>
                  <a:srgbClr val="FF0000"/>
                </a:solidFill>
              </a:rPr>
              <a:t>US.ALI.14.03.008 mAb </a:t>
            </a:r>
            <a:r>
              <a:rPr lang="en-GB" sz="1000" b="1" dirty="0">
                <a:solidFill>
                  <a:srgbClr val="FF0000"/>
                </a:solidFill>
              </a:rPr>
              <a:t>Final deck (ACC)</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17370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178602" indent="-178602" eaLnBrk="1" fontAlgn="auto" hangingPunct="1">
              <a:spcBef>
                <a:spcPts val="0"/>
              </a:spcBef>
              <a:spcAft>
                <a:spcPts val="0"/>
              </a:spcAft>
              <a:buFont typeface="Arial" panose="020B0604020202020204" pitchFamily="34" charset="0"/>
              <a:buChar char="•"/>
              <a:defRPr/>
            </a:pPr>
            <a:r>
              <a:rPr lang="en-US" dirty="0">
                <a:latin typeface="Arial" pitchFamily="34" charset="0"/>
              </a:rPr>
              <a:t>Antibodies are proteins generated by the immune system as a line of defense against infection and disease.</a:t>
            </a:r>
            <a:r>
              <a:rPr lang="en-US" baseline="30000" dirty="0">
                <a:latin typeface="Arial" pitchFamily="34" charset="0"/>
              </a:rPr>
              <a:t>1</a:t>
            </a:r>
            <a:r>
              <a:rPr lang="en-US" dirty="0">
                <a:latin typeface="Arial" pitchFamily="34" charset="0"/>
              </a:rPr>
              <a:t> </a:t>
            </a:r>
          </a:p>
          <a:p>
            <a:pPr marL="178602" indent="-178602" eaLnBrk="1" fontAlgn="auto" hangingPunct="1">
              <a:spcBef>
                <a:spcPts val="0"/>
              </a:spcBef>
              <a:spcAft>
                <a:spcPts val="0"/>
              </a:spcAft>
              <a:buFont typeface="Arial" panose="020B0604020202020204" pitchFamily="34" charset="0"/>
              <a:buChar char="•"/>
              <a:defRPr/>
            </a:pPr>
            <a:r>
              <a:rPr lang="en-US" dirty="0"/>
              <a:t>All antibodies have a similar structure, commonly represented by a “Y” shape. </a:t>
            </a:r>
          </a:p>
          <a:p>
            <a:pPr marL="178602" indent="-178602" eaLnBrk="1" fontAlgn="auto" hangingPunct="1">
              <a:spcBef>
                <a:spcPts val="0"/>
              </a:spcBef>
              <a:spcAft>
                <a:spcPts val="0"/>
              </a:spcAft>
              <a:buFont typeface="Arial" panose="020B0604020202020204" pitchFamily="34" charset="0"/>
              <a:buChar char="•"/>
              <a:defRPr/>
            </a:pPr>
            <a:r>
              <a:rPr lang="en-US" dirty="0"/>
              <a:t>Antibodies are comprised of four proteins. </a:t>
            </a:r>
            <a:r>
              <a:rPr lang="en-US" b="1" dirty="0"/>
              <a:t>&lt;CLICK&gt;</a:t>
            </a:r>
            <a:r>
              <a:rPr lang="en-US" dirty="0"/>
              <a:t>Two heavy chains and two light chains </a:t>
            </a:r>
            <a:r>
              <a:rPr lang="en-US" b="1" dirty="0"/>
              <a:t>&lt;CLICK&gt; </a:t>
            </a:r>
            <a:r>
              <a:rPr lang="en-US" dirty="0"/>
              <a:t>which are held together by covalent bonds </a:t>
            </a:r>
            <a:r>
              <a:rPr lang="en-US" b="1" dirty="0"/>
              <a:t>&lt;CLICK&gt;.</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The tips of the heavy and light chains vary from antibody to antibody, enabling each antibody to </a:t>
            </a:r>
            <a:r>
              <a:rPr lang="en-GB" dirty="0"/>
              <a:t>recognise</a:t>
            </a:r>
            <a:r>
              <a:rPr lang="en-US" dirty="0"/>
              <a:t> a specific target.  </a:t>
            </a:r>
            <a:r>
              <a:rPr lang="en-US" b="1" dirty="0"/>
              <a:t>&lt;CLICK&gt; </a:t>
            </a:r>
            <a:r>
              <a:rPr lang="en-US" dirty="0"/>
              <a:t>This region of the antibody is called the variable region</a:t>
            </a:r>
          </a:p>
          <a:p>
            <a:pPr marL="178602" indent="-178602" eaLnBrk="1" fontAlgn="auto" hangingPunct="1">
              <a:spcBef>
                <a:spcPts val="0"/>
              </a:spcBef>
              <a:spcAft>
                <a:spcPts val="0"/>
              </a:spcAft>
              <a:buFont typeface="Arial" panose="020B0604020202020204" pitchFamily="34" charset="0"/>
              <a:buChar char="•"/>
              <a:defRPr/>
            </a:pPr>
            <a:r>
              <a:rPr lang="en-US" dirty="0"/>
              <a:t>The rest of the protein remains constant between different antibodies, </a:t>
            </a:r>
            <a:r>
              <a:rPr lang="en-US" b="1" dirty="0"/>
              <a:t>&lt;CLICK&gt; </a:t>
            </a:r>
            <a:r>
              <a:rPr lang="en-US" dirty="0"/>
              <a:t>and thus is called the constant region.</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The base of the antibody is called the Fc (fragment </a:t>
            </a:r>
            <a:r>
              <a:rPr lang="en-US" dirty="0" err="1"/>
              <a:t>crystalizable</a:t>
            </a:r>
            <a:r>
              <a:rPr lang="en-US" dirty="0"/>
              <a:t>) region and is important for recognition of the antibody by cells and proteins of the immune system.</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The two arms of the antibody are called the Fab (fragment antigen binding) regions and include the variable regions of the heavy and light chains.</a:t>
            </a:r>
          </a:p>
          <a:p>
            <a:pPr marL="178602" indent="-178602" eaLnBrk="1" fontAlgn="auto" hangingPunct="1">
              <a:spcBef>
                <a:spcPts val="0"/>
              </a:spcBef>
              <a:spcAft>
                <a:spcPts val="0"/>
              </a:spcAft>
              <a:buFont typeface="Arial" panose="020B0604020202020204" pitchFamily="34" charset="0"/>
              <a:buChar char="•"/>
              <a:defRPr/>
            </a:pPr>
            <a:endParaRPr lang="en-US" dirty="0">
              <a:latin typeface="Arial" pitchFamily="34" charset="0"/>
            </a:endParaRPr>
          </a:p>
          <a:p>
            <a:pPr eaLnBrk="1" fontAlgn="auto" hangingPunct="1">
              <a:spcBef>
                <a:spcPts val="0"/>
              </a:spcBef>
              <a:spcAft>
                <a:spcPts val="0"/>
              </a:spcAft>
              <a:defRPr/>
            </a:pPr>
            <a:r>
              <a:rPr lang="en-US" sz="1100" baseline="30000" dirty="0">
                <a:latin typeface="Arial" pitchFamily="34" charset="0"/>
              </a:rPr>
              <a:t>1 </a:t>
            </a:r>
            <a:r>
              <a:rPr lang="en-US" sz="1100" dirty="0" err="1">
                <a:latin typeface="Arial" pitchFamily="34" charset="0"/>
              </a:rPr>
              <a:t>Sompayrac</a:t>
            </a:r>
            <a:r>
              <a:rPr lang="en-US" sz="1100" dirty="0">
                <a:latin typeface="Arial" pitchFamily="34" charset="0"/>
              </a:rPr>
              <a:t>, L. </a:t>
            </a:r>
            <a:r>
              <a:rPr lang="en-US" sz="1100" i="1" dirty="0">
                <a:latin typeface="Arial" pitchFamily="34" charset="0"/>
              </a:rPr>
              <a:t>How The Immune System Works</a:t>
            </a:r>
            <a:r>
              <a:rPr lang="en-US" sz="1100" dirty="0">
                <a:latin typeface="Arial" pitchFamily="34" charset="0"/>
              </a:rPr>
              <a:t>, Wiley-Blackwell, 2012.</a:t>
            </a:r>
          </a:p>
          <a:p>
            <a:pPr marL="178602" indent="-178602" eaLnBrk="1" fontAlgn="auto" hangingPunct="1">
              <a:spcBef>
                <a:spcPts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endParaRPr lang="en-US" dirty="0"/>
          </a:p>
        </p:txBody>
      </p:sp>
      <p:sp>
        <p:nvSpPr>
          <p:cNvPr id="4" name="TextBox 3"/>
          <p:cNvSpPr txBox="1"/>
          <p:nvPr/>
        </p:nvSpPr>
        <p:spPr>
          <a:xfrm>
            <a:off x="5606975" y="2543822"/>
            <a:ext cx="1062113" cy="514480"/>
          </a:xfrm>
          <a:prstGeom prst="rect">
            <a:avLst/>
          </a:prstGeom>
          <a:noFill/>
        </p:spPr>
        <p:txBody>
          <a:bodyPr wrap="square" lIns="95254" tIns="47627" rIns="95254" bIns="47627" rtlCol="0">
            <a:spAutoFit/>
          </a:bodyPr>
          <a:lstStyle/>
          <a:p>
            <a:r>
              <a:rPr lang="en-GB" sz="900" dirty="0">
                <a:solidFill>
                  <a:srgbClr val="FF0000"/>
                </a:solidFill>
              </a:rPr>
              <a:t>Ref 1/ </a:t>
            </a:r>
            <a:r>
              <a:rPr lang="en-GB" sz="900" dirty="0" err="1">
                <a:solidFill>
                  <a:srgbClr val="FF0000"/>
                </a:solidFill>
              </a:rPr>
              <a:t>Sompayrac</a:t>
            </a:r>
            <a:r>
              <a:rPr lang="en-GB" sz="900" dirty="0">
                <a:solidFill>
                  <a:srgbClr val="FF0000"/>
                </a:solidFill>
              </a:rPr>
              <a:t> 2012/ </a:t>
            </a:r>
            <a:r>
              <a:rPr lang="en-GB" sz="900" dirty="0" err="1">
                <a:solidFill>
                  <a:srgbClr val="FF0000"/>
                </a:solidFill>
              </a:rPr>
              <a:t>pg</a:t>
            </a:r>
            <a:r>
              <a:rPr lang="en-GB" sz="900" dirty="0">
                <a:solidFill>
                  <a:srgbClr val="FF0000"/>
                </a:solidFill>
              </a:rPr>
              <a:t> 4/col 2</a:t>
            </a:r>
          </a:p>
        </p:txBody>
      </p:sp>
      <p:sp>
        <p:nvSpPr>
          <p:cNvPr id="2" name="Right Brace 1"/>
          <p:cNvSpPr/>
          <p:nvPr/>
        </p:nvSpPr>
        <p:spPr>
          <a:xfrm>
            <a:off x="5574561" y="1363794"/>
            <a:ext cx="114211" cy="2727587"/>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87938" tIns="43969" rIns="87938" bIns="43969" rtlCol="0" anchor="ctr"/>
          <a:lstStyle/>
          <a:p>
            <a:pPr algn="ctr"/>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3156" name="Rectangle 3"/>
          <p:cNvSpPr>
            <a:spLocks noGrp="1" noChangeArrowheads="1"/>
          </p:cNvSpPr>
          <p:nvPr>
            <p:ph type="body" idx="1"/>
          </p:nvPr>
        </p:nvSpPr>
        <p:spPr bwMode="auto">
          <a:xfrm>
            <a:off x="292100" y="4715154"/>
            <a:ext cx="6083300" cy="3060713"/>
          </a:xfrm>
          <a:extLst/>
        </p:spPr>
        <p:txBody>
          <a:bodyPr wrap="square" numCol="1" anchor="t" anchorCtr="0" compatLnSpc="1">
            <a:prstTxWarp prst="textNoShape">
              <a:avLst/>
            </a:prstTxWarp>
          </a:bodyPr>
          <a:lstStyle/>
          <a:p>
            <a:pPr marL="178602" indent="-178602" eaLnBrk="1" fontAlgn="auto" hangingPunct="1">
              <a:spcBef>
                <a:spcPts val="0"/>
              </a:spcBef>
              <a:spcAft>
                <a:spcPts val="0"/>
              </a:spcAft>
              <a:buFont typeface="Arial" panose="020B0604020202020204" pitchFamily="34" charset="0"/>
              <a:buChar char="•"/>
              <a:defRPr/>
            </a:pPr>
            <a:r>
              <a:rPr lang="en-US" dirty="0"/>
              <a:t>Antibodies are produced by B-cells which originate and mature in the bone marrow.</a:t>
            </a:r>
            <a:r>
              <a:rPr lang="en-US" baseline="30000" dirty="0"/>
              <a:t>1</a:t>
            </a:r>
            <a:r>
              <a:rPr lang="en-US" dirty="0"/>
              <a:t> Each new B-cell creates antibodies with a unique variable region.  The human immune system has millions of different B-cells, each with unique antibodies and it is this variability that enables the immune system to </a:t>
            </a:r>
            <a:r>
              <a:rPr lang="en-GB" dirty="0"/>
              <a:t>recognise</a:t>
            </a:r>
            <a:r>
              <a:rPr lang="en-US" dirty="0"/>
              <a:t> the multitude of foreign molecules we come in contact with. </a:t>
            </a:r>
          </a:p>
          <a:p>
            <a:pPr marL="178602" indent="-178602" eaLnBrk="1" fontAlgn="auto" hangingPunct="1">
              <a:spcBef>
                <a:spcPts val="0"/>
              </a:spcBef>
              <a:spcAft>
                <a:spcPts val="0"/>
              </a:spcAft>
              <a:buFont typeface="Arial" panose="020B0604020202020204" pitchFamily="34" charset="0"/>
              <a:buChar char="•"/>
              <a:defRPr/>
            </a:pPr>
            <a:r>
              <a:rPr lang="en-US" dirty="0"/>
              <a:t> Each B-cell displays its unique antibody on the outside of the cell as membrane-bound receptors </a:t>
            </a:r>
            <a:r>
              <a:rPr lang="en-US" b="1" dirty="0"/>
              <a:t>&lt;CLICK&gt;</a:t>
            </a:r>
            <a:r>
              <a:rPr lang="en-US" dirty="0"/>
              <a:t>. The molecule the antibody binds to is called an antigen which is short for “antibody generator”.  </a:t>
            </a:r>
            <a:r>
              <a:rPr lang="en-US" b="1" dirty="0"/>
              <a:t>&lt;CLICK&gt; </a:t>
            </a:r>
            <a:r>
              <a:rPr lang="en-US" dirty="0"/>
              <a:t>An antigen is any molecule which when introduced into an organism, generates antibodies.  Many (though not all) antigens are 0proteins. </a:t>
            </a:r>
          </a:p>
          <a:p>
            <a:pPr marL="178602" indent="-178602" eaLnBrk="1" fontAlgn="auto" hangingPunct="1">
              <a:spcBef>
                <a:spcPts val="0"/>
              </a:spcBef>
              <a:spcAft>
                <a:spcPts val="0"/>
              </a:spcAft>
              <a:buFont typeface="Arial" panose="020B0604020202020204" pitchFamily="34" charset="0"/>
              <a:buChar char="•"/>
              <a:defRPr/>
            </a:pPr>
            <a:r>
              <a:rPr lang="en-US" b="1" dirty="0"/>
              <a:t> &lt;CLICK&gt; </a:t>
            </a:r>
            <a:r>
              <a:rPr lang="en-US" dirty="0"/>
              <a:t>B-cells become activated when antigen binds to the antibody receptors.</a:t>
            </a:r>
          </a:p>
          <a:p>
            <a:pPr marL="178602" indent="-178602" eaLnBrk="1" fontAlgn="auto" hangingPunct="1">
              <a:spcBef>
                <a:spcPts val="0"/>
              </a:spcBef>
              <a:spcAft>
                <a:spcPts val="0"/>
              </a:spcAft>
              <a:buFont typeface="Arial" panose="020B0604020202020204" pitchFamily="34" charset="0"/>
              <a:buChar char="•"/>
              <a:defRPr/>
            </a:pPr>
            <a:r>
              <a:rPr lang="en-US" b="1" dirty="0"/>
              <a:t>&lt;CLICK&gt; </a:t>
            </a:r>
            <a:r>
              <a:rPr lang="en-US" dirty="0"/>
              <a:t>Activated B-cells proliferate to create plasma cells and memory cells.</a:t>
            </a:r>
          </a:p>
          <a:p>
            <a:pPr marL="178602" indent="-178602" eaLnBrk="1" fontAlgn="auto" hangingPunct="1">
              <a:spcBef>
                <a:spcPts val="0"/>
              </a:spcBef>
              <a:spcAft>
                <a:spcPts val="0"/>
              </a:spcAft>
              <a:buFont typeface="Arial" panose="020B0604020202020204" pitchFamily="34" charset="0"/>
              <a:buChar char="•"/>
              <a:defRPr/>
            </a:pPr>
            <a:r>
              <a:rPr lang="en-US" dirty="0"/>
              <a:t> </a:t>
            </a:r>
            <a:r>
              <a:rPr lang="en-US" b="1" dirty="0"/>
              <a:t>&lt;CLICK&gt; </a:t>
            </a:r>
            <a:r>
              <a:rPr lang="en-US" dirty="0"/>
              <a:t>Plasma cells are short-lived white blood cells that produce and secrete antibodies. An active plasma cell can secrete up to 2,000 antibodies per second.</a:t>
            </a:r>
            <a:r>
              <a:rPr lang="en-US" baseline="30000" dirty="0"/>
              <a:t>2</a:t>
            </a:r>
            <a:r>
              <a:rPr lang="en-US" dirty="0"/>
              <a:t>  These secreted antibodies bind to their antigen and tag it for destruction by the immune system.</a:t>
            </a:r>
          </a:p>
          <a:p>
            <a:pPr marL="178602" indent="-178602" eaLnBrk="1" fontAlgn="auto" hangingPunct="1">
              <a:spcBef>
                <a:spcPts val="0"/>
              </a:spcBef>
              <a:spcAft>
                <a:spcPts val="0"/>
              </a:spcAft>
              <a:buFont typeface="Arial" panose="020B0604020202020204" pitchFamily="34" charset="0"/>
              <a:buChar char="•"/>
              <a:defRPr/>
            </a:pPr>
            <a:r>
              <a:rPr lang="en-US" dirty="0"/>
              <a:t> Memory B-cells are long-living cells which will circulate and patrol for future invasion of that particular antigen. This allows the body to respond quickly if infected again with the same pathogen. It is memory B-cells which enable an organism to build immunity to pathogens.</a:t>
            </a:r>
          </a:p>
          <a:p>
            <a:pPr eaLnBrk="1" fontAlgn="auto" hangingPunct="1">
              <a:spcBef>
                <a:spcPts val="0"/>
              </a:spcBef>
              <a:spcAft>
                <a:spcPts val="0"/>
              </a:spcAft>
              <a:defRPr/>
            </a:pPr>
            <a:endParaRPr lang="en-US" dirty="0"/>
          </a:p>
          <a:p>
            <a:pPr eaLnBrk="1" fontAlgn="auto" hangingPunct="1">
              <a:spcBef>
                <a:spcPts val="0"/>
              </a:spcBef>
              <a:spcAft>
                <a:spcPts val="0"/>
              </a:spcAft>
              <a:defRPr/>
            </a:pPr>
            <a:r>
              <a:rPr lang="en-US" sz="1100" baseline="30000" dirty="0"/>
              <a:t>1 </a:t>
            </a:r>
            <a:r>
              <a:rPr lang="en-US" sz="1100" dirty="0"/>
              <a:t>Different sources site the origin of the moniker B-cell from either the bone marrow (a) or the bursa of </a:t>
            </a:r>
            <a:r>
              <a:rPr lang="en-US" sz="1100" dirty="0" err="1"/>
              <a:t>fabricius</a:t>
            </a:r>
            <a:r>
              <a:rPr lang="en-US" sz="1100" dirty="0"/>
              <a:t> (b). The bursa of </a:t>
            </a:r>
            <a:r>
              <a:rPr lang="en-US" sz="1100" dirty="0" err="1"/>
              <a:t>fabricius</a:t>
            </a:r>
            <a:r>
              <a:rPr lang="en-US" sz="1100" dirty="0"/>
              <a:t> is an organ found in birds such as chickens, which produces B-cells.  Mammals do not have such an organ. (a)</a:t>
            </a:r>
            <a:r>
              <a:rPr lang="en-US" sz="1100" dirty="0" err="1"/>
              <a:t>Alberts</a:t>
            </a:r>
            <a:r>
              <a:rPr lang="en-US" sz="1100" dirty="0"/>
              <a:t> B, Johnson A, Lewis J, Raff M, Roberts K, Walter P (2002) </a:t>
            </a:r>
            <a:r>
              <a:rPr lang="en-US" sz="1100" u="sng" dirty="0"/>
              <a:t>Molecular Biology of the Cell</a:t>
            </a:r>
            <a:r>
              <a:rPr lang="en-US" sz="1100" dirty="0"/>
              <a:t>. Garland Science: New York, NY p. 1367 (b)</a:t>
            </a:r>
            <a:r>
              <a:rPr lang="en-US" sz="1100" dirty="0" err="1"/>
              <a:t>Muljadi</a:t>
            </a:r>
            <a:r>
              <a:rPr lang="en-US" sz="1100" dirty="0"/>
              <a:t> P, “Bursa of </a:t>
            </a:r>
            <a:r>
              <a:rPr lang="en-US" sz="1100" dirty="0" err="1"/>
              <a:t>Fabricius</a:t>
            </a:r>
            <a:r>
              <a:rPr lang="en-US" sz="1100" dirty="0"/>
              <a:t>” http://www.scribd.com/doc/142483335/Bursa-of-Fabricius</a:t>
            </a:r>
          </a:p>
          <a:p>
            <a:pPr eaLnBrk="1" fontAlgn="auto" hangingPunct="1">
              <a:spcBef>
                <a:spcPts val="0"/>
              </a:spcBef>
              <a:spcAft>
                <a:spcPts val="0"/>
              </a:spcAft>
              <a:defRPr/>
            </a:pPr>
            <a:r>
              <a:rPr lang="en-US" sz="1100" baseline="30000" dirty="0"/>
              <a:t>2 </a:t>
            </a:r>
            <a:r>
              <a:rPr lang="en-US" sz="1100" dirty="0" err="1">
                <a:latin typeface="Arial" pitchFamily="34" charset="0"/>
              </a:rPr>
              <a:t>Sompayrac</a:t>
            </a:r>
            <a:r>
              <a:rPr lang="en-US" sz="1100" dirty="0">
                <a:latin typeface="Arial" pitchFamily="34" charset="0"/>
              </a:rPr>
              <a:t>, L. </a:t>
            </a:r>
            <a:r>
              <a:rPr lang="en-US" sz="1100" i="1" dirty="0">
                <a:latin typeface="Arial" pitchFamily="34" charset="0"/>
              </a:rPr>
              <a:t>How The Immune System Works</a:t>
            </a:r>
            <a:r>
              <a:rPr lang="en-US" sz="1100" dirty="0">
                <a:latin typeface="Arial" pitchFamily="34" charset="0"/>
              </a:rPr>
              <a:t>, Wiley-Blackwell, 2012.</a:t>
            </a:r>
          </a:p>
          <a:p>
            <a:pPr eaLnBrk="1" fontAlgn="auto" hangingPunct="1">
              <a:spcBef>
                <a:spcPts val="0"/>
              </a:spcBef>
              <a:spcAft>
                <a:spcPts val="0"/>
              </a:spcAft>
              <a:defRPr/>
            </a:pPr>
            <a:endParaRPr lang="en-US" dirty="0"/>
          </a:p>
          <a:p>
            <a:pPr eaLnBrk="1" fontAlgn="auto" hangingPunct="1">
              <a:spcBef>
                <a:spcPct val="0"/>
              </a:spcBef>
              <a:spcAft>
                <a:spcPts val="0"/>
              </a:spcAft>
              <a:buFontTx/>
              <a:buChar char="•"/>
              <a:defRPr/>
            </a:pPr>
            <a:endParaRPr lang="en-US" dirty="0">
              <a:latin typeface="Arial" pitchFamily="34" charset="0"/>
            </a:endParaRPr>
          </a:p>
          <a:p>
            <a:pPr eaLnBrk="1" fontAlgn="auto" hangingPunct="1">
              <a:spcBef>
                <a:spcPct val="0"/>
              </a:spcBef>
              <a:spcAft>
                <a:spcPts val="0"/>
              </a:spcAft>
              <a:defRPr/>
            </a:pPr>
            <a:endParaRPr lang="en-US" dirty="0">
              <a:latin typeface="Arial" pitchFamily="34" charset="0"/>
            </a:endParaRPr>
          </a:p>
        </p:txBody>
      </p:sp>
      <p:sp>
        <p:nvSpPr>
          <p:cNvPr id="5" name="TextBox 4"/>
          <p:cNvSpPr txBox="1"/>
          <p:nvPr/>
        </p:nvSpPr>
        <p:spPr>
          <a:xfrm>
            <a:off x="5631285" y="2518830"/>
            <a:ext cx="1062113" cy="653737"/>
          </a:xfrm>
          <a:prstGeom prst="rect">
            <a:avLst/>
          </a:prstGeom>
          <a:noFill/>
        </p:spPr>
        <p:txBody>
          <a:bodyPr wrap="square" lIns="95254" tIns="47627" rIns="95254" bIns="47627" rtlCol="0">
            <a:spAutoFit/>
          </a:bodyPr>
          <a:lstStyle/>
          <a:p>
            <a:r>
              <a:rPr lang="en-GB" sz="900" dirty="0">
                <a:solidFill>
                  <a:srgbClr val="FF0000"/>
                </a:solidFill>
              </a:rPr>
              <a:t>Ref 1/ </a:t>
            </a:r>
            <a:r>
              <a:rPr lang="en-GB" sz="900" dirty="0" err="1">
                <a:solidFill>
                  <a:srgbClr val="FF0000"/>
                </a:solidFill>
              </a:rPr>
              <a:t>Sompayrac</a:t>
            </a:r>
            <a:r>
              <a:rPr lang="en-GB" sz="900" dirty="0">
                <a:solidFill>
                  <a:srgbClr val="FF0000"/>
                </a:solidFill>
              </a:rPr>
              <a:t> 2012/ </a:t>
            </a:r>
            <a:r>
              <a:rPr lang="en-GB" sz="900" dirty="0" err="1">
                <a:solidFill>
                  <a:srgbClr val="FF0000"/>
                </a:solidFill>
              </a:rPr>
              <a:t>pg</a:t>
            </a:r>
            <a:r>
              <a:rPr lang="en-GB" sz="900" dirty="0">
                <a:solidFill>
                  <a:srgbClr val="FF0000"/>
                </a:solidFill>
              </a:rPr>
              <a:t> 6/col 2 to pg7/col1</a:t>
            </a:r>
          </a:p>
        </p:txBody>
      </p:sp>
      <p:sp>
        <p:nvSpPr>
          <p:cNvPr id="6" name="Right Brace 5"/>
          <p:cNvSpPr/>
          <p:nvPr/>
        </p:nvSpPr>
        <p:spPr>
          <a:xfrm>
            <a:off x="5566458" y="1363794"/>
            <a:ext cx="162830" cy="2727587"/>
          </a:xfrm>
          <a:prstGeom prst="rightBrace">
            <a:avLst>
              <a:gd name="adj1" fmla="val 8333"/>
              <a:gd name="adj2" fmla="val 51227"/>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87938" tIns="43969" rIns="87938" bIns="43969" rtlCol="0" anchor="ctr"/>
          <a:lstStyle/>
          <a:p>
            <a:pPr algn="ctr"/>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178602" indent="-178602" eaLnBrk="1" fontAlgn="auto" hangingPunct="1">
              <a:spcBef>
                <a:spcPts val="0"/>
              </a:spcBef>
              <a:spcAft>
                <a:spcPts val="0"/>
              </a:spcAft>
              <a:buFont typeface="Arial" panose="020B0604020202020204" pitchFamily="34" charset="0"/>
              <a:buChar char="•"/>
              <a:defRPr/>
            </a:pPr>
            <a:r>
              <a:rPr lang="en-US" dirty="0"/>
              <a:t>The first therapeutic monoclonal antibodies were developed in mice.  These fully mouse antibodies are </a:t>
            </a:r>
            <a:r>
              <a:rPr lang="en-US" dirty="0" err="1"/>
              <a:t>recognised</a:t>
            </a:r>
            <a:r>
              <a:rPr lang="en-US" dirty="0"/>
              <a:t> by the human immune system as foreign and are immunogenic.  Immunogenicity against the therapeutic antibody leads to destruction of the antibody and can also result in hypersensitivity or allergic reaction.</a:t>
            </a:r>
          </a:p>
          <a:p>
            <a:pPr marL="178602" indent="-178602" eaLnBrk="1" fontAlgn="auto" hangingPunct="1">
              <a:spcBef>
                <a:spcPts val="0"/>
              </a:spcBef>
              <a:spcAft>
                <a:spcPts val="0"/>
              </a:spcAft>
              <a:buFont typeface="Arial" panose="020B0604020202020204" pitchFamily="34" charset="0"/>
              <a:buChar char="•"/>
              <a:defRPr/>
            </a:pPr>
            <a:r>
              <a:rPr lang="en-US" dirty="0"/>
              <a:t>Second and third generation monoclonal antibodies incorporate all or some of the mouse variable region but retain a human constant region.  Such fusion proteins have decreased immunogenicity in comparison to the fully mouse antibody.</a:t>
            </a:r>
          </a:p>
          <a:p>
            <a:pPr marL="178602" indent="-178602" eaLnBrk="1" fontAlgn="auto" hangingPunct="1">
              <a:spcBef>
                <a:spcPts val="0"/>
              </a:spcBef>
              <a:spcAft>
                <a:spcPts val="0"/>
              </a:spcAft>
              <a:buFont typeface="Arial" panose="020B0604020202020204" pitchFamily="34" charset="0"/>
              <a:buChar char="•"/>
              <a:defRPr/>
            </a:pPr>
            <a:r>
              <a:rPr lang="en-US" dirty="0"/>
              <a:t>Current biotechnology practices enable the creation of fully human antibodies for use as therapeutics. These have the lowest potential for immunogenicity and are the gold standard in development today. </a:t>
            </a:r>
            <a:endParaRPr lang="en-US" b="1" dirty="0"/>
          </a:p>
          <a:p>
            <a:pPr eaLnBrk="1" fontAlgn="auto" hangingPunct="1">
              <a:spcBef>
                <a:spcPts val="0"/>
              </a:spcBef>
              <a:spcAft>
                <a:spcPts val="0"/>
              </a:spcAft>
              <a:defRPr/>
            </a:pPr>
            <a:endParaRPr lang="en-US" baseline="30000" dirty="0">
              <a:latin typeface="Arial" pitchFamily="34" charset="0"/>
            </a:endParaRPr>
          </a:p>
          <a:p>
            <a:pPr eaLnBrk="1" fontAlgn="auto" hangingPunct="1">
              <a:spcBef>
                <a:spcPts val="0"/>
              </a:spcBef>
              <a:spcAft>
                <a:spcPts val="0"/>
              </a:spcAft>
              <a:defRPr/>
            </a:pPr>
            <a:r>
              <a:rPr lang="en-US" baseline="30000" dirty="0">
                <a:latin typeface="Arial" pitchFamily="34" charset="0"/>
              </a:rPr>
              <a:t>1 </a:t>
            </a:r>
            <a:r>
              <a:rPr lang="en-US" dirty="0" err="1"/>
              <a:t>Catapano</a:t>
            </a:r>
            <a:r>
              <a:rPr lang="en-US" dirty="0"/>
              <a:t>, A. a. (2013). The safety of therapeutic monoclonal antibodies: Implications for cardiovascular disease and targeting the PCSK9 pathway. </a:t>
            </a:r>
            <a:r>
              <a:rPr lang="en-US" i="1" dirty="0"/>
              <a:t>Atherosclerosis</a:t>
            </a:r>
            <a:r>
              <a:rPr lang="en-US" dirty="0"/>
              <a:t>, 1-11.</a:t>
            </a:r>
          </a:p>
          <a:p>
            <a:pPr eaLnBrk="1" fontAlgn="auto" hangingPunct="1">
              <a:spcBef>
                <a:spcPts val="0"/>
              </a:spcBef>
              <a:spcAft>
                <a:spcPts val="0"/>
              </a:spcAft>
              <a:defRPr/>
            </a:pPr>
            <a:endParaRPr lang="en-US" b="1" dirty="0"/>
          </a:p>
        </p:txBody>
      </p:sp>
      <p:sp>
        <p:nvSpPr>
          <p:cNvPr id="5" name="TextBox 4"/>
          <p:cNvSpPr txBox="1"/>
          <p:nvPr/>
        </p:nvSpPr>
        <p:spPr>
          <a:xfrm>
            <a:off x="72930" y="2235723"/>
            <a:ext cx="1062113" cy="514480"/>
          </a:xfrm>
          <a:prstGeom prst="rect">
            <a:avLst/>
          </a:prstGeom>
          <a:noFill/>
        </p:spPr>
        <p:txBody>
          <a:bodyPr wrap="square" lIns="95254" tIns="47627" rIns="95254" bIns="47627" rtlCol="0">
            <a:spAutoFit/>
          </a:bodyPr>
          <a:lstStyle/>
          <a:p>
            <a:r>
              <a:rPr lang="en-GB" sz="900" dirty="0">
                <a:solidFill>
                  <a:srgbClr val="FF0000"/>
                </a:solidFill>
              </a:rPr>
              <a:t>Ref 1/ Foltz 2013/ </a:t>
            </a:r>
            <a:r>
              <a:rPr lang="en-GB" sz="900" dirty="0" err="1">
                <a:solidFill>
                  <a:srgbClr val="FF0000"/>
                </a:solidFill>
              </a:rPr>
              <a:t>pg</a:t>
            </a:r>
            <a:r>
              <a:rPr lang="en-GB" sz="900" dirty="0">
                <a:solidFill>
                  <a:srgbClr val="FF0000"/>
                </a:solidFill>
              </a:rPr>
              <a:t> 2225/ figure 2</a:t>
            </a:r>
          </a:p>
        </p:txBody>
      </p:sp>
      <p:sp>
        <p:nvSpPr>
          <p:cNvPr id="6" name="TextBox 5"/>
          <p:cNvSpPr txBox="1"/>
          <p:nvPr/>
        </p:nvSpPr>
        <p:spPr>
          <a:xfrm>
            <a:off x="72930" y="2603253"/>
            <a:ext cx="1062113" cy="653737"/>
          </a:xfrm>
          <a:prstGeom prst="rect">
            <a:avLst/>
          </a:prstGeom>
          <a:noFill/>
        </p:spPr>
        <p:txBody>
          <a:bodyPr wrap="square" lIns="95254" tIns="47627" rIns="95254" bIns="47627" rtlCol="0">
            <a:spAutoFit/>
          </a:bodyPr>
          <a:lstStyle/>
          <a:p>
            <a:r>
              <a:rPr lang="en-GB" sz="900" dirty="0">
                <a:solidFill>
                  <a:srgbClr val="FF0000"/>
                </a:solidFill>
              </a:rPr>
              <a:t>Ref 2/ Nelson 2010/ pg771/ table 1 &amp; </a:t>
            </a:r>
            <a:r>
              <a:rPr lang="en-GB" sz="900" dirty="0" err="1">
                <a:solidFill>
                  <a:srgbClr val="FF0000"/>
                </a:solidFill>
              </a:rPr>
              <a:t>pg</a:t>
            </a:r>
            <a:r>
              <a:rPr lang="en-GB" sz="900" dirty="0">
                <a:solidFill>
                  <a:srgbClr val="FF0000"/>
                </a:solidFill>
              </a:rPr>
              <a:t> 768/ box 1</a:t>
            </a:r>
          </a:p>
        </p:txBody>
      </p:sp>
      <p:sp>
        <p:nvSpPr>
          <p:cNvPr id="2" name="Left Brace 1"/>
          <p:cNvSpPr/>
          <p:nvPr/>
        </p:nvSpPr>
        <p:spPr>
          <a:xfrm>
            <a:off x="988639" y="1129523"/>
            <a:ext cx="107780" cy="2953502"/>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87938" tIns="43969" rIns="87938" bIns="43969" rtlCol="0" anchor="ctr"/>
          <a:lstStyle/>
          <a:p>
            <a:pPr algn="ctr"/>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xfrm>
            <a:off x="854075" y="736600"/>
            <a:ext cx="4960938" cy="37226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xfrm>
            <a:off x="59281" y="4450443"/>
            <a:ext cx="6550526" cy="4466987"/>
          </a:xfrm>
          <a:extLst/>
        </p:spPr>
        <p:txBody>
          <a:bodyPr wrap="square" numCol="1" anchor="t" anchorCtr="0" compatLnSpc="1">
            <a:prstTxWarp prst="textNoShape">
              <a:avLst/>
            </a:prstTxWarp>
          </a:bodyPr>
          <a:lstStyle/>
          <a:p>
            <a:pPr marL="178602" indent="-178602" eaLnBrk="1" fontAlgn="auto" hangingPunct="1">
              <a:spcBef>
                <a:spcPts val="0"/>
              </a:spcBef>
              <a:spcAft>
                <a:spcPts val="0"/>
              </a:spcAft>
              <a:buFont typeface="Arial" panose="020B0604020202020204" pitchFamily="34" charset="0"/>
              <a:buChar char="•"/>
              <a:defRPr/>
            </a:pPr>
            <a:r>
              <a:rPr lang="en-US" dirty="0"/>
              <a:t>Biologic therapeutics are generally proteins that are physically much larger and more complex than traditional small molecule drugs. For example, a monoclonal antibody is approximately 750-fold larger than aspirin.</a:t>
            </a:r>
            <a:r>
              <a:rPr lang="en-US" baseline="30000" dirty="0"/>
              <a:t> 1</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While many small molecules have good specificity for their target, an advantage of biologics and of antibodies in particular, is their extremely high specificity.</a:t>
            </a:r>
            <a:r>
              <a:rPr lang="en-US" baseline="30000" dirty="0"/>
              <a:t> 2</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Most small molecules are orally available whereas biologic therapeutics must generally be administered </a:t>
            </a:r>
            <a:r>
              <a:rPr lang="en-US" dirty="0" err="1"/>
              <a:t>parenterally</a:t>
            </a:r>
            <a:r>
              <a:rPr lang="en-US" dirty="0"/>
              <a:t>. </a:t>
            </a:r>
            <a:r>
              <a:rPr lang="en-US" baseline="30000" dirty="0"/>
              <a:t>3</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Protein therapeutics are eliminated from the patient’s system primarily through cellular endocytosis, phagocytosis and target-mediated clearance while small molecules are metabolized and eliminated primarily by the liver and kidneys.</a:t>
            </a:r>
            <a:r>
              <a:rPr lang="en-US" baseline="30000" dirty="0"/>
              <a:t> 3, 4</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Drug-drug interactions that are of concern for small molecule drugs are unlikely for protein therapeutics because of their limited interaction with the cytochrome P450 system.</a:t>
            </a:r>
            <a:r>
              <a:rPr lang="en-US" baseline="30000" dirty="0"/>
              <a:t>4</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Proteins in general and antibodies in particular have a longer serum half-life than small molecules and therefore require less frequent administration.</a:t>
            </a:r>
            <a:r>
              <a:rPr lang="en-US" baseline="30000" dirty="0"/>
              <a:t> 3, 4</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While small molecules can be synthesized chemically or extracted from natural sources, proteins are generally produced by cells that have been given the genetic instructions for production of the protein.  Although some proteins may also be extracted from natural sources.</a:t>
            </a:r>
            <a:r>
              <a:rPr lang="en-US" baseline="30000" dirty="0"/>
              <a:t> 3</a:t>
            </a:r>
            <a:endParaRPr lang="en-US" dirty="0"/>
          </a:p>
          <a:p>
            <a:pPr marL="178602" indent="-178602" eaLnBrk="1" fontAlgn="auto" hangingPunct="1">
              <a:spcBef>
                <a:spcPts val="0"/>
              </a:spcBef>
              <a:spcAft>
                <a:spcPts val="0"/>
              </a:spcAft>
              <a:buFont typeface="Arial" panose="020B0604020202020204" pitchFamily="34" charset="0"/>
              <a:buChar char="•"/>
              <a:defRPr/>
            </a:pPr>
            <a:r>
              <a:rPr lang="en-US" dirty="0"/>
              <a:t>Finally, protein therapeutics generally do not cross the blood brain barrier while some small molecules are able to.</a:t>
            </a:r>
            <a:r>
              <a:rPr lang="en-US" baseline="30000" dirty="0"/>
              <a:t> 5</a:t>
            </a:r>
            <a:endParaRPr lang="en-US" dirty="0"/>
          </a:p>
          <a:p>
            <a:pPr eaLnBrk="1" fontAlgn="auto" hangingPunct="1">
              <a:spcBef>
                <a:spcPts val="0"/>
              </a:spcBef>
              <a:spcAft>
                <a:spcPts val="0"/>
              </a:spcAft>
              <a:defRPr/>
            </a:pPr>
            <a:r>
              <a:rPr lang="en-US" sz="1100" baseline="30000" dirty="0"/>
              <a:t>1</a:t>
            </a:r>
            <a:r>
              <a:rPr lang="en-US" sz="1100" dirty="0"/>
              <a:t> Generics and </a:t>
            </a:r>
            <a:r>
              <a:rPr lang="en-US" sz="1100" dirty="0" err="1"/>
              <a:t>Biosimilars</a:t>
            </a:r>
            <a:r>
              <a:rPr lang="en-US" sz="1100" dirty="0"/>
              <a:t> Initiative. (2012, June 29). </a:t>
            </a:r>
            <a:r>
              <a:rPr lang="en-US" sz="1100" i="1" dirty="0"/>
              <a:t>Small molecule versus biological drugs.</a:t>
            </a:r>
            <a:r>
              <a:rPr lang="en-US" sz="1100" dirty="0"/>
              <a:t> Retrieved from </a:t>
            </a:r>
            <a:r>
              <a:rPr lang="en-US" sz="1100" dirty="0" err="1"/>
              <a:t>GaBi</a:t>
            </a:r>
            <a:r>
              <a:rPr lang="en-US" sz="1100" dirty="0"/>
              <a:t> Online: www.gabionline.net/Biosimilars/Research/Small-molecule-versus-biological-drugs</a:t>
            </a:r>
          </a:p>
          <a:p>
            <a:pPr eaLnBrk="1" fontAlgn="auto" hangingPunct="1">
              <a:spcBef>
                <a:spcPts val="0"/>
              </a:spcBef>
              <a:spcAft>
                <a:spcPts val="0"/>
              </a:spcAft>
              <a:defRPr/>
            </a:pPr>
            <a:r>
              <a:rPr lang="en-US" sz="1100" baseline="30000" dirty="0"/>
              <a:t>2 </a:t>
            </a:r>
            <a:r>
              <a:rPr lang="en-US" sz="1100" dirty="0"/>
              <a:t>Webb, D.R., </a:t>
            </a:r>
            <a:r>
              <a:rPr lang="en-US" sz="1100" i="1" dirty="0"/>
              <a:t>et al. </a:t>
            </a:r>
            <a:r>
              <a:rPr lang="en-US" sz="1100" dirty="0"/>
              <a:t>(2013). </a:t>
            </a:r>
            <a:r>
              <a:rPr lang="en-US" sz="1100" i="1" dirty="0"/>
              <a:t>Biochemical Pharmacology</a:t>
            </a:r>
            <a:r>
              <a:rPr lang="en-US" sz="1100" dirty="0"/>
              <a:t> , 85(2):147-152. </a:t>
            </a:r>
            <a:endParaRPr lang="en-US" sz="1100" baseline="30000" dirty="0"/>
          </a:p>
          <a:p>
            <a:pPr eaLnBrk="1" fontAlgn="auto" hangingPunct="1">
              <a:spcBef>
                <a:spcPts val="0"/>
              </a:spcBef>
              <a:spcAft>
                <a:spcPts val="0"/>
              </a:spcAft>
              <a:defRPr/>
            </a:pPr>
            <a:r>
              <a:rPr lang="en-US" sz="1100" baseline="30000" dirty="0"/>
              <a:t>3 </a:t>
            </a:r>
            <a:r>
              <a:rPr lang="en-US" sz="1100" dirty="0" err="1"/>
              <a:t>Vugumeyster</a:t>
            </a:r>
            <a:r>
              <a:rPr lang="en-US" sz="1100" dirty="0"/>
              <a:t> Y, X. X. (2012). Pharmacokinetics and toxicology of therapeutic proteins: Advances and challenges. (Z. X, Ed.) </a:t>
            </a:r>
            <a:r>
              <a:rPr lang="en-US" sz="1100" i="1" dirty="0"/>
              <a:t>World Journal of Biological Chemistry, 3</a:t>
            </a:r>
            <a:r>
              <a:rPr lang="en-US" sz="1100" dirty="0"/>
              <a:t>(4), 73-92. </a:t>
            </a:r>
          </a:p>
          <a:p>
            <a:pPr eaLnBrk="1" fontAlgn="auto" hangingPunct="1">
              <a:spcBef>
                <a:spcPts val="0"/>
              </a:spcBef>
              <a:spcAft>
                <a:spcPts val="0"/>
              </a:spcAft>
              <a:defRPr/>
            </a:pPr>
            <a:r>
              <a:rPr lang="en-US" sz="1100" baseline="30000" dirty="0"/>
              <a:t>4</a:t>
            </a:r>
            <a:r>
              <a:rPr lang="en-US" sz="1100" dirty="0"/>
              <a:t>Tabrizi, M. (2006). Elimination </a:t>
            </a:r>
            <a:r>
              <a:rPr lang="en-US" sz="1100" dirty="0" err="1"/>
              <a:t>Mechansims</a:t>
            </a:r>
            <a:r>
              <a:rPr lang="en-US" sz="1100" dirty="0"/>
              <a:t> of Therapeutic Monoclonal Antibodies. </a:t>
            </a:r>
            <a:r>
              <a:rPr lang="en-US" sz="1100" i="1" dirty="0"/>
              <a:t>Drug Discovery Today</a:t>
            </a:r>
            <a:r>
              <a:rPr lang="en-US" sz="1100" dirty="0"/>
              <a:t>, 81-88.</a:t>
            </a:r>
          </a:p>
          <a:p>
            <a:pPr eaLnBrk="1" fontAlgn="auto" hangingPunct="1">
              <a:spcBef>
                <a:spcPts val="0"/>
              </a:spcBef>
              <a:spcAft>
                <a:spcPts val="0"/>
              </a:spcAft>
              <a:defRPr/>
            </a:pPr>
            <a:r>
              <a:rPr lang="en-US" sz="1100" baseline="30000" dirty="0"/>
              <a:t>5 </a:t>
            </a:r>
            <a:r>
              <a:rPr lang="en-US" sz="1100" dirty="0" err="1"/>
              <a:t>Catapano</a:t>
            </a:r>
            <a:r>
              <a:rPr lang="en-US" sz="1100" dirty="0"/>
              <a:t>, A.L., </a:t>
            </a:r>
            <a:r>
              <a:rPr lang="en-US" sz="1100" i="1" dirty="0"/>
              <a:t>et al.</a:t>
            </a:r>
            <a:r>
              <a:rPr lang="en-US" sz="1100" dirty="0"/>
              <a:t>(2013).</a:t>
            </a:r>
            <a:r>
              <a:rPr lang="en-US" sz="1100" i="1" dirty="0"/>
              <a:t> Atherosclerosis,</a:t>
            </a:r>
            <a:r>
              <a:rPr lang="en-US" sz="1100" dirty="0"/>
              <a:t> 228(1):18-28 </a:t>
            </a:r>
          </a:p>
          <a:p>
            <a:pPr eaLnBrk="1" fontAlgn="auto" hangingPunct="1">
              <a:spcBef>
                <a:spcPts val="0"/>
              </a:spcBef>
              <a:spcAft>
                <a:spcPts val="0"/>
              </a:spcAft>
              <a:defRPr/>
            </a:pPr>
            <a:r>
              <a:rPr lang="en-US" sz="1100" baseline="30000" dirty="0"/>
              <a:t>6 </a:t>
            </a:r>
            <a:r>
              <a:rPr lang="en-US" sz="1100" dirty="0" err="1"/>
              <a:t>Gabathuler</a:t>
            </a:r>
            <a:r>
              <a:rPr lang="en-US" sz="1100" dirty="0"/>
              <a:t>. (2009). Approaches to transport therapeutic drugs across the blood-brain barrier to treat brain diseases. </a:t>
            </a:r>
            <a:r>
              <a:rPr lang="en-US" sz="1100" i="1" dirty="0"/>
              <a:t>Neurobiology of Disease</a:t>
            </a:r>
            <a:r>
              <a:rPr lang="en-US" sz="1100" dirty="0"/>
              <a:t>, 48-57.</a:t>
            </a:r>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p:txBody>
      </p:sp>
      <p:sp>
        <p:nvSpPr>
          <p:cNvPr id="5" name="TextBox 4"/>
          <p:cNvSpPr txBox="1"/>
          <p:nvPr/>
        </p:nvSpPr>
        <p:spPr>
          <a:xfrm>
            <a:off x="5740357" y="957789"/>
            <a:ext cx="1062113" cy="514480"/>
          </a:xfrm>
          <a:prstGeom prst="rect">
            <a:avLst/>
          </a:prstGeom>
          <a:noFill/>
        </p:spPr>
        <p:txBody>
          <a:bodyPr wrap="square" lIns="95254" tIns="47627" rIns="95254" bIns="47627" rtlCol="0">
            <a:spAutoFit/>
          </a:bodyPr>
          <a:lstStyle/>
          <a:p>
            <a:r>
              <a:rPr lang="en-GB" sz="900" dirty="0">
                <a:solidFill>
                  <a:srgbClr val="FF0000"/>
                </a:solidFill>
              </a:rPr>
              <a:t>Ref 2/ Webb 2013/ pg147 / para2 </a:t>
            </a:r>
          </a:p>
        </p:txBody>
      </p:sp>
      <p:sp>
        <p:nvSpPr>
          <p:cNvPr id="6" name="TextBox 5"/>
          <p:cNvSpPr txBox="1"/>
          <p:nvPr/>
        </p:nvSpPr>
        <p:spPr>
          <a:xfrm>
            <a:off x="5935489" y="1413480"/>
            <a:ext cx="928732" cy="653737"/>
          </a:xfrm>
          <a:prstGeom prst="rect">
            <a:avLst/>
          </a:prstGeom>
          <a:noFill/>
        </p:spPr>
        <p:txBody>
          <a:bodyPr wrap="square" lIns="95254" tIns="47627" rIns="95254" bIns="47627" rtlCol="0">
            <a:spAutoFit/>
          </a:bodyPr>
          <a:lstStyle/>
          <a:p>
            <a:r>
              <a:rPr lang="en-GB" sz="900" dirty="0">
                <a:solidFill>
                  <a:srgbClr val="FF0000"/>
                </a:solidFill>
              </a:rPr>
              <a:t>Ref 3/ </a:t>
            </a:r>
            <a:r>
              <a:rPr lang="en-GB" sz="900" dirty="0" err="1">
                <a:solidFill>
                  <a:srgbClr val="FF0000"/>
                </a:solidFill>
              </a:rPr>
              <a:t>Vugumeyster</a:t>
            </a:r>
            <a:r>
              <a:rPr lang="en-GB" sz="900" dirty="0">
                <a:solidFill>
                  <a:srgbClr val="FF0000"/>
                </a:solidFill>
              </a:rPr>
              <a:t> 2012/ pg74/ col1/ para4</a:t>
            </a:r>
          </a:p>
        </p:txBody>
      </p:sp>
      <p:sp>
        <p:nvSpPr>
          <p:cNvPr id="7" name="Right Brace 6"/>
          <p:cNvSpPr/>
          <p:nvPr/>
        </p:nvSpPr>
        <p:spPr>
          <a:xfrm>
            <a:off x="5594624" y="2283117"/>
            <a:ext cx="93861" cy="20303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spcCol="0" rtlCol="0" anchor="ctr"/>
          <a:lstStyle/>
          <a:p>
            <a:pPr algn="ctr"/>
            <a:endParaRPr lang="en-GB">
              <a:solidFill>
                <a:srgbClr val="FF0000"/>
              </a:solidFill>
            </a:endParaRPr>
          </a:p>
        </p:txBody>
      </p:sp>
      <p:sp>
        <p:nvSpPr>
          <p:cNvPr id="14" name="Right Brace 13"/>
          <p:cNvSpPr/>
          <p:nvPr/>
        </p:nvSpPr>
        <p:spPr>
          <a:xfrm>
            <a:off x="5594624" y="2507187"/>
            <a:ext cx="93861" cy="20303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spcCol="0" rtlCol="0" anchor="ctr"/>
          <a:lstStyle/>
          <a:p>
            <a:pPr algn="ctr"/>
            <a:endParaRPr lang="en-GB">
              <a:solidFill>
                <a:srgbClr val="FF0000"/>
              </a:solidFill>
            </a:endParaRPr>
          </a:p>
        </p:txBody>
      </p:sp>
      <p:sp>
        <p:nvSpPr>
          <p:cNvPr id="15" name="Right Brace 14"/>
          <p:cNvSpPr/>
          <p:nvPr/>
        </p:nvSpPr>
        <p:spPr>
          <a:xfrm>
            <a:off x="5594624" y="2756794"/>
            <a:ext cx="93861" cy="20303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spcCol="0" rtlCol="0" anchor="ctr"/>
          <a:lstStyle/>
          <a:p>
            <a:pPr algn="ctr"/>
            <a:endParaRPr lang="en-GB">
              <a:solidFill>
                <a:srgbClr val="FF0000"/>
              </a:solidFill>
            </a:endParaRPr>
          </a:p>
        </p:txBody>
      </p:sp>
      <p:sp>
        <p:nvSpPr>
          <p:cNvPr id="16" name="TextBox 15"/>
          <p:cNvSpPr txBox="1"/>
          <p:nvPr/>
        </p:nvSpPr>
        <p:spPr>
          <a:xfrm>
            <a:off x="5752707" y="2283116"/>
            <a:ext cx="928732" cy="653737"/>
          </a:xfrm>
          <a:prstGeom prst="rect">
            <a:avLst/>
          </a:prstGeom>
          <a:noFill/>
        </p:spPr>
        <p:txBody>
          <a:bodyPr wrap="square" lIns="95254" tIns="47627" rIns="95254" bIns="47627" rtlCol="0">
            <a:spAutoFit/>
          </a:bodyPr>
          <a:lstStyle/>
          <a:p>
            <a:r>
              <a:rPr lang="en-GB" sz="900" dirty="0">
                <a:solidFill>
                  <a:srgbClr val="FF0000"/>
                </a:solidFill>
              </a:rPr>
              <a:t>Ref 3/ </a:t>
            </a:r>
            <a:r>
              <a:rPr lang="en-GB" sz="900" dirty="0" err="1">
                <a:solidFill>
                  <a:srgbClr val="FF0000"/>
                </a:solidFill>
              </a:rPr>
              <a:t>Vugumeyster</a:t>
            </a:r>
            <a:r>
              <a:rPr lang="en-GB" sz="900" dirty="0">
                <a:solidFill>
                  <a:srgbClr val="FF0000"/>
                </a:solidFill>
              </a:rPr>
              <a:t> 2012/pg77/col1/ para3-5</a:t>
            </a:r>
          </a:p>
        </p:txBody>
      </p:sp>
      <p:cxnSp>
        <p:nvCxnSpPr>
          <p:cNvPr id="9" name="Straight Connector 8"/>
          <p:cNvCxnSpPr>
            <a:stCxn id="7" idx="1"/>
          </p:cNvCxnSpPr>
          <p:nvPr/>
        </p:nvCxnSpPr>
        <p:spPr>
          <a:xfrm flipV="1">
            <a:off x="5688486" y="1325319"/>
            <a:ext cx="180312" cy="105931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4" idx="1"/>
          </p:cNvCxnSpPr>
          <p:nvPr/>
        </p:nvCxnSpPr>
        <p:spPr>
          <a:xfrm flipV="1">
            <a:off x="5688485" y="2048307"/>
            <a:ext cx="247004" cy="56039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811988" y="3023058"/>
            <a:ext cx="928732" cy="653737"/>
          </a:xfrm>
          <a:prstGeom prst="rect">
            <a:avLst/>
          </a:prstGeom>
          <a:noFill/>
        </p:spPr>
        <p:txBody>
          <a:bodyPr wrap="square" lIns="95254" tIns="47627" rIns="95254" bIns="47627" rtlCol="0">
            <a:spAutoFit/>
          </a:bodyPr>
          <a:lstStyle/>
          <a:p>
            <a:r>
              <a:rPr lang="en-GB" sz="900" dirty="0">
                <a:solidFill>
                  <a:srgbClr val="FF0000"/>
                </a:solidFill>
              </a:rPr>
              <a:t>Ref 4/ </a:t>
            </a:r>
            <a:r>
              <a:rPr lang="en-GB" sz="900" dirty="0" err="1">
                <a:solidFill>
                  <a:srgbClr val="FF0000"/>
                </a:solidFill>
              </a:rPr>
              <a:t>Catapano</a:t>
            </a:r>
            <a:r>
              <a:rPr lang="en-GB" sz="900" dirty="0">
                <a:solidFill>
                  <a:srgbClr val="FF0000"/>
                </a:solidFill>
              </a:rPr>
              <a:t> 2013/pg4/para3 to pg5/para1</a:t>
            </a:r>
          </a:p>
        </p:txBody>
      </p:sp>
      <p:cxnSp>
        <p:nvCxnSpPr>
          <p:cNvPr id="23" name="Straight Connector 22"/>
          <p:cNvCxnSpPr>
            <a:stCxn id="15" idx="1"/>
          </p:cNvCxnSpPr>
          <p:nvPr/>
        </p:nvCxnSpPr>
        <p:spPr>
          <a:xfrm flipV="1">
            <a:off x="5688486" y="2756795"/>
            <a:ext cx="123502" cy="10151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ight Brace 27"/>
          <p:cNvSpPr/>
          <p:nvPr/>
        </p:nvSpPr>
        <p:spPr>
          <a:xfrm>
            <a:off x="5594624" y="2990593"/>
            <a:ext cx="93861" cy="20303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spcCol="0" rtlCol="0" anchor="ctr"/>
          <a:lstStyle/>
          <a:p>
            <a:pPr algn="ctr"/>
            <a:endParaRPr lang="en-GB">
              <a:solidFill>
                <a:srgbClr val="FF0000"/>
              </a:solidFill>
            </a:endParaRPr>
          </a:p>
        </p:txBody>
      </p:sp>
      <p:cxnSp>
        <p:nvCxnSpPr>
          <p:cNvPr id="26" name="Straight Connector 25"/>
          <p:cNvCxnSpPr>
            <a:stCxn id="25" idx="1"/>
            <a:endCxn id="25" idx="1"/>
          </p:cNvCxnSpPr>
          <p:nvPr/>
        </p:nvCxnSpPr>
        <p:spPr>
          <a:xfrm>
            <a:off x="5811988" y="3349927"/>
            <a:ext cx="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Right Brace 31"/>
          <p:cNvSpPr/>
          <p:nvPr/>
        </p:nvSpPr>
        <p:spPr>
          <a:xfrm>
            <a:off x="5589685" y="3273648"/>
            <a:ext cx="93861" cy="20303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spcCol="0" rtlCol="0" anchor="ctr"/>
          <a:lstStyle/>
          <a:p>
            <a:pPr algn="ctr"/>
            <a:endParaRPr lang="en-GB">
              <a:solidFill>
                <a:srgbClr val="FF0000"/>
              </a:solidFill>
            </a:endParaRPr>
          </a:p>
        </p:txBody>
      </p:sp>
      <p:cxnSp>
        <p:nvCxnSpPr>
          <p:cNvPr id="30" name="Straight Connector 29"/>
          <p:cNvCxnSpPr>
            <a:stCxn id="32" idx="1"/>
            <a:endCxn id="25" idx="1"/>
          </p:cNvCxnSpPr>
          <p:nvPr/>
        </p:nvCxnSpPr>
        <p:spPr>
          <a:xfrm flipV="1">
            <a:off x="5683546" y="3349927"/>
            <a:ext cx="128442" cy="2523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900" name="Straight Connector 80899"/>
          <p:cNvCxnSpPr>
            <a:stCxn id="28" idx="1"/>
          </p:cNvCxnSpPr>
          <p:nvPr/>
        </p:nvCxnSpPr>
        <p:spPr>
          <a:xfrm>
            <a:off x="5688486" y="3092111"/>
            <a:ext cx="180312" cy="10151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902" name="Straight Connector 80901"/>
          <p:cNvCxnSpPr>
            <a:stCxn id="15" idx="1"/>
          </p:cNvCxnSpPr>
          <p:nvPr/>
        </p:nvCxnSpPr>
        <p:spPr>
          <a:xfrm>
            <a:off x="5688485" y="2858313"/>
            <a:ext cx="306285" cy="1647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Right Brace 43"/>
          <p:cNvSpPr/>
          <p:nvPr/>
        </p:nvSpPr>
        <p:spPr>
          <a:xfrm>
            <a:off x="5589685" y="3508358"/>
            <a:ext cx="93861" cy="20303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spcCol="0" rtlCol="0" anchor="ctr"/>
          <a:lstStyle/>
          <a:p>
            <a:pPr algn="ctr"/>
            <a:endParaRPr lang="en-GB">
              <a:solidFill>
                <a:srgbClr val="FF0000"/>
              </a:solidFill>
            </a:endParaRPr>
          </a:p>
        </p:txBody>
      </p:sp>
      <p:sp>
        <p:nvSpPr>
          <p:cNvPr id="45" name="Right Brace 44"/>
          <p:cNvSpPr/>
          <p:nvPr/>
        </p:nvSpPr>
        <p:spPr>
          <a:xfrm>
            <a:off x="5589685" y="3741657"/>
            <a:ext cx="93861" cy="20303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spcCol="0" rtlCol="0" anchor="ctr"/>
          <a:lstStyle/>
          <a:p>
            <a:pPr algn="ctr"/>
            <a:endParaRPr lang="en-GB">
              <a:solidFill>
                <a:srgbClr val="FF0000"/>
              </a:solidFill>
            </a:endParaRPr>
          </a:p>
        </p:txBody>
      </p:sp>
      <p:sp>
        <p:nvSpPr>
          <p:cNvPr id="48" name="TextBox 47"/>
          <p:cNvSpPr txBox="1"/>
          <p:nvPr/>
        </p:nvSpPr>
        <p:spPr>
          <a:xfrm>
            <a:off x="5594624" y="4132700"/>
            <a:ext cx="1153505" cy="514480"/>
          </a:xfrm>
          <a:prstGeom prst="rect">
            <a:avLst/>
          </a:prstGeom>
          <a:noFill/>
        </p:spPr>
        <p:txBody>
          <a:bodyPr wrap="square" lIns="95254" tIns="47627" rIns="95254" bIns="47627" rtlCol="0">
            <a:spAutoFit/>
          </a:bodyPr>
          <a:lstStyle/>
          <a:p>
            <a:r>
              <a:rPr lang="en-GB" sz="900" dirty="0">
                <a:solidFill>
                  <a:srgbClr val="FF0000"/>
                </a:solidFill>
              </a:rPr>
              <a:t>Ref 5/ </a:t>
            </a:r>
            <a:r>
              <a:rPr lang="en-GB" sz="900" dirty="0" err="1">
                <a:solidFill>
                  <a:srgbClr val="FF0000"/>
                </a:solidFill>
              </a:rPr>
              <a:t>Gabathuler</a:t>
            </a:r>
            <a:r>
              <a:rPr lang="en-GB" sz="900" dirty="0">
                <a:solidFill>
                  <a:srgbClr val="FF0000"/>
                </a:solidFill>
              </a:rPr>
              <a:t> 2010/pg49/col1/para2</a:t>
            </a:r>
          </a:p>
        </p:txBody>
      </p:sp>
      <p:cxnSp>
        <p:nvCxnSpPr>
          <p:cNvPr id="80907" name="Straight Connector 80906"/>
          <p:cNvCxnSpPr>
            <a:stCxn id="45" idx="1"/>
          </p:cNvCxnSpPr>
          <p:nvPr/>
        </p:nvCxnSpPr>
        <p:spPr>
          <a:xfrm>
            <a:off x="5683545" y="3843175"/>
            <a:ext cx="128442" cy="2895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5781730" y="3524236"/>
            <a:ext cx="928732" cy="932250"/>
          </a:xfrm>
          <a:prstGeom prst="rect">
            <a:avLst/>
          </a:prstGeom>
          <a:noFill/>
        </p:spPr>
        <p:txBody>
          <a:bodyPr wrap="square" lIns="95254" tIns="47627" rIns="95254" bIns="47627" rtlCol="0">
            <a:spAutoFit/>
          </a:bodyPr>
          <a:lstStyle/>
          <a:p>
            <a:r>
              <a:rPr lang="en-GB" sz="900" dirty="0">
                <a:solidFill>
                  <a:srgbClr val="FF0000"/>
                </a:solidFill>
              </a:rPr>
              <a:t>Ref 3/</a:t>
            </a:r>
            <a:r>
              <a:rPr lang="en-GB" sz="900" dirty="0" err="1">
                <a:solidFill>
                  <a:srgbClr val="FF0000"/>
                </a:solidFill>
              </a:rPr>
              <a:t>Vugumeyster</a:t>
            </a:r>
            <a:r>
              <a:rPr lang="en-GB" sz="900" dirty="0">
                <a:solidFill>
                  <a:srgbClr val="FF0000"/>
                </a:solidFill>
              </a:rPr>
              <a:t> 2012/pg73/col2/ para1</a:t>
            </a:r>
          </a:p>
          <a:p>
            <a:r>
              <a:rPr lang="en-GB" sz="900" dirty="0">
                <a:solidFill>
                  <a:srgbClr val="FF0000"/>
                </a:solidFill>
              </a:rPr>
              <a:t> </a:t>
            </a:r>
          </a:p>
        </p:txBody>
      </p:sp>
      <p:sp>
        <p:nvSpPr>
          <p:cNvPr id="55" name="TextBox 54"/>
          <p:cNvSpPr txBox="1"/>
          <p:nvPr/>
        </p:nvSpPr>
        <p:spPr>
          <a:xfrm>
            <a:off x="5067890" y="89078"/>
            <a:ext cx="1583909" cy="653737"/>
          </a:xfrm>
          <a:prstGeom prst="rect">
            <a:avLst/>
          </a:prstGeom>
          <a:noFill/>
        </p:spPr>
        <p:txBody>
          <a:bodyPr wrap="square" lIns="95254" tIns="47627" rIns="95254" bIns="47627" rtlCol="0">
            <a:spAutoFit/>
          </a:bodyPr>
          <a:lstStyle/>
          <a:p>
            <a:r>
              <a:rPr lang="en-GB" sz="900" dirty="0">
                <a:solidFill>
                  <a:srgbClr val="FF0000"/>
                </a:solidFill>
              </a:rPr>
              <a:t>Ref 1/ Generics and </a:t>
            </a:r>
            <a:r>
              <a:rPr lang="en-GB" sz="900" dirty="0" err="1">
                <a:solidFill>
                  <a:srgbClr val="FF0000"/>
                </a:solidFill>
              </a:rPr>
              <a:t>Biosimilars</a:t>
            </a:r>
            <a:r>
              <a:rPr lang="en-GB" sz="900" dirty="0">
                <a:solidFill>
                  <a:srgbClr val="FF0000"/>
                </a:solidFill>
              </a:rPr>
              <a:t> Initiative website/ Small molecule vs biologic drugs/ table 1</a:t>
            </a:r>
          </a:p>
        </p:txBody>
      </p:sp>
      <p:cxnSp>
        <p:nvCxnSpPr>
          <p:cNvPr id="56" name="Straight Connector 55"/>
          <p:cNvCxnSpPr/>
          <p:nvPr/>
        </p:nvCxnSpPr>
        <p:spPr>
          <a:xfrm flipV="1">
            <a:off x="5067890" y="570782"/>
            <a:ext cx="710752" cy="16300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913" name="Straight Connector 80912"/>
          <p:cNvCxnSpPr>
            <a:stCxn id="44" idx="1"/>
          </p:cNvCxnSpPr>
          <p:nvPr/>
        </p:nvCxnSpPr>
        <p:spPr>
          <a:xfrm>
            <a:off x="5683545" y="3609876"/>
            <a:ext cx="128442" cy="10151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When the body is infected with a foreign pathogen, the immune system will likely have </a:t>
            </a:r>
            <a:r>
              <a:rPr lang="en-US" altLang="en-US" b="1" dirty="0"/>
              <a:t>&lt;CLICK&gt; </a:t>
            </a:r>
            <a:r>
              <a:rPr lang="en-US" altLang="en-US" dirty="0"/>
              <a:t>multiple B-cells which produce </a:t>
            </a:r>
            <a:r>
              <a:rPr lang="en-US" altLang="en-US" b="1" dirty="0"/>
              <a:t>&lt;CLICK&gt; </a:t>
            </a:r>
            <a:r>
              <a:rPr lang="en-US" altLang="en-US" dirty="0"/>
              <a:t>antibodies recognizing the antigen. But because the antibody created by each B-cell is unique, each antibody will bind </a:t>
            </a:r>
            <a:r>
              <a:rPr lang="en-US" altLang="en-US" b="1" dirty="0"/>
              <a:t>&lt;CLICK&gt; </a:t>
            </a:r>
            <a:r>
              <a:rPr lang="en-US" altLang="en-US" dirty="0"/>
              <a:t>to a slightly different region of the antigen. </a:t>
            </a:r>
          </a:p>
        </p:txBody>
      </p:sp>
      <p:sp>
        <p:nvSpPr>
          <p:cNvPr id="5" name="TextBox 4"/>
          <p:cNvSpPr txBox="1"/>
          <p:nvPr/>
        </p:nvSpPr>
        <p:spPr>
          <a:xfrm>
            <a:off x="63344" y="2952668"/>
            <a:ext cx="1062113" cy="514480"/>
          </a:xfrm>
          <a:prstGeom prst="rect">
            <a:avLst/>
          </a:prstGeom>
          <a:noFill/>
        </p:spPr>
        <p:txBody>
          <a:bodyPr wrap="square" lIns="95254" tIns="47627" rIns="95254" bIns="47627" rtlCol="0">
            <a:spAutoFit/>
          </a:bodyPr>
          <a:lstStyle/>
          <a:p>
            <a:r>
              <a:rPr lang="en-GB" sz="900" dirty="0">
                <a:solidFill>
                  <a:srgbClr val="FF0000"/>
                </a:solidFill>
              </a:rPr>
              <a:t>Ref 2/ </a:t>
            </a:r>
            <a:r>
              <a:rPr lang="en-GB" sz="900" dirty="0" err="1">
                <a:solidFill>
                  <a:srgbClr val="FF0000"/>
                </a:solidFill>
              </a:rPr>
              <a:t>Sompayrac</a:t>
            </a:r>
            <a:r>
              <a:rPr lang="en-GB" sz="900" dirty="0">
                <a:solidFill>
                  <a:srgbClr val="FF0000"/>
                </a:solidFill>
              </a:rPr>
              <a:t> 2012/ </a:t>
            </a:r>
            <a:r>
              <a:rPr lang="en-GB" sz="900" dirty="0" err="1">
                <a:solidFill>
                  <a:srgbClr val="FF0000"/>
                </a:solidFill>
              </a:rPr>
              <a:t>pg</a:t>
            </a:r>
            <a:r>
              <a:rPr lang="en-GB" sz="900" dirty="0">
                <a:solidFill>
                  <a:srgbClr val="FF0000"/>
                </a:solidFill>
              </a:rPr>
              <a:t> 27/col1</a:t>
            </a:r>
          </a:p>
        </p:txBody>
      </p:sp>
      <p:sp>
        <p:nvSpPr>
          <p:cNvPr id="6" name="TextBox 5"/>
          <p:cNvSpPr txBox="1"/>
          <p:nvPr/>
        </p:nvSpPr>
        <p:spPr>
          <a:xfrm>
            <a:off x="113451" y="2451489"/>
            <a:ext cx="1062113" cy="375223"/>
          </a:xfrm>
          <a:prstGeom prst="rect">
            <a:avLst/>
          </a:prstGeom>
          <a:noFill/>
        </p:spPr>
        <p:txBody>
          <a:bodyPr wrap="square" lIns="95254" tIns="47627" rIns="95254" bIns="47627" rtlCol="0">
            <a:spAutoFit/>
          </a:bodyPr>
          <a:lstStyle/>
          <a:p>
            <a:r>
              <a:rPr lang="en-GB" sz="900" dirty="0">
                <a:solidFill>
                  <a:srgbClr val="FF0000"/>
                </a:solidFill>
              </a:rPr>
              <a:t>Ref 1/Khanna 2011/page 1-2</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precise location on the antigen where the antibody binds is called the epitope.</a:t>
            </a:r>
          </a:p>
        </p:txBody>
      </p:sp>
      <p:sp>
        <p:nvSpPr>
          <p:cNvPr id="5" name="TextBox 4"/>
          <p:cNvSpPr txBox="1"/>
          <p:nvPr/>
        </p:nvSpPr>
        <p:spPr>
          <a:xfrm>
            <a:off x="136277" y="2596040"/>
            <a:ext cx="1062113" cy="514480"/>
          </a:xfrm>
          <a:prstGeom prst="rect">
            <a:avLst/>
          </a:prstGeom>
          <a:noFill/>
        </p:spPr>
        <p:txBody>
          <a:bodyPr wrap="square" lIns="95254" tIns="47627" rIns="95254" bIns="47627" rtlCol="0">
            <a:spAutoFit/>
          </a:bodyPr>
          <a:lstStyle/>
          <a:p>
            <a:r>
              <a:rPr lang="en-GB" sz="900" dirty="0">
                <a:solidFill>
                  <a:srgbClr val="FF0000"/>
                </a:solidFill>
              </a:rPr>
              <a:t>Ref 2/ </a:t>
            </a:r>
            <a:r>
              <a:rPr lang="en-GB" sz="900" dirty="0" err="1">
                <a:solidFill>
                  <a:srgbClr val="FF0000"/>
                </a:solidFill>
              </a:rPr>
              <a:t>Sompayrac</a:t>
            </a:r>
            <a:r>
              <a:rPr lang="en-GB" sz="900" dirty="0">
                <a:solidFill>
                  <a:srgbClr val="FF0000"/>
                </a:solidFill>
              </a:rPr>
              <a:t> 2012/ </a:t>
            </a:r>
            <a:r>
              <a:rPr lang="en-GB" sz="900" dirty="0" err="1">
                <a:solidFill>
                  <a:srgbClr val="FF0000"/>
                </a:solidFill>
              </a:rPr>
              <a:t>pg</a:t>
            </a:r>
            <a:r>
              <a:rPr lang="en-GB" sz="900" dirty="0">
                <a:solidFill>
                  <a:srgbClr val="FF0000"/>
                </a:solidFill>
              </a:rPr>
              <a:t> 27/col1</a:t>
            </a:r>
          </a:p>
        </p:txBody>
      </p:sp>
      <p:sp>
        <p:nvSpPr>
          <p:cNvPr id="6" name="TextBox 5"/>
          <p:cNvSpPr txBox="1"/>
          <p:nvPr/>
        </p:nvSpPr>
        <p:spPr>
          <a:xfrm>
            <a:off x="186384" y="2094861"/>
            <a:ext cx="1062113" cy="375223"/>
          </a:xfrm>
          <a:prstGeom prst="rect">
            <a:avLst/>
          </a:prstGeom>
          <a:noFill/>
        </p:spPr>
        <p:txBody>
          <a:bodyPr wrap="square" lIns="95254" tIns="47627" rIns="95254" bIns="47627" rtlCol="0">
            <a:spAutoFit/>
          </a:bodyPr>
          <a:lstStyle/>
          <a:p>
            <a:r>
              <a:rPr lang="en-GB" sz="900" dirty="0">
                <a:solidFill>
                  <a:srgbClr val="FF0000"/>
                </a:solidFill>
              </a:rPr>
              <a:t>Ref 1/Khanna 2011/page 1-2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If these antibodies were collected and purified the resulting solution would be called a polyclonal antibody.  A polyclonal antibody is a collection of antibodies from different B-cells that all bind the same antigen. </a:t>
            </a:r>
          </a:p>
          <a:p>
            <a:pPr eaLnBrk="1" hangingPunct="1">
              <a:spcBef>
                <a:spcPct val="0"/>
              </a:spcBef>
            </a:pPr>
            <a:r>
              <a:rPr lang="en-US" altLang="en-US" b="1" dirty="0"/>
              <a:t>&lt;CLICK&gt; </a:t>
            </a:r>
            <a:r>
              <a:rPr lang="en-US" altLang="en-US" dirty="0"/>
              <a:t> In contrast, a monoclonal antibody is a collection of antibodies derived from a single B-cell line.</a:t>
            </a:r>
          </a:p>
          <a:p>
            <a:pPr eaLnBrk="1" hangingPunct="1">
              <a:spcBef>
                <a:spcPct val="0"/>
              </a:spcBef>
            </a:pPr>
            <a:endParaRPr lang="en-US" altLang="en-US" dirty="0"/>
          </a:p>
        </p:txBody>
      </p:sp>
      <p:sp>
        <p:nvSpPr>
          <p:cNvPr id="5" name="TextBox 4"/>
          <p:cNvSpPr txBox="1"/>
          <p:nvPr/>
        </p:nvSpPr>
        <p:spPr>
          <a:xfrm>
            <a:off x="113447" y="1843857"/>
            <a:ext cx="1062113" cy="375223"/>
          </a:xfrm>
          <a:prstGeom prst="rect">
            <a:avLst/>
          </a:prstGeom>
          <a:noFill/>
        </p:spPr>
        <p:txBody>
          <a:bodyPr wrap="square" lIns="95254" tIns="47627" rIns="95254" bIns="47627" rtlCol="0">
            <a:spAutoFit/>
          </a:bodyPr>
          <a:lstStyle/>
          <a:p>
            <a:r>
              <a:rPr lang="en-GB" sz="900" dirty="0">
                <a:solidFill>
                  <a:srgbClr val="FF0000"/>
                </a:solidFill>
              </a:rPr>
              <a:t>Ref 1/Khanna 2011/page 2-3</a:t>
            </a:r>
          </a:p>
        </p:txBody>
      </p:sp>
      <p:sp>
        <p:nvSpPr>
          <p:cNvPr id="6" name="TextBox 5"/>
          <p:cNvSpPr txBox="1"/>
          <p:nvPr/>
        </p:nvSpPr>
        <p:spPr>
          <a:xfrm>
            <a:off x="113448" y="2310725"/>
            <a:ext cx="1062113" cy="514480"/>
          </a:xfrm>
          <a:prstGeom prst="rect">
            <a:avLst/>
          </a:prstGeom>
          <a:noFill/>
        </p:spPr>
        <p:txBody>
          <a:bodyPr wrap="square" lIns="95254" tIns="47627" rIns="95254" bIns="47627" rtlCol="0">
            <a:spAutoFit/>
          </a:bodyPr>
          <a:lstStyle/>
          <a:p>
            <a:r>
              <a:rPr lang="en-GB" sz="900" dirty="0">
                <a:solidFill>
                  <a:srgbClr val="FF0000"/>
                </a:solidFill>
              </a:rPr>
              <a:t>Ref 2/ Kohler 1975/pg497/col1/para2</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3" name="Picture 5" descr="C:\Users\LISACH~1\AppData\Local\Temp\notes444A07\revised bumper slide PM.png"/>
          <p:cNvPicPr>
            <a:picLocks noChangeAspect="1" noChangeArrowheads="1"/>
          </p:cNvPicPr>
          <p:nvPr/>
        </p:nvPicPr>
        <p:blipFill rotWithShape="1">
          <a:blip r:embed="rId2">
            <a:extLst>
              <a:ext uri="{28A0092B-C50C-407E-A947-70E740481C1C}">
                <a14:useLocalDpi xmlns:a14="http://schemas.microsoft.com/office/drawing/2010/main" val="0"/>
              </a:ext>
            </a:extLst>
          </a:blip>
          <a:srcRect t="23305" r="827"/>
          <a:stretch/>
        </p:blipFill>
        <p:spPr bwMode="auto">
          <a:xfrm>
            <a:off x="0" y="1555845"/>
            <a:ext cx="9220200" cy="536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a:spLocks noChangeArrowheads="1"/>
          </p:cNvSpPr>
          <p:nvPr/>
        </p:nvSpPr>
        <p:spPr bwMode="auto">
          <a:xfrm>
            <a:off x="1516063" y="6218238"/>
            <a:ext cx="61880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en-US" altLang="en-US" sz="1000" dirty="0" smtClean="0">
                <a:solidFill>
                  <a:srgbClr val="FFFFFF"/>
                </a:solidFill>
              </a:rPr>
              <a:t>Copyright ©2014, Sanofi and Regeneron Pharmaceuticals Inc.,  7/2014. </a:t>
            </a:r>
          </a:p>
        </p:txBody>
      </p:sp>
      <p:sp>
        <p:nvSpPr>
          <p:cNvPr id="2" name="Title 1"/>
          <p:cNvSpPr>
            <a:spLocks noGrp="1"/>
          </p:cNvSpPr>
          <p:nvPr>
            <p:ph type="ctrTitle"/>
          </p:nvPr>
        </p:nvSpPr>
        <p:spPr>
          <a:xfrm>
            <a:off x="826472" y="2808283"/>
            <a:ext cx="5846885" cy="1470025"/>
          </a:xfrm>
        </p:spPr>
        <p:txBody>
          <a:bodyPr/>
          <a:lstStyle>
            <a:lvl1pPr algn="l">
              <a:defRPr/>
            </a:lvl1pPr>
          </a:lstStyle>
          <a:p>
            <a:r>
              <a:rPr lang="en-US" smtClean="0"/>
              <a:t>Click to edit Master title style</a:t>
            </a:r>
            <a:endParaRPr lang="en-US" dirty="0"/>
          </a:p>
        </p:txBody>
      </p:sp>
      <p:sp>
        <p:nvSpPr>
          <p:cNvPr id="6" name="TextBox 1"/>
          <p:cNvSpPr txBox="1"/>
          <p:nvPr userDrawn="1"/>
        </p:nvSpPr>
        <p:spPr>
          <a:xfrm>
            <a:off x="2971800" y="6427113"/>
            <a:ext cx="3276600" cy="430887"/>
          </a:xfrm>
          <a:prstGeom prst="rect">
            <a:avLst/>
          </a:prstGeom>
          <a:noFill/>
        </p:spPr>
        <p:txBody>
          <a:bodyPr wrap="square" rtlCol="0">
            <a:spAutoFit/>
          </a:bodyPr>
          <a:lstStyle/>
          <a:p>
            <a:pPr algn="ctr"/>
            <a:r>
              <a:rPr lang="en-GB" sz="1050" dirty="0">
                <a:solidFill>
                  <a:prstClr val="white"/>
                </a:solidFill>
                <a:latin typeface="+mj-lt"/>
                <a:ea typeface="+mj-ea"/>
                <a:cs typeface="+mj-cs"/>
              </a:rPr>
              <a:t>Date of Preparation: </a:t>
            </a:r>
            <a:r>
              <a:rPr lang="en-GB" sz="1050" dirty="0" smtClean="0">
                <a:solidFill>
                  <a:prstClr val="white"/>
                </a:solidFill>
                <a:latin typeface="+mj-lt"/>
                <a:ea typeface="+mj-ea"/>
                <a:cs typeface="+mj-cs"/>
              </a:rPr>
              <a:t>December 2015</a:t>
            </a:r>
            <a:endParaRPr lang="en-GB" sz="1050" dirty="0">
              <a:solidFill>
                <a:prstClr val="white"/>
              </a:solidFill>
              <a:latin typeface="+mj-lt"/>
              <a:ea typeface="+mj-ea"/>
              <a:cs typeface="+mj-cs"/>
            </a:endParaRPr>
          </a:p>
          <a:p>
            <a:pPr algn="ctr"/>
            <a:r>
              <a:rPr lang="en-GB" sz="1050" dirty="0" smtClean="0">
                <a:solidFill>
                  <a:prstClr val="white"/>
                </a:solidFill>
                <a:latin typeface="+mj-lt"/>
                <a:ea typeface="+mj-ea"/>
                <a:cs typeface="+mj-cs"/>
              </a:rPr>
              <a:t>PROES008061</a:t>
            </a:r>
            <a:endParaRPr lang="en-GB" sz="1050" dirty="0">
              <a:solidFill>
                <a:prstClr val="white"/>
              </a:solidFill>
              <a:latin typeface="+mj-lt"/>
              <a:ea typeface="+mj-ea"/>
              <a:cs typeface="+mj-cs"/>
            </a:endParaRPr>
          </a:p>
        </p:txBody>
      </p:sp>
    </p:spTree>
    <p:extLst>
      <p:ext uri="{BB962C8B-B14F-4D97-AF65-F5344CB8AC3E}">
        <p14:creationId xmlns:p14="http://schemas.microsoft.com/office/powerpoint/2010/main" val="77900752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3"/>
          </p:nvPr>
        </p:nvSpPr>
        <p:spPr>
          <a:xfrm>
            <a:off x="457200" y="1547813"/>
            <a:ext cx="8229600" cy="412750"/>
          </a:xfrm>
        </p:spPr>
        <p:txBody>
          <a:bodyPr/>
          <a:lstStyle>
            <a:lvl1pPr marL="0" indent="0">
              <a:buNone/>
              <a:defRPr sz="1800" b="1">
                <a:solidFill>
                  <a:schemeClr val="bg2"/>
                </a:solidFill>
              </a:defRPr>
            </a:lvl1pPr>
          </a:lstStyle>
          <a:p>
            <a:pPr lvl="0"/>
            <a:r>
              <a:rPr lang="en-US" smtClean="0"/>
              <a:t>Click to edit Master text styles</a:t>
            </a:r>
          </a:p>
        </p:txBody>
      </p:sp>
    </p:spTree>
    <p:extLst>
      <p:ext uri="{BB962C8B-B14F-4D97-AF65-F5344CB8AC3E}">
        <p14:creationId xmlns:p14="http://schemas.microsoft.com/office/powerpoint/2010/main" val="128807639"/>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4" name="Picture 2" descr="C:\Users\LISACH~1\AppData\Local\Temp\notes444A07\revised bumper slide PM.png"/>
          <p:cNvPicPr>
            <a:picLocks noChangeAspect="1" noChangeArrowheads="1"/>
          </p:cNvPicPr>
          <p:nvPr/>
        </p:nvPicPr>
        <p:blipFill>
          <a:blip r:embed="rId2">
            <a:extLst>
              <a:ext uri="{28A0092B-C50C-407E-A947-70E740481C1C}">
                <a14:useLocalDpi xmlns:a14="http://schemas.microsoft.com/office/drawing/2010/main" val="0"/>
              </a:ext>
            </a:extLst>
          </a:blip>
          <a:srcRect t="1102" r="827"/>
          <a:stretch>
            <a:fillRect/>
          </a:stretch>
        </p:blipFill>
        <p:spPr bwMode="auto">
          <a:xfrm>
            <a:off x="0" y="1588"/>
            <a:ext cx="9220200" cy="692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800106" y="3031575"/>
            <a:ext cx="8097710" cy="1041033"/>
          </a:xfrm>
        </p:spPr>
        <p:txBody>
          <a:bodyPr anchor="ctr"/>
          <a:lstStyle>
            <a:lvl1pPr marL="0" indent="0" algn="r">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75217243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18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18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0568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28157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3055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200">
                <a:solidFill>
                  <a:schemeClr val="tx1">
                    <a:tint val="75000"/>
                  </a:schemeClr>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E4ECE95-022F-4F7C-ADA2-36FD454973DF}" type="datetime1">
              <a:rPr lang="en-US"/>
              <a:pPr>
                <a:defRPr/>
              </a:pPr>
              <a:t>12/16/2015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880225" y="119063"/>
            <a:ext cx="2133600" cy="365125"/>
          </a:xfrm>
          <a:prstGeom prst="rect">
            <a:avLst/>
          </a:prstGeom>
        </p:spPr>
        <p:txBody>
          <a:bodyPr/>
          <a:lstStyle>
            <a:lvl1pPr fontAlgn="auto">
              <a:spcBef>
                <a:spcPts val="0"/>
              </a:spcBef>
              <a:spcAft>
                <a:spcPts val="0"/>
              </a:spcAft>
              <a:defRPr>
                <a:latin typeface="+mn-lt"/>
                <a:cs typeface="+mn-cs"/>
              </a:defRPr>
            </a:lvl1pPr>
          </a:lstStyle>
          <a:p>
            <a:pPr>
              <a:defRPr/>
            </a:pPr>
            <a:fld id="{7A59D614-CA39-40C8-96D2-EEA102F4C253}" type="slidenum">
              <a:rPr lang="en-US"/>
              <a:pPr>
                <a:defRPr/>
              </a:pPr>
              <a:t>‹Nº›</a:t>
            </a:fld>
            <a:endParaRPr lang="en-US"/>
          </a:p>
        </p:txBody>
      </p:sp>
    </p:spTree>
    <p:extLst>
      <p:ext uri="{BB962C8B-B14F-4D97-AF65-F5344CB8AC3E}">
        <p14:creationId xmlns:p14="http://schemas.microsoft.com/office/powerpoint/2010/main" val="1822031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792F1E90-43D0-45C6-842B-7D2E5BF5BED7}" type="datetime1">
              <a:rPr lang="en-US"/>
              <a:pPr>
                <a:defRPr/>
              </a:pPr>
              <a:t>12/16/2015</a:t>
            </a:fld>
            <a:endParaRPr lang="en-US"/>
          </a:p>
        </p:txBody>
      </p:sp>
      <p:sp>
        <p:nvSpPr>
          <p:cNvPr id="5" name="Footer Placeholder 4"/>
          <p:cNvSpPr>
            <a:spLocks noGrp="1"/>
          </p:cNvSpPr>
          <p:nvPr>
            <p:ph type="ftr" sz="quarter" idx="11"/>
          </p:nvPr>
        </p:nvSpPr>
        <p:spPr>
          <a:xfrm>
            <a:off x="3086100" y="655447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880225" y="119063"/>
            <a:ext cx="2133600" cy="365125"/>
          </a:xfrm>
          <a:prstGeom prst="rect">
            <a:avLst/>
          </a:prstGeom>
        </p:spPr>
        <p:txBody>
          <a:bodyPr/>
          <a:lstStyle>
            <a:lvl1pPr fontAlgn="auto">
              <a:spcBef>
                <a:spcPts val="0"/>
              </a:spcBef>
              <a:spcAft>
                <a:spcPts val="0"/>
              </a:spcAft>
              <a:defRPr>
                <a:latin typeface="+mn-lt"/>
                <a:cs typeface="+mn-cs"/>
              </a:defRPr>
            </a:lvl1pPr>
          </a:lstStyle>
          <a:p>
            <a:pPr>
              <a:defRPr/>
            </a:pPr>
            <a:fld id="{961FE9DD-FFB9-458D-B416-3F6279FC451D}" type="slidenum">
              <a:rPr lang="en-US"/>
              <a:pPr>
                <a:defRPr/>
              </a:pPr>
              <a:t>‹Nº›</a:t>
            </a:fld>
            <a:endParaRPr lang="en-US"/>
          </a:p>
        </p:txBody>
      </p:sp>
    </p:spTree>
    <p:extLst>
      <p:ext uri="{BB962C8B-B14F-4D97-AF65-F5344CB8AC3E}">
        <p14:creationId xmlns:p14="http://schemas.microsoft.com/office/powerpoint/2010/main" val="2873763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329C0766-9441-4BA9-93E6-4D2F10551BEB}" type="datetime1">
              <a:rPr lang="en-US"/>
              <a:pPr>
                <a:defRPr/>
              </a:pPr>
              <a:t>12/16/2015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880225" y="119063"/>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A4CE226-7CAB-4B8B-B689-06C660E99F7A}" type="slidenum">
              <a:rPr lang="en-US"/>
              <a:pPr>
                <a:defRPr/>
              </a:pPr>
              <a:t>‹Nº›</a:t>
            </a:fld>
            <a:endParaRPr lang="en-US"/>
          </a:p>
        </p:txBody>
      </p:sp>
    </p:spTree>
    <p:extLst>
      <p:ext uri="{BB962C8B-B14F-4D97-AF65-F5344CB8AC3E}">
        <p14:creationId xmlns:p14="http://schemas.microsoft.com/office/powerpoint/2010/main" val="1717227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026" name="Picture 2" descr="C:\Users\LISACH~1\AppData\Local\Temp\notes444A07\~0156448.png"/>
          <p:cNvPicPr>
            <a:picLocks noChangeAspect="1" noChangeArrowheads="1"/>
          </p:cNvPicPr>
          <p:nvPr/>
        </p:nvPicPr>
        <p:blipFill>
          <a:blip r:embed="rId11">
            <a:extLst>
              <a:ext uri="{28A0092B-C50C-407E-A947-70E740481C1C}">
                <a14:useLocalDpi xmlns:a14="http://schemas.microsoft.com/office/drawing/2010/main" val="0"/>
              </a:ext>
            </a:extLst>
          </a:blip>
          <a:srcRect l="729" b="278"/>
          <a:stretch>
            <a:fillRect/>
          </a:stretch>
        </p:blipFill>
        <p:spPr bwMode="auto">
          <a:xfrm>
            <a:off x="0" y="-14288"/>
            <a:ext cx="9202738" cy="688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Users\LISACH~1\AppData\Local\Temp\notes444A07\~0156448.png"/>
          <p:cNvPicPr>
            <a:picLocks noChangeAspect="1" noChangeArrowheads="1"/>
          </p:cNvPicPr>
          <p:nvPr userDrawn="1"/>
        </p:nvPicPr>
        <p:blipFill rotWithShape="1">
          <a:blip r:embed="rId11">
            <a:extLst>
              <a:ext uri="{28A0092B-C50C-407E-A947-70E740481C1C}">
                <a14:useLocalDpi xmlns:a14="http://schemas.microsoft.com/office/drawing/2010/main" val="0"/>
              </a:ext>
            </a:extLst>
          </a:blip>
          <a:srcRect l="16628" r="49636" b="7473"/>
          <a:stretch/>
        </p:blipFill>
        <p:spPr bwMode="auto">
          <a:xfrm>
            <a:off x="0" y="-14288"/>
            <a:ext cx="3127411" cy="632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1403350" y="274638"/>
            <a:ext cx="72834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981200"/>
            <a:ext cx="8229600"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9" name="TextBox 3"/>
          <p:cNvSpPr txBox="1">
            <a:spLocks noChangeArrowheads="1"/>
          </p:cNvSpPr>
          <p:nvPr/>
        </p:nvSpPr>
        <p:spPr bwMode="auto">
          <a:xfrm>
            <a:off x="0" y="6656388"/>
            <a:ext cx="3095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B7708361-EA1A-4896-8A6C-ADFF9F689DEA}" type="slidenum">
              <a:rPr lang="en-US" altLang="en-US" sz="800" smtClean="0">
                <a:solidFill>
                  <a:srgbClr val="FFFFFF"/>
                </a:solidFill>
              </a:rPr>
              <a:pPr eaLnBrk="1" hangingPunct="1">
                <a:defRPr/>
              </a:pPr>
              <a:t>‹Nº›</a:t>
            </a:fld>
            <a:endParaRPr lang="en-US" altLang="en-US" sz="800" smtClean="0">
              <a:solidFill>
                <a:srgbClr val="FFFFFF"/>
              </a:solidFill>
            </a:endParaRPr>
          </a:p>
        </p:txBody>
      </p:sp>
    </p:spTree>
  </p:cSld>
  <p:clrMap bg1="lt1" tx1="dk1" bg2="lt2" tx2="dk2" accent1="accent1" accent2="accent2" accent3="accent3" accent4="accent4" accent5="accent5" accent6="accent6" hlink="hlink" folHlink="folHlink"/>
  <p:sldLayoutIdLst>
    <p:sldLayoutId id="2147483734" r:id="rId1"/>
    <p:sldLayoutId id="2147483730" r:id="rId2"/>
    <p:sldLayoutId id="2147483735" r:id="rId3"/>
    <p:sldLayoutId id="2147483731" r:id="rId4"/>
    <p:sldLayoutId id="2147483732" r:id="rId5"/>
    <p:sldLayoutId id="2147483733" r:id="rId6"/>
    <p:sldLayoutId id="2147483736" r:id="rId7"/>
    <p:sldLayoutId id="2147483737" r:id="rId8"/>
    <p:sldLayoutId id="2147483738" r:id="rId9"/>
  </p:sldLayoutIdLst>
  <p:hf hdr="0" ftr="0" dt="0"/>
  <p:txStyles>
    <p:titleStyle>
      <a:lvl1pPr algn="r" rtl="0" eaLnBrk="0" fontAlgn="base" hangingPunct="0">
        <a:spcBef>
          <a:spcPct val="0"/>
        </a:spcBef>
        <a:spcAft>
          <a:spcPct val="0"/>
        </a:spcAft>
        <a:defRPr sz="2000" b="1" kern="1200">
          <a:solidFill>
            <a:schemeClr val="bg1"/>
          </a:solidFill>
          <a:latin typeface="+mj-lt"/>
          <a:ea typeface="+mj-ea"/>
          <a:cs typeface="+mj-cs"/>
        </a:defRPr>
      </a:lvl1pPr>
      <a:lvl2pPr algn="r" rtl="0" eaLnBrk="0" fontAlgn="base" hangingPunct="0">
        <a:spcBef>
          <a:spcPct val="0"/>
        </a:spcBef>
        <a:spcAft>
          <a:spcPct val="0"/>
        </a:spcAft>
        <a:defRPr sz="2000" b="1">
          <a:solidFill>
            <a:schemeClr val="bg1"/>
          </a:solidFill>
          <a:latin typeface="Verdana" pitchFamily="34" charset="0"/>
        </a:defRPr>
      </a:lvl2pPr>
      <a:lvl3pPr algn="r" rtl="0" eaLnBrk="0" fontAlgn="base" hangingPunct="0">
        <a:spcBef>
          <a:spcPct val="0"/>
        </a:spcBef>
        <a:spcAft>
          <a:spcPct val="0"/>
        </a:spcAft>
        <a:defRPr sz="2000" b="1">
          <a:solidFill>
            <a:schemeClr val="bg1"/>
          </a:solidFill>
          <a:latin typeface="Verdana" pitchFamily="34" charset="0"/>
        </a:defRPr>
      </a:lvl3pPr>
      <a:lvl4pPr algn="r" rtl="0" eaLnBrk="0" fontAlgn="base" hangingPunct="0">
        <a:spcBef>
          <a:spcPct val="0"/>
        </a:spcBef>
        <a:spcAft>
          <a:spcPct val="0"/>
        </a:spcAft>
        <a:defRPr sz="2000" b="1">
          <a:solidFill>
            <a:schemeClr val="bg1"/>
          </a:solidFill>
          <a:latin typeface="Verdana" pitchFamily="34" charset="0"/>
        </a:defRPr>
      </a:lvl4pPr>
      <a:lvl5pPr algn="r" rtl="0" eaLnBrk="0" fontAlgn="base" hangingPunct="0">
        <a:spcBef>
          <a:spcPct val="0"/>
        </a:spcBef>
        <a:spcAft>
          <a:spcPct val="0"/>
        </a:spcAft>
        <a:defRPr sz="2000" b="1">
          <a:solidFill>
            <a:schemeClr val="bg1"/>
          </a:solidFill>
          <a:latin typeface="Verdana" pitchFamily="34" charset="0"/>
        </a:defRPr>
      </a:lvl5pPr>
      <a:lvl6pPr marL="457200" algn="r" rtl="0" fontAlgn="base">
        <a:spcBef>
          <a:spcPct val="0"/>
        </a:spcBef>
        <a:spcAft>
          <a:spcPct val="0"/>
        </a:spcAft>
        <a:defRPr sz="2000" b="1">
          <a:solidFill>
            <a:schemeClr val="bg1"/>
          </a:solidFill>
          <a:latin typeface="Verdana" pitchFamily="34" charset="0"/>
        </a:defRPr>
      </a:lvl6pPr>
      <a:lvl7pPr marL="914400" algn="r" rtl="0" fontAlgn="base">
        <a:spcBef>
          <a:spcPct val="0"/>
        </a:spcBef>
        <a:spcAft>
          <a:spcPct val="0"/>
        </a:spcAft>
        <a:defRPr sz="2000" b="1">
          <a:solidFill>
            <a:schemeClr val="bg1"/>
          </a:solidFill>
          <a:latin typeface="Verdana" pitchFamily="34" charset="0"/>
        </a:defRPr>
      </a:lvl7pPr>
      <a:lvl8pPr marL="1371600" algn="r" rtl="0" fontAlgn="base">
        <a:spcBef>
          <a:spcPct val="0"/>
        </a:spcBef>
        <a:spcAft>
          <a:spcPct val="0"/>
        </a:spcAft>
        <a:defRPr sz="2000" b="1">
          <a:solidFill>
            <a:schemeClr val="bg1"/>
          </a:solidFill>
          <a:latin typeface="Verdana" pitchFamily="34" charset="0"/>
        </a:defRPr>
      </a:lvl8pPr>
      <a:lvl9pPr marL="1828800" algn="r" rtl="0" fontAlgn="base">
        <a:spcBef>
          <a:spcPct val="0"/>
        </a:spcBef>
        <a:spcAft>
          <a:spcPct val="0"/>
        </a:spcAft>
        <a:defRPr sz="2000" b="1">
          <a:solidFill>
            <a:schemeClr val="bg1"/>
          </a:solidFill>
          <a:latin typeface="Verdana" pitchFamily="34" charset="0"/>
        </a:defRPr>
      </a:lvl9pPr>
    </p:titleStyle>
    <p:bodyStyle>
      <a:lvl1pPr marL="228600" indent="-228600" algn="l" rtl="0" eaLnBrk="0" fontAlgn="base" hangingPunct="0">
        <a:spcBef>
          <a:spcPct val="20000"/>
        </a:spcBef>
        <a:spcAft>
          <a:spcPct val="0"/>
        </a:spcAft>
        <a:buClr>
          <a:schemeClr val="bg2"/>
        </a:buClr>
        <a:buFont typeface="Arial" charset="0"/>
        <a:buChar char="•"/>
        <a:defRPr kern="1200">
          <a:solidFill>
            <a:schemeClr val="bg1"/>
          </a:solidFill>
          <a:latin typeface="+mn-lt"/>
          <a:ea typeface="+mn-ea"/>
          <a:cs typeface="+mn-cs"/>
        </a:defRPr>
      </a:lvl1pPr>
      <a:lvl2pPr marL="519113" indent="-290513" algn="l" rtl="0" eaLnBrk="0" fontAlgn="base" hangingPunct="0">
        <a:spcBef>
          <a:spcPct val="20000"/>
        </a:spcBef>
        <a:spcAft>
          <a:spcPct val="0"/>
        </a:spcAft>
        <a:buClr>
          <a:schemeClr val="bg2"/>
        </a:buClr>
        <a:buFont typeface="Arial" charset="0"/>
        <a:buChar char="–"/>
        <a:defRPr sz="1600" kern="1200">
          <a:solidFill>
            <a:schemeClr val="bg1"/>
          </a:solidFill>
          <a:latin typeface="+mn-lt"/>
          <a:ea typeface="+mn-ea"/>
          <a:cs typeface="+mn-cs"/>
        </a:defRPr>
      </a:lvl2pPr>
      <a:lvl3pPr marL="685800" indent="-166688" algn="l" rtl="0" eaLnBrk="0" fontAlgn="base" hangingPunct="0">
        <a:spcBef>
          <a:spcPct val="20000"/>
        </a:spcBef>
        <a:spcAft>
          <a:spcPct val="0"/>
        </a:spcAft>
        <a:buClr>
          <a:schemeClr val="bg2"/>
        </a:buClr>
        <a:buFont typeface="Arial" charset="0"/>
        <a:buChar char="•"/>
        <a:defRPr sz="1400" kern="1200">
          <a:solidFill>
            <a:schemeClr val="bg1"/>
          </a:solidFill>
          <a:latin typeface="+mn-lt"/>
          <a:ea typeface="+mn-ea"/>
          <a:cs typeface="+mn-cs"/>
        </a:defRPr>
      </a:lvl3pPr>
      <a:lvl4pPr marL="914400" indent="-228600" algn="l" rtl="0" eaLnBrk="0" fontAlgn="base" hangingPunct="0">
        <a:spcBef>
          <a:spcPct val="20000"/>
        </a:spcBef>
        <a:spcAft>
          <a:spcPct val="0"/>
        </a:spcAft>
        <a:buClr>
          <a:schemeClr val="bg2"/>
        </a:buClr>
        <a:buFont typeface="Arial" charset="0"/>
        <a:buChar char="–"/>
        <a:defRPr sz="1200" kern="1200">
          <a:solidFill>
            <a:schemeClr val="bg1"/>
          </a:solidFill>
          <a:latin typeface="+mn-lt"/>
          <a:ea typeface="+mn-ea"/>
          <a:cs typeface="+mn-cs"/>
        </a:defRPr>
      </a:lvl4pPr>
      <a:lvl5pPr marL="1090613" indent="-176213" algn="l" rtl="0" eaLnBrk="0" fontAlgn="base" hangingPunct="0">
        <a:spcBef>
          <a:spcPct val="20000"/>
        </a:spcBef>
        <a:spcAft>
          <a:spcPct val="0"/>
        </a:spcAft>
        <a:buClr>
          <a:schemeClr val="bg2"/>
        </a:buClr>
        <a:buFont typeface="Arial"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file:///\\localhost\upload.wikimedia.org\wikipedia\commons\4\4d\Cho_cells_adherend1.jpg"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5"/>
          <p:cNvSpPr>
            <a:spLocks noGrp="1"/>
          </p:cNvSpPr>
          <p:nvPr>
            <p:ph type="ctrTitle"/>
          </p:nvPr>
        </p:nvSpPr>
        <p:spPr>
          <a:xfrm>
            <a:off x="827088" y="2808288"/>
            <a:ext cx="7010400" cy="1470025"/>
          </a:xfrm>
        </p:spPr>
        <p:txBody>
          <a:bodyPr/>
          <a:lstStyle/>
          <a:p>
            <a:pPr algn="ctr" eaLnBrk="1" hangingPunct="1"/>
            <a:r>
              <a:rPr lang="en-GB" altLang="en-US" dirty="0" smtClean="0"/>
              <a:t>Monoclonal Antibodies (</a:t>
            </a:r>
            <a:r>
              <a:rPr lang="en-GB" altLang="en-US" dirty="0" err="1" smtClean="0"/>
              <a:t>mAbs</a:t>
            </a:r>
            <a:r>
              <a:rPr lang="en-GB" altLang="en-US" dirty="0" smtClean="0"/>
              <a:t>): </a:t>
            </a:r>
            <a:br>
              <a:rPr lang="en-GB" altLang="en-US" dirty="0" smtClean="0"/>
            </a:br>
            <a:r>
              <a:rPr lang="en-GB" altLang="en-US" dirty="0" smtClean="0"/>
              <a:t>Three Decades Of Innovation And Progress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title"/>
          </p:nvPr>
        </p:nvSpPr>
        <p:spPr>
          <a:xfrm>
            <a:off x="1530350" y="0"/>
            <a:ext cx="7283450" cy="1143000"/>
          </a:xfrm>
        </p:spPr>
        <p:txBody>
          <a:bodyPr/>
          <a:lstStyle/>
          <a:p>
            <a:pPr eaLnBrk="1" hangingPunct="1">
              <a:tabLst>
                <a:tab pos="1524000" algn="l"/>
              </a:tabLst>
            </a:pPr>
            <a:r>
              <a:rPr lang="en-US" altLang="en-US" dirty="0" smtClean="0"/>
              <a:t>Monoclonal Antibodies In The Clinic</a:t>
            </a:r>
            <a:endParaRPr lang="en-GB" altLang="en-US" dirty="0" smtClean="0"/>
          </a:p>
        </p:txBody>
      </p:sp>
      <p:sp>
        <p:nvSpPr>
          <p:cNvPr id="218" name="Content Placeholder 3"/>
          <p:cNvSpPr>
            <a:spLocks noGrp="1"/>
          </p:cNvSpPr>
          <p:nvPr>
            <p:ph sz="half" idx="4294967295"/>
          </p:nvPr>
        </p:nvSpPr>
        <p:spPr>
          <a:xfrm>
            <a:off x="130175" y="1257300"/>
            <a:ext cx="4364038" cy="4876800"/>
          </a:xfrm>
        </p:spPr>
        <p:txBody>
          <a:bodyPr rtlCol="0">
            <a:normAutofit fontScale="92500" lnSpcReduction="10000"/>
          </a:bodyPr>
          <a:lstStyle/>
          <a:p>
            <a:pPr eaLnBrk="1" fontAlgn="auto" hangingPunct="1">
              <a:spcAft>
                <a:spcPts val="0"/>
              </a:spcAft>
              <a:buFont typeface="Arial" pitchFamily="34" charset="0"/>
              <a:buChar char="•"/>
              <a:defRPr/>
            </a:pPr>
            <a:r>
              <a:rPr lang="en-GB" sz="1600" dirty="0" smtClean="0"/>
              <a:t>Monoclonal antibodies were first introduced into clinical practice in 1986</a:t>
            </a:r>
            <a:r>
              <a:rPr lang="en-GB" sz="1600" baseline="30000" dirty="0" smtClean="0"/>
              <a:t>2</a:t>
            </a:r>
            <a:endParaRPr lang="en-GB" sz="1600" dirty="0" smtClean="0"/>
          </a:p>
          <a:p>
            <a:pPr eaLnBrk="1" fontAlgn="auto" hangingPunct="1">
              <a:spcBef>
                <a:spcPts val="1200"/>
              </a:spcBef>
              <a:spcAft>
                <a:spcPts val="0"/>
              </a:spcAft>
              <a:buFont typeface="Arial" pitchFamily="34" charset="0"/>
              <a:buChar char="•"/>
              <a:defRPr/>
            </a:pPr>
            <a:r>
              <a:rPr lang="en-GB" sz="1600" b="1" dirty="0" smtClean="0"/>
              <a:t>Over 30 monoclonal antibodies are approved for clinical use </a:t>
            </a:r>
            <a:r>
              <a:rPr lang="en-GB" sz="1600" dirty="0" smtClean="0"/>
              <a:t>by European and US regulatory agencies for a wide variety of indications, including but not limited to</a:t>
            </a:r>
            <a:r>
              <a:rPr lang="en-GB" sz="1600" baseline="30000" dirty="0" smtClean="0"/>
              <a:t>2</a:t>
            </a:r>
            <a:r>
              <a:rPr lang="en-GB" sz="1600" dirty="0" smtClean="0"/>
              <a:t>:</a:t>
            </a:r>
          </a:p>
          <a:p>
            <a:pPr lvl="1" eaLnBrk="1" fontAlgn="auto" hangingPunct="1">
              <a:spcBef>
                <a:spcPts val="300"/>
              </a:spcBef>
              <a:spcAft>
                <a:spcPts val="0"/>
              </a:spcAft>
              <a:buFont typeface="Arial" pitchFamily="34" charset="0"/>
              <a:buChar char="–"/>
              <a:defRPr/>
            </a:pPr>
            <a:r>
              <a:rPr lang="en-GB" dirty="0" smtClean="0"/>
              <a:t>Asthma</a:t>
            </a:r>
          </a:p>
          <a:p>
            <a:pPr lvl="1" eaLnBrk="1" fontAlgn="auto" hangingPunct="1">
              <a:spcBef>
                <a:spcPts val="0"/>
              </a:spcBef>
              <a:spcAft>
                <a:spcPts val="0"/>
              </a:spcAft>
              <a:buFont typeface="Arial" pitchFamily="34" charset="0"/>
              <a:buChar char="–"/>
              <a:defRPr/>
            </a:pPr>
            <a:r>
              <a:rPr lang="en-GB" dirty="0" smtClean="0"/>
              <a:t>Autoimmune </a:t>
            </a:r>
            <a:r>
              <a:rPr lang="en-GB" dirty="0"/>
              <a:t>d</a:t>
            </a:r>
            <a:r>
              <a:rPr lang="en-GB" dirty="0" smtClean="0"/>
              <a:t>iseases</a:t>
            </a:r>
          </a:p>
          <a:p>
            <a:pPr lvl="1" eaLnBrk="1" fontAlgn="auto" hangingPunct="1">
              <a:spcBef>
                <a:spcPts val="0"/>
              </a:spcBef>
              <a:spcAft>
                <a:spcPts val="0"/>
              </a:spcAft>
              <a:buFont typeface="Arial" pitchFamily="34" charset="0"/>
              <a:buChar char="–"/>
              <a:defRPr/>
            </a:pPr>
            <a:r>
              <a:rPr lang="en-GB" dirty="0" smtClean="0"/>
              <a:t>Oncology</a:t>
            </a:r>
          </a:p>
          <a:p>
            <a:pPr lvl="1" eaLnBrk="1" fontAlgn="auto" hangingPunct="1">
              <a:spcBef>
                <a:spcPts val="0"/>
              </a:spcBef>
              <a:spcAft>
                <a:spcPts val="0"/>
              </a:spcAft>
              <a:buFont typeface="Arial" pitchFamily="34" charset="0"/>
              <a:buChar char="–"/>
              <a:defRPr/>
            </a:pPr>
            <a:r>
              <a:rPr lang="en-GB" dirty="0" smtClean="0"/>
              <a:t>Ophthalmic disorders</a:t>
            </a:r>
          </a:p>
          <a:p>
            <a:pPr eaLnBrk="1" fontAlgn="auto" hangingPunct="1">
              <a:spcBef>
                <a:spcPts val="1200"/>
              </a:spcBef>
              <a:spcAft>
                <a:spcPts val="0"/>
              </a:spcAft>
              <a:buFont typeface="Arial" pitchFamily="34" charset="0"/>
              <a:buChar char="•"/>
              <a:defRPr/>
            </a:pPr>
            <a:r>
              <a:rPr lang="en-GB" sz="1600" dirty="0" smtClean="0"/>
              <a:t>Approximately </a:t>
            </a:r>
            <a:r>
              <a:rPr lang="en-GB" sz="1600" b="1" dirty="0" smtClean="0"/>
              <a:t>235 monoclonal antibodies are in active PIII trials </a:t>
            </a:r>
            <a:r>
              <a:rPr lang="en-GB" sz="1600" dirty="0" smtClean="0"/>
              <a:t>for a wide variety of indications, including but not limited to</a:t>
            </a:r>
            <a:r>
              <a:rPr lang="en-GB" sz="1600" baseline="30000" dirty="0" smtClean="0"/>
              <a:t>3</a:t>
            </a:r>
            <a:r>
              <a:rPr lang="en-GB" sz="1600" dirty="0" smtClean="0"/>
              <a:t>:</a:t>
            </a:r>
            <a:endParaRPr lang="en-GB" dirty="0" smtClean="0"/>
          </a:p>
          <a:p>
            <a:pPr lvl="1" eaLnBrk="1" fontAlgn="auto" hangingPunct="1">
              <a:spcBef>
                <a:spcPts val="0"/>
              </a:spcBef>
              <a:spcAft>
                <a:spcPts val="0"/>
              </a:spcAft>
              <a:buFont typeface="Arial" pitchFamily="34" charset="0"/>
              <a:buChar char="–"/>
              <a:defRPr/>
            </a:pPr>
            <a:r>
              <a:rPr lang="en-GB" dirty="0" smtClean="0"/>
              <a:t>Alzheimer’s disease</a:t>
            </a:r>
          </a:p>
          <a:p>
            <a:pPr lvl="1" eaLnBrk="1" fontAlgn="auto" hangingPunct="1">
              <a:spcBef>
                <a:spcPts val="0"/>
              </a:spcBef>
              <a:spcAft>
                <a:spcPts val="0"/>
              </a:spcAft>
              <a:buFont typeface="Arial" pitchFamily="34" charset="0"/>
              <a:buChar char="–"/>
              <a:defRPr/>
            </a:pPr>
            <a:r>
              <a:rPr lang="en-GB" dirty="0" smtClean="0"/>
              <a:t>Autoimmune diseases</a:t>
            </a:r>
          </a:p>
          <a:p>
            <a:pPr lvl="1" eaLnBrk="1" fontAlgn="auto" hangingPunct="1">
              <a:spcBef>
                <a:spcPts val="0"/>
              </a:spcBef>
              <a:spcAft>
                <a:spcPts val="0"/>
              </a:spcAft>
              <a:buFont typeface="Arial" pitchFamily="34" charset="0"/>
              <a:buChar char="–"/>
              <a:defRPr/>
            </a:pPr>
            <a:r>
              <a:rPr lang="en-GB" dirty="0" smtClean="0"/>
              <a:t>Cardiovascular disease</a:t>
            </a:r>
          </a:p>
          <a:p>
            <a:pPr lvl="1" eaLnBrk="1" fontAlgn="auto" hangingPunct="1">
              <a:spcBef>
                <a:spcPts val="0"/>
              </a:spcBef>
              <a:spcAft>
                <a:spcPts val="0"/>
              </a:spcAft>
              <a:buFont typeface="Arial" pitchFamily="34" charset="0"/>
              <a:buChar char="–"/>
              <a:defRPr/>
            </a:pPr>
            <a:r>
              <a:rPr lang="en-GB" dirty="0" smtClean="0"/>
              <a:t>Infectious disease</a:t>
            </a:r>
          </a:p>
          <a:p>
            <a:pPr lvl="1" eaLnBrk="1" fontAlgn="auto" hangingPunct="1">
              <a:spcBef>
                <a:spcPts val="0"/>
              </a:spcBef>
              <a:spcAft>
                <a:spcPts val="0"/>
              </a:spcAft>
              <a:buFont typeface="Arial" pitchFamily="34" charset="0"/>
              <a:buChar char="–"/>
              <a:defRPr/>
            </a:pPr>
            <a:r>
              <a:rPr lang="en-GB" dirty="0" smtClean="0"/>
              <a:t>Osteoporosis</a:t>
            </a:r>
            <a:endParaRPr lang="en-GB" sz="1600" dirty="0"/>
          </a:p>
          <a:p>
            <a:pPr eaLnBrk="1" fontAlgn="auto" hangingPunct="1">
              <a:spcBef>
                <a:spcPts val="1200"/>
              </a:spcBef>
              <a:spcAft>
                <a:spcPts val="0"/>
              </a:spcAft>
              <a:buFont typeface="Arial" pitchFamily="34" charset="0"/>
              <a:buChar char="•"/>
              <a:defRPr/>
            </a:pPr>
            <a:endParaRPr lang="en-GB" sz="1600" dirty="0" smtClean="0"/>
          </a:p>
        </p:txBody>
      </p:sp>
      <p:sp>
        <p:nvSpPr>
          <p:cNvPr id="130" name="TextBox 129"/>
          <p:cNvSpPr txBox="1"/>
          <p:nvPr/>
        </p:nvSpPr>
        <p:spPr>
          <a:xfrm>
            <a:off x="4776788" y="958850"/>
            <a:ext cx="4268787" cy="971550"/>
          </a:xfrm>
          <a:prstGeom prst="rect">
            <a:avLst/>
          </a:prstGeom>
          <a:noFill/>
        </p:spPr>
        <p:txBody>
          <a:bodyPr>
            <a:spAutoFit/>
          </a:bodyPr>
          <a:lstStyle/>
          <a:p>
            <a:pPr algn="ctr" fontAlgn="auto">
              <a:spcBef>
                <a:spcPts val="0"/>
              </a:spcBef>
              <a:spcAft>
                <a:spcPts val="0"/>
              </a:spcAft>
              <a:defRPr/>
            </a:pPr>
            <a:r>
              <a:rPr lang="en-GB" sz="1400" b="1" dirty="0">
                <a:solidFill>
                  <a:schemeClr val="bg1"/>
                </a:solidFill>
                <a:latin typeface="+mj-lt"/>
                <a:cs typeface="Arial" panose="020B0604020202020204" pitchFamily="34" charset="0"/>
              </a:rPr>
              <a:t>Cumulative number of human monoclonal antibodies entering clinical study between 1985 and 2008</a:t>
            </a:r>
            <a:r>
              <a:rPr lang="en-GB" sz="1400" b="1" baseline="30000" dirty="0">
                <a:solidFill>
                  <a:schemeClr val="bg1"/>
                </a:solidFill>
                <a:latin typeface="+mj-lt"/>
                <a:cs typeface="Arial" panose="020B0604020202020204" pitchFamily="34" charset="0"/>
              </a:rPr>
              <a:t>1</a:t>
            </a:r>
            <a:endParaRPr lang="en-GB" sz="1400" baseline="30000" dirty="0">
              <a:solidFill>
                <a:schemeClr val="bg1"/>
              </a:solidFill>
              <a:latin typeface="+mj-lt"/>
              <a:cs typeface="Arial" panose="020B0604020202020204" pitchFamily="34" charset="0"/>
            </a:endParaRPr>
          </a:p>
          <a:p>
            <a:pPr algn="ctr" fontAlgn="auto">
              <a:spcBef>
                <a:spcPts val="0"/>
              </a:spcBef>
              <a:spcAft>
                <a:spcPts val="0"/>
              </a:spcAft>
              <a:defRPr/>
            </a:pPr>
            <a:endParaRPr lang="en-GB" sz="1400" b="1" dirty="0">
              <a:solidFill>
                <a:schemeClr val="bg1"/>
              </a:solidFill>
              <a:latin typeface="+mj-lt"/>
              <a:cs typeface="Arial" panose="020B0604020202020204" pitchFamily="34" charset="0"/>
            </a:endParaRPr>
          </a:p>
        </p:txBody>
      </p:sp>
      <p:grpSp>
        <p:nvGrpSpPr>
          <p:cNvPr id="16389" name="Group 215"/>
          <p:cNvGrpSpPr>
            <a:grpSpLocks/>
          </p:cNvGrpSpPr>
          <p:nvPr/>
        </p:nvGrpSpPr>
        <p:grpSpPr bwMode="auto">
          <a:xfrm>
            <a:off x="4622800" y="1937660"/>
            <a:ext cx="4171950" cy="4273550"/>
            <a:chOff x="4607817" y="2053084"/>
            <a:chExt cx="4172724" cy="4273807"/>
          </a:xfrm>
        </p:grpSpPr>
        <p:cxnSp>
          <p:nvCxnSpPr>
            <p:cNvPr id="6" name="Straight Connector 5"/>
            <p:cNvCxnSpPr/>
            <p:nvPr/>
          </p:nvCxnSpPr>
          <p:spPr>
            <a:xfrm rot="5400000">
              <a:off x="6035248"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7416630"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6862490"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6309937"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5755797"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5482696"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6589389"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a:off x="7696081"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8523323"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5400000">
              <a:off x="7141942"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5400000">
              <a:off x="8248634"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a:off x="7967595" y="5529919"/>
              <a:ext cx="73029"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grpSp>
          <p:nvGrpSpPr>
            <p:cNvPr id="16415" name="Group 281"/>
            <p:cNvGrpSpPr>
              <a:grpSpLocks/>
            </p:cNvGrpSpPr>
            <p:nvPr/>
          </p:nvGrpSpPr>
          <p:grpSpPr bwMode="auto">
            <a:xfrm>
              <a:off x="5489575" y="4050159"/>
              <a:ext cx="3235325" cy="1455738"/>
              <a:chOff x="5615106" y="3962295"/>
              <a:chExt cx="3235440" cy="1456423"/>
            </a:xfrm>
          </p:grpSpPr>
          <p:grpSp>
            <p:nvGrpSpPr>
              <p:cNvPr id="16574" name="Group 280"/>
              <p:cNvGrpSpPr>
                <a:grpSpLocks/>
              </p:cNvGrpSpPr>
              <p:nvPr/>
            </p:nvGrpSpPr>
            <p:grpSpPr bwMode="auto">
              <a:xfrm>
                <a:off x="5615106" y="3962295"/>
                <a:ext cx="3235440" cy="1456423"/>
                <a:chOff x="5615106" y="3962295"/>
                <a:chExt cx="3235440" cy="1456423"/>
              </a:xfrm>
            </p:grpSpPr>
            <p:sp>
              <p:nvSpPr>
                <p:cNvPr id="21" name="Rectangle 20"/>
                <p:cNvSpPr/>
                <p:nvPr/>
              </p:nvSpPr>
              <p:spPr>
                <a:xfrm>
                  <a:off x="8796628" y="3962415"/>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2" name="Rectangle 21"/>
                <p:cNvSpPr/>
                <p:nvPr/>
              </p:nvSpPr>
              <p:spPr>
                <a:xfrm>
                  <a:off x="8658485" y="4124426"/>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3" name="Rectangle 22"/>
                <p:cNvSpPr/>
                <p:nvPr/>
              </p:nvSpPr>
              <p:spPr>
                <a:xfrm>
                  <a:off x="8523518" y="4338853"/>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4" name="Rectangle 23"/>
                <p:cNvSpPr/>
                <p:nvPr/>
              </p:nvSpPr>
              <p:spPr>
                <a:xfrm>
                  <a:off x="8388550" y="4486568"/>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5" name="Rectangle 24"/>
                <p:cNvSpPr/>
                <p:nvPr/>
              </p:nvSpPr>
              <p:spPr>
                <a:xfrm>
                  <a:off x="8240880" y="4704172"/>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6" name="Rectangle 25"/>
                <p:cNvSpPr/>
                <p:nvPr/>
              </p:nvSpPr>
              <p:spPr>
                <a:xfrm>
                  <a:off x="8112264" y="4839180"/>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7" name="Rectangle 26"/>
                <p:cNvSpPr/>
                <p:nvPr/>
              </p:nvSpPr>
              <p:spPr>
                <a:xfrm>
                  <a:off x="7966182" y="4967837"/>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8" name="Rectangle 27"/>
                <p:cNvSpPr/>
                <p:nvPr/>
              </p:nvSpPr>
              <p:spPr>
                <a:xfrm>
                  <a:off x="7829626" y="5055195"/>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9" name="Rectangle 28"/>
                <p:cNvSpPr/>
                <p:nvPr/>
              </p:nvSpPr>
              <p:spPr>
                <a:xfrm>
                  <a:off x="7689896" y="5117141"/>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0" name="Rectangle 29"/>
                <p:cNvSpPr/>
                <p:nvPr/>
              </p:nvSpPr>
              <p:spPr>
                <a:xfrm>
                  <a:off x="7551753" y="5169556"/>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1" name="Rectangle 30"/>
                <p:cNvSpPr/>
                <p:nvPr/>
              </p:nvSpPr>
              <p:spPr>
                <a:xfrm>
                  <a:off x="7412022" y="5210853"/>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2" name="Rectangle 31"/>
                <p:cNvSpPr/>
                <p:nvPr/>
              </p:nvSpPr>
              <p:spPr>
                <a:xfrm>
                  <a:off x="7275467" y="5210853"/>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3" name="Rectangle 32"/>
                <p:cNvSpPr/>
                <p:nvPr/>
              </p:nvSpPr>
              <p:spPr>
                <a:xfrm>
                  <a:off x="7137323" y="5241032"/>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4" name="Rectangle 33"/>
                <p:cNvSpPr/>
                <p:nvPr/>
              </p:nvSpPr>
              <p:spPr>
                <a:xfrm>
                  <a:off x="7002357" y="5279152"/>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5" name="Rectangle 34"/>
                <p:cNvSpPr/>
                <p:nvPr/>
              </p:nvSpPr>
              <p:spPr>
                <a:xfrm>
                  <a:off x="6865801" y="5279152"/>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6" name="Rectangle 35"/>
                <p:cNvSpPr/>
                <p:nvPr/>
              </p:nvSpPr>
              <p:spPr>
                <a:xfrm>
                  <a:off x="6724482" y="5298212"/>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7" name="Rectangle 36"/>
                <p:cNvSpPr/>
                <p:nvPr/>
              </p:nvSpPr>
              <p:spPr>
                <a:xfrm>
                  <a:off x="6584751" y="5315683"/>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8" name="Rectangle 37"/>
                <p:cNvSpPr/>
                <p:nvPr/>
              </p:nvSpPr>
              <p:spPr>
                <a:xfrm>
                  <a:off x="6445020" y="5315683"/>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39" name="Rectangle 38"/>
                <p:cNvSpPr/>
                <p:nvPr/>
              </p:nvSpPr>
              <p:spPr>
                <a:xfrm>
                  <a:off x="6308465" y="5315683"/>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40" name="Rectangle 39"/>
                <p:cNvSpPr/>
                <p:nvPr/>
              </p:nvSpPr>
              <p:spPr>
                <a:xfrm>
                  <a:off x="6167147" y="5339509"/>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41" name="Rectangle 40"/>
                <p:cNvSpPr/>
                <p:nvPr/>
              </p:nvSpPr>
              <p:spPr>
                <a:xfrm>
                  <a:off x="6035355" y="5363334"/>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42" name="Rectangle 41"/>
                <p:cNvSpPr/>
                <p:nvPr/>
              </p:nvSpPr>
              <p:spPr>
                <a:xfrm>
                  <a:off x="5892448" y="5363334"/>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43" name="Rectangle 42"/>
                <p:cNvSpPr/>
                <p:nvPr/>
              </p:nvSpPr>
              <p:spPr>
                <a:xfrm>
                  <a:off x="5754306" y="5363334"/>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44" name="Rectangle 43"/>
                <p:cNvSpPr/>
                <p:nvPr/>
              </p:nvSpPr>
              <p:spPr>
                <a:xfrm>
                  <a:off x="5614575" y="5364922"/>
                  <a:ext cx="53987" cy="54004"/>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sp>
            <p:nvSpPr>
              <p:cNvPr id="20" name="Freeform 19"/>
              <p:cNvSpPr/>
              <p:nvPr/>
            </p:nvSpPr>
            <p:spPr>
              <a:xfrm>
                <a:off x="5644744" y="3986241"/>
                <a:ext cx="3182053" cy="1415213"/>
              </a:xfrm>
              <a:custGeom>
                <a:avLst/>
                <a:gdLst>
                  <a:gd name="connsiteX0" fmla="*/ 3181350 w 3181350"/>
                  <a:gd name="connsiteY0" fmla="*/ 0 h 1414462"/>
                  <a:gd name="connsiteX1" fmla="*/ 3040856 w 3181350"/>
                  <a:gd name="connsiteY1" fmla="*/ 164306 h 1414462"/>
                  <a:gd name="connsiteX2" fmla="*/ 2900362 w 3181350"/>
                  <a:gd name="connsiteY2" fmla="*/ 376237 h 1414462"/>
                  <a:gd name="connsiteX3" fmla="*/ 2769394 w 3181350"/>
                  <a:gd name="connsiteY3" fmla="*/ 528637 h 1414462"/>
                  <a:gd name="connsiteX4" fmla="*/ 2621756 w 3181350"/>
                  <a:gd name="connsiteY4" fmla="*/ 747712 h 1414462"/>
                  <a:gd name="connsiteX5" fmla="*/ 2486025 w 3181350"/>
                  <a:gd name="connsiteY5" fmla="*/ 883443 h 1414462"/>
                  <a:gd name="connsiteX6" fmla="*/ 2343150 w 3181350"/>
                  <a:gd name="connsiteY6" fmla="*/ 1012031 h 1414462"/>
                  <a:gd name="connsiteX7" fmla="*/ 2207419 w 3181350"/>
                  <a:gd name="connsiteY7" fmla="*/ 1097756 h 1414462"/>
                  <a:gd name="connsiteX8" fmla="*/ 2066925 w 3181350"/>
                  <a:gd name="connsiteY8" fmla="*/ 1164431 h 1414462"/>
                  <a:gd name="connsiteX9" fmla="*/ 1933575 w 3181350"/>
                  <a:gd name="connsiteY9" fmla="*/ 1214437 h 1414462"/>
                  <a:gd name="connsiteX10" fmla="*/ 1795462 w 3181350"/>
                  <a:gd name="connsiteY10" fmla="*/ 1247775 h 1414462"/>
                  <a:gd name="connsiteX11" fmla="*/ 1659731 w 3181350"/>
                  <a:gd name="connsiteY11" fmla="*/ 1250156 h 1414462"/>
                  <a:gd name="connsiteX12" fmla="*/ 1514475 w 3181350"/>
                  <a:gd name="connsiteY12" fmla="*/ 1293018 h 1414462"/>
                  <a:gd name="connsiteX13" fmla="*/ 1385887 w 3181350"/>
                  <a:gd name="connsiteY13" fmla="*/ 1335881 h 1414462"/>
                  <a:gd name="connsiteX14" fmla="*/ 1245394 w 3181350"/>
                  <a:gd name="connsiteY14" fmla="*/ 1333500 h 1414462"/>
                  <a:gd name="connsiteX15" fmla="*/ 1102519 w 3181350"/>
                  <a:gd name="connsiteY15" fmla="*/ 1359693 h 1414462"/>
                  <a:gd name="connsiteX16" fmla="*/ 957262 w 3181350"/>
                  <a:gd name="connsiteY16" fmla="*/ 1373981 h 1414462"/>
                  <a:gd name="connsiteX17" fmla="*/ 828675 w 3181350"/>
                  <a:gd name="connsiteY17" fmla="*/ 1371600 h 1414462"/>
                  <a:gd name="connsiteX18" fmla="*/ 692944 w 3181350"/>
                  <a:gd name="connsiteY18" fmla="*/ 1369218 h 1414462"/>
                  <a:gd name="connsiteX19" fmla="*/ 545306 w 3181350"/>
                  <a:gd name="connsiteY19" fmla="*/ 1397793 h 1414462"/>
                  <a:gd name="connsiteX20" fmla="*/ 414337 w 3181350"/>
                  <a:gd name="connsiteY20" fmla="*/ 1412081 h 1414462"/>
                  <a:gd name="connsiteX21" fmla="*/ 271462 w 3181350"/>
                  <a:gd name="connsiteY21" fmla="*/ 1412081 h 1414462"/>
                  <a:gd name="connsiteX22" fmla="*/ 133350 w 3181350"/>
                  <a:gd name="connsiteY22" fmla="*/ 1412081 h 1414462"/>
                  <a:gd name="connsiteX23" fmla="*/ 0 w 3181350"/>
                  <a:gd name="connsiteY23" fmla="*/ 1414462 h 141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81350" h="1414462">
                    <a:moveTo>
                      <a:pt x="3181350" y="0"/>
                    </a:moveTo>
                    <a:lnTo>
                      <a:pt x="3040856" y="164306"/>
                    </a:lnTo>
                    <a:lnTo>
                      <a:pt x="2900362" y="376237"/>
                    </a:lnTo>
                    <a:lnTo>
                      <a:pt x="2769394" y="528637"/>
                    </a:lnTo>
                    <a:lnTo>
                      <a:pt x="2621756" y="747712"/>
                    </a:lnTo>
                    <a:lnTo>
                      <a:pt x="2486025" y="883443"/>
                    </a:lnTo>
                    <a:lnTo>
                      <a:pt x="2343150" y="1012031"/>
                    </a:lnTo>
                    <a:lnTo>
                      <a:pt x="2207419" y="1097756"/>
                    </a:lnTo>
                    <a:lnTo>
                      <a:pt x="2066925" y="1164431"/>
                    </a:lnTo>
                    <a:lnTo>
                      <a:pt x="1933575" y="1214437"/>
                    </a:lnTo>
                    <a:lnTo>
                      <a:pt x="1795462" y="1247775"/>
                    </a:lnTo>
                    <a:lnTo>
                      <a:pt x="1659731" y="1250156"/>
                    </a:lnTo>
                    <a:lnTo>
                      <a:pt x="1514475" y="1293018"/>
                    </a:lnTo>
                    <a:lnTo>
                      <a:pt x="1385887" y="1335881"/>
                    </a:lnTo>
                    <a:lnTo>
                      <a:pt x="1245394" y="1333500"/>
                    </a:lnTo>
                    <a:lnTo>
                      <a:pt x="1102519" y="1359693"/>
                    </a:lnTo>
                    <a:lnTo>
                      <a:pt x="957262" y="1373981"/>
                    </a:lnTo>
                    <a:lnTo>
                      <a:pt x="828675" y="1371600"/>
                    </a:lnTo>
                    <a:lnTo>
                      <a:pt x="692944" y="1369218"/>
                    </a:lnTo>
                    <a:lnTo>
                      <a:pt x="545306" y="1397793"/>
                    </a:lnTo>
                    <a:lnTo>
                      <a:pt x="414337" y="1412081"/>
                    </a:lnTo>
                    <a:lnTo>
                      <a:pt x="271462" y="1412081"/>
                    </a:lnTo>
                    <a:lnTo>
                      <a:pt x="133350" y="1412081"/>
                    </a:lnTo>
                    <a:lnTo>
                      <a:pt x="0" y="1414462"/>
                    </a:lnTo>
                  </a:path>
                </a:pathLst>
              </a:custGeom>
              <a:no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grpSp>
          <p:nvGrpSpPr>
            <p:cNvPr id="16416" name="Group 283"/>
            <p:cNvGrpSpPr>
              <a:grpSpLocks/>
            </p:cNvGrpSpPr>
            <p:nvPr/>
          </p:nvGrpSpPr>
          <p:grpSpPr bwMode="auto">
            <a:xfrm>
              <a:off x="5489575" y="4681984"/>
              <a:ext cx="3235325" cy="822325"/>
              <a:chOff x="5615106" y="4594255"/>
              <a:chExt cx="3235440" cy="822471"/>
            </a:xfrm>
          </p:grpSpPr>
          <p:sp>
            <p:nvSpPr>
              <p:cNvPr id="46" name="Isosceles Triangle 45"/>
              <p:cNvSpPr/>
              <p:nvPr/>
            </p:nvSpPr>
            <p:spPr>
              <a:xfrm>
                <a:off x="5892448" y="5359769"/>
                <a:ext cx="53987" cy="55576"/>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47" name="Isosceles Triangle 46"/>
              <p:cNvSpPr/>
              <p:nvPr/>
            </p:nvSpPr>
            <p:spPr>
              <a:xfrm>
                <a:off x="5754306" y="5359769"/>
                <a:ext cx="53987" cy="55576"/>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48" name="Isosceles Triangle 47"/>
              <p:cNvSpPr/>
              <p:nvPr/>
            </p:nvSpPr>
            <p:spPr>
              <a:xfrm>
                <a:off x="5614575" y="5362945"/>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nvGrpSpPr>
              <p:cNvPr id="16550" name="Group 282"/>
              <p:cNvGrpSpPr>
                <a:grpSpLocks/>
              </p:cNvGrpSpPr>
              <p:nvPr/>
            </p:nvGrpSpPr>
            <p:grpSpPr bwMode="auto">
              <a:xfrm>
                <a:off x="5645944" y="4594255"/>
                <a:ext cx="3204602" cy="820090"/>
                <a:chOff x="5645944" y="4594255"/>
                <a:chExt cx="3204602" cy="820090"/>
              </a:xfrm>
            </p:grpSpPr>
            <p:sp>
              <p:nvSpPr>
                <p:cNvPr id="50" name="Isosceles Triangle 49"/>
                <p:cNvSpPr/>
                <p:nvPr/>
              </p:nvSpPr>
              <p:spPr>
                <a:xfrm>
                  <a:off x="8796628" y="4594413"/>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51" name="Isosceles Triangle 50"/>
                <p:cNvSpPr/>
                <p:nvPr/>
              </p:nvSpPr>
              <p:spPr>
                <a:xfrm>
                  <a:off x="8658485" y="4635698"/>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nvGrpSpPr>
                <p:cNvPr id="16553" name="Group 278"/>
                <p:cNvGrpSpPr>
                  <a:grpSpLocks/>
                </p:cNvGrpSpPr>
                <p:nvPr/>
              </p:nvGrpSpPr>
              <p:grpSpPr bwMode="auto">
                <a:xfrm>
                  <a:off x="6035249" y="4860531"/>
                  <a:ext cx="2542137" cy="553814"/>
                  <a:chOff x="6035249" y="4860531"/>
                  <a:chExt cx="2542137" cy="553814"/>
                </a:xfrm>
              </p:grpSpPr>
              <p:sp>
                <p:nvSpPr>
                  <p:cNvPr id="54" name="Isosceles Triangle 53"/>
                  <p:cNvSpPr/>
                  <p:nvPr/>
                </p:nvSpPr>
                <p:spPr>
                  <a:xfrm>
                    <a:off x="8523518" y="4861176"/>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55" name="Isosceles Triangle 54"/>
                  <p:cNvSpPr/>
                  <p:nvPr/>
                </p:nvSpPr>
                <p:spPr>
                  <a:xfrm>
                    <a:off x="8388550" y="4905637"/>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56" name="Isosceles Triangle 55"/>
                  <p:cNvSpPr/>
                  <p:nvPr/>
                </p:nvSpPr>
                <p:spPr>
                  <a:xfrm>
                    <a:off x="8240881" y="5056485"/>
                    <a:ext cx="53987" cy="55575"/>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57" name="Isosceles Triangle 56"/>
                  <p:cNvSpPr/>
                  <p:nvPr/>
                </p:nvSpPr>
                <p:spPr>
                  <a:xfrm>
                    <a:off x="8110677" y="5085067"/>
                    <a:ext cx="53987" cy="55575"/>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58" name="Isosceles Triangle 57"/>
                  <p:cNvSpPr/>
                  <p:nvPr/>
                </p:nvSpPr>
                <p:spPr>
                  <a:xfrm>
                    <a:off x="7966182" y="5148582"/>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59" name="Isosceles Triangle 58"/>
                  <p:cNvSpPr/>
                  <p:nvPr/>
                </p:nvSpPr>
                <p:spPr>
                  <a:xfrm>
                    <a:off x="7828039" y="5181927"/>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0" name="Isosceles Triangle 59"/>
                  <p:cNvSpPr/>
                  <p:nvPr/>
                </p:nvSpPr>
                <p:spPr>
                  <a:xfrm>
                    <a:off x="7689896" y="5291491"/>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1" name="Isosceles Triangle 60"/>
                  <p:cNvSpPr/>
                  <p:nvPr/>
                </p:nvSpPr>
                <p:spPr>
                  <a:xfrm>
                    <a:off x="7551753" y="5293078"/>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2" name="Isosceles Triangle 61"/>
                  <p:cNvSpPr/>
                  <p:nvPr/>
                </p:nvSpPr>
                <p:spPr>
                  <a:xfrm>
                    <a:off x="7412022" y="5320073"/>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3" name="Isosceles Triangle 62"/>
                  <p:cNvSpPr/>
                  <p:nvPr/>
                </p:nvSpPr>
                <p:spPr>
                  <a:xfrm>
                    <a:off x="7273879" y="5324836"/>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4" name="Isosceles Triangle 63"/>
                  <p:cNvSpPr/>
                  <p:nvPr/>
                </p:nvSpPr>
                <p:spPr>
                  <a:xfrm>
                    <a:off x="7135736" y="5358182"/>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5" name="Isosceles Triangle 64"/>
                  <p:cNvSpPr/>
                  <p:nvPr/>
                </p:nvSpPr>
                <p:spPr>
                  <a:xfrm>
                    <a:off x="7000768" y="5359769"/>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6" name="Isosceles Triangle 65"/>
                  <p:cNvSpPr/>
                  <p:nvPr/>
                </p:nvSpPr>
                <p:spPr>
                  <a:xfrm>
                    <a:off x="6864213" y="5358182"/>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7" name="Isosceles Triangle 66"/>
                  <p:cNvSpPr/>
                  <p:nvPr/>
                </p:nvSpPr>
                <p:spPr>
                  <a:xfrm>
                    <a:off x="6721307" y="5358182"/>
                    <a:ext cx="53987" cy="53988"/>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8" name="Isosceles Triangle 67"/>
                  <p:cNvSpPr/>
                  <p:nvPr/>
                </p:nvSpPr>
                <p:spPr>
                  <a:xfrm>
                    <a:off x="6583164" y="5362945"/>
                    <a:ext cx="53987" cy="87334"/>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69" name="Isosceles Triangle 68"/>
                  <p:cNvSpPr/>
                  <p:nvPr/>
                </p:nvSpPr>
                <p:spPr>
                  <a:xfrm>
                    <a:off x="6410088" y="5362945"/>
                    <a:ext cx="53987" cy="87334"/>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70" name="Isosceles Triangle 69"/>
                  <p:cNvSpPr/>
                  <p:nvPr/>
                </p:nvSpPr>
                <p:spPr>
                  <a:xfrm>
                    <a:off x="6273533" y="5362945"/>
                    <a:ext cx="53987" cy="87334"/>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71" name="Isosceles Triangle 70"/>
                  <p:cNvSpPr/>
                  <p:nvPr/>
                </p:nvSpPr>
                <p:spPr>
                  <a:xfrm>
                    <a:off x="6130626" y="5362945"/>
                    <a:ext cx="53987" cy="87334"/>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72" name="Isosceles Triangle 71"/>
                  <p:cNvSpPr/>
                  <p:nvPr/>
                </p:nvSpPr>
                <p:spPr>
                  <a:xfrm>
                    <a:off x="5998835" y="5362945"/>
                    <a:ext cx="53987" cy="87334"/>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sp>
              <p:nvSpPr>
                <p:cNvPr id="53" name="Freeform 52"/>
                <p:cNvSpPr/>
                <p:nvPr/>
              </p:nvSpPr>
              <p:spPr>
                <a:xfrm>
                  <a:off x="5643156" y="4637286"/>
                  <a:ext cx="3178877" cy="768532"/>
                </a:xfrm>
                <a:custGeom>
                  <a:avLst/>
                  <a:gdLst>
                    <a:gd name="connsiteX0" fmla="*/ 3176587 w 3176587"/>
                    <a:gd name="connsiteY0" fmla="*/ 0 h 766762"/>
                    <a:gd name="connsiteX1" fmla="*/ 3043237 w 3176587"/>
                    <a:gd name="connsiteY1" fmla="*/ 33337 h 766762"/>
                    <a:gd name="connsiteX2" fmla="*/ 2905125 w 3176587"/>
                    <a:gd name="connsiteY2" fmla="*/ 254794 h 766762"/>
                    <a:gd name="connsiteX3" fmla="*/ 2767012 w 3176587"/>
                    <a:gd name="connsiteY3" fmla="*/ 302419 h 766762"/>
                    <a:gd name="connsiteX4" fmla="*/ 2621756 w 3176587"/>
                    <a:gd name="connsiteY4" fmla="*/ 447675 h 766762"/>
                    <a:gd name="connsiteX5" fmla="*/ 2490787 w 3176587"/>
                    <a:gd name="connsiteY5" fmla="*/ 476250 h 766762"/>
                    <a:gd name="connsiteX6" fmla="*/ 2343150 w 3176587"/>
                    <a:gd name="connsiteY6" fmla="*/ 538162 h 766762"/>
                    <a:gd name="connsiteX7" fmla="*/ 2207419 w 3176587"/>
                    <a:gd name="connsiteY7" fmla="*/ 595312 h 766762"/>
                    <a:gd name="connsiteX8" fmla="*/ 2071687 w 3176587"/>
                    <a:gd name="connsiteY8" fmla="*/ 688181 h 766762"/>
                    <a:gd name="connsiteX9" fmla="*/ 1933575 w 3176587"/>
                    <a:gd name="connsiteY9" fmla="*/ 688181 h 766762"/>
                    <a:gd name="connsiteX10" fmla="*/ 1793081 w 3176587"/>
                    <a:gd name="connsiteY10" fmla="*/ 726281 h 766762"/>
                    <a:gd name="connsiteX11" fmla="*/ 1652587 w 3176587"/>
                    <a:gd name="connsiteY11" fmla="*/ 735806 h 766762"/>
                    <a:gd name="connsiteX12" fmla="*/ 1521619 w 3176587"/>
                    <a:gd name="connsiteY12" fmla="*/ 762000 h 766762"/>
                    <a:gd name="connsiteX13" fmla="*/ 1385887 w 3176587"/>
                    <a:gd name="connsiteY13" fmla="*/ 762000 h 766762"/>
                    <a:gd name="connsiteX14" fmla="*/ 1245394 w 3176587"/>
                    <a:gd name="connsiteY14" fmla="*/ 762000 h 766762"/>
                    <a:gd name="connsiteX15" fmla="*/ 1107281 w 3176587"/>
                    <a:gd name="connsiteY15" fmla="*/ 759619 h 766762"/>
                    <a:gd name="connsiteX16" fmla="*/ 964406 w 3176587"/>
                    <a:gd name="connsiteY16" fmla="*/ 764381 h 766762"/>
                    <a:gd name="connsiteX17" fmla="*/ 692944 w 3176587"/>
                    <a:gd name="connsiteY17" fmla="*/ 766762 h 766762"/>
                    <a:gd name="connsiteX18" fmla="*/ 552450 w 3176587"/>
                    <a:gd name="connsiteY18" fmla="*/ 764381 h 766762"/>
                    <a:gd name="connsiteX19" fmla="*/ 416719 w 3176587"/>
                    <a:gd name="connsiteY19" fmla="*/ 764381 h 766762"/>
                    <a:gd name="connsiteX20" fmla="*/ 273844 w 3176587"/>
                    <a:gd name="connsiteY20" fmla="*/ 762000 h 766762"/>
                    <a:gd name="connsiteX21" fmla="*/ 135731 w 3176587"/>
                    <a:gd name="connsiteY21" fmla="*/ 759619 h 766762"/>
                    <a:gd name="connsiteX22" fmla="*/ 0 w 3176587"/>
                    <a:gd name="connsiteY22" fmla="*/ 764381 h 76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176587" h="766762">
                      <a:moveTo>
                        <a:pt x="3176587" y="0"/>
                      </a:moveTo>
                      <a:lnTo>
                        <a:pt x="3043237" y="33337"/>
                      </a:lnTo>
                      <a:lnTo>
                        <a:pt x="2905125" y="254794"/>
                      </a:lnTo>
                      <a:lnTo>
                        <a:pt x="2767012" y="302419"/>
                      </a:lnTo>
                      <a:lnTo>
                        <a:pt x="2621756" y="447675"/>
                      </a:lnTo>
                      <a:lnTo>
                        <a:pt x="2490787" y="476250"/>
                      </a:lnTo>
                      <a:lnTo>
                        <a:pt x="2343150" y="538162"/>
                      </a:lnTo>
                      <a:lnTo>
                        <a:pt x="2207419" y="595312"/>
                      </a:lnTo>
                      <a:lnTo>
                        <a:pt x="2071687" y="688181"/>
                      </a:lnTo>
                      <a:lnTo>
                        <a:pt x="1933575" y="688181"/>
                      </a:lnTo>
                      <a:lnTo>
                        <a:pt x="1793081" y="726281"/>
                      </a:lnTo>
                      <a:lnTo>
                        <a:pt x="1652587" y="735806"/>
                      </a:lnTo>
                      <a:lnTo>
                        <a:pt x="1521619" y="762000"/>
                      </a:lnTo>
                      <a:lnTo>
                        <a:pt x="1385887" y="762000"/>
                      </a:lnTo>
                      <a:lnTo>
                        <a:pt x="1245394" y="762000"/>
                      </a:lnTo>
                      <a:lnTo>
                        <a:pt x="1107281" y="759619"/>
                      </a:lnTo>
                      <a:lnTo>
                        <a:pt x="964406" y="764381"/>
                      </a:lnTo>
                      <a:lnTo>
                        <a:pt x="692944" y="766762"/>
                      </a:lnTo>
                      <a:lnTo>
                        <a:pt x="552450" y="764381"/>
                      </a:lnTo>
                      <a:lnTo>
                        <a:pt x="416719" y="764381"/>
                      </a:lnTo>
                      <a:lnTo>
                        <a:pt x="273844" y="762000"/>
                      </a:lnTo>
                      <a:lnTo>
                        <a:pt x="135731" y="759619"/>
                      </a:lnTo>
                      <a:lnTo>
                        <a:pt x="0" y="764381"/>
                      </a:lnTo>
                    </a:path>
                  </a:pathLst>
                </a:custGeom>
                <a:noFill/>
                <a:ln w="19050">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grpSp>
        <p:grpSp>
          <p:nvGrpSpPr>
            <p:cNvPr id="16417" name="Group 121"/>
            <p:cNvGrpSpPr>
              <a:grpSpLocks/>
            </p:cNvGrpSpPr>
            <p:nvPr/>
          </p:nvGrpSpPr>
          <p:grpSpPr bwMode="auto">
            <a:xfrm>
              <a:off x="5492748" y="2240727"/>
              <a:ext cx="3251677" cy="3258184"/>
              <a:chOff x="5617499" y="2152332"/>
              <a:chExt cx="3251572" cy="3259514"/>
            </a:xfrm>
          </p:grpSpPr>
          <p:grpSp>
            <p:nvGrpSpPr>
              <p:cNvPr id="16519" name="Group 286"/>
              <p:cNvGrpSpPr>
                <a:grpSpLocks/>
              </p:cNvGrpSpPr>
              <p:nvPr/>
            </p:nvGrpSpPr>
            <p:grpSpPr bwMode="auto">
              <a:xfrm>
                <a:off x="5617499" y="2152332"/>
                <a:ext cx="3251572" cy="3259514"/>
                <a:chOff x="5617499" y="2152332"/>
                <a:chExt cx="3251572" cy="3259514"/>
              </a:xfrm>
            </p:grpSpPr>
            <p:sp>
              <p:nvSpPr>
                <p:cNvPr id="79" name="Oval 78"/>
                <p:cNvSpPr>
                  <a:spLocks noChangeAspect="1"/>
                </p:cNvSpPr>
                <p:nvPr/>
              </p:nvSpPr>
              <p:spPr>
                <a:xfrm>
                  <a:off x="8652735" y="2395027"/>
                  <a:ext cx="92089" cy="90529"/>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0" name="Oval 79"/>
                <p:cNvSpPr/>
                <p:nvPr/>
              </p:nvSpPr>
              <p:spPr>
                <a:xfrm>
                  <a:off x="8505074" y="2963618"/>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1" name="Oval 80"/>
                <p:cNvSpPr/>
                <p:nvPr/>
              </p:nvSpPr>
              <p:spPr>
                <a:xfrm>
                  <a:off x="8368528" y="3222501"/>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2" name="Oval 81"/>
                <p:cNvSpPr/>
                <p:nvPr/>
              </p:nvSpPr>
              <p:spPr>
                <a:xfrm>
                  <a:off x="8231982" y="3724386"/>
                  <a:ext cx="90502" cy="90530"/>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3" name="Oval 82"/>
                <p:cNvSpPr/>
                <p:nvPr/>
              </p:nvSpPr>
              <p:spPr>
                <a:xfrm>
                  <a:off x="8090674" y="4011859"/>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4" name="Oval 83"/>
                <p:cNvSpPr/>
                <p:nvPr/>
              </p:nvSpPr>
              <p:spPr>
                <a:xfrm>
                  <a:off x="7950952" y="4316801"/>
                  <a:ext cx="92089" cy="90529"/>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5" name="Oval 84"/>
                <p:cNvSpPr/>
                <p:nvPr/>
              </p:nvSpPr>
              <p:spPr>
                <a:xfrm>
                  <a:off x="7817582" y="4451802"/>
                  <a:ext cx="90501"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6" name="Oval 85"/>
                <p:cNvSpPr/>
                <p:nvPr/>
              </p:nvSpPr>
              <p:spPr>
                <a:xfrm>
                  <a:off x="7677861" y="4685274"/>
                  <a:ext cx="90501" cy="90529"/>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7" name="Oval 86"/>
                <p:cNvSpPr/>
                <p:nvPr/>
              </p:nvSpPr>
              <p:spPr>
                <a:xfrm>
                  <a:off x="7544490" y="4793274"/>
                  <a:ext cx="92089" cy="90529"/>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8" name="Oval 87"/>
                <p:cNvSpPr/>
                <p:nvPr/>
              </p:nvSpPr>
              <p:spPr>
                <a:xfrm>
                  <a:off x="7400005" y="4885393"/>
                  <a:ext cx="90502" cy="90529"/>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89" name="Oval 88"/>
                <p:cNvSpPr/>
                <p:nvPr/>
              </p:nvSpPr>
              <p:spPr>
                <a:xfrm>
                  <a:off x="7257108" y="4912392"/>
                  <a:ext cx="92089" cy="90530"/>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0" name="Oval 89"/>
                <p:cNvSpPr/>
                <p:nvPr/>
              </p:nvSpPr>
              <p:spPr>
                <a:xfrm>
                  <a:off x="7125326" y="5020393"/>
                  <a:ext cx="90501"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1" name="Oval 90"/>
                <p:cNvSpPr/>
                <p:nvPr/>
              </p:nvSpPr>
              <p:spPr>
                <a:xfrm>
                  <a:off x="6985605" y="5055334"/>
                  <a:ext cx="90501" cy="90530"/>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2" name="Oval 91"/>
                <p:cNvSpPr/>
                <p:nvPr/>
              </p:nvSpPr>
              <p:spPr>
                <a:xfrm>
                  <a:off x="6855410" y="5083922"/>
                  <a:ext cx="90501" cy="90530"/>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3" name="Oval 92"/>
                <p:cNvSpPr/>
                <p:nvPr/>
              </p:nvSpPr>
              <p:spPr>
                <a:xfrm>
                  <a:off x="6704573" y="5118864"/>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4" name="Oval 93"/>
                <p:cNvSpPr/>
                <p:nvPr/>
              </p:nvSpPr>
              <p:spPr>
                <a:xfrm>
                  <a:off x="6580730" y="5137923"/>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5" name="Oval 94"/>
                <p:cNvSpPr/>
                <p:nvPr/>
              </p:nvSpPr>
              <p:spPr>
                <a:xfrm>
                  <a:off x="6445772" y="5155394"/>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6" name="Oval 95"/>
                <p:cNvSpPr/>
                <p:nvPr/>
              </p:nvSpPr>
              <p:spPr>
                <a:xfrm>
                  <a:off x="6309226" y="5150629"/>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7" name="Oval 96"/>
                <p:cNvSpPr/>
                <p:nvPr/>
              </p:nvSpPr>
              <p:spPr>
                <a:xfrm>
                  <a:off x="6166329" y="5191923"/>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8" name="Oval 97"/>
                <p:cNvSpPr/>
                <p:nvPr/>
              </p:nvSpPr>
              <p:spPr>
                <a:xfrm>
                  <a:off x="6015493" y="5217335"/>
                  <a:ext cx="92089" cy="90530"/>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99" name="Oval 98"/>
                <p:cNvSpPr/>
                <p:nvPr/>
              </p:nvSpPr>
              <p:spPr>
                <a:xfrm>
                  <a:off x="5882123" y="5257042"/>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00" name="Oval 99"/>
                <p:cNvSpPr/>
                <p:nvPr/>
              </p:nvSpPr>
              <p:spPr>
                <a:xfrm>
                  <a:off x="5755103" y="5272924"/>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01" name="Oval 100"/>
                <p:cNvSpPr/>
                <p:nvPr/>
              </p:nvSpPr>
              <p:spPr>
                <a:xfrm>
                  <a:off x="5616970" y="5318983"/>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78" name="Oval 77"/>
                <p:cNvSpPr/>
                <p:nvPr/>
              </p:nvSpPr>
              <p:spPr>
                <a:xfrm>
                  <a:off x="8776579" y="2152025"/>
                  <a:ext cx="92089" cy="9211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grpSp>
            <p:nvGrpSpPr>
              <p:cNvPr id="16520" name="Group 277"/>
              <p:cNvGrpSpPr>
                <a:grpSpLocks/>
              </p:cNvGrpSpPr>
              <p:nvPr/>
            </p:nvGrpSpPr>
            <p:grpSpPr bwMode="auto">
              <a:xfrm>
                <a:off x="5642899" y="2198071"/>
                <a:ext cx="3189183" cy="3152473"/>
                <a:chOff x="5642899" y="2198071"/>
                <a:chExt cx="3189183" cy="3152473"/>
              </a:xfrm>
            </p:grpSpPr>
            <p:sp>
              <p:nvSpPr>
                <p:cNvPr id="76" name="Freeform 75"/>
                <p:cNvSpPr/>
                <p:nvPr/>
              </p:nvSpPr>
              <p:spPr>
                <a:xfrm>
                  <a:off x="5642374" y="3770445"/>
                  <a:ext cx="2629302" cy="1577125"/>
                </a:xfrm>
                <a:custGeom>
                  <a:avLst/>
                  <a:gdLst>
                    <a:gd name="connsiteX0" fmla="*/ 0 w 2628900"/>
                    <a:gd name="connsiteY0" fmla="*/ 1581150 h 1581150"/>
                    <a:gd name="connsiteX1" fmla="*/ 138112 w 2628900"/>
                    <a:gd name="connsiteY1" fmla="*/ 1559719 h 1581150"/>
                    <a:gd name="connsiteX2" fmla="*/ 276225 w 2628900"/>
                    <a:gd name="connsiteY2" fmla="*/ 1538287 h 1581150"/>
                    <a:gd name="connsiteX3" fmla="*/ 421481 w 2628900"/>
                    <a:gd name="connsiteY3" fmla="*/ 1500187 h 1581150"/>
                    <a:gd name="connsiteX4" fmla="*/ 554831 w 2628900"/>
                    <a:gd name="connsiteY4" fmla="*/ 1462087 h 1581150"/>
                    <a:gd name="connsiteX5" fmla="*/ 695325 w 2628900"/>
                    <a:gd name="connsiteY5" fmla="*/ 1416844 h 1581150"/>
                    <a:gd name="connsiteX6" fmla="*/ 833437 w 2628900"/>
                    <a:gd name="connsiteY6" fmla="*/ 1419225 h 1581150"/>
                    <a:gd name="connsiteX7" fmla="*/ 969168 w 2628900"/>
                    <a:gd name="connsiteY7" fmla="*/ 1416844 h 1581150"/>
                    <a:gd name="connsiteX8" fmla="*/ 1107281 w 2628900"/>
                    <a:gd name="connsiteY8" fmla="*/ 1400175 h 1581150"/>
                    <a:gd name="connsiteX9" fmla="*/ 1252537 w 2628900"/>
                    <a:gd name="connsiteY9" fmla="*/ 1354931 h 1581150"/>
                    <a:gd name="connsiteX10" fmla="*/ 1388268 w 2628900"/>
                    <a:gd name="connsiteY10" fmla="*/ 1338262 h 1581150"/>
                    <a:gd name="connsiteX11" fmla="*/ 1524000 w 2628900"/>
                    <a:gd name="connsiteY11" fmla="*/ 1295400 h 1581150"/>
                    <a:gd name="connsiteX12" fmla="*/ 1659731 w 2628900"/>
                    <a:gd name="connsiteY12" fmla="*/ 1178719 h 1581150"/>
                    <a:gd name="connsiteX13" fmla="*/ 1795462 w 2628900"/>
                    <a:gd name="connsiteY13" fmla="*/ 1159669 h 1581150"/>
                    <a:gd name="connsiteX14" fmla="*/ 1938337 w 2628900"/>
                    <a:gd name="connsiteY14" fmla="*/ 1078706 h 1581150"/>
                    <a:gd name="connsiteX15" fmla="*/ 2076450 w 2628900"/>
                    <a:gd name="connsiteY15" fmla="*/ 959644 h 1581150"/>
                    <a:gd name="connsiteX16" fmla="*/ 2219325 w 2628900"/>
                    <a:gd name="connsiteY16" fmla="*/ 721519 h 1581150"/>
                    <a:gd name="connsiteX17" fmla="*/ 2352675 w 2628900"/>
                    <a:gd name="connsiteY17" fmla="*/ 592931 h 1581150"/>
                    <a:gd name="connsiteX18" fmla="*/ 2493168 w 2628900"/>
                    <a:gd name="connsiteY18" fmla="*/ 283369 h 1581150"/>
                    <a:gd name="connsiteX19" fmla="*/ 2628900 w 2628900"/>
                    <a:gd name="connsiteY19" fmla="*/ 0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28900" h="1581150">
                      <a:moveTo>
                        <a:pt x="0" y="1581150"/>
                      </a:moveTo>
                      <a:lnTo>
                        <a:pt x="138112" y="1559719"/>
                      </a:lnTo>
                      <a:lnTo>
                        <a:pt x="276225" y="1538287"/>
                      </a:lnTo>
                      <a:lnTo>
                        <a:pt x="421481" y="1500187"/>
                      </a:lnTo>
                      <a:lnTo>
                        <a:pt x="554831" y="1462087"/>
                      </a:lnTo>
                      <a:lnTo>
                        <a:pt x="695325" y="1416844"/>
                      </a:lnTo>
                      <a:lnTo>
                        <a:pt x="833437" y="1419225"/>
                      </a:lnTo>
                      <a:lnTo>
                        <a:pt x="969168" y="1416844"/>
                      </a:lnTo>
                      <a:lnTo>
                        <a:pt x="1107281" y="1400175"/>
                      </a:lnTo>
                      <a:lnTo>
                        <a:pt x="1252537" y="1354931"/>
                      </a:lnTo>
                      <a:lnTo>
                        <a:pt x="1388268" y="1338262"/>
                      </a:lnTo>
                      <a:lnTo>
                        <a:pt x="1524000" y="1295400"/>
                      </a:lnTo>
                      <a:lnTo>
                        <a:pt x="1659731" y="1178719"/>
                      </a:lnTo>
                      <a:lnTo>
                        <a:pt x="1795462" y="1159669"/>
                      </a:lnTo>
                      <a:lnTo>
                        <a:pt x="1938337" y="1078706"/>
                      </a:lnTo>
                      <a:lnTo>
                        <a:pt x="2076450" y="959644"/>
                      </a:lnTo>
                      <a:lnTo>
                        <a:pt x="2219325" y="721519"/>
                      </a:lnTo>
                      <a:lnTo>
                        <a:pt x="2352675" y="592931"/>
                      </a:lnTo>
                      <a:lnTo>
                        <a:pt x="2493168" y="283369"/>
                      </a:lnTo>
                      <a:lnTo>
                        <a:pt x="2628900" y="0"/>
                      </a:lnTo>
                    </a:path>
                  </a:pathLst>
                </a:custGeom>
                <a:noFill/>
                <a:ln w="28575">
                  <a:solidFill>
                    <a:srgbClr val="FFFF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77" name="Freeform 76"/>
                <p:cNvSpPr/>
                <p:nvPr/>
              </p:nvSpPr>
              <p:spPr>
                <a:xfrm>
                  <a:off x="8271676" y="2198084"/>
                  <a:ext cx="560473" cy="1569185"/>
                </a:xfrm>
                <a:custGeom>
                  <a:avLst/>
                  <a:gdLst>
                    <a:gd name="connsiteX0" fmla="*/ 0 w 559593"/>
                    <a:gd name="connsiteY0" fmla="*/ 1569244 h 1569244"/>
                    <a:gd name="connsiteX1" fmla="*/ 138112 w 559593"/>
                    <a:gd name="connsiteY1" fmla="*/ 1066800 h 1569244"/>
                    <a:gd name="connsiteX2" fmla="*/ 276225 w 559593"/>
                    <a:gd name="connsiteY2" fmla="*/ 812006 h 1569244"/>
                    <a:gd name="connsiteX3" fmla="*/ 414337 w 559593"/>
                    <a:gd name="connsiteY3" fmla="*/ 238125 h 1569244"/>
                    <a:gd name="connsiteX4" fmla="*/ 559593 w 559593"/>
                    <a:gd name="connsiteY4" fmla="*/ 0 h 1569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593" h="1569244">
                      <a:moveTo>
                        <a:pt x="0" y="1569244"/>
                      </a:moveTo>
                      <a:lnTo>
                        <a:pt x="138112" y="1066800"/>
                      </a:lnTo>
                      <a:lnTo>
                        <a:pt x="276225" y="812006"/>
                      </a:lnTo>
                      <a:lnTo>
                        <a:pt x="414337" y="238125"/>
                      </a:lnTo>
                      <a:lnTo>
                        <a:pt x="559593" y="0"/>
                      </a:lnTo>
                    </a:path>
                  </a:pathLst>
                </a:custGeom>
                <a:noFill/>
                <a:ln w="28575">
                  <a:solidFill>
                    <a:srgbClr val="FFFF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grpSp>
        <p:grpSp>
          <p:nvGrpSpPr>
            <p:cNvPr id="16418" name="Group 285"/>
            <p:cNvGrpSpPr>
              <a:grpSpLocks/>
            </p:cNvGrpSpPr>
            <p:nvPr/>
          </p:nvGrpSpPr>
          <p:grpSpPr bwMode="auto">
            <a:xfrm>
              <a:off x="5500331" y="4912177"/>
              <a:ext cx="3224570" cy="560388"/>
              <a:chOff x="5625862" y="4824315"/>
              <a:chExt cx="3224684" cy="560209"/>
            </a:xfrm>
          </p:grpSpPr>
          <p:grpSp>
            <p:nvGrpSpPr>
              <p:cNvPr id="16493" name="Group 284"/>
              <p:cNvGrpSpPr>
                <a:grpSpLocks/>
              </p:cNvGrpSpPr>
              <p:nvPr/>
            </p:nvGrpSpPr>
            <p:grpSpPr bwMode="auto">
              <a:xfrm>
                <a:off x="5625862" y="4824315"/>
                <a:ext cx="3224684" cy="560209"/>
                <a:chOff x="5625862" y="4824315"/>
                <a:chExt cx="3224684" cy="560209"/>
              </a:xfrm>
            </p:grpSpPr>
            <p:sp>
              <p:nvSpPr>
                <p:cNvPr id="105" name="Rectangle 104"/>
                <p:cNvSpPr/>
                <p:nvPr/>
              </p:nvSpPr>
              <p:spPr>
                <a:xfrm rot="18900000">
                  <a:off x="8796627" y="4824482"/>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06" name="Rectangle 105"/>
                <p:cNvSpPr/>
                <p:nvPr/>
              </p:nvSpPr>
              <p:spPr>
                <a:xfrm rot="18900000">
                  <a:off x="8658484" y="4824482"/>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07" name="Rectangle 106"/>
                <p:cNvSpPr/>
                <p:nvPr/>
              </p:nvSpPr>
              <p:spPr>
                <a:xfrm rot="18900000">
                  <a:off x="8523517" y="4841939"/>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08" name="Rectangle 107"/>
                <p:cNvSpPr/>
                <p:nvPr/>
              </p:nvSpPr>
              <p:spPr>
                <a:xfrm rot="18900000">
                  <a:off x="8388549" y="4860985"/>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09" name="Rectangle 108"/>
                <p:cNvSpPr/>
                <p:nvPr/>
              </p:nvSpPr>
              <p:spPr>
                <a:xfrm rot="18900000">
                  <a:off x="8240879" y="4953036"/>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0" name="Rectangle 109"/>
                <p:cNvSpPr/>
                <p:nvPr/>
              </p:nvSpPr>
              <p:spPr>
                <a:xfrm rot="18900000">
                  <a:off x="8112263" y="4968907"/>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1" name="Rectangle 110"/>
                <p:cNvSpPr/>
                <p:nvPr/>
              </p:nvSpPr>
              <p:spPr>
                <a:xfrm rot="18900000">
                  <a:off x="7966181" y="5043500"/>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2" name="Rectangle 111"/>
                <p:cNvSpPr/>
                <p:nvPr/>
              </p:nvSpPr>
              <p:spPr>
                <a:xfrm rot="18900000">
                  <a:off x="7829626" y="5035564"/>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3" name="Rectangle 112"/>
                <p:cNvSpPr/>
                <p:nvPr/>
              </p:nvSpPr>
              <p:spPr>
                <a:xfrm rot="18900000">
                  <a:off x="7689895" y="5076829"/>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4" name="Rectangle 113"/>
                <p:cNvSpPr/>
                <p:nvPr/>
              </p:nvSpPr>
              <p:spPr>
                <a:xfrm rot="18900000">
                  <a:off x="7551752" y="5135551"/>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5" name="Rectangle 114"/>
                <p:cNvSpPr/>
                <p:nvPr/>
              </p:nvSpPr>
              <p:spPr>
                <a:xfrm rot="18900000">
                  <a:off x="7412021" y="5145074"/>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6" name="Rectangle 115"/>
                <p:cNvSpPr/>
                <p:nvPr/>
              </p:nvSpPr>
              <p:spPr>
                <a:xfrm rot="18900000">
                  <a:off x="7275466" y="5167293"/>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7" name="Rectangle 116"/>
                <p:cNvSpPr/>
                <p:nvPr/>
              </p:nvSpPr>
              <p:spPr>
                <a:xfrm rot="18900000">
                  <a:off x="7137323" y="5167293"/>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8" name="Rectangle 117"/>
                <p:cNvSpPr/>
                <p:nvPr/>
              </p:nvSpPr>
              <p:spPr>
                <a:xfrm rot="18900000">
                  <a:off x="7002356" y="5173642"/>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19" name="Rectangle 118"/>
                <p:cNvSpPr/>
                <p:nvPr/>
              </p:nvSpPr>
              <p:spPr>
                <a:xfrm rot="18900000">
                  <a:off x="6865801" y="5186338"/>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20" name="Rectangle 119"/>
                <p:cNvSpPr/>
                <p:nvPr/>
              </p:nvSpPr>
              <p:spPr>
                <a:xfrm rot="18900000">
                  <a:off x="6724482" y="5206970"/>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21" name="Rectangle 120"/>
                <p:cNvSpPr/>
                <p:nvPr/>
              </p:nvSpPr>
              <p:spPr>
                <a:xfrm rot="18900000">
                  <a:off x="6584751" y="5211732"/>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22" name="Rectangle 121"/>
                <p:cNvSpPr/>
                <p:nvPr/>
              </p:nvSpPr>
              <p:spPr>
                <a:xfrm rot="18900000">
                  <a:off x="6445020" y="5211732"/>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23" name="Rectangle 122"/>
                <p:cNvSpPr/>
                <p:nvPr/>
              </p:nvSpPr>
              <p:spPr>
                <a:xfrm rot="18900000">
                  <a:off x="6308465" y="5211732"/>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24" name="Rectangle 123"/>
                <p:cNvSpPr/>
                <p:nvPr/>
              </p:nvSpPr>
              <p:spPr>
                <a:xfrm rot="18900000">
                  <a:off x="6167147" y="5245060"/>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25" name="Rectangle 124"/>
                <p:cNvSpPr/>
                <p:nvPr/>
              </p:nvSpPr>
              <p:spPr>
                <a:xfrm rot="18900000">
                  <a:off x="6043294" y="5251408"/>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26" name="Rectangle 125"/>
                <p:cNvSpPr/>
                <p:nvPr/>
              </p:nvSpPr>
              <p:spPr>
                <a:xfrm rot="18900000">
                  <a:off x="5892448" y="5292673"/>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27" name="Rectangle 126"/>
                <p:cNvSpPr/>
                <p:nvPr/>
              </p:nvSpPr>
              <p:spPr>
                <a:xfrm rot="18900000">
                  <a:off x="5755893" y="5299021"/>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28" name="Rectangle 127"/>
                <p:cNvSpPr/>
                <p:nvPr/>
              </p:nvSpPr>
              <p:spPr>
                <a:xfrm rot="18900000">
                  <a:off x="5625689" y="5330763"/>
                  <a:ext cx="53987" cy="53961"/>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sp>
            <p:nvSpPr>
              <p:cNvPr id="104" name="Freeform 103"/>
              <p:cNvSpPr/>
              <p:nvPr/>
            </p:nvSpPr>
            <p:spPr>
              <a:xfrm>
                <a:off x="5638392" y="4846701"/>
                <a:ext cx="3188404" cy="515803"/>
              </a:xfrm>
              <a:custGeom>
                <a:avLst/>
                <a:gdLst>
                  <a:gd name="connsiteX0" fmla="*/ 3188494 w 3188494"/>
                  <a:gd name="connsiteY0" fmla="*/ 0 h 516731"/>
                  <a:gd name="connsiteX1" fmla="*/ 3045619 w 3188494"/>
                  <a:gd name="connsiteY1" fmla="*/ 2381 h 516731"/>
                  <a:gd name="connsiteX2" fmla="*/ 2912269 w 3188494"/>
                  <a:gd name="connsiteY2" fmla="*/ 23812 h 516731"/>
                  <a:gd name="connsiteX3" fmla="*/ 2776538 w 3188494"/>
                  <a:gd name="connsiteY3" fmla="*/ 42862 h 516731"/>
                  <a:gd name="connsiteX4" fmla="*/ 2628900 w 3188494"/>
                  <a:gd name="connsiteY4" fmla="*/ 130969 h 516731"/>
                  <a:gd name="connsiteX5" fmla="*/ 2497931 w 3188494"/>
                  <a:gd name="connsiteY5" fmla="*/ 150019 h 516731"/>
                  <a:gd name="connsiteX6" fmla="*/ 2355056 w 3188494"/>
                  <a:gd name="connsiteY6" fmla="*/ 223837 h 516731"/>
                  <a:gd name="connsiteX7" fmla="*/ 2216944 w 3188494"/>
                  <a:gd name="connsiteY7" fmla="*/ 214312 h 516731"/>
                  <a:gd name="connsiteX8" fmla="*/ 2076450 w 3188494"/>
                  <a:gd name="connsiteY8" fmla="*/ 257175 h 516731"/>
                  <a:gd name="connsiteX9" fmla="*/ 1940719 w 3188494"/>
                  <a:gd name="connsiteY9" fmla="*/ 323850 h 516731"/>
                  <a:gd name="connsiteX10" fmla="*/ 1804988 w 3188494"/>
                  <a:gd name="connsiteY10" fmla="*/ 323850 h 516731"/>
                  <a:gd name="connsiteX11" fmla="*/ 1662113 w 3188494"/>
                  <a:gd name="connsiteY11" fmla="*/ 352425 h 516731"/>
                  <a:gd name="connsiteX12" fmla="*/ 1524000 w 3188494"/>
                  <a:gd name="connsiteY12" fmla="*/ 347662 h 516731"/>
                  <a:gd name="connsiteX13" fmla="*/ 1388269 w 3188494"/>
                  <a:gd name="connsiteY13" fmla="*/ 352425 h 516731"/>
                  <a:gd name="connsiteX14" fmla="*/ 1254919 w 3188494"/>
                  <a:gd name="connsiteY14" fmla="*/ 366712 h 516731"/>
                  <a:gd name="connsiteX15" fmla="*/ 1109663 w 3188494"/>
                  <a:gd name="connsiteY15" fmla="*/ 388144 h 516731"/>
                  <a:gd name="connsiteX16" fmla="*/ 976313 w 3188494"/>
                  <a:gd name="connsiteY16" fmla="*/ 392906 h 516731"/>
                  <a:gd name="connsiteX17" fmla="*/ 835819 w 3188494"/>
                  <a:gd name="connsiteY17" fmla="*/ 395287 h 516731"/>
                  <a:gd name="connsiteX18" fmla="*/ 697706 w 3188494"/>
                  <a:gd name="connsiteY18" fmla="*/ 395287 h 516731"/>
                  <a:gd name="connsiteX19" fmla="*/ 557213 w 3188494"/>
                  <a:gd name="connsiteY19" fmla="*/ 423862 h 516731"/>
                  <a:gd name="connsiteX20" fmla="*/ 426244 w 3188494"/>
                  <a:gd name="connsiteY20" fmla="*/ 433387 h 516731"/>
                  <a:gd name="connsiteX21" fmla="*/ 280988 w 3188494"/>
                  <a:gd name="connsiteY21" fmla="*/ 478631 h 516731"/>
                  <a:gd name="connsiteX22" fmla="*/ 142875 w 3188494"/>
                  <a:gd name="connsiteY22" fmla="*/ 490537 h 516731"/>
                  <a:gd name="connsiteX23" fmla="*/ 0 w 3188494"/>
                  <a:gd name="connsiteY23" fmla="*/ 516731 h 51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88494" h="516731">
                    <a:moveTo>
                      <a:pt x="3188494" y="0"/>
                    </a:moveTo>
                    <a:lnTo>
                      <a:pt x="3045619" y="2381"/>
                    </a:lnTo>
                    <a:lnTo>
                      <a:pt x="2912269" y="23812"/>
                    </a:lnTo>
                    <a:lnTo>
                      <a:pt x="2776538" y="42862"/>
                    </a:lnTo>
                    <a:lnTo>
                      <a:pt x="2628900" y="130969"/>
                    </a:lnTo>
                    <a:lnTo>
                      <a:pt x="2497931" y="150019"/>
                    </a:lnTo>
                    <a:lnTo>
                      <a:pt x="2355056" y="223837"/>
                    </a:lnTo>
                    <a:lnTo>
                      <a:pt x="2216944" y="214312"/>
                    </a:lnTo>
                    <a:lnTo>
                      <a:pt x="2076450" y="257175"/>
                    </a:lnTo>
                    <a:lnTo>
                      <a:pt x="1940719" y="323850"/>
                    </a:lnTo>
                    <a:lnTo>
                      <a:pt x="1804988" y="323850"/>
                    </a:lnTo>
                    <a:lnTo>
                      <a:pt x="1662113" y="352425"/>
                    </a:lnTo>
                    <a:lnTo>
                      <a:pt x="1524000" y="347662"/>
                    </a:lnTo>
                    <a:lnTo>
                      <a:pt x="1388269" y="352425"/>
                    </a:lnTo>
                    <a:lnTo>
                      <a:pt x="1254919" y="366712"/>
                    </a:lnTo>
                    <a:lnTo>
                      <a:pt x="1109663" y="388144"/>
                    </a:lnTo>
                    <a:lnTo>
                      <a:pt x="976313" y="392906"/>
                    </a:lnTo>
                    <a:lnTo>
                      <a:pt x="835819" y="395287"/>
                    </a:lnTo>
                    <a:lnTo>
                      <a:pt x="697706" y="395287"/>
                    </a:lnTo>
                    <a:lnTo>
                      <a:pt x="557213" y="423862"/>
                    </a:lnTo>
                    <a:lnTo>
                      <a:pt x="426244" y="433387"/>
                    </a:lnTo>
                    <a:lnTo>
                      <a:pt x="280988" y="478631"/>
                    </a:lnTo>
                    <a:lnTo>
                      <a:pt x="142875" y="490537"/>
                    </a:lnTo>
                    <a:lnTo>
                      <a:pt x="0" y="516731"/>
                    </a:lnTo>
                  </a:path>
                </a:pathLst>
              </a:custGeom>
              <a:noFill/>
              <a:ln w="19050">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sp>
          <p:nvSpPr>
            <p:cNvPr id="129" name="TextBox 13"/>
            <p:cNvSpPr txBox="1">
              <a:spLocks noChangeArrowheads="1"/>
            </p:cNvSpPr>
            <p:nvPr/>
          </p:nvSpPr>
          <p:spPr bwMode="auto">
            <a:xfrm>
              <a:off x="4912674" y="3142174"/>
              <a:ext cx="525560"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100</a:t>
              </a:r>
            </a:p>
          </p:txBody>
        </p:sp>
        <p:sp>
          <p:nvSpPr>
            <p:cNvPr id="131" name="Freeform 130"/>
            <p:cNvSpPr/>
            <p:nvPr/>
          </p:nvSpPr>
          <p:spPr>
            <a:xfrm>
              <a:off x="5468402" y="2211844"/>
              <a:ext cx="3250216" cy="3281560"/>
            </a:xfrm>
            <a:custGeom>
              <a:avLst/>
              <a:gdLst>
                <a:gd name="connsiteX0" fmla="*/ 0 w 3013606"/>
                <a:gd name="connsiteY0" fmla="*/ 0 h 2006699"/>
                <a:gd name="connsiteX1" fmla="*/ 0 w 3013606"/>
                <a:gd name="connsiteY1" fmla="*/ 2006699 h 2006699"/>
                <a:gd name="connsiteX2" fmla="*/ 3013606 w 3013606"/>
                <a:gd name="connsiteY2" fmla="*/ 2006699 h 2006699"/>
              </a:gdLst>
              <a:ahLst/>
              <a:cxnLst>
                <a:cxn ang="0">
                  <a:pos x="connsiteX0" y="connsiteY0"/>
                </a:cxn>
                <a:cxn ang="0">
                  <a:pos x="connsiteX1" y="connsiteY1"/>
                </a:cxn>
                <a:cxn ang="0">
                  <a:pos x="connsiteX2" y="connsiteY2"/>
                </a:cxn>
              </a:cxnLst>
              <a:rect l="l" t="t" r="r" b="b"/>
              <a:pathLst>
                <a:path w="3013606" h="2006699">
                  <a:moveTo>
                    <a:pt x="0" y="0"/>
                  </a:moveTo>
                  <a:lnTo>
                    <a:pt x="0" y="2006699"/>
                  </a:lnTo>
                  <a:lnTo>
                    <a:pt x="3013606" y="2006699"/>
                  </a:lnTo>
                </a:path>
              </a:pathLst>
            </a:custGeom>
            <a:noFill/>
            <a:ln w="19050">
              <a:solidFill>
                <a:schemeClr val="bg1"/>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nvGrpSpPr>
            <p:cNvPr id="16421" name="Group 6"/>
            <p:cNvGrpSpPr>
              <a:grpSpLocks/>
            </p:cNvGrpSpPr>
            <p:nvPr/>
          </p:nvGrpSpPr>
          <p:grpSpPr bwMode="auto">
            <a:xfrm>
              <a:off x="5392737" y="2216597"/>
              <a:ext cx="80963" cy="3279775"/>
              <a:chOff x="5518414" y="2129436"/>
              <a:chExt cx="81322" cy="3278695"/>
            </a:xfrm>
          </p:grpSpPr>
          <p:cxnSp>
            <p:nvCxnSpPr>
              <p:cNvPr id="133" name="Straight Connector 132"/>
              <p:cNvCxnSpPr/>
              <p:nvPr/>
            </p:nvCxnSpPr>
            <p:spPr>
              <a:xfrm>
                <a:off x="5521052" y="2129446"/>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5517862" y="3224526"/>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5517862" y="5408338"/>
                <a:ext cx="78147" cy="0"/>
              </a:xfrm>
              <a:prstGeom prst="line">
                <a:avLst/>
              </a:prstGeom>
              <a:ln w="19050">
                <a:solidFill>
                  <a:schemeClr val="bg1"/>
                </a:solidFill>
                <a:miter lim="800000"/>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a:off x="5517862" y="4316432"/>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5517862" y="3005510"/>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5517862" y="2788081"/>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5517862" y="2569065"/>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0" name="Straight Connector 139"/>
              <p:cNvCxnSpPr/>
              <p:nvPr/>
            </p:nvCxnSpPr>
            <p:spPr>
              <a:xfrm>
                <a:off x="5517862" y="2350049"/>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a:off x="5517862" y="3441955"/>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a:off x="5517862" y="3660971"/>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a:off x="5517862" y="3879987"/>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4" name="Straight Connector 143"/>
              <p:cNvCxnSpPr/>
              <p:nvPr/>
            </p:nvCxnSpPr>
            <p:spPr>
              <a:xfrm>
                <a:off x="5517862" y="4097416"/>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5" name="Straight Connector 144"/>
              <p:cNvCxnSpPr/>
              <p:nvPr/>
            </p:nvCxnSpPr>
            <p:spPr>
              <a:xfrm>
                <a:off x="5517862" y="4535448"/>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p:cNvCxnSpPr/>
              <p:nvPr/>
            </p:nvCxnSpPr>
            <p:spPr>
              <a:xfrm>
                <a:off x="5517862" y="4752876"/>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a:off x="5517862" y="4971892"/>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8" name="Straight Connector 147"/>
              <p:cNvCxnSpPr/>
              <p:nvPr/>
            </p:nvCxnSpPr>
            <p:spPr>
              <a:xfrm>
                <a:off x="5517862" y="5189322"/>
                <a:ext cx="78147"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grpSp>
        <p:sp>
          <p:nvSpPr>
            <p:cNvPr id="149" name="TextBox 21"/>
            <p:cNvSpPr txBox="1">
              <a:spLocks noChangeArrowheads="1"/>
            </p:cNvSpPr>
            <p:nvPr/>
          </p:nvSpPr>
          <p:spPr bwMode="auto">
            <a:xfrm rot="18900000">
              <a:off x="5085744" y="5639463"/>
              <a:ext cx="639881"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1985</a:t>
              </a:r>
            </a:p>
          </p:txBody>
        </p:sp>
        <p:sp>
          <p:nvSpPr>
            <p:cNvPr id="150" name="TextBox 22"/>
            <p:cNvSpPr txBox="1">
              <a:spLocks noChangeArrowheads="1"/>
            </p:cNvSpPr>
            <p:nvPr/>
          </p:nvSpPr>
          <p:spPr bwMode="auto">
            <a:xfrm rot="18900000">
              <a:off x="6197200" y="5647400"/>
              <a:ext cx="639881"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1993</a:t>
              </a:r>
            </a:p>
          </p:txBody>
        </p:sp>
        <p:sp>
          <p:nvSpPr>
            <p:cNvPr id="151" name="TextBox 23"/>
            <p:cNvSpPr txBox="1">
              <a:spLocks noChangeArrowheads="1"/>
            </p:cNvSpPr>
            <p:nvPr/>
          </p:nvSpPr>
          <p:spPr bwMode="auto">
            <a:xfrm rot="18900000">
              <a:off x="7308656" y="5647400"/>
              <a:ext cx="639881"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2001</a:t>
              </a:r>
            </a:p>
          </p:txBody>
        </p:sp>
        <p:sp>
          <p:nvSpPr>
            <p:cNvPr id="152" name="TextBox 24"/>
            <p:cNvSpPr txBox="1">
              <a:spLocks noChangeArrowheads="1"/>
            </p:cNvSpPr>
            <p:nvPr/>
          </p:nvSpPr>
          <p:spPr bwMode="auto">
            <a:xfrm rot="18900000">
              <a:off x="8140660" y="5695028"/>
              <a:ext cx="639881"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dirty="0">
                  <a:solidFill>
                    <a:schemeClr val="bg1"/>
                  </a:solidFill>
                  <a:latin typeface="+mj-lt"/>
                  <a:cs typeface="Arial" pitchFamily="34" charset="0"/>
                </a:rPr>
                <a:t>2007</a:t>
              </a:r>
            </a:p>
          </p:txBody>
        </p:sp>
        <p:sp>
          <p:nvSpPr>
            <p:cNvPr id="153" name="TextBox 25"/>
            <p:cNvSpPr txBox="1">
              <a:spLocks noChangeArrowheads="1"/>
            </p:cNvSpPr>
            <p:nvPr/>
          </p:nvSpPr>
          <p:spPr bwMode="auto">
            <a:xfrm>
              <a:off x="5139729" y="5326706"/>
              <a:ext cx="298505"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0</a:t>
              </a:r>
            </a:p>
          </p:txBody>
        </p:sp>
        <p:sp>
          <p:nvSpPr>
            <p:cNvPr id="155" name="TextBox 30"/>
            <p:cNvSpPr txBox="1">
              <a:spLocks noChangeArrowheads="1"/>
            </p:cNvSpPr>
            <p:nvPr/>
          </p:nvSpPr>
          <p:spPr bwMode="auto">
            <a:xfrm rot="16200000">
              <a:off x="3096445" y="3731154"/>
              <a:ext cx="3330775" cy="308032"/>
            </a:xfrm>
            <a:prstGeom prst="rect">
              <a:avLst/>
            </a:prstGeom>
            <a:noFill/>
            <a:ln w="9525">
              <a:noFill/>
              <a:miter lim="800000"/>
              <a:headEnd/>
              <a:tailEnd/>
            </a:ln>
          </p:spPr>
          <p:txBody>
            <a:bodyPr>
              <a:spAutoFit/>
            </a:bodyPr>
            <a:lstStyle/>
            <a:p>
              <a:pPr algn="ctr" fontAlgn="auto">
                <a:spcBef>
                  <a:spcPts val="0"/>
                </a:spcBef>
                <a:spcAft>
                  <a:spcPts val="0"/>
                </a:spcAft>
                <a:defRPr/>
              </a:pPr>
              <a:r>
                <a:rPr lang="en-GB" sz="1400" dirty="0">
                  <a:solidFill>
                    <a:schemeClr val="bg1"/>
                  </a:solidFill>
                  <a:latin typeface="+mj-lt"/>
                  <a:cs typeface="Arial" pitchFamily="34" charset="0"/>
                </a:rPr>
                <a:t>Number of clinical candidates</a:t>
              </a:r>
            </a:p>
          </p:txBody>
        </p:sp>
        <p:sp>
          <p:nvSpPr>
            <p:cNvPr id="156" name="TextBox 35"/>
            <p:cNvSpPr txBox="1">
              <a:spLocks noChangeArrowheads="1"/>
            </p:cNvSpPr>
            <p:nvPr/>
          </p:nvSpPr>
          <p:spPr bwMode="auto">
            <a:xfrm>
              <a:off x="5469990" y="6018897"/>
              <a:ext cx="3286735" cy="307994"/>
            </a:xfrm>
            <a:prstGeom prst="rect">
              <a:avLst/>
            </a:prstGeom>
            <a:noFill/>
            <a:ln w="9525">
              <a:noFill/>
              <a:miter lim="800000"/>
              <a:headEnd/>
              <a:tailEnd/>
            </a:ln>
          </p:spPr>
          <p:txBody>
            <a:bodyPr>
              <a:spAutoFit/>
            </a:bodyPr>
            <a:lstStyle/>
            <a:p>
              <a:pPr algn="ctr" fontAlgn="auto">
                <a:spcBef>
                  <a:spcPts val="0"/>
                </a:spcBef>
                <a:spcAft>
                  <a:spcPts val="0"/>
                </a:spcAft>
                <a:defRPr/>
              </a:pPr>
              <a:r>
                <a:rPr lang="en-GB" sz="1400" dirty="0">
                  <a:solidFill>
                    <a:schemeClr val="bg1"/>
                  </a:solidFill>
                  <a:latin typeface="+mj-lt"/>
                  <a:cs typeface="Arial" pitchFamily="34" charset="0"/>
                </a:rPr>
                <a:t>Year</a:t>
              </a:r>
            </a:p>
          </p:txBody>
        </p:sp>
        <p:sp>
          <p:nvSpPr>
            <p:cNvPr id="159" name="TextBox 136"/>
            <p:cNvSpPr txBox="1">
              <a:spLocks noChangeArrowheads="1"/>
            </p:cNvSpPr>
            <p:nvPr/>
          </p:nvSpPr>
          <p:spPr bwMode="auto">
            <a:xfrm>
              <a:off x="5026995" y="3372376"/>
              <a:ext cx="411239"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90</a:t>
              </a:r>
            </a:p>
          </p:txBody>
        </p:sp>
        <p:sp>
          <p:nvSpPr>
            <p:cNvPr id="160" name="TextBox 137"/>
            <p:cNvSpPr txBox="1">
              <a:spLocks noChangeArrowheads="1"/>
            </p:cNvSpPr>
            <p:nvPr/>
          </p:nvSpPr>
          <p:spPr bwMode="auto">
            <a:xfrm>
              <a:off x="5026995" y="3585114"/>
              <a:ext cx="411239"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dirty="0">
                  <a:solidFill>
                    <a:schemeClr val="bg1"/>
                  </a:solidFill>
                  <a:latin typeface="+mj-lt"/>
                  <a:cs typeface="Arial" pitchFamily="34" charset="0"/>
                </a:rPr>
                <a:t>80</a:t>
              </a:r>
            </a:p>
          </p:txBody>
        </p:sp>
        <p:sp>
          <p:nvSpPr>
            <p:cNvPr id="161" name="TextBox 138"/>
            <p:cNvSpPr txBox="1">
              <a:spLocks noChangeArrowheads="1"/>
            </p:cNvSpPr>
            <p:nvPr/>
          </p:nvSpPr>
          <p:spPr bwMode="auto">
            <a:xfrm>
              <a:off x="5026995" y="3801027"/>
              <a:ext cx="411239"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70</a:t>
              </a:r>
            </a:p>
          </p:txBody>
        </p:sp>
        <p:sp>
          <p:nvSpPr>
            <p:cNvPr id="162" name="TextBox 139"/>
            <p:cNvSpPr txBox="1">
              <a:spLocks noChangeArrowheads="1"/>
            </p:cNvSpPr>
            <p:nvPr/>
          </p:nvSpPr>
          <p:spPr bwMode="auto">
            <a:xfrm>
              <a:off x="5026995" y="4023290"/>
              <a:ext cx="411239"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60</a:t>
              </a:r>
            </a:p>
          </p:txBody>
        </p:sp>
        <p:sp>
          <p:nvSpPr>
            <p:cNvPr id="163" name="TextBox 140"/>
            <p:cNvSpPr txBox="1">
              <a:spLocks noChangeArrowheads="1"/>
            </p:cNvSpPr>
            <p:nvPr/>
          </p:nvSpPr>
          <p:spPr bwMode="auto">
            <a:xfrm>
              <a:off x="5026995" y="4239203"/>
              <a:ext cx="411239"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50</a:t>
              </a:r>
            </a:p>
          </p:txBody>
        </p:sp>
        <p:sp>
          <p:nvSpPr>
            <p:cNvPr id="164" name="TextBox 141"/>
            <p:cNvSpPr txBox="1">
              <a:spLocks noChangeArrowheads="1"/>
            </p:cNvSpPr>
            <p:nvPr/>
          </p:nvSpPr>
          <p:spPr bwMode="auto">
            <a:xfrm>
              <a:off x="5026995" y="4453528"/>
              <a:ext cx="411239"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40</a:t>
              </a:r>
            </a:p>
          </p:txBody>
        </p:sp>
        <p:sp>
          <p:nvSpPr>
            <p:cNvPr id="165" name="TextBox 142"/>
            <p:cNvSpPr txBox="1">
              <a:spLocks noChangeArrowheads="1"/>
            </p:cNvSpPr>
            <p:nvPr/>
          </p:nvSpPr>
          <p:spPr bwMode="auto">
            <a:xfrm>
              <a:off x="5026995" y="4672617"/>
              <a:ext cx="411239"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30</a:t>
              </a:r>
            </a:p>
          </p:txBody>
        </p:sp>
        <p:sp>
          <p:nvSpPr>
            <p:cNvPr id="166" name="TextBox 143"/>
            <p:cNvSpPr txBox="1">
              <a:spLocks noChangeArrowheads="1"/>
            </p:cNvSpPr>
            <p:nvPr/>
          </p:nvSpPr>
          <p:spPr bwMode="auto">
            <a:xfrm>
              <a:off x="5026995" y="4891705"/>
              <a:ext cx="411239"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20</a:t>
              </a:r>
            </a:p>
          </p:txBody>
        </p:sp>
        <p:sp>
          <p:nvSpPr>
            <p:cNvPr id="167" name="TextBox 144"/>
            <p:cNvSpPr txBox="1">
              <a:spLocks noChangeArrowheads="1"/>
            </p:cNvSpPr>
            <p:nvPr/>
          </p:nvSpPr>
          <p:spPr bwMode="auto">
            <a:xfrm>
              <a:off x="5026995" y="5109206"/>
              <a:ext cx="411239"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dirty="0">
                  <a:solidFill>
                    <a:schemeClr val="bg1"/>
                  </a:solidFill>
                  <a:latin typeface="+mj-lt"/>
                  <a:cs typeface="Arial" pitchFamily="34" charset="0"/>
                </a:rPr>
                <a:t>10</a:t>
              </a:r>
            </a:p>
          </p:txBody>
        </p:sp>
        <p:sp>
          <p:nvSpPr>
            <p:cNvPr id="168" name="TextBox 145"/>
            <p:cNvSpPr txBox="1">
              <a:spLocks noChangeArrowheads="1"/>
            </p:cNvSpPr>
            <p:nvPr/>
          </p:nvSpPr>
          <p:spPr bwMode="auto">
            <a:xfrm>
              <a:off x="4912674" y="2929437"/>
              <a:ext cx="525560"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110</a:t>
              </a:r>
            </a:p>
          </p:txBody>
        </p:sp>
        <p:sp>
          <p:nvSpPr>
            <p:cNvPr id="169" name="TextBox 146"/>
            <p:cNvSpPr txBox="1">
              <a:spLocks noChangeArrowheads="1"/>
            </p:cNvSpPr>
            <p:nvPr/>
          </p:nvSpPr>
          <p:spPr bwMode="auto">
            <a:xfrm>
              <a:off x="4912674" y="2708761"/>
              <a:ext cx="525560"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120</a:t>
              </a:r>
            </a:p>
          </p:txBody>
        </p:sp>
        <p:sp>
          <p:nvSpPr>
            <p:cNvPr id="170" name="TextBox 147"/>
            <p:cNvSpPr txBox="1">
              <a:spLocks noChangeArrowheads="1"/>
            </p:cNvSpPr>
            <p:nvPr/>
          </p:nvSpPr>
          <p:spPr bwMode="auto">
            <a:xfrm>
              <a:off x="4912674" y="2489673"/>
              <a:ext cx="525560"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130</a:t>
              </a:r>
            </a:p>
          </p:txBody>
        </p:sp>
        <p:sp>
          <p:nvSpPr>
            <p:cNvPr id="171" name="TextBox 148"/>
            <p:cNvSpPr txBox="1">
              <a:spLocks noChangeArrowheads="1"/>
            </p:cNvSpPr>
            <p:nvPr/>
          </p:nvSpPr>
          <p:spPr bwMode="auto">
            <a:xfrm>
              <a:off x="4912674" y="2273760"/>
              <a:ext cx="525560"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140</a:t>
              </a:r>
            </a:p>
          </p:txBody>
        </p:sp>
        <p:sp>
          <p:nvSpPr>
            <p:cNvPr id="172" name="TextBox 149"/>
            <p:cNvSpPr txBox="1">
              <a:spLocks noChangeArrowheads="1"/>
            </p:cNvSpPr>
            <p:nvPr/>
          </p:nvSpPr>
          <p:spPr bwMode="auto">
            <a:xfrm>
              <a:off x="4912674" y="2053084"/>
              <a:ext cx="525560"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dirty="0">
                  <a:solidFill>
                    <a:schemeClr val="bg1"/>
                  </a:solidFill>
                  <a:latin typeface="+mj-lt"/>
                  <a:cs typeface="Arial" pitchFamily="34" charset="0"/>
                </a:rPr>
                <a:t>150</a:t>
              </a:r>
            </a:p>
          </p:txBody>
        </p:sp>
        <p:sp>
          <p:nvSpPr>
            <p:cNvPr id="176" name="Freeform 175"/>
            <p:cNvSpPr/>
            <p:nvPr/>
          </p:nvSpPr>
          <p:spPr>
            <a:xfrm>
              <a:off x="5514448" y="5069515"/>
              <a:ext cx="3186703" cy="423888"/>
            </a:xfrm>
            <a:custGeom>
              <a:avLst/>
              <a:gdLst>
                <a:gd name="connsiteX0" fmla="*/ 3188494 w 3188494"/>
                <a:gd name="connsiteY0" fmla="*/ 0 h 438150"/>
                <a:gd name="connsiteX1" fmla="*/ 3048000 w 3188494"/>
                <a:gd name="connsiteY1" fmla="*/ 47625 h 438150"/>
                <a:gd name="connsiteX2" fmla="*/ 2914650 w 3188494"/>
                <a:gd name="connsiteY2" fmla="*/ 152400 h 438150"/>
                <a:gd name="connsiteX3" fmla="*/ 2776538 w 3188494"/>
                <a:gd name="connsiteY3" fmla="*/ 200025 h 438150"/>
                <a:gd name="connsiteX4" fmla="*/ 2631282 w 3188494"/>
                <a:gd name="connsiteY4" fmla="*/ 245268 h 438150"/>
                <a:gd name="connsiteX5" fmla="*/ 2500313 w 3188494"/>
                <a:gd name="connsiteY5" fmla="*/ 352425 h 438150"/>
                <a:gd name="connsiteX6" fmla="*/ 2355057 w 3188494"/>
                <a:gd name="connsiteY6" fmla="*/ 390525 h 438150"/>
                <a:gd name="connsiteX7" fmla="*/ 2214563 w 3188494"/>
                <a:gd name="connsiteY7" fmla="*/ 397668 h 438150"/>
                <a:gd name="connsiteX8" fmla="*/ 2081213 w 3188494"/>
                <a:gd name="connsiteY8" fmla="*/ 416718 h 438150"/>
                <a:gd name="connsiteX9" fmla="*/ 1938338 w 3188494"/>
                <a:gd name="connsiteY9" fmla="*/ 421481 h 438150"/>
                <a:gd name="connsiteX10" fmla="*/ 1800225 w 3188494"/>
                <a:gd name="connsiteY10" fmla="*/ 419100 h 438150"/>
                <a:gd name="connsiteX11" fmla="*/ 1664494 w 3188494"/>
                <a:gd name="connsiteY11" fmla="*/ 421481 h 438150"/>
                <a:gd name="connsiteX12" fmla="*/ 1526382 w 3188494"/>
                <a:gd name="connsiteY12" fmla="*/ 431006 h 438150"/>
                <a:gd name="connsiteX13" fmla="*/ 1393032 w 3188494"/>
                <a:gd name="connsiteY13" fmla="*/ 433387 h 438150"/>
                <a:gd name="connsiteX14" fmla="*/ 1252538 w 3188494"/>
                <a:gd name="connsiteY14" fmla="*/ 433387 h 438150"/>
                <a:gd name="connsiteX15" fmla="*/ 1109663 w 3188494"/>
                <a:gd name="connsiteY15" fmla="*/ 433387 h 438150"/>
                <a:gd name="connsiteX16" fmla="*/ 971550 w 3188494"/>
                <a:gd name="connsiteY16" fmla="*/ 435768 h 438150"/>
                <a:gd name="connsiteX17" fmla="*/ 831057 w 3188494"/>
                <a:gd name="connsiteY17" fmla="*/ 435768 h 438150"/>
                <a:gd name="connsiteX18" fmla="*/ 697707 w 3188494"/>
                <a:gd name="connsiteY18" fmla="*/ 433387 h 438150"/>
                <a:gd name="connsiteX19" fmla="*/ 554832 w 3188494"/>
                <a:gd name="connsiteY19" fmla="*/ 428625 h 438150"/>
                <a:gd name="connsiteX20" fmla="*/ 423863 w 3188494"/>
                <a:gd name="connsiteY20" fmla="*/ 435768 h 438150"/>
                <a:gd name="connsiteX21" fmla="*/ 278607 w 3188494"/>
                <a:gd name="connsiteY21" fmla="*/ 428625 h 438150"/>
                <a:gd name="connsiteX22" fmla="*/ 142875 w 3188494"/>
                <a:gd name="connsiteY22" fmla="*/ 433387 h 438150"/>
                <a:gd name="connsiteX23" fmla="*/ 0 w 3188494"/>
                <a:gd name="connsiteY23" fmla="*/ 438150 h 438150"/>
                <a:gd name="connsiteX0" fmla="*/ 3186113 w 3186113"/>
                <a:gd name="connsiteY0" fmla="*/ 0 h 423862"/>
                <a:gd name="connsiteX1" fmla="*/ 3048000 w 3186113"/>
                <a:gd name="connsiteY1" fmla="*/ 33337 h 423862"/>
                <a:gd name="connsiteX2" fmla="*/ 2914650 w 3186113"/>
                <a:gd name="connsiteY2" fmla="*/ 138112 h 423862"/>
                <a:gd name="connsiteX3" fmla="*/ 2776538 w 3186113"/>
                <a:gd name="connsiteY3" fmla="*/ 185737 h 423862"/>
                <a:gd name="connsiteX4" fmla="*/ 2631282 w 3186113"/>
                <a:gd name="connsiteY4" fmla="*/ 230980 h 423862"/>
                <a:gd name="connsiteX5" fmla="*/ 2500313 w 3186113"/>
                <a:gd name="connsiteY5" fmla="*/ 338137 h 423862"/>
                <a:gd name="connsiteX6" fmla="*/ 2355057 w 3186113"/>
                <a:gd name="connsiteY6" fmla="*/ 376237 h 423862"/>
                <a:gd name="connsiteX7" fmla="*/ 2214563 w 3186113"/>
                <a:gd name="connsiteY7" fmla="*/ 383380 h 423862"/>
                <a:gd name="connsiteX8" fmla="*/ 2081213 w 3186113"/>
                <a:gd name="connsiteY8" fmla="*/ 402430 h 423862"/>
                <a:gd name="connsiteX9" fmla="*/ 1938338 w 3186113"/>
                <a:gd name="connsiteY9" fmla="*/ 407193 h 423862"/>
                <a:gd name="connsiteX10" fmla="*/ 1800225 w 3186113"/>
                <a:gd name="connsiteY10" fmla="*/ 404812 h 423862"/>
                <a:gd name="connsiteX11" fmla="*/ 1664494 w 3186113"/>
                <a:gd name="connsiteY11" fmla="*/ 407193 h 423862"/>
                <a:gd name="connsiteX12" fmla="*/ 1526382 w 3186113"/>
                <a:gd name="connsiteY12" fmla="*/ 416718 h 423862"/>
                <a:gd name="connsiteX13" fmla="*/ 1393032 w 3186113"/>
                <a:gd name="connsiteY13" fmla="*/ 419099 h 423862"/>
                <a:gd name="connsiteX14" fmla="*/ 1252538 w 3186113"/>
                <a:gd name="connsiteY14" fmla="*/ 419099 h 423862"/>
                <a:gd name="connsiteX15" fmla="*/ 1109663 w 3186113"/>
                <a:gd name="connsiteY15" fmla="*/ 419099 h 423862"/>
                <a:gd name="connsiteX16" fmla="*/ 971550 w 3186113"/>
                <a:gd name="connsiteY16" fmla="*/ 421480 h 423862"/>
                <a:gd name="connsiteX17" fmla="*/ 831057 w 3186113"/>
                <a:gd name="connsiteY17" fmla="*/ 421480 h 423862"/>
                <a:gd name="connsiteX18" fmla="*/ 697707 w 3186113"/>
                <a:gd name="connsiteY18" fmla="*/ 419099 h 423862"/>
                <a:gd name="connsiteX19" fmla="*/ 554832 w 3186113"/>
                <a:gd name="connsiteY19" fmla="*/ 414337 h 423862"/>
                <a:gd name="connsiteX20" fmla="*/ 423863 w 3186113"/>
                <a:gd name="connsiteY20" fmla="*/ 421480 h 423862"/>
                <a:gd name="connsiteX21" fmla="*/ 278607 w 3186113"/>
                <a:gd name="connsiteY21" fmla="*/ 414337 h 423862"/>
                <a:gd name="connsiteX22" fmla="*/ 142875 w 3186113"/>
                <a:gd name="connsiteY22" fmla="*/ 419099 h 423862"/>
                <a:gd name="connsiteX23" fmla="*/ 0 w 3186113"/>
                <a:gd name="connsiteY23" fmla="*/ 423862 h 423862"/>
                <a:gd name="connsiteX0" fmla="*/ 3186113 w 3186113"/>
                <a:gd name="connsiteY0" fmla="*/ 0 h 423862"/>
                <a:gd name="connsiteX1" fmla="*/ 3048000 w 3186113"/>
                <a:gd name="connsiteY1" fmla="*/ 33337 h 423862"/>
                <a:gd name="connsiteX2" fmla="*/ 2914650 w 3186113"/>
                <a:gd name="connsiteY2" fmla="*/ 138112 h 423862"/>
                <a:gd name="connsiteX3" fmla="*/ 2776538 w 3186113"/>
                <a:gd name="connsiteY3" fmla="*/ 185737 h 423862"/>
                <a:gd name="connsiteX4" fmla="*/ 2631282 w 3186113"/>
                <a:gd name="connsiteY4" fmla="*/ 230980 h 423862"/>
                <a:gd name="connsiteX5" fmla="*/ 2500313 w 3186113"/>
                <a:gd name="connsiteY5" fmla="*/ 338137 h 423862"/>
                <a:gd name="connsiteX6" fmla="*/ 2355057 w 3186113"/>
                <a:gd name="connsiteY6" fmla="*/ 376237 h 423862"/>
                <a:gd name="connsiteX7" fmla="*/ 2214563 w 3186113"/>
                <a:gd name="connsiteY7" fmla="*/ 383380 h 423862"/>
                <a:gd name="connsiteX8" fmla="*/ 2078831 w 3186113"/>
                <a:gd name="connsiteY8" fmla="*/ 409574 h 423862"/>
                <a:gd name="connsiteX9" fmla="*/ 1938338 w 3186113"/>
                <a:gd name="connsiteY9" fmla="*/ 407193 h 423862"/>
                <a:gd name="connsiteX10" fmla="*/ 1800225 w 3186113"/>
                <a:gd name="connsiteY10" fmla="*/ 404812 h 423862"/>
                <a:gd name="connsiteX11" fmla="*/ 1664494 w 3186113"/>
                <a:gd name="connsiteY11" fmla="*/ 407193 h 423862"/>
                <a:gd name="connsiteX12" fmla="*/ 1526382 w 3186113"/>
                <a:gd name="connsiteY12" fmla="*/ 416718 h 423862"/>
                <a:gd name="connsiteX13" fmla="*/ 1393032 w 3186113"/>
                <a:gd name="connsiteY13" fmla="*/ 419099 h 423862"/>
                <a:gd name="connsiteX14" fmla="*/ 1252538 w 3186113"/>
                <a:gd name="connsiteY14" fmla="*/ 419099 h 423862"/>
                <a:gd name="connsiteX15" fmla="*/ 1109663 w 3186113"/>
                <a:gd name="connsiteY15" fmla="*/ 419099 h 423862"/>
                <a:gd name="connsiteX16" fmla="*/ 971550 w 3186113"/>
                <a:gd name="connsiteY16" fmla="*/ 421480 h 423862"/>
                <a:gd name="connsiteX17" fmla="*/ 831057 w 3186113"/>
                <a:gd name="connsiteY17" fmla="*/ 421480 h 423862"/>
                <a:gd name="connsiteX18" fmla="*/ 697707 w 3186113"/>
                <a:gd name="connsiteY18" fmla="*/ 419099 h 423862"/>
                <a:gd name="connsiteX19" fmla="*/ 554832 w 3186113"/>
                <a:gd name="connsiteY19" fmla="*/ 414337 h 423862"/>
                <a:gd name="connsiteX20" fmla="*/ 423863 w 3186113"/>
                <a:gd name="connsiteY20" fmla="*/ 421480 h 423862"/>
                <a:gd name="connsiteX21" fmla="*/ 278607 w 3186113"/>
                <a:gd name="connsiteY21" fmla="*/ 414337 h 423862"/>
                <a:gd name="connsiteX22" fmla="*/ 142875 w 3186113"/>
                <a:gd name="connsiteY22" fmla="*/ 419099 h 423862"/>
                <a:gd name="connsiteX23" fmla="*/ 0 w 3186113"/>
                <a:gd name="connsiteY23" fmla="*/ 423862 h 423862"/>
                <a:gd name="connsiteX0" fmla="*/ 3186113 w 3186113"/>
                <a:gd name="connsiteY0" fmla="*/ 0 h 423862"/>
                <a:gd name="connsiteX1" fmla="*/ 3048000 w 3186113"/>
                <a:gd name="connsiteY1" fmla="*/ 33337 h 423862"/>
                <a:gd name="connsiteX2" fmla="*/ 2914650 w 3186113"/>
                <a:gd name="connsiteY2" fmla="*/ 138112 h 423862"/>
                <a:gd name="connsiteX3" fmla="*/ 2776538 w 3186113"/>
                <a:gd name="connsiteY3" fmla="*/ 185737 h 423862"/>
                <a:gd name="connsiteX4" fmla="*/ 2631282 w 3186113"/>
                <a:gd name="connsiteY4" fmla="*/ 230980 h 423862"/>
                <a:gd name="connsiteX5" fmla="*/ 2500313 w 3186113"/>
                <a:gd name="connsiteY5" fmla="*/ 338137 h 423862"/>
                <a:gd name="connsiteX6" fmla="*/ 2355057 w 3186113"/>
                <a:gd name="connsiteY6" fmla="*/ 376237 h 423862"/>
                <a:gd name="connsiteX7" fmla="*/ 2214563 w 3186113"/>
                <a:gd name="connsiteY7" fmla="*/ 383380 h 423862"/>
                <a:gd name="connsiteX8" fmla="*/ 2078831 w 3186113"/>
                <a:gd name="connsiteY8" fmla="*/ 409574 h 423862"/>
                <a:gd name="connsiteX9" fmla="*/ 1938338 w 3186113"/>
                <a:gd name="connsiteY9" fmla="*/ 407193 h 423862"/>
                <a:gd name="connsiteX10" fmla="*/ 1800225 w 3186113"/>
                <a:gd name="connsiteY10" fmla="*/ 404812 h 423862"/>
                <a:gd name="connsiteX11" fmla="*/ 1664494 w 3186113"/>
                <a:gd name="connsiteY11" fmla="*/ 407193 h 423862"/>
                <a:gd name="connsiteX12" fmla="*/ 1526382 w 3186113"/>
                <a:gd name="connsiteY12" fmla="*/ 416718 h 423862"/>
                <a:gd name="connsiteX13" fmla="*/ 1393032 w 3186113"/>
                <a:gd name="connsiteY13" fmla="*/ 419099 h 423862"/>
                <a:gd name="connsiteX14" fmla="*/ 1252538 w 3186113"/>
                <a:gd name="connsiteY14" fmla="*/ 419099 h 423862"/>
                <a:gd name="connsiteX15" fmla="*/ 1109663 w 3186113"/>
                <a:gd name="connsiteY15" fmla="*/ 419099 h 423862"/>
                <a:gd name="connsiteX16" fmla="*/ 971550 w 3186113"/>
                <a:gd name="connsiteY16" fmla="*/ 421480 h 423862"/>
                <a:gd name="connsiteX17" fmla="*/ 831057 w 3186113"/>
                <a:gd name="connsiteY17" fmla="*/ 421480 h 423862"/>
                <a:gd name="connsiteX18" fmla="*/ 697707 w 3186113"/>
                <a:gd name="connsiteY18" fmla="*/ 419099 h 423862"/>
                <a:gd name="connsiteX19" fmla="*/ 557213 w 3186113"/>
                <a:gd name="connsiteY19" fmla="*/ 419099 h 423862"/>
                <a:gd name="connsiteX20" fmla="*/ 423863 w 3186113"/>
                <a:gd name="connsiteY20" fmla="*/ 421480 h 423862"/>
                <a:gd name="connsiteX21" fmla="*/ 278607 w 3186113"/>
                <a:gd name="connsiteY21" fmla="*/ 414337 h 423862"/>
                <a:gd name="connsiteX22" fmla="*/ 142875 w 3186113"/>
                <a:gd name="connsiteY22" fmla="*/ 419099 h 423862"/>
                <a:gd name="connsiteX23" fmla="*/ 0 w 3186113"/>
                <a:gd name="connsiteY23" fmla="*/ 423862 h 423862"/>
                <a:gd name="connsiteX0" fmla="*/ 3186113 w 3186113"/>
                <a:gd name="connsiteY0" fmla="*/ 0 h 423862"/>
                <a:gd name="connsiteX1" fmla="*/ 3048000 w 3186113"/>
                <a:gd name="connsiteY1" fmla="*/ 33337 h 423862"/>
                <a:gd name="connsiteX2" fmla="*/ 2914650 w 3186113"/>
                <a:gd name="connsiteY2" fmla="*/ 138112 h 423862"/>
                <a:gd name="connsiteX3" fmla="*/ 2776538 w 3186113"/>
                <a:gd name="connsiteY3" fmla="*/ 185737 h 423862"/>
                <a:gd name="connsiteX4" fmla="*/ 2631282 w 3186113"/>
                <a:gd name="connsiteY4" fmla="*/ 230980 h 423862"/>
                <a:gd name="connsiteX5" fmla="*/ 2500313 w 3186113"/>
                <a:gd name="connsiteY5" fmla="*/ 338137 h 423862"/>
                <a:gd name="connsiteX6" fmla="*/ 2355057 w 3186113"/>
                <a:gd name="connsiteY6" fmla="*/ 376237 h 423862"/>
                <a:gd name="connsiteX7" fmla="*/ 2214563 w 3186113"/>
                <a:gd name="connsiteY7" fmla="*/ 383380 h 423862"/>
                <a:gd name="connsiteX8" fmla="*/ 2078831 w 3186113"/>
                <a:gd name="connsiteY8" fmla="*/ 409574 h 423862"/>
                <a:gd name="connsiteX9" fmla="*/ 1938338 w 3186113"/>
                <a:gd name="connsiteY9" fmla="*/ 407193 h 423862"/>
                <a:gd name="connsiteX10" fmla="*/ 1800225 w 3186113"/>
                <a:gd name="connsiteY10" fmla="*/ 404812 h 423862"/>
                <a:gd name="connsiteX11" fmla="*/ 1664494 w 3186113"/>
                <a:gd name="connsiteY11" fmla="*/ 407193 h 423862"/>
                <a:gd name="connsiteX12" fmla="*/ 1526382 w 3186113"/>
                <a:gd name="connsiteY12" fmla="*/ 416718 h 423862"/>
                <a:gd name="connsiteX13" fmla="*/ 1393032 w 3186113"/>
                <a:gd name="connsiteY13" fmla="*/ 419099 h 423862"/>
                <a:gd name="connsiteX14" fmla="*/ 1252538 w 3186113"/>
                <a:gd name="connsiteY14" fmla="*/ 419099 h 423862"/>
                <a:gd name="connsiteX15" fmla="*/ 1109663 w 3186113"/>
                <a:gd name="connsiteY15" fmla="*/ 419099 h 423862"/>
                <a:gd name="connsiteX16" fmla="*/ 971550 w 3186113"/>
                <a:gd name="connsiteY16" fmla="*/ 421480 h 423862"/>
                <a:gd name="connsiteX17" fmla="*/ 831057 w 3186113"/>
                <a:gd name="connsiteY17" fmla="*/ 421480 h 423862"/>
                <a:gd name="connsiteX18" fmla="*/ 697707 w 3186113"/>
                <a:gd name="connsiteY18" fmla="*/ 419099 h 423862"/>
                <a:gd name="connsiteX19" fmla="*/ 557213 w 3186113"/>
                <a:gd name="connsiteY19" fmla="*/ 419099 h 423862"/>
                <a:gd name="connsiteX20" fmla="*/ 423863 w 3186113"/>
                <a:gd name="connsiteY20" fmla="*/ 421480 h 423862"/>
                <a:gd name="connsiteX21" fmla="*/ 278607 w 3186113"/>
                <a:gd name="connsiteY21" fmla="*/ 419099 h 423862"/>
                <a:gd name="connsiteX22" fmla="*/ 142875 w 3186113"/>
                <a:gd name="connsiteY22" fmla="*/ 419099 h 423862"/>
                <a:gd name="connsiteX23" fmla="*/ 0 w 3186113"/>
                <a:gd name="connsiteY23" fmla="*/ 423862 h 423862"/>
                <a:gd name="connsiteX0" fmla="*/ 3186113 w 3186113"/>
                <a:gd name="connsiteY0" fmla="*/ 0 h 426242"/>
                <a:gd name="connsiteX1" fmla="*/ 3048000 w 3186113"/>
                <a:gd name="connsiteY1" fmla="*/ 33337 h 426242"/>
                <a:gd name="connsiteX2" fmla="*/ 2914650 w 3186113"/>
                <a:gd name="connsiteY2" fmla="*/ 138112 h 426242"/>
                <a:gd name="connsiteX3" fmla="*/ 2776538 w 3186113"/>
                <a:gd name="connsiteY3" fmla="*/ 185737 h 426242"/>
                <a:gd name="connsiteX4" fmla="*/ 2631282 w 3186113"/>
                <a:gd name="connsiteY4" fmla="*/ 230980 h 426242"/>
                <a:gd name="connsiteX5" fmla="*/ 2500313 w 3186113"/>
                <a:gd name="connsiteY5" fmla="*/ 338137 h 426242"/>
                <a:gd name="connsiteX6" fmla="*/ 2355057 w 3186113"/>
                <a:gd name="connsiteY6" fmla="*/ 376237 h 426242"/>
                <a:gd name="connsiteX7" fmla="*/ 2214563 w 3186113"/>
                <a:gd name="connsiteY7" fmla="*/ 383380 h 426242"/>
                <a:gd name="connsiteX8" fmla="*/ 2078831 w 3186113"/>
                <a:gd name="connsiteY8" fmla="*/ 409574 h 426242"/>
                <a:gd name="connsiteX9" fmla="*/ 1938338 w 3186113"/>
                <a:gd name="connsiteY9" fmla="*/ 407193 h 426242"/>
                <a:gd name="connsiteX10" fmla="*/ 1800225 w 3186113"/>
                <a:gd name="connsiteY10" fmla="*/ 404812 h 426242"/>
                <a:gd name="connsiteX11" fmla="*/ 1664494 w 3186113"/>
                <a:gd name="connsiteY11" fmla="*/ 407193 h 426242"/>
                <a:gd name="connsiteX12" fmla="*/ 1526382 w 3186113"/>
                <a:gd name="connsiteY12" fmla="*/ 416718 h 426242"/>
                <a:gd name="connsiteX13" fmla="*/ 1393032 w 3186113"/>
                <a:gd name="connsiteY13" fmla="*/ 419099 h 426242"/>
                <a:gd name="connsiteX14" fmla="*/ 1252538 w 3186113"/>
                <a:gd name="connsiteY14" fmla="*/ 419099 h 426242"/>
                <a:gd name="connsiteX15" fmla="*/ 1109663 w 3186113"/>
                <a:gd name="connsiteY15" fmla="*/ 419099 h 426242"/>
                <a:gd name="connsiteX16" fmla="*/ 971550 w 3186113"/>
                <a:gd name="connsiteY16" fmla="*/ 421480 h 426242"/>
                <a:gd name="connsiteX17" fmla="*/ 831057 w 3186113"/>
                <a:gd name="connsiteY17" fmla="*/ 421480 h 426242"/>
                <a:gd name="connsiteX18" fmla="*/ 700089 w 3186113"/>
                <a:gd name="connsiteY18" fmla="*/ 426242 h 426242"/>
                <a:gd name="connsiteX19" fmla="*/ 557213 w 3186113"/>
                <a:gd name="connsiteY19" fmla="*/ 419099 h 426242"/>
                <a:gd name="connsiteX20" fmla="*/ 423863 w 3186113"/>
                <a:gd name="connsiteY20" fmla="*/ 421480 h 426242"/>
                <a:gd name="connsiteX21" fmla="*/ 278607 w 3186113"/>
                <a:gd name="connsiteY21" fmla="*/ 419099 h 426242"/>
                <a:gd name="connsiteX22" fmla="*/ 142875 w 3186113"/>
                <a:gd name="connsiteY22" fmla="*/ 419099 h 426242"/>
                <a:gd name="connsiteX23" fmla="*/ 0 w 3186113"/>
                <a:gd name="connsiteY23" fmla="*/ 423862 h 426242"/>
                <a:gd name="connsiteX0" fmla="*/ 3186113 w 3186113"/>
                <a:gd name="connsiteY0" fmla="*/ 0 h 423862"/>
                <a:gd name="connsiteX1" fmla="*/ 3048000 w 3186113"/>
                <a:gd name="connsiteY1" fmla="*/ 33337 h 423862"/>
                <a:gd name="connsiteX2" fmla="*/ 2914650 w 3186113"/>
                <a:gd name="connsiteY2" fmla="*/ 138112 h 423862"/>
                <a:gd name="connsiteX3" fmla="*/ 2776538 w 3186113"/>
                <a:gd name="connsiteY3" fmla="*/ 185737 h 423862"/>
                <a:gd name="connsiteX4" fmla="*/ 2631282 w 3186113"/>
                <a:gd name="connsiteY4" fmla="*/ 230980 h 423862"/>
                <a:gd name="connsiteX5" fmla="*/ 2500313 w 3186113"/>
                <a:gd name="connsiteY5" fmla="*/ 338137 h 423862"/>
                <a:gd name="connsiteX6" fmla="*/ 2355057 w 3186113"/>
                <a:gd name="connsiteY6" fmla="*/ 376237 h 423862"/>
                <a:gd name="connsiteX7" fmla="*/ 2214563 w 3186113"/>
                <a:gd name="connsiteY7" fmla="*/ 383380 h 423862"/>
                <a:gd name="connsiteX8" fmla="*/ 2078831 w 3186113"/>
                <a:gd name="connsiteY8" fmla="*/ 409574 h 423862"/>
                <a:gd name="connsiteX9" fmla="*/ 1938338 w 3186113"/>
                <a:gd name="connsiteY9" fmla="*/ 407193 h 423862"/>
                <a:gd name="connsiteX10" fmla="*/ 1800225 w 3186113"/>
                <a:gd name="connsiteY10" fmla="*/ 404812 h 423862"/>
                <a:gd name="connsiteX11" fmla="*/ 1664494 w 3186113"/>
                <a:gd name="connsiteY11" fmla="*/ 407193 h 423862"/>
                <a:gd name="connsiteX12" fmla="*/ 1526382 w 3186113"/>
                <a:gd name="connsiteY12" fmla="*/ 416718 h 423862"/>
                <a:gd name="connsiteX13" fmla="*/ 1393032 w 3186113"/>
                <a:gd name="connsiteY13" fmla="*/ 419099 h 423862"/>
                <a:gd name="connsiteX14" fmla="*/ 1252538 w 3186113"/>
                <a:gd name="connsiteY14" fmla="*/ 419099 h 423862"/>
                <a:gd name="connsiteX15" fmla="*/ 1109663 w 3186113"/>
                <a:gd name="connsiteY15" fmla="*/ 419099 h 423862"/>
                <a:gd name="connsiteX16" fmla="*/ 971550 w 3186113"/>
                <a:gd name="connsiteY16" fmla="*/ 421480 h 423862"/>
                <a:gd name="connsiteX17" fmla="*/ 831057 w 3186113"/>
                <a:gd name="connsiteY17" fmla="*/ 421480 h 423862"/>
                <a:gd name="connsiteX18" fmla="*/ 697708 w 3186113"/>
                <a:gd name="connsiteY18" fmla="*/ 419098 h 423862"/>
                <a:gd name="connsiteX19" fmla="*/ 557213 w 3186113"/>
                <a:gd name="connsiteY19" fmla="*/ 419099 h 423862"/>
                <a:gd name="connsiteX20" fmla="*/ 423863 w 3186113"/>
                <a:gd name="connsiteY20" fmla="*/ 421480 h 423862"/>
                <a:gd name="connsiteX21" fmla="*/ 278607 w 3186113"/>
                <a:gd name="connsiteY21" fmla="*/ 419099 h 423862"/>
                <a:gd name="connsiteX22" fmla="*/ 142875 w 3186113"/>
                <a:gd name="connsiteY22" fmla="*/ 419099 h 423862"/>
                <a:gd name="connsiteX23" fmla="*/ 0 w 3186113"/>
                <a:gd name="connsiteY23" fmla="*/ 423862 h 42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86113" h="423862">
                  <a:moveTo>
                    <a:pt x="3186113" y="0"/>
                  </a:moveTo>
                  <a:lnTo>
                    <a:pt x="3048000" y="33337"/>
                  </a:lnTo>
                  <a:lnTo>
                    <a:pt x="2914650" y="138112"/>
                  </a:lnTo>
                  <a:lnTo>
                    <a:pt x="2776538" y="185737"/>
                  </a:lnTo>
                  <a:lnTo>
                    <a:pt x="2631282" y="230980"/>
                  </a:lnTo>
                  <a:lnTo>
                    <a:pt x="2500313" y="338137"/>
                  </a:lnTo>
                  <a:lnTo>
                    <a:pt x="2355057" y="376237"/>
                  </a:lnTo>
                  <a:lnTo>
                    <a:pt x="2214563" y="383380"/>
                  </a:lnTo>
                  <a:lnTo>
                    <a:pt x="2078831" y="409574"/>
                  </a:lnTo>
                  <a:lnTo>
                    <a:pt x="1938338" y="407193"/>
                  </a:lnTo>
                  <a:lnTo>
                    <a:pt x="1800225" y="404812"/>
                  </a:lnTo>
                  <a:lnTo>
                    <a:pt x="1664494" y="407193"/>
                  </a:lnTo>
                  <a:lnTo>
                    <a:pt x="1526382" y="416718"/>
                  </a:lnTo>
                  <a:lnTo>
                    <a:pt x="1393032" y="419099"/>
                  </a:lnTo>
                  <a:lnTo>
                    <a:pt x="1252538" y="419099"/>
                  </a:lnTo>
                  <a:lnTo>
                    <a:pt x="1109663" y="419099"/>
                  </a:lnTo>
                  <a:lnTo>
                    <a:pt x="971550" y="421480"/>
                  </a:lnTo>
                  <a:lnTo>
                    <a:pt x="831057" y="421480"/>
                  </a:lnTo>
                  <a:cubicBezTo>
                    <a:pt x="785417" y="421083"/>
                    <a:pt x="741364" y="417511"/>
                    <a:pt x="697708" y="419098"/>
                  </a:cubicBezTo>
                  <a:lnTo>
                    <a:pt x="557213" y="419099"/>
                  </a:lnTo>
                  <a:lnTo>
                    <a:pt x="423863" y="421480"/>
                  </a:lnTo>
                  <a:lnTo>
                    <a:pt x="278607" y="419099"/>
                  </a:lnTo>
                  <a:lnTo>
                    <a:pt x="142875" y="419099"/>
                  </a:lnTo>
                  <a:cubicBezTo>
                    <a:pt x="96441" y="419893"/>
                    <a:pt x="47625" y="422274"/>
                    <a:pt x="0" y="423862"/>
                  </a:cubicBezTo>
                </a:path>
              </a:pathLst>
            </a:custGeom>
            <a:noFill/>
            <a:ln w="190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77" name="TextBox 290"/>
            <p:cNvSpPr txBox="1">
              <a:spLocks noChangeArrowheads="1"/>
            </p:cNvSpPr>
            <p:nvPr/>
          </p:nvSpPr>
          <p:spPr bwMode="auto">
            <a:xfrm rot="18900000">
              <a:off x="5641472" y="5647400"/>
              <a:ext cx="639881"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1989</a:t>
              </a:r>
            </a:p>
          </p:txBody>
        </p:sp>
        <p:sp>
          <p:nvSpPr>
            <p:cNvPr id="178" name="TextBox 294"/>
            <p:cNvSpPr txBox="1">
              <a:spLocks noChangeArrowheads="1"/>
            </p:cNvSpPr>
            <p:nvPr/>
          </p:nvSpPr>
          <p:spPr bwMode="auto">
            <a:xfrm rot="18900000">
              <a:off x="6752928" y="5647400"/>
              <a:ext cx="639881"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1997</a:t>
              </a:r>
            </a:p>
          </p:txBody>
        </p:sp>
        <p:sp>
          <p:nvSpPr>
            <p:cNvPr id="179" name="TextBox 296"/>
            <p:cNvSpPr txBox="1">
              <a:spLocks noChangeArrowheads="1"/>
            </p:cNvSpPr>
            <p:nvPr/>
          </p:nvSpPr>
          <p:spPr bwMode="auto">
            <a:xfrm rot="18900000">
              <a:off x="7862796" y="5647400"/>
              <a:ext cx="639882"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2005</a:t>
              </a:r>
            </a:p>
          </p:txBody>
        </p:sp>
        <p:sp>
          <p:nvSpPr>
            <p:cNvPr id="180" name="TextBox 298"/>
            <p:cNvSpPr txBox="1">
              <a:spLocks noChangeArrowheads="1"/>
            </p:cNvSpPr>
            <p:nvPr/>
          </p:nvSpPr>
          <p:spPr bwMode="auto">
            <a:xfrm rot="18900000">
              <a:off x="7584932" y="5647400"/>
              <a:ext cx="639881"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2003</a:t>
              </a:r>
            </a:p>
          </p:txBody>
        </p:sp>
        <p:grpSp>
          <p:nvGrpSpPr>
            <p:cNvPr id="16448" name="Group 279"/>
            <p:cNvGrpSpPr>
              <a:grpSpLocks/>
            </p:cNvGrpSpPr>
            <p:nvPr/>
          </p:nvGrpSpPr>
          <p:grpSpPr bwMode="auto">
            <a:xfrm>
              <a:off x="5502750" y="5016955"/>
              <a:ext cx="3231676" cy="510376"/>
              <a:chOff x="5628799" y="4929267"/>
              <a:chExt cx="3230747" cy="510893"/>
            </a:xfrm>
          </p:grpSpPr>
          <p:sp>
            <p:nvSpPr>
              <p:cNvPr id="182" name="5-Point Star 181"/>
              <p:cNvSpPr/>
              <p:nvPr/>
            </p:nvSpPr>
            <p:spPr>
              <a:xfrm>
                <a:off x="8788184" y="4929437"/>
                <a:ext cx="71431" cy="71514"/>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83" name="5-Point Star 182"/>
              <p:cNvSpPr/>
              <p:nvPr/>
            </p:nvSpPr>
            <p:spPr>
              <a:xfrm>
                <a:off x="8650086" y="4973935"/>
                <a:ext cx="71430"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84" name="5-Point Star 183"/>
              <p:cNvSpPr/>
              <p:nvPr/>
            </p:nvSpPr>
            <p:spPr>
              <a:xfrm>
                <a:off x="8515162" y="5077233"/>
                <a:ext cx="71431" cy="71515"/>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85" name="5-Point Star 184"/>
              <p:cNvSpPr/>
              <p:nvPr/>
            </p:nvSpPr>
            <p:spPr>
              <a:xfrm>
                <a:off x="8378651" y="5120142"/>
                <a:ext cx="73018" cy="71514"/>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86" name="5-Point Star 185"/>
              <p:cNvSpPr/>
              <p:nvPr/>
            </p:nvSpPr>
            <p:spPr>
              <a:xfrm>
                <a:off x="8232616" y="5169407"/>
                <a:ext cx="71431"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87" name="5-Point Star 186"/>
              <p:cNvSpPr/>
              <p:nvPr/>
            </p:nvSpPr>
            <p:spPr>
              <a:xfrm>
                <a:off x="8102454" y="5274294"/>
                <a:ext cx="71431"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88" name="5-Point Star 187"/>
              <p:cNvSpPr/>
              <p:nvPr/>
            </p:nvSpPr>
            <p:spPr>
              <a:xfrm>
                <a:off x="7956419" y="5315613"/>
                <a:ext cx="73018" cy="71515"/>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89" name="5-Point Star 188"/>
              <p:cNvSpPr/>
              <p:nvPr/>
            </p:nvSpPr>
            <p:spPr>
              <a:xfrm>
                <a:off x="7819908" y="5312435"/>
                <a:ext cx="71431"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0" name="5-Point Star 189"/>
              <p:cNvSpPr/>
              <p:nvPr/>
            </p:nvSpPr>
            <p:spPr>
              <a:xfrm>
                <a:off x="7680222" y="5344219"/>
                <a:ext cx="73018" cy="71515"/>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1" name="5-Point Star 190"/>
              <p:cNvSpPr/>
              <p:nvPr/>
            </p:nvSpPr>
            <p:spPr>
              <a:xfrm>
                <a:off x="7543711" y="5344219"/>
                <a:ext cx="71431" cy="71515"/>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2" name="5-Point Star 191"/>
              <p:cNvSpPr/>
              <p:nvPr/>
            </p:nvSpPr>
            <p:spPr>
              <a:xfrm>
                <a:off x="7404026" y="5344219"/>
                <a:ext cx="71431" cy="71515"/>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3" name="5-Point Star 192"/>
              <p:cNvSpPr/>
              <p:nvPr/>
            </p:nvSpPr>
            <p:spPr>
              <a:xfrm>
                <a:off x="7265928" y="5350576"/>
                <a:ext cx="71430"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4" name="5-Point Star 193"/>
              <p:cNvSpPr/>
              <p:nvPr/>
            </p:nvSpPr>
            <p:spPr>
              <a:xfrm>
                <a:off x="7127829" y="5355344"/>
                <a:ext cx="71431"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5" name="5-Point Star 194"/>
              <p:cNvSpPr/>
              <p:nvPr/>
            </p:nvSpPr>
            <p:spPr>
              <a:xfrm>
                <a:off x="6992906" y="5363290"/>
                <a:ext cx="73018" cy="71515"/>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6" name="5-Point Star 195"/>
              <p:cNvSpPr/>
              <p:nvPr/>
            </p:nvSpPr>
            <p:spPr>
              <a:xfrm>
                <a:off x="6856395" y="5360111"/>
                <a:ext cx="73018"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7" name="5-Point Star 196"/>
              <p:cNvSpPr/>
              <p:nvPr/>
            </p:nvSpPr>
            <p:spPr>
              <a:xfrm>
                <a:off x="6715121" y="5360111"/>
                <a:ext cx="71431"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8" name="5-Point Star 197"/>
              <p:cNvSpPr/>
              <p:nvPr/>
            </p:nvSpPr>
            <p:spPr>
              <a:xfrm>
                <a:off x="6575435" y="5364879"/>
                <a:ext cx="73018"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99" name="5-Point Star 198"/>
              <p:cNvSpPr/>
              <p:nvPr/>
            </p:nvSpPr>
            <p:spPr>
              <a:xfrm>
                <a:off x="6437337" y="5364879"/>
                <a:ext cx="73018"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00" name="5-Point Star 199"/>
              <p:cNvSpPr/>
              <p:nvPr/>
            </p:nvSpPr>
            <p:spPr>
              <a:xfrm>
                <a:off x="6300826" y="5364879"/>
                <a:ext cx="73018"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01" name="5-Point Star 200"/>
              <p:cNvSpPr/>
              <p:nvPr/>
            </p:nvSpPr>
            <p:spPr>
              <a:xfrm>
                <a:off x="6159553" y="5364879"/>
                <a:ext cx="71431"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02" name="5-Point Star 201"/>
              <p:cNvSpPr/>
              <p:nvPr/>
            </p:nvSpPr>
            <p:spPr>
              <a:xfrm>
                <a:off x="6027804" y="5364879"/>
                <a:ext cx="71430"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03" name="5-Point Star 202"/>
              <p:cNvSpPr/>
              <p:nvPr/>
            </p:nvSpPr>
            <p:spPr>
              <a:xfrm>
                <a:off x="5884944" y="5364879"/>
                <a:ext cx="73018"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04" name="5-Point Star 203"/>
              <p:cNvSpPr/>
              <p:nvPr/>
            </p:nvSpPr>
            <p:spPr>
              <a:xfrm>
                <a:off x="5746845" y="5364879"/>
                <a:ext cx="71431" cy="73103"/>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205" name="5-Point Star 204"/>
              <p:cNvSpPr/>
              <p:nvPr/>
            </p:nvSpPr>
            <p:spPr>
              <a:xfrm>
                <a:off x="5629382" y="5368058"/>
                <a:ext cx="71431" cy="71514"/>
              </a:xfrm>
              <a:prstGeom prst="star5">
                <a:avLst/>
              </a:prstGeom>
              <a:solidFill>
                <a:schemeClr val="accent5"/>
              </a:solidFill>
              <a:ln w="63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grpSp>
        <p:sp>
          <p:nvSpPr>
            <p:cNvPr id="206" name="TextBox 301"/>
            <p:cNvSpPr txBox="1">
              <a:spLocks noChangeArrowheads="1"/>
            </p:cNvSpPr>
            <p:nvPr/>
          </p:nvSpPr>
          <p:spPr bwMode="auto">
            <a:xfrm rot="18900000">
              <a:off x="7030791" y="5647400"/>
              <a:ext cx="639882"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1999</a:t>
              </a:r>
            </a:p>
          </p:txBody>
        </p:sp>
        <p:sp>
          <p:nvSpPr>
            <p:cNvPr id="207" name="TextBox 303"/>
            <p:cNvSpPr txBox="1">
              <a:spLocks noChangeArrowheads="1"/>
            </p:cNvSpPr>
            <p:nvPr/>
          </p:nvSpPr>
          <p:spPr bwMode="auto">
            <a:xfrm rot="18900000">
              <a:off x="6475063" y="5647400"/>
              <a:ext cx="639882"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1995</a:t>
              </a:r>
            </a:p>
          </p:txBody>
        </p:sp>
        <p:sp>
          <p:nvSpPr>
            <p:cNvPr id="208" name="TextBox 305"/>
            <p:cNvSpPr txBox="1">
              <a:spLocks noChangeArrowheads="1"/>
            </p:cNvSpPr>
            <p:nvPr/>
          </p:nvSpPr>
          <p:spPr bwMode="auto">
            <a:xfrm rot="18900000">
              <a:off x="5919335" y="5647400"/>
              <a:ext cx="639882"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1991</a:t>
              </a:r>
            </a:p>
          </p:txBody>
        </p:sp>
        <p:sp>
          <p:nvSpPr>
            <p:cNvPr id="209" name="TextBox 307"/>
            <p:cNvSpPr txBox="1">
              <a:spLocks noChangeArrowheads="1"/>
            </p:cNvSpPr>
            <p:nvPr/>
          </p:nvSpPr>
          <p:spPr bwMode="auto">
            <a:xfrm rot="18900000">
              <a:off x="5363607" y="5647400"/>
              <a:ext cx="639882" cy="307994"/>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GB" sz="1400">
                  <a:solidFill>
                    <a:schemeClr val="bg1"/>
                  </a:solidFill>
                  <a:latin typeface="+mj-lt"/>
                  <a:cs typeface="Arial" pitchFamily="34" charset="0"/>
                </a:rPr>
                <a:t>1987</a:t>
              </a:r>
            </a:p>
          </p:txBody>
        </p:sp>
      </p:grpSp>
      <p:grpSp>
        <p:nvGrpSpPr>
          <p:cNvPr id="16390" name="Group 3"/>
          <p:cNvGrpSpPr>
            <a:grpSpLocks/>
          </p:cNvGrpSpPr>
          <p:nvPr/>
        </p:nvGrpSpPr>
        <p:grpSpPr bwMode="auto">
          <a:xfrm>
            <a:off x="5700713" y="1699533"/>
            <a:ext cx="3386137" cy="1323975"/>
            <a:chOff x="5554662" y="2121347"/>
            <a:chExt cx="3386976" cy="1323439"/>
          </a:xfrm>
        </p:grpSpPr>
        <p:sp>
          <p:nvSpPr>
            <p:cNvPr id="154" name="TextBox 28"/>
            <p:cNvSpPr txBox="1">
              <a:spLocks noChangeArrowheads="1"/>
            </p:cNvSpPr>
            <p:nvPr/>
          </p:nvSpPr>
          <p:spPr bwMode="auto">
            <a:xfrm>
              <a:off x="5769027" y="2121347"/>
              <a:ext cx="3172611" cy="1323439"/>
            </a:xfrm>
            <a:prstGeom prst="rect">
              <a:avLst/>
            </a:prstGeom>
            <a:noFill/>
            <a:ln w="9525">
              <a:noFill/>
              <a:miter lim="800000"/>
              <a:headEnd/>
              <a:tailEnd/>
            </a:ln>
          </p:spPr>
          <p:txBody>
            <a:bodyPr wrap="none">
              <a:spAutoFit/>
            </a:bodyPr>
            <a:lstStyle/>
            <a:p>
              <a:pPr fontAlgn="auto">
                <a:spcBef>
                  <a:spcPts val="0"/>
                </a:spcBef>
                <a:spcAft>
                  <a:spcPts val="300"/>
                </a:spcAft>
                <a:defRPr/>
              </a:pPr>
              <a:r>
                <a:rPr lang="en-GB" sz="1400" dirty="0">
                  <a:solidFill>
                    <a:schemeClr val="bg1"/>
                  </a:solidFill>
                  <a:latin typeface="+mj-lt"/>
                  <a:cs typeface="Arial" pitchFamily="34" charset="0"/>
                </a:rPr>
                <a:t>All human monoclonal antibodies</a:t>
              </a:r>
            </a:p>
            <a:p>
              <a:pPr fontAlgn="auto">
                <a:spcBef>
                  <a:spcPts val="0"/>
                </a:spcBef>
                <a:spcAft>
                  <a:spcPts val="300"/>
                </a:spcAft>
                <a:defRPr/>
              </a:pPr>
              <a:r>
                <a:rPr lang="en-GB" sz="1400" dirty="0">
                  <a:solidFill>
                    <a:schemeClr val="bg1"/>
                  </a:solidFill>
                  <a:latin typeface="+mj-lt"/>
                  <a:cs typeface="Arial" pitchFamily="34" charset="0"/>
                </a:rPr>
                <a:t>Antineoplastic only</a:t>
              </a:r>
            </a:p>
            <a:p>
              <a:pPr fontAlgn="auto">
                <a:spcBef>
                  <a:spcPts val="0"/>
                </a:spcBef>
                <a:spcAft>
                  <a:spcPts val="300"/>
                </a:spcAft>
                <a:defRPr/>
              </a:pPr>
              <a:r>
                <a:rPr lang="en-GB" sz="1400" dirty="0">
                  <a:solidFill>
                    <a:schemeClr val="bg1"/>
                  </a:solidFill>
                  <a:latin typeface="+mj-lt"/>
                  <a:cs typeface="Arial" pitchFamily="34" charset="0"/>
                </a:rPr>
                <a:t>Immunomodulatory only</a:t>
              </a:r>
            </a:p>
            <a:p>
              <a:pPr fontAlgn="auto">
                <a:spcBef>
                  <a:spcPts val="0"/>
                </a:spcBef>
                <a:spcAft>
                  <a:spcPts val="300"/>
                </a:spcAft>
                <a:defRPr/>
              </a:pPr>
              <a:r>
                <a:rPr lang="en-GB" sz="1400" dirty="0">
                  <a:solidFill>
                    <a:schemeClr val="bg1"/>
                  </a:solidFill>
                  <a:latin typeface="+mj-lt"/>
                  <a:cs typeface="Arial" pitchFamily="34" charset="0"/>
                </a:rPr>
                <a:t>Anti-infective only</a:t>
              </a:r>
            </a:p>
            <a:p>
              <a:pPr fontAlgn="auto">
                <a:spcBef>
                  <a:spcPts val="0"/>
                </a:spcBef>
                <a:spcAft>
                  <a:spcPts val="300"/>
                </a:spcAft>
                <a:defRPr/>
              </a:pPr>
              <a:r>
                <a:rPr lang="en-GB" sz="1400" dirty="0">
                  <a:solidFill>
                    <a:schemeClr val="bg1"/>
                  </a:solidFill>
                  <a:latin typeface="+mj-lt"/>
                  <a:cs typeface="Arial" pitchFamily="34" charset="0"/>
                </a:rPr>
                <a:t>Other indications</a:t>
              </a:r>
            </a:p>
          </p:txBody>
        </p:sp>
        <p:sp>
          <p:nvSpPr>
            <p:cNvPr id="157" name="Isosceles Triangle 156"/>
            <p:cNvSpPr/>
            <p:nvPr/>
          </p:nvSpPr>
          <p:spPr>
            <a:xfrm>
              <a:off x="5626117" y="2749742"/>
              <a:ext cx="73043" cy="71409"/>
            </a:xfrm>
            <a:prstGeom prst="triangle">
              <a:avLst/>
            </a:prstGeom>
            <a:solidFill>
              <a:schemeClr val="accent4"/>
            </a:solidFill>
            <a:ln>
              <a:solidFill>
                <a:schemeClr val="accent4"/>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58" name="Oval 157"/>
            <p:cNvSpPr/>
            <p:nvPr/>
          </p:nvSpPr>
          <p:spPr>
            <a:xfrm>
              <a:off x="5616589" y="2221320"/>
              <a:ext cx="92098" cy="92038"/>
            </a:xfrm>
            <a:prstGeom prst="ellipse">
              <a:avLst/>
            </a:prstGeom>
            <a:solidFill>
              <a:srgbClr val="FFFF00"/>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73" name="Rectangle 172"/>
            <p:cNvSpPr/>
            <p:nvPr/>
          </p:nvSpPr>
          <p:spPr>
            <a:xfrm>
              <a:off x="5626117" y="2492672"/>
              <a:ext cx="73043" cy="72995"/>
            </a:xfrm>
            <a:prstGeom prst="rect">
              <a:avLst/>
            </a:prstGeom>
            <a:solidFill>
              <a:schemeClr val="accent2"/>
            </a:solidFill>
            <a:ln>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74" name="Rectangle 173"/>
            <p:cNvSpPr/>
            <p:nvPr/>
          </p:nvSpPr>
          <p:spPr>
            <a:xfrm rot="18900000">
              <a:off x="5626117" y="3005227"/>
              <a:ext cx="73043" cy="71408"/>
            </a:xfrm>
            <a:prstGeom prst="rect">
              <a:avLst/>
            </a:prstGeom>
            <a:solidFill>
              <a:schemeClr val="accent3"/>
            </a:solidFill>
            <a:ln>
              <a:solidFill>
                <a:schemeClr val="accent3"/>
              </a:solidFill>
              <a:miter lim="800000"/>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sp>
          <p:nvSpPr>
            <p:cNvPr id="175" name="5-Point Star 174"/>
            <p:cNvSpPr/>
            <p:nvPr/>
          </p:nvSpPr>
          <p:spPr>
            <a:xfrm>
              <a:off x="5611826" y="3221040"/>
              <a:ext cx="101625" cy="101559"/>
            </a:xfrm>
            <a:prstGeom prst="star5">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sz="1400">
                <a:solidFill>
                  <a:schemeClr val="bg1"/>
                </a:solidFill>
                <a:latin typeface="+mj-lt"/>
              </a:endParaRPr>
            </a:p>
          </p:txBody>
        </p:sp>
        <p:cxnSp>
          <p:nvCxnSpPr>
            <p:cNvPr id="210" name="Straight Connector 209"/>
            <p:cNvCxnSpPr/>
            <p:nvPr/>
          </p:nvCxnSpPr>
          <p:spPr>
            <a:xfrm>
              <a:off x="5554662" y="2276859"/>
              <a:ext cx="215953" cy="0"/>
            </a:xfrm>
            <a:prstGeom prst="line">
              <a:avLst/>
            </a:prstGeom>
            <a:ln w="28575">
              <a:solidFill>
                <a:srgbClr val="FFFF00"/>
              </a:solidFill>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5554662" y="2532344"/>
              <a:ext cx="215953" cy="0"/>
            </a:xfrm>
            <a:prstGeom prst="line">
              <a:avLst/>
            </a:prstGeom>
            <a:ln w="190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p:nvPr/>
          </p:nvCxnSpPr>
          <p:spPr>
            <a:xfrm>
              <a:off x="5554662" y="2795762"/>
              <a:ext cx="215953" cy="0"/>
            </a:xfrm>
            <a:prstGeom prst="line">
              <a:avLst/>
            </a:prstGeom>
            <a:ln w="19050">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a:off x="5554662" y="3036964"/>
              <a:ext cx="215953" cy="0"/>
            </a:xfrm>
            <a:prstGeom prst="line">
              <a:avLst/>
            </a:prstGeom>
            <a:ln w="1905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5554662" y="3278166"/>
              <a:ext cx="215953" cy="0"/>
            </a:xfrm>
            <a:prstGeom prst="line">
              <a:avLst/>
            </a:prstGeom>
            <a:ln w="19050">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215" name="Text Placeholder 21"/>
          <p:cNvSpPr txBox="1">
            <a:spLocks/>
          </p:cNvSpPr>
          <p:nvPr/>
        </p:nvSpPr>
        <p:spPr>
          <a:xfrm>
            <a:off x="0" y="5790521"/>
            <a:ext cx="5710238" cy="762000"/>
          </a:xfrm>
          <a:prstGeom prst="rect">
            <a:avLst/>
          </a:prstGeom>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en-GB" sz="800" b="1" dirty="0" smtClean="0">
                <a:solidFill>
                  <a:schemeClr val="bg1"/>
                </a:solidFill>
                <a:latin typeface="+mj-lt"/>
                <a:cs typeface="Arial" panose="020B0604020202020204" pitchFamily="34" charset="0"/>
              </a:rPr>
              <a:t>1. </a:t>
            </a:r>
            <a:r>
              <a:rPr lang="en-GB" sz="800" dirty="0" smtClean="0">
                <a:solidFill>
                  <a:schemeClr val="bg1"/>
                </a:solidFill>
                <a:latin typeface="+mj-lt"/>
                <a:cs typeface="Arial" panose="020B0604020202020204" pitchFamily="34" charset="0"/>
              </a:rPr>
              <a:t>Adapted from: Nelson AL et al. </a:t>
            </a:r>
            <a:r>
              <a:rPr lang="en-GB" sz="800" i="1" dirty="0" smtClean="0">
                <a:solidFill>
                  <a:schemeClr val="bg1"/>
                </a:solidFill>
                <a:latin typeface="+mj-lt"/>
                <a:cs typeface="Arial" panose="020B0604020202020204" pitchFamily="34" charset="0"/>
              </a:rPr>
              <a:t>Nat Rev Drug </a:t>
            </a:r>
            <a:r>
              <a:rPr lang="en-GB" sz="800" i="1" dirty="0" err="1" smtClean="0">
                <a:solidFill>
                  <a:schemeClr val="bg1"/>
                </a:solidFill>
                <a:latin typeface="+mj-lt"/>
                <a:cs typeface="Arial" panose="020B0604020202020204" pitchFamily="34" charset="0"/>
              </a:rPr>
              <a:t>Discov</a:t>
            </a:r>
            <a:r>
              <a:rPr lang="en-GB" sz="800" i="1" dirty="0" smtClean="0">
                <a:solidFill>
                  <a:schemeClr val="bg1"/>
                </a:solidFill>
                <a:latin typeface="+mj-lt"/>
                <a:cs typeface="Arial" panose="020B0604020202020204" pitchFamily="34" charset="0"/>
              </a:rPr>
              <a:t> </a:t>
            </a:r>
            <a:r>
              <a:rPr lang="en-GB" sz="800" dirty="0" smtClean="0">
                <a:solidFill>
                  <a:schemeClr val="bg1"/>
                </a:solidFill>
                <a:latin typeface="+mj-lt"/>
                <a:cs typeface="Arial" panose="020B0604020202020204" pitchFamily="34" charset="0"/>
              </a:rPr>
              <a:t>2010;9:325–38; </a:t>
            </a:r>
            <a:r>
              <a:rPr lang="en-GB" sz="800" b="1" dirty="0" smtClean="0">
                <a:solidFill>
                  <a:schemeClr val="bg1"/>
                </a:solidFill>
                <a:latin typeface="+mj-lt"/>
                <a:cs typeface="Arial" panose="020B0604020202020204" pitchFamily="34" charset="0"/>
              </a:rPr>
              <a:t>2. </a:t>
            </a:r>
            <a:r>
              <a:rPr lang="en-GB" sz="800" dirty="0" err="1" smtClean="0">
                <a:solidFill>
                  <a:schemeClr val="bg1"/>
                </a:solidFill>
                <a:latin typeface="+mj-lt"/>
                <a:cs typeface="Arial" panose="020B0604020202020204" pitchFamily="34" charset="0"/>
              </a:rPr>
              <a:t>Landes</a:t>
            </a:r>
            <a:r>
              <a:rPr lang="en-GB" sz="800" dirty="0" smtClean="0">
                <a:solidFill>
                  <a:schemeClr val="bg1"/>
                </a:solidFill>
                <a:latin typeface="+mj-lt"/>
                <a:cs typeface="Arial" panose="020B0604020202020204" pitchFamily="34" charset="0"/>
              </a:rPr>
              <a:t> Bioscience (2014). </a:t>
            </a:r>
            <a:r>
              <a:rPr lang="en-GB" sz="800" dirty="0" err="1" smtClean="0">
                <a:solidFill>
                  <a:schemeClr val="bg1"/>
                </a:solidFill>
                <a:latin typeface="+mj-lt"/>
                <a:cs typeface="Arial" panose="020B0604020202020204" pitchFamily="34" charset="0"/>
              </a:rPr>
              <a:t>mAbs</a:t>
            </a:r>
            <a:r>
              <a:rPr lang="en-GB" sz="800" dirty="0" smtClean="0">
                <a:solidFill>
                  <a:schemeClr val="bg1"/>
                </a:solidFill>
                <a:latin typeface="+mj-lt"/>
                <a:cs typeface="Arial" panose="020B0604020202020204" pitchFamily="34" charset="0"/>
              </a:rPr>
              <a:t>: About this journal. </a:t>
            </a:r>
            <a:r>
              <a:rPr lang="en-GB" sz="800" dirty="0">
                <a:solidFill>
                  <a:schemeClr val="bg1"/>
                </a:solidFill>
                <a:latin typeface="+mj-lt"/>
                <a:cs typeface="Arial" panose="020B0604020202020204" pitchFamily="34" charset="0"/>
              </a:rPr>
              <a:t>Available </a:t>
            </a:r>
            <a:r>
              <a:rPr lang="en-GB" sz="800" dirty="0" smtClean="0">
                <a:solidFill>
                  <a:schemeClr val="bg1"/>
                </a:solidFill>
                <a:latin typeface="+mj-lt"/>
                <a:cs typeface="Arial" panose="020B0604020202020204" pitchFamily="34" charset="0"/>
              </a:rPr>
              <a:t>at: </a:t>
            </a:r>
            <a:r>
              <a:rPr lang="en-GB" sz="800" dirty="0">
                <a:solidFill>
                  <a:schemeClr val="bg1"/>
                </a:solidFill>
                <a:latin typeface="+mj-lt"/>
                <a:cs typeface="Arial" panose="020B0604020202020204" pitchFamily="34" charset="0"/>
              </a:rPr>
              <a:t>http://</a:t>
            </a:r>
            <a:r>
              <a:rPr lang="en-GB" sz="800" dirty="0" smtClean="0">
                <a:solidFill>
                  <a:schemeClr val="bg1"/>
                </a:solidFill>
                <a:latin typeface="+mj-lt"/>
                <a:cs typeface="Arial" panose="020B0604020202020204" pitchFamily="34" charset="0"/>
              </a:rPr>
              <a:t>www.landesbioscience.com/journals/mabs/about/. Accessed July 2014; </a:t>
            </a:r>
            <a:r>
              <a:rPr lang="en-GB" sz="800" b="1" dirty="0" smtClean="0">
                <a:solidFill>
                  <a:schemeClr val="bg1"/>
                </a:solidFill>
                <a:latin typeface="+mj-lt"/>
                <a:cs typeface="Arial" panose="020B0604020202020204" pitchFamily="34" charset="0"/>
              </a:rPr>
              <a:t>3. </a:t>
            </a:r>
            <a:r>
              <a:rPr lang="en-GB" sz="800" dirty="0" smtClean="0">
                <a:solidFill>
                  <a:schemeClr val="bg1"/>
                </a:solidFill>
                <a:latin typeface="+mj-lt"/>
                <a:cs typeface="Arial" panose="020B0604020202020204" pitchFamily="34" charset="0"/>
              </a:rPr>
              <a:t>ClinicalTrials.gov (July 2014). </a:t>
            </a:r>
            <a:r>
              <a:rPr lang="en-GB" sz="800" dirty="0">
                <a:solidFill>
                  <a:schemeClr val="bg1"/>
                </a:solidFill>
                <a:latin typeface="+mj-lt"/>
                <a:cs typeface="Arial" panose="020B0604020202020204" pitchFamily="34" charset="0"/>
              </a:rPr>
              <a:t>Available at: http://www.clinicaltrials.gov</a:t>
            </a:r>
            <a:r>
              <a:rPr lang="en-GB" sz="800" dirty="0" smtClean="0">
                <a:solidFill>
                  <a:schemeClr val="bg1"/>
                </a:solidFill>
                <a:latin typeface="+mj-lt"/>
                <a:cs typeface="Arial" panose="020B0604020202020204" pitchFamily="34" charset="0"/>
              </a:rPr>
              <a:t>/.</a:t>
            </a:r>
          </a:p>
        </p:txBody>
      </p:sp>
    </p:spTree>
    <p:extLst>
      <p:ext uri="{BB962C8B-B14F-4D97-AF65-F5344CB8AC3E}">
        <p14:creationId xmlns:p14="http://schemas.microsoft.com/office/powerpoint/2010/main" val="2188054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18">
                                            <p:txEl>
                                              <p:pRg st="1" end="1"/>
                                            </p:txEl>
                                          </p:spTgt>
                                        </p:tgtEl>
                                        <p:attrNameLst>
                                          <p:attrName>style.visibility</p:attrName>
                                        </p:attrNameLst>
                                      </p:cBhvr>
                                      <p:to>
                                        <p:strVal val="visible"/>
                                      </p:to>
                                    </p:set>
                                    <p:animEffect transition="in" filter="fade">
                                      <p:cBhvr>
                                        <p:cTn id="7" dur="1000"/>
                                        <p:tgtEl>
                                          <p:spTgt spid="218">
                                            <p:txEl>
                                              <p:pRg st="1" end="1"/>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18">
                                            <p:txEl>
                                              <p:pRg st="2" end="2"/>
                                            </p:txEl>
                                          </p:spTgt>
                                        </p:tgtEl>
                                        <p:attrNameLst>
                                          <p:attrName>style.visibility</p:attrName>
                                        </p:attrNameLst>
                                      </p:cBhvr>
                                      <p:to>
                                        <p:strVal val="visible"/>
                                      </p:to>
                                    </p:set>
                                    <p:animEffect transition="in" filter="fade">
                                      <p:cBhvr>
                                        <p:cTn id="11" dur="500"/>
                                        <p:tgtEl>
                                          <p:spTgt spid="218">
                                            <p:txEl>
                                              <p:pRg st="2" end="2"/>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218">
                                            <p:txEl>
                                              <p:pRg st="3" end="3"/>
                                            </p:txEl>
                                          </p:spTgt>
                                        </p:tgtEl>
                                        <p:attrNameLst>
                                          <p:attrName>style.visibility</p:attrName>
                                        </p:attrNameLst>
                                      </p:cBhvr>
                                      <p:to>
                                        <p:strVal val="visible"/>
                                      </p:to>
                                    </p:set>
                                    <p:animEffect transition="in" filter="fade">
                                      <p:cBhvr>
                                        <p:cTn id="14" dur="500"/>
                                        <p:tgtEl>
                                          <p:spTgt spid="218">
                                            <p:txEl>
                                              <p:pRg st="3" end="3"/>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218">
                                            <p:txEl>
                                              <p:pRg st="4" end="4"/>
                                            </p:txEl>
                                          </p:spTgt>
                                        </p:tgtEl>
                                        <p:attrNameLst>
                                          <p:attrName>style.visibility</p:attrName>
                                        </p:attrNameLst>
                                      </p:cBhvr>
                                      <p:to>
                                        <p:strVal val="visible"/>
                                      </p:to>
                                    </p:set>
                                    <p:animEffect transition="in" filter="fade">
                                      <p:cBhvr>
                                        <p:cTn id="17" dur="500"/>
                                        <p:tgtEl>
                                          <p:spTgt spid="218">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18">
                                            <p:txEl>
                                              <p:pRg st="5" end="5"/>
                                            </p:txEl>
                                          </p:spTgt>
                                        </p:tgtEl>
                                        <p:attrNameLst>
                                          <p:attrName>style.visibility</p:attrName>
                                        </p:attrNameLst>
                                      </p:cBhvr>
                                      <p:to>
                                        <p:strVal val="visible"/>
                                      </p:to>
                                    </p:set>
                                    <p:animEffect transition="in" filter="fade">
                                      <p:cBhvr>
                                        <p:cTn id="20" dur="500"/>
                                        <p:tgtEl>
                                          <p:spTgt spid="218">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18">
                                            <p:txEl>
                                              <p:pRg st="6" end="6"/>
                                            </p:txEl>
                                          </p:spTgt>
                                        </p:tgtEl>
                                        <p:attrNameLst>
                                          <p:attrName>style.visibility</p:attrName>
                                        </p:attrNameLst>
                                      </p:cBhvr>
                                      <p:to>
                                        <p:strVal val="visible"/>
                                      </p:to>
                                    </p:set>
                                    <p:animEffect transition="in" filter="fade">
                                      <p:cBhvr>
                                        <p:cTn id="25" dur="1000"/>
                                        <p:tgtEl>
                                          <p:spTgt spid="218">
                                            <p:txEl>
                                              <p:pRg st="6" end="6"/>
                                            </p:txEl>
                                          </p:spTgt>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18">
                                            <p:txEl>
                                              <p:pRg st="7" end="7"/>
                                            </p:txEl>
                                          </p:spTgt>
                                        </p:tgtEl>
                                        <p:attrNameLst>
                                          <p:attrName>style.visibility</p:attrName>
                                        </p:attrNameLst>
                                      </p:cBhvr>
                                      <p:to>
                                        <p:strVal val="visible"/>
                                      </p:to>
                                    </p:set>
                                    <p:animEffect transition="in" filter="fade">
                                      <p:cBhvr>
                                        <p:cTn id="29" dur="500"/>
                                        <p:tgtEl>
                                          <p:spTgt spid="218">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18">
                                            <p:txEl>
                                              <p:pRg st="8" end="8"/>
                                            </p:txEl>
                                          </p:spTgt>
                                        </p:tgtEl>
                                        <p:attrNameLst>
                                          <p:attrName>style.visibility</p:attrName>
                                        </p:attrNameLst>
                                      </p:cBhvr>
                                      <p:to>
                                        <p:strVal val="visible"/>
                                      </p:to>
                                    </p:set>
                                    <p:animEffect transition="in" filter="fade">
                                      <p:cBhvr>
                                        <p:cTn id="32" dur="500"/>
                                        <p:tgtEl>
                                          <p:spTgt spid="218">
                                            <p:txEl>
                                              <p:pRg st="8" end="8"/>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18">
                                            <p:txEl>
                                              <p:pRg st="9" end="9"/>
                                            </p:txEl>
                                          </p:spTgt>
                                        </p:tgtEl>
                                        <p:attrNameLst>
                                          <p:attrName>style.visibility</p:attrName>
                                        </p:attrNameLst>
                                      </p:cBhvr>
                                      <p:to>
                                        <p:strVal val="visible"/>
                                      </p:to>
                                    </p:set>
                                    <p:animEffect transition="in" filter="fade">
                                      <p:cBhvr>
                                        <p:cTn id="35" dur="500"/>
                                        <p:tgtEl>
                                          <p:spTgt spid="218">
                                            <p:txEl>
                                              <p:pRg st="9" end="9"/>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18">
                                            <p:txEl>
                                              <p:pRg st="10" end="10"/>
                                            </p:txEl>
                                          </p:spTgt>
                                        </p:tgtEl>
                                        <p:attrNameLst>
                                          <p:attrName>style.visibility</p:attrName>
                                        </p:attrNameLst>
                                      </p:cBhvr>
                                      <p:to>
                                        <p:strVal val="visible"/>
                                      </p:to>
                                    </p:set>
                                    <p:animEffect transition="in" filter="fade">
                                      <p:cBhvr>
                                        <p:cTn id="38" dur="500"/>
                                        <p:tgtEl>
                                          <p:spTgt spid="218">
                                            <p:txEl>
                                              <p:pRg st="10" end="1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18">
                                            <p:txEl>
                                              <p:pRg st="11" end="11"/>
                                            </p:txEl>
                                          </p:spTgt>
                                        </p:tgtEl>
                                        <p:attrNameLst>
                                          <p:attrName>style.visibility</p:attrName>
                                        </p:attrNameLst>
                                      </p:cBhvr>
                                      <p:to>
                                        <p:strVal val="visible"/>
                                      </p:to>
                                    </p:set>
                                    <p:animEffect transition="in" filter="fade">
                                      <p:cBhvr>
                                        <p:cTn id="41" dur="500"/>
                                        <p:tgtEl>
                                          <p:spTgt spid="218">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5"/>
          <p:cNvSpPr>
            <a:spLocks noGrp="1"/>
          </p:cNvSpPr>
          <p:nvPr>
            <p:ph type="title"/>
          </p:nvPr>
        </p:nvSpPr>
        <p:spPr>
          <a:xfrm>
            <a:off x="457200" y="541338"/>
            <a:ext cx="8229600" cy="639762"/>
          </a:xfrm>
        </p:spPr>
        <p:txBody>
          <a:bodyPr/>
          <a:lstStyle/>
          <a:p>
            <a:pPr eaLnBrk="1" hangingPunct="1"/>
            <a:r>
              <a:rPr lang="en-US" altLang="en-US" dirty="0" smtClean="0"/>
              <a:t>Cardiovascular Monoclonal Antibodies</a:t>
            </a:r>
            <a:br>
              <a:rPr lang="en-US" altLang="en-US" dirty="0" smtClean="0"/>
            </a:br>
            <a:r>
              <a:rPr lang="en-US" altLang="en-US" sz="1200" dirty="0" smtClean="0"/>
              <a:t>EMA Approved</a:t>
            </a:r>
            <a:r>
              <a:rPr lang="en-US" altLang="en-US" sz="1200" baseline="30000" dirty="0" smtClean="0"/>
              <a:t>1</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265647216"/>
              </p:ext>
            </p:extLst>
          </p:nvPr>
        </p:nvGraphicFramePr>
        <p:xfrm>
          <a:off x="164769" y="1625600"/>
          <a:ext cx="8816975" cy="3933824"/>
        </p:xfrm>
        <a:graphic>
          <a:graphicData uri="http://schemas.openxmlformats.org/drawingml/2006/table">
            <a:tbl>
              <a:tblPr firstRow="1" bandRow="1">
                <a:tableStyleId>{5940675A-B579-460E-94D1-54222C63F5DA}</a:tableStyleId>
              </a:tblPr>
              <a:tblGrid>
                <a:gridCol w="1748882"/>
                <a:gridCol w="1411921"/>
                <a:gridCol w="1519815"/>
                <a:gridCol w="2481815"/>
                <a:gridCol w="1654542"/>
              </a:tblGrid>
              <a:tr h="798378">
                <a:tc>
                  <a:txBody>
                    <a:bodyPr/>
                    <a:lstStyle/>
                    <a:p>
                      <a:pPr algn="ctr"/>
                      <a:r>
                        <a:rPr lang="en-US" sz="1800" b="1" dirty="0" err="1" smtClean="0">
                          <a:solidFill>
                            <a:schemeClr val="bg1"/>
                          </a:solidFill>
                        </a:rPr>
                        <a:t>mAb</a:t>
                      </a:r>
                      <a:r>
                        <a:rPr lang="en-US" sz="1800" b="1" dirty="0" smtClean="0">
                          <a:solidFill>
                            <a:schemeClr val="bg1"/>
                          </a:solidFill>
                        </a:rPr>
                        <a:t> Name</a:t>
                      </a:r>
                    </a:p>
                  </a:txBody>
                  <a:tcPr marL="91435" marR="91435" marT="45725" marB="45725"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pPr algn="ctr"/>
                      <a:r>
                        <a:rPr lang="en-US" sz="1800" b="1" dirty="0" smtClean="0">
                          <a:solidFill>
                            <a:schemeClr val="bg1"/>
                          </a:solidFill>
                        </a:rPr>
                        <a:t>Year</a:t>
                      </a:r>
                      <a:endParaRPr lang="en-US" sz="1800" b="1" dirty="0">
                        <a:solidFill>
                          <a:schemeClr val="bg1"/>
                        </a:solidFill>
                      </a:endParaRPr>
                    </a:p>
                  </a:txBody>
                  <a:tcPr marL="91435" marR="91435" marT="45725" marB="457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pPr algn="ctr"/>
                      <a:r>
                        <a:rPr lang="en-US" sz="1800" b="1" dirty="0" smtClean="0">
                          <a:solidFill>
                            <a:schemeClr val="bg1"/>
                          </a:solidFill>
                        </a:rPr>
                        <a:t>Indication</a:t>
                      </a:r>
                      <a:endParaRPr lang="en-US" sz="1800" b="1" dirty="0">
                        <a:solidFill>
                          <a:schemeClr val="bg1"/>
                        </a:solidFill>
                      </a:endParaRPr>
                    </a:p>
                  </a:txBody>
                  <a:tcPr marL="91435" marR="91435" marT="45725" marB="457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pPr algn="ctr"/>
                      <a:r>
                        <a:rPr lang="en-US" sz="1800" b="1" dirty="0" smtClean="0">
                          <a:solidFill>
                            <a:schemeClr val="bg1"/>
                          </a:solidFill>
                        </a:rPr>
                        <a:t>Comment</a:t>
                      </a:r>
                      <a:endParaRPr lang="en-US" sz="1800" b="1" dirty="0">
                        <a:solidFill>
                          <a:schemeClr val="bg1"/>
                        </a:solidFill>
                      </a:endParaRPr>
                    </a:p>
                  </a:txBody>
                  <a:tcPr marL="91435" marR="91435" marT="45725" marB="457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pPr algn="ctr"/>
                      <a:r>
                        <a:rPr lang="en-US" sz="1800" b="1" dirty="0" smtClean="0">
                          <a:solidFill>
                            <a:schemeClr val="bg1"/>
                          </a:solidFill>
                        </a:rPr>
                        <a:t>Trade Name</a:t>
                      </a:r>
                      <a:endParaRPr lang="en-US" sz="1800" b="1" dirty="0">
                        <a:solidFill>
                          <a:schemeClr val="bg1"/>
                        </a:solidFill>
                      </a:endParaRPr>
                    </a:p>
                  </a:txBody>
                  <a:tcPr marL="91435" marR="91435" marT="45725" marB="45725"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r>
              <a:tr h="1364500">
                <a:tc>
                  <a:txBody>
                    <a:bodyPr/>
                    <a:lstStyle/>
                    <a:p>
                      <a:pPr algn="ctr"/>
                      <a:r>
                        <a:rPr lang="en-US" sz="1800" dirty="0" smtClean="0">
                          <a:solidFill>
                            <a:schemeClr val="bg1"/>
                          </a:solidFill>
                        </a:rPr>
                        <a:t>Muronomab-CD3</a:t>
                      </a:r>
                    </a:p>
                  </a:txBody>
                  <a:tcPr marL="91435" marR="91435" marT="45725" marB="45725">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1986</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Acute heart transplant rejection</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1</a:t>
                      </a:r>
                      <a:r>
                        <a:rPr lang="en-US" sz="1800" baseline="30000" dirty="0" smtClean="0">
                          <a:solidFill>
                            <a:schemeClr val="bg1"/>
                          </a:solidFill>
                        </a:rPr>
                        <a:t>st</a:t>
                      </a:r>
                      <a:r>
                        <a:rPr lang="en-US" sz="1800" dirty="0" smtClean="0">
                          <a:solidFill>
                            <a:schemeClr val="bg1"/>
                          </a:solidFill>
                        </a:rPr>
                        <a:t> </a:t>
                      </a:r>
                      <a:r>
                        <a:rPr lang="en-US" sz="1800" dirty="0" err="1" smtClean="0">
                          <a:solidFill>
                            <a:schemeClr val="bg1"/>
                          </a:solidFill>
                        </a:rPr>
                        <a:t>mAb</a:t>
                      </a:r>
                      <a:r>
                        <a:rPr lang="en-US" sz="1800" dirty="0" smtClean="0">
                          <a:solidFill>
                            <a:schemeClr val="bg1"/>
                          </a:solidFill>
                        </a:rPr>
                        <a:t> approved;</a:t>
                      </a:r>
                    </a:p>
                    <a:p>
                      <a:pPr algn="ctr"/>
                      <a:r>
                        <a:rPr lang="en-US" sz="1800" dirty="0" smtClean="0">
                          <a:solidFill>
                            <a:schemeClr val="bg1"/>
                          </a:solidFill>
                        </a:rPr>
                        <a:t>murine monoclonal antibody targeting CD3</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dirty="0" err="1" smtClean="0">
                          <a:solidFill>
                            <a:schemeClr val="bg1"/>
                          </a:solidFill>
                        </a:rPr>
                        <a:t>Orthoclone</a:t>
                      </a:r>
                      <a:r>
                        <a:rPr lang="en-US" sz="1800" dirty="0" smtClean="0">
                          <a:solidFill>
                            <a:schemeClr val="bg1"/>
                          </a:solidFill>
                        </a:rPr>
                        <a:t> OKT3</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943537">
                <a:tc>
                  <a:txBody>
                    <a:bodyPr/>
                    <a:lstStyle/>
                    <a:p>
                      <a:pPr algn="ctr"/>
                      <a:r>
                        <a:rPr lang="en-US" sz="1800" dirty="0" err="1" smtClean="0">
                          <a:solidFill>
                            <a:schemeClr val="bg1"/>
                          </a:solidFill>
                        </a:rPr>
                        <a:t>Abciximab</a:t>
                      </a:r>
                      <a:endParaRPr lang="en-US" sz="1800" dirty="0">
                        <a:solidFill>
                          <a:schemeClr val="bg1"/>
                        </a:solidFill>
                      </a:endParaRPr>
                    </a:p>
                  </a:txBody>
                  <a:tcPr marL="91435" marR="91435" marT="45725" marB="45725">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1995</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dirty="0" err="1" smtClean="0">
                          <a:solidFill>
                            <a:schemeClr val="bg1"/>
                          </a:solidFill>
                        </a:rPr>
                        <a:t>GpIIb-IIIa</a:t>
                      </a:r>
                      <a:r>
                        <a:rPr lang="en-US" sz="1800" baseline="0" dirty="0" smtClean="0">
                          <a:solidFill>
                            <a:schemeClr val="bg1"/>
                          </a:solidFill>
                        </a:rPr>
                        <a:t> </a:t>
                      </a:r>
                      <a:r>
                        <a:rPr lang="en-US" sz="1800" dirty="0" smtClean="0">
                          <a:solidFill>
                            <a:schemeClr val="bg1"/>
                          </a:solidFill>
                        </a:rPr>
                        <a:t>Antiplatelet</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Chimeric Fab</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dirty="0" err="1" smtClean="0">
                          <a:solidFill>
                            <a:schemeClr val="bg1"/>
                          </a:solidFill>
                        </a:rPr>
                        <a:t>ReoPro</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27409">
                <a:tc>
                  <a:txBody>
                    <a:bodyPr/>
                    <a:lstStyle/>
                    <a:p>
                      <a:pPr algn="ctr"/>
                      <a:r>
                        <a:rPr lang="en-US" sz="1800" dirty="0" smtClean="0">
                          <a:solidFill>
                            <a:schemeClr val="bg1"/>
                          </a:solidFill>
                        </a:rPr>
                        <a:t>Digoxin Immune Fab </a:t>
                      </a:r>
                      <a:endParaRPr lang="en-US" sz="1800" dirty="0">
                        <a:solidFill>
                          <a:schemeClr val="bg1"/>
                        </a:solidFill>
                      </a:endParaRPr>
                    </a:p>
                  </a:txBody>
                  <a:tcPr marL="91435" marR="91435" marT="45725" marB="45725">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2011</a:t>
                      </a:r>
                    </a:p>
                    <a:p>
                      <a:pPr algn="ctr"/>
                      <a:r>
                        <a:rPr lang="en-US" sz="1800" dirty="0" smtClean="0">
                          <a:solidFill>
                            <a:schemeClr val="bg1"/>
                          </a:solidFill>
                        </a:rPr>
                        <a:t>(UK only)</a:t>
                      </a:r>
                      <a:r>
                        <a:rPr lang="en-US" sz="1800" baseline="30000" dirty="0" smtClean="0">
                          <a:solidFill>
                            <a:schemeClr val="bg1"/>
                          </a:solidFill>
                        </a:rPr>
                        <a:t>2</a:t>
                      </a:r>
                      <a:endParaRPr lang="en-US" sz="1800" baseline="300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Digoxin toxicity</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sz="1800" dirty="0" smtClean="0">
                          <a:solidFill>
                            <a:schemeClr val="bg1"/>
                          </a:solidFill>
                        </a:rPr>
                        <a:t>Sheep Fab</a:t>
                      </a:r>
                    </a:p>
                    <a:p>
                      <a:pPr algn="ctr"/>
                      <a:r>
                        <a:rPr lang="en-US" sz="1800" dirty="0" smtClean="0">
                          <a:solidFill>
                            <a:schemeClr val="bg1"/>
                          </a:solidFill>
                        </a:rPr>
                        <a:t>Ovine</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sz="1800" dirty="0" err="1" smtClean="0">
                          <a:solidFill>
                            <a:schemeClr val="bg1"/>
                          </a:solidFill>
                        </a:rPr>
                        <a:t>DigiFab</a:t>
                      </a:r>
                      <a:r>
                        <a:rPr lang="en-US" sz="1800" dirty="0" smtClean="0">
                          <a:solidFill>
                            <a:schemeClr val="bg1"/>
                          </a:solidFill>
                        </a:rPr>
                        <a:t>, </a:t>
                      </a:r>
                      <a:r>
                        <a:rPr lang="en-US" sz="1800" dirty="0" err="1" smtClean="0">
                          <a:solidFill>
                            <a:schemeClr val="bg1"/>
                          </a:solidFill>
                        </a:rPr>
                        <a:t>DigiBind</a:t>
                      </a:r>
                      <a:endParaRPr lang="en-US" sz="1800" dirty="0">
                        <a:solidFill>
                          <a:schemeClr val="bg1"/>
                        </a:solidFill>
                      </a:endParaRPr>
                    </a:p>
                  </a:txBody>
                  <a:tcPr marL="91435" marR="91435" marT="45725" marB="45725">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bl>
          </a:graphicData>
        </a:graphic>
      </p:graphicFrame>
      <p:sp>
        <p:nvSpPr>
          <p:cNvPr id="4" name="Text Box 1081"/>
          <p:cNvSpPr txBox="1">
            <a:spLocks noChangeArrowheads="1"/>
          </p:cNvSpPr>
          <p:nvPr/>
        </p:nvSpPr>
        <p:spPr bwMode="auto">
          <a:xfrm>
            <a:off x="4763" y="6083533"/>
            <a:ext cx="9139237" cy="461665"/>
          </a:xfrm>
          <a:prstGeom prst="rect">
            <a:avLst/>
          </a:prstGeom>
          <a:noFill/>
          <a:ln>
            <a:noFill/>
          </a:ln>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800" b="1" dirty="0" smtClean="0">
                <a:solidFill>
                  <a:schemeClr val="bg1"/>
                </a:solidFill>
                <a:latin typeface="+mj-lt"/>
              </a:rPr>
              <a:t>1. </a:t>
            </a:r>
            <a:r>
              <a:rPr lang="en-GB" sz="800" dirty="0" err="1">
                <a:solidFill>
                  <a:schemeClr val="bg1"/>
                </a:solidFill>
              </a:rPr>
              <a:t>Landes</a:t>
            </a:r>
            <a:r>
              <a:rPr lang="en-GB" sz="800" dirty="0">
                <a:solidFill>
                  <a:schemeClr val="bg1"/>
                </a:solidFill>
              </a:rPr>
              <a:t> Bioscience (2014). </a:t>
            </a:r>
            <a:r>
              <a:rPr lang="en-GB" sz="800" dirty="0" err="1">
                <a:solidFill>
                  <a:schemeClr val="bg1"/>
                </a:solidFill>
              </a:rPr>
              <a:t>mAbs</a:t>
            </a:r>
            <a:r>
              <a:rPr lang="en-GB" sz="800" dirty="0">
                <a:solidFill>
                  <a:schemeClr val="bg1"/>
                </a:solidFill>
              </a:rPr>
              <a:t>: About this journal. Available at: http://www.landesbioscience.com/journals/mabs/about/. Accessed July 2014; </a:t>
            </a:r>
            <a:r>
              <a:rPr lang="en-GB" sz="800" b="1" dirty="0">
                <a:solidFill>
                  <a:schemeClr val="bg1"/>
                </a:solidFill>
              </a:rPr>
              <a:t>2.</a:t>
            </a:r>
            <a:r>
              <a:rPr lang="en-GB" sz="800" dirty="0">
                <a:solidFill>
                  <a:schemeClr val="bg1"/>
                </a:solidFill>
              </a:rPr>
              <a:t> MHRA (2014). </a:t>
            </a:r>
            <a:r>
              <a:rPr lang="en-GB" sz="800" dirty="0" err="1">
                <a:solidFill>
                  <a:schemeClr val="bg1"/>
                </a:solidFill>
              </a:rPr>
              <a:t>DigiFab</a:t>
            </a:r>
            <a:r>
              <a:rPr lang="en-GB" sz="800" dirty="0">
                <a:solidFill>
                  <a:schemeClr val="bg1"/>
                </a:solidFill>
              </a:rPr>
              <a:t>. Available at: http://www.mhra.gov.uk/home/groups/par/documents/websiteresources/con126289.pdf. Accessed July 2014</a:t>
            </a:r>
          </a:p>
          <a:p>
            <a:endParaRPr lang="en-GB" sz="800" dirty="0"/>
          </a:p>
        </p:txBody>
      </p:sp>
    </p:spTree>
    <p:extLst>
      <p:ext uri="{BB962C8B-B14F-4D97-AF65-F5344CB8AC3E}">
        <p14:creationId xmlns:p14="http://schemas.microsoft.com/office/powerpoint/2010/main" val="381244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6"/>
          <p:cNvGrpSpPr>
            <a:grpSpLocks/>
          </p:cNvGrpSpPr>
          <p:nvPr/>
        </p:nvGrpSpPr>
        <p:grpSpPr bwMode="auto">
          <a:xfrm>
            <a:off x="331788" y="1506538"/>
            <a:ext cx="5157787" cy="3856037"/>
            <a:chOff x="1019719" y="2377587"/>
            <a:chExt cx="6295481" cy="4328013"/>
          </a:xfrm>
        </p:grpSpPr>
        <p:sp>
          <p:nvSpPr>
            <p:cNvPr id="3" name="Oval 3"/>
            <p:cNvSpPr>
              <a:spLocks noChangeArrowheads="1"/>
            </p:cNvSpPr>
            <p:nvPr/>
          </p:nvSpPr>
          <p:spPr bwMode="auto">
            <a:xfrm>
              <a:off x="1019719" y="2391114"/>
              <a:ext cx="6295481" cy="4314486"/>
            </a:xfrm>
            <a:prstGeom prst="ellipse">
              <a:avLst/>
            </a:prstGeom>
            <a:gradFill flip="none" rotWithShape="1">
              <a:gsLst>
                <a:gs pos="0">
                  <a:srgbClr val="FFC000">
                    <a:shade val="30000"/>
                    <a:satMod val="115000"/>
                    <a:alpha val="70000"/>
                  </a:srgbClr>
                </a:gs>
                <a:gs pos="50000">
                  <a:srgbClr val="FFC000">
                    <a:shade val="67500"/>
                    <a:satMod val="115000"/>
                  </a:srgbClr>
                </a:gs>
                <a:gs pos="100000">
                  <a:srgbClr val="FFC000">
                    <a:shade val="100000"/>
                    <a:satMod val="115000"/>
                  </a:srgbClr>
                </a:gs>
              </a:gsLst>
              <a:lin ang="16200000" scaled="1"/>
              <a:tileRect/>
            </a:gradFill>
            <a:ln w="28575">
              <a:solidFill>
                <a:schemeClr val="accent6">
                  <a:lumMod val="75000"/>
                </a:schemeClr>
              </a:solidFill>
              <a:round/>
              <a:headEnd/>
              <a:tailEnd/>
            </a:ln>
          </p:spPr>
          <p:txBody>
            <a:bodyPr wrap="none" anchor="ctr"/>
            <a:lstStyle/>
            <a:p>
              <a:pPr fontAlgn="auto">
                <a:spcBef>
                  <a:spcPts val="0"/>
                </a:spcBef>
                <a:spcAft>
                  <a:spcPts val="0"/>
                </a:spcAft>
                <a:defRPr/>
              </a:pPr>
              <a:endParaRPr lang="en-US" sz="2400">
                <a:solidFill>
                  <a:schemeClr val="bg1"/>
                </a:solidFill>
                <a:latin typeface="Arial" panose="020B0604020202020204" pitchFamily="34" charset="0"/>
                <a:cs typeface="Arial" panose="020B0604020202020204" pitchFamily="34" charset="0"/>
              </a:endParaRPr>
            </a:p>
          </p:txBody>
        </p:sp>
        <p:sp>
          <p:nvSpPr>
            <p:cNvPr id="17429" name="Oval 4"/>
            <p:cNvSpPr>
              <a:spLocks noChangeArrowheads="1"/>
            </p:cNvSpPr>
            <p:nvPr/>
          </p:nvSpPr>
          <p:spPr bwMode="auto">
            <a:xfrm>
              <a:off x="3532079" y="4241888"/>
              <a:ext cx="1740406" cy="1285641"/>
            </a:xfrm>
            <a:prstGeom prst="ellipse">
              <a:avLst/>
            </a:prstGeom>
            <a:gradFill rotWithShape="1">
              <a:gsLst>
                <a:gs pos="0">
                  <a:srgbClr val="9A7652"/>
                </a:gs>
                <a:gs pos="50000">
                  <a:srgbClr val="DDAB79"/>
                </a:gs>
                <a:gs pos="100000">
                  <a:srgbClr val="FFCC91"/>
                </a:gs>
              </a:gsLst>
              <a:lin ang="2700000" scaled="1"/>
            </a:gra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400">
                <a:latin typeface="Arial" charset="0"/>
              </a:endParaRPr>
            </a:p>
          </p:txBody>
        </p:sp>
        <p:grpSp>
          <p:nvGrpSpPr>
            <p:cNvPr id="5" name="Group 88"/>
            <p:cNvGrpSpPr>
              <a:grpSpLocks noChangeAspect="1"/>
            </p:cNvGrpSpPr>
            <p:nvPr/>
          </p:nvGrpSpPr>
          <p:grpSpPr bwMode="auto">
            <a:xfrm flipV="1">
              <a:off x="3643009" y="4686791"/>
              <a:ext cx="1471480" cy="395836"/>
              <a:chOff x="3846" y="2266"/>
              <a:chExt cx="936" cy="225"/>
            </a:xfrm>
            <a:solidFill>
              <a:srgbClr val="0000FF"/>
            </a:solidFill>
          </p:grpSpPr>
          <p:sp>
            <p:nvSpPr>
              <p:cNvPr id="76"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solidFill>
                  <a:schemeClr val="accent1"/>
                </a:solidFill>
                <a:round/>
                <a:headEnd/>
                <a:tailEnd/>
              </a:ln>
              <a:extLst/>
            </p:spPr>
            <p:txBody>
              <a:bodyPr rot="10800000" vert="eaVert"/>
              <a:lstStyle/>
              <a:p>
                <a:pPr fontAlgn="auto">
                  <a:spcBef>
                    <a:spcPts val="0"/>
                  </a:spcBef>
                  <a:spcAft>
                    <a:spcPts val="0"/>
                  </a:spcAft>
                  <a:defRPr/>
                </a:pPr>
                <a:endParaRPr lang="en-US">
                  <a:solidFill>
                    <a:schemeClr val="bg1"/>
                  </a:solidFill>
                  <a:latin typeface="+mn-lt"/>
                  <a:cs typeface="+mn-cs"/>
                </a:endParaRPr>
              </a:p>
            </p:txBody>
          </p:sp>
          <p:sp>
            <p:nvSpPr>
              <p:cNvPr id="77"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solidFill>
                  <a:schemeClr val="accent1"/>
                </a:solidFill>
                <a:round/>
                <a:headEnd/>
                <a:tailEnd/>
              </a:ln>
              <a:extLst/>
            </p:spPr>
            <p:txBody>
              <a:bodyPr rot="10800000" vert="eaVert"/>
              <a:lstStyle/>
              <a:p>
                <a:pPr fontAlgn="auto">
                  <a:spcBef>
                    <a:spcPts val="0"/>
                  </a:spcBef>
                  <a:spcAft>
                    <a:spcPts val="0"/>
                  </a:spcAft>
                  <a:defRPr/>
                </a:pPr>
                <a:endParaRPr lang="en-US">
                  <a:solidFill>
                    <a:schemeClr val="bg1"/>
                  </a:solidFill>
                  <a:latin typeface="+mn-lt"/>
                  <a:cs typeface="+mn-cs"/>
                </a:endParaRPr>
              </a:p>
            </p:txBody>
          </p:sp>
          <p:sp>
            <p:nvSpPr>
              <p:cNvPr id="78"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solidFill>
                  <a:schemeClr val="accent1"/>
                </a:solidFill>
                <a:round/>
                <a:headEnd/>
                <a:tailEnd/>
              </a:ln>
              <a:extLst/>
            </p:spPr>
            <p:txBody>
              <a:bodyPr rot="10800000" vert="eaVert"/>
              <a:lstStyle/>
              <a:p>
                <a:pPr fontAlgn="auto">
                  <a:spcBef>
                    <a:spcPts val="0"/>
                  </a:spcBef>
                  <a:spcAft>
                    <a:spcPts val="0"/>
                  </a:spcAft>
                  <a:defRPr/>
                </a:pPr>
                <a:endParaRPr lang="en-US">
                  <a:solidFill>
                    <a:schemeClr val="bg1"/>
                  </a:solidFill>
                  <a:latin typeface="+mn-lt"/>
                  <a:cs typeface="+mn-cs"/>
                </a:endParaRPr>
              </a:p>
            </p:txBody>
          </p:sp>
          <p:sp>
            <p:nvSpPr>
              <p:cNvPr id="79"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solidFill>
                  <a:schemeClr val="accent1"/>
                </a:solidFill>
                <a:round/>
                <a:headEnd/>
                <a:tailEnd/>
              </a:ln>
              <a:extLst/>
            </p:spPr>
            <p:txBody>
              <a:bodyPr rot="10800000" vert="eaVert"/>
              <a:lstStyle/>
              <a:p>
                <a:pPr fontAlgn="auto">
                  <a:spcBef>
                    <a:spcPts val="0"/>
                  </a:spcBef>
                  <a:spcAft>
                    <a:spcPts val="0"/>
                  </a:spcAft>
                  <a:defRPr/>
                </a:pPr>
                <a:endParaRPr lang="en-US">
                  <a:solidFill>
                    <a:schemeClr val="bg1"/>
                  </a:solidFill>
                  <a:latin typeface="+mn-lt"/>
                  <a:cs typeface="+mn-cs"/>
                </a:endParaRPr>
              </a:p>
            </p:txBody>
          </p:sp>
          <p:grpSp>
            <p:nvGrpSpPr>
              <p:cNvPr id="7" name="Group 93"/>
              <p:cNvGrpSpPr>
                <a:grpSpLocks noChangeAspect="1"/>
              </p:cNvGrpSpPr>
              <p:nvPr/>
            </p:nvGrpSpPr>
            <p:grpSpPr bwMode="auto">
              <a:xfrm>
                <a:off x="4010" y="2279"/>
                <a:ext cx="16" cy="175"/>
                <a:chOff x="2195" y="2463"/>
                <a:chExt cx="40" cy="442"/>
              </a:xfrm>
              <a:grpFill/>
            </p:grpSpPr>
            <p:sp>
              <p:nvSpPr>
                <p:cNvPr id="114" name="AutoShape 94"/>
                <p:cNvSpPr>
                  <a:spLocks noChangeAspect="1" noChangeArrowheads="1"/>
                </p:cNvSpPr>
                <p:nvPr/>
              </p:nvSpPr>
              <p:spPr bwMode="auto">
                <a:xfrm>
                  <a:off x="2195" y="2684"/>
                  <a:ext cx="40" cy="221"/>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115" name="AutoShape 95"/>
                <p:cNvSpPr>
                  <a:spLocks noChangeAspect="1" noChangeArrowheads="1"/>
                </p:cNvSpPr>
                <p:nvPr/>
              </p:nvSpPr>
              <p:spPr bwMode="auto">
                <a:xfrm>
                  <a:off x="2195" y="2463"/>
                  <a:ext cx="40" cy="221"/>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grpSp>
          <p:grpSp>
            <p:nvGrpSpPr>
              <p:cNvPr id="13" name="Group 96"/>
              <p:cNvGrpSpPr>
                <a:grpSpLocks noChangeAspect="1"/>
              </p:cNvGrpSpPr>
              <p:nvPr/>
            </p:nvGrpSpPr>
            <p:grpSpPr bwMode="auto">
              <a:xfrm>
                <a:off x="4065" y="2335"/>
                <a:ext cx="17" cy="153"/>
                <a:chOff x="2329" y="2599"/>
                <a:chExt cx="43" cy="386"/>
              </a:xfrm>
              <a:grpFill/>
            </p:grpSpPr>
            <p:sp>
              <p:nvSpPr>
                <p:cNvPr id="112" name="AutoShape 97"/>
                <p:cNvSpPr>
                  <a:spLocks noChangeAspect="1" noChangeArrowheads="1"/>
                </p:cNvSpPr>
                <p:nvPr/>
              </p:nvSpPr>
              <p:spPr bwMode="auto">
                <a:xfrm>
                  <a:off x="2329" y="2791"/>
                  <a:ext cx="43" cy="194"/>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113" name="AutoShape 98"/>
                <p:cNvSpPr>
                  <a:spLocks noChangeAspect="1" noChangeArrowheads="1"/>
                </p:cNvSpPr>
                <p:nvPr/>
              </p:nvSpPr>
              <p:spPr bwMode="auto">
                <a:xfrm>
                  <a:off x="2329" y="2599"/>
                  <a:ext cx="43" cy="194"/>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grpSp>
          <p:grpSp>
            <p:nvGrpSpPr>
              <p:cNvPr id="14" name="Group 99"/>
              <p:cNvGrpSpPr>
                <a:grpSpLocks noChangeAspect="1"/>
              </p:cNvGrpSpPr>
              <p:nvPr/>
            </p:nvGrpSpPr>
            <p:grpSpPr bwMode="auto">
              <a:xfrm>
                <a:off x="4118" y="2412"/>
                <a:ext cx="17" cy="64"/>
                <a:chOff x="2478" y="2807"/>
                <a:chExt cx="43" cy="178"/>
              </a:xfrm>
              <a:grpFill/>
            </p:grpSpPr>
            <p:sp>
              <p:nvSpPr>
                <p:cNvPr id="110" name="AutoShape 100"/>
                <p:cNvSpPr>
                  <a:spLocks noChangeAspect="1" noChangeArrowheads="1"/>
                </p:cNvSpPr>
                <p:nvPr/>
              </p:nvSpPr>
              <p:spPr bwMode="auto">
                <a:xfrm>
                  <a:off x="2478" y="2807"/>
                  <a:ext cx="43" cy="89"/>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111" name="AutoShape 101"/>
                <p:cNvSpPr>
                  <a:spLocks noChangeAspect="1" noChangeArrowheads="1"/>
                </p:cNvSpPr>
                <p:nvPr/>
              </p:nvSpPr>
              <p:spPr bwMode="auto">
                <a:xfrm>
                  <a:off x="2478" y="2896"/>
                  <a:ext cx="43" cy="89"/>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grpSp>
          <p:grpSp>
            <p:nvGrpSpPr>
              <p:cNvPr id="15" name="Group 102"/>
              <p:cNvGrpSpPr>
                <a:grpSpLocks noChangeAspect="1"/>
              </p:cNvGrpSpPr>
              <p:nvPr/>
            </p:nvGrpSpPr>
            <p:grpSpPr bwMode="auto">
              <a:xfrm>
                <a:off x="4334" y="2272"/>
                <a:ext cx="18" cy="89"/>
                <a:chOff x="3094" y="2443"/>
                <a:chExt cx="40" cy="183"/>
              </a:xfrm>
              <a:grpFill/>
            </p:grpSpPr>
            <p:sp>
              <p:nvSpPr>
                <p:cNvPr id="108" name="AutoShape 103"/>
                <p:cNvSpPr>
                  <a:spLocks noChangeAspect="1" noChangeArrowheads="1"/>
                </p:cNvSpPr>
                <p:nvPr/>
              </p:nvSpPr>
              <p:spPr bwMode="auto">
                <a:xfrm flipV="1">
                  <a:off x="3094" y="2443"/>
                  <a:ext cx="40" cy="92"/>
                </a:xfrm>
                <a:prstGeom prst="roundRect">
                  <a:avLst>
                    <a:gd name="adj" fmla="val 16667"/>
                  </a:avLst>
                </a:prstGeom>
                <a:grpFill/>
                <a:ln w="9525">
                  <a:solidFill>
                    <a:schemeClr val="accent1"/>
                  </a:solidFill>
                  <a:round/>
                  <a:headEnd/>
                  <a:tailEnd/>
                </a:ln>
                <a:extLst/>
              </p:spPr>
              <p:txBody>
                <a:bodyPr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109" name="AutoShape 104"/>
                <p:cNvSpPr>
                  <a:spLocks noChangeAspect="1" noChangeArrowheads="1"/>
                </p:cNvSpPr>
                <p:nvPr/>
              </p:nvSpPr>
              <p:spPr bwMode="auto">
                <a:xfrm flipV="1">
                  <a:off x="3094" y="2534"/>
                  <a:ext cx="40" cy="92"/>
                </a:xfrm>
                <a:prstGeom prst="roundRect">
                  <a:avLst>
                    <a:gd name="adj" fmla="val 16667"/>
                  </a:avLst>
                </a:prstGeom>
                <a:grpFill/>
                <a:ln w="9525">
                  <a:solidFill>
                    <a:schemeClr val="accent1"/>
                  </a:solidFill>
                  <a:round/>
                  <a:headEnd/>
                  <a:tailEnd/>
                </a:ln>
                <a:extLst/>
              </p:spPr>
              <p:txBody>
                <a:bodyPr vert="eaVert" wrap="none" anchor="ctr"/>
                <a:lstStyle/>
                <a:p>
                  <a:pPr fontAlgn="auto">
                    <a:spcBef>
                      <a:spcPts val="0"/>
                    </a:spcBef>
                    <a:spcAft>
                      <a:spcPts val="0"/>
                    </a:spcAft>
                    <a:defRPr/>
                  </a:pPr>
                  <a:endParaRPr lang="en-US" sz="1400">
                    <a:solidFill>
                      <a:schemeClr val="bg1"/>
                    </a:solidFill>
                    <a:latin typeface="+mn-lt"/>
                    <a:cs typeface="+mn-cs"/>
                  </a:endParaRPr>
                </a:p>
              </p:txBody>
            </p:sp>
          </p:grpSp>
          <p:grpSp>
            <p:nvGrpSpPr>
              <p:cNvPr id="16" name="Group 105"/>
              <p:cNvGrpSpPr>
                <a:grpSpLocks noChangeAspect="1"/>
              </p:cNvGrpSpPr>
              <p:nvPr/>
            </p:nvGrpSpPr>
            <p:grpSpPr bwMode="auto">
              <a:xfrm>
                <a:off x="4286" y="2273"/>
                <a:ext cx="18" cy="162"/>
                <a:chOff x="2978" y="2432"/>
                <a:chExt cx="46" cy="375"/>
              </a:xfrm>
              <a:grpFill/>
            </p:grpSpPr>
            <p:sp>
              <p:nvSpPr>
                <p:cNvPr id="106" name="AutoShape 106"/>
                <p:cNvSpPr>
                  <a:spLocks noChangeAspect="1" noChangeArrowheads="1"/>
                </p:cNvSpPr>
                <p:nvPr/>
              </p:nvSpPr>
              <p:spPr bwMode="auto">
                <a:xfrm>
                  <a:off x="2978" y="2619"/>
                  <a:ext cx="46" cy="188"/>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107" name="AutoShape 107"/>
                <p:cNvSpPr>
                  <a:spLocks noChangeAspect="1" noChangeArrowheads="1"/>
                </p:cNvSpPr>
                <p:nvPr/>
              </p:nvSpPr>
              <p:spPr bwMode="auto">
                <a:xfrm>
                  <a:off x="2978" y="2432"/>
                  <a:ext cx="46" cy="188"/>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grpSp>
          <p:grpSp>
            <p:nvGrpSpPr>
              <p:cNvPr id="17" name="Group 108"/>
              <p:cNvGrpSpPr>
                <a:grpSpLocks noChangeAspect="1"/>
              </p:cNvGrpSpPr>
              <p:nvPr/>
            </p:nvGrpSpPr>
            <p:grpSpPr bwMode="auto">
              <a:xfrm>
                <a:off x="4236" y="2306"/>
                <a:ext cx="17" cy="173"/>
                <a:chOff x="2832" y="2516"/>
                <a:chExt cx="43" cy="436"/>
              </a:xfrm>
              <a:grpFill/>
            </p:grpSpPr>
            <p:sp>
              <p:nvSpPr>
                <p:cNvPr id="104" name="AutoShape 109"/>
                <p:cNvSpPr>
                  <a:spLocks noChangeAspect="1" noChangeArrowheads="1"/>
                </p:cNvSpPr>
                <p:nvPr/>
              </p:nvSpPr>
              <p:spPr bwMode="auto">
                <a:xfrm flipV="1">
                  <a:off x="2832" y="2516"/>
                  <a:ext cx="43" cy="218"/>
                </a:xfrm>
                <a:prstGeom prst="roundRect">
                  <a:avLst>
                    <a:gd name="adj" fmla="val 16667"/>
                  </a:avLst>
                </a:prstGeom>
                <a:grpFill/>
                <a:ln w="9525">
                  <a:solidFill>
                    <a:schemeClr val="accent1"/>
                  </a:solidFill>
                  <a:round/>
                  <a:headEnd/>
                  <a:tailEnd/>
                </a:ln>
                <a:extLst/>
              </p:spPr>
              <p:txBody>
                <a:bodyPr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105" name="AutoShape 110"/>
                <p:cNvSpPr>
                  <a:spLocks noChangeAspect="1" noChangeArrowheads="1"/>
                </p:cNvSpPr>
                <p:nvPr/>
              </p:nvSpPr>
              <p:spPr bwMode="auto">
                <a:xfrm flipV="1">
                  <a:off x="2832" y="2734"/>
                  <a:ext cx="43" cy="218"/>
                </a:xfrm>
                <a:prstGeom prst="roundRect">
                  <a:avLst>
                    <a:gd name="adj" fmla="val 16667"/>
                  </a:avLst>
                </a:prstGeom>
                <a:grpFill/>
                <a:ln w="9525">
                  <a:solidFill>
                    <a:schemeClr val="accent1"/>
                  </a:solidFill>
                  <a:round/>
                  <a:headEnd/>
                  <a:tailEnd/>
                </a:ln>
                <a:extLst/>
              </p:spPr>
              <p:txBody>
                <a:bodyPr vert="eaVert" wrap="none" anchor="ctr"/>
                <a:lstStyle/>
                <a:p>
                  <a:pPr fontAlgn="auto">
                    <a:spcBef>
                      <a:spcPts val="0"/>
                    </a:spcBef>
                    <a:spcAft>
                      <a:spcPts val="0"/>
                    </a:spcAft>
                    <a:defRPr/>
                  </a:pPr>
                  <a:endParaRPr lang="en-US" sz="1400">
                    <a:solidFill>
                      <a:schemeClr val="bg1"/>
                    </a:solidFill>
                    <a:latin typeface="+mn-lt"/>
                    <a:cs typeface="+mn-cs"/>
                  </a:endParaRPr>
                </a:p>
              </p:txBody>
            </p:sp>
          </p:grpSp>
          <p:grpSp>
            <p:nvGrpSpPr>
              <p:cNvPr id="18" name="Group 111"/>
              <p:cNvGrpSpPr>
                <a:grpSpLocks noChangeAspect="1"/>
              </p:cNvGrpSpPr>
              <p:nvPr/>
            </p:nvGrpSpPr>
            <p:grpSpPr bwMode="auto">
              <a:xfrm>
                <a:off x="4183" y="2397"/>
                <a:ext cx="16" cy="86"/>
                <a:chOff x="2668" y="2761"/>
                <a:chExt cx="40" cy="217"/>
              </a:xfrm>
              <a:grpFill/>
            </p:grpSpPr>
            <p:sp>
              <p:nvSpPr>
                <p:cNvPr id="102" name="AutoShape 112"/>
                <p:cNvSpPr>
                  <a:spLocks noChangeAspect="1" noChangeArrowheads="1"/>
                </p:cNvSpPr>
                <p:nvPr/>
              </p:nvSpPr>
              <p:spPr bwMode="auto">
                <a:xfrm>
                  <a:off x="2668" y="2870"/>
                  <a:ext cx="40" cy="108"/>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103" name="AutoShape 113"/>
                <p:cNvSpPr>
                  <a:spLocks noChangeAspect="1" noChangeArrowheads="1"/>
                </p:cNvSpPr>
                <p:nvPr/>
              </p:nvSpPr>
              <p:spPr bwMode="auto">
                <a:xfrm>
                  <a:off x="2668" y="2761"/>
                  <a:ext cx="40" cy="108"/>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grpSp>
          <p:sp>
            <p:nvSpPr>
              <p:cNvPr id="87"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solidFill>
                  <a:schemeClr val="accent1"/>
                </a:solidFill>
                <a:round/>
                <a:headEnd/>
                <a:tailEnd/>
              </a:ln>
              <a:extLst/>
            </p:spPr>
            <p:txBody>
              <a:bodyPr rot="10800000" vert="eaVert"/>
              <a:lstStyle/>
              <a:p>
                <a:pPr fontAlgn="auto">
                  <a:spcBef>
                    <a:spcPts val="0"/>
                  </a:spcBef>
                  <a:spcAft>
                    <a:spcPts val="0"/>
                  </a:spcAft>
                  <a:defRPr/>
                </a:pPr>
                <a:endParaRPr lang="en-US">
                  <a:solidFill>
                    <a:schemeClr val="bg1"/>
                  </a:solidFill>
                  <a:latin typeface="+mn-lt"/>
                  <a:cs typeface="+mn-cs"/>
                </a:endParaRPr>
              </a:p>
            </p:txBody>
          </p:sp>
          <p:grpSp>
            <p:nvGrpSpPr>
              <p:cNvPr id="19" name="Group 115"/>
              <p:cNvGrpSpPr>
                <a:grpSpLocks noChangeAspect="1"/>
              </p:cNvGrpSpPr>
              <p:nvPr/>
            </p:nvGrpSpPr>
            <p:grpSpPr bwMode="auto">
              <a:xfrm flipV="1">
                <a:off x="4513" y="2312"/>
                <a:ext cx="16" cy="174"/>
                <a:chOff x="3217" y="3037"/>
                <a:chExt cx="46" cy="372"/>
              </a:xfrm>
              <a:grpFill/>
            </p:grpSpPr>
            <p:sp>
              <p:nvSpPr>
                <p:cNvPr id="100" name="AutoShape 116"/>
                <p:cNvSpPr>
                  <a:spLocks noChangeAspect="1" noChangeArrowheads="1"/>
                </p:cNvSpPr>
                <p:nvPr/>
              </p:nvSpPr>
              <p:spPr bwMode="auto">
                <a:xfrm>
                  <a:off x="3217" y="3037"/>
                  <a:ext cx="46" cy="189"/>
                </a:xfrm>
                <a:prstGeom prst="roundRect">
                  <a:avLst>
                    <a:gd name="adj" fmla="val 16667"/>
                  </a:avLst>
                </a:prstGeom>
                <a:grpFill/>
                <a:ln w="9525">
                  <a:solidFill>
                    <a:schemeClr val="accent1"/>
                  </a:solidFill>
                  <a:round/>
                  <a:headEnd/>
                  <a:tailEnd/>
                </a:ln>
                <a:extLst/>
              </p:spPr>
              <p:txBody>
                <a:bodyPr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101" name="AutoShape 117"/>
                <p:cNvSpPr>
                  <a:spLocks noChangeAspect="1" noChangeArrowheads="1"/>
                </p:cNvSpPr>
                <p:nvPr/>
              </p:nvSpPr>
              <p:spPr bwMode="auto">
                <a:xfrm>
                  <a:off x="3217" y="3220"/>
                  <a:ext cx="46" cy="189"/>
                </a:xfrm>
                <a:prstGeom prst="roundRect">
                  <a:avLst>
                    <a:gd name="adj" fmla="val 16667"/>
                  </a:avLst>
                </a:prstGeom>
                <a:grpFill/>
                <a:ln w="9525">
                  <a:solidFill>
                    <a:schemeClr val="accent1"/>
                  </a:solidFill>
                  <a:round/>
                  <a:headEnd/>
                  <a:tailEnd/>
                </a:ln>
                <a:extLst/>
              </p:spPr>
              <p:txBody>
                <a:bodyPr vert="eaVert" wrap="none" anchor="ctr"/>
                <a:lstStyle/>
                <a:p>
                  <a:pPr fontAlgn="auto">
                    <a:spcBef>
                      <a:spcPts val="0"/>
                    </a:spcBef>
                    <a:spcAft>
                      <a:spcPts val="0"/>
                    </a:spcAft>
                    <a:defRPr/>
                  </a:pPr>
                  <a:endParaRPr lang="en-US" sz="1400">
                    <a:solidFill>
                      <a:schemeClr val="bg1"/>
                    </a:solidFill>
                    <a:latin typeface="+mn-lt"/>
                    <a:cs typeface="+mn-cs"/>
                  </a:endParaRPr>
                </a:p>
              </p:txBody>
            </p:sp>
          </p:grpSp>
          <p:grpSp>
            <p:nvGrpSpPr>
              <p:cNvPr id="20" name="Group 118"/>
              <p:cNvGrpSpPr>
                <a:grpSpLocks noChangeAspect="1"/>
              </p:cNvGrpSpPr>
              <p:nvPr/>
            </p:nvGrpSpPr>
            <p:grpSpPr bwMode="auto">
              <a:xfrm>
                <a:off x="4456" y="2268"/>
                <a:ext cx="19" cy="173"/>
                <a:chOff x="3353" y="3099"/>
                <a:chExt cx="40" cy="455"/>
              </a:xfrm>
              <a:grpFill/>
            </p:grpSpPr>
            <p:sp>
              <p:nvSpPr>
                <p:cNvPr id="98" name="AutoShape 119"/>
                <p:cNvSpPr>
                  <a:spLocks noChangeAspect="1" noChangeArrowheads="1"/>
                </p:cNvSpPr>
                <p:nvPr/>
              </p:nvSpPr>
              <p:spPr bwMode="auto">
                <a:xfrm>
                  <a:off x="3353" y="3325"/>
                  <a:ext cx="40" cy="229"/>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99" name="AutoShape 120"/>
                <p:cNvSpPr>
                  <a:spLocks noChangeAspect="1" noChangeArrowheads="1"/>
                </p:cNvSpPr>
                <p:nvPr/>
              </p:nvSpPr>
              <p:spPr bwMode="auto">
                <a:xfrm>
                  <a:off x="3353" y="3099"/>
                  <a:ext cx="40" cy="229"/>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grpSp>
          <p:grpSp>
            <p:nvGrpSpPr>
              <p:cNvPr id="21" name="Group 121"/>
              <p:cNvGrpSpPr>
                <a:grpSpLocks noChangeAspect="1"/>
              </p:cNvGrpSpPr>
              <p:nvPr/>
            </p:nvGrpSpPr>
            <p:grpSpPr bwMode="auto">
              <a:xfrm>
                <a:off x="4410" y="2271"/>
                <a:ext cx="18" cy="103"/>
                <a:chOff x="3486" y="3261"/>
                <a:chExt cx="40" cy="337"/>
              </a:xfrm>
              <a:grpFill/>
            </p:grpSpPr>
            <p:sp>
              <p:nvSpPr>
                <p:cNvPr id="96" name="AutoShape 122"/>
                <p:cNvSpPr>
                  <a:spLocks noChangeAspect="1" noChangeArrowheads="1"/>
                </p:cNvSpPr>
                <p:nvPr/>
              </p:nvSpPr>
              <p:spPr bwMode="auto">
                <a:xfrm>
                  <a:off x="3486" y="3430"/>
                  <a:ext cx="40" cy="168"/>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97" name="AutoShape 123"/>
                <p:cNvSpPr>
                  <a:spLocks noChangeAspect="1" noChangeArrowheads="1"/>
                </p:cNvSpPr>
                <p:nvPr/>
              </p:nvSpPr>
              <p:spPr bwMode="auto">
                <a:xfrm>
                  <a:off x="3486" y="3261"/>
                  <a:ext cx="40" cy="168"/>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grpSp>
          <p:sp>
            <p:nvSpPr>
              <p:cNvPr id="91"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solidFill>
                  <a:schemeClr val="accent1"/>
                </a:solidFill>
                <a:round/>
                <a:headEnd/>
                <a:tailEnd/>
              </a:ln>
              <a:extLst/>
            </p:spPr>
            <p:txBody>
              <a:bodyPr rot="10800000" vert="eaVert"/>
              <a:lstStyle/>
              <a:p>
                <a:pPr fontAlgn="auto">
                  <a:spcBef>
                    <a:spcPts val="0"/>
                  </a:spcBef>
                  <a:spcAft>
                    <a:spcPts val="0"/>
                  </a:spcAft>
                  <a:defRPr/>
                </a:pPr>
                <a:endParaRPr lang="en-US">
                  <a:solidFill>
                    <a:schemeClr val="bg1"/>
                  </a:solidFill>
                  <a:latin typeface="+mn-lt"/>
                  <a:cs typeface="+mn-cs"/>
                </a:endParaRPr>
              </a:p>
            </p:txBody>
          </p:sp>
          <p:grpSp>
            <p:nvGrpSpPr>
              <p:cNvPr id="22" name="Group 125"/>
              <p:cNvGrpSpPr>
                <a:grpSpLocks noChangeAspect="1"/>
              </p:cNvGrpSpPr>
              <p:nvPr/>
            </p:nvGrpSpPr>
            <p:grpSpPr bwMode="auto">
              <a:xfrm>
                <a:off x="4561" y="2376"/>
                <a:ext cx="16" cy="107"/>
                <a:chOff x="2065" y="2441"/>
                <a:chExt cx="40" cy="272"/>
              </a:xfrm>
              <a:grpFill/>
            </p:grpSpPr>
            <p:sp>
              <p:nvSpPr>
                <p:cNvPr id="94" name="AutoShape 126"/>
                <p:cNvSpPr>
                  <a:spLocks noChangeAspect="1" noChangeArrowheads="1"/>
                </p:cNvSpPr>
                <p:nvPr/>
              </p:nvSpPr>
              <p:spPr bwMode="auto">
                <a:xfrm>
                  <a:off x="2065" y="2576"/>
                  <a:ext cx="40" cy="137"/>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sp>
              <p:nvSpPr>
                <p:cNvPr id="95" name="AutoShape 127"/>
                <p:cNvSpPr>
                  <a:spLocks noChangeAspect="1" noChangeArrowheads="1"/>
                </p:cNvSpPr>
                <p:nvPr/>
              </p:nvSpPr>
              <p:spPr bwMode="auto">
                <a:xfrm>
                  <a:off x="2065" y="2441"/>
                  <a:ext cx="40" cy="137"/>
                </a:xfrm>
                <a:prstGeom prst="roundRect">
                  <a:avLst>
                    <a:gd name="adj" fmla="val 16667"/>
                  </a:avLst>
                </a:prstGeom>
                <a:grpFill/>
                <a:ln w="9525">
                  <a:solidFill>
                    <a:schemeClr val="accent1"/>
                  </a:solidFill>
                  <a:round/>
                  <a:headEnd/>
                  <a:tailEnd/>
                </a:ln>
                <a:extLst/>
              </p:spPr>
              <p:txBody>
                <a:bodyPr rot="10800000" vert="eaVert" wrap="none" anchor="ctr"/>
                <a:lstStyle/>
                <a:p>
                  <a:pPr fontAlgn="auto">
                    <a:spcBef>
                      <a:spcPts val="0"/>
                    </a:spcBef>
                    <a:spcAft>
                      <a:spcPts val="0"/>
                    </a:spcAft>
                    <a:defRPr/>
                  </a:pPr>
                  <a:endParaRPr lang="en-US" sz="1400">
                    <a:solidFill>
                      <a:schemeClr val="bg1"/>
                    </a:solidFill>
                    <a:latin typeface="+mn-lt"/>
                    <a:cs typeface="+mn-cs"/>
                  </a:endParaRPr>
                </a:p>
              </p:txBody>
            </p:sp>
          </p:grpSp>
          <p:sp>
            <p:nvSpPr>
              <p:cNvPr id="93"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solidFill>
                  <a:schemeClr val="accent1"/>
                </a:solidFill>
                <a:round/>
                <a:headEnd/>
                <a:tailEnd/>
              </a:ln>
              <a:extLst/>
            </p:spPr>
            <p:txBody>
              <a:bodyPr rot="10800000" vert="eaVert"/>
              <a:lstStyle/>
              <a:p>
                <a:pPr fontAlgn="auto">
                  <a:spcBef>
                    <a:spcPts val="0"/>
                  </a:spcBef>
                  <a:spcAft>
                    <a:spcPts val="0"/>
                  </a:spcAft>
                  <a:defRPr/>
                </a:pPr>
                <a:endParaRPr lang="en-US">
                  <a:solidFill>
                    <a:schemeClr val="bg1"/>
                  </a:solidFill>
                  <a:latin typeface="+mn-lt"/>
                  <a:cs typeface="+mn-cs"/>
                </a:endParaRPr>
              </a:p>
            </p:txBody>
          </p:sp>
        </p:grpSp>
        <p:pic>
          <p:nvPicPr>
            <p:cNvPr id="17431" name="Picture 587" descr="Antithromb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197921">
              <a:off x="1926696" y="2506627"/>
              <a:ext cx="924377" cy="66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7" name="Oval 17"/>
          <p:cNvSpPr>
            <a:spLocks noChangeArrowheads="1"/>
          </p:cNvSpPr>
          <p:nvPr/>
        </p:nvSpPr>
        <p:spPr bwMode="auto">
          <a:xfrm rot="20163303">
            <a:off x="-791731" y="1017422"/>
            <a:ext cx="363538" cy="350838"/>
          </a:xfrm>
          <a:prstGeom prst="ellipse">
            <a:avLst/>
          </a:prstGeom>
          <a:gradFill rotWithShape="1">
            <a:gsLst>
              <a:gs pos="0">
                <a:schemeClr val="accent2"/>
              </a:gs>
              <a:gs pos="100000">
                <a:schemeClr val="accent2">
                  <a:gamma/>
                  <a:shade val="46275"/>
                  <a:invGamma/>
                </a:schemeClr>
              </a:gs>
            </a:gsLst>
            <a:path path="shape">
              <a:fillToRect l="50000" t="50000" r="50000" b="50000"/>
            </a:path>
          </a:gradFill>
          <a:ln w="9525">
            <a:solidFill>
              <a:schemeClr val="accent2"/>
            </a:solidFill>
            <a:round/>
            <a:headEnd/>
            <a:tailEnd/>
          </a:ln>
          <a:effectLst/>
        </p:spPr>
        <p:txBody>
          <a:bodyPr wrap="none" anchor="ctr"/>
          <a:lstStyle/>
          <a:p>
            <a:pPr fontAlgn="auto">
              <a:spcBef>
                <a:spcPts val="0"/>
              </a:spcBef>
              <a:spcAft>
                <a:spcPts val="0"/>
              </a:spcAft>
              <a:defRPr/>
            </a:pPr>
            <a:endParaRPr lang="en-US" sz="2400">
              <a:solidFill>
                <a:schemeClr val="bg1"/>
              </a:solidFill>
              <a:latin typeface="Arial" panose="020B0604020202020204" pitchFamily="34" charset="0"/>
              <a:cs typeface="Arial" panose="020B0604020202020204" pitchFamily="34" charset="0"/>
            </a:endParaRPr>
          </a:p>
        </p:txBody>
      </p:sp>
      <p:sp>
        <p:nvSpPr>
          <p:cNvPr id="29" name="TextBox 28"/>
          <p:cNvSpPr txBox="1"/>
          <p:nvPr/>
        </p:nvSpPr>
        <p:spPr>
          <a:xfrm>
            <a:off x="6846888" y="4346575"/>
            <a:ext cx="2613025" cy="338138"/>
          </a:xfrm>
          <a:prstGeom prst="rect">
            <a:avLst/>
          </a:prstGeom>
          <a:noFill/>
        </p:spPr>
        <p:txBody>
          <a:bodyPr>
            <a:spAutoFit/>
          </a:bodyPr>
          <a:lstStyle/>
          <a:p>
            <a:pPr fontAlgn="auto">
              <a:spcBef>
                <a:spcPts val="0"/>
              </a:spcBef>
              <a:spcAft>
                <a:spcPts val="0"/>
              </a:spcAft>
              <a:defRPr/>
            </a:pPr>
            <a:r>
              <a:rPr lang="en-US" sz="1600" dirty="0">
                <a:solidFill>
                  <a:schemeClr val="bg1"/>
                </a:solidFill>
                <a:latin typeface="+mj-lt"/>
                <a:cs typeface="Arial" panose="020B0604020202020204" pitchFamily="34" charset="0"/>
              </a:rPr>
              <a:t>Validated targets</a:t>
            </a:r>
          </a:p>
        </p:txBody>
      </p:sp>
      <p:pic>
        <p:nvPicPr>
          <p:cNvPr id="371" name="Picture 587" descr="Antithrombi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197921">
            <a:off x="6403976" y="3086100"/>
            <a:ext cx="1435100"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2" name="Oval 81"/>
          <p:cNvSpPr>
            <a:spLocks noChangeArrowheads="1"/>
          </p:cNvSpPr>
          <p:nvPr/>
        </p:nvSpPr>
        <p:spPr bwMode="auto">
          <a:xfrm>
            <a:off x="7951788" y="3332163"/>
            <a:ext cx="609600" cy="555625"/>
          </a:xfrm>
          <a:prstGeom prst="ellipse">
            <a:avLst/>
          </a:prstGeom>
          <a:gradFill rotWithShape="1">
            <a:gsLst>
              <a:gs pos="0">
                <a:schemeClr val="accent2"/>
              </a:gs>
              <a:gs pos="100000">
                <a:schemeClr val="accent2">
                  <a:gamma/>
                  <a:shade val="46275"/>
                  <a:invGamma/>
                </a:schemeClr>
              </a:gs>
            </a:gsLst>
            <a:path path="shape">
              <a:fillToRect l="50000" t="50000" r="50000" b="50000"/>
            </a:path>
          </a:gradFill>
          <a:ln w="9525">
            <a:solidFill>
              <a:schemeClr val="accent2"/>
            </a:solidFill>
            <a:round/>
            <a:headEnd/>
            <a:tailEnd/>
          </a:ln>
          <a:effectLst/>
        </p:spPr>
        <p:txBody>
          <a:bodyPr wrap="none" anchor="ctr"/>
          <a:lstStyle/>
          <a:p>
            <a:pPr fontAlgn="auto">
              <a:spcBef>
                <a:spcPts val="0"/>
              </a:spcBef>
              <a:spcAft>
                <a:spcPts val="0"/>
              </a:spcAft>
              <a:defRPr/>
            </a:pPr>
            <a:endParaRPr lang="en-US">
              <a:solidFill>
                <a:schemeClr val="bg1"/>
              </a:solidFill>
              <a:latin typeface="+mn-lt"/>
              <a:cs typeface="+mn-cs"/>
            </a:endParaRPr>
          </a:p>
        </p:txBody>
      </p:sp>
      <p:cxnSp>
        <p:nvCxnSpPr>
          <p:cNvPr id="6" name="Straight Arrow Connector 5"/>
          <p:cNvCxnSpPr/>
          <p:nvPr/>
        </p:nvCxnSpPr>
        <p:spPr>
          <a:xfrm>
            <a:off x="3070225" y="5403850"/>
            <a:ext cx="0" cy="38100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522413" y="5697538"/>
            <a:ext cx="3086100" cy="338137"/>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Arial" panose="020B0604020202020204" pitchFamily="34" charset="0"/>
              </a:rPr>
              <a:t>Disease pathology</a:t>
            </a:r>
          </a:p>
        </p:txBody>
      </p:sp>
      <p:sp>
        <p:nvSpPr>
          <p:cNvPr id="9" name="Right Brace 8"/>
          <p:cNvSpPr/>
          <p:nvPr/>
        </p:nvSpPr>
        <p:spPr>
          <a:xfrm>
            <a:off x="5562600" y="1519238"/>
            <a:ext cx="733425" cy="3843337"/>
          </a:xfrm>
          <a:prstGeom prst="rightBrace">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schemeClr val="bg1"/>
              </a:solidFill>
            </a:endParaRPr>
          </a:p>
        </p:txBody>
      </p:sp>
      <p:sp>
        <p:nvSpPr>
          <p:cNvPr id="10" name="TextBox 9"/>
          <p:cNvSpPr txBox="1"/>
          <p:nvPr/>
        </p:nvSpPr>
        <p:spPr>
          <a:xfrm>
            <a:off x="6475413" y="2463800"/>
            <a:ext cx="1254125" cy="338138"/>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mn-cs"/>
              </a:rPr>
              <a:t>Receptor</a:t>
            </a:r>
          </a:p>
        </p:txBody>
      </p:sp>
      <p:sp>
        <p:nvSpPr>
          <p:cNvPr id="72" name="TextBox 71"/>
          <p:cNvSpPr txBox="1"/>
          <p:nvPr/>
        </p:nvSpPr>
        <p:spPr>
          <a:xfrm>
            <a:off x="7718425" y="2476500"/>
            <a:ext cx="1406525" cy="585788"/>
          </a:xfrm>
          <a:prstGeom prst="rect">
            <a:avLst/>
          </a:prstGeom>
          <a:noFill/>
        </p:spPr>
        <p:txBody>
          <a:bodyPr>
            <a:spAutoFit/>
          </a:bodyPr>
          <a:lstStyle/>
          <a:p>
            <a:pPr algn="ctr" fontAlgn="auto">
              <a:spcBef>
                <a:spcPts val="0"/>
              </a:spcBef>
              <a:spcAft>
                <a:spcPts val="0"/>
              </a:spcAft>
              <a:defRPr/>
            </a:pPr>
            <a:r>
              <a:rPr lang="en-US" sz="1600" dirty="0" err="1" smtClean="0">
                <a:solidFill>
                  <a:schemeClr val="bg1"/>
                </a:solidFill>
                <a:latin typeface="+mj-lt"/>
                <a:cs typeface="+mn-cs"/>
              </a:rPr>
              <a:t>Signalling</a:t>
            </a:r>
            <a:r>
              <a:rPr lang="en-US" sz="1600" dirty="0" smtClean="0">
                <a:solidFill>
                  <a:schemeClr val="bg1"/>
                </a:solidFill>
                <a:latin typeface="+mj-lt"/>
                <a:cs typeface="+mn-cs"/>
              </a:rPr>
              <a:t> </a:t>
            </a:r>
            <a:r>
              <a:rPr lang="en-US" sz="1600" dirty="0">
                <a:solidFill>
                  <a:schemeClr val="bg1"/>
                </a:solidFill>
                <a:latin typeface="+mj-lt"/>
                <a:cs typeface="+mn-cs"/>
              </a:rPr>
              <a:t>molecule</a:t>
            </a:r>
          </a:p>
        </p:txBody>
      </p:sp>
      <p:sp>
        <p:nvSpPr>
          <p:cNvPr id="73" name="TextBox 72"/>
          <p:cNvSpPr txBox="1"/>
          <p:nvPr/>
        </p:nvSpPr>
        <p:spPr>
          <a:xfrm>
            <a:off x="3816350" y="1441450"/>
            <a:ext cx="1077913" cy="338138"/>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mn-cs"/>
              </a:rPr>
              <a:t>Cell</a:t>
            </a:r>
          </a:p>
        </p:txBody>
      </p:sp>
      <p:sp>
        <p:nvSpPr>
          <p:cNvPr id="74" name="TextBox 73"/>
          <p:cNvSpPr txBox="1"/>
          <p:nvPr/>
        </p:nvSpPr>
        <p:spPr>
          <a:xfrm>
            <a:off x="3205163" y="2840038"/>
            <a:ext cx="1077912" cy="338137"/>
          </a:xfrm>
          <a:prstGeom prst="rect">
            <a:avLst/>
          </a:prstGeom>
          <a:noFill/>
        </p:spPr>
        <p:txBody>
          <a:bodyPr>
            <a:spAutoFit/>
          </a:bodyPr>
          <a:lstStyle/>
          <a:p>
            <a:pPr algn="ctr" fontAlgn="auto">
              <a:spcBef>
                <a:spcPts val="0"/>
              </a:spcBef>
              <a:spcAft>
                <a:spcPts val="0"/>
              </a:spcAft>
              <a:defRPr/>
            </a:pPr>
            <a:r>
              <a:rPr lang="en-US" sz="1600" dirty="0">
                <a:latin typeface="+mj-lt"/>
                <a:cs typeface="+mn-cs"/>
              </a:rPr>
              <a:t>Nucleus</a:t>
            </a:r>
          </a:p>
        </p:txBody>
      </p:sp>
      <p:sp>
        <p:nvSpPr>
          <p:cNvPr id="60" name="TextBox 59"/>
          <p:cNvSpPr txBox="1"/>
          <p:nvPr/>
        </p:nvSpPr>
        <p:spPr>
          <a:xfrm>
            <a:off x="1524000" y="2008188"/>
            <a:ext cx="1285875" cy="338137"/>
          </a:xfrm>
          <a:prstGeom prst="rect">
            <a:avLst/>
          </a:prstGeom>
          <a:noFill/>
        </p:spPr>
        <p:txBody>
          <a:bodyPr>
            <a:spAutoFit/>
          </a:bodyPr>
          <a:lstStyle/>
          <a:p>
            <a:pPr algn="ctr" fontAlgn="auto">
              <a:spcBef>
                <a:spcPts val="0"/>
              </a:spcBef>
              <a:spcAft>
                <a:spcPts val="0"/>
              </a:spcAft>
              <a:defRPr/>
            </a:pPr>
            <a:r>
              <a:rPr lang="en-US" sz="1600" dirty="0">
                <a:latin typeface="+mj-lt"/>
                <a:cs typeface="+mn-cs"/>
              </a:rPr>
              <a:t>Receptor</a:t>
            </a:r>
          </a:p>
        </p:txBody>
      </p:sp>
      <p:sp>
        <p:nvSpPr>
          <p:cNvPr id="61" name="TextBox 60"/>
          <p:cNvSpPr txBox="1"/>
          <p:nvPr/>
        </p:nvSpPr>
        <p:spPr>
          <a:xfrm>
            <a:off x="1524000" y="809625"/>
            <a:ext cx="1441450" cy="584200"/>
          </a:xfrm>
          <a:prstGeom prst="rect">
            <a:avLst/>
          </a:prstGeom>
          <a:noFill/>
        </p:spPr>
        <p:txBody>
          <a:bodyPr>
            <a:spAutoFit/>
          </a:bodyPr>
          <a:lstStyle/>
          <a:p>
            <a:pPr algn="ctr" fontAlgn="auto">
              <a:spcBef>
                <a:spcPts val="0"/>
              </a:spcBef>
              <a:spcAft>
                <a:spcPts val="0"/>
              </a:spcAft>
              <a:defRPr/>
            </a:pPr>
            <a:r>
              <a:rPr lang="en-US" sz="1600" dirty="0" err="1" smtClean="0">
                <a:solidFill>
                  <a:schemeClr val="bg1"/>
                </a:solidFill>
                <a:latin typeface="+mj-lt"/>
                <a:cs typeface="+mn-cs"/>
              </a:rPr>
              <a:t>Signalling</a:t>
            </a:r>
            <a:r>
              <a:rPr lang="en-US" sz="1600" dirty="0" smtClean="0">
                <a:solidFill>
                  <a:schemeClr val="bg1"/>
                </a:solidFill>
                <a:latin typeface="+mj-lt"/>
                <a:cs typeface="+mn-cs"/>
              </a:rPr>
              <a:t> </a:t>
            </a:r>
            <a:r>
              <a:rPr lang="en-US" sz="1600" dirty="0">
                <a:solidFill>
                  <a:schemeClr val="bg1"/>
                </a:solidFill>
                <a:latin typeface="+mj-lt"/>
                <a:cs typeface="+mn-cs"/>
              </a:rPr>
              <a:t>molecule</a:t>
            </a:r>
          </a:p>
        </p:txBody>
      </p:sp>
      <p:sp>
        <p:nvSpPr>
          <p:cNvPr id="17424" name="Rectangle 11"/>
          <p:cNvSpPr>
            <a:spLocks noChangeArrowheads="1"/>
          </p:cNvSpPr>
          <p:nvPr/>
        </p:nvSpPr>
        <p:spPr bwMode="auto">
          <a:xfrm>
            <a:off x="7938" y="6156325"/>
            <a:ext cx="8528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800" b="1" dirty="0"/>
              <a:t>1. </a:t>
            </a:r>
            <a:r>
              <a:rPr lang="en-US" altLang="en-US" sz="800" dirty="0"/>
              <a:t>Foltz, I., </a:t>
            </a:r>
            <a:r>
              <a:rPr lang="en-US" altLang="en-US" sz="800" i="1" dirty="0"/>
              <a:t>et al</a:t>
            </a:r>
            <a:r>
              <a:rPr lang="en-US" altLang="en-US" sz="800" dirty="0"/>
              <a:t>. (2013). </a:t>
            </a:r>
            <a:r>
              <a:rPr lang="en-US" altLang="en-US" sz="800" i="1" dirty="0"/>
              <a:t>Circulation</a:t>
            </a:r>
            <a:r>
              <a:rPr lang="en-US" altLang="en-US" sz="800" dirty="0"/>
              <a:t>, 127:2222-2230; </a:t>
            </a:r>
            <a:r>
              <a:rPr lang="en-US" altLang="en-US" sz="800" b="1" dirty="0"/>
              <a:t>2. </a:t>
            </a:r>
            <a:r>
              <a:rPr lang="en-US" altLang="en-US" sz="800" dirty="0"/>
              <a:t>Hughes, J. (2011). Principles of early drug discovery. </a:t>
            </a:r>
            <a:r>
              <a:rPr lang="en-US" altLang="en-US" sz="800" i="1" dirty="0"/>
              <a:t>British Journal of Pharmacology</a:t>
            </a:r>
            <a:r>
              <a:rPr lang="en-US" altLang="en-US" sz="800" dirty="0"/>
              <a:t>, 1239-1249. </a:t>
            </a:r>
          </a:p>
        </p:txBody>
      </p:sp>
      <p:sp>
        <p:nvSpPr>
          <p:cNvPr id="17425" name="Title 10"/>
          <p:cNvSpPr>
            <a:spLocks noGrp="1"/>
          </p:cNvSpPr>
          <p:nvPr>
            <p:ph type="title"/>
          </p:nvPr>
        </p:nvSpPr>
        <p:spPr>
          <a:xfrm>
            <a:off x="1525588" y="0"/>
            <a:ext cx="7283450" cy="1093788"/>
          </a:xfrm>
        </p:spPr>
        <p:txBody>
          <a:bodyPr/>
          <a:lstStyle/>
          <a:p>
            <a:pPr eaLnBrk="1" hangingPunct="1"/>
            <a:r>
              <a:rPr lang="en-US" altLang="en-US" smtClean="0"/>
              <a:t>Target Discovery</a:t>
            </a:r>
            <a:endParaRPr lang="en-GB" altLang="en-US"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path" presetSubtype="0" accel="50000" decel="50000" fill="hold" grpId="0" nodeType="clickEffect">
                                  <p:stCondLst>
                                    <p:cond delay="0"/>
                                  </p:stCondLst>
                                  <p:childTnLst>
                                    <p:animMotion origin="layout" path="M 0.02396 -0.03773 L 0.12761 -0.03773 C 0.17396 -0.03773 0.23126 -0.01158 0.23126 0.00972 L 0.23126 0.05787 " pathEditMode="relative" rAng="0" ptsTypes="FfFF">
                                      <p:cBhvr>
                                        <p:cTn id="6" dur="2000" fill="hold"/>
                                        <p:tgtEl>
                                          <p:spTgt spid="47"/>
                                        </p:tgtEl>
                                        <p:attrNameLst>
                                          <p:attrName>ppt_x</p:attrName>
                                          <p:attrName>ppt_y</p:attrName>
                                        </p:attrNameLst>
                                      </p:cBhvr>
                                      <p:rCtr x="1036500" y="476900"/>
                                    </p:animMotion>
                                  </p:childTnLst>
                                </p:cTn>
                              </p:par>
                              <p:par>
                                <p:cTn id="7" presetID="10" presetClass="entr" presetSubtype="0" fill="hold" grpId="0" nodeType="withEffect">
                                  <p:stCondLst>
                                    <p:cond delay="500"/>
                                  </p:stCondLst>
                                  <p:childTnLst>
                                    <p:set>
                                      <p:cBhvr>
                                        <p:cTn id="8" dur="1" fill="hold">
                                          <p:stCondLst>
                                            <p:cond delay="0"/>
                                          </p:stCondLst>
                                        </p:cTn>
                                        <p:tgtEl>
                                          <p:spTgt spid="61"/>
                                        </p:tgtEl>
                                        <p:attrNameLst>
                                          <p:attrName>style.visibility</p:attrName>
                                        </p:attrNameLst>
                                      </p:cBhvr>
                                      <p:to>
                                        <p:strVal val="visible"/>
                                      </p:to>
                                    </p:set>
                                    <p:animEffect transition="in" filter="fade">
                                      <p:cBhvr>
                                        <p:cTn id="9" dur="500"/>
                                        <p:tgtEl>
                                          <p:spTgt spid="61"/>
                                        </p:tgtEl>
                                      </p:cBhvr>
                                    </p:animEffect>
                                  </p:childTnLst>
                                </p:cTn>
                              </p:par>
                            </p:childTnLst>
                          </p:cTn>
                        </p:par>
                        <p:par>
                          <p:cTn id="10" fill="hold" nodeType="afterGroup">
                            <p:stCondLst>
                              <p:cond delay="2000"/>
                            </p:stCondLst>
                            <p:childTnLst>
                              <p:par>
                                <p:cTn id="11" presetID="2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childTnLst>
                          </p:cTn>
                        </p:par>
                        <p:par>
                          <p:cTn id="14" fill="hold" nodeType="afterGroup">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371"/>
                                        </p:tgtEl>
                                        <p:attrNameLst>
                                          <p:attrName>style.visibility</p:attrName>
                                        </p:attrNameLst>
                                      </p:cBhvr>
                                      <p:to>
                                        <p:strVal val="visible"/>
                                      </p:to>
                                    </p:set>
                                    <p:animEffect transition="in" filter="fade">
                                      <p:cBhvr>
                                        <p:cTn id="25" dur="500"/>
                                        <p:tgtEl>
                                          <p:spTgt spid="37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72"/>
                                        </p:tgtEl>
                                        <p:attrNameLst>
                                          <p:attrName>style.visibility</p:attrName>
                                        </p:attrNameLst>
                                      </p:cBhvr>
                                      <p:to>
                                        <p:strVal val="visible"/>
                                      </p:to>
                                    </p:set>
                                    <p:animEffect transition="in" filter="fade">
                                      <p:cBhvr>
                                        <p:cTn id="28" dur="500"/>
                                        <p:tgtEl>
                                          <p:spTgt spid="37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fade">
                                      <p:cBhvr>
                                        <p:cTn id="3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29" grpId="0"/>
      <p:bldP spid="372" grpId="0" animBg="1"/>
      <p:bldP spid="8" grpId="0"/>
      <p:bldP spid="9" grpId="0" animBg="1"/>
      <p:bldP spid="10" grpId="0"/>
      <p:bldP spid="72" grpId="0"/>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4"/>
          <p:cNvGrpSpPr>
            <a:grpSpLocks/>
          </p:cNvGrpSpPr>
          <p:nvPr/>
        </p:nvGrpSpPr>
        <p:grpSpPr bwMode="auto">
          <a:xfrm rot="7397878">
            <a:off x="1477962" y="2725738"/>
            <a:ext cx="684213" cy="490538"/>
            <a:chOff x="2066" y="395"/>
            <a:chExt cx="1402" cy="1009"/>
          </a:xfrm>
        </p:grpSpPr>
        <p:sp>
          <p:nvSpPr>
            <p:cNvPr id="133223" name="Oval 55"/>
            <p:cNvSpPr>
              <a:spLocks noChangeAspect="1" noChangeArrowheads="1"/>
            </p:cNvSpPr>
            <p:nvPr/>
          </p:nvSpPr>
          <p:spPr bwMode="auto">
            <a:xfrm rot="2156769">
              <a:off x="2068" y="395"/>
              <a:ext cx="140" cy="307"/>
            </a:xfrm>
            <a:prstGeom prst="ellipse">
              <a:avLst/>
            </a:prstGeom>
            <a:solidFill>
              <a:srgbClr val="C0C0C0"/>
            </a:solidFill>
            <a:ln w="12700">
              <a:solidFill>
                <a:srgbClr val="969696"/>
              </a:solidFill>
              <a:round/>
              <a:headEnd/>
              <a:tailEnd/>
            </a:ln>
          </p:spPr>
          <p:txBody>
            <a:bodyPr rot="10800000" wrap="none" anchor="ctr"/>
            <a:lstStyle/>
            <a:p>
              <a:pPr fontAlgn="auto">
                <a:spcBef>
                  <a:spcPts val="0"/>
                </a:spcBef>
                <a:spcAft>
                  <a:spcPts val="0"/>
                </a:spcAft>
                <a:defRPr/>
              </a:pPr>
              <a:endParaRPr lang="en-US">
                <a:solidFill>
                  <a:schemeClr val="bg1"/>
                </a:solidFill>
                <a:latin typeface="+mj-lt"/>
                <a:cs typeface="+mn-cs"/>
              </a:endParaRPr>
            </a:p>
          </p:txBody>
        </p:sp>
        <p:sp>
          <p:nvSpPr>
            <p:cNvPr id="133224" name="AutoShape 56"/>
            <p:cNvSpPr>
              <a:spLocks noChangeAspect="1" noChangeArrowheads="1"/>
            </p:cNvSpPr>
            <p:nvPr/>
          </p:nvSpPr>
          <p:spPr bwMode="auto">
            <a:xfrm rot="1858740">
              <a:off x="2092" y="628"/>
              <a:ext cx="472" cy="69"/>
            </a:xfrm>
            <a:prstGeom prst="roundRect">
              <a:avLst>
                <a:gd name="adj" fmla="val 50000"/>
              </a:avLst>
            </a:prstGeom>
            <a:solidFill>
              <a:srgbClr val="EAEAEA"/>
            </a:solidFill>
            <a:ln w="9525">
              <a:solidFill>
                <a:srgbClr val="969696"/>
              </a:solidFill>
              <a:round/>
              <a:headEnd/>
              <a:tailEnd/>
            </a:ln>
          </p:spPr>
          <p:txBody>
            <a:bodyPr rot="10800000" wrap="none" anchor="ctr"/>
            <a:lstStyle/>
            <a:p>
              <a:pPr fontAlgn="auto">
                <a:spcBef>
                  <a:spcPts val="0"/>
                </a:spcBef>
                <a:spcAft>
                  <a:spcPts val="0"/>
                </a:spcAft>
                <a:defRPr/>
              </a:pPr>
              <a:endParaRPr lang="en-US">
                <a:solidFill>
                  <a:schemeClr val="bg1"/>
                </a:solidFill>
                <a:latin typeface="+mj-lt"/>
                <a:cs typeface="+mn-cs"/>
              </a:endParaRPr>
            </a:p>
          </p:txBody>
        </p:sp>
        <p:sp>
          <p:nvSpPr>
            <p:cNvPr id="133225" name="Oval 57"/>
            <p:cNvSpPr>
              <a:spLocks noChangeAspect="1" noChangeArrowheads="1"/>
            </p:cNvSpPr>
            <p:nvPr/>
          </p:nvSpPr>
          <p:spPr bwMode="auto">
            <a:xfrm rot="2156769">
              <a:off x="2386" y="582"/>
              <a:ext cx="140" cy="333"/>
            </a:xfrm>
            <a:prstGeom prst="ellipse">
              <a:avLst/>
            </a:prstGeom>
            <a:solidFill>
              <a:srgbClr val="C0C0C0"/>
            </a:solidFill>
            <a:ln w="12700">
              <a:solidFill>
                <a:srgbClr val="969696"/>
              </a:solidFill>
              <a:round/>
              <a:headEnd/>
              <a:tailEnd/>
            </a:ln>
          </p:spPr>
          <p:txBody>
            <a:bodyPr rot="10800000" wrap="none" anchor="ctr"/>
            <a:lstStyle/>
            <a:p>
              <a:pPr fontAlgn="auto">
                <a:spcBef>
                  <a:spcPts val="0"/>
                </a:spcBef>
                <a:spcAft>
                  <a:spcPts val="0"/>
                </a:spcAft>
                <a:defRPr/>
              </a:pPr>
              <a:endParaRPr lang="en-US">
                <a:solidFill>
                  <a:schemeClr val="bg1"/>
                </a:solidFill>
                <a:latin typeface="+mj-lt"/>
                <a:cs typeface="+mn-cs"/>
              </a:endParaRPr>
            </a:p>
          </p:txBody>
        </p:sp>
        <p:sp>
          <p:nvSpPr>
            <p:cNvPr id="133226" name="Oval 58"/>
            <p:cNvSpPr>
              <a:spLocks noChangeAspect="1" noChangeArrowheads="1"/>
            </p:cNvSpPr>
            <p:nvPr/>
          </p:nvSpPr>
          <p:spPr bwMode="auto">
            <a:xfrm rot="1745554">
              <a:off x="2414" y="660"/>
              <a:ext cx="94" cy="186"/>
            </a:xfrm>
            <a:prstGeom prst="ellipse">
              <a:avLst/>
            </a:prstGeom>
            <a:solidFill>
              <a:srgbClr val="EAEAEA"/>
            </a:solidFill>
            <a:ln w="9525">
              <a:solidFill>
                <a:srgbClr val="969696"/>
              </a:solidFill>
              <a:round/>
              <a:headEnd/>
              <a:tailEnd/>
            </a:ln>
          </p:spPr>
          <p:txBody>
            <a:bodyPr rot="10800000" wrap="none" anchor="ctr"/>
            <a:lstStyle/>
            <a:p>
              <a:pPr fontAlgn="auto">
                <a:spcBef>
                  <a:spcPts val="0"/>
                </a:spcBef>
                <a:spcAft>
                  <a:spcPts val="0"/>
                </a:spcAft>
                <a:defRPr/>
              </a:pPr>
              <a:endParaRPr lang="en-US">
                <a:solidFill>
                  <a:schemeClr val="bg1"/>
                </a:solidFill>
                <a:latin typeface="+mj-lt"/>
                <a:cs typeface="+mn-cs"/>
              </a:endParaRPr>
            </a:p>
          </p:txBody>
        </p:sp>
        <p:sp>
          <p:nvSpPr>
            <p:cNvPr id="133227" name="Rectangle 59"/>
            <p:cNvSpPr>
              <a:spLocks noChangeAspect="1" noChangeArrowheads="1"/>
            </p:cNvSpPr>
            <p:nvPr/>
          </p:nvSpPr>
          <p:spPr bwMode="auto">
            <a:xfrm rot="1887035">
              <a:off x="2396" y="882"/>
              <a:ext cx="826" cy="186"/>
            </a:xfrm>
            <a:prstGeom prst="rect">
              <a:avLst/>
            </a:prstGeom>
            <a:solidFill>
              <a:srgbClr val="EAEAEA"/>
            </a:solidFill>
            <a:ln>
              <a:noFill/>
            </a:ln>
            <a:extLst/>
          </p:spPr>
          <p:txBody>
            <a:bodyPr rot="10800000" wrap="none" anchor="ctr"/>
            <a:lstStyle/>
            <a:p>
              <a:pPr fontAlgn="auto">
                <a:spcBef>
                  <a:spcPts val="0"/>
                </a:spcBef>
                <a:spcAft>
                  <a:spcPts val="0"/>
                </a:spcAft>
                <a:defRPr/>
              </a:pPr>
              <a:endParaRPr lang="en-US">
                <a:solidFill>
                  <a:schemeClr val="bg1"/>
                </a:solidFill>
                <a:latin typeface="+mj-lt"/>
                <a:cs typeface="+mn-cs"/>
              </a:endParaRPr>
            </a:p>
          </p:txBody>
        </p:sp>
        <p:sp>
          <p:nvSpPr>
            <p:cNvPr id="133228" name="Oval 60"/>
            <p:cNvSpPr>
              <a:spLocks noChangeAspect="1" noChangeArrowheads="1"/>
            </p:cNvSpPr>
            <p:nvPr/>
          </p:nvSpPr>
          <p:spPr bwMode="auto">
            <a:xfrm rot="1745554">
              <a:off x="3123" y="1095"/>
              <a:ext cx="94" cy="186"/>
            </a:xfrm>
            <a:prstGeom prst="ellipse">
              <a:avLst/>
            </a:prstGeom>
            <a:solidFill>
              <a:srgbClr val="C0C0C0"/>
            </a:solidFill>
            <a:ln w="12700">
              <a:solidFill>
                <a:srgbClr val="969696"/>
              </a:solidFill>
              <a:round/>
              <a:headEnd/>
              <a:tailEnd/>
            </a:ln>
          </p:spPr>
          <p:txBody>
            <a:bodyPr rot="10800000" wrap="none" anchor="ctr"/>
            <a:lstStyle/>
            <a:p>
              <a:pPr fontAlgn="auto">
                <a:spcBef>
                  <a:spcPts val="0"/>
                </a:spcBef>
                <a:spcAft>
                  <a:spcPts val="0"/>
                </a:spcAft>
                <a:defRPr/>
              </a:pPr>
              <a:endParaRPr lang="en-US">
                <a:solidFill>
                  <a:schemeClr val="bg1"/>
                </a:solidFill>
                <a:latin typeface="+mj-lt"/>
                <a:cs typeface="+mn-cs"/>
              </a:endParaRPr>
            </a:p>
          </p:txBody>
        </p:sp>
        <p:sp>
          <p:nvSpPr>
            <p:cNvPr id="133229" name="AutoShape 61"/>
            <p:cNvSpPr>
              <a:spLocks noChangeAspect="1" noChangeArrowheads="1"/>
            </p:cNvSpPr>
            <p:nvPr/>
          </p:nvSpPr>
          <p:spPr bwMode="auto">
            <a:xfrm rot="7232501" flipH="1">
              <a:off x="3179" y="1155"/>
              <a:ext cx="49" cy="98"/>
            </a:xfrm>
            <a:prstGeom prst="can">
              <a:avLst>
                <a:gd name="adj" fmla="val 47059"/>
              </a:avLst>
            </a:prstGeom>
            <a:solidFill>
              <a:srgbClr val="EAEAEA"/>
            </a:solidFill>
            <a:ln w="9525">
              <a:solidFill>
                <a:srgbClr val="969696"/>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30" name="Line 62"/>
            <p:cNvSpPr>
              <a:spLocks noChangeAspect="1" noChangeShapeType="1"/>
            </p:cNvSpPr>
            <p:nvPr/>
          </p:nvSpPr>
          <p:spPr bwMode="auto">
            <a:xfrm rot="-911698">
              <a:off x="3269" y="1201"/>
              <a:ext cx="198" cy="212"/>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31" name="Line 63"/>
            <p:cNvSpPr>
              <a:spLocks noChangeAspect="1" noChangeShapeType="1"/>
            </p:cNvSpPr>
            <p:nvPr/>
          </p:nvSpPr>
          <p:spPr bwMode="auto">
            <a:xfrm rot="-911698">
              <a:off x="2576" y="585"/>
              <a:ext cx="573" cy="604"/>
            </a:xfrm>
            <a:prstGeom prst="line">
              <a:avLst/>
            </a:prstGeom>
            <a:noFill/>
            <a:ln w="9525">
              <a:solidFill>
                <a:srgbClr val="969696"/>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32" name="Line 64"/>
            <p:cNvSpPr>
              <a:spLocks noChangeAspect="1" noChangeShapeType="1"/>
            </p:cNvSpPr>
            <p:nvPr/>
          </p:nvSpPr>
          <p:spPr bwMode="auto">
            <a:xfrm rot="-911698">
              <a:off x="2486" y="756"/>
              <a:ext cx="563" cy="598"/>
            </a:xfrm>
            <a:prstGeom prst="line">
              <a:avLst/>
            </a:prstGeom>
            <a:noFill/>
            <a:ln w="9525">
              <a:solidFill>
                <a:srgbClr val="969696"/>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33" name="Line 65"/>
            <p:cNvSpPr>
              <a:spLocks noChangeAspect="1" noChangeShapeType="1"/>
            </p:cNvSpPr>
            <p:nvPr/>
          </p:nvSpPr>
          <p:spPr bwMode="auto">
            <a:xfrm rot="1861603">
              <a:off x="3122" y="1116"/>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34" name="Line 66"/>
            <p:cNvSpPr>
              <a:spLocks noChangeAspect="1" noChangeShapeType="1"/>
            </p:cNvSpPr>
            <p:nvPr/>
          </p:nvSpPr>
          <p:spPr bwMode="auto">
            <a:xfrm rot="1861603">
              <a:off x="3096" y="1104"/>
              <a:ext cx="0" cy="36"/>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35" name="Line 67"/>
            <p:cNvSpPr>
              <a:spLocks noChangeAspect="1" noChangeShapeType="1"/>
            </p:cNvSpPr>
            <p:nvPr/>
          </p:nvSpPr>
          <p:spPr bwMode="auto">
            <a:xfrm rot="1861603">
              <a:off x="3070" y="1084"/>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36" name="Line 68"/>
            <p:cNvSpPr>
              <a:spLocks noChangeAspect="1" noChangeShapeType="1"/>
            </p:cNvSpPr>
            <p:nvPr/>
          </p:nvSpPr>
          <p:spPr bwMode="auto">
            <a:xfrm rot="1861603">
              <a:off x="3058" y="1077"/>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37" name="Line 69"/>
            <p:cNvSpPr>
              <a:spLocks noChangeAspect="1" noChangeShapeType="1"/>
            </p:cNvSpPr>
            <p:nvPr/>
          </p:nvSpPr>
          <p:spPr bwMode="auto">
            <a:xfrm rot="1861603">
              <a:off x="3027" y="1056"/>
              <a:ext cx="0" cy="59"/>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38" name="Line 70"/>
            <p:cNvSpPr>
              <a:spLocks noChangeAspect="1" noChangeShapeType="1"/>
            </p:cNvSpPr>
            <p:nvPr/>
          </p:nvSpPr>
          <p:spPr bwMode="auto">
            <a:xfrm rot="1861603">
              <a:off x="3008" y="1043"/>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39" name="Line 71"/>
            <p:cNvSpPr>
              <a:spLocks noChangeAspect="1" noChangeShapeType="1"/>
            </p:cNvSpPr>
            <p:nvPr/>
          </p:nvSpPr>
          <p:spPr bwMode="auto">
            <a:xfrm rot="1861603">
              <a:off x="2993" y="1038"/>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0" name="Line 72"/>
            <p:cNvSpPr>
              <a:spLocks noChangeAspect="1" noChangeShapeType="1"/>
            </p:cNvSpPr>
            <p:nvPr/>
          </p:nvSpPr>
          <p:spPr bwMode="auto">
            <a:xfrm rot="1861603">
              <a:off x="2964" y="1018"/>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1" name="Line 73"/>
            <p:cNvSpPr>
              <a:spLocks noChangeAspect="1" noChangeShapeType="1"/>
            </p:cNvSpPr>
            <p:nvPr/>
          </p:nvSpPr>
          <p:spPr bwMode="auto">
            <a:xfrm rot="1861603">
              <a:off x="2943" y="1004"/>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2" name="Line 74"/>
            <p:cNvSpPr>
              <a:spLocks noChangeAspect="1" noChangeShapeType="1"/>
            </p:cNvSpPr>
            <p:nvPr/>
          </p:nvSpPr>
          <p:spPr bwMode="auto">
            <a:xfrm rot="1861603">
              <a:off x="2917" y="996"/>
              <a:ext cx="0" cy="59"/>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3" name="Line 75"/>
            <p:cNvSpPr>
              <a:spLocks noChangeAspect="1" noChangeShapeType="1"/>
            </p:cNvSpPr>
            <p:nvPr/>
          </p:nvSpPr>
          <p:spPr bwMode="auto">
            <a:xfrm rot="1861603">
              <a:off x="2899" y="978"/>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4" name="Line 76"/>
            <p:cNvSpPr>
              <a:spLocks noChangeAspect="1" noChangeShapeType="1"/>
            </p:cNvSpPr>
            <p:nvPr/>
          </p:nvSpPr>
          <p:spPr bwMode="auto">
            <a:xfrm rot="1861603">
              <a:off x="2880" y="972"/>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5" name="Line 77"/>
            <p:cNvSpPr>
              <a:spLocks noChangeAspect="1" noChangeShapeType="1"/>
            </p:cNvSpPr>
            <p:nvPr/>
          </p:nvSpPr>
          <p:spPr bwMode="auto">
            <a:xfrm rot="1861603">
              <a:off x="2862" y="956"/>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6" name="Line 78"/>
            <p:cNvSpPr>
              <a:spLocks noChangeAspect="1" noChangeShapeType="1"/>
            </p:cNvSpPr>
            <p:nvPr/>
          </p:nvSpPr>
          <p:spPr bwMode="auto">
            <a:xfrm rot="1861603">
              <a:off x="2835" y="944"/>
              <a:ext cx="0" cy="36"/>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7" name="Line 79"/>
            <p:cNvSpPr>
              <a:spLocks noChangeAspect="1" noChangeShapeType="1"/>
            </p:cNvSpPr>
            <p:nvPr/>
          </p:nvSpPr>
          <p:spPr bwMode="auto">
            <a:xfrm rot="1861603">
              <a:off x="2809" y="933"/>
              <a:ext cx="0" cy="62"/>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8" name="Line 80"/>
            <p:cNvSpPr>
              <a:spLocks noChangeAspect="1" noChangeShapeType="1"/>
            </p:cNvSpPr>
            <p:nvPr/>
          </p:nvSpPr>
          <p:spPr bwMode="auto">
            <a:xfrm rot="1861603">
              <a:off x="2788" y="920"/>
              <a:ext cx="0" cy="36"/>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49" name="Line 81"/>
            <p:cNvSpPr>
              <a:spLocks noChangeAspect="1" noChangeShapeType="1"/>
            </p:cNvSpPr>
            <p:nvPr/>
          </p:nvSpPr>
          <p:spPr bwMode="auto">
            <a:xfrm rot="1861603">
              <a:off x="2770" y="899"/>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50" name="Line 82"/>
            <p:cNvSpPr>
              <a:spLocks noChangeAspect="1" noChangeShapeType="1"/>
            </p:cNvSpPr>
            <p:nvPr/>
          </p:nvSpPr>
          <p:spPr bwMode="auto">
            <a:xfrm rot="1861603">
              <a:off x="2755" y="894"/>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51" name="Line 83"/>
            <p:cNvSpPr>
              <a:spLocks noChangeAspect="1" noChangeShapeType="1"/>
            </p:cNvSpPr>
            <p:nvPr/>
          </p:nvSpPr>
          <p:spPr bwMode="auto">
            <a:xfrm rot="1861603">
              <a:off x="2729" y="872"/>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52" name="Line 84"/>
            <p:cNvSpPr>
              <a:spLocks noChangeAspect="1" noChangeShapeType="1"/>
            </p:cNvSpPr>
            <p:nvPr/>
          </p:nvSpPr>
          <p:spPr bwMode="auto">
            <a:xfrm rot="1861603">
              <a:off x="2702" y="868"/>
              <a:ext cx="0" cy="59"/>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53" name="Line 85"/>
            <p:cNvSpPr>
              <a:spLocks noChangeAspect="1" noChangeShapeType="1"/>
            </p:cNvSpPr>
            <p:nvPr/>
          </p:nvSpPr>
          <p:spPr bwMode="auto">
            <a:xfrm rot="1861603">
              <a:off x="2690" y="854"/>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54" name="Line 86"/>
            <p:cNvSpPr>
              <a:spLocks noChangeAspect="1" noChangeShapeType="1"/>
            </p:cNvSpPr>
            <p:nvPr/>
          </p:nvSpPr>
          <p:spPr bwMode="auto">
            <a:xfrm rot="1861603">
              <a:off x="2660" y="839"/>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55" name="Line 87"/>
            <p:cNvSpPr>
              <a:spLocks noChangeAspect="1" noChangeShapeType="1"/>
            </p:cNvSpPr>
            <p:nvPr/>
          </p:nvSpPr>
          <p:spPr bwMode="auto">
            <a:xfrm rot="1861603">
              <a:off x="2641" y="821"/>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56" name="Line 88"/>
            <p:cNvSpPr>
              <a:spLocks noChangeAspect="1" noChangeShapeType="1"/>
            </p:cNvSpPr>
            <p:nvPr/>
          </p:nvSpPr>
          <p:spPr bwMode="auto">
            <a:xfrm rot="1861603">
              <a:off x="2617" y="809"/>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257" name="Line 89"/>
            <p:cNvSpPr>
              <a:spLocks noChangeAspect="1" noChangeShapeType="1"/>
            </p:cNvSpPr>
            <p:nvPr/>
          </p:nvSpPr>
          <p:spPr bwMode="auto">
            <a:xfrm rot="1861603">
              <a:off x="2589" y="798"/>
              <a:ext cx="0" cy="59"/>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grpSp>
      <p:sp>
        <p:nvSpPr>
          <p:cNvPr id="184334" name="Line 100"/>
          <p:cNvSpPr>
            <a:spLocks noChangeShapeType="1"/>
          </p:cNvSpPr>
          <p:nvPr/>
        </p:nvSpPr>
        <p:spPr bwMode="auto">
          <a:xfrm>
            <a:off x="7802563" y="3917950"/>
            <a:ext cx="0" cy="685800"/>
          </a:xfrm>
          <a:prstGeom prst="line">
            <a:avLst/>
          </a:prstGeom>
          <a:noFill/>
          <a:ln w="28575">
            <a:solidFill>
              <a:schemeClr val="bg1"/>
            </a:solidFill>
            <a:round/>
            <a:headEnd/>
            <a:tailEnd type="triangle" w="med" len="med"/>
          </a:ln>
          <a:extLst/>
        </p:spPr>
        <p:txBody>
          <a:bodyPr/>
          <a:lstStyle/>
          <a:p>
            <a:pPr fontAlgn="auto">
              <a:spcBef>
                <a:spcPts val="0"/>
              </a:spcBef>
              <a:spcAft>
                <a:spcPts val="0"/>
              </a:spcAft>
              <a:defRPr/>
            </a:pPr>
            <a:endParaRPr lang="en-US">
              <a:solidFill>
                <a:schemeClr val="bg1"/>
              </a:solidFill>
              <a:latin typeface="+mj-lt"/>
              <a:cs typeface="+mn-cs"/>
            </a:endParaRPr>
          </a:p>
        </p:txBody>
      </p:sp>
      <p:grpSp>
        <p:nvGrpSpPr>
          <p:cNvPr id="4" name="Group 101"/>
          <p:cNvGrpSpPr>
            <a:grpSpLocks/>
          </p:cNvGrpSpPr>
          <p:nvPr/>
        </p:nvGrpSpPr>
        <p:grpSpPr bwMode="auto">
          <a:xfrm>
            <a:off x="6869113" y="3186113"/>
            <a:ext cx="573087" cy="568325"/>
            <a:chOff x="4176" y="1968"/>
            <a:chExt cx="361" cy="358"/>
          </a:xfrm>
        </p:grpSpPr>
        <p:sp>
          <p:nvSpPr>
            <p:cNvPr id="133219" name="Oval 102"/>
            <p:cNvSpPr>
              <a:spLocks noChangeAspect="1" noChangeArrowheads="1"/>
            </p:cNvSpPr>
            <p:nvPr/>
          </p:nvSpPr>
          <p:spPr bwMode="auto">
            <a:xfrm rot="-5532290">
              <a:off x="4223" y="1967"/>
              <a:ext cx="166" cy="169"/>
            </a:xfrm>
            <a:prstGeom prst="ellipse">
              <a:avLst/>
            </a:prstGeom>
            <a:gradFill rotWithShape="1">
              <a:gsLst>
                <a:gs pos="0">
                  <a:srgbClr val="8488C4"/>
                </a:gs>
                <a:gs pos="53000">
                  <a:srgbClr val="D4DEFF"/>
                </a:gs>
                <a:gs pos="83000">
                  <a:srgbClr val="D4DEFF"/>
                </a:gs>
                <a:gs pos="100000">
                  <a:srgbClr val="96AB94"/>
                </a:gs>
              </a:gsLst>
              <a:path path="shape">
                <a:fillToRect l="50000" t="50000" r="50000" b="50000"/>
              </a:path>
            </a:gradFill>
            <a:ln>
              <a:noFill/>
            </a:ln>
            <a:extLst/>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20" name="Oval 103"/>
            <p:cNvSpPr>
              <a:spLocks noChangeAspect="1" noChangeArrowheads="1"/>
            </p:cNvSpPr>
            <p:nvPr/>
          </p:nvSpPr>
          <p:spPr bwMode="auto">
            <a:xfrm rot="-5532290">
              <a:off x="4175" y="2111"/>
              <a:ext cx="166" cy="169"/>
            </a:xfrm>
            <a:prstGeom prst="ellipse">
              <a:avLst/>
            </a:prstGeom>
            <a:gradFill rotWithShape="1">
              <a:gsLst>
                <a:gs pos="0">
                  <a:srgbClr val="8488C4"/>
                </a:gs>
                <a:gs pos="53000">
                  <a:srgbClr val="D4DEFF"/>
                </a:gs>
                <a:gs pos="83000">
                  <a:srgbClr val="D4DEFF"/>
                </a:gs>
                <a:gs pos="100000">
                  <a:srgbClr val="96AB94"/>
                </a:gs>
              </a:gsLst>
              <a:path path="shape">
                <a:fillToRect l="50000" t="50000" r="50000" b="50000"/>
              </a:path>
            </a:gradFill>
            <a:ln>
              <a:noFill/>
            </a:ln>
            <a:extLst/>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21" name="Oval 104"/>
            <p:cNvSpPr>
              <a:spLocks noChangeAspect="1" noChangeArrowheads="1"/>
            </p:cNvSpPr>
            <p:nvPr/>
          </p:nvSpPr>
          <p:spPr bwMode="auto">
            <a:xfrm rot="-5532290">
              <a:off x="4322" y="2159"/>
              <a:ext cx="166" cy="169"/>
            </a:xfrm>
            <a:prstGeom prst="ellipse">
              <a:avLst/>
            </a:prstGeom>
            <a:gradFill rotWithShape="1">
              <a:gsLst>
                <a:gs pos="0">
                  <a:srgbClr val="8488C4"/>
                </a:gs>
                <a:gs pos="53000">
                  <a:srgbClr val="D4DEFF"/>
                </a:gs>
                <a:gs pos="83000">
                  <a:srgbClr val="D4DEFF"/>
                </a:gs>
                <a:gs pos="100000">
                  <a:srgbClr val="96AB94"/>
                </a:gs>
              </a:gsLst>
              <a:path path="shape">
                <a:fillToRect l="50000" t="50000" r="50000" b="50000"/>
              </a:path>
            </a:gradFill>
            <a:ln>
              <a:noFill/>
            </a:ln>
            <a:extLst/>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22" name="Oval 105"/>
            <p:cNvSpPr>
              <a:spLocks noChangeAspect="1" noChangeArrowheads="1"/>
            </p:cNvSpPr>
            <p:nvPr/>
          </p:nvSpPr>
          <p:spPr bwMode="auto">
            <a:xfrm rot="-5532290">
              <a:off x="4370" y="2015"/>
              <a:ext cx="166" cy="169"/>
            </a:xfrm>
            <a:prstGeom prst="ellipse">
              <a:avLst/>
            </a:prstGeom>
            <a:gradFill rotWithShape="1">
              <a:gsLst>
                <a:gs pos="0">
                  <a:srgbClr val="8488C4"/>
                </a:gs>
                <a:gs pos="53000">
                  <a:srgbClr val="D4DEFF"/>
                </a:gs>
                <a:gs pos="83000">
                  <a:srgbClr val="D4DEFF"/>
                </a:gs>
                <a:gs pos="100000">
                  <a:srgbClr val="96AB94"/>
                </a:gs>
              </a:gsLst>
              <a:path path="shape">
                <a:fillToRect l="50000" t="50000" r="50000" b="50000"/>
              </a:path>
            </a:gradFill>
            <a:ln>
              <a:noFill/>
            </a:ln>
            <a:extLst/>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5" name="Group 106"/>
          <p:cNvGrpSpPr>
            <a:grpSpLocks/>
          </p:cNvGrpSpPr>
          <p:nvPr/>
        </p:nvGrpSpPr>
        <p:grpSpPr bwMode="auto">
          <a:xfrm>
            <a:off x="8142288" y="3230563"/>
            <a:ext cx="573087" cy="568325"/>
            <a:chOff x="4176" y="1968"/>
            <a:chExt cx="361" cy="358"/>
          </a:xfrm>
        </p:grpSpPr>
        <p:sp>
          <p:nvSpPr>
            <p:cNvPr id="133215" name="Oval 107"/>
            <p:cNvSpPr>
              <a:spLocks noChangeAspect="1" noChangeArrowheads="1"/>
            </p:cNvSpPr>
            <p:nvPr/>
          </p:nvSpPr>
          <p:spPr bwMode="auto">
            <a:xfrm rot="-5532290">
              <a:off x="4223" y="1967"/>
              <a:ext cx="166" cy="169"/>
            </a:xfrm>
            <a:prstGeom prst="ellipse">
              <a:avLst/>
            </a:prstGeom>
            <a:gradFill rotWithShape="1">
              <a:gsLst>
                <a:gs pos="0">
                  <a:srgbClr val="FF0000"/>
                </a:gs>
                <a:gs pos="100000">
                  <a:srgbClr val="760000"/>
                </a:gs>
              </a:gsLst>
              <a:path path="shape">
                <a:fillToRect l="50000" t="50000" r="50000" b="50000"/>
              </a:path>
            </a:gradFill>
            <a:ln w="9525" algn="ctr">
              <a:solidFill>
                <a:srgbClr val="993300"/>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16" name="Oval 108"/>
            <p:cNvSpPr>
              <a:spLocks noChangeAspect="1" noChangeArrowheads="1"/>
            </p:cNvSpPr>
            <p:nvPr/>
          </p:nvSpPr>
          <p:spPr bwMode="auto">
            <a:xfrm rot="-5532290">
              <a:off x="4175" y="2111"/>
              <a:ext cx="166" cy="169"/>
            </a:xfrm>
            <a:prstGeom prst="ellipse">
              <a:avLst/>
            </a:prstGeom>
            <a:gradFill rotWithShape="1">
              <a:gsLst>
                <a:gs pos="0">
                  <a:srgbClr val="FF0000"/>
                </a:gs>
                <a:gs pos="100000">
                  <a:srgbClr val="760000"/>
                </a:gs>
              </a:gsLst>
              <a:path path="shape">
                <a:fillToRect l="50000" t="50000" r="50000" b="50000"/>
              </a:path>
            </a:gradFill>
            <a:ln w="9525" algn="ctr">
              <a:solidFill>
                <a:srgbClr val="993300"/>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17" name="Oval 109"/>
            <p:cNvSpPr>
              <a:spLocks noChangeAspect="1" noChangeArrowheads="1"/>
            </p:cNvSpPr>
            <p:nvPr/>
          </p:nvSpPr>
          <p:spPr bwMode="auto">
            <a:xfrm rot="-5532290">
              <a:off x="4322" y="2159"/>
              <a:ext cx="166" cy="169"/>
            </a:xfrm>
            <a:prstGeom prst="ellipse">
              <a:avLst/>
            </a:prstGeom>
            <a:gradFill rotWithShape="1">
              <a:gsLst>
                <a:gs pos="0">
                  <a:srgbClr val="FF0000"/>
                </a:gs>
                <a:gs pos="100000">
                  <a:srgbClr val="760000"/>
                </a:gs>
              </a:gsLst>
              <a:path path="shape">
                <a:fillToRect l="50000" t="50000" r="50000" b="50000"/>
              </a:path>
            </a:gradFill>
            <a:ln w="9525" algn="ctr">
              <a:solidFill>
                <a:srgbClr val="993300"/>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18" name="Oval 110"/>
            <p:cNvSpPr>
              <a:spLocks noChangeAspect="1" noChangeArrowheads="1"/>
            </p:cNvSpPr>
            <p:nvPr/>
          </p:nvSpPr>
          <p:spPr bwMode="auto">
            <a:xfrm rot="-5532290">
              <a:off x="4370" y="2015"/>
              <a:ext cx="166" cy="169"/>
            </a:xfrm>
            <a:prstGeom prst="ellipse">
              <a:avLst/>
            </a:prstGeom>
            <a:gradFill rotWithShape="1">
              <a:gsLst>
                <a:gs pos="0">
                  <a:srgbClr val="FF0000"/>
                </a:gs>
                <a:gs pos="100000">
                  <a:srgbClr val="760000"/>
                </a:gs>
              </a:gsLst>
              <a:path path="shape">
                <a:fillToRect l="50000" t="50000" r="50000" b="50000"/>
              </a:path>
            </a:gradFill>
            <a:ln w="9525" algn="ctr">
              <a:solidFill>
                <a:srgbClr val="993300"/>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6" name="Group 171"/>
          <p:cNvGrpSpPr>
            <a:grpSpLocks/>
          </p:cNvGrpSpPr>
          <p:nvPr/>
        </p:nvGrpSpPr>
        <p:grpSpPr bwMode="auto">
          <a:xfrm>
            <a:off x="7546975" y="4846638"/>
            <a:ext cx="522288" cy="515937"/>
            <a:chOff x="6172200" y="4872038"/>
            <a:chExt cx="522288" cy="515937"/>
          </a:xfrm>
        </p:grpSpPr>
        <p:grpSp>
          <p:nvGrpSpPr>
            <p:cNvPr id="18613" name="Group 91"/>
            <p:cNvGrpSpPr>
              <a:grpSpLocks noChangeAspect="1"/>
            </p:cNvGrpSpPr>
            <p:nvPr/>
          </p:nvGrpSpPr>
          <p:grpSpPr bwMode="auto">
            <a:xfrm rot="-5532290">
              <a:off x="6175375" y="5097463"/>
              <a:ext cx="211137" cy="217488"/>
              <a:chOff x="2939" y="1061"/>
              <a:chExt cx="379" cy="415"/>
            </a:xfrm>
          </p:grpSpPr>
          <p:sp>
            <p:nvSpPr>
              <p:cNvPr id="133213" name="Oval 92"/>
              <p:cNvSpPr>
                <a:spLocks noChangeAspect="1" noChangeArrowheads="1"/>
              </p:cNvSpPr>
              <p:nvPr/>
            </p:nvSpPr>
            <p:spPr bwMode="auto">
              <a:xfrm>
                <a:off x="2939" y="1061"/>
                <a:ext cx="379" cy="415"/>
              </a:xfrm>
              <a:prstGeom prst="ellipse">
                <a:avLst/>
              </a:prstGeom>
              <a:gradFill rotWithShape="1">
                <a:gsLst>
                  <a:gs pos="0">
                    <a:srgbClr val="8488C4"/>
                  </a:gs>
                  <a:gs pos="100000">
                    <a:srgbClr val="FF5050"/>
                  </a:gs>
                </a:gsLst>
                <a:path path="shape">
                  <a:fillToRect l="50000" t="50000" r="50000" b="50000"/>
                </a:path>
              </a:gradFill>
              <a:ln>
                <a:noFill/>
              </a:ln>
              <a:extLst/>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14" name="Oval 93"/>
              <p:cNvSpPr>
                <a:spLocks noChangeAspect="1" noChangeArrowheads="1"/>
              </p:cNvSpPr>
              <p:nvPr/>
            </p:nvSpPr>
            <p:spPr bwMode="auto">
              <a:xfrm>
                <a:off x="2939" y="1061"/>
                <a:ext cx="379" cy="415"/>
              </a:xfrm>
              <a:prstGeom prst="ellipse">
                <a:avLst/>
              </a:prstGeom>
              <a:gradFill rotWithShape="1">
                <a:gsLst>
                  <a:gs pos="0">
                    <a:srgbClr val="8488C4">
                      <a:alpha val="60001"/>
                    </a:srgbClr>
                  </a:gs>
                  <a:gs pos="100000">
                    <a:srgbClr val="FF5050">
                      <a:alpha val="60001"/>
                    </a:srgbClr>
                  </a:gs>
                </a:gsLst>
                <a:path path="shape">
                  <a:fillToRect l="50000" t="50000" r="50000" b="50000"/>
                </a:path>
              </a:gradFill>
              <a:ln w="9525" algn="ctr">
                <a:solidFill>
                  <a:srgbClr val="993300"/>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18614" name="Group 94"/>
            <p:cNvGrpSpPr>
              <a:grpSpLocks noChangeAspect="1"/>
            </p:cNvGrpSpPr>
            <p:nvPr/>
          </p:nvGrpSpPr>
          <p:grpSpPr bwMode="auto">
            <a:xfrm rot="-5532290">
              <a:off x="6251575" y="4868863"/>
              <a:ext cx="211137" cy="217488"/>
              <a:chOff x="2939" y="1061"/>
              <a:chExt cx="379" cy="415"/>
            </a:xfrm>
          </p:grpSpPr>
          <p:sp>
            <p:nvSpPr>
              <p:cNvPr id="133211" name="Oval 95"/>
              <p:cNvSpPr>
                <a:spLocks noChangeAspect="1" noChangeArrowheads="1"/>
              </p:cNvSpPr>
              <p:nvPr/>
            </p:nvSpPr>
            <p:spPr bwMode="auto">
              <a:xfrm>
                <a:off x="2939" y="1061"/>
                <a:ext cx="379" cy="415"/>
              </a:xfrm>
              <a:prstGeom prst="ellipse">
                <a:avLst/>
              </a:prstGeom>
              <a:gradFill rotWithShape="1">
                <a:gsLst>
                  <a:gs pos="0">
                    <a:srgbClr val="8488C4"/>
                  </a:gs>
                  <a:gs pos="100000">
                    <a:srgbClr val="FF5050"/>
                  </a:gs>
                </a:gsLst>
                <a:path path="shape">
                  <a:fillToRect l="50000" t="50000" r="50000" b="50000"/>
                </a:path>
              </a:gradFill>
              <a:ln>
                <a:noFill/>
              </a:ln>
              <a:extLst/>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12" name="Oval 96"/>
              <p:cNvSpPr>
                <a:spLocks noChangeAspect="1" noChangeArrowheads="1"/>
              </p:cNvSpPr>
              <p:nvPr/>
            </p:nvSpPr>
            <p:spPr bwMode="auto">
              <a:xfrm>
                <a:off x="2939" y="1061"/>
                <a:ext cx="379" cy="415"/>
              </a:xfrm>
              <a:prstGeom prst="ellipse">
                <a:avLst/>
              </a:prstGeom>
              <a:gradFill rotWithShape="1">
                <a:gsLst>
                  <a:gs pos="0">
                    <a:srgbClr val="8488C4">
                      <a:alpha val="60001"/>
                    </a:srgbClr>
                  </a:gs>
                  <a:gs pos="100000">
                    <a:srgbClr val="FF5050">
                      <a:alpha val="60001"/>
                    </a:srgbClr>
                  </a:gs>
                </a:gsLst>
                <a:path path="shape">
                  <a:fillToRect l="50000" t="50000" r="50000" b="50000"/>
                </a:path>
              </a:gradFill>
              <a:ln w="9525" algn="ctr">
                <a:solidFill>
                  <a:srgbClr val="993300"/>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18615" name="Group 97"/>
            <p:cNvGrpSpPr>
              <a:grpSpLocks noChangeAspect="1"/>
            </p:cNvGrpSpPr>
            <p:nvPr/>
          </p:nvGrpSpPr>
          <p:grpSpPr bwMode="auto">
            <a:xfrm rot="-5532290">
              <a:off x="6480175" y="4945063"/>
              <a:ext cx="211137" cy="217488"/>
              <a:chOff x="2939" y="1061"/>
              <a:chExt cx="379" cy="415"/>
            </a:xfrm>
          </p:grpSpPr>
          <p:sp>
            <p:nvSpPr>
              <p:cNvPr id="133209" name="Oval 98"/>
              <p:cNvSpPr>
                <a:spLocks noChangeAspect="1" noChangeArrowheads="1"/>
              </p:cNvSpPr>
              <p:nvPr/>
            </p:nvSpPr>
            <p:spPr bwMode="auto">
              <a:xfrm>
                <a:off x="2939" y="1061"/>
                <a:ext cx="379" cy="415"/>
              </a:xfrm>
              <a:prstGeom prst="ellipse">
                <a:avLst/>
              </a:prstGeom>
              <a:gradFill rotWithShape="1">
                <a:gsLst>
                  <a:gs pos="0">
                    <a:srgbClr val="8488C4"/>
                  </a:gs>
                  <a:gs pos="100000">
                    <a:srgbClr val="FF5050"/>
                  </a:gs>
                </a:gsLst>
                <a:path path="shape">
                  <a:fillToRect l="50000" t="50000" r="50000" b="50000"/>
                </a:path>
              </a:gradFill>
              <a:ln>
                <a:noFill/>
              </a:ln>
              <a:extLst/>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10" name="Oval 99"/>
              <p:cNvSpPr>
                <a:spLocks noChangeAspect="1" noChangeArrowheads="1"/>
              </p:cNvSpPr>
              <p:nvPr/>
            </p:nvSpPr>
            <p:spPr bwMode="auto">
              <a:xfrm>
                <a:off x="2939" y="1061"/>
                <a:ext cx="379" cy="415"/>
              </a:xfrm>
              <a:prstGeom prst="ellipse">
                <a:avLst/>
              </a:prstGeom>
              <a:gradFill rotWithShape="1">
                <a:gsLst>
                  <a:gs pos="0">
                    <a:srgbClr val="8488C4">
                      <a:alpha val="60001"/>
                    </a:srgbClr>
                  </a:gs>
                  <a:gs pos="100000">
                    <a:srgbClr val="FF5050">
                      <a:alpha val="60001"/>
                    </a:srgbClr>
                  </a:gs>
                </a:gsLst>
                <a:path path="shape">
                  <a:fillToRect l="50000" t="50000" r="50000" b="50000"/>
                </a:path>
              </a:gradFill>
              <a:ln w="9525" algn="ctr">
                <a:solidFill>
                  <a:srgbClr val="993300"/>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18616" name="Group 111"/>
            <p:cNvGrpSpPr>
              <a:grpSpLocks noChangeAspect="1"/>
            </p:cNvGrpSpPr>
            <p:nvPr/>
          </p:nvGrpSpPr>
          <p:grpSpPr bwMode="auto">
            <a:xfrm rot="-5532290">
              <a:off x="6403975" y="5173663"/>
              <a:ext cx="211137" cy="217488"/>
              <a:chOff x="2939" y="1061"/>
              <a:chExt cx="379" cy="415"/>
            </a:xfrm>
          </p:grpSpPr>
          <p:sp>
            <p:nvSpPr>
              <p:cNvPr id="133207" name="Oval 112"/>
              <p:cNvSpPr>
                <a:spLocks noChangeAspect="1" noChangeArrowheads="1"/>
              </p:cNvSpPr>
              <p:nvPr/>
            </p:nvSpPr>
            <p:spPr bwMode="auto">
              <a:xfrm>
                <a:off x="2939" y="1061"/>
                <a:ext cx="379" cy="415"/>
              </a:xfrm>
              <a:prstGeom prst="ellipse">
                <a:avLst/>
              </a:prstGeom>
              <a:gradFill rotWithShape="1">
                <a:gsLst>
                  <a:gs pos="0">
                    <a:srgbClr val="8488C4"/>
                  </a:gs>
                  <a:gs pos="100000">
                    <a:srgbClr val="FF5050"/>
                  </a:gs>
                </a:gsLst>
                <a:path path="shape">
                  <a:fillToRect l="50000" t="50000" r="50000" b="50000"/>
                </a:path>
              </a:gradFill>
              <a:ln>
                <a:noFill/>
              </a:ln>
              <a:extLst/>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133208" name="Oval 113"/>
              <p:cNvSpPr>
                <a:spLocks noChangeAspect="1" noChangeArrowheads="1"/>
              </p:cNvSpPr>
              <p:nvPr/>
            </p:nvSpPr>
            <p:spPr bwMode="auto">
              <a:xfrm>
                <a:off x="2939" y="1061"/>
                <a:ext cx="379" cy="415"/>
              </a:xfrm>
              <a:prstGeom prst="ellipse">
                <a:avLst/>
              </a:prstGeom>
              <a:gradFill rotWithShape="1">
                <a:gsLst>
                  <a:gs pos="0">
                    <a:srgbClr val="8488C4">
                      <a:alpha val="60001"/>
                    </a:srgbClr>
                  </a:gs>
                  <a:gs pos="100000">
                    <a:srgbClr val="FF5050">
                      <a:alpha val="60001"/>
                    </a:srgbClr>
                  </a:gs>
                </a:gsLst>
                <a:path path="shape">
                  <a:fillToRect l="50000" t="50000" r="50000" b="50000"/>
                </a:path>
              </a:gradFill>
              <a:ln w="9525" algn="ctr">
                <a:solidFill>
                  <a:srgbClr val="993300"/>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grpSp>
      </p:grpSp>
      <p:sp>
        <p:nvSpPr>
          <p:cNvPr id="184338" name="Freeform 114"/>
          <p:cNvSpPr>
            <a:spLocks/>
          </p:cNvSpPr>
          <p:nvPr/>
        </p:nvSpPr>
        <p:spPr bwMode="auto">
          <a:xfrm>
            <a:off x="3844537" y="3145686"/>
            <a:ext cx="1148674" cy="469264"/>
          </a:xfrm>
          <a:custGeom>
            <a:avLst/>
            <a:gdLst>
              <a:gd name="T0" fmla="*/ 2147483647 w 752"/>
              <a:gd name="T1" fmla="*/ 2147483647 h 344"/>
              <a:gd name="T2" fmla="*/ 2147483647 w 752"/>
              <a:gd name="T3" fmla="*/ 2147483647 h 344"/>
              <a:gd name="T4" fmla="*/ 2147483647 w 752"/>
              <a:gd name="T5" fmla="*/ 2147483647 h 344"/>
              <a:gd name="T6" fmla="*/ 2147483647 w 752"/>
              <a:gd name="T7" fmla="*/ 2147483647 h 344"/>
              <a:gd name="T8" fmla="*/ 2147483647 w 752"/>
              <a:gd name="T9" fmla="*/ 2147483647 h 344"/>
              <a:gd name="T10" fmla="*/ 2147483647 w 752"/>
              <a:gd name="T11" fmla="*/ 2147483647 h 344"/>
              <a:gd name="T12" fmla="*/ 2147483647 w 752"/>
              <a:gd name="T13" fmla="*/ 2147483647 h 344"/>
              <a:gd name="T14" fmla="*/ 2147483647 w 752"/>
              <a:gd name="T15" fmla="*/ 2147483647 h 344"/>
              <a:gd name="T16" fmla="*/ 0 60000 65536"/>
              <a:gd name="T17" fmla="*/ 0 60000 65536"/>
              <a:gd name="T18" fmla="*/ 0 60000 65536"/>
              <a:gd name="T19" fmla="*/ 0 60000 65536"/>
              <a:gd name="T20" fmla="*/ 0 60000 65536"/>
              <a:gd name="T21" fmla="*/ 0 60000 65536"/>
              <a:gd name="T22" fmla="*/ 0 60000 65536"/>
              <a:gd name="T23" fmla="*/ 0 60000 65536"/>
              <a:gd name="T24" fmla="*/ 0 w 752"/>
              <a:gd name="T25" fmla="*/ 0 h 344"/>
              <a:gd name="T26" fmla="*/ 752 w 752"/>
              <a:gd name="T27" fmla="*/ 344 h 344"/>
              <a:gd name="connsiteX0" fmla="*/ 1958 w 9622"/>
              <a:gd name="connsiteY0" fmla="*/ 4258 h 8593"/>
              <a:gd name="connsiteX1" fmla="*/ 4511 w 9622"/>
              <a:gd name="connsiteY1" fmla="*/ 1467 h 8593"/>
              <a:gd name="connsiteX2" fmla="*/ 7064 w 9622"/>
              <a:gd name="connsiteY2" fmla="*/ 4258 h 8593"/>
              <a:gd name="connsiteX3" fmla="*/ 9618 w 9622"/>
              <a:gd name="connsiteY3" fmla="*/ 72 h 8593"/>
              <a:gd name="connsiteX4" fmla="*/ 6426 w 9622"/>
              <a:gd name="connsiteY4" fmla="*/ 8444 h 8593"/>
              <a:gd name="connsiteX5" fmla="*/ 4511 w 9622"/>
              <a:gd name="connsiteY5" fmla="*/ 5653 h 8593"/>
              <a:gd name="connsiteX6" fmla="*/ 43 w 9622"/>
              <a:gd name="connsiteY6" fmla="*/ 8444 h 8593"/>
              <a:gd name="connsiteX7" fmla="*/ 2702 w 9622"/>
              <a:gd name="connsiteY7" fmla="*/ 3036 h 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622" h="8593">
                <a:moveTo>
                  <a:pt x="1958" y="4258"/>
                </a:moveTo>
                <a:cubicBezTo>
                  <a:pt x="2809" y="2862"/>
                  <a:pt x="3660" y="1467"/>
                  <a:pt x="4511" y="1467"/>
                </a:cubicBezTo>
                <a:cubicBezTo>
                  <a:pt x="5362" y="1467"/>
                  <a:pt x="6213" y="4490"/>
                  <a:pt x="7064" y="4258"/>
                </a:cubicBezTo>
                <a:cubicBezTo>
                  <a:pt x="7915" y="4025"/>
                  <a:pt x="9724" y="-626"/>
                  <a:pt x="9618" y="72"/>
                </a:cubicBezTo>
                <a:cubicBezTo>
                  <a:pt x="9511" y="769"/>
                  <a:pt x="7277" y="7514"/>
                  <a:pt x="6426" y="8444"/>
                </a:cubicBezTo>
                <a:cubicBezTo>
                  <a:pt x="5575" y="9374"/>
                  <a:pt x="5575" y="5653"/>
                  <a:pt x="4511" y="5653"/>
                </a:cubicBezTo>
                <a:cubicBezTo>
                  <a:pt x="3447" y="5653"/>
                  <a:pt x="362" y="8909"/>
                  <a:pt x="43" y="8444"/>
                </a:cubicBezTo>
                <a:cubicBezTo>
                  <a:pt x="-276" y="7979"/>
                  <a:pt x="1266" y="5595"/>
                  <a:pt x="2702" y="3036"/>
                </a:cubicBezTo>
              </a:path>
            </a:pathLst>
          </a:custGeom>
          <a:solidFill>
            <a:srgbClr val="CC0066"/>
          </a:solidFill>
          <a:ln w="9525">
            <a:solidFill>
              <a:schemeClr val="tx1"/>
            </a:solidFill>
            <a:round/>
            <a:headEnd/>
            <a:tailEnd/>
          </a:ln>
        </p:spPr>
        <p:txBody>
          <a:bodyPr/>
          <a:lstStyle/>
          <a:p>
            <a:pPr fontAlgn="auto">
              <a:spcBef>
                <a:spcPts val="0"/>
              </a:spcBef>
              <a:spcAft>
                <a:spcPts val="0"/>
              </a:spcAft>
              <a:defRPr/>
            </a:pPr>
            <a:endParaRPr lang="en-US">
              <a:solidFill>
                <a:schemeClr val="bg1"/>
              </a:solidFill>
              <a:latin typeface="+mj-lt"/>
              <a:cs typeface="+mn-cs"/>
            </a:endParaRPr>
          </a:p>
        </p:txBody>
      </p:sp>
      <p:sp>
        <p:nvSpPr>
          <p:cNvPr id="184339" name="Line 115"/>
          <p:cNvSpPr>
            <a:spLocks noChangeShapeType="1"/>
          </p:cNvSpPr>
          <p:nvPr/>
        </p:nvSpPr>
        <p:spPr bwMode="auto">
          <a:xfrm>
            <a:off x="2516188" y="3462338"/>
            <a:ext cx="1143000" cy="0"/>
          </a:xfrm>
          <a:prstGeom prst="line">
            <a:avLst/>
          </a:prstGeom>
          <a:noFill/>
          <a:ln w="38100">
            <a:solidFill>
              <a:schemeClr val="bg1"/>
            </a:solidFill>
            <a:round/>
            <a:headEnd/>
            <a:tailEnd type="triangle" w="med" len="me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84340" name="Freeform 116"/>
          <p:cNvSpPr>
            <a:spLocks/>
          </p:cNvSpPr>
          <p:nvPr/>
        </p:nvSpPr>
        <p:spPr bwMode="auto">
          <a:xfrm>
            <a:off x="7796213" y="3662363"/>
            <a:ext cx="346075" cy="257175"/>
          </a:xfrm>
          <a:custGeom>
            <a:avLst/>
            <a:gdLst>
              <a:gd name="T0" fmla="*/ 0 w 432"/>
              <a:gd name="T1" fmla="*/ 2147483647 h 352"/>
              <a:gd name="T2" fmla="*/ 2147483647 w 432"/>
              <a:gd name="T3" fmla="*/ 2147483647 h 352"/>
              <a:gd name="T4" fmla="*/ 2147483647 w 432"/>
              <a:gd name="T5" fmla="*/ 2147483647 h 352"/>
              <a:gd name="T6" fmla="*/ 2147483647 w 432"/>
              <a:gd name="T7" fmla="*/ 2147483647 h 352"/>
              <a:gd name="T8" fmla="*/ 0 60000 65536"/>
              <a:gd name="T9" fmla="*/ 0 60000 65536"/>
              <a:gd name="T10" fmla="*/ 0 60000 65536"/>
              <a:gd name="T11" fmla="*/ 0 60000 65536"/>
              <a:gd name="T12" fmla="*/ 0 w 432"/>
              <a:gd name="T13" fmla="*/ 0 h 352"/>
              <a:gd name="T14" fmla="*/ 432 w 432"/>
              <a:gd name="T15" fmla="*/ 352 h 352"/>
            </a:gdLst>
            <a:ahLst/>
            <a:cxnLst>
              <a:cxn ang="T8">
                <a:pos x="T0" y="T1"/>
              </a:cxn>
              <a:cxn ang="T9">
                <a:pos x="T2" y="T3"/>
              </a:cxn>
              <a:cxn ang="T10">
                <a:pos x="T4" y="T5"/>
              </a:cxn>
              <a:cxn ang="T11">
                <a:pos x="T6" y="T7"/>
              </a:cxn>
            </a:cxnLst>
            <a:rect l="T12" t="T13" r="T14" b="T15"/>
            <a:pathLst>
              <a:path w="432" h="352">
                <a:moveTo>
                  <a:pt x="0" y="352"/>
                </a:moveTo>
                <a:cubicBezTo>
                  <a:pt x="28" y="260"/>
                  <a:pt x="56" y="168"/>
                  <a:pt x="96" y="112"/>
                </a:cubicBezTo>
                <a:cubicBezTo>
                  <a:pt x="136" y="56"/>
                  <a:pt x="184" y="32"/>
                  <a:pt x="240" y="16"/>
                </a:cubicBezTo>
                <a:cubicBezTo>
                  <a:pt x="296" y="0"/>
                  <a:pt x="364" y="8"/>
                  <a:pt x="432" y="16"/>
                </a:cubicBezTo>
              </a:path>
            </a:pathLst>
          </a:custGeom>
          <a:noFill/>
          <a:ln w="28575">
            <a:solidFill>
              <a:schemeClr val="bg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84352" name="Line 130"/>
          <p:cNvSpPr>
            <a:spLocks noChangeShapeType="1"/>
          </p:cNvSpPr>
          <p:nvPr/>
        </p:nvSpPr>
        <p:spPr bwMode="auto">
          <a:xfrm flipH="1">
            <a:off x="4802188" y="5122863"/>
            <a:ext cx="1219200" cy="0"/>
          </a:xfrm>
          <a:prstGeom prst="line">
            <a:avLst/>
          </a:prstGeom>
          <a:noFill/>
          <a:ln w="38100">
            <a:solidFill>
              <a:schemeClr val="bg1"/>
            </a:solidFill>
            <a:round/>
            <a:headEnd/>
            <a:tailEnd type="triangle" w="med" len="me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84353" name="Line 131"/>
          <p:cNvSpPr>
            <a:spLocks noChangeShapeType="1"/>
          </p:cNvSpPr>
          <p:nvPr/>
        </p:nvSpPr>
        <p:spPr bwMode="auto">
          <a:xfrm flipH="1">
            <a:off x="2211388" y="5199063"/>
            <a:ext cx="990600" cy="0"/>
          </a:xfrm>
          <a:prstGeom prst="line">
            <a:avLst/>
          </a:prstGeom>
          <a:noFill/>
          <a:ln w="38100">
            <a:solidFill>
              <a:schemeClr val="bg1"/>
            </a:solidFill>
            <a:round/>
            <a:headEnd/>
            <a:tailEnd type="triangle" w="med" len="me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84354" name="Text Box 132"/>
          <p:cNvSpPr txBox="1">
            <a:spLocks noChangeArrowheads="1"/>
          </p:cNvSpPr>
          <p:nvPr/>
        </p:nvSpPr>
        <p:spPr bwMode="auto">
          <a:xfrm>
            <a:off x="6654800" y="2728913"/>
            <a:ext cx="782638" cy="307975"/>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400" dirty="0">
                <a:solidFill>
                  <a:schemeClr val="bg1"/>
                </a:solidFill>
                <a:latin typeface="+mj-lt"/>
              </a:rPr>
              <a:t>B-cells</a:t>
            </a:r>
          </a:p>
        </p:txBody>
      </p:sp>
      <p:sp>
        <p:nvSpPr>
          <p:cNvPr id="184355" name="Text Box 133"/>
          <p:cNvSpPr txBox="1">
            <a:spLocks noChangeArrowheads="1"/>
          </p:cNvSpPr>
          <p:nvPr/>
        </p:nvSpPr>
        <p:spPr bwMode="auto">
          <a:xfrm>
            <a:off x="7935913" y="2590800"/>
            <a:ext cx="987425" cy="523875"/>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400" dirty="0">
                <a:solidFill>
                  <a:schemeClr val="bg1"/>
                </a:solidFill>
                <a:latin typeface="+mj-lt"/>
              </a:rPr>
              <a:t>Myeloma</a:t>
            </a:r>
          </a:p>
          <a:p>
            <a:pPr algn="ctr" eaLnBrk="1" fontAlgn="auto" hangingPunct="1">
              <a:spcBef>
                <a:spcPts val="0"/>
              </a:spcBef>
              <a:spcAft>
                <a:spcPts val="0"/>
              </a:spcAft>
              <a:defRPr/>
            </a:pPr>
            <a:r>
              <a:rPr lang="en-US" sz="1400" dirty="0">
                <a:solidFill>
                  <a:schemeClr val="bg1"/>
                </a:solidFill>
                <a:latin typeface="+mj-lt"/>
              </a:rPr>
              <a:t>cells</a:t>
            </a:r>
          </a:p>
        </p:txBody>
      </p:sp>
      <p:sp>
        <p:nvSpPr>
          <p:cNvPr id="184356" name="Text Box 135"/>
          <p:cNvSpPr txBox="1">
            <a:spLocks noChangeArrowheads="1"/>
          </p:cNvSpPr>
          <p:nvPr/>
        </p:nvSpPr>
        <p:spPr bwMode="auto">
          <a:xfrm>
            <a:off x="7285038" y="5341938"/>
            <a:ext cx="1230312" cy="523875"/>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400" dirty="0" err="1">
                <a:solidFill>
                  <a:schemeClr val="bg1"/>
                </a:solidFill>
                <a:latin typeface="+mj-lt"/>
              </a:rPr>
              <a:t>Hybridoma</a:t>
            </a:r>
            <a:r>
              <a:rPr lang="en-US" sz="1400" dirty="0">
                <a:solidFill>
                  <a:schemeClr val="bg1"/>
                </a:solidFill>
                <a:latin typeface="+mj-lt"/>
              </a:rPr>
              <a:t> </a:t>
            </a:r>
          </a:p>
          <a:p>
            <a:pPr algn="ctr" eaLnBrk="1" fontAlgn="auto" hangingPunct="1">
              <a:spcBef>
                <a:spcPts val="0"/>
              </a:spcBef>
              <a:spcAft>
                <a:spcPts val="0"/>
              </a:spcAft>
              <a:defRPr/>
            </a:pPr>
            <a:r>
              <a:rPr lang="en-US" sz="1400" dirty="0">
                <a:solidFill>
                  <a:schemeClr val="bg1"/>
                </a:solidFill>
                <a:latin typeface="+mj-lt"/>
              </a:rPr>
              <a:t>cells</a:t>
            </a:r>
          </a:p>
        </p:txBody>
      </p:sp>
      <p:sp>
        <p:nvSpPr>
          <p:cNvPr id="184358" name="Text Box 137"/>
          <p:cNvSpPr txBox="1">
            <a:spLocks noChangeArrowheads="1"/>
          </p:cNvSpPr>
          <p:nvPr/>
        </p:nvSpPr>
        <p:spPr bwMode="auto">
          <a:xfrm>
            <a:off x="3887788" y="3598863"/>
            <a:ext cx="798512" cy="307975"/>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400" dirty="0">
                <a:solidFill>
                  <a:schemeClr val="bg1"/>
                </a:solidFill>
                <a:latin typeface="+mj-lt"/>
              </a:rPr>
              <a:t>Spleen</a:t>
            </a:r>
          </a:p>
        </p:txBody>
      </p:sp>
      <p:grpSp>
        <p:nvGrpSpPr>
          <p:cNvPr id="13" name="Group 138"/>
          <p:cNvGrpSpPr>
            <a:grpSpLocks/>
          </p:cNvGrpSpPr>
          <p:nvPr/>
        </p:nvGrpSpPr>
        <p:grpSpPr bwMode="auto">
          <a:xfrm>
            <a:off x="687388" y="2959100"/>
            <a:ext cx="2003425" cy="825500"/>
            <a:chOff x="2487" y="1965"/>
            <a:chExt cx="1262" cy="520"/>
          </a:xfrm>
        </p:grpSpPr>
        <p:sp>
          <p:nvSpPr>
            <p:cNvPr id="133197" name="Freeform 139"/>
            <p:cNvSpPr>
              <a:spLocks noChangeAspect="1"/>
            </p:cNvSpPr>
            <p:nvPr/>
          </p:nvSpPr>
          <p:spPr bwMode="auto">
            <a:xfrm>
              <a:off x="2487" y="1965"/>
              <a:ext cx="1262" cy="520"/>
            </a:xfrm>
            <a:custGeom>
              <a:avLst/>
              <a:gdLst>
                <a:gd name="T0" fmla="*/ 1258 w 1262"/>
                <a:gd name="T1" fmla="*/ 427 h 520"/>
                <a:gd name="T2" fmla="*/ 1150 w 1262"/>
                <a:gd name="T3" fmla="*/ 471 h 520"/>
                <a:gd name="T4" fmla="*/ 1002 w 1262"/>
                <a:gd name="T5" fmla="*/ 493 h 520"/>
                <a:gd name="T6" fmla="*/ 752 w 1262"/>
                <a:gd name="T7" fmla="*/ 439 h 520"/>
                <a:gd name="T8" fmla="*/ 611 w 1262"/>
                <a:gd name="T9" fmla="*/ 384 h 520"/>
                <a:gd name="T10" fmla="*/ 595 w 1262"/>
                <a:gd name="T11" fmla="*/ 306 h 520"/>
                <a:gd name="T12" fmla="*/ 570 w 1262"/>
                <a:gd name="T13" fmla="*/ 188 h 520"/>
                <a:gd name="T14" fmla="*/ 475 w 1262"/>
                <a:gd name="T15" fmla="*/ 94 h 520"/>
                <a:gd name="T16" fmla="*/ 373 w 1262"/>
                <a:gd name="T17" fmla="*/ 60 h 520"/>
                <a:gd name="T18" fmla="*/ 308 w 1262"/>
                <a:gd name="T19" fmla="*/ 97 h 520"/>
                <a:gd name="T20" fmla="*/ 268 w 1262"/>
                <a:gd name="T21" fmla="*/ 80 h 520"/>
                <a:gd name="T22" fmla="*/ 237 w 1262"/>
                <a:gd name="T23" fmla="*/ 70 h 520"/>
                <a:gd name="T24" fmla="*/ 258 w 1262"/>
                <a:gd name="T25" fmla="*/ 48 h 520"/>
                <a:gd name="T26" fmla="*/ 257 w 1262"/>
                <a:gd name="T27" fmla="*/ 5 h 520"/>
                <a:gd name="T28" fmla="*/ 206 w 1262"/>
                <a:gd name="T29" fmla="*/ 16 h 520"/>
                <a:gd name="T30" fmla="*/ 164 w 1262"/>
                <a:gd name="T31" fmla="*/ 78 h 520"/>
                <a:gd name="T32" fmla="*/ 112 w 1262"/>
                <a:gd name="T33" fmla="*/ 99 h 520"/>
                <a:gd name="T34" fmla="*/ 16 w 1262"/>
                <a:gd name="T35" fmla="*/ 183 h 520"/>
                <a:gd name="T36" fmla="*/ 17 w 1262"/>
                <a:gd name="T37" fmla="*/ 212 h 520"/>
                <a:gd name="T38" fmla="*/ 44 w 1262"/>
                <a:gd name="T39" fmla="*/ 249 h 520"/>
                <a:gd name="T40" fmla="*/ 81 w 1262"/>
                <a:gd name="T41" fmla="*/ 252 h 520"/>
                <a:gd name="T42" fmla="*/ 119 w 1262"/>
                <a:gd name="T43" fmla="*/ 263 h 520"/>
                <a:gd name="T44" fmla="*/ 151 w 1262"/>
                <a:gd name="T45" fmla="*/ 289 h 520"/>
                <a:gd name="T46" fmla="*/ 180 w 1262"/>
                <a:gd name="T47" fmla="*/ 316 h 520"/>
                <a:gd name="T48" fmla="*/ 199 w 1262"/>
                <a:gd name="T49" fmla="*/ 328 h 520"/>
                <a:gd name="T50" fmla="*/ 187 w 1262"/>
                <a:gd name="T51" fmla="*/ 373 h 520"/>
                <a:gd name="T52" fmla="*/ 142 w 1262"/>
                <a:gd name="T53" fmla="*/ 381 h 520"/>
                <a:gd name="T54" fmla="*/ 134 w 1262"/>
                <a:gd name="T55" fmla="*/ 388 h 520"/>
                <a:gd name="T56" fmla="*/ 153 w 1262"/>
                <a:gd name="T57" fmla="*/ 397 h 520"/>
                <a:gd name="T58" fmla="*/ 167 w 1262"/>
                <a:gd name="T59" fmla="*/ 392 h 520"/>
                <a:gd name="T60" fmla="*/ 166 w 1262"/>
                <a:gd name="T61" fmla="*/ 399 h 520"/>
                <a:gd name="T62" fmla="*/ 175 w 1262"/>
                <a:gd name="T63" fmla="*/ 396 h 520"/>
                <a:gd name="T64" fmla="*/ 201 w 1262"/>
                <a:gd name="T65" fmla="*/ 391 h 520"/>
                <a:gd name="T66" fmla="*/ 203 w 1262"/>
                <a:gd name="T67" fmla="*/ 399 h 520"/>
                <a:gd name="T68" fmla="*/ 222 w 1262"/>
                <a:gd name="T69" fmla="*/ 381 h 520"/>
                <a:gd name="T70" fmla="*/ 305 w 1262"/>
                <a:gd name="T71" fmla="*/ 376 h 520"/>
                <a:gd name="T72" fmla="*/ 352 w 1262"/>
                <a:gd name="T73" fmla="*/ 392 h 520"/>
                <a:gd name="T74" fmla="*/ 279 w 1262"/>
                <a:gd name="T75" fmla="*/ 394 h 520"/>
                <a:gd name="T76" fmla="*/ 260 w 1262"/>
                <a:gd name="T77" fmla="*/ 416 h 520"/>
                <a:gd name="T78" fmla="*/ 284 w 1262"/>
                <a:gd name="T79" fmla="*/ 410 h 520"/>
                <a:gd name="T80" fmla="*/ 269 w 1262"/>
                <a:gd name="T81" fmla="*/ 421 h 520"/>
                <a:gd name="T82" fmla="*/ 285 w 1262"/>
                <a:gd name="T83" fmla="*/ 424 h 520"/>
                <a:gd name="T84" fmla="*/ 313 w 1262"/>
                <a:gd name="T85" fmla="*/ 405 h 520"/>
                <a:gd name="T86" fmla="*/ 297 w 1262"/>
                <a:gd name="T87" fmla="*/ 426 h 520"/>
                <a:gd name="T88" fmla="*/ 306 w 1262"/>
                <a:gd name="T89" fmla="*/ 429 h 520"/>
                <a:gd name="T90" fmla="*/ 345 w 1262"/>
                <a:gd name="T91" fmla="*/ 421 h 520"/>
                <a:gd name="T92" fmla="*/ 389 w 1262"/>
                <a:gd name="T93" fmla="*/ 418 h 520"/>
                <a:gd name="T94" fmla="*/ 434 w 1262"/>
                <a:gd name="T95" fmla="*/ 423 h 520"/>
                <a:gd name="T96" fmla="*/ 495 w 1262"/>
                <a:gd name="T97" fmla="*/ 416 h 520"/>
                <a:gd name="T98" fmla="*/ 527 w 1262"/>
                <a:gd name="T99" fmla="*/ 424 h 520"/>
                <a:gd name="T100" fmla="*/ 549 w 1262"/>
                <a:gd name="T101" fmla="*/ 419 h 520"/>
                <a:gd name="T102" fmla="*/ 576 w 1262"/>
                <a:gd name="T103" fmla="*/ 412 h 520"/>
                <a:gd name="T104" fmla="*/ 674 w 1262"/>
                <a:gd name="T105" fmla="*/ 455 h 520"/>
                <a:gd name="T106" fmla="*/ 886 w 1262"/>
                <a:gd name="T107" fmla="*/ 506 h 520"/>
                <a:gd name="T108" fmla="*/ 1027 w 1262"/>
                <a:gd name="T109" fmla="*/ 516 h 520"/>
                <a:gd name="T110" fmla="*/ 1171 w 1262"/>
                <a:gd name="T111" fmla="*/ 483 h 520"/>
                <a:gd name="T112" fmla="*/ 1248 w 1262"/>
                <a:gd name="T113" fmla="*/ 442 h 520"/>
                <a:gd name="T114" fmla="*/ 1258 w 1262"/>
                <a:gd name="T115" fmla="*/ 427 h 52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62"/>
                <a:gd name="T175" fmla="*/ 0 h 520"/>
                <a:gd name="T176" fmla="*/ 1262 w 1262"/>
                <a:gd name="T177" fmla="*/ 520 h 52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62" h="520">
                  <a:moveTo>
                    <a:pt x="1258" y="427"/>
                  </a:moveTo>
                  <a:cubicBezTo>
                    <a:pt x="1242" y="432"/>
                    <a:pt x="1193" y="460"/>
                    <a:pt x="1150" y="471"/>
                  </a:cubicBezTo>
                  <a:cubicBezTo>
                    <a:pt x="1107" y="482"/>
                    <a:pt x="1068" y="498"/>
                    <a:pt x="1002" y="493"/>
                  </a:cubicBezTo>
                  <a:cubicBezTo>
                    <a:pt x="936" y="488"/>
                    <a:pt x="817" y="457"/>
                    <a:pt x="752" y="439"/>
                  </a:cubicBezTo>
                  <a:cubicBezTo>
                    <a:pt x="687" y="420"/>
                    <a:pt x="637" y="406"/>
                    <a:pt x="611" y="384"/>
                  </a:cubicBezTo>
                  <a:cubicBezTo>
                    <a:pt x="585" y="362"/>
                    <a:pt x="602" y="339"/>
                    <a:pt x="595" y="306"/>
                  </a:cubicBezTo>
                  <a:cubicBezTo>
                    <a:pt x="588" y="274"/>
                    <a:pt x="590" y="223"/>
                    <a:pt x="570" y="188"/>
                  </a:cubicBezTo>
                  <a:cubicBezTo>
                    <a:pt x="550" y="153"/>
                    <a:pt x="508" y="115"/>
                    <a:pt x="475" y="94"/>
                  </a:cubicBezTo>
                  <a:cubicBezTo>
                    <a:pt x="443" y="73"/>
                    <a:pt x="401" y="60"/>
                    <a:pt x="373" y="60"/>
                  </a:cubicBezTo>
                  <a:cubicBezTo>
                    <a:pt x="345" y="61"/>
                    <a:pt x="325" y="94"/>
                    <a:pt x="308" y="97"/>
                  </a:cubicBezTo>
                  <a:cubicBezTo>
                    <a:pt x="290" y="100"/>
                    <a:pt x="280" y="84"/>
                    <a:pt x="268" y="80"/>
                  </a:cubicBezTo>
                  <a:cubicBezTo>
                    <a:pt x="256" y="75"/>
                    <a:pt x="239" y="75"/>
                    <a:pt x="237" y="70"/>
                  </a:cubicBezTo>
                  <a:cubicBezTo>
                    <a:pt x="236" y="65"/>
                    <a:pt x="255" y="59"/>
                    <a:pt x="258" y="48"/>
                  </a:cubicBezTo>
                  <a:cubicBezTo>
                    <a:pt x="261" y="37"/>
                    <a:pt x="266" y="10"/>
                    <a:pt x="257" y="5"/>
                  </a:cubicBezTo>
                  <a:cubicBezTo>
                    <a:pt x="248" y="0"/>
                    <a:pt x="221" y="4"/>
                    <a:pt x="206" y="16"/>
                  </a:cubicBezTo>
                  <a:cubicBezTo>
                    <a:pt x="191" y="28"/>
                    <a:pt x="180" y="64"/>
                    <a:pt x="164" y="78"/>
                  </a:cubicBezTo>
                  <a:cubicBezTo>
                    <a:pt x="148" y="92"/>
                    <a:pt x="136" y="81"/>
                    <a:pt x="112" y="99"/>
                  </a:cubicBezTo>
                  <a:cubicBezTo>
                    <a:pt x="87" y="116"/>
                    <a:pt x="31" y="164"/>
                    <a:pt x="16" y="183"/>
                  </a:cubicBezTo>
                  <a:cubicBezTo>
                    <a:pt x="0" y="202"/>
                    <a:pt x="12" y="201"/>
                    <a:pt x="17" y="212"/>
                  </a:cubicBezTo>
                  <a:cubicBezTo>
                    <a:pt x="22" y="223"/>
                    <a:pt x="34" y="242"/>
                    <a:pt x="44" y="249"/>
                  </a:cubicBezTo>
                  <a:cubicBezTo>
                    <a:pt x="55" y="255"/>
                    <a:pt x="69" y="249"/>
                    <a:pt x="81" y="252"/>
                  </a:cubicBezTo>
                  <a:cubicBezTo>
                    <a:pt x="94" y="254"/>
                    <a:pt x="108" y="257"/>
                    <a:pt x="119" y="263"/>
                  </a:cubicBezTo>
                  <a:cubicBezTo>
                    <a:pt x="131" y="269"/>
                    <a:pt x="141" y="280"/>
                    <a:pt x="151" y="289"/>
                  </a:cubicBezTo>
                  <a:cubicBezTo>
                    <a:pt x="161" y="297"/>
                    <a:pt x="172" y="309"/>
                    <a:pt x="180" y="316"/>
                  </a:cubicBezTo>
                  <a:cubicBezTo>
                    <a:pt x="188" y="322"/>
                    <a:pt x="198" y="319"/>
                    <a:pt x="199" y="328"/>
                  </a:cubicBezTo>
                  <a:cubicBezTo>
                    <a:pt x="200" y="338"/>
                    <a:pt x="196" y="364"/>
                    <a:pt x="187" y="373"/>
                  </a:cubicBezTo>
                  <a:cubicBezTo>
                    <a:pt x="177" y="382"/>
                    <a:pt x="150" y="379"/>
                    <a:pt x="142" y="381"/>
                  </a:cubicBezTo>
                  <a:cubicBezTo>
                    <a:pt x="133" y="384"/>
                    <a:pt x="132" y="385"/>
                    <a:pt x="134" y="388"/>
                  </a:cubicBezTo>
                  <a:cubicBezTo>
                    <a:pt x="135" y="390"/>
                    <a:pt x="147" y="396"/>
                    <a:pt x="153" y="397"/>
                  </a:cubicBezTo>
                  <a:cubicBezTo>
                    <a:pt x="158" y="398"/>
                    <a:pt x="165" y="392"/>
                    <a:pt x="167" y="392"/>
                  </a:cubicBezTo>
                  <a:cubicBezTo>
                    <a:pt x="169" y="393"/>
                    <a:pt x="164" y="398"/>
                    <a:pt x="166" y="399"/>
                  </a:cubicBezTo>
                  <a:cubicBezTo>
                    <a:pt x="167" y="399"/>
                    <a:pt x="170" y="397"/>
                    <a:pt x="175" y="396"/>
                  </a:cubicBezTo>
                  <a:cubicBezTo>
                    <a:pt x="181" y="394"/>
                    <a:pt x="196" y="390"/>
                    <a:pt x="201" y="391"/>
                  </a:cubicBezTo>
                  <a:cubicBezTo>
                    <a:pt x="205" y="391"/>
                    <a:pt x="199" y="400"/>
                    <a:pt x="203" y="399"/>
                  </a:cubicBezTo>
                  <a:cubicBezTo>
                    <a:pt x="206" y="397"/>
                    <a:pt x="205" y="385"/>
                    <a:pt x="222" y="381"/>
                  </a:cubicBezTo>
                  <a:cubicBezTo>
                    <a:pt x="238" y="377"/>
                    <a:pt x="283" y="375"/>
                    <a:pt x="305" y="376"/>
                  </a:cubicBezTo>
                  <a:cubicBezTo>
                    <a:pt x="326" y="378"/>
                    <a:pt x="357" y="389"/>
                    <a:pt x="352" y="392"/>
                  </a:cubicBezTo>
                  <a:cubicBezTo>
                    <a:pt x="348" y="395"/>
                    <a:pt x="295" y="390"/>
                    <a:pt x="279" y="394"/>
                  </a:cubicBezTo>
                  <a:cubicBezTo>
                    <a:pt x="264" y="398"/>
                    <a:pt x="259" y="414"/>
                    <a:pt x="260" y="416"/>
                  </a:cubicBezTo>
                  <a:cubicBezTo>
                    <a:pt x="261" y="419"/>
                    <a:pt x="282" y="409"/>
                    <a:pt x="284" y="410"/>
                  </a:cubicBezTo>
                  <a:cubicBezTo>
                    <a:pt x="285" y="411"/>
                    <a:pt x="269" y="419"/>
                    <a:pt x="269" y="421"/>
                  </a:cubicBezTo>
                  <a:cubicBezTo>
                    <a:pt x="270" y="423"/>
                    <a:pt x="278" y="427"/>
                    <a:pt x="285" y="424"/>
                  </a:cubicBezTo>
                  <a:cubicBezTo>
                    <a:pt x="293" y="421"/>
                    <a:pt x="311" y="405"/>
                    <a:pt x="313" y="405"/>
                  </a:cubicBezTo>
                  <a:cubicBezTo>
                    <a:pt x="314" y="405"/>
                    <a:pt x="298" y="422"/>
                    <a:pt x="297" y="426"/>
                  </a:cubicBezTo>
                  <a:cubicBezTo>
                    <a:pt x="296" y="430"/>
                    <a:pt x="298" y="430"/>
                    <a:pt x="306" y="429"/>
                  </a:cubicBezTo>
                  <a:cubicBezTo>
                    <a:pt x="314" y="428"/>
                    <a:pt x="331" y="423"/>
                    <a:pt x="345" y="421"/>
                  </a:cubicBezTo>
                  <a:cubicBezTo>
                    <a:pt x="358" y="419"/>
                    <a:pt x="374" y="418"/>
                    <a:pt x="389" y="418"/>
                  </a:cubicBezTo>
                  <a:cubicBezTo>
                    <a:pt x="404" y="418"/>
                    <a:pt x="417" y="423"/>
                    <a:pt x="434" y="423"/>
                  </a:cubicBezTo>
                  <a:cubicBezTo>
                    <a:pt x="452" y="422"/>
                    <a:pt x="479" y="416"/>
                    <a:pt x="495" y="416"/>
                  </a:cubicBezTo>
                  <a:cubicBezTo>
                    <a:pt x="510" y="417"/>
                    <a:pt x="518" y="424"/>
                    <a:pt x="527" y="424"/>
                  </a:cubicBezTo>
                  <a:cubicBezTo>
                    <a:pt x="536" y="425"/>
                    <a:pt x="541" y="422"/>
                    <a:pt x="549" y="419"/>
                  </a:cubicBezTo>
                  <a:cubicBezTo>
                    <a:pt x="557" y="417"/>
                    <a:pt x="555" y="406"/>
                    <a:pt x="576" y="412"/>
                  </a:cubicBezTo>
                  <a:cubicBezTo>
                    <a:pt x="597" y="417"/>
                    <a:pt x="622" y="439"/>
                    <a:pt x="674" y="455"/>
                  </a:cubicBezTo>
                  <a:cubicBezTo>
                    <a:pt x="725" y="470"/>
                    <a:pt x="827" y="496"/>
                    <a:pt x="886" y="506"/>
                  </a:cubicBezTo>
                  <a:cubicBezTo>
                    <a:pt x="945" y="516"/>
                    <a:pt x="980" y="520"/>
                    <a:pt x="1027" y="516"/>
                  </a:cubicBezTo>
                  <a:cubicBezTo>
                    <a:pt x="1074" y="512"/>
                    <a:pt x="1134" y="495"/>
                    <a:pt x="1171" y="483"/>
                  </a:cubicBezTo>
                  <a:cubicBezTo>
                    <a:pt x="1208" y="471"/>
                    <a:pt x="1234" y="451"/>
                    <a:pt x="1248" y="442"/>
                  </a:cubicBezTo>
                  <a:cubicBezTo>
                    <a:pt x="1262" y="433"/>
                    <a:pt x="1256" y="430"/>
                    <a:pt x="1258" y="427"/>
                  </a:cubicBezTo>
                  <a:close/>
                </a:path>
              </a:pathLst>
            </a:custGeom>
            <a:solidFill>
              <a:srgbClr val="FFFF99"/>
            </a:solidFill>
            <a:ln w="9525">
              <a:solidFill>
                <a:schemeClr val="tx1"/>
              </a:solidFill>
              <a:round/>
              <a:headEnd/>
              <a:tailEnd/>
            </a:ln>
          </p:spPr>
          <p:txBody>
            <a:bodyPr/>
            <a:lstStyle/>
            <a:p>
              <a:pPr fontAlgn="auto">
                <a:spcBef>
                  <a:spcPts val="0"/>
                </a:spcBef>
                <a:spcAft>
                  <a:spcPts val="0"/>
                </a:spcAft>
                <a:defRPr/>
              </a:pPr>
              <a:endParaRPr lang="en-US">
                <a:solidFill>
                  <a:schemeClr val="bg1"/>
                </a:solidFill>
                <a:latin typeface="+mj-lt"/>
                <a:cs typeface="+mn-cs"/>
              </a:endParaRPr>
            </a:p>
          </p:txBody>
        </p:sp>
        <p:sp>
          <p:nvSpPr>
            <p:cNvPr id="133198" name="Oval 140"/>
            <p:cNvSpPr>
              <a:spLocks noChangeAspect="1" noChangeArrowheads="1"/>
            </p:cNvSpPr>
            <p:nvPr/>
          </p:nvSpPr>
          <p:spPr bwMode="auto">
            <a:xfrm>
              <a:off x="2603" y="2127"/>
              <a:ext cx="35" cy="19"/>
            </a:xfrm>
            <a:prstGeom prst="ellipse">
              <a:avLst/>
            </a:prstGeom>
            <a:solidFill>
              <a:schemeClr val="accent2"/>
            </a:solidFill>
            <a:ln w="9525">
              <a:solidFill>
                <a:schemeClr val="tx1"/>
              </a:solidFill>
              <a:round/>
              <a:headEnd/>
              <a:tailEnd/>
            </a:ln>
          </p:spPr>
          <p:txBody>
            <a:bodyPr wrap="none" anchor="ctr"/>
            <a:lstStyle/>
            <a:p>
              <a:pPr fontAlgn="auto">
                <a:spcBef>
                  <a:spcPts val="0"/>
                </a:spcBef>
                <a:spcAft>
                  <a:spcPts val="0"/>
                </a:spcAft>
                <a:defRPr/>
              </a:pPr>
              <a:endParaRPr lang="en-US">
                <a:solidFill>
                  <a:schemeClr val="bg1"/>
                </a:solidFill>
                <a:latin typeface="+mj-lt"/>
                <a:cs typeface="+mn-cs"/>
              </a:endParaRPr>
            </a:p>
          </p:txBody>
        </p:sp>
      </p:grpSp>
      <p:pic>
        <p:nvPicPr>
          <p:cNvPr id="124" name="Picture 118" descr="Antithrombin"/>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98625" y="2992438"/>
            <a:ext cx="354013"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26"/>
          <p:cNvGrpSpPr>
            <a:grpSpLocks/>
          </p:cNvGrpSpPr>
          <p:nvPr/>
        </p:nvGrpSpPr>
        <p:grpSpPr bwMode="auto">
          <a:xfrm>
            <a:off x="3362325" y="4956175"/>
            <a:ext cx="449263" cy="444500"/>
            <a:chOff x="3520816" y="3140738"/>
            <a:chExt cx="2622734" cy="3158024"/>
          </a:xfrm>
        </p:grpSpPr>
        <p:grpSp>
          <p:nvGrpSpPr>
            <p:cNvPr id="18562" name="Group 127"/>
            <p:cNvGrpSpPr>
              <a:grpSpLocks/>
            </p:cNvGrpSpPr>
            <p:nvPr/>
          </p:nvGrpSpPr>
          <p:grpSpPr bwMode="auto">
            <a:xfrm>
              <a:off x="3733895" y="3140738"/>
              <a:ext cx="2409655" cy="3158024"/>
              <a:chOff x="1601773" y="1361367"/>
              <a:chExt cx="2409655" cy="3158024"/>
            </a:xfrm>
          </p:grpSpPr>
          <p:sp>
            <p:nvSpPr>
              <p:cNvPr id="133" name="AutoShape 6"/>
              <p:cNvSpPr>
                <a:spLocks noChangeAspect="1" noChangeArrowheads="1"/>
              </p:cNvSpPr>
              <p:nvPr/>
            </p:nvSpPr>
            <p:spPr bwMode="auto">
              <a:xfrm>
                <a:off x="2241311" y="2331332"/>
                <a:ext cx="250228"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4" name="AutoShape 7"/>
              <p:cNvSpPr>
                <a:spLocks noChangeAspect="1" noChangeArrowheads="1"/>
              </p:cNvSpPr>
              <p:nvPr/>
            </p:nvSpPr>
            <p:spPr bwMode="auto">
              <a:xfrm flipH="1">
                <a:off x="2649086" y="2331332"/>
                <a:ext cx="250228"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5" name="AutoShape 8"/>
              <p:cNvSpPr>
                <a:spLocks noChangeAspect="1" noChangeArrowheads="1"/>
              </p:cNvSpPr>
              <p:nvPr/>
            </p:nvSpPr>
            <p:spPr bwMode="auto">
              <a:xfrm>
                <a:off x="2445199" y="2647134"/>
                <a:ext cx="250228" cy="146626"/>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6" name="AutoShape 9"/>
              <p:cNvSpPr>
                <a:spLocks noChangeAspect="1" noChangeArrowheads="1"/>
              </p:cNvSpPr>
              <p:nvPr/>
            </p:nvSpPr>
            <p:spPr bwMode="auto">
              <a:xfrm>
                <a:off x="2445199" y="2850150"/>
                <a:ext cx="250228" cy="135344"/>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7" name="AutoShape 11"/>
              <p:cNvSpPr>
                <a:spLocks noChangeAspect="1" noChangeArrowheads="1"/>
              </p:cNvSpPr>
              <p:nvPr/>
            </p:nvSpPr>
            <p:spPr bwMode="auto">
              <a:xfrm rot="18900000" flipH="1">
                <a:off x="2489740" y="1900688"/>
                <a:ext cx="1319606"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8" name="AutoShape 12"/>
              <p:cNvSpPr>
                <a:spLocks noChangeAspect="1" noChangeArrowheads="1"/>
              </p:cNvSpPr>
              <p:nvPr/>
            </p:nvSpPr>
            <p:spPr bwMode="auto">
              <a:xfrm rot="18900000" flipH="1">
                <a:off x="2800994" y="2153453"/>
                <a:ext cx="1206813" cy="231687"/>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9" name="AutoShape 13"/>
              <p:cNvSpPr>
                <a:spLocks noChangeAspect="1" noChangeArrowheads="1"/>
              </p:cNvSpPr>
              <p:nvPr/>
            </p:nvSpPr>
            <p:spPr bwMode="auto">
              <a:xfrm rot="2700000">
                <a:off x="2925545" y="2345409"/>
                <a:ext cx="225573" cy="129747"/>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40" name="AutoShape 15"/>
              <p:cNvSpPr>
                <a:spLocks noChangeAspect="1" noChangeArrowheads="1"/>
              </p:cNvSpPr>
              <p:nvPr/>
            </p:nvSpPr>
            <p:spPr bwMode="auto">
              <a:xfrm rot="2700000">
                <a:off x="1335921" y="1905323"/>
                <a:ext cx="1319606" cy="231687"/>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41" name="AutoShape 16"/>
              <p:cNvSpPr>
                <a:spLocks noChangeAspect="1" noChangeArrowheads="1"/>
              </p:cNvSpPr>
              <p:nvPr/>
            </p:nvSpPr>
            <p:spPr bwMode="auto">
              <a:xfrm rot="2700000">
                <a:off x="1118924" y="2148818"/>
                <a:ext cx="1206813"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42" name="AutoShape 17"/>
              <p:cNvSpPr>
                <a:spLocks noChangeAspect="1" noChangeArrowheads="1"/>
              </p:cNvSpPr>
              <p:nvPr/>
            </p:nvSpPr>
            <p:spPr bwMode="auto">
              <a:xfrm rot="8100000">
                <a:off x="1991089" y="2331332"/>
                <a:ext cx="194617" cy="146626"/>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129" name="AutoShape 28"/>
            <p:cNvSpPr>
              <a:spLocks noChangeArrowheads="1"/>
            </p:cNvSpPr>
            <p:nvPr/>
          </p:nvSpPr>
          <p:spPr bwMode="auto">
            <a:xfrm rot="2700000" flipH="1">
              <a:off x="3316929" y="3715953"/>
              <a:ext cx="685802"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0" name="AutoShape 28"/>
            <p:cNvSpPr>
              <a:spLocks noChangeArrowheads="1"/>
            </p:cNvSpPr>
            <p:nvPr/>
          </p:nvSpPr>
          <p:spPr bwMode="auto">
            <a:xfrm rot="2700000" flipH="1">
              <a:off x="3557886" y="3456540"/>
              <a:ext cx="685802"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1" name="AutoShape 28"/>
            <p:cNvSpPr>
              <a:spLocks noChangeArrowheads="1"/>
            </p:cNvSpPr>
            <p:nvPr/>
          </p:nvSpPr>
          <p:spPr bwMode="auto">
            <a:xfrm rot="-2700000" flipH="1">
              <a:off x="5164718" y="3451869"/>
              <a:ext cx="687995" cy="268763"/>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2" name="AutoShape 28"/>
            <p:cNvSpPr>
              <a:spLocks noChangeArrowheads="1"/>
            </p:cNvSpPr>
            <p:nvPr/>
          </p:nvSpPr>
          <p:spPr bwMode="auto">
            <a:xfrm rot="-2700000" flipH="1">
              <a:off x="5377875" y="3722556"/>
              <a:ext cx="687995" cy="2687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20" name="Group 142"/>
          <p:cNvGrpSpPr>
            <a:grpSpLocks/>
          </p:cNvGrpSpPr>
          <p:nvPr/>
        </p:nvGrpSpPr>
        <p:grpSpPr bwMode="auto">
          <a:xfrm rot="-9968205">
            <a:off x="1982788" y="4483100"/>
            <a:ext cx="449262" cy="444500"/>
            <a:chOff x="3520816" y="3140738"/>
            <a:chExt cx="2622734" cy="3158024"/>
          </a:xfrm>
        </p:grpSpPr>
        <p:grpSp>
          <p:nvGrpSpPr>
            <p:cNvPr id="18547" name="Group 143"/>
            <p:cNvGrpSpPr>
              <a:grpSpLocks/>
            </p:cNvGrpSpPr>
            <p:nvPr/>
          </p:nvGrpSpPr>
          <p:grpSpPr bwMode="auto">
            <a:xfrm>
              <a:off x="3733895" y="3140738"/>
              <a:ext cx="2409655" cy="3158024"/>
              <a:chOff x="1601773" y="1361367"/>
              <a:chExt cx="2409655" cy="3158024"/>
            </a:xfrm>
          </p:grpSpPr>
          <p:sp>
            <p:nvSpPr>
              <p:cNvPr id="149" name="AutoShape 6"/>
              <p:cNvSpPr>
                <a:spLocks noChangeAspect="1" noChangeArrowheads="1"/>
              </p:cNvSpPr>
              <p:nvPr/>
            </p:nvSpPr>
            <p:spPr bwMode="auto">
              <a:xfrm>
                <a:off x="2267991" y="2356751"/>
                <a:ext cx="250228"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0" name="AutoShape 7"/>
              <p:cNvSpPr>
                <a:spLocks noChangeAspect="1" noChangeArrowheads="1"/>
              </p:cNvSpPr>
              <p:nvPr/>
            </p:nvSpPr>
            <p:spPr bwMode="auto">
              <a:xfrm flipH="1">
                <a:off x="2679320" y="2361002"/>
                <a:ext cx="250223"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1" name="AutoShape 8"/>
              <p:cNvSpPr>
                <a:spLocks noChangeAspect="1" noChangeArrowheads="1"/>
              </p:cNvSpPr>
              <p:nvPr/>
            </p:nvSpPr>
            <p:spPr bwMode="auto">
              <a:xfrm>
                <a:off x="2473106" y="2694355"/>
                <a:ext cx="250228" cy="146619"/>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2" name="AutoShape 9"/>
              <p:cNvSpPr>
                <a:spLocks noChangeAspect="1" noChangeArrowheads="1"/>
              </p:cNvSpPr>
              <p:nvPr/>
            </p:nvSpPr>
            <p:spPr bwMode="auto">
              <a:xfrm>
                <a:off x="2471535" y="2880531"/>
                <a:ext cx="250228" cy="135344"/>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3" name="AutoShape 11"/>
              <p:cNvSpPr>
                <a:spLocks noChangeAspect="1" noChangeArrowheads="1"/>
              </p:cNvSpPr>
              <p:nvPr/>
            </p:nvSpPr>
            <p:spPr bwMode="auto">
              <a:xfrm rot="18900000" flipH="1">
                <a:off x="2509984" y="1935321"/>
                <a:ext cx="1319606"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4" name="AutoShape 12"/>
              <p:cNvSpPr>
                <a:spLocks noChangeAspect="1" noChangeArrowheads="1"/>
              </p:cNvSpPr>
              <p:nvPr/>
            </p:nvSpPr>
            <p:spPr bwMode="auto">
              <a:xfrm rot="18900000" flipH="1">
                <a:off x="2832057" y="2214483"/>
                <a:ext cx="1206813" cy="231687"/>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5" name="AutoShape 13"/>
              <p:cNvSpPr>
                <a:spLocks noChangeAspect="1" noChangeArrowheads="1"/>
              </p:cNvSpPr>
              <p:nvPr/>
            </p:nvSpPr>
            <p:spPr bwMode="auto">
              <a:xfrm rot="2700000">
                <a:off x="2930165" y="2377541"/>
                <a:ext cx="225573" cy="129747"/>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6" name="AutoShape 15"/>
              <p:cNvSpPr>
                <a:spLocks noChangeAspect="1" noChangeArrowheads="1"/>
              </p:cNvSpPr>
              <p:nvPr/>
            </p:nvSpPr>
            <p:spPr bwMode="auto">
              <a:xfrm rot="2700000">
                <a:off x="1366980" y="1952168"/>
                <a:ext cx="1319606" cy="231693"/>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7" name="AutoShape 16"/>
              <p:cNvSpPr>
                <a:spLocks noChangeAspect="1" noChangeArrowheads="1"/>
              </p:cNvSpPr>
              <p:nvPr/>
            </p:nvSpPr>
            <p:spPr bwMode="auto">
              <a:xfrm rot="2700000">
                <a:off x="1128269" y="2210426"/>
                <a:ext cx="1206820"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8" name="AutoShape 17"/>
              <p:cNvSpPr>
                <a:spLocks noChangeAspect="1" noChangeArrowheads="1"/>
              </p:cNvSpPr>
              <p:nvPr/>
            </p:nvSpPr>
            <p:spPr bwMode="auto">
              <a:xfrm rot="8100000">
                <a:off x="2018413" y="2386204"/>
                <a:ext cx="194617" cy="146626"/>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145" name="AutoShape 28"/>
            <p:cNvSpPr>
              <a:spLocks noChangeArrowheads="1"/>
            </p:cNvSpPr>
            <p:nvPr/>
          </p:nvSpPr>
          <p:spPr bwMode="auto">
            <a:xfrm rot="2700000" flipH="1">
              <a:off x="3315866" y="3717044"/>
              <a:ext cx="685804"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46" name="AutoShape 28"/>
            <p:cNvSpPr>
              <a:spLocks noChangeArrowheads="1"/>
            </p:cNvSpPr>
            <p:nvPr/>
          </p:nvSpPr>
          <p:spPr bwMode="auto">
            <a:xfrm rot="2700000" flipH="1">
              <a:off x="3534491" y="3477121"/>
              <a:ext cx="685804"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47" name="AutoShape 28"/>
            <p:cNvSpPr>
              <a:spLocks noChangeArrowheads="1"/>
            </p:cNvSpPr>
            <p:nvPr/>
          </p:nvSpPr>
          <p:spPr bwMode="auto">
            <a:xfrm rot="-2700000" flipH="1">
              <a:off x="5184304" y="3499203"/>
              <a:ext cx="688002" cy="2687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48" name="AutoShape 28"/>
            <p:cNvSpPr>
              <a:spLocks noChangeArrowheads="1"/>
            </p:cNvSpPr>
            <p:nvPr/>
          </p:nvSpPr>
          <p:spPr bwMode="auto">
            <a:xfrm rot="-2700000" flipH="1">
              <a:off x="5394884" y="3784467"/>
              <a:ext cx="688002" cy="2687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22" name="Group 158"/>
          <p:cNvGrpSpPr>
            <a:grpSpLocks/>
          </p:cNvGrpSpPr>
          <p:nvPr/>
        </p:nvGrpSpPr>
        <p:grpSpPr bwMode="auto">
          <a:xfrm>
            <a:off x="3881438" y="4540250"/>
            <a:ext cx="449262" cy="444500"/>
            <a:chOff x="3520816" y="3140738"/>
            <a:chExt cx="2622734" cy="3158024"/>
          </a:xfrm>
        </p:grpSpPr>
        <p:grpSp>
          <p:nvGrpSpPr>
            <p:cNvPr id="18532" name="Group 159"/>
            <p:cNvGrpSpPr>
              <a:grpSpLocks/>
            </p:cNvGrpSpPr>
            <p:nvPr/>
          </p:nvGrpSpPr>
          <p:grpSpPr bwMode="auto">
            <a:xfrm>
              <a:off x="3733895" y="3140738"/>
              <a:ext cx="2409655" cy="3158024"/>
              <a:chOff x="1601773" y="1361367"/>
              <a:chExt cx="2409655" cy="3158024"/>
            </a:xfrm>
          </p:grpSpPr>
          <p:sp>
            <p:nvSpPr>
              <p:cNvPr id="165" name="AutoShape 6"/>
              <p:cNvSpPr>
                <a:spLocks noChangeAspect="1" noChangeArrowheads="1"/>
              </p:cNvSpPr>
              <p:nvPr/>
            </p:nvSpPr>
            <p:spPr bwMode="auto">
              <a:xfrm>
                <a:off x="2241317" y="2331332"/>
                <a:ext cx="250223"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66" name="AutoShape 7"/>
              <p:cNvSpPr>
                <a:spLocks noChangeAspect="1" noChangeArrowheads="1"/>
              </p:cNvSpPr>
              <p:nvPr/>
            </p:nvSpPr>
            <p:spPr bwMode="auto">
              <a:xfrm flipH="1">
                <a:off x="2649092" y="2331332"/>
                <a:ext cx="250223"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67" name="AutoShape 8"/>
              <p:cNvSpPr>
                <a:spLocks noChangeAspect="1" noChangeArrowheads="1"/>
              </p:cNvSpPr>
              <p:nvPr/>
            </p:nvSpPr>
            <p:spPr bwMode="auto">
              <a:xfrm>
                <a:off x="2445204" y="2647134"/>
                <a:ext cx="250223" cy="146626"/>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68" name="AutoShape 9"/>
              <p:cNvSpPr>
                <a:spLocks noChangeAspect="1" noChangeArrowheads="1"/>
              </p:cNvSpPr>
              <p:nvPr/>
            </p:nvSpPr>
            <p:spPr bwMode="auto">
              <a:xfrm>
                <a:off x="2445204" y="2850150"/>
                <a:ext cx="250223" cy="135344"/>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69" name="AutoShape 11"/>
              <p:cNvSpPr>
                <a:spLocks noChangeAspect="1" noChangeArrowheads="1"/>
              </p:cNvSpPr>
              <p:nvPr/>
            </p:nvSpPr>
            <p:spPr bwMode="auto">
              <a:xfrm rot="18900000" flipH="1">
                <a:off x="2489740" y="1900688"/>
                <a:ext cx="1319606"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70" name="AutoShape 12"/>
              <p:cNvSpPr>
                <a:spLocks noChangeAspect="1" noChangeArrowheads="1"/>
              </p:cNvSpPr>
              <p:nvPr/>
            </p:nvSpPr>
            <p:spPr bwMode="auto">
              <a:xfrm rot="18900000" flipH="1">
                <a:off x="2800994" y="2153454"/>
                <a:ext cx="1206813" cy="231693"/>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71" name="AutoShape 13"/>
              <p:cNvSpPr>
                <a:spLocks noChangeAspect="1" noChangeArrowheads="1"/>
              </p:cNvSpPr>
              <p:nvPr/>
            </p:nvSpPr>
            <p:spPr bwMode="auto">
              <a:xfrm rot="2700000">
                <a:off x="2925545" y="2345409"/>
                <a:ext cx="225573" cy="129747"/>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72" name="AutoShape 15"/>
              <p:cNvSpPr>
                <a:spLocks noChangeAspect="1" noChangeArrowheads="1"/>
              </p:cNvSpPr>
              <p:nvPr/>
            </p:nvSpPr>
            <p:spPr bwMode="auto">
              <a:xfrm rot="2700000">
                <a:off x="1335921" y="1905324"/>
                <a:ext cx="1319606" cy="231693"/>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73" name="AutoShape 16"/>
              <p:cNvSpPr>
                <a:spLocks noChangeAspect="1" noChangeArrowheads="1"/>
              </p:cNvSpPr>
              <p:nvPr/>
            </p:nvSpPr>
            <p:spPr bwMode="auto">
              <a:xfrm rot="2700000">
                <a:off x="1118924" y="2148818"/>
                <a:ext cx="1206813"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74" name="AutoShape 17"/>
              <p:cNvSpPr>
                <a:spLocks noChangeAspect="1" noChangeArrowheads="1"/>
              </p:cNvSpPr>
              <p:nvPr/>
            </p:nvSpPr>
            <p:spPr bwMode="auto">
              <a:xfrm rot="8100000">
                <a:off x="1991089" y="2331332"/>
                <a:ext cx="194623" cy="146626"/>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161" name="AutoShape 28"/>
            <p:cNvSpPr>
              <a:spLocks noChangeArrowheads="1"/>
            </p:cNvSpPr>
            <p:nvPr/>
          </p:nvSpPr>
          <p:spPr bwMode="auto">
            <a:xfrm rot="2700000" flipH="1">
              <a:off x="3316928" y="3715953"/>
              <a:ext cx="685804"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62" name="AutoShape 28"/>
            <p:cNvSpPr>
              <a:spLocks noChangeArrowheads="1"/>
            </p:cNvSpPr>
            <p:nvPr/>
          </p:nvSpPr>
          <p:spPr bwMode="auto">
            <a:xfrm rot="2700000" flipH="1">
              <a:off x="3557886" y="3456540"/>
              <a:ext cx="685804"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63" name="AutoShape 28"/>
            <p:cNvSpPr>
              <a:spLocks noChangeArrowheads="1"/>
            </p:cNvSpPr>
            <p:nvPr/>
          </p:nvSpPr>
          <p:spPr bwMode="auto">
            <a:xfrm rot="-2700000" flipH="1">
              <a:off x="5164722" y="3451868"/>
              <a:ext cx="687995" cy="2687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64" name="AutoShape 28"/>
            <p:cNvSpPr>
              <a:spLocks noChangeArrowheads="1"/>
            </p:cNvSpPr>
            <p:nvPr/>
          </p:nvSpPr>
          <p:spPr bwMode="auto">
            <a:xfrm rot="-2700000" flipH="1">
              <a:off x="5377874" y="3722556"/>
              <a:ext cx="687995" cy="268764"/>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24" name="Group 174"/>
          <p:cNvGrpSpPr>
            <a:grpSpLocks/>
          </p:cNvGrpSpPr>
          <p:nvPr/>
        </p:nvGrpSpPr>
        <p:grpSpPr bwMode="auto">
          <a:xfrm>
            <a:off x="3892550" y="5619750"/>
            <a:ext cx="449263" cy="444500"/>
            <a:chOff x="3520816" y="3140738"/>
            <a:chExt cx="2622734" cy="3158024"/>
          </a:xfrm>
        </p:grpSpPr>
        <p:grpSp>
          <p:nvGrpSpPr>
            <p:cNvPr id="18517" name="Group 175"/>
            <p:cNvGrpSpPr>
              <a:grpSpLocks/>
            </p:cNvGrpSpPr>
            <p:nvPr/>
          </p:nvGrpSpPr>
          <p:grpSpPr bwMode="auto">
            <a:xfrm>
              <a:off x="3733895" y="3140738"/>
              <a:ext cx="2409655" cy="3158024"/>
              <a:chOff x="1601773" y="1361367"/>
              <a:chExt cx="2409655" cy="3158024"/>
            </a:xfrm>
          </p:grpSpPr>
          <p:sp>
            <p:nvSpPr>
              <p:cNvPr id="181" name="AutoShape 6"/>
              <p:cNvSpPr>
                <a:spLocks noChangeAspect="1" noChangeArrowheads="1"/>
              </p:cNvSpPr>
              <p:nvPr/>
            </p:nvSpPr>
            <p:spPr bwMode="auto">
              <a:xfrm>
                <a:off x="2241311" y="2331332"/>
                <a:ext cx="250228"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2" name="AutoShape 7"/>
              <p:cNvSpPr>
                <a:spLocks noChangeAspect="1" noChangeArrowheads="1"/>
              </p:cNvSpPr>
              <p:nvPr/>
            </p:nvSpPr>
            <p:spPr bwMode="auto">
              <a:xfrm flipH="1">
                <a:off x="2649086" y="2331332"/>
                <a:ext cx="250228"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3" name="AutoShape 8"/>
              <p:cNvSpPr>
                <a:spLocks noChangeAspect="1" noChangeArrowheads="1"/>
              </p:cNvSpPr>
              <p:nvPr/>
            </p:nvSpPr>
            <p:spPr bwMode="auto">
              <a:xfrm>
                <a:off x="2445199" y="2647134"/>
                <a:ext cx="250228" cy="146626"/>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4" name="AutoShape 9"/>
              <p:cNvSpPr>
                <a:spLocks noChangeAspect="1" noChangeArrowheads="1"/>
              </p:cNvSpPr>
              <p:nvPr/>
            </p:nvSpPr>
            <p:spPr bwMode="auto">
              <a:xfrm>
                <a:off x="2445199" y="2850150"/>
                <a:ext cx="250228" cy="135344"/>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5" name="AutoShape 11"/>
              <p:cNvSpPr>
                <a:spLocks noChangeAspect="1" noChangeArrowheads="1"/>
              </p:cNvSpPr>
              <p:nvPr/>
            </p:nvSpPr>
            <p:spPr bwMode="auto">
              <a:xfrm rot="18900000" flipH="1">
                <a:off x="2489740" y="1900688"/>
                <a:ext cx="1319606"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6" name="AutoShape 12"/>
              <p:cNvSpPr>
                <a:spLocks noChangeAspect="1" noChangeArrowheads="1"/>
              </p:cNvSpPr>
              <p:nvPr/>
            </p:nvSpPr>
            <p:spPr bwMode="auto">
              <a:xfrm rot="18900000" flipH="1">
                <a:off x="2800994" y="2153453"/>
                <a:ext cx="1206813" cy="231687"/>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7" name="AutoShape 13"/>
              <p:cNvSpPr>
                <a:spLocks noChangeAspect="1" noChangeArrowheads="1"/>
              </p:cNvSpPr>
              <p:nvPr/>
            </p:nvSpPr>
            <p:spPr bwMode="auto">
              <a:xfrm rot="2700000">
                <a:off x="2925545" y="2345409"/>
                <a:ext cx="225573" cy="129747"/>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8" name="AutoShape 15"/>
              <p:cNvSpPr>
                <a:spLocks noChangeAspect="1" noChangeArrowheads="1"/>
              </p:cNvSpPr>
              <p:nvPr/>
            </p:nvSpPr>
            <p:spPr bwMode="auto">
              <a:xfrm rot="2700000">
                <a:off x="1335921" y="1905323"/>
                <a:ext cx="1319606" cy="231687"/>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9" name="AutoShape 16"/>
              <p:cNvSpPr>
                <a:spLocks noChangeAspect="1" noChangeArrowheads="1"/>
              </p:cNvSpPr>
              <p:nvPr/>
            </p:nvSpPr>
            <p:spPr bwMode="auto">
              <a:xfrm rot="2700000">
                <a:off x="1118924" y="2148818"/>
                <a:ext cx="1206813"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90" name="AutoShape 17"/>
              <p:cNvSpPr>
                <a:spLocks noChangeAspect="1" noChangeArrowheads="1"/>
              </p:cNvSpPr>
              <p:nvPr/>
            </p:nvSpPr>
            <p:spPr bwMode="auto">
              <a:xfrm rot="8100000">
                <a:off x="1991089" y="2331332"/>
                <a:ext cx="194617" cy="146626"/>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177" name="AutoShape 28"/>
            <p:cNvSpPr>
              <a:spLocks noChangeArrowheads="1"/>
            </p:cNvSpPr>
            <p:nvPr/>
          </p:nvSpPr>
          <p:spPr bwMode="auto">
            <a:xfrm rot="2700000" flipH="1">
              <a:off x="3316929" y="3715953"/>
              <a:ext cx="685802"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78" name="AutoShape 28"/>
            <p:cNvSpPr>
              <a:spLocks noChangeArrowheads="1"/>
            </p:cNvSpPr>
            <p:nvPr/>
          </p:nvSpPr>
          <p:spPr bwMode="auto">
            <a:xfrm rot="2700000" flipH="1">
              <a:off x="3557886" y="3456540"/>
              <a:ext cx="685802"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79" name="AutoShape 28"/>
            <p:cNvSpPr>
              <a:spLocks noChangeArrowheads="1"/>
            </p:cNvSpPr>
            <p:nvPr/>
          </p:nvSpPr>
          <p:spPr bwMode="auto">
            <a:xfrm rot="-2700000" flipH="1">
              <a:off x="5164718" y="3451869"/>
              <a:ext cx="687995" cy="268763"/>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0" name="AutoShape 28"/>
            <p:cNvSpPr>
              <a:spLocks noChangeArrowheads="1"/>
            </p:cNvSpPr>
            <p:nvPr/>
          </p:nvSpPr>
          <p:spPr bwMode="auto">
            <a:xfrm rot="-2700000" flipH="1">
              <a:off x="5377875" y="3722556"/>
              <a:ext cx="687995" cy="2687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26" name="Group 190"/>
          <p:cNvGrpSpPr>
            <a:grpSpLocks/>
          </p:cNvGrpSpPr>
          <p:nvPr/>
        </p:nvGrpSpPr>
        <p:grpSpPr bwMode="auto">
          <a:xfrm>
            <a:off x="3789363" y="5084763"/>
            <a:ext cx="449262" cy="444500"/>
            <a:chOff x="3520816" y="3140738"/>
            <a:chExt cx="2622734" cy="3158024"/>
          </a:xfrm>
        </p:grpSpPr>
        <p:grpSp>
          <p:nvGrpSpPr>
            <p:cNvPr id="18502" name="Group 191"/>
            <p:cNvGrpSpPr>
              <a:grpSpLocks/>
            </p:cNvGrpSpPr>
            <p:nvPr/>
          </p:nvGrpSpPr>
          <p:grpSpPr bwMode="auto">
            <a:xfrm>
              <a:off x="3733895" y="3140738"/>
              <a:ext cx="2409655" cy="3158024"/>
              <a:chOff x="1601773" y="1361367"/>
              <a:chExt cx="2409655" cy="3158024"/>
            </a:xfrm>
          </p:grpSpPr>
          <p:sp>
            <p:nvSpPr>
              <p:cNvPr id="197" name="AutoShape 6"/>
              <p:cNvSpPr>
                <a:spLocks noChangeAspect="1" noChangeArrowheads="1"/>
              </p:cNvSpPr>
              <p:nvPr/>
            </p:nvSpPr>
            <p:spPr bwMode="auto">
              <a:xfrm>
                <a:off x="2241317" y="2331332"/>
                <a:ext cx="250223"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98" name="AutoShape 7"/>
              <p:cNvSpPr>
                <a:spLocks noChangeAspect="1" noChangeArrowheads="1"/>
              </p:cNvSpPr>
              <p:nvPr/>
            </p:nvSpPr>
            <p:spPr bwMode="auto">
              <a:xfrm flipH="1">
                <a:off x="2649092" y="2331332"/>
                <a:ext cx="250223"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99" name="AutoShape 8"/>
              <p:cNvSpPr>
                <a:spLocks noChangeAspect="1" noChangeArrowheads="1"/>
              </p:cNvSpPr>
              <p:nvPr/>
            </p:nvSpPr>
            <p:spPr bwMode="auto">
              <a:xfrm>
                <a:off x="2445204" y="2647134"/>
                <a:ext cx="250223" cy="146619"/>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00" name="AutoShape 9"/>
              <p:cNvSpPr>
                <a:spLocks noChangeAspect="1" noChangeArrowheads="1"/>
              </p:cNvSpPr>
              <p:nvPr/>
            </p:nvSpPr>
            <p:spPr bwMode="auto">
              <a:xfrm>
                <a:off x="2445204" y="2850150"/>
                <a:ext cx="250223" cy="135344"/>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01" name="AutoShape 11"/>
              <p:cNvSpPr>
                <a:spLocks noChangeAspect="1" noChangeArrowheads="1"/>
              </p:cNvSpPr>
              <p:nvPr/>
            </p:nvSpPr>
            <p:spPr bwMode="auto">
              <a:xfrm rot="18900000" flipH="1">
                <a:off x="2489740" y="1900688"/>
                <a:ext cx="1319599"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02" name="AutoShape 12"/>
              <p:cNvSpPr>
                <a:spLocks noChangeAspect="1" noChangeArrowheads="1"/>
              </p:cNvSpPr>
              <p:nvPr/>
            </p:nvSpPr>
            <p:spPr bwMode="auto">
              <a:xfrm rot="18900000" flipH="1">
                <a:off x="2800988" y="2153454"/>
                <a:ext cx="1206820" cy="231693"/>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03" name="AutoShape 13"/>
              <p:cNvSpPr>
                <a:spLocks noChangeAspect="1" noChangeArrowheads="1"/>
              </p:cNvSpPr>
              <p:nvPr/>
            </p:nvSpPr>
            <p:spPr bwMode="auto">
              <a:xfrm rot="2700000">
                <a:off x="2925545" y="2345402"/>
                <a:ext cx="225573" cy="129747"/>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04" name="AutoShape 15"/>
              <p:cNvSpPr>
                <a:spLocks noChangeAspect="1" noChangeArrowheads="1"/>
              </p:cNvSpPr>
              <p:nvPr/>
            </p:nvSpPr>
            <p:spPr bwMode="auto">
              <a:xfrm rot="2700000">
                <a:off x="1335921" y="1905324"/>
                <a:ext cx="1319599" cy="231693"/>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05" name="AutoShape 16"/>
              <p:cNvSpPr>
                <a:spLocks noChangeAspect="1" noChangeArrowheads="1"/>
              </p:cNvSpPr>
              <p:nvPr/>
            </p:nvSpPr>
            <p:spPr bwMode="auto">
              <a:xfrm rot="2700000">
                <a:off x="1118918" y="2148818"/>
                <a:ext cx="1206820"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06" name="AutoShape 17"/>
              <p:cNvSpPr>
                <a:spLocks noChangeAspect="1" noChangeArrowheads="1"/>
              </p:cNvSpPr>
              <p:nvPr/>
            </p:nvSpPr>
            <p:spPr bwMode="auto">
              <a:xfrm rot="8100000">
                <a:off x="1991089" y="2331332"/>
                <a:ext cx="194623" cy="146619"/>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193" name="AutoShape 28"/>
            <p:cNvSpPr>
              <a:spLocks noChangeArrowheads="1"/>
            </p:cNvSpPr>
            <p:nvPr/>
          </p:nvSpPr>
          <p:spPr bwMode="auto">
            <a:xfrm rot="2700000" flipH="1">
              <a:off x="3316928" y="3715946"/>
              <a:ext cx="685804"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94" name="AutoShape 28"/>
            <p:cNvSpPr>
              <a:spLocks noChangeArrowheads="1"/>
            </p:cNvSpPr>
            <p:nvPr/>
          </p:nvSpPr>
          <p:spPr bwMode="auto">
            <a:xfrm rot="2700000" flipH="1">
              <a:off x="3557886" y="3456540"/>
              <a:ext cx="685804"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95" name="AutoShape 28"/>
            <p:cNvSpPr>
              <a:spLocks noChangeArrowheads="1"/>
            </p:cNvSpPr>
            <p:nvPr/>
          </p:nvSpPr>
          <p:spPr bwMode="auto">
            <a:xfrm rot="-2700000" flipH="1">
              <a:off x="5164721" y="3451861"/>
              <a:ext cx="688002" cy="2687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96" name="AutoShape 28"/>
            <p:cNvSpPr>
              <a:spLocks noChangeArrowheads="1"/>
            </p:cNvSpPr>
            <p:nvPr/>
          </p:nvSpPr>
          <p:spPr bwMode="auto">
            <a:xfrm rot="-2700000" flipH="1">
              <a:off x="5377874" y="3722549"/>
              <a:ext cx="688002" cy="268764"/>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28" name="Group 206"/>
          <p:cNvGrpSpPr>
            <a:grpSpLocks/>
          </p:cNvGrpSpPr>
          <p:nvPr/>
        </p:nvGrpSpPr>
        <p:grpSpPr bwMode="auto">
          <a:xfrm>
            <a:off x="4170363" y="5356225"/>
            <a:ext cx="449262" cy="444500"/>
            <a:chOff x="3520816" y="3140738"/>
            <a:chExt cx="2622734" cy="3158024"/>
          </a:xfrm>
        </p:grpSpPr>
        <p:grpSp>
          <p:nvGrpSpPr>
            <p:cNvPr id="18487" name="Group 207"/>
            <p:cNvGrpSpPr>
              <a:grpSpLocks/>
            </p:cNvGrpSpPr>
            <p:nvPr/>
          </p:nvGrpSpPr>
          <p:grpSpPr bwMode="auto">
            <a:xfrm>
              <a:off x="3733895" y="3140738"/>
              <a:ext cx="2409655" cy="3158024"/>
              <a:chOff x="1601773" y="1361367"/>
              <a:chExt cx="2409655" cy="3158024"/>
            </a:xfrm>
          </p:grpSpPr>
          <p:sp>
            <p:nvSpPr>
              <p:cNvPr id="213" name="AutoShape 6"/>
              <p:cNvSpPr>
                <a:spLocks noChangeAspect="1" noChangeArrowheads="1"/>
              </p:cNvSpPr>
              <p:nvPr/>
            </p:nvSpPr>
            <p:spPr bwMode="auto">
              <a:xfrm>
                <a:off x="2241317" y="2331332"/>
                <a:ext cx="250223"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4" name="AutoShape 7"/>
              <p:cNvSpPr>
                <a:spLocks noChangeAspect="1" noChangeArrowheads="1"/>
              </p:cNvSpPr>
              <p:nvPr/>
            </p:nvSpPr>
            <p:spPr bwMode="auto">
              <a:xfrm flipH="1">
                <a:off x="2649092" y="2331332"/>
                <a:ext cx="250223" cy="2188059"/>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5" name="AutoShape 8"/>
              <p:cNvSpPr>
                <a:spLocks noChangeAspect="1" noChangeArrowheads="1"/>
              </p:cNvSpPr>
              <p:nvPr/>
            </p:nvSpPr>
            <p:spPr bwMode="auto">
              <a:xfrm>
                <a:off x="2445204" y="2647134"/>
                <a:ext cx="250223" cy="146626"/>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6" name="AutoShape 9"/>
              <p:cNvSpPr>
                <a:spLocks noChangeAspect="1" noChangeArrowheads="1"/>
              </p:cNvSpPr>
              <p:nvPr/>
            </p:nvSpPr>
            <p:spPr bwMode="auto">
              <a:xfrm>
                <a:off x="2445204" y="2850150"/>
                <a:ext cx="250223" cy="135344"/>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7" name="AutoShape 11"/>
              <p:cNvSpPr>
                <a:spLocks noChangeAspect="1" noChangeArrowheads="1"/>
              </p:cNvSpPr>
              <p:nvPr/>
            </p:nvSpPr>
            <p:spPr bwMode="auto">
              <a:xfrm rot="18900000" flipH="1">
                <a:off x="2489740" y="1900688"/>
                <a:ext cx="1319606"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8" name="AutoShape 12"/>
              <p:cNvSpPr>
                <a:spLocks noChangeAspect="1" noChangeArrowheads="1"/>
              </p:cNvSpPr>
              <p:nvPr/>
            </p:nvSpPr>
            <p:spPr bwMode="auto">
              <a:xfrm rot="18900000" flipH="1">
                <a:off x="2800994" y="2153454"/>
                <a:ext cx="1206813" cy="231693"/>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9" name="AutoShape 13"/>
              <p:cNvSpPr>
                <a:spLocks noChangeAspect="1" noChangeArrowheads="1"/>
              </p:cNvSpPr>
              <p:nvPr/>
            </p:nvSpPr>
            <p:spPr bwMode="auto">
              <a:xfrm rot="2700000">
                <a:off x="2925545" y="2345409"/>
                <a:ext cx="225573" cy="129747"/>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20" name="AutoShape 15"/>
              <p:cNvSpPr>
                <a:spLocks noChangeAspect="1" noChangeArrowheads="1"/>
              </p:cNvSpPr>
              <p:nvPr/>
            </p:nvSpPr>
            <p:spPr bwMode="auto">
              <a:xfrm rot="2700000">
                <a:off x="1335921" y="1905324"/>
                <a:ext cx="1319606" cy="231693"/>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21" name="AutoShape 16"/>
              <p:cNvSpPr>
                <a:spLocks noChangeAspect="1" noChangeArrowheads="1"/>
              </p:cNvSpPr>
              <p:nvPr/>
            </p:nvSpPr>
            <p:spPr bwMode="auto">
              <a:xfrm rot="2700000">
                <a:off x="1118924" y="2148818"/>
                <a:ext cx="1206813"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22" name="AutoShape 17"/>
              <p:cNvSpPr>
                <a:spLocks noChangeAspect="1" noChangeArrowheads="1"/>
              </p:cNvSpPr>
              <p:nvPr/>
            </p:nvSpPr>
            <p:spPr bwMode="auto">
              <a:xfrm rot="8100000">
                <a:off x="1991089" y="2331332"/>
                <a:ext cx="194623" cy="146626"/>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209" name="AutoShape 28"/>
            <p:cNvSpPr>
              <a:spLocks noChangeArrowheads="1"/>
            </p:cNvSpPr>
            <p:nvPr/>
          </p:nvSpPr>
          <p:spPr bwMode="auto">
            <a:xfrm rot="2700000" flipH="1">
              <a:off x="3316928" y="3715953"/>
              <a:ext cx="685804"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0" name="AutoShape 28"/>
            <p:cNvSpPr>
              <a:spLocks noChangeArrowheads="1"/>
            </p:cNvSpPr>
            <p:nvPr/>
          </p:nvSpPr>
          <p:spPr bwMode="auto">
            <a:xfrm rot="2700000" flipH="1">
              <a:off x="3557886" y="3456540"/>
              <a:ext cx="685804" cy="27068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1" name="AutoShape 28"/>
            <p:cNvSpPr>
              <a:spLocks noChangeArrowheads="1"/>
            </p:cNvSpPr>
            <p:nvPr/>
          </p:nvSpPr>
          <p:spPr bwMode="auto">
            <a:xfrm rot="-2700000" flipH="1">
              <a:off x="5164722" y="3451868"/>
              <a:ext cx="687995" cy="2687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2" name="AutoShape 28"/>
            <p:cNvSpPr>
              <a:spLocks noChangeArrowheads="1"/>
            </p:cNvSpPr>
            <p:nvPr/>
          </p:nvSpPr>
          <p:spPr bwMode="auto">
            <a:xfrm rot="-2700000" flipH="1">
              <a:off x="5377874" y="3722556"/>
              <a:ext cx="687995" cy="268764"/>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30" name="Group 222"/>
          <p:cNvGrpSpPr>
            <a:grpSpLocks/>
          </p:cNvGrpSpPr>
          <p:nvPr/>
        </p:nvGrpSpPr>
        <p:grpSpPr bwMode="auto">
          <a:xfrm>
            <a:off x="4210050" y="4883150"/>
            <a:ext cx="449263" cy="442913"/>
            <a:chOff x="3520816" y="3140738"/>
            <a:chExt cx="2622734" cy="3158024"/>
          </a:xfrm>
        </p:grpSpPr>
        <p:grpSp>
          <p:nvGrpSpPr>
            <p:cNvPr id="18472" name="Group 223"/>
            <p:cNvGrpSpPr>
              <a:grpSpLocks/>
            </p:cNvGrpSpPr>
            <p:nvPr/>
          </p:nvGrpSpPr>
          <p:grpSpPr bwMode="auto">
            <a:xfrm>
              <a:off x="3733895" y="3140738"/>
              <a:ext cx="2409655" cy="3158024"/>
              <a:chOff x="1601773" y="1361367"/>
              <a:chExt cx="2409655" cy="3158024"/>
            </a:xfrm>
          </p:grpSpPr>
          <p:sp>
            <p:nvSpPr>
              <p:cNvPr id="229" name="AutoShape 6"/>
              <p:cNvSpPr>
                <a:spLocks noChangeAspect="1" noChangeArrowheads="1"/>
              </p:cNvSpPr>
              <p:nvPr/>
            </p:nvSpPr>
            <p:spPr bwMode="auto">
              <a:xfrm>
                <a:off x="2241311" y="2323491"/>
                <a:ext cx="250228" cy="2195900"/>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0" name="AutoShape 7"/>
              <p:cNvSpPr>
                <a:spLocks noChangeAspect="1" noChangeArrowheads="1"/>
              </p:cNvSpPr>
              <p:nvPr/>
            </p:nvSpPr>
            <p:spPr bwMode="auto">
              <a:xfrm flipH="1">
                <a:off x="2649086" y="2323491"/>
                <a:ext cx="250228" cy="2195900"/>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1" name="AutoShape 8"/>
              <p:cNvSpPr>
                <a:spLocks noChangeAspect="1" noChangeArrowheads="1"/>
              </p:cNvSpPr>
              <p:nvPr/>
            </p:nvSpPr>
            <p:spPr bwMode="auto">
              <a:xfrm>
                <a:off x="2445199" y="2651741"/>
                <a:ext cx="250228" cy="135829"/>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2" name="AutoShape 9"/>
              <p:cNvSpPr>
                <a:spLocks noChangeAspect="1" noChangeArrowheads="1"/>
              </p:cNvSpPr>
              <p:nvPr/>
            </p:nvSpPr>
            <p:spPr bwMode="auto">
              <a:xfrm>
                <a:off x="2445199" y="2844169"/>
                <a:ext cx="250228" cy="147144"/>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3" name="AutoShape 11"/>
              <p:cNvSpPr>
                <a:spLocks noChangeAspect="1" noChangeArrowheads="1"/>
              </p:cNvSpPr>
              <p:nvPr/>
            </p:nvSpPr>
            <p:spPr bwMode="auto">
              <a:xfrm rot="18900000" flipH="1">
                <a:off x="2487376" y="1903052"/>
                <a:ext cx="1324335"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4" name="AutoShape 12"/>
              <p:cNvSpPr>
                <a:spLocks noChangeAspect="1" noChangeArrowheads="1"/>
              </p:cNvSpPr>
              <p:nvPr/>
            </p:nvSpPr>
            <p:spPr bwMode="auto">
              <a:xfrm rot="18900000" flipH="1">
                <a:off x="2798832" y="2156707"/>
                <a:ext cx="1211137" cy="231687"/>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5" name="AutoShape 13"/>
              <p:cNvSpPr>
                <a:spLocks noChangeAspect="1" noChangeArrowheads="1"/>
              </p:cNvSpPr>
              <p:nvPr/>
            </p:nvSpPr>
            <p:spPr bwMode="auto">
              <a:xfrm rot="2700000">
                <a:off x="2925141" y="2349167"/>
                <a:ext cx="226381" cy="129747"/>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6" name="AutoShape 15"/>
              <p:cNvSpPr>
                <a:spLocks noChangeAspect="1" noChangeArrowheads="1"/>
              </p:cNvSpPr>
              <p:nvPr/>
            </p:nvSpPr>
            <p:spPr bwMode="auto">
              <a:xfrm rot="2700000">
                <a:off x="1333557" y="1907687"/>
                <a:ext cx="1324335" cy="231687"/>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7" name="AutoShape 16"/>
              <p:cNvSpPr>
                <a:spLocks noChangeAspect="1" noChangeArrowheads="1"/>
              </p:cNvSpPr>
              <p:nvPr/>
            </p:nvSpPr>
            <p:spPr bwMode="auto">
              <a:xfrm rot="2700000">
                <a:off x="1122417" y="2146417"/>
                <a:ext cx="1199821" cy="240958"/>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8" name="AutoShape 17"/>
              <p:cNvSpPr>
                <a:spLocks noChangeAspect="1" noChangeArrowheads="1"/>
              </p:cNvSpPr>
              <p:nvPr/>
            </p:nvSpPr>
            <p:spPr bwMode="auto">
              <a:xfrm rot="8100000">
                <a:off x="1991089" y="2334807"/>
                <a:ext cx="194617" cy="147151"/>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225" name="AutoShape 28"/>
            <p:cNvSpPr>
              <a:spLocks noChangeArrowheads="1"/>
            </p:cNvSpPr>
            <p:nvPr/>
          </p:nvSpPr>
          <p:spPr bwMode="auto">
            <a:xfrm rot="2700000" flipH="1">
              <a:off x="3316929" y="3718014"/>
              <a:ext cx="685802" cy="2716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26" name="AutoShape 28"/>
            <p:cNvSpPr>
              <a:spLocks noChangeArrowheads="1"/>
            </p:cNvSpPr>
            <p:nvPr/>
          </p:nvSpPr>
          <p:spPr bwMode="auto">
            <a:xfrm rot="2700000" flipH="1">
              <a:off x="3557886" y="3457672"/>
              <a:ext cx="685802" cy="2716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27" name="AutoShape 28"/>
            <p:cNvSpPr>
              <a:spLocks noChangeArrowheads="1"/>
            </p:cNvSpPr>
            <p:nvPr/>
          </p:nvSpPr>
          <p:spPr bwMode="auto">
            <a:xfrm rot="-2700000" flipH="1">
              <a:off x="5163485" y="3453465"/>
              <a:ext cx="690460" cy="268763"/>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28" name="AutoShape 28"/>
            <p:cNvSpPr>
              <a:spLocks noChangeArrowheads="1"/>
            </p:cNvSpPr>
            <p:nvPr/>
          </p:nvSpPr>
          <p:spPr bwMode="auto">
            <a:xfrm rot="-2700000" flipH="1">
              <a:off x="5382304" y="3719461"/>
              <a:ext cx="679144" cy="2687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239" name="Text Box 138"/>
          <p:cNvSpPr txBox="1">
            <a:spLocks noChangeArrowheads="1"/>
          </p:cNvSpPr>
          <p:nvPr/>
        </p:nvSpPr>
        <p:spPr bwMode="auto">
          <a:xfrm>
            <a:off x="508000" y="4225925"/>
            <a:ext cx="1119188" cy="52387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400" dirty="0" smtClean="0">
                <a:solidFill>
                  <a:schemeClr val="bg1"/>
                </a:solidFill>
                <a:latin typeface="+mj-lt"/>
              </a:rPr>
              <a:t>Single epitope</a:t>
            </a:r>
            <a:endParaRPr lang="en-US" sz="1400" dirty="0">
              <a:solidFill>
                <a:schemeClr val="bg1"/>
              </a:solidFill>
              <a:latin typeface="+mj-lt"/>
            </a:endParaRPr>
          </a:p>
        </p:txBody>
      </p:sp>
      <p:cxnSp>
        <p:nvCxnSpPr>
          <p:cNvPr id="11" name="Straight Connector 10"/>
          <p:cNvCxnSpPr/>
          <p:nvPr/>
        </p:nvCxnSpPr>
        <p:spPr>
          <a:xfrm>
            <a:off x="1433513" y="4741863"/>
            <a:ext cx="555625" cy="1127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044575" y="1068388"/>
            <a:ext cx="8728075" cy="1814512"/>
          </a:xfrm>
          <a:prstGeom prst="rect">
            <a:avLst/>
          </a:prstGeom>
        </p:spPr>
        <p:txBody>
          <a:bodyPr>
            <a:spAutoFit/>
          </a:bodyPr>
          <a:lstStyle/>
          <a:p>
            <a:pPr marL="342900" indent="-342900" fontAlgn="auto">
              <a:spcBef>
                <a:spcPts val="0"/>
              </a:spcBef>
              <a:spcAft>
                <a:spcPts val="0"/>
              </a:spcAft>
              <a:buClr>
                <a:schemeClr val="bg2"/>
              </a:buClr>
              <a:buFont typeface="Arial" panose="020B0604020202020204" pitchFamily="34" charset="0"/>
              <a:buChar char="•"/>
              <a:defRPr/>
            </a:pPr>
            <a:r>
              <a:rPr lang="en-US" sz="1600" dirty="0">
                <a:solidFill>
                  <a:schemeClr val="bg1"/>
                </a:solidFill>
                <a:latin typeface="+mj-lt"/>
                <a:cs typeface="Arial" panose="020B0604020202020204" pitchFamily="34" charset="0"/>
              </a:rPr>
              <a:t>Bind the same epitope</a:t>
            </a:r>
          </a:p>
          <a:p>
            <a:pPr marL="342900" indent="-342900" fontAlgn="auto">
              <a:spcBef>
                <a:spcPts val="0"/>
              </a:spcBef>
              <a:spcAft>
                <a:spcPts val="0"/>
              </a:spcAft>
              <a:buClr>
                <a:schemeClr val="bg2"/>
              </a:buClr>
              <a:buFont typeface="Arial" panose="020B0604020202020204" pitchFamily="34" charset="0"/>
              <a:buChar char="•"/>
              <a:defRPr/>
            </a:pPr>
            <a:r>
              <a:rPr lang="en-US" sz="1600" dirty="0">
                <a:solidFill>
                  <a:schemeClr val="bg1"/>
                </a:solidFill>
                <a:latin typeface="+mj-lt"/>
                <a:cs typeface="Arial" panose="020B0604020202020204" pitchFamily="34" charset="0"/>
              </a:rPr>
              <a:t>From a single B-cell; have genetically identical variable regions</a:t>
            </a:r>
          </a:p>
          <a:p>
            <a:pPr marL="342900" indent="-342900" fontAlgn="auto">
              <a:spcBef>
                <a:spcPts val="0"/>
              </a:spcBef>
              <a:spcAft>
                <a:spcPts val="0"/>
              </a:spcAft>
              <a:buClr>
                <a:schemeClr val="bg2"/>
              </a:buClr>
              <a:buFont typeface="Arial" panose="020B0604020202020204" pitchFamily="34" charset="0"/>
              <a:buChar char="•"/>
              <a:defRPr/>
            </a:pPr>
            <a:r>
              <a:rPr lang="en-US" sz="1600" dirty="0">
                <a:solidFill>
                  <a:schemeClr val="bg1"/>
                </a:solidFill>
                <a:latin typeface="+mj-lt"/>
                <a:cs typeface="Arial" panose="020B0604020202020204" pitchFamily="34" charset="0"/>
              </a:rPr>
              <a:t>Multiple selection options</a:t>
            </a:r>
          </a:p>
          <a:p>
            <a:pPr marL="1085850" lvl="1" indent="-342900" fontAlgn="auto">
              <a:spcBef>
                <a:spcPts val="0"/>
              </a:spcBef>
              <a:spcAft>
                <a:spcPts val="0"/>
              </a:spcAft>
              <a:buClr>
                <a:schemeClr val="bg2"/>
              </a:buClr>
              <a:buFont typeface="Verdana" panose="020B0604030504040204" pitchFamily="34" charset="0"/>
              <a:buChar char="−"/>
              <a:defRPr/>
            </a:pPr>
            <a:r>
              <a:rPr lang="en-US" sz="1600" dirty="0" err="1" smtClean="0">
                <a:solidFill>
                  <a:schemeClr val="bg1"/>
                </a:solidFill>
                <a:latin typeface="+mj-lt"/>
                <a:cs typeface="Arial" panose="020B0604020202020204" pitchFamily="34" charset="0"/>
              </a:rPr>
              <a:t>Hybridoma</a:t>
            </a:r>
            <a:r>
              <a:rPr lang="en-US" sz="1600" dirty="0" smtClean="0">
                <a:solidFill>
                  <a:schemeClr val="bg1"/>
                </a:solidFill>
                <a:latin typeface="+mj-lt"/>
                <a:cs typeface="Arial" panose="020B0604020202020204" pitchFamily="34" charset="0"/>
              </a:rPr>
              <a:t> </a:t>
            </a:r>
            <a:endParaRPr lang="en-US" sz="1600" dirty="0">
              <a:solidFill>
                <a:schemeClr val="bg1"/>
              </a:solidFill>
              <a:latin typeface="+mj-lt"/>
              <a:cs typeface="Arial" panose="020B0604020202020204" pitchFamily="34" charset="0"/>
            </a:endParaRPr>
          </a:p>
          <a:p>
            <a:pPr marL="1085850" lvl="1" indent="-342900" fontAlgn="auto">
              <a:spcBef>
                <a:spcPts val="0"/>
              </a:spcBef>
              <a:spcAft>
                <a:spcPts val="0"/>
              </a:spcAft>
              <a:buClr>
                <a:schemeClr val="bg2"/>
              </a:buClr>
              <a:buFont typeface="Verdana" panose="020B0604030504040204" pitchFamily="34" charset="0"/>
              <a:buChar char="−"/>
              <a:defRPr/>
            </a:pPr>
            <a:r>
              <a:rPr lang="en-US" sz="1600" dirty="0">
                <a:solidFill>
                  <a:schemeClr val="bg1"/>
                </a:solidFill>
                <a:latin typeface="+mj-lt"/>
                <a:cs typeface="Arial" panose="020B0604020202020204" pitchFamily="34" charset="0"/>
              </a:rPr>
              <a:t>Phage display</a:t>
            </a:r>
          </a:p>
          <a:p>
            <a:pPr marL="1085850" lvl="1" indent="-342900" fontAlgn="auto">
              <a:spcBef>
                <a:spcPts val="0"/>
              </a:spcBef>
              <a:spcAft>
                <a:spcPts val="0"/>
              </a:spcAft>
              <a:buClr>
                <a:schemeClr val="bg2"/>
              </a:buClr>
              <a:buFont typeface="Verdana" panose="020B0604030504040204" pitchFamily="34" charset="0"/>
              <a:buChar char="−"/>
              <a:defRPr/>
            </a:pPr>
            <a:r>
              <a:rPr lang="en-US" sz="1600" dirty="0">
                <a:solidFill>
                  <a:schemeClr val="bg1"/>
                </a:solidFill>
                <a:latin typeface="+mj-lt"/>
                <a:cs typeface="Arial" panose="020B0604020202020204" pitchFamily="34" charset="0"/>
              </a:rPr>
              <a:t>Genetically engineered mice</a:t>
            </a:r>
          </a:p>
          <a:p>
            <a:pPr marL="342900" indent="-342900" fontAlgn="auto">
              <a:spcBef>
                <a:spcPts val="0"/>
              </a:spcBef>
              <a:spcAft>
                <a:spcPts val="0"/>
              </a:spcAft>
              <a:buFont typeface="Arial" panose="020B0604020202020204" pitchFamily="34" charset="0"/>
              <a:buChar char="•"/>
              <a:defRPr/>
            </a:pPr>
            <a:endParaRPr lang="en-US" sz="1600" dirty="0">
              <a:solidFill>
                <a:schemeClr val="bg1"/>
              </a:solidFill>
              <a:latin typeface="+mj-lt"/>
              <a:cs typeface="Arial" panose="020B0604020202020204" pitchFamily="34" charset="0"/>
            </a:endParaRPr>
          </a:p>
        </p:txBody>
      </p:sp>
      <p:sp>
        <p:nvSpPr>
          <p:cNvPr id="240" name="Text Box 90"/>
          <p:cNvSpPr txBox="1">
            <a:spLocks noChangeArrowheads="1"/>
          </p:cNvSpPr>
          <p:nvPr/>
        </p:nvSpPr>
        <p:spPr bwMode="auto">
          <a:xfrm>
            <a:off x="2260600" y="5511800"/>
            <a:ext cx="1190625" cy="523875"/>
          </a:xfrm>
          <a:prstGeom prst="rect">
            <a:avLst/>
          </a:prstGeom>
          <a:noFill/>
          <a:ln w="19050">
            <a:solidFill>
              <a:schemeClr val="accent3"/>
            </a:solidFill>
            <a:miter lim="800000"/>
            <a:headEnd/>
            <a:tailEnd/>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defRPr/>
            </a:pPr>
            <a:r>
              <a:rPr lang="en-US" sz="1400" dirty="0" smtClean="0">
                <a:solidFill>
                  <a:schemeClr val="bg1"/>
                </a:solidFill>
                <a:latin typeface="+mj-lt"/>
                <a:cs typeface="Arial" panose="020B0604020202020204" pitchFamily="34" charset="0"/>
              </a:rPr>
              <a:t>Monoclonal</a:t>
            </a:r>
            <a:endParaRPr lang="en-US" sz="1400" dirty="0">
              <a:solidFill>
                <a:schemeClr val="bg1"/>
              </a:solidFill>
              <a:latin typeface="+mj-lt"/>
              <a:cs typeface="Arial" panose="020B0604020202020204" pitchFamily="34" charset="0"/>
            </a:endParaRPr>
          </a:p>
          <a:p>
            <a:pPr algn="ctr" eaLnBrk="1" fontAlgn="auto" hangingPunct="1">
              <a:spcBef>
                <a:spcPts val="0"/>
              </a:spcBef>
              <a:spcAft>
                <a:spcPts val="0"/>
              </a:spcAft>
              <a:defRPr/>
            </a:pPr>
            <a:r>
              <a:rPr lang="en-US" sz="1400" dirty="0">
                <a:solidFill>
                  <a:schemeClr val="bg1"/>
                </a:solidFill>
                <a:latin typeface="+mj-lt"/>
                <a:cs typeface="Arial" panose="020B0604020202020204" pitchFamily="34" charset="0"/>
              </a:rPr>
              <a:t>a</a:t>
            </a:r>
            <a:r>
              <a:rPr lang="en-US" sz="1400" dirty="0" smtClean="0">
                <a:solidFill>
                  <a:schemeClr val="bg1"/>
                </a:solidFill>
                <a:latin typeface="+mj-lt"/>
                <a:cs typeface="Arial" panose="020B0604020202020204" pitchFamily="34" charset="0"/>
              </a:rPr>
              <a:t>ntibodies</a:t>
            </a:r>
            <a:endParaRPr lang="en-US" sz="1400" dirty="0">
              <a:solidFill>
                <a:schemeClr val="bg1"/>
              </a:solidFill>
              <a:latin typeface="+mj-lt"/>
              <a:cs typeface="Arial" panose="020B0604020202020204" pitchFamily="34" charset="0"/>
            </a:endParaRPr>
          </a:p>
        </p:txBody>
      </p:sp>
      <p:sp>
        <p:nvSpPr>
          <p:cNvPr id="241" name="TextBox 240"/>
          <p:cNvSpPr txBox="1"/>
          <p:nvPr/>
        </p:nvSpPr>
        <p:spPr>
          <a:xfrm>
            <a:off x="1768475" y="3121025"/>
            <a:ext cx="1319213" cy="307975"/>
          </a:xfrm>
          <a:prstGeom prst="rect">
            <a:avLst/>
          </a:prstGeom>
          <a:noFill/>
        </p:spPr>
        <p:txBody>
          <a:bodyPr>
            <a:spAutoFit/>
          </a:bodyPr>
          <a:lstStyle/>
          <a:p>
            <a:pPr algn="ctr" fontAlgn="auto">
              <a:spcBef>
                <a:spcPts val="0"/>
              </a:spcBef>
              <a:spcAft>
                <a:spcPts val="0"/>
              </a:spcAft>
              <a:defRPr/>
            </a:pPr>
            <a:r>
              <a:rPr lang="en-US" sz="1400" dirty="0">
                <a:solidFill>
                  <a:schemeClr val="bg1"/>
                </a:solidFill>
                <a:latin typeface="+mj-lt"/>
                <a:cs typeface="+mn-cs"/>
              </a:rPr>
              <a:t>Receptor</a:t>
            </a:r>
          </a:p>
        </p:txBody>
      </p:sp>
      <p:sp>
        <p:nvSpPr>
          <p:cNvPr id="2" name="Rectangle 1"/>
          <p:cNvSpPr/>
          <p:nvPr/>
        </p:nvSpPr>
        <p:spPr>
          <a:xfrm>
            <a:off x="-1588" y="6173788"/>
            <a:ext cx="8970963" cy="215900"/>
          </a:xfrm>
          <a:prstGeom prst="rect">
            <a:avLst/>
          </a:prstGeom>
        </p:spPr>
        <p:txBody>
          <a:bodyPr>
            <a:spAutoFit/>
          </a:bodyPr>
          <a:lstStyle/>
          <a:p>
            <a:pPr fontAlgn="auto">
              <a:spcBef>
                <a:spcPts val="0"/>
              </a:spcBef>
              <a:spcAft>
                <a:spcPts val="0"/>
              </a:spcAft>
              <a:defRPr/>
            </a:pPr>
            <a:r>
              <a:rPr lang="en-US" sz="800" b="1" dirty="0">
                <a:solidFill>
                  <a:schemeClr val="bg1"/>
                </a:solidFill>
                <a:latin typeface="+mj-lt"/>
                <a:cs typeface="+mn-cs"/>
              </a:rPr>
              <a:t>1. </a:t>
            </a:r>
            <a:r>
              <a:rPr lang="en-US" sz="800" dirty="0" err="1" smtClean="0">
                <a:solidFill>
                  <a:schemeClr val="bg1"/>
                </a:solidFill>
                <a:latin typeface="+mj-lt"/>
                <a:cs typeface="+mn-cs"/>
              </a:rPr>
              <a:t>Köhler</a:t>
            </a:r>
            <a:r>
              <a:rPr lang="en-US" sz="800" dirty="0" smtClean="0">
                <a:solidFill>
                  <a:schemeClr val="bg1"/>
                </a:solidFill>
                <a:latin typeface="+mj-lt"/>
                <a:cs typeface="+mn-cs"/>
              </a:rPr>
              <a:t> G, C </a:t>
            </a:r>
            <a:r>
              <a:rPr lang="en-US" sz="800" dirty="0">
                <a:solidFill>
                  <a:schemeClr val="bg1"/>
                </a:solidFill>
                <a:latin typeface="+mj-lt"/>
                <a:cs typeface="+mn-cs"/>
              </a:rPr>
              <a:t>Milstein</a:t>
            </a:r>
            <a:r>
              <a:rPr lang="en-US" sz="800" dirty="0" smtClean="0">
                <a:solidFill>
                  <a:schemeClr val="bg1"/>
                </a:solidFill>
                <a:latin typeface="+mj-lt"/>
                <a:cs typeface="+mn-cs"/>
              </a:rPr>
              <a:t>.(</a:t>
            </a:r>
            <a:r>
              <a:rPr lang="en-US" sz="800" dirty="0">
                <a:solidFill>
                  <a:schemeClr val="bg1"/>
                </a:solidFill>
                <a:latin typeface="+mj-lt"/>
                <a:cs typeface="+mn-cs"/>
              </a:rPr>
              <a:t>1975</a:t>
            </a:r>
            <a:r>
              <a:rPr lang="en-US" sz="800" dirty="0" smtClean="0">
                <a:solidFill>
                  <a:schemeClr val="bg1"/>
                </a:solidFill>
                <a:latin typeface="+mj-lt"/>
                <a:cs typeface="+mn-cs"/>
              </a:rPr>
              <a:t>).</a:t>
            </a:r>
            <a:r>
              <a:rPr lang="en-US" sz="800" dirty="0">
                <a:solidFill>
                  <a:schemeClr val="bg1"/>
                </a:solidFill>
                <a:latin typeface="+mj-lt"/>
                <a:cs typeface="+mn-cs"/>
              </a:rPr>
              <a:t> </a:t>
            </a:r>
            <a:r>
              <a:rPr lang="en-US" sz="800" i="1" dirty="0">
                <a:solidFill>
                  <a:schemeClr val="bg1"/>
                </a:solidFill>
                <a:latin typeface="+mj-lt"/>
                <a:cs typeface="+mn-cs"/>
              </a:rPr>
              <a:t>Nature</a:t>
            </a:r>
            <a:r>
              <a:rPr lang="en-US" sz="800" dirty="0">
                <a:solidFill>
                  <a:schemeClr val="bg1"/>
                </a:solidFill>
                <a:latin typeface="+mj-lt"/>
                <a:cs typeface="+mn-cs"/>
              </a:rPr>
              <a:t> </a:t>
            </a:r>
            <a:r>
              <a:rPr lang="en-US" sz="800" b="1" dirty="0">
                <a:solidFill>
                  <a:schemeClr val="bg1"/>
                </a:solidFill>
                <a:latin typeface="+mj-lt"/>
                <a:cs typeface="+mn-cs"/>
              </a:rPr>
              <a:t>256</a:t>
            </a:r>
            <a:r>
              <a:rPr lang="en-US" sz="800" dirty="0">
                <a:solidFill>
                  <a:schemeClr val="bg1"/>
                </a:solidFill>
                <a:latin typeface="+mj-lt"/>
                <a:cs typeface="+mn-cs"/>
              </a:rPr>
              <a:t>:495-497.</a:t>
            </a:r>
          </a:p>
        </p:txBody>
      </p:sp>
      <p:sp>
        <p:nvSpPr>
          <p:cNvPr id="242" name="Line 115"/>
          <p:cNvSpPr>
            <a:spLocks noChangeShapeType="1"/>
          </p:cNvSpPr>
          <p:nvPr/>
        </p:nvSpPr>
        <p:spPr bwMode="auto">
          <a:xfrm>
            <a:off x="5303838" y="3462338"/>
            <a:ext cx="1143000" cy="0"/>
          </a:xfrm>
          <a:prstGeom prst="line">
            <a:avLst/>
          </a:prstGeom>
          <a:noFill/>
          <a:ln w="38100">
            <a:solidFill>
              <a:schemeClr val="bg1"/>
            </a:solidFill>
            <a:round/>
            <a:headEnd/>
            <a:tailEnd type="triangle" w="med" len="me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243" name="Freeform 116"/>
          <p:cNvSpPr>
            <a:spLocks/>
          </p:cNvSpPr>
          <p:nvPr/>
        </p:nvSpPr>
        <p:spPr bwMode="auto">
          <a:xfrm flipH="1">
            <a:off x="7464425" y="3654425"/>
            <a:ext cx="334963" cy="255588"/>
          </a:xfrm>
          <a:custGeom>
            <a:avLst/>
            <a:gdLst>
              <a:gd name="T0" fmla="*/ 0 w 432"/>
              <a:gd name="T1" fmla="*/ 2147483647 h 352"/>
              <a:gd name="T2" fmla="*/ 2147483647 w 432"/>
              <a:gd name="T3" fmla="*/ 2147483647 h 352"/>
              <a:gd name="T4" fmla="*/ 2147483647 w 432"/>
              <a:gd name="T5" fmla="*/ 2147483647 h 352"/>
              <a:gd name="T6" fmla="*/ 2147483647 w 432"/>
              <a:gd name="T7" fmla="*/ 2147483647 h 352"/>
              <a:gd name="T8" fmla="*/ 0 60000 65536"/>
              <a:gd name="T9" fmla="*/ 0 60000 65536"/>
              <a:gd name="T10" fmla="*/ 0 60000 65536"/>
              <a:gd name="T11" fmla="*/ 0 60000 65536"/>
              <a:gd name="T12" fmla="*/ 0 w 432"/>
              <a:gd name="T13" fmla="*/ 0 h 352"/>
              <a:gd name="T14" fmla="*/ 432 w 432"/>
              <a:gd name="T15" fmla="*/ 352 h 352"/>
            </a:gdLst>
            <a:ahLst/>
            <a:cxnLst>
              <a:cxn ang="T8">
                <a:pos x="T0" y="T1"/>
              </a:cxn>
              <a:cxn ang="T9">
                <a:pos x="T2" y="T3"/>
              </a:cxn>
              <a:cxn ang="T10">
                <a:pos x="T4" y="T5"/>
              </a:cxn>
              <a:cxn ang="T11">
                <a:pos x="T6" y="T7"/>
              </a:cxn>
            </a:cxnLst>
            <a:rect l="T12" t="T13" r="T14" b="T15"/>
            <a:pathLst>
              <a:path w="432" h="352">
                <a:moveTo>
                  <a:pt x="0" y="352"/>
                </a:moveTo>
                <a:cubicBezTo>
                  <a:pt x="28" y="260"/>
                  <a:pt x="56" y="168"/>
                  <a:pt x="96" y="112"/>
                </a:cubicBezTo>
                <a:cubicBezTo>
                  <a:pt x="136" y="56"/>
                  <a:pt x="184" y="32"/>
                  <a:pt x="240" y="16"/>
                </a:cubicBezTo>
                <a:cubicBezTo>
                  <a:pt x="296" y="0"/>
                  <a:pt x="364" y="8"/>
                  <a:pt x="432" y="16"/>
                </a:cubicBezTo>
              </a:path>
            </a:pathLst>
          </a:custGeom>
          <a:noFill/>
          <a:ln w="28575">
            <a:solidFill>
              <a:schemeClr val="bg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grpSp>
        <p:nvGrpSpPr>
          <p:cNvPr id="133258" name="Group 111"/>
          <p:cNvGrpSpPr>
            <a:grpSpLocks noChangeAspect="1"/>
          </p:cNvGrpSpPr>
          <p:nvPr/>
        </p:nvGrpSpPr>
        <p:grpSpPr bwMode="auto">
          <a:xfrm rot="-5532290">
            <a:off x="6340475" y="5032375"/>
            <a:ext cx="211138" cy="217488"/>
            <a:chOff x="2939" y="1061"/>
            <a:chExt cx="379" cy="415"/>
          </a:xfrm>
        </p:grpSpPr>
        <p:sp>
          <p:nvSpPr>
            <p:cNvPr id="249" name="Oval 112"/>
            <p:cNvSpPr>
              <a:spLocks noChangeAspect="1" noChangeArrowheads="1"/>
            </p:cNvSpPr>
            <p:nvPr/>
          </p:nvSpPr>
          <p:spPr bwMode="auto">
            <a:xfrm>
              <a:off x="2939" y="1061"/>
              <a:ext cx="379" cy="415"/>
            </a:xfrm>
            <a:prstGeom prst="ellipse">
              <a:avLst/>
            </a:prstGeom>
            <a:gradFill rotWithShape="1">
              <a:gsLst>
                <a:gs pos="0">
                  <a:srgbClr val="8488C4"/>
                </a:gs>
                <a:gs pos="100000">
                  <a:srgbClr val="FF5050"/>
                </a:gs>
              </a:gsLst>
              <a:path path="shape">
                <a:fillToRect l="50000" t="50000" r="50000" b="50000"/>
              </a:path>
            </a:gradFill>
            <a:ln>
              <a:noFill/>
            </a:ln>
            <a:extLst/>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sp>
          <p:nvSpPr>
            <p:cNvPr id="250" name="Oval 113"/>
            <p:cNvSpPr>
              <a:spLocks noChangeAspect="1" noChangeArrowheads="1"/>
            </p:cNvSpPr>
            <p:nvPr/>
          </p:nvSpPr>
          <p:spPr bwMode="auto">
            <a:xfrm>
              <a:off x="2939" y="1061"/>
              <a:ext cx="379" cy="415"/>
            </a:xfrm>
            <a:prstGeom prst="ellipse">
              <a:avLst/>
            </a:prstGeom>
            <a:gradFill rotWithShape="1">
              <a:gsLst>
                <a:gs pos="0">
                  <a:srgbClr val="8488C4">
                    <a:alpha val="60001"/>
                  </a:srgbClr>
                </a:gs>
                <a:gs pos="100000">
                  <a:srgbClr val="FF5050">
                    <a:alpha val="60001"/>
                  </a:srgbClr>
                </a:gs>
              </a:gsLst>
              <a:path path="shape">
                <a:fillToRect l="50000" t="50000" r="50000" b="50000"/>
              </a:path>
            </a:gradFill>
            <a:ln w="9525" algn="ctr">
              <a:solidFill>
                <a:srgbClr val="993300"/>
              </a:solidFill>
              <a:round/>
              <a:headEnd/>
              <a:tailEnd/>
            </a:ln>
          </p:spPr>
          <p:txBody>
            <a:bodyPr vert="eaVert" wrap="none" anchor="ctr"/>
            <a:lstStyle/>
            <a:p>
              <a:pPr fontAlgn="auto">
                <a:spcBef>
                  <a:spcPts val="0"/>
                </a:spcBef>
                <a:spcAft>
                  <a:spcPts val="0"/>
                </a:spcAft>
                <a:defRPr/>
              </a:pPr>
              <a:endParaRPr lang="en-US">
                <a:solidFill>
                  <a:schemeClr val="bg1"/>
                </a:solidFill>
                <a:latin typeface="+mj-lt"/>
                <a:cs typeface="+mn-cs"/>
              </a:endParaRPr>
            </a:p>
          </p:txBody>
        </p:sp>
      </p:grpSp>
      <p:sp>
        <p:nvSpPr>
          <p:cNvPr id="257" name="Line 130"/>
          <p:cNvSpPr>
            <a:spLocks noChangeShapeType="1"/>
          </p:cNvSpPr>
          <p:nvPr/>
        </p:nvSpPr>
        <p:spPr bwMode="auto">
          <a:xfrm flipH="1">
            <a:off x="6745288" y="5135563"/>
            <a:ext cx="609600" cy="0"/>
          </a:xfrm>
          <a:prstGeom prst="line">
            <a:avLst/>
          </a:prstGeom>
          <a:noFill/>
          <a:ln w="38100">
            <a:solidFill>
              <a:schemeClr val="bg1"/>
            </a:solidFill>
            <a:round/>
            <a:headEnd/>
            <a:tailEnd type="triangle" w="med" len="me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8468" name="Title 6"/>
          <p:cNvSpPr>
            <a:spLocks noGrp="1"/>
          </p:cNvSpPr>
          <p:nvPr>
            <p:ph type="title"/>
          </p:nvPr>
        </p:nvSpPr>
        <p:spPr>
          <a:xfrm>
            <a:off x="1528763" y="0"/>
            <a:ext cx="7283450" cy="1093788"/>
          </a:xfrm>
        </p:spPr>
        <p:txBody>
          <a:bodyPr/>
          <a:lstStyle/>
          <a:p>
            <a:pPr eaLnBrk="1" hangingPunct="1"/>
            <a:r>
              <a:rPr lang="en-US" altLang="en-US" smtClean="0"/>
              <a:t>Monoclonal Antibodies</a:t>
            </a:r>
            <a:endParaRPr lang="en-GB" altLang="en-US" smtClean="0"/>
          </a:p>
        </p:txBody>
      </p:sp>
      <p:pic>
        <p:nvPicPr>
          <p:cNvPr id="246" name="Picture 245" descr="IMAGE1.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84288" y="4524375"/>
            <a:ext cx="1028700" cy="15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4913779" y="5231252"/>
            <a:ext cx="1068317" cy="619753"/>
            <a:chOff x="4913779" y="5231252"/>
            <a:chExt cx="1068317" cy="619753"/>
          </a:xfrm>
        </p:grpSpPr>
        <p:sp>
          <p:nvSpPr>
            <p:cNvPr id="133164" name="Freeform 117"/>
            <p:cNvSpPr>
              <a:spLocks noChangeAspect="1"/>
            </p:cNvSpPr>
            <p:nvPr/>
          </p:nvSpPr>
          <p:spPr bwMode="auto">
            <a:xfrm rot="234495">
              <a:off x="5041787" y="5437477"/>
              <a:ext cx="925513" cy="400050"/>
            </a:xfrm>
            <a:custGeom>
              <a:avLst/>
              <a:gdLst>
                <a:gd name="T0" fmla="*/ 0 w 2190"/>
                <a:gd name="T1" fmla="*/ 0 h 948"/>
                <a:gd name="T2" fmla="*/ 0 w 2190"/>
                <a:gd name="T3" fmla="*/ 0 h 948"/>
                <a:gd name="T4" fmla="*/ 0 w 2190"/>
                <a:gd name="T5" fmla="*/ 0 h 948"/>
                <a:gd name="T6" fmla="*/ 0 w 2190"/>
                <a:gd name="T7" fmla="*/ 0 h 948"/>
                <a:gd name="T8" fmla="*/ 0 w 2190"/>
                <a:gd name="T9" fmla="*/ 0 h 948"/>
                <a:gd name="T10" fmla="*/ 0 w 2190"/>
                <a:gd name="T11" fmla="*/ 0 h 948"/>
                <a:gd name="T12" fmla="*/ 0 w 2190"/>
                <a:gd name="T13" fmla="*/ 0 h 948"/>
                <a:gd name="T14" fmla="*/ 0 60000 65536"/>
                <a:gd name="T15" fmla="*/ 0 60000 65536"/>
                <a:gd name="T16" fmla="*/ 0 60000 65536"/>
                <a:gd name="T17" fmla="*/ 0 60000 65536"/>
                <a:gd name="T18" fmla="*/ 0 60000 65536"/>
                <a:gd name="T19" fmla="*/ 0 60000 65536"/>
                <a:gd name="T20" fmla="*/ 0 60000 65536"/>
                <a:gd name="T21" fmla="*/ 0 w 2190"/>
                <a:gd name="T22" fmla="*/ 0 h 948"/>
                <a:gd name="T23" fmla="*/ 2190 w 2190"/>
                <a:gd name="T24" fmla="*/ 948 h 9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90" h="948">
                  <a:moveTo>
                    <a:pt x="2190" y="600"/>
                  </a:moveTo>
                  <a:lnTo>
                    <a:pt x="714" y="948"/>
                  </a:lnTo>
                  <a:lnTo>
                    <a:pt x="234" y="769"/>
                  </a:lnTo>
                  <a:lnTo>
                    <a:pt x="0" y="553"/>
                  </a:lnTo>
                  <a:lnTo>
                    <a:pt x="42" y="342"/>
                  </a:lnTo>
                  <a:lnTo>
                    <a:pt x="1536" y="0"/>
                  </a:lnTo>
                  <a:lnTo>
                    <a:pt x="2190" y="600"/>
                  </a:lnTo>
                  <a:close/>
                </a:path>
              </a:pathLst>
            </a:custGeom>
            <a:gradFill rotWithShape="1">
              <a:gsLst>
                <a:gs pos="0">
                  <a:srgbClr val="B2478E">
                    <a:alpha val="71001"/>
                  </a:srgbClr>
                </a:gs>
                <a:gs pos="100000">
                  <a:srgbClr val="FF66CC">
                    <a:alpha val="73000"/>
                  </a:srgbClr>
                </a:gs>
              </a:gsLst>
              <a:lin ang="5400000" scaled="1"/>
            </a:gradFill>
            <a:ln w="9525">
              <a:noFill/>
              <a:round/>
              <a:headEnd/>
              <a:tailEnd/>
            </a:ln>
          </p:spPr>
          <p:txBody>
            <a:bodyPr/>
            <a:lstStyle/>
            <a:p>
              <a:pPr fontAlgn="auto">
                <a:spcBef>
                  <a:spcPts val="0"/>
                </a:spcBef>
                <a:spcAft>
                  <a:spcPts val="0"/>
                </a:spcAft>
                <a:defRPr/>
              </a:pPr>
              <a:endParaRPr lang="en-US">
                <a:solidFill>
                  <a:schemeClr val="bg1"/>
                </a:solidFill>
                <a:latin typeface="+mj-lt"/>
                <a:cs typeface="+mn-cs"/>
              </a:endParaRPr>
            </a:p>
          </p:txBody>
        </p:sp>
        <p:sp>
          <p:nvSpPr>
            <p:cNvPr id="133165" name="Freeform 85"/>
            <p:cNvSpPr>
              <a:spLocks noChangeAspect="1"/>
            </p:cNvSpPr>
            <p:nvPr/>
          </p:nvSpPr>
          <p:spPr bwMode="auto">
            <a:xfrm rot="234495">
              <a:off x="5049242" y="5234477"/>
              <a:ext cx="930275" cy="401638"/>
            </a:xfrm>
            <a:custGeom>
              <a:avLst/>
              <a:gdLst>
                <a:gd name="T0" fmla="*/ 0 w 2202"/>
                <a:gd name="T1" fmla="*/ 0 h 948"/>
                <a:gd name="T2" fmla="*/ 0 w 2202"/>
                <a:gd name="T3" fmla="*/ 0 h 948"/>
                <a:gd name="T4" fmla="*/ 0 w 2202"/>
                <a:gd name="T5" fmla="*/ 0 h 948"/>
                <a:gd name="T6" fmla="*/ 0 w 2202"/>
                <a:gd name="T7" fmla="*/ 0 h 948"/>
                <a:gd name="T8" fmla="*/ 0 w 2202"/>
                <a:gd name="T9" fmla="*/ 0 h 948"/>
                <a:gd name="T10" fmla="*/ 0 w 2202"/>
                <a:gd name="T11" fmla="*/ 0 h 948"/>
                <a:gd name="T12" fmla="*/ 0 w 2202"/>
                <a:gd name="T13" fmla="*/ 0 h 948"/>
                <a:gd name="T14" fmla="*/ 0 60000 65536"/>
                <a:gd name="T15" fmla="*/ 0 60000 65536"/>
                <a:gd name="T16" fmla="*/ 0 60000 65536"/>
                <a:gd name="T17" fmla="*/ 0 60000 65536"/>
                <a:gd name="T18" fmla="*/ 0 60000 65536"/>
                <a:gd name="T19" fmla="*/ 0 60000 65536"/>
                <a:gd name="T20" fmla="*/ 0 60000 65536"/>
                <a:gd name="T21" fmla="*/ 0 w 2202"/>
                <a:gd name="T22" fmla="*/ 0 h 948"/>
                <a:gd name="T23" fmla="*/ 2202 w 2202"/>
                <a:gd name="T24" fmla="*/ 948 h 9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2" h="948">
                  <a:moveTo>
                    <a:pt x="2202" y="600"/>
                  </a:moveTo>
                  <a:lnTo>
                    <a:pt x="726" y="948"/>
                  </a:lnTo>
                  <a:lnTo>
                    <a:pt x="246" y="828"/>
                  </a:lnTo>
                  <a:lnTo>
                    <a:pt x="0" y="570"/>
                  </a:lnTo>
                  <a:lnTo>
                    <a:pt x="54" y="342"/>
                  </a:lnTo>
                  <a:lnTo>
                    <a:pt x="1548" y="0"/>
                  </a:lnTo>
                  <a:lnTo>
                    <a:pt x="2202" y="600"/>
                  </a:lnTo>
                  <a:close/>
                </a:path>
              </a:pathLst>
            </a:custGeom>
            <a:noFill/>
            <a:ln w="9525">
              <a:solidFill>
                <a:srgbClr val="C0C0C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66" name="Freeform 86"/>
            <p:cNvSpPr>
              <a:spLocks noChangeAspect="1"/>
            </p:cNvSpPr>
            <p:nvPr/>
          </p:nvSpPr>
          <p:spPr bwMode="auto">
            <a:xfrm rot="234495">
              <a:off x="5041246" y="5445396"/>
              <a:ext cx="925513" cy="400050"/>
            </a:xfrm>
            <a:custGeom>
              <a:avLst/>
              <a:gdLst>
                <a:gd name="T0" fmla="*/ 0 w 2190"/>
                <a:gd name="T1" fmla="*/ 0 h 948"/>
                <a:gd name="T2" fmla="*/ 0 w 2190"/>
                <a:gd name="T3" fmla="*/ 0 h 948"/>
                <a:gd name="T4" fmla="*/ 0 w 2190"/>
                <a:gd name="T5" fmla="*/ 0 h 948"/>
                <a:gd name="T6" fmla="*/ 0 w 2190"/>
                <a:gd name="T7" fmla="*/ 0 h 948"/>
                <a:gd name="T8" fmla="*/ 0 w 2190"/>
                <a:gd name="T9" fmla="*/ 0 h 948"/>
                <a:gd name="T10" fmla="*/ 0 w 2190"/>
                <a:gd name="T11" fmla="*/ 0 h 948"/>
                <a:gd name="T12" fmla="*/ 0 w 2190"/>
                <a:gd name="T13" fmla="*/ 0 h 948"/>
                <a:gd name="T14" fmla="*/ 0 60000 65536"/>
                <a:gd name="T15" fmla="*/ 0 60000 65536"/>
                <a:gd name="T16" fmla="*/ 0 60000 65536"/>
                <a:gd name="T17" fmla="*/ 0 60000 65536"/>
                <a:gd name="T18" fmla="*/ 0 60000 65536"/>
                <a:gd name="T19" fmla="*/ 0 60000 65536"/>
                <a:gd name="T20" fmla="*/ 0 60000 65536"/>
                <a:gd name="T21" fmla="*/ 0 w 2190"/>
                <a:gd name="T22" fmla="*/ 0 h 948"/>
                <a:gd name="T23" fmla="*/ 2190 w 2190"/>
                <a:gd name="T24" fmla="*/ 948 h 9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90" h="948">
                  <a:moveTo>
                    <a:pt x="2190" y="600"/>
                  </a:moveTo>
                  <a:lnTo>
                    <a:pt x="714" y="948"/>
                  </a:lnTo>
                  <a:lnTo>
                    <a:pt x="234" y="769"/>
                  </a:lnTo>
                  <a:lnTo>
                    <a:pt x="0" y="553"/>
                  </a:lnTo>
                  <a:lnTo>
                    <a:pt x="42" y="342"/>
                  </a:lnTo>
                  <a:lnTo>
                    <a:pt x="1536" y="0"/>
                  </a:lnTo>
                  <a:lnTo>
                    <a:pt x="2190" y="600"/>
                  </a:lnTo>
                  <a:close/>
                </a:path>
              </a:pathLst>
            </a:custGeom>
            <a:noFill/>
            <a:ln w="9525">
              <a:solidFill>
                <a:srgbClr val="969696"/>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67" name="Line 87"/>
            <p:cNvSpPr>
              <a:spLocks noChangeAspect="1" noChangeShapeType="1"/>
            </p:cNvSpPr>
            <p:nvPr/>
          </p:nvSpPr>
          <p:spPr bwMode="auto">
            <a:xfrm rot="234495">
              <a:off x="5967724" y="5516640"/>
              <a:ext cx="0" cy="214313"/>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68" name="Line 88"/>
            <p:cNvSpPr>
              <a:spLocks noChangeAspect="1" noChangeShapeType="1"/>
            </p:cNvSpPr>
            <p:nvPr/>
          </p:nvSpPr>
          <p:spPr bwMode="auto">
            <a:xfrm rot="234495">
              <a:off x="5712459" y="5247789"/>
              <a:ext cx="0" cy="212725"/>
            </a:xfrm>
            <a:prstGeom prst="line">
              <a:avLst/>
            </a:prstGeom>
            <a:noFill/>
            <a:ln w="9525">
              <a:solidFill>
                <a:srgbClr val="969696"/>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69" name="Line 89"/>
            <p:cNvSpPr>
              <a:spLocks noChangeAspect="1" noChangeShapeType="1"/>
            </p:cNvSpPr>
            <p:nvPr/>
          </p:nvSpPr>
          <p:spPr bwMode="auto">
            <a:xfrm rot="234495">
              <a:off x="5340030" y="5621737"/>
              <a:ext cx="0" cy="212725"/>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70" name="Line 90"/>
            <p:cNvSpPr>
              <a:spLocks noChangeAspect="1" noChangeShapeType="1"/>
            </p:cNvSpPr>
            <p:nvPr/>
          </p:nvSpPr>
          <p:spPr bwMode="auto">
            <a:xfrm rot="234495">
              <a:off x="5075424" y="5349067"/>
              <a:ext cx="0" cy="212725"/>
            </a:xfrm>
            <a:prstGeom prst="line">
              <a:avLst/>
            </a:prstGeom>
            <a:noFill/>
            <a:ln w="9525">
              <a:solidFill>
                <a:srgbClr val="969696"/>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71" name="Line 91"/>
            <p:cNvSpPr>
              <a:spLocks noChangeAspect="1" noChangeShapeType="1"/>
            </p:cNvSpPr>
            <p:nvPr/>
          </p:nvSpPr>
          <p:spPr bwMode="auto">
            <a:xfrm rot="234495">
              <a:off x="5139992" y="5560300"/>
              <a:ext cx="0" cy="182563"/>
            </a:xfrm>
            <a:prstGeom prst="line">
              <a:avLst/>
            </a:prstGeom>
            <a:noFill/>
            <a:ln w="12700">
              <a:solidFill>
                <a:schemeClr val="tx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74" name="Line 94"/>
            <p:cNvSpPr>
              <a:spLocks noChangeAspect="1" noChangeShapeType="1"/>
            </p:cNvSpPr>
            <p:nvPr/>
          </p:nvSpPr>
          <p:spPr bwMode="auto">
            <a:xfrm rot="234495" flipV="1">
              <a:off x="5342170" y="5703367"/>
              <a:ext cx="617538" cy="147638"/>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75" name="Line 95"/>
            <p:cNvSpPr>
              <a:spLocks noChangeAspect="1" noChangeShapeType="1"/>
            </p:cNvSpPr>
            <p:nvPr/>
          </p:nvSpPr>
          <p:spPr bwMode="auto">
            <a:xfrm rot="234495">
              <a:off x="5344889" y="5620478"/>
              <a:ext cx="0" cy="212725"/>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77" name="Line 97"/>
            <p:cNvSpPr>
              <a:spLocks noChangeAspect="1" noChangeShapeType="1"/>
            </p:cNvSpPr>
            <p:nvPr/>
          </p:nvSpPr>
          <p:spPr bwMode="auto">
            <a:xfrm rot="234495">
              <a:off x="5705871" y="5260001"/>
              <a:ext cx="276225" cy="250825"/>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78" name="Line 98"/>
            <p:cNvSpPr>
              <a:spLocks noChangeAspect="1" noChangeShapeType="1"/>
            </p:cNvSpPr>
            <p:nvPr/>
          </p:nvSpPr>
          <p:spPr bwMode="auto">
            <a:xfrm rot="234495" flipV="1">
              <a:off x="5088181" y="5231252"/>
              <a:ext cx="627063" cy="142875"/>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79" name="Line 99"/>
            <p:cNvSpPr>
              <a:spLocks noChangeAspect="1" noChangeShapeType="1"/>
            </p:cNvSpPr>
            <p:nvPr/>
          </p:nvSpPr>
          <p:spPr bwMode="auto">
            <a:xfrm rot="234495">
              <a:off x="5148673" y="5572454"/>
              <a:ext cx="203200" cy="50800"/>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80" name="Line 100"/>
            <p:cNvSpPr>
              <a:spLocks noChangeAspect="1" noChangeShapeType="1"/>
            </p:cNvSpPr>
            <p:nvPr/>
          </p:nvSpPr>
          <p:spPr bwMode="auto">
            <a:xfrm rot="234495">
              <a:off x="5135904" y="5746697"/>
              <a:ext cx="204788" cy="76200"/>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82" name="Line 102"/>
            <p:cNvSpPr>
              <a:spLocks noChangeAspect="1" noChangeShapeType="1"/>
            </p:cNvSpPr>
            <p:nvPr/>
          </p:nvSpPr>
          <p:spPr bwMode="auto">
            <a:xfrm rot="234495" flipH="1">
              <a:off x="5056902" y="5348490"/>
              <a:ext cx="23813" cy="104775"/>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83" name="Line 103"/>
            <p:cNvSpPr>
              <a:spLocks noChangeAspect="1" noChangeShapeType="1"/>
            </p:cNvSpPr>
            <p:nvPr/>
          </p:nvSpPr>
          <p:spPr bwMode="auto">
            <a:xfrm rot="234495">
              <a:off x="5037281" y="5642574"/>
              <a:ext cx="101600" cy="93663"/>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85" name="Line 116"/>
            <p:cNvSpPr>
              <a:spLocks noChangeAspect="1" noChangeShapeType="1"/>
            </p:cNvSpPr>
            <p:nvPr/>
          </p:nvSpPr>
          <p:spPr bwMode="auto">
            <a:xfrm rot="234495">
              <a:off x="5141468" y="5561992"/>
              <a:ext cx="0" cy="182563"/>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247" name="Freeform 117"/>
            <p:cNvSpPr>
              <a:spLocks noChangeAspect="1"/>
            </p:cNvSpPr>
            <p:nvPr/>
          </p:nvSpPr>
          <p:spPr bwMode="auto">
            <a:xfrm rot="234495">
              <a:off x="5050763" y="5328752"/>
              <a:ext cx="927271" cy="362468"/>
            </a:xfrm>
            <a:custGeom>
              <a:avLst/>
              <a:gdLst>
                <a:gd name="T0" fmla="*/ 0 w 2190"/>
                <a:gd name="T1" fmla="*/ 0 h 948"/>
                <a:gd name="T2" fmla="*/ 0 w 2190"/>
                <a:gd name="T3" fmla="*/ 0 h 948"/>
                <a:gd name="T4" fmla="*/ 0 w 2190"/>
                <a:gd name="T5" fmla="*/ 0 h 948"/>
                <a:gd name="T6" fmla="*/ 0 w 2190"/>
                <a:gd name="T7" fmla="*/ 0 h 948"/>
                <a:gd name="T8" fmla="*/ 0 w 2190"/>
                <a:gd name="T9" fmla="*/ 0 h 948"/>
                <a:gd name="T10" fmla="*/ 0 w 2190"/>
                <a:gd name="T11" fmla="*/ 0 h 948"/>
                <a:gd name="T12" fmla="*/ 0 w 2190"/>
                <a:gd name="T13" fmla="*/ 0 h 948"/>
                <a:gd name="T14" fmla="*/ 0 60000 65536"/>
                <a:gd name="T15" fmla="*/ 0 60000 65536"/>
                <a:gd name="T16" fmla="*/ 0 60000 65536"/>
                <a:gd name="T17" fmla="*/ 0 60000 65536"/>
                <a:gd name="T18" fmla="*/ 0 60000 65536"/>
                <a:gd name="T19" fmla="*/ 0 60000 65536"/>
                <a:gd name="T20" fmla="*/ 0 60000 65536"/>
                <a:gd name="T21" fmla="*/ 0 w 2190"/>
                <a:gd name="T22" fmla="*/ 0 h 948"/>
                <a:gd name="T23" fmla="*/ 2190 w 2190"/>
                <a:gd name="T24" fmla="*/ 948 h 948"/>
                <a:gd name="connsiteX0" fmla="*/ 10000 w 10000"/>
                <a:gd name="connsiteY0" fmla="*/ 6329 h 8112"/>
                <a:gd name="connsiteX1" fmla="*/ 846 w 10000"/>
                <a:gd name="connsiteY1" fmla="*/ 5967 h 8112"/>
                <a:gd name="connsiteX2" fmla="*/ 1068 w 10000"/>
                <a:gd name="connsiteY2" fmla="*/ 8112 h 8112"/>
                <a:gd name="connsiteX3" fmla="*/ 0 w 10000"/>
                <a:gd name="connsiteY3" fmla="*/ 5833 h 8112"/>
                <a:gd name="connsiteX4" fmla="*/ 192 w 10000"/>
                <a:gd name="connsiteY4" fmla="*/ 3608 h 8112"/>
                <a:gd name="connsiteX5" fmla="*/ 7014 w 10000"/>
                <a:gd name="connsiteY5" fmla="*/ 0 h 8112"/>
                <a:gd name="connsiteX6" fmla="*/ 10000 w 10000"/>
                <a:gd name="connsiteY6" fmla="*/ 6329 h 8112"/>
                <a:gd name="connsiteX0" fmla="*/ 10000 w 10000"/>
                <a:gd name="connsiteY0" fmla="*/ 7802 h 7802"/>
                <a:gd name="connsiteX1" fmla="*/ 846 w 10000"/>
                <a:gd name="connsiteY1" fmla="*/ 7356 h 7802"/>
                <a:gd name="connsiteX2" fmla="*/ 998 w 10000"/>
                <a:gd name="connsiteY2" fmla="*/ 7072 h 7802"/>
                <a:gd name="connsiteX3" fmla="*/ 0 w 10000"/>
                <a:gd name="connsiteY3" fmla="*/ 7191 h 7802"/>
                <a:gd name="connsiteX4" fmla="*/ 192 w 10000"/>
                <a:gd name="connsiteY4" fmla="*/ 4448 h 7802"/>
                <a:gd name="connsiteX5" fmla="*/ 7014 w 10000"/>
                <a:gd name="connsiteY5" fmla="*/ 0 h 7802"/>
                <a:gd name="connsiteX6" fmla="*/ 10000 w 10000"/>
                <a:gd name="connsiteY6" fmla="*/ 7802 h 7802"/>
                <a:gd name="connsiteX0" fmla="*/ 10019 w 10019"/>
                <a:gd name="connsiteY0" fmla="*/ 10000 h 10000"/>
                <a:gd name="connsiteX1" fmla="*/ 865 w 10019"/>
                <a:gd name="connsiteY1" fmla="*/ 9428 h 10000"/>
                <a:gd name="connsiteX2" fmla="*/ 1017 w 10019"/>
                <a:gd name="connsiteY2" fmla="*/ 9064 h 10000"/>
                <a:gd name="connsiteX3" fmla="*/ 0 w 10019"/>
                <a:gd name="connsiteY3" fmla="*/ 8185 h 10000"/>
                <a:gd name="connsiteX4" fmla="*/ 211 w 10019"/>
                <a:gd name="connsiteY4" fmla="*/ 5701 h 10000"/>
                <a:gd name="connsiteX5" fmla="*/ 7033 w 10019"/>
                <a:gd name="connsiteY5" fmla="*/ 0 h 10000"/>
                <a:gd name="connsiteX6" fmla="*/ 10019 w 10019"/>
                <a:gd name="connsiteY6" fmla="*/ 10000 h 10000"/>
                <a:gd name="connsiteX0" fmla="*/ 10019 w 10019"/>
                <a:gd name="connsiteY0" fmla="*/ 10000 h 10000"/>
                <a:gd name="connsiteX1" fmla="*/ 9782 w 10019"/>
                <a:gd name="connsiteY1" fmla="*/ 9652 h 10000"/>
                <a:gd name="connsiteX2" fmla="*/ 865 w 10019"/>
                <a:gd name="connsiteY2" fmla="*/ 9428 h 10000"/>
                <a:gd name="connsiteX3" fmla="*/ 1017 w 10019"/>
                <a:gd name="connsiteY3" fmla="*/ 9064 h 10000"/>
                <a:gd name="connsiteX4" fmla="*/ 0 w 10019"/>
                <a:gd name="connsiteY4" fmla="*/ 8185 h 10000"/>
                <a:gd name="connsiteX5" fmla="*/ 211 w 10019"/>
                <a:gd name="connsiteY5" fmla="*/ 5701 h 10000"/>
                <a:gd name="connsiteX6" fmla="*/ 7033 w 10019"/>
                <a:gd name="connsiteY6" fmla="*/ 0 h 10000"/>
                <a:gd name="connsiteX7" fmla="*/ 10019 w 10019"/>
                <a:gd name="connsiteY7" fmla="*/ 10000 h 10000"/>
                <a:gd name="connsiteX0" fmla="*/ 10019 w 10019"/>
                <a:gd name="connsiteY0" fmla="*/ 10000 h 13422"/>
                <a:gd name="connsiteX1" fmla="*/ 9782 w 10019"/>
                <a:gd name="connsiteY1" fmla="*/ 9652 h 13422"/>
                <a:gd name="connsiteX2" fmla="*/ 9785 w 10019"/>
                <a:gd name="connsiteY2" fmla="*/ 13422 h 13422"/>
                <a:gd name="connsiteX3" fmla="*/ 1017 w 10019"/>
                <a:gd name="connsiteY3" fmla="*/ 9064 h 13422"/>
                <a:gd name="connsiteX4" fmla="*/ 0 w 10019"/>
                <a:gd name="connsiteY4" fmla="*/ 8185 h 13422"/>
                <a:gd name="connsiteX5" fmla="*/ 211 w 10019"/>
                <a:gd name="connsiteY5" fmla="*/ 5701 h 13422"/>
                <a:gd name="connsiteX6" fmla="*/ 7033 w 10019"/>
                <a:gd name="connsiteY6" fmla="*/ 0 h 13422"/>
                <a:gd name="connsiteX7" fmla="*/ 10019 w 10019"/>
                <a:gd name="connsiteY7" fmla="*/ 10000 h 13422"/>
                <a:gd name="connsiteX0" fmla="*/ 10019 w 10019"/>
                <a:gd name="connsiteY0" fmla="*/ 10000 h 13422"/>
                <a:gd name="connsiteX1" fmla="*/ 9782 w 10019"/>
                <a:gd name="connsiteY1" fmla="*/ 9652 h 13422"/>
                <a:gd name="connsiteX2" fmla="*/ 9785 w 10019"/>
                <a:gd name="connsiteY2" fmla="*/ 13422 h 13422"/>
                <a:gd name="connsiteX3" fmla="*/ 921 w 10019"/>
                <a:gd name="connsiteY3" fmla="*/ 9465 h 13422"/>
                <a:gd name="connsiteX4" fmla="*/ 0 w 10019"/>
                <a:gd name="connsiteY4" fmla="*/ 8185 h 13422"/>
                <a:gd name="connsiteX5" fmla="*/ 211 w 10019"/>
                <a:gd name="connsiteY5" fmla="*/ 5701 h 13422"/>
                <a:gd name="connsiteX6" fmla="*/ 7033 w 10019"/>
                <a:gd name="connsiteY6" fmla="*/ 0 h 13422"/>
                <a:gd name="connsiteX7" fmla="*/ 10019 w 10019"/>
                <a:gd name="connsiteY7" fmla="*/ 10000 h 13422"/>
                <a:gd name="connsiteX0" fmla="*/ 10019 w 10019"/>
                <a:gd name="connsiteY0" fmla="*/ 10000 h 10000"/>
                <a:gd name="connsiteX1" fmla="*/ 9782 w 10019"/>
                <a:gd name="connsiteY1" fmla="*/ 9652 h 10000"/>
                <a:gd name="connsiteX2" fmla="*/ 6933 w 10019"/>
                <a:gd name="connsiteY2" fmla="*/ 4330 h 10000"/>
                <a:gd name="connsiteX3" fmla="*/ 921 w 10019"/>
                <a:gd name="connsiteY3" fmla="*/ 9465 h 10000"/>
                <a:gd name="connsiteX4" fmla="*/ 0 w 10019"/>
                <a:gd name="connsiteY4" fmla="*/ 8185 h 10000"/>
                <a:gd name="connsiteX5" fmla="*/ 211 w 10019"/>
                <a:gd name="connsiteY5" fmla="*/ 5701 h 10000"/>
                <a:gd name="connsiteX6" fmla="*/ 7033 w 10019"/>
                <a:gd name="connsiteY6" fmla="*/ 0 h 10000"/>
                <a:gd name="connsiteX7" fmla="*/ 10019 w 10019"/>
                <a:gd name="connsiteY7" fmla="*/ 10000 h 10000"/>
                <a:gd name="connsiteX0" fmla="*/ 10019 w 10019"/>
                <a:gd name="connsiteY0" fmla="*/ 10000 h 10000"/>
                <a:gd name="connsiteX1" fmla="*/ 9782 w 10019"/>
                <a:gd name="connsiteY1" fmla="*/ 9652 h 10000"/>
                <a:gd name="connsiteX2" fmla="*/ 7015 w 10019"/>
                <a:gd name="connsiteY2" fmla="*/ 4592 h 10000"/>
                <a:gd name="connsiteX3" fmla="*/ 921 w 10019"/>
                <a:gd name="connsiteY3" fmla="*/ 9465 h 10000"/>
                <a:gd name="connsiteX4" fmla="*/ 0 w 10019"/>
                <a:gd name="connsiteY4" fmla="*/ 8185 h 10000"/>
                <a:gd name="connsiteX5" fmla="*/ 211 w 10019"/>
                <a:gd name="connsiteY5" fmla="*/ 5701 h 10000"/>
                <a:gd name="connsiteX6" fmla="*/ 7033 w 10019"/>
                <a:gd name="connsiteY6" fmla="*/ 0 h 10000"/>
                <a:gd name="connsiteX7" fmla="*/ 10019 w 10019"/>
                <a:gd name="connsiteY7" fmla="*/ 10000 h 10000"/>
                <a:gd name="connsiteX0" fmla="*/ 10019 w 10019"/>
                <a:gd name="connsiteY0" fmla="*/ 10000 h 10000"/>
                <a:gd name="connsiteX1" fmla="*/ 9782 w 10019"/>
                <a:gd name="connsiteY1" fmla="*/ 9652 h 10000"/>
                <a:gd name="connsiteX2" fmla="*/ 7015 w 10019"/>
                <a:gd name="connsiteY2" fmla="*/ 4592 h 10000"/>
                <a:gd name="connsiteX3" fmla="*/ 902 w 10019"/>
                <a:gd name="connsiteY3" fmla="*/ 9847 h 10000"/>
                <a:gd name="connsiteX4" fmla="*/ 0 w 10019"/>
                <a:gd name="connsiteY4" fmla="*/ 8185 h 10000"/>
                <a:gd name="connsiteX5" fmla="*/ 211 w 10019"/>
                <a:gd name="connsiteY5" fmla="*/ 5701 h 10000"/>
                <a:gd name="connsiteX6" fmla="*/ 7033 w 10019"/>
                <a:gd name="connsiteY6" fmla="*/ 0 h 10000"/>
                <a:gd name="connsiteX7" fmla="*/ 10019 w 10019"/>
                <a:gd name="connsiteY7" fmla="*/ 10000 h 10000"/>
                <a:gd name="connsiteX0" fmla="*/ 10019 w 10019"/>
                <a:gd name="connsiteY0" fmla="*/ 10000 h 14315"/>
                <a:gd name="connsiteX1" fmla="*/ 9971 w 10019"/>
                <a:gd name="connsiteY1" fmla="*/ 14224 h 14315"/>
                <a:gd name="connsiteX2" fmla="*/ 7015 w 10019"/>
                <a:gd name="connsiteY2" fmla="*/ 4592 h 14315"/>
                <a:gd name="connsiteX3" fmla="*/ 902 w 10019"/>
                <a:gd name="connsiteY3" fmla="*/ 9847 h 14315"/>
                <a:gd name="connsiteX4" fmla="*/ 0 w 10019"/>
                <a:gd name="connsiteY4" fmla="*/ 8185 h 14315"/>
                <a:gd name="connsiteX5" fmla="*/ 211 w 10019"/>
                <a:gd name="connsiteY5" fmla="*/ 5701 h 14315"/>
                <a:gd name="connsiteX6" fmla="*/ 7033 w 10019"/>
                <a:gd name="connsiteY6" fmla="*/ 0 h 14315"/>
                <a:gd name="connsiteX7" fmla="*/ 10019 w 10019"/>
                <a:gd name="connsiteY7" fmla="*/ 10000 h 14315"/>
                <a:gd name="connsiteX0" fmla="*/ 10019 w 10019"/>
                <a:gd name="connsiteY0" fmla="*/ 10000 h 14316"/>
                <a:gd name="connsiteX1" fmla="*/ 9971 w 10019"/>
                <a:gd name="connsiteY1" fmla="*/ 14224 h 14316"/>
                <a:gd name="connsiteX2" fmla="*/ 6942 w 10019"/>
                <a:gd name="connsiteY2" fmla="*/ 4799 h 14316"/>
                <a:gd name="connsiteX3" fmla="*/ 902 w 10019"/>
                <a:gd name="connsiteY3" fmla="*/ 9847 h 14316"/>
                <a:gd name="connsiteX4" fmla="*/ 0 w 10019"/>
                <a:gd name="connsiteY4" fmla="*/ 8185 h 14316"/>
                <a:gd name="connsiteX5" fmla="*/ 211 w 10019"/>
                <a:gd name="connsiteY5" fmla="*/ 5701 h 14316"/>
                <a:gd name="connsiteX6" fmla="*/ 7033 w 10019"/>
                <a:gd name="connsiteY6" fmla="*/ 0 h 14316"/>
                <a:gd name="connsiteX7" fmla="*/ 10019 w 10019"/>
                <a:gd name="connsiteY7" fmla="*/ 10000 h 1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19" h="14316">
                  <a:moveTo>
                    <a:pt x="10019" y="10000"/>
                  </a:moveTo>
                  <a:cubicBezTo>
                    <a:pt x="9976" y="10000"/>
                    <a:pt x="10014" y="14224"/>
                    <a:pt x="9971" y="14224"/>
                  </a:cubicBezTo>
                  <a:cubicBezTo>
                    <a:pt x="9972" y="15481"/>
                    <a:pt x="6941" y="3542"/>
                    <a:pt x="6942" y="4799"/>
                  </a:cubicBezTo>
                  <a:cubicBezTo>
                    <a:pt x="6993" y="4678"/>
                    <a:pt x="851" y="9968"/>
                    <a:pt x="902" y="9847"/>
                  </a:cubicBezTo>
                  <a:lnTo>
                    <a:pt x="0" y="8185"/>
                  </a:lnTo>
                  <a:cubicBezTo>
                    <a:pt x="70" y="7357"/>
                    <a:pt x="141" y="6529"/>
                    <a:pt x="211" y="5701"/>
                  </a:cubicBezTo>
                  <a:lnTo>
                    <a:pt x="7033" y="0"/>
                  </a:lnTo>
                  <a:lnTo>
                    <a:pt x="10019" y="10000"/>
                  </a:lnTo>
                  <a:close/>
                </a:path>
              </a:pathLst>
            </a:custGeom>
            <a:gradFill rotWithShape="1">
              <a:gsLst>
                <a:gs pos="0">
                  <a:srgbClr val="B2478E">
                    <a:alpha val="71001"/>
                  </a:srgbClr>
                </a:gs>
                <a:gs pos="100000">
                  <a:srgbClr val="FF66CC">
                    <a:alpha val="73000"/>
                  </a:srgbClr>
                </a:gs>
              </a:gsLst>
              <a:lin ang="5400000" scaled="1"/>
            </a:gradFill>
            <a:ln w="9525">
              <a:noFill/>
              <a:round/>
              <a:headEnd/>
              <a:tailEnd/>
            </a:ln>
          </p:spPr>
          <p:txBody>
            <a:bodyPr/>
            <a:lstStyle/>
            <a:p>
              <a:pPr fontAlgn="auto">
                <a:spcBef>
                  <a:spcPts val="0"/>
                </a:spcBef>
                <a:spcAft>
                  <a:spcPts val="0"/>
                </a:spcAft>
                <a:defRPr/>
              </a:pPr>
              <a:endParaRPr lang="en-US">
                <a:solidFill>
                  <a:schemeClr val="bg1"/>
                </a:solidFill>
                <a:latin typeface="+mj-lt"/>
                <a:cs typeface="+mn-cs"/>
              </a:endParaRPr>
            </a:p>
          </p:txBody>
        </p:sp>
        <p:sp>
          <p:nvSpPr>
            <p:cNvPr id="133176" name="Line 96"/>
            <p:cNvSpPr>
              <a:spLocks noChangeAspect="1" noChangeShapeType="1"/>
            </p:cNvSpPr>
            <p:nvPr/>
          </p:nvSpPr>
          <p:spPr bwMode="auto">
            <a:xfrm rot="234495">
              <a:off x="5964502" y="5518009"/>
              <a:ext cx="0" cy="212725"/>
            </a:xfrm>
            <a:prstGeom prst="line">
              <a:avLst/>
            </a:prstGeom>
            <a:noFill/>
            <a:ln w="1905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73" name="Line 93"/>
            <p:cNvSpPr>
              <a:spLocks noChangeAspect="1" noChangeShapeType="1"/>
            </p:cNvSpPr>
            <p:nvPr/>
          </p:nvSpPr>
          <p:spPr bwMode="auto">
            <a:xfrm rot="234495" flipV="1">
              <a:off x="5351050" y="5503537"/>
              <a:ext cx="619125" cy="147638"/>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81" name="Line 101"/>
            <p:cNvSpPr>
              <a:spLocks noChangeAspect="1" noChangeShapeType="1"/>
            </p:cNvSpPr>
            <p:nvPr/>
          </p:nvSpPr>
          <p:spPr bwMode="auto">
            <a:xfrm rot="234495">
              <a:off x="5040108" y="5452008"/>
              <a:ext cx="106363" cy="112713"/>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72" name="Line 92"/>
            <p:cNvSpPr>
              <a:spLocks noChangeAspect="1" noChangeShapeType="1"/>
            </p:cNvSpPr>
            <p:nvPr/>
          </p:nvSpPr>
          <p:spPr bwMode="auto">
            <a:xfrm rot="234495">
              <a:off x="5045494" y="5444234"/>
              <a:ext cx="4763" cy="200025"/>
            </a:xfrm>
            <a:prstGeom prst="line">
              <a:avLst/>
            </a:prstGeom>
            <a:noFill/>
            <a:ln w="12700">
              <a:solidFill>
                <a:srgbClr val="777777"/>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grpSp>
          <p:nvGrpSpPr>
            <p:cNvPr id="18598" name="Group 104"/>
            <p:cNvGrpSpPr>
              <a:grpSpLocks noChangeAspect="1"/>
            </p:cNvGrpSpPr>
            <p:nvPr/>
          </p:nvGrpSpPr>
          <p:grpSpPr bwMode="auto">
            <a:xfrm rot="21391792">
              <a:off x="4913779" y="5512592"/>
              <a:ext cx="206375" cy="196850"/>
              <a:chOff x="522" y="2225"/>
              <a:chExt cx="408" cy="387"/>
            </a:xfrm>
          </p:grpSpPr>
          <p:sp>
            <p:nvSpPr>
              <p:cNvPr id="133186" name="AutoShape 105"/>
              <p:cNvSpPr>
                <a:spLocks noChangeAspect="1" noChangeArrowheads="1"/>
              </p:cNvSpPr>
              <p:nvPr/>
            </p:nvSpPr>
            <p:spPr bwMode="auto">
              <a:xfrm flipH="1">
                <a:off x="522" y="2225"/>
                <a:ext cx="408" cy="387"/>
              </a:xfrm>
              <a:prstGeom prst="flowChartMagneticDrum">
                <a:avLst/>
              </a:prstGeom>
              <a:solidFill>
                <a:srgbClr val="FF9900"/>
              </a:solidFill>
              <a:ln w="12700">
                <a:solidFill>
                  <a:srgbClr val="FF6600"/>
                </a:solidFill>
                <a:round/>
                <a:headEnd/>
                <a:tailEnd/>
              </a:ln>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33187" name="Line 106"/>
              <p:cNvSpPr>
                <a:spLocks noChangeAspect="1" noChangeShapeType="1"/>
              </p:cNvSpPr>
              <p:nvPr/>
            </p:nvSpPr>
            <p:spPr bwMode="auto">
              <a:xfrm>
                <a:off x="632" y="2547"/>
                <a:ext cx="270"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88" name="Line 107"/>
              <p:cNvSpPr>
                <a:spLocks noChangeAspect="1" noChangeShapeType="1"/>
              </p:cNvSpPr>
              <p:nvPr/>
            </p:nvSpPr>
            <p:spPr bwMode="auto">
              <a:xfrm>
                <a:off x="619" y="2586"/>
                <a:ext cx="273"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89" name="Line 108"/>
              <p:cNvSpPr>
                <a:spLocks noChangeAspect="1" noChangeShapeType="1"/>
              </p:cNvSpPr>
              <p:nvPr/>
            </p:nvSpPr>
            <p:spPr bwMode="auto">
              <a:xfrm>
                <a:off x="648" y="2509"/>
                <a:ext cx="270"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90" name="Line 109"/>
              <p:cNvSpPr>
                <a:spLocks noChangeAspect="1" noChangeShapeType="1"/>
              </p:cNvSpPr>
              <p:nvPr/>
            </p:nvSpPr>
            <p:spPr bwMode="auto">
              <a:xfrm>
                <a:off x="648" y="2465"/>
                <a:ext cx="270"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91" name="Line 110"/>
              <p:cNvSpPr>
                <a:spLocks noChangeAspect="1" noChangeShapeType="1"/>
              </p:cNvSpPr>
              <p:nvPr/>
            </p:nvSpPr>
            <p:spPr bwMode="auto">
              <a:xfrm>
                <a:off x="651" y="2421"/>
                <a:ext cx="273"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92" name="Line 111"/>
              <p:cNvSpPr>
                <a:spLocks noChangeAspect="1" noChangeShapeType="1"/>
              </p:cNvSpPr>
              <p:nvPr/>
            </p:nvSpPr>
            <p:spPr bwMode="auto">
              <a:xfrm>
                <a:off x="645" y="2371"/>
                <a:ext cx="270"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93" name="Line 112"/>
              <p:cNvSpPr>
                <a:spLocks noChangeAspect="1" noChangeShapeType="1"/>
              </p:cNvSpPr>
              <p:nvPr/>
            </p:nvSpPr>
            <p:spPr bwMode="auto">
              <a:xfrm>
                <a:off x="642" y="2334"/>
                <a:ext cx="270"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94" name="Line 113"/>
              <p:cNvSpPr>
                <a:spLocks noChangeAspect="1" noChangeShapeType="1"/>
              </p:cNvSpPr>
              <p:nvPr/>
            </p:nvSpPr>
            <p:spPr bwMode="auto">
              <a:xfrm>
                <a:off x="633" y="2294"/>
                <a:ext cx="273"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95" name="Line 114"/>
              <p:cNvSpPr>
                <a:spLocks noChangeAspect="1" noChangeShapeType="1"/>
              </p:cNvSpPr>
              <p:nvPr/>
            </p:nvSpPr>
            <p:spPr bwMode="auto">
              <a:xfrm>
                <a:off x="618" y="2254"/>
                <a:ext cx="273"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133196" name="Line 115"/>
              <p:cNvSpPr>
                <a:spLocks noChangeAspect="1" noChangeShapeType="1"/>
              </p:cNvSpPr>
              <p:nvPr/>
            </p:nvSpPr>
            <p:spPr bwMode="auto">
              <a:xfrm>
                <a:off x="616" y="2232"/>
                <a:ext cx="270" cy="0"/>
              </a:xfrm>
              <a:prstGeom prst="line">
                <a:avLst/>
              </a:prstGeom>
              <a:noFill/>
              <a:ln w="12700">
                <a:solidFill>
                  <a:srgbClr val="FF6600"/>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animEffect transition="in" filter="fade">
                                      <p:cBhvr>
                                        <p:cTn id="7" dur="500"/>
                                        <p:tgtEl>
                                          <p:spTgt spid="14">
                                            <p:txEl>
                                              <p:pRg st="2" end="2"/>
                                            </p:txEl>
                                          </p:spTgt>
                                        </p:tgtEl>
                                      </p:cBhvr>
                                    </p:animEffect>
                                  </p:childTnLst>
                                </p:cTn>
                              </p:par>
                              <p:par>
                                <p:cTn id="8" presetID="10" presetClass="entr" presetSubtype="0" fill="hold" nodeType="withEffect">
                                  <p:stCondLst>
                                    <p:cond delay="0"/>
                                  </p:stCondLst>
                                  <p:iterate type="lt">
                                    <p:tmPct val="0"/>
                                  </p:iterate>
                                  <p:childTnLst>
                                    <p:set>
                                      <p:cBhvr>
                                        <p:cTn id="9" dur="1" fill="hold">
                                          <p:stCondLst>
                                            <p:cond delay="0"/>
                                          </p:stCondLst>
                                        </p:cTn>
                                        <p:tgtEl>
                                          <p:spTgt spid="14">
                                            <p:txEl>
                                              <p:pRg st="3" end="3"/>
                                            </p:txEl>
                                          </p:spTgt>
                                        </p:tgtEl>
                                        <p:attrNameLst>
                                          <p:attrName>style.visibility</p:attrName>
                                        </p:attrNameLst>
                                      </p:cBhvr>
                                      <p:to>
                                        <p:strVal val="visible"/>
                                      </p:to>
                                    </p:set>
                                    <p:animEffect transition="in" filter="fade">
                                      <p:cBhvr>
                                        <p:cTn id="10" dur="500"/>
                                        <p:tgtEl>
                                          <p:spTgt spid="14">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xEl>
                                              <p:pRg st="4" end="4"/>
                                            </p:txEl>
                                          </p:spTgt>
                                        </p:tgtEl>
                                        <p:attrNameLst>
                                          <p:attrName>style.visibility</p:attrName>
                                        </p:attrNameLst>
                                      </p:cBhvr>
                                      <p:to>
                                        <p:strVal val="visible"/>
                                      </p:to>
                                    </p:set>
                                    <p:animEffect transition="in" filter="fade">
                                      <p:cBhvr>
                                        <p:cTn id="13" dur="500"/>
                                        <p:tgtEl>
                                          <p:spTgt spid="14">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xEl>
                                              <p:pRg st="5" end="5"/>
                                            </p:txEl>
                                          </p:spTgt>
                                        </p:tgtEl>
                                        <p:attrNameLst>
                                          <p:attrName>style.visibility</p:attrName>
                                        </p:attrNameLst>
                                      </p:cBhvr>
                                      <p:to>
                                        <p:strVal val="visible"/>
                                      </p:to>
                                    </p:set>
                                    <p:animEffect transition="in" filter="fade">
                                      <p:cBhvr>
                                        <p:cTn id="16" dur="500"/>
                                        <p:tgtEl>
                                          <p:spTgt spid="14">
                                            <p:txEl>
                                              <p:pRg st="5" end="5"/>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5" presetClass="emph" presetSubtype="0" nodeType="clickEffect">
                                  <p:stCondLst>
                                    <p:cond delay="0"/>
                                  </p:stCondLst>
                                  <p:iterate type="lt">
                                    <p:tmAbs val="25"/>
                                  </p:iterate>
                                  <p:childTnLst>
                                    <p:set>
                                      <p:cBhvr override="childStyle">
                                        <p:cTn id="20" dur="indefinite"/>
                                        <p:tgtEl>
                                          <p:spTgt spid="14">
                                            <p:txEl>
                                              <p:pRg st="3" end="3"/>
                                            </p:txEl>
                                          </p:spTgt>
                                        </p:tgtEl>
                                        <p:attrNameLst>
                                          <p:attrName>style.fontWeight</p:attrName>
                                        </p:attrNameLst>
                                      </p:cBhvr>
                                      <p:to>
                                        <p:strVal val="bold"/>
                                      </p:to>
                                    </p:set>
                                  </p:childTnLst>
                                </p:cTn>
                              </p:par>
                              <p:par>
                                <p:cTn id="21" presetID="19" presetClass="emph" presetSubtype="0" fill="hold" nodeType="withEffect">
                                  <p:stCondLst>
                                    <p:cond delay="0"/>
                                  </p:stCondLst>
                                  <p:iterate type="lt">
                                    <p:tmPct val="0"/>
                                  </p:iterate>
                                  <p:childTnLst>
                                    <p:animClr clrSpc="rgb" dir="cw">
                                      <p:cBhvr override="childStyle">
                                        <p:cTn id="22" dur="500" fill="hold"/>
                                        <p:tgtEl>
                                          <p:spTgt spid="14">
                                            <p:txEl>
                                              <p:pRg st="3" end="3"/>
                                            </p:txEl>
                                          </p:spTgt>
                                        </p:tgtEl>
                                        <p:attrNameLst>
                                          <p:attrName>style.color</p:attrName>
                                        </p:attrNameLst>
                                      </p:cBhvr>
                                      <p:to>
                                        <a:schemeClr val="bg2"/>
                                      </p:to>
                                    </p:animClr>
                                    <p:animClr clrSpc="rgb" dir="cw">
                                      <p:cBhvr>
                                        <p:cTn id="23" dur="500" fill="hold"/>
                                        <p:tgtEl>
                                          <p:spTgt spid="14">
                                            <p:txEl>
                                              <p:pRg st="3" end="3"/>
                                            </p:txEl>
                                          </p:spTgt>
                                        </p:tgtEl>
                                        <p:attrNameLst>
                                          <p:attrName>fillcolor</p:attrName>
                                        </p:attrNameLst>
                                      </p:cBhvr>
                                      <p:to>
                                        <a:schemeClr val="bg2"/>
                                      </p:to>
                                    </p:animClr>
                                    <p:set>
                                      <p:cBhvr>
                                        <p:cTn id="24" dur="500" fill="hold"/>
                                        <p:tgtEl>
                                          <p:spTgt spid="14">
                                            <p:txEl>
                                              <p:pRg st="3" end="3"/>
                                            </p:txEl>
                                          </p:spTgt>
                                        </p:tgtEl>
                                        <p:attrNameLst>
                                          <p:attrName>fill.type</p:attrName>
                                        </p:attrNameLst>
                                      </p:cBhvr>
                                      <p:to>
                                        <p:strVal val="solid"/>
                                      </p:to>
                                    </p:set>
                                    <p:set>
                                      <p:cBhvr>
                                        <p:cTn id="25" dur="500" fill="hold"/>
                                        <p:tgtEl>
                                          <p:spTgt spid="14">
                                            <p:txEl>
                                              <p:pRg st="3" end="3"/>
                                            </p:txEl>
                                          </p:spTgt>
                                        </p:tgtEl>
                                        <p:attrNameLst>
                                          <p:attrName>fill.on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ntr" presetSubtype="0" fill="hold" nodeType="with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fade">
                                      <p:cBhvr>
                                        <p:cTn id="36" dur="500"/>
                                        <p:tgtEl>
                                          <p:spTgt spid="1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1"/>
                                        </p:tgtEl>
                                        <p:attrNameLst>
                                          <p:attrName>style.visibility</p:attrName>
                                        </p:attrNameLst>
                                      </p:cBhvr>
                                      <p:to>
                                        <p:strVal val="visible"/>
                                      </p:to>
                                    </p:set>
                                    <p:animEffect transition="in" filter="fade">
                                      <p:cBhvr>
                                        <p:cTn id="39" dur="500"/>
                                        <p:tgtEl>
                                          <p:spTgt spid="24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0" presetClass="entr" presetSubtype="0" fill="hold" nodeType="clickEffect">
                                  <p:stCondLst>
                                    <p:cond delay="0"/>
                                  </p:stCondLst>
                                  <p:childTnLst>
                                    <p:set>
                                      <p:cBhvr>
                                        <p:cTn id="43" dur="1" fill="hold">
                                          <p:stCondLst>
                                            <p:cond delay="0"/>
                                          </p:stCondLst>
                                        </p:cTn>
                                        <p:tgtEl>
                                          <p:spTgt spid="184339"/>
                                        </p:tgtEl>
                                        <p:attrNameLst>
                                          <p:attrName>style.visibility</p:attrName>
                                        </p:attrNameLst>
                                      </p:cBhvr>
                                      <p:to>
                                        <p:strVal val="visible"/>
                                      </p:to>
                                    </p:set>
                                    <p:animEffect transition="in" filter="fade">
                                      <p:cBhvr>
                                        <p:cTn id="44" dur="500"/>
                                        <p:tgtEl>
                                          <p:spTgt spid="184339"/>
                                        </p:tgtEl>
                                      </p:cBhvr>
                                    </p:animEffect>
                                  </p:childTnLst>
                                </p:cTn>
                              </p:par>
                              <p:par>
                                <p:cTn id="45" presetID="10" presetClass="entr" presetSubtype="0" fill="hold" nodeType="withEffect">
                                  <p:stCondLst>
                                    <p:cond delay="0"/>
                                  </p:stCondLst>
                                  <p:childTnLst>
                                    <p:set>
                                      <p:cBhvr>
                                        <p:cTn id="46" dur="1" fill="hold">
                                          <p:stCondLst>
                                            <p:cond delay="0"/>
                                          </p:stCondLst>
                                        </p:cTn>
                                        <p:tgtEl>
                                          <p:spTgt spid="184338"/>
                                        </p:tgtEl>
                                        <p:attrNameLst>
                                          <p:attrName>style.visibility</p:attrName>
                                        </p:attrNameLst>
                                      </p:cBhvr>
                                      <p:to>
                                        <p:strVal val="visible"/>
                                      </p:to>
                                    </p:set>
                                    <p:animEffect transition="in" filter="fade">
                                      <p:cBhvr>
                                        <p:cTn id="47" dur="500"/>
                                        <p:tgtEl>
                                          <p:spTgt spid="18433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4358"/>
                                        </p:tgtEl>
                                        <p:attrNameLst>
                                          <p:attrName>style.visibility</p:attrName>
                                        </p:attrNameLst>
                                      </p:cBhvr>
                                      <p:to>
                                        <p:strVal val="visible"/>
                                      </p:to>
                                    </p:set>
                                    <p:animEffect transition="in" filter="fade">
                                      <p:cBhvr>
                                        <p:cTn id="50" dur="500"/>
                                        <p:tgtEl>
                                          <p:spTgt spid="184358"/>
                                        </p:tgtEl>
                                      </p:cBhvr>
                                    </p:animEffect>
                                  </p:childTnLst>
                                </p:cTn>
                              </p:par>
                            </p:childTnLst>
                          </p:cTn>
                        </p:par>
                        <p:par>
                          <p:cTn id="51" fill="hold" nodeType="afterGroup">
                            <p:stCondLst>
                              <p:cond delay="500"/>
                            </p:stCondLst>
                            <p:childTnLst>
                              <p:par>
                                <p:cTn id="52" presetID="10" presetClass="entr" presetSubtype="0" fill="hold" nodeType="afterEffect">
                                  <p:stCondLst>
                                    <p:cond delay="0"/>
                                  </p:stCondLst>
                                  <p:childTnLst>
                                    <p:set>
                                      <p:cBhvr>
                                        <p:cTn id="53" dur="1" fill="hold">
                                          <p:stCondLst>
                                            <p:cond delay="0"/>
                                          </p:stCondLst>
                                        </p:cTn>
                                        <p:tgtEl>
                                          <p:spTgt spid="242"/>
                                        </p:tgtEl>
                                        <p:attrNameLst>
                                          <p:attrName>style.visibility</p:attrName>
                                        </p:attrNameLst>
                                      </p:cBhvr>
                                      <p:to>
                                        <p:strVal val="visible"/>
                                      </p:to>
                                    </p:set>
                                    <p:animEffect transition="in" filter="fade">
                                      <p:cBhvr>
                                        <p:cTn id="54" dur="500"/>
                                        <p:tgtEl>
                                          <p:spTgt spid="242"/>
                                        </p:tgtEl>
                                      </p:cBhvr>
                                    </p:animEffect>
                                  </p:childTnLst>
                                </p:cTn>
                              </p:par>
                            </p:childTnLst>
                          </p:cTn>
                        </p:par>
                        <p:par>
                          <p:cTn id="55" fill="hold" nodeType="afterGroup">
                            <p:stCondLst>
                              <p:cond delay="1000"/>
                            </p:stCondLst>
                            <p:childTnLst>
                              <p:par>
                                <p:cTn id="56" presetID="10" presetClass="entr" presetSubtype="0"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84354"/>
                                        </p:tgtEl>
                                        <p:attrNameLst>
                                          <p:attrName>style.visibility</p:attrName>
                                        </p:attrNameLst>
                                      </p:cBhvr>
                                      <p:to>
                                        <p:strVal val="visible"/>
                                      </p:to>
                                    </p:set>
                                    <p:animEffect transition="in" filter="fade">
                                      <p:cBhvr>
                                        <p:cTn id="61" dur="500"/>
                                        <p:tgtEl>
                                          <p:spTgt spid="184354"/>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nodeType="click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84355"/>
                                        </p:tgtEl>
                                        <p:attrNameLst>
                                          <p:attrName>style.visibility</p:attrName>
                                        </p:attrNameLst>
                                      </p:cBhvr>
                                      <p:to>
                                        <p:strVal val="visible"/>
                                      </p:to>
                                    </p:set>
                                    <p:animEffect transition="in" filter="fade">
                                      <p:cBhvr>
                                        <p:cTn id="69" dur="500"/>
                                        <p:tgtEl>
                                          <p:spTgt spid="184355"/>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10" presetClass="entr" presetSubtype="0" fill="hold" nodeType="clickEffect">
                                  <p:stCondLst>
                                    <p:cond delay="0"/>
                                  </p:stCondLst>
                                  <p:childTnLst>
                                    <p:set>
                                      <p:cBhvr>
                                        <p:cTn id="73" dur="1" fill="hold">
                                          <p:stCondLst>
                                            <p:cond delay="0"/>
                                          </p:stCondLst>
                                        </p:cTn>
                                        <p:tgtEl>
                                          <p:spTgt spid="184340"/>
                                        </p:tgtEl>
                                        <p:attrNameLst>
                                          <p:attrName>style.visibility</p:attrName>
                                        </p:attrNameLst>
                                      </p:cBhvr>
                                      <p:to>
                                        <p:strVal val="visible"/>
                                      </p:to>
                                    </p:set>
                                    <p:animEffect transition="in" filter="fade">
                                      <p:cBhvr>
                                        <p:cTn id="74" dur="500"/>
                                        <p:tgtEl>
                                          <p:spTgt spid="184340"/>
                                        </p:tgtEl>
                                      </p:cBhvr>
                                    </p:animEffect>
                                  </p:childTnLst>
                                </p:cTn>
                              </p:par>
                              <p:par>
                                <p:cTn id="75" presetID="10" presetClass="entr" presetSubtype="0" fill="hold" nodeType="withEffect">
                                  <p:stCondLst>
                                    <p:cond delay="0"/>
                                  </p:stCondLst>
                                  <p:childTnLst>
                                    <p:set>
                                      <p:cBhvr>
                                        <p:cTn id="76" dur="1" fill="hold">
                                          <p:stCondLst>
                                            <p:cond delay="0"/>
                                          </p:stCondLst>
                                        </p:cTn>
                                        <p:tgtEl>
                                          <p:spTgt spid="243"/>
                                        </p:tgtEl>
                                        <p:attrNameLst>
                                          <p:attrName>style.visibility</p:attrName>
                                        </p:attrNameLst>
                                      </p:cBhvr>
                                      <p:to>
                                        <p:strVal val="visible"/>
                                      </p:to>
                                    </p:set>
                                    <p:animEffect transition="in" filter="fade">
                                      <p:cBhvr>
                                        <p:cTn id="77" dur="500"/>
                                        <p:tgtEl>
                                          <p:spTgt spid="243"/>
                                        </p:tgtEl>
                                      </p:cBhvr>
                                    </p:animEffect>
                                  </p:childTnLst>
                                </p:cTn>
                              </p:par>
                              <p:par>
                                <p:cTn id="78" presetID="10" presetClass="entr" presetSubtype="0" fill="hold" nodeType="withEffect">
                                  <p:stCondLst>
                                    <p:cond delay="0"/>
                                  </p:stCondLst>
                                  <p:childTnLst>
                                    <p:set>
                                      <p:cBhvr>
                                        <p:cTn id="79" dur="1" fill="hold">
                                          <p:stCondLst>
                                            <p:cond delay="0"/>
                                          </p:stCondLst>
                                        </p:cTn>
                                        <p:tgtEl>
                                          <p:spTgt spid="184334"/>
                                        </p:tgtEl>
                                        <p:attrNameLst>
                                          <p:attrName>style.visibility</p:attrName>
                                        </p:attrNameLst>
                                      </p:cBhvr>
                                      <p:to>
                                        <p:strVal val="visible"/>
                                      </p:to>
                                    </p:set>
                                    <p:animEffect transition="in" filter="fade">
                                      <p:cBhvr>
                                        <p:cTn id="80" dur="500"/>
                                        <p:tgtEl>
                                          <p:spTgt spid="184334"/>
                                        </p:tgtEl>
                                      </p:cBhvr>
                                    </p:animEffect>
                                  </p:childTnLst>
                                </p:cTn>
                              </p:par>
                              <p:par>
                                <p:cTn id="81" presetID="10" presetClass="entr" presetSubtype="0" fill="hold" nodeType="withEffect">
                                  <p:stCondLst>
                                    <p:cond delay="0"/>
                                  </p:stCondLst>
                                  <p:childTnLst>
                                    <p:set>
                                      <p:cBhvr>
                                        <p:cTn id="82" dur="1" fill="hold">
                                          <p:stCondLst>
                                            <p:cond delay="0"/>
                                          </p:stCondLst>
                                        </p:cTn>
                                        <p:tgtEl>
                                          <p:spTgt spid="6"/>
                                        </p:tgtEl>
                                        <p:attrNameLst>
                                          <p:attrName>style.visibility</p:attrName>
                                        </p:attrNameLst>
                                      </p:cBhvr>
                                      <p:to>
                                        <p:strVal val="visible"/>
                                      </p:to>
                                    </p:set>
                                    <p:animEffect transition="in" filter="fade">
                                      <p:cBhvr>
                                        <p:cTn id="83" dur="500"/>
                                        <p:tgtEl>
                                          <p:spTgt spid="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84356"/>
                                        </p:tgtEl>
                                        <p:attrNameLst>
                                          <p:attrName>style.visibility</p:attrName>
                                        </p:attrNameLst>
                                      </p:cBhvr>
                                      <p:to>
                                        <p:strVal val="visible"/>
                                      </p:to>
                                    </p:set>
                                    <p:animEffect transition="in" filter="fade">
                                      <p:cBhvr>
                                        <p:cTn id="86" dur="500"/>
                                        <p:tgtEl>
                                          <p:spTgt spid="184356"/>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0" presetClass="entr" presetSubtype="0" fill="hold" nodeType="clickEffect">
                                  <p:stCondLst>
                                    <p:cond delay="0"/>
                                  </p:stCondLst>
                                  <p:childTnLst>
                                    <p:set>
                                      <p:cBhvr>
                                        <p:cTn id="90" dur="1" fill="hold">
                                          <p:stCondLst>
                                            <p:cond delay="0"/>
                                          </p:stCondLst>
                                        </p:cTn>
                                        <p:tgtEl>
                                          <p:spTgt spid="257"/>
                                        </p:tgtEl>
                                        <p:attrNameLst>
                                          <p:attrName>style.visibility</p:attrName>
                                        </p:attrNameLst>
                                      </p:cBhvr>
                                      <p:to>
                                        <p:strVal val="visible"/>
                                      </p:to>
                                    </p:set>
                                    <p:animEffect transition="in" filter="fade">
                                      <p:cBhvr>
                                        <p:cTn id="91" dur="500"/>
                                        <p:tgtEl>
                                          <p:spTgt spid="257"/>
                                        </p:tgtEl>
                                      </p:cBhvr>
                                    </p:animEffect>
                                  </p:childTnLst>
                                </p:cTn>
                              </p:par>
                            </p:childTnLst>
                          </p:cTn>
                        </p:par>
                        <p:par>
                          <p:cTn id="92" fill="hold" nodeType="afterGroup">
                            <p:stCondLst>
                              <p:cond delay="500"/>
                            </p:stCondLst>
                            <p:childTnLst>
                              <p:par>
                                <p:cTn id="93" presetID="10" presetClass="entr" presetSubtype="0" fill="hold" nodeType="afterEffect">
                                  <p:stCondLst>
                                    <p:cond delay="0"/>
                                  </p:stCondLst>
                                  <p:childTnLst>
                                    <p:set>
                                      <p:cBhvr>
                                        <p:cTn id="94" dur="1" fill="hold">
                                          <p:stCondLst>
                                            <p:cond delay="0"/>
                                          </p:stCondLst>
                                        </p:cTn>
                                        <p:tgtEl>
                                          <p:spTgt spid="133258"/>
                                        </p:tgtEl>
                                        <p:attrNameLst>
                                          <p:attrName>style.visibility</p:attrName>
                                        </p:attrNameLst>
                                      </p:cBhvr>
                                      <p:to>
                                        <p:strVal val="visible"/>
                                      </p:to>
                                    </p:set>
                                    <p:animEffect transition="in" filter="fade">
                                      <p:cBhvr>
                                        <p:cTn id="95" dur="500"/>
                                        <p:tgtEl>
                                          <p:spTgt spid="133258"/>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10" presetClass="entr" presetSubtype="0" fill="hold" nodeType="clickEffect">
                                  <p:stCondLst>
                                    <p:cond delay="0"/>
                                  </p:stCondLst>
                                  <p:childTnLst>
                                    <p:set>
                                      <p:cBhvr>
                                        <p:cTn id="99" dur="1" fill="hold">
                                          <p:stCondLst>
                                            <p:cond delay="0"/>
                                          </p:stCondLst>
                                        </p:cTn>
                                        <p:tgtEl>
                                          <p:spTgt spid="184352"/>
                                        </p:tgtEl>
                                        <p:attrNameLst>
                                          <p:attrName>style.visibility</p:attrName>
                                        </p:attrNameLst>
                                      </p:cBhvr>
                                      <p:to>
                                        <p:strVal val="visible"/>
                                      </p:to>
                                    </p:set>
                                    <p:animEffect transition="in" filter="fade">
                                      <p:cBhvr>
                                        <p:cTn id="100" dur="500"/>
                                        <p:tgtEl>
                                          <p:spTgt spid="184352"/>
                                        </p:tgtEl>
                                      </p:cBhvr>
                                    </p:animEffect>
                                  </p:childTnLst>
                                </p:cTn>
                              </p:par>
                              <p:par>
                                <p:cTn id="101" presetID="10" presetClass="entr" presetSubtype="0" fill="hold" nodeType="withEffect">
                                  <p:stCondLst>
                                    <p:cond delay="0"/>
                                  </p:stCondLst>
                                  <p:childTnLst>
                                    <p:set>
                                      <p:cBhvr>
                                        <p:cTn id="102" dur="1" fill="hold">
                                          <p:stCondLst>
                                            <p:cond delay="0"/>
                                          </p:stCondLst>
                                        </p:cTn>
                                        <p:tgtEl>
                                          <p:spTgt spid="7"/>
                                        </p:tgtEl>
                                        <p:attrNameLst>
                                          <p:attrName>style.visibility</p:attrName>
                                        </p:attrNameLst>
                                      </p:cBhvr>
                                      <p:to>
                                        <p:strVal val="visible"/>
                                      </p:to>
                                    </p:set>
                                    <p:animEffect transition="in" filter="fade">
                                      <p:cBhvr>
                                        <p:cTn id="103" dur="500"/>
                                        <p:tgtEl>
                                          <p:spTgt spid="7"/>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500"/>
                                        <p:tgtEl>
                                          <p:spTgt spid="18"/>
                                        </p:tgtEl>
                                      </p:cBhvr>
                                    </p:animEffect>
                                  </p:childTnLst>
                                </p:cTn>
                              </p:par>
                              <p:par>
                                <p:cTn id="109" presetID="10" presetClass="entr" presetSubtype="0" fill="hold" nodeType="with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500"/>
                                        <p:tgtEl>
                                          <p:spTgt spid="22"/>
                                        </p:tgtEl>
                                      </p:cBhvr>
                                    </p:animEffect>
                                  </p:childTnLst>
                                </p:cTn>
                              </p:par>
                              <p:par>
                                <p:cTn id="112" presetID="10" presetClass="entr" presetSubtype="0" fill="hold" nodeType="withEffect">
                                  <p:stCondLst>
                                    <p:cond delay="0"/>
                                  </p:stCondLst>
                                  <p:childTnLst>
                                    <p:set>
                                      <p:cBhvr>
                                        <p:cTn id="113" dur="1" fill="hold">
                                          <p:stCondLst>
                                            <p:cond delay="0"/>
                                          </p:stCondLst>
                                        </p:cTn>
                                        <p:tgtEl>
                                          <p:spTgt spid="24"/>
                                        </p:tgtEl>
                                        <p:attrNameLst>
                                          <p:attrName>style.visibility</p:attrName>
                                        </p:attrNameLst>
                                      </p:cBhvr>
                                      <p:to>
                                        <p:strVal val="visible"/>
                                      </p:to>
                                    </p:set>
                                    <p:animEffect transition="in" filter="fade">
                                      <p:cBhvr>
                                        <p:cTn id="114" dur="500"/>
                                        <p:tgtEl>
                                          <p:spTgt spid="24"/>
                                        </p:tgtEl>
                                      </p:cBhvr>
                                    </p:animEffect>
                                  </p:childTnLst>
                                </p:cTn>
                              </p:par>
                              <p:par>
                                <p:cTn id="115" presetID="10" presetClass="entr" presetSubtype="0" fill="hold" nodeType="with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fade">
                                      <p:cBhvr>
                                        <p:cTn id="117" dur="500"/>
                                        <p:tgtEl>
                                          <p:spTgt spid="26"/>
                                        </p:tgtEl>
                                      </p:cBhvr>
                                    </p:animEffect>
                                  </p:childTnLst>
                                </p:cTn>
                              </p:par>
                              <p:par>
                                <p:cTn id="118" presetID="10" presetClass="entr" presetSubtype="0" fill="hold" nodeType="withEffect">
                                  <p:stCondLst>
                                    <p:cond delay="0"/>
                                  </p:stCondLst>
                                  <p:childTnLst>
                                    <p:set>
                                      <p:cBhvr>
                                        <p:cTn id="119" dur="1" fill="hold">
                                          <p:stCondLst>
                                            <p:cond delay="0"/>
                                          </p:stCondLst>
                                        </p:cTn>
                                        <p:tgtEl>
                                          <p:spTgt spid="28"/>
                                        </p:tgtEl>
                                        <p:attrNameLst>
                                          <p:attrName>style.visibility</p:attrName>
                                        </p:attrNameLst>
                                      </p:cBhvr>
                                      <p:to>
                                        <p:strVal val="visible"/>
                                      </p:to>
                                    </p:set>
                                    <p:animEffect transition="in" filter="fade">
                                      <p:cBhvr>
                                        <p:cTn id="120" dur="500"/>
                                        <p:tgtEl>
                                          <p:spTgt spid="28"/>
                                        </p:tgtEl>
                                      </p:cBhvr>
                                    </p:animEffect>
                                  </p:childTnLst>
                                </p:cTn>
                              </p:par>
                              <p:par>
                                <p:cTn id="121" presetID="10" presetClass="entr" presetSubtype="0" fill="hold" nodeType="with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fade">
                                      <p:cBhvr>
                                        <p:cTn id="123" dur="500"/>
                                        <p:tgtEl>
                                          <p:spTgt spid="30"/>
                                        </p:tgtEl>
                                      </p:cBhvr>
                                    </p:animEffect>
                                  </p:childTnLst>
                                </p:cTn>
                              </p:par>
                            </p:childTnLst>
                          </p:cTn>
                        </p:par>
                      </p:childTnLst>
                    </p:cTn>
                  </p:par>
                  <p:par>
                    <p:cTn id="124" fill="hold" nodeType="clickPar">
                      <p:stCondLst>
                        <p:cond delay="indefinite"/>
                      </p:stCondLst>
                      <p:childTnLst>
                        <p:par>
                          <p:cTn id="125" fill="hold" nodeType="withGroup">
                            <p:stCondLst>
                              <p:cond delay="0"/>
                            </p:stCondLst>
                            <p:childTnLst>
                              <p:par>
                                <p:cTn id="126" presetID="10" presetClass="entr" presetSubtype="0" fill="hold" nodeType="clickEffect">
                                  <p:stCondLst>
                                    <p:cond delay="0"/>
                                  </p:stCondLst>
                                  <p:childTnLst>
                                    <p:set>
                                      <p:cBhvr>
                                        <p:cTn id="127" dur="1" fill="hold">
                                          <p:stCondLst>
                                            <p:cond delay="0"/>
                                          </p:stCondLst>
                                        </p:cTn>
                                        <p:tgtEl>
                                          <p:spTgt spid="184353"/>
                                        </p:tgtEl>
                                        <p:attrNameLst>
                                          <p:attrName>style.visibility</p:attrName>
                                        </p:attrNameLst>
                                      </p:cBhvr>
                                      <p:to>
                                        <p:strVal val="visible"/>
                                      </p:to>
                                    </p:set>
                                    <p:animEffect transition="in" filter="fade">
                                      <p:cBhvr>
                                        <p:cTn id="128" dur="500"/>
                                        <p:tgtEl>
                                          <p:spTgt spid="184353"/>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240"/>
                                        </p:tgtEl>
                                        <p:attrNameLst>
                                          <p:attrName>style.visibility</p:attrName>
                                        </p:attrNameLst>
                                      </p:cBhvr>
                                      <p:to>
                                        <p:strVal val="visible"/>
                                      </p:to>
                                    </p:set>
                                    <p:animEffect transition="in" filter="fade">
                                      <p:cBhvr>
                                        <p:cTn id="131" dur="500"/>
                                        <p:tgtEl>
                                          <p:spTgt spid="240"/>
                                        </p:tgtEl>
                                      </p:cBhvr>
                                    </p:animEffect>
                                  </p:childTnLst>
                                </p:cTn>
                              </p:par>
                              <p:par>
                                <p:cTn id="132" presetID="10" presetClass="entr" presetSubtype="0" fill="hold" nodeType="withEffect">
                                  <p:stCondLst>
                                    <p:cond delay="0"/>
                                  </p:stCondLst>
                                  <p:childTnLst>
                                    <p:set>
                                      <p:cBhvr>
                                        <p:cTn id="133" dur="1" fill="hold">
                                          <p:stCondLst>
                                            <p:cond delay="0"/>
                                          </p:stCondLst>
                                        </p:cTn>
                                        <p:tgtEl>
                                          <p:spTgt spid="11"/>
                                        </p:tgtEl>
                                        <p:attrNameLst>
                                          <p:attrName>style.visibility</p:attrName>
                                        </p:attrNameLst>
                                      </p:cBhvr>
                                      <p:to>
                                        <p:strVal val="visible"/>
                                      </p:to>
                                    </p:set>
                                    <p:animEffect transition="in" filter="fade">
                                      <p:cBhvr>
                                        <p:cTn id="134" dur="500"/>
                                        <p:tgtEl>
                                          <p:spTgt spid="11"/>
                                        </p:tgtEl>
                                      </p:cBhvr>
                                    </p:animEffect>
                                  </p:childTnLst>
                                </p:cTn>
                              </p:par>
                              <p:par>
                                <p:cTn id="135" presetID="10" presetClass="entr" presetSubtype="0" fill="hold" nodeType="withEffect">
                                  <p:stCondLst>
                                    <p:cond delay="0"/>
                                  </p:stCondLst>
                                  <p:childTnLst>
                                    <p:set>
                                      <p:cBhvr>
                                        <p:cTn id="136" dur="1" fill="hold">
                                          <p:stCondLst>
                                            <p:cond delay="0"/>
                                          </p:stCondLst>
                                        </p:cTn>
                                        <p:tgtEl>
                                          <p:spTgt spid="20"/>
                                        </p:tgtEl>
                                        <p:attrNameLst>
                                          <p:attrName>style.visibility</p:attrName>
                                        </p:attrNameLst>
                                      </p:cBhvr>
                                      <p:to>
                                        <p:strVal val="visible"/>
                                      </p:to>
                                    </p:set>
                                    <p:animEffect transition="in" filter="fade">
                                      <p:cBhvr>
                                        <p:cTn id="137" dur="500"/>
                                        <p:tgtEl>
                                          <p:spTgt spid="20"/>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239"/>
                                        </p:tgtEl>
                                        <p:attrNameLst>
                                          <p:attrName>style.visibility</p:attrName>
                                        </p:attrNameLst>
                                      </p:cBhvr>
                                      <p:to>
                                        <p:strVal val="visible"/>
                                      </p:to>
                                    </p:set>
                                    <p:animEffect transition="in" filter="fade">
                                      <p:cBhvr>
                                        <p:cTn id="140" dur="500"/>
                                        <p:tgtEl>
                                          <p:spTgt spid="239"/>
                                        </p:tgtEl>
                                      </p:cBhvr>
                                    </p:animEffect>
                                  </p:childTnLst>
                                </p:cTn>
                              </p:par>
                              <p:par>
                                <p:cTn id="141" presetID="10" presetClass="entr" presetSubtype="0" fill="hold" nodeType="withEffect">
                                  <p:stCondLst>
                                    <p:cond delay="0"/>
                                  </p:stCondLst>
                                  <p:childTnLst>
                                    <p:set>
                                      <p:cBhvr>
                                        <p:cTn id="142" dur="1" fill="hold">
                                          <p:stCondLst>
                                            <p:cond delay="0"/>
                                          </p:stCondLst>
                                        </p:cTn>
                                        <p:tgtEl>
                                          <p:spTgt spid="246"/>
                                        </p:tgtEl>
                                        <p:attrNameLst>
                                          <p:attrName>style.visibility</p:attrName>
                                        </p:attrNameLst>
                                      </p:cBhvr>
                                      <p:to>
                                        <p:strVal val="visible"/>
                                      </p:to>
                                    </p:set>
                                    <p:animEffect transition="in" filter="fade">
                                      <p:cBhvr>
                                        <p:cTn id="143" dur="500"/>
                                        <p:tgtEl>
                                          <p:spTgt spid="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4" grpId="0"/>
      <p:bldP spid="184355" grpId="0"/>
      <p:bldP spid="184356" grpId="0"/>
      <p:bldP spid="184358" grpId="0"/>
      <p:bldP spid="239" grpId="0"/>
      <p:bldP spid="240" grpId="0" animBg="1"/>
      <p:bldP spid="2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2"/>
          <p:cNvGrpSpPr>
            <a:grpSpLocks/>
          </p:cNvGrpSpPr>
          <p:nvPr/>
        </p:nvGrpSpPr>
        <p:grpSpPr bwMode="auto">
          <a:xfrm>
            <a:off x="638175" y="2111375"/>
            <a:ext cx="2124075" cy="1308100"/>
            <a:chOff x="715163" y="2111119"/>
            <a:chExt cx="2123040" cy="1308526"/>
          </a:xfrm>
        </p:grpSpPr>
        <p:sp>
          <p:nvSpPr>
            <p:cNvPr id="4" name="Freeform 210"/>
            <p:cNvSpPr>
              <a:spLocks noChangeAspect="1"/>
            </p:cNvSpPr>
            <p:nvPr/>
          </p:nvSpPr>
          <p:spPr bwMode="auto">
            <a:xfrm flipH="1">
              <a:off x="715163" y="2111119"/>
              <a:ext cx="2123040" cy="1308526"/>
            </a:xfrm>
            <a:custGeom>
              <a:avLst/>
              <a:gdLst>
                <a:gd name="T0" fmla="*/ 0 w 835"/>
                <a:gd name="T1" fmla="*/ 1 h 560"/>
                <a:gd name="T2" fmla="*/ 0 w 835"/>
                <a:gd name="T3" fmla="*/ 1 h 560"/>
                <a:gd name="T4" fmla="*/ 0 w 835"/>
                <a:gd name="T5" fmla="*/ 1 h 560"/>
                <a:gd name="T6" fmla="*/ 0 w 835"/>
                <a:gd name="T7" fmla="*/ 1 h 560"/>
                <a:gd name="T8" fmla="*/ 0 w 835"/>
                <a:gd name="T9" fmla="*/ 1 h 560"/>
                <a:gd name="T10" fmla="*/ 0 w 835"/>
                <a:gd name="T11" fmla="*/ 1 h 560"/>
                <a:gd name="T12" fmla="*/ 0 w 835"/>
                <a:gd name="T13" fmla="*/ 1 h 560"/>
                <a:gd name="T14" fmla="*/ 0 w 835"/>
                <a:gd name="T15" fmla="*/ 1 h 560"/>
                <a:gd name="T16" fmla="*/ 0 w 835"/>
                <a:gd name="T17" fmla="*/ 1 h 560"/>
                <a:gd name="T18" fmla="*/ 0 w 835"/>
                <a:gd name="T19" fmla="*/ 1 h 560"/>
                <a:gd name="T20" fmla="*/ 0 w 835"/>
                <a:gd name="T21" fmla="*/ 1 h 560"/>
                <a:gd name="T22" fmla="*/ 0 w 835"/>
                <a:gd name="T23" fmla="*/ 1 h 560"/>
                <a:gd name="T24" fmla="*/ 0 w 835"/>
                <a:gd name="T25" fmla="*/ 1 h 560"/>
                <a:gd name="T26" fmla="*/ 0 w 835"/>
                <a:gd name="T27" fmla="*/ 1 h 560"/>
                <a:gd name="T28" fmla="*/ 0 w 835"/>
                <a:gd name="T29" fmla="*/ 1 h 560"/>
                <a:gd name="T30" fmla="*/ 0 w 835"/>
                <a:gd name="T31" fmla="*/ 1 h 560"/>
                <a:gd name="T32" fmla="*/ 0 w 835"/>
                <a:gd name="T33" fmla="*/ 1 h 560"/>
                <a:gd name="T34" fmla="*/ 0 w 835"/>
                <a:gd name="T35" fmla="*/ 1 h 560"/>
                <a:gd name="T36" fmla="*/ 0 w 835"/>
                <a:gd name="T37" fmla="*/ 0 h 560"/>
                <a:gd name="T38" fmla="*/ 0 w 835"/>
                <a:gd name="T39" fmla="*/ 1 h 560"/>
                <a:gd name="T40" fmla="*/ 0 w 835"/>
                <a:gd name="T41" fmla="*/ 1 h 560"/>
                <a:gd name="T42" fmla="*/ 0 w 835"/>
                <a:gd name="T43" fmla="*/ 1 h 5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35"/>
                <a:gd name="T67" fmla="*/ 0 h 560"/>
                <a:gd name="T68" fmla="*/ 835 w 835"/>
                <a:gd name="T69" fmla="*/ 560 h 56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35" h="560">
                  <a:moveTo>
                    <a:pt x="374" y="28"/>
                  </a:moveTo>
                  <a:cubicBezTo>
                    <a:pt x="291" y="48"/>
                    <a:pt x="325" y="38"/>
                    <a:pt x="273" y="55"/>
                  </a:cubicBezTo>
                  <a:cubicBezTo>
                    <a:pt x="204" y="104"/>
                    <a:pt x="287" y="49"/>
                    <a:pt x="218" y="83"/>
                  </a:cubicBezTo>
                  <a:cubicBezTo>
                    <a:pt x="193" y="95"/>
                    <a:pt x="124" y="158"/>
                    <a:pt x="99" y="183"/>
                  </a:cubicBezTo>
                  <a:cubicBezTo>
                    <a:pt x="70" y="212"/>
                    <a:pt x="62" y="248"/>
                    <a:pt x="35" y="275"/>
                  </a:cubicBezTo>
                  <a:cubicBezTo>
                    <a:pt x="17" y="328"/>
                    <a:pt x="0" y="396"/>
                    <a:pt x="45" y="439"/>
                  </a:cubicBezTo>
                  <a:cubicBezTo>
                    <a:pt x="48" y="448"/>
                    <a:pt x="47" y="460"/>
                    <a:pt x="54" y="467"/>
                  </a:cubicBezTo>
                  <a:cubicBezTo>
                    <a:pt x="61" y="474"/>
                    <a:pt x="72" y="472"/>
                    <a:pt x="81" y="476"/>
                  </a:cubicBezTo>
                  <a:cubicBezTo>
                    <a:pt x="152" y="511"/>
                    <a:pt x="69" y="481"/>
                    <a:pt x="136" y="503"/>
                  </a:cubicBezTo>
                  <a:cubicBezTo>
                    <a:pt x="190" y="560"/>
                    <a:pt x="330" y="551"/>
                    <a:pt x="401" y="558"/>
                  </a:cubicBezTo>
                  <a:cubicBezTo>
                    <a:pt x="450" y="555"/>
                    <a:pt x="499" y="555"/>
                    <a:pt x="547" y="549"/>
                  </a:cubicBezTo>
                  <a:cubicBezTo>
                    <a:pt x="566" y="546"/>
                    <a:pt x="584" y="537"/>
                    <a:pt x="602" y="531"/>
                  </a:cubicBezTo>
                  <a:cubicBezTo>
                    <a:pt x="611" y="528"/>
                    <a:pt x="630" y="522"/>
                    <a:pt x="630" y="522"/>
                  </a:cubicBezTo>
                  <a:cubicBezTo>
                    <a:pt x="715" y="462"/>
                    <a:pt x="592" y="544"/>
                    <a:pt x="694" y="494"/>
                  </a:cubicBezTo>
                  <a:cubicBezTo>
                    <a:pt x="714" y="484"/>
                    <a:pt x="731" y="470"/>
                    <a:pt x="749" y="458"/>
                  </a:cubicBezTo>
                  <a:cubicBezTo>
                    <a:pt x="767" y="446"/>
                    <a:pt x="779" y="427"/>
                    <a:pt x="794" y="412"/>
                  </a:cubicBezTo>
                  <a:cubicBezTo>
                    <a:pt x="800" y="406"/>
                    <a:pt x="813" y="394"/>
                    <a:pt x="813" y="394"/>
                  </a:cubicBezTo>
                  <a:cubicBezTo>
                    <a:pt x="835" y="324"/>
                    <a:pt x="808" y="218"/>
                    <a:pt x="767" y="156"/>
                  </a:cubicBezTo>
                  <a:cubicBezTo>
                    <a:pt x="726" y="27"/>
                    <a:pt x="640" y="13"/>
                    <a:pt x="520" y="0"/>
                  </a:cubicBezTo>
                  <a:cubicBezTo>
                    <a:pt x="477" y="3"/>
                    <a:pt x="434" y="4"/>
                    <a:pt x="392" y="10"/>
                  </a:cubicBezTo>
                  <a:cubicBezTo>
                    <a:pt x="373" y="13"/>
                    <a:pt x="337" y="28"/>
                    <a:pt x="337" y="28"/>
                  </a:cubicBezTo>
                  <a:cubicBezTo>
                    <a:pt x="304" y="50"/>
                    <a:pt x="320" y="41"/>
                    <a:pt x="291" y="55"/>
                  </a:cubicBezTo>
                </a:path>
              </a:pathLst>
            </a:custGeom>
            <a:solidFill>
              <a:schemeClr val="accent2">
                <a:lumMod val="20000"/>
                <a:lumOff val="80000"/>
              </a:schemeClr>
            </a:solidFill>
            <a:ln w="28575">
              <a:solidFill>
                <a:schemeClr val="tx1"/>
              </a:solidFill>
              <a:round/>
              <a:headEnd/>
              <a:tailEnd/>
            </a:ln>
          </p:spPr>
          <p:txBody>
            <a:bodyPr/>
            <a:lstStyle/>
            <a:p>
              <a:pPr fontAlgn="auto">
                <a:spcBef>
                  <a:spcPts val="0"/>
                </a:spcBef>
                <a:spcAft>
                  <a:spcPts val="0"/>
                </a:spcAft>
                <a:defRPr/>
              </a:pPr>
              <a:endParaRPr lang="en-US">
                <a:latin typeface="+mj-lt"/>
                <a:cs typeface="+mn-cs"/>
              </a:endParaRPr>
            </a:p>
          </p:txBody>
        </p:sp>
        <p:sp>
          <p:nvSpPr>
            <p:cNvPr id="5" name="Oval 211"/>
            <p:cNvSpPr>
              <a:spLocks noChangeAspect="1" noChangeArrowheads="1"/>
            </p:cNvSpPr>
            <p:nvPr/>
          </p:nvSpPr>
          <p:spPr bwMode="auto">
            <a:xfrm>
              <a:off x="1095977" y="2436663"/>
              <a:ext cx="1315397" cy="674907"/>
            </a:xfrm>
            <a:prstGeom prst="ellipse">
              <a:avLst/>
            </a:prstGeom>
            <a:solidFill>
              <a:schemeClr val="accent2">
                <a:lumMod val="60000"/>
                <a:lumOff val="40000"/>
              </a:schemeClr>
            </a:solidFill>
            <a:ln w="28575">
              <a:solidFill>
                <a:schemeClr val="tx1"/>
              </a:solidFill>
              <a:round/>
              <a:headEnd/>
              <a:tailEnd/>
            </a:ln>
          </p:spPr>
          <p:txBody>
            <a:bodyPr wrap="none" anchor="ctr"/>
            <a:lstStyle/>
            <a:p>
              <a:pPr fontAlgn="auto">
                <a:spcBef>
                  <a:spcPts val="0"/>
                </a:spcBef>
                <a:spcAft>
                  <a:spcPts val="0"/>
                </a:spcAft>
                <a:defRPr/>
              </a:pPr>
              <a:endParaRPr lang="en-US">
                <a:latin typeface="+mj-lt"/>
                <a:cs typeface="+mn-cs"/>
              </a:endParaRPr>
            </a:p>
          </p:txBody>
        </p:sp>
      </p:grpSp>
      <p:grpSp>
        <p:nvGrpSpPr>
          <p:cNvPr id="3" name="Group 191"/>
          <p:cNvGrpSpPr>
            <a:grpSpLocks/>
          </p:cNvGrpSpPr>
          <p:nvPr/>
        </p:nvGrpSpPr>
        <p:grpSpPr bwMode="auto">
          <a:xfrm rot="7397878">
            <a:off x="1990727" y="5083857"/>
            <a:ext cx="684213" cy="490537"/>
            <a:chOff x="2066" y="395"/>
            <a:chExt cx="1402" cy="1009"/>
          </a:xfrm>
        </p:grpSpPr>
        <p:sp>
          <p:nvSpPr>
            <p:cNvPr id="7" name="Oval 192"/>
            <p:cNvSpPr>
              <a:spLocks noChangeAspect="1" noChangeArrowheads="1"/>
            </p:cNvSpPr>
            <p:nvPr/>
          </p:nvSpPr>
          <p:spPr bwMode="auto">
            <a:xfrm rot="2156769">
              <a:off x="2068" y="395"/>
              <a:ext cx="140" cy="307"/>
            </a:xfrm>
            <a:prstGeom prst="ellipse">
              <a:avLst/>
            </a:prstGeom>
            <a:solidFill>
              <a:srgbClr val="C0C0C0"/>
            </a:solidFill>
            <a:ln w="12700">
              <a:solidFill>
                <a:srgbClr val="969696"/>
              </a:solidFill>
              <a:round/>
              <a:headEnd/>
              <a:tailEnd/>
            </a:ln>
          </p:spPr>
          <p:txBody>
            <a:bodyPr wrap="none" anchor="ctr"/>
            <a:lstStyle/>
            <a:p>
              <a:pPr fontAlgn="auto">
                <a:spcBef>
                  <a:spcPts val="0"/>
                </a:spcBef>
                <a:spcAft>
                  <a:spcPts val="0"/>
                </a:spcAft>
                <a:defRPr/>
              </a:pPr>
              <a:endParaRPr lang="en-US">
                <a:latin typeface="+mj-lt"/>
                <a:cs typeface="+mn-cs"/>
              </a:endParaRPr>
            </a:p>
          </p:txBody>
        </p:sp>
        <p:sp>
          <p:nvSpPr>
            <p:cNvPr id="8" name="AutoShape 193"/>
            <p:cNvSpPr>
              <a:spLocks noChangeAspect="1" noChangeArrowheads="1"/>
            </p:cNvSpPr>
            <p:nvPr/>
          </p:nvSpPr>
          <p:spPr bwMode="auto">
            <a:xfrm rot="1858740">
              <a:off x="2092" y="628"/>
              <a:ext cx="472" cy="69"/>
            </a:xfrm>
            <a:prstGeom prst="roundRect">
              <a:avLst>
                <a:gd name="adj" fmla="val 50000"/>
              </a:avLst>
            </a:prstGeom>
            <a:solidFill>
              <a:srgbClr val="EAEAEA"/>
            </a:solidFill>
            <a:ln w="9525">
              <a:solidFill>
                <a:srgbClr val="969696"/>
              </a:solidFill>
              <a:round/>
              <a:headEnd/>
              <a:tailEnd/>
            </a:ln>
          </p:spPr>
          <p:txBody>
            <a:bodyPr wrap="none" anchor="ctr"/>
            <a:lstStyle/>
            <a:p>
              <a:pPr fontAlgn="auto">
                <a:spcBef>
                  <a:spcPts val="0"/>
                </a:spcBef>
                <a:spcAft>
                  <a:spcPts val="0"/>
                </a:spcAft>
                <a:defRPr/>
              </a:pPr>
              <a:endParaRPr lang="en-US">
                <a:latin typeface="+mj-lt"/>
                <a:cs typeface="+mn-cs"/>
              </a:endParaRPr>
            </a:p>
          </p:txBody>
        </p:sp>
        <p:sp>
          <p:nvSpPr>
            <p:cNvPr id="9" name="Oval 194"/>
            <p:cNvSpPr>
              <a:spLocks noChangeAspect="1" noChangeArrowheads="1"/>
            </p:cNvSpPr>
            <p:nvPr/>
          </p:nvSpPr>
          <p:spPr bwMode="auto">
            <a:xfrm rot="2156769">
              <a:off x="2386" y="582"/>
              <a:ext cx="140" cy="333"/>
            </a:xfrm>
            <a:prstGeom prst="ellipse">
              <a:avLst/>
            </a:prstGeom>
            <a:solidFill>
              <a:srgbClr val="C0C0C0"/>
            </a:solidFill>
            <a:ln w="12700">
              <a:solidFill>
                <a:srgbClr val="969696"/>
              </a:solidFill>
              <a:round/>
              <a:headEnd/>
              <a:tailEnd/>
            </a:ln>
          </p:spPr>
          <p:txBody>
            <a:bodyPr wrap="none" anchor="ctr"/>
            <a:lstStyle/>
            <a:p>
              <a:pPr fontAlgn="auto">
                <a:spcBef>
                  <a:spcPts val="0"/>
                </a:spcBef>
                <a:spcAft>
                  <a:spcPts val="0"/>
                </a:spcAft>
                <a:defRPr/>
              </a:pPr>
              <a:endParaRPr lang="en-US">
                <a:latin typeface="+mj-lt"/>
                <a:cs typeface="+mn-cs"/>
              </a:endParaRPr>
            </a:p>
          </p:txBody>
        </p:sp>
        <p:sp>
          <p:nvSpPr>
            <p:cNvPr id="10" name="Oval 195"/>
            <p:cNvSpPr>
              <a:spLocks noChangeAspect="1" noChangeArrowheads="1"/>
            </p:cNvSpPr>
            <p:nvPr/>
          </p:nvSpPr>
          <p:spPr bwMode="auto">
            <a:xfrm rot="1745554">
              <a:off x="2414" y="660"/>
              <a:ext cx="94" cy="186"/>
            </a:xfrm>
            <a:prstGeom prst="ellipse">
              <a:avLst/>
            </a:prstGeom>
            <a:solidFill>
              <a:srgbClr val="EAEAEA"/>
            </a:solidFill>
            <a:ln w="9525">
              <a:solidFill>
                <a:srgbClr val="969696"/>
              </a:solidFill>
              <a:round/>
              <a:headEnd/>
              <a:tailEnd/>
            </a:ln>
          </p:spPr>
          <p:txBody>
            <a:bodyPr wrap="none" anchor="ctr"/>
            <a:lstStyle/>
            <a:p>
              <a:pPr fontAlgn="auto">
                <a:spcBef>
                  <a:spcPts val="0"/>
                </a:spcBef>
                <a:spcAft>
                  <a:spcPts val="0"/>
                </a:spcAft>
                <a:defRPr/>
              </a:pPr>
              <a:endParaRPr lang="en-US">
                <a:latin typeface="+mj-lt"/>
                <a:cs typeface="+mn-cs"/>
              </a:endParaRPr>
            </a:p>
          </p:txBody>
        </p:sp>
        <p:sp>
          <p:nvSpPr>
            <p:cNvPr id="11" name="Rectangle 196"/>
            <p:cNvSpPr>
              <a:spLocks noChangeAspect="1" noChangeArrowheads="1"/>
            </p:cNvSpPr>
            <p:nvPr/>
          </p:nvSpPr>
          <p:spPr bwMode="auto">
            <a:xfrm rot="1887035">
              <a:off x="2396" y="882"/>
              <a:ext cx="826" cy="186"/>
            </a:xfrm>
            <a:prstGeom prst="rect">
              <a:avLst/>
            </a:prstGeom>
            <a:solidFill>
              <a:srgbClr val="EAEAEA"/>
            </a:solidFill>
            <a:ln>
              <a:noFill/>
            </a:ln>
            <a:extLst/>
          </p:spPr>
          <p:txBody>
            <a:bodyPr wrap="none" anchor="ctr"/>
            <a:lstStyle/>
            <a:p>
              <a:pPr fontAlgn="auto">
                <a:spcBef>
                  <a:spcPts val="0"/>
                </a:spcBef>
                <a:spcAft>
                  <a:spcPts val="0"/>
                </a:spcAft>
                <a:defRPr/>
              </a:pPr>
              <a:endParaRPr lang="en-US">
                <a:latin typeface="+mj-lt"/>
                <a:cs typeface="+mn-cs"/>
              </a:endParaRPr>
            </a:p>
          </p:txBody>
        </p:sp>
        <p:sp>
          <p:nvSpPr>
            <p:cNvPr id="12" name="Oval 197"/>
            <p:cNvSpPr>
              <a:spLocks noChangeAspect="1" noChangeArrowheads="1"/>
            </p:cNvSpPr>
            <p:nvPr/>
          </p:nvSpPr>
          <p:spPr bwMode="auto">
            <a:xfrm rot="1745554">
              <a:off x="3123" y="1095"/>
              <a:ext cx="94" cy="186"/>
            </a:xfrm>
            <a:prstGeom prst="ellipse">
              <a:avLst/>
            </a:prstGeom>
            <a:solidFill>
              <a:srgbClr val="C0C0C0"/>
            </a:solidFill>
            <a:ln w="12700">
              <a:solidFill>
                <a:srgbClr val="969696"/>
              </a:solidFill>
              <a:round/>
              <a:headEnd/>
              <a:tailEnd/>
            </a:ln>
          </p:spPr>
          <p:txBody>
            <a:bodyPr wrap="none" anchor="ctr"/>
            <a:lstStyle/>
            <a:p>
              <a:pPr fontAlgn="auto">
                <a:spcBef>
                  <a:spcPts val="0"/>
                </a:spcBef>
                <a:spcAft>
                  <a:spcPts val="0"/>
                </a:spcAft>
                <a:defRPr/>
              </a:pPr>
              <a:endParaRPr lang="en-US">
                <a:latin typeface="+mj-lt"/>
                <a:cs typeface="+mn-cs"/>
              </a:endParaRPr>
            </a:p>
          </p:txBody>
        </p:sp>
        <p:sp>
          <p:nvSpPr>
            <p:cNvPr id="13" name="AutoShape 198"/>
            <p:cNvSpPr>
              <a:spLocks noChangeAspect="1" noChangeArrowheads="1"/>
            </p:cNvSpPr>
            <p:nvPr/>
          </p:nvSpPr>
          <p:spPr bwMode="auto">
            <a:xfrm rot="7232501" flipH="1">
              <a:off x="3179" y="1155"/>
              <a:ext cx="49" cy="98"/>
            </a:xfrm>
            <a:prstGeom prst="can">
              <a:avLst>
                <a:gd name="adj" fmla="val 47059"/>
              </a:avLst>
            </a:prstGeom>
            <a:solidFill>
              <a:srgbClr val="EAEAEA"/>
            </a:solidFill>
            <a:ln w="9525">
              <a:solidFill>
                <a:srgbClr val="969696"/>
              </a:solidFill>
              <a:round/>
              <a:headEnd/>
              <a:tailEnd/>
            </a:ln>
          </p:spPr>
          <p:txBody>
            <a:bodyPr wrap="none" anchor="ctr"/>
            <a:lstStyle/>
            <a:p>
              <a:pPr fontAlgn="auto">
                <a:spcBef>
                  <a:spcPts val="0"/>
                </a:spcBef>
                <a:spcAft>
                  <a:spcPts val="0"/>
                </a:spcAft>
                <a:defRPr/>
              </a:pPr>
              <a:endParaRPr lang="en-US">
                <a:latin typeface="+mj-lt"/>
                <a:cs typeface="+mn-cs"/>
              </a:endParaRPr>
            </a:p>
          </p:txBody>
        </p:sp>
        <p:sp>
          <p:nvSpPr>
            <p:cNvPr id="14" name="Line 199"/>
            <p:cNvSpPr>
              <a:spLocks noChangeAspect="1" noChangeShapeType="1"/>
            </p:cNvSpPr>
            <p:nvPr/>
          </p:nvSpPr>
          <p:spPr bwMode="auto">
            <a:xfrm rot="-911698">
              <a:off x="3269" y="1201"/>
              <a:ext cx="198" cy="212"/>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15" name="Line 200"/>
            <p:cNvSpPr>
              <a:spLocks noChangeAspect="1" noChangeShapeType="1"/>
            </p:cNvSpPr>
            <p:nvPr/>
          </p:nvSpPr>
          <p:spPr bwMode="auto">
            <a:xfrm rot="-911698">
              <a:off x="2576" y="585"/>
              <a:ext cx="573" cy="604"/>
            </a:xfrm>
            <a:prstGeom prst="line">
              <a:avLst/>
            </a:prstGeom>
            <a:noFill/>
            <a:ln w="9525">
              <a:solidFill>
                <a:srgbClr val="969696"/>
              </a:solidFill>
              <a:round/>
              <a:headEnd/>
              <a:tailEnd/>
            </a:ln>
            <a:extLst/>
          </p:spPr>
          <p:txBody>
            <a:bodyPr/>
            <a:lstStyle/>
            <a:p>
              <a:pPr fontAlgn="auto">
                <a:spcBef>
                  <a:spcPts val="0"/>
                </a:spcBef>
                <a:spcAft>
                  <a:spcPts val="0"/>
                </a:spcAft>
                <a:defRPr/>
              </a:pPr>
              <a:endParaRPr lang="en-US">
                <a:latin typeface="+mj-lt"/>
                <a:cs typeface="+mn-cs"/>
              </a:endParaRPr>
            </a:p>
          </p:txBody>
        </p:sp>
        <p:sp>
          <p:nvSpPr>
            <p:cNvPr id="16" name="Line 201"/>
            <p:cNvSpPr>
              <a:spLocks noChangeAspect="1" noChangeShapeType="1"/>
            </p:cNvSpPr>
            <p:nvPr/>
          </p:nvSpPr>
          <p:spPr bwMode="auto">
            <a:xfrm rot="-911698">
              <a:off x="2486" y="756"/>
              <a:ext cx="563" cy="598"/>
            </a:xfrm>
            <a:prstGeom prst="line">
              <a:avLst/>
            </a:prstGeom>
            <a:noFill/>
            <a:ln w="9525">
              <a:solidFill>
                <a:srgbClr val="969696"/>
              </a:solidFill>
              <a:round/>
              <a:headEnd/>
              <a:tailEnd/>
            </a:ln>
            <a:extLst/>
          </p:spPr>
          <p:txBody>
            <a:bodyPr/>
            <a:lstStyle/>
            <a:p>
              <a:pPr fontAlgn="auto">
                <a:spcBef>
                  <a:spcPts val="0"/>
                </a:spcBef>
                <a:spcAft>
                  <a:spcPts val="0"/>
                </a:spcAft>
                <a:defRPr/>
              </a:pPr>
              <a:endParaRPr lang="en-US">
                <a:latin typeface="+mj-lt"/>
                <a:cs typeface="+mn-cs"/>
              </a:endParaRPr>
            </a:p>
          </p:txBody>
        </p:sp>
        <p:sp>
          <p:nvSpPr>
            <p:cNvPr id="17" name="Line 202"/>
            <p:cNvSpPr>
              <a:spLocks noChangeAspect="1" noChangeShapeType="1"/>
            </p:cNvSpPr>
            <p:nvPr/>
          </p:nvSpPr>
          <p:spPr bwMode="auto">
            <a:xfrm rot="1861603">
              <a:off x="3122" y="1116"/>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18" name="Line 203"/>
            <p:cNvSpPr>
              <a:spLocks noChangeAspect="1" noChangeShapeType="1"/>
            </p:cNvSpPr>
            <p:nvPr/>
          </p:nvSpPr>
          <p:spPr bwMode="auto">
            <a:xfrm rot="1861603">
              <a:off x="3096" y="1104"/>
              <a:ext cx="0" cy="36"/>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19" name="Line 204"/>
            <p:cNvSpPr>
              <a:spLocks noChangeAspect="1" noChangeShapeType="1"/>
            </p:cNvSpPr>
            <p:nvPr/>
          </p:nvSpPr>
          <p:spPr bwMode="auto">
            <a:xfrm rot="1861603">
              <a:off x="3070" y="1084"/>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0" name="Line 205"/>
            <p:cNvSpPr>
              <a:spLocks noChangeAspect="1" noChangeShapeType="1"/>
            </p:cNvSpPr>
            <p:nvPr/>
          </p:nvSpPr>
          <p:spPr bwMode="auto">
            <a:xfrm rot="1861603">
              <a:off x="3058" y="1077"/>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1" name="Line 206"/>
            <p:cNvSpPr>
              <a:spLocks noChangeAspect="1" noChangeShapeType="1"/>
            </p:cNvSpPr>
            <p:nvPr/>
          </p:nvSpPr>
          <p:spPr bwMode="auto">
            <a:xfrm rot="1861603">
              <a:off x="3027" y="1056"/>
              <a:ext cx="0" cy="59"/>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2" name="Line 207"/>
            <p:cNvSpPr>
              <a:spLocks noChangeAspect="1" noChangeShapeType="1"/>
            </p:cNvSpPr>
            <p:nvPr/>
          </p:nvSpPr>
          <p:spPr bwMode="auto">
            <a:xfrm rot="1861603">
              <a:off x="3008" y="1043"/>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3" name="Line 208"/>
            <p:cNvSpPr>
              <a:spLocks noChangeAspect="1" noChangeShapeType="1"/>
            </p:cNvSpPr>
            <p:nvPr/>
          </p:nvSpPr>
          <p:spPr bwMode="auto">
            <a:xfrm rot="1861603">
              <a:off x="2993" y="1038"/>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4" name="Line 209"/>
            <p:cNvSpPr>
              <a:spLocks noChangeAspect="1" noChangeShapeType="1"/>
            </p:cNvSpPr>
            <p:nvPr/>
          </p:nvSpPr>
          <p:spPr bwMode="auto">
            <a:xfrm rot="1861603">
              <a:off x="2964" y="1018"/>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5" name="Line 210"/>
            <p:cNvSpPr>
              <a:spLocks noChangeAspect="1" noChangeShapeType="1"/>
            </p:cNvSpPr>
            <p:nvPr/>
          </p:nvSpPr>
          <p:spPr bwMode="auto">
            <a:xfrm rot="1861603">
              <a:off x="2943" y="1004"/>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6" name="Line 211"/>
            <p:cNvSpPr>
              <a:spLocks noChangeAspect="1" noChangeShapeType="1"/>
            </p:cNvSpPr>
            <p:nvPr/>
          </p:nvSpPr>
          <p:spPr bwMode="auto">
            <a:xfrm rot="1861603">
              <a:off x="2917" y="996"/>
              <a:ext cx="0" cy="59"/>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7" name="Line 212"/>
            <p:cNvSpPr>
              <a:spLocks noChangeAspect="1" noChangeShapeType="1"/>
            </p:cNvSpPr>
            <p:nvPr/>
          </p:nvSpPr>
          <p:spPr bwMode="auto">
            <a:xfrm rot="1861603">
              <a:off x="2899" y="978"/>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8" name="Line 213"/>
            <p:cNvSpPr>
              <a:spLocks noChangeAspect="1" noChangeShapeType="1"/>
            </p:cNvSpPr>
            <p:nvPr/>
          </p:nvSpPr>
          <p:spPr bwMode="auto">
            <a:xfrm rot="1861603">
              <a:off x="2880" y="972"/>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29" name="Line 214"/>
            <p:cNvSpPr>
              <a:spLocks noChangeAspect="1" noChangeShapeType="1"/>
            </p:cNvSpPr>
            <p:nvPr/>
          </p:nvSpPr>
          <p:spPr bwMode="auto">
            <a:xfrm rot="1861603">
              <a:off x="2862" y="956"/>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0" name="Line 215"/>
            <p:cNvSpPr>
              <a:spLocks noChangeAspect="1" noChangeShapeType="1"/>
            </p:cNvSpPr>
            <p:nvPr/>
          </p:nvSpPr>
          <p:spPr bwMode="auto">
            <a:xfrm rot="1861603">
              <a:off x="2835" y="944"/>
              <a:ext cx="0" cy="36"/>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1" name="Line 216"/>
            <p:cNvSpPr>
              <a:spLocks noChangeAspect="1" noChangeShapeType="1"/>
            </p:cNvSpPr>
            <p:nvPr/>
          </p:nvSpPr>
          <p:spPr bwMode="auto">
            <a:xfrm rot="1861603">
              <a:off x="2809" y="933"/>
              <a:ext cx="0" cy="62"/>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2" name="Line 217"/>
            <p:cNvSpPr>
              <a:spLocks noChangeAspect="1" noChangeShapeType="1"/>
            </p:cNvSpPr>
            <p:nvPr/>
          </p:nvSpPr>
          <p:spPr bwMode="auto">
            <a:xfrm rot="1861603">
              <a:off x="2788" y="920"/>
              <a:ext cx="0" cy="36"/>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3" name="Line 218"/>
            <p:cNvSpPr>
              <a:spLocks noChangeAspect="1" noChangeShapeType="1"/>
            </p:cNvSpPr>
            <p:nvPr/>
          </p:nvSpPr>
          <p:spPr bwMode="auto">
            <a:xfrm rot="1861603">
              <a:off x="2770" y="899"/>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4" name="Line 219"/>
            <p:cNvSpPr>
              <a:spLocks noChangeAspect="1" noChangeShapeType="1"/>
            </p:cNvSpPr>
            <p:nvPr/>
          </p:nvSpPr>
          <p:spPr bwMode="auto">
            <a:xfrm rot="1861603">
              <a:off x="2755" y="894"/>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5" name="Line 220"/>
            <p:cNvSpPr>
              <a:spLocks noChangeAspect="1" noChangeShapeType="1"/>
            </p:cNvSpPr>
            <p:nvPr/>
          </p:nvSpPr>
          <p:spPr bwMode="auto">
            <a:xfrm rot="1861603">
              <a:off x="2729" y="872"/>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6" name="Line 221"/>
            <p:cNvSpPr>
              <a:spLocks noChangeAspect="1" noChangeShapeType="1"/>
            </p:cNvSpPr>
            <p:nvPr/>
          </p:nvSpPr>
          <p:spPr bwMode="auto">
            <a:xfrm rot="1861603">
              <a:off x="2702" y="868"/>
              <a:ext cx="0" cy="59"/>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7" name="Line 222"/>
            <p:cNvSpPr>
              <a:spLocks noChangeAspect="1" noChangeShapeType="1"/>
            </p:cNvSpPr>
            <p:nvPr/>
          </p:nvSpPr>
          <p:spPr bwMode="auto">
            <a:xfrm rot="1861603">
              <a:off x="2690" y="854"/>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8" name="Line 223"/>
            <p:cNvSpPr>
              <a:spLocks noChangeAspect="1" noChangeShapeType="1"/>
            </p:cNvSpPr>
            <p:nvPr/>
          </p:nvSpPr>
          <p:spPr bwMode="auto">
            <a:xfrm rot="1861603">
              <a:off x="2660" y="839"/>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39" name="Line 224"/>
            <p:cNvSpPr>
              <a:spLocks noChangeAspect="1" noChangeShapeType="1"/>
            </p:cNvSpPr>
            <p:nvPr/>
          </p:nvSpPr>
          <p:spPr bwMode="auto">
            <a:xfrm rot="1861603">
              <a:off x="2641" y="821"/>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40" name="Line 225"/>
            <p:cNvSpPr>
              <a:spLocks noChangeAspect="1" noChangeShapeType="1"/>
            </p:cNvSpPr>
            <p:nvPr/>
          </p:nvSpPr>
          <p:spPr bwMode="auto">
            <a:xfrm rot="1861603">
              <a:off x="2617" y="809"/>
              <a:ext cx="0" cy="39"/>
            </a:xfrm>
            <a:prstGeom prst="line">
              <a:avLst/>
            </a:prstGeom>
            <a:noFill/>
            <a:ln w="952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sp>
          <p:nvSpPr>
            <p:cNvPr id="41" name="Line 226"/>
            <p:cNvSpPr>
              <a:spLocks noChangeAspect="1" noChangeShapeType="1"/>
            </p:cNvSpPr>
            <p:nvPr/>
          </p:nvSpPr>
          <p:spPr bwMode="auto">
            <a:xfrm rot="1861603">
              <a:off x="2589" y="798"/>
              <a:ext cx="0" cy="59"/>
            </a:xfrm>
            <a:prstGeom prst="line">
              <a:avLst/>
            </a:prstGeom>
            <a:noFill/>
            <a:ln w="15875">
              <a:solidFill>
                <a:schemeClr val="tx1"/>
              </a:solidFill>
              <a:round/>
              <a:headEnd/>
              <a:tailEnd/>
            </a:ln>
            <a:extLst/>
          </p:spPr>
          <p:txBody>
            <a:bodyPr/>
            <a:lstStyle/>
            <a:p>
              <a:pPr fontAlgn="auto">
                <a:spcBef>
                  <a:spcPts val="0"/>
                </a:spcBef>
                <a:spcAft>
                  <a:spcPts val="0"/>
                </a:spcAft>
                <a:defRPr/>
              </a:pPr>
              <a:endParaRPr lang="en-US">
                <a:latin typeface="+mj-lt"/>
                <a:cs typeface="+mn-cs"/>
              </a:endParaRPr>
            </a:p>
          </p:txBody>
        </p:sp>
      </p:grpSp>
      <p:cxnSp>
        <p:nvCxnSpPr>
          <p:cNvPr id="43" name="Straight Arrow Connector 42"/>
          <p:cNvCxnSpPr/>
          <p:nvPr/>
        </p:nvCxnSpPr>
        <p:spPr>
          <a:xfrm>
            <a:off x="2986088" y="2749550"/>
            <a:ext cx="2133600" cy="158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44" name="Text Box 248"/>
          <p:cNvSpPr txBox="1">
            <a:spLocks noChangeArrowheads="1"/>
          </p:cNvSpPr>
          <p:nvPr/>
        </p:nvSpPr>
        <p:spPr bwMode="auto">
          <a:xfrm>
            <a:off x="5295900" y="3298825"/>
            <a:ext cx="3924300" cy="585788"/>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defRPr/>
            </a:pPr>
            <a:r>
              <a:rPr lang="en-US" sz="1600" dirty="0" smtClean="0">
                <a:solidFill>
                  <a:schemeClr val="bg1"/>
                </a:solidFill>
                <a:latin typeface="+mj-lt"/>
              </a:rPr>
              <a:t>Genetically engineered </a:t>
            </a:r>
            <a:r>
              <a:rPr lang="en-US" sz="1600" dirty="0">
                <a:solidFill>
                  <a:schemeClr val="bg1"/>
                </a:solidFill>
                <a:latin typeface="+mj-lt"/>
              </a:rPr>
              <a:t>m</a:t>
            </a:r>
            <a:r>
              <a:rPr lang="en-US" sz="1600" dirty="0" smtClean="0">
                <a:solidFill>
                  <a:schemeClr val="bg1"/>
                </a:solidFill>
                <a:latin typeface="+mj-lt"/>
              </a:rPr>
              <a:t>ouse with </a:t>
            </a:r>
            <a:r>
              <a:rPr lang="en-US" sz="1600" dirty="0">
                <a:solidFill>
                  <a:schemeClr val="bg1"/>
                </a:solidFill>
                <a:latin typeface="+mj-lt"/>
              </a:rPr>
              <a:t>h</a:t>
            </a:r>
            <a:r>
              <a:rPr lang="en-US" sz="1600" dirty="0" smtClean="0">
                <a:solidFill>
                  <a:schemeClr val="bg1"/>
                </a:solidFill>
                <a:latin typeface="+mj-lt"/>
              </a:rPr>
              <a:t>uman </a:t>
            </a:r>
            <a:r>
              <a:rPr lang="en-US" sz="1600" dirty="0">
                <a:solidFill>
                  <a:schemeClr val="bg1"/>
                </a:solidFill>
                <a:latin typeface="+mj-lt"/>
              </a:rPr>
              <a:t>a</a:t>
            </a:r>
            <a:r>
              <a:rPr lang="en-US" sz="1600" dirty="0" smtClean="0">
                <a:solidFill>
                  <a:schemeClr val="bg1"/>
                </a:solidFill>
                <a:latin typeface="+mj-lt"/>
              </a:rPr>
              <a:t>ntibody </a:t>
            </a:r>
            <a:r>
              <a:rPr lang="en-US" sz="1600" dirty="0">
                <a:solidFill>
                  <a:schemeClr val="bg1"/>
                </a:solidFill>
                <a:latin typeface="+mj-lt"/>
              </a:rPr>
              <a:t>g</a:t>
            </a:r>
            <a:r>
              <a:rPr lang="en-US" sz="1600" dirty="0" smtClean="0">
                <a:solidFill>
                  <a:schemeClr val="bg1"/>
                </a:solidFill>
                <a:latin typeface="+mj-lt"/>
              </a:rPr>
              <a:t>ene</a:t>
            </a:r>
            <a:endParaRPr lang="en-US" sz="1600" dirty="0">
              <a:solidFill>
                <a:schemeClr val="bg1"/>
              </a:solidFill>
              <a:latin typeface="+mj-lt"/>
            </a:endParaRPr>
          </a:p>
        </p:txBody>
      </p:sp>
      <p:sp>
        <p:nvSpPr>
          <p:cNvPr id="45" name="Text Box 248"/>
          <p:cNvSpPr txBox="1">
            <a:spLocks noChangeArrowheads="1"/>
          </p:cNvSpPr>
          <p:nvPr/>
        </p:nvSpPr>
        <p:spPr bwMode="auto">
          <a:xfrm>
            <a:off x="2957513" y="2779713"/>
            <a:ext cx="1970087" cy="584200"/>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defRPr/>
            </a:pPr>
            <a:r>
              <a:rPr lang="en-US" sz="1600" dirty="0" smtClean="0">
                <a:solidFill>
                  <a:schemeClr val="bg1"/>
                </a:solidFill>
                <a:latin typeface="+mj-lt"/>
              </a:rPr>
              <a:t>Human antibody gene added</a:t>
            </a:r>
            <a:endParaRPr lang="en-US" sz="1600" dirty="0">
              <a:solidFill>
                <a:schemeClr val="bg1"/>
              </a:solidFill>
              <a:latin typeface="+mj-lt"/>
            </a:endParaRPr>
          </a:p>
        </p:txBody>
      </p:sp>
      <p:pic>
        <p:nvPicPr>
          <p:cNvPr id="46" name="Picture 2" descr="Antithrombin"/>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923273">
            <a:off x="1840097" y="4726009"/>
            <a:ext cx="430213"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46"/>
          <p:cNvGrpSpPr>
            <a:grpSpLocks/>
          </p:cNvGrpSpPr>
          <p:nvPr/>
        </p:nvGrpSpPr>
        <p:grpSpPr bwMode="auto">
          <a:xfrm>
            <a:off x="5529263" y="1746250"/>
            <a:ext cx="3519487" cy="1536700"/>
            <a:chOff x="6009051" y="2233124"/>
            <a:chExt cx="2003425" cy="825500"/>
          </a:xfrm>
        </p:grpSpPr>
        <p:sp>
          <p:nvSpPr>
            <p:cNvPr id="48" name="Freeform 189"/>
            <p:cNvSpPr>
              <a:spLocks noChangeAspect="1"/>
            </p:cNvSpPr>
            <p:nvPr/>
          </p:nvSpPr>
          <p:spPr bwMode="auto">
            <a:xfrm>
              <a:off x="6009051" y="2233124"/>
              <a:ext cx="2003425" cy="825500"/>
            </a:xfrm>
            <a:custGeom>
              <a:avLst/>
              <a:gdLst>
                <a:gd name="T0" fmla="*/ 1258 w 1262"/>
                <a:gd name="T1" fmla="*/ 427 h 520"/>
                <a:gd name="T2" fmla="*/ 1150 w 1262"/>
                <a:gd name="T3" fmla="*/ 471 h 520"/>
                <a:gd name="T4" fmla="*/ 1002 w 1262"/>
                <a:gd name="T5" fmla="*/ 493 h 520"/>
                <a:gd name="T6" fmla="*/ 752 w 1262"/>
                <a:gd name="T7" fmla="*/ 439 h 520"/>
                <a:gd name="T8" fmla="*/ 611 w 1262"/>
                <a:gd name="T9" fmla="*/ 384 h 520"/>
                <a:gd name="T10" fmla="*/ 595 w 1262"/>
                <a:gd name="T11" fmla="*/ 306 h 520"/>
                <a:gd name="T12" fmla="*/ 570 w 1262"/>
                <a:gd name="T13" fmla="*/ 188 h 520"/>
                <a:gd name="T14" fmla="*/ 475 w 1262"/>
                <a:gd name="T15" fmla="*/ 94 h 520"/>
                <a:gd name="T16" fmla="*/ 373 w 1262"/>
                <a:gd name="T17" fmla="*/ 60 h 520"/>
                <a:gd name="T18" fmla="*/ 308 w 1262"/>
                <a:gd name="T19" fmla="*/ 97 h 520"/>
                <a:gd name="T20" fmla="*/ 268 w 1262"/>
                <a:gd name="T21" fmla="*/ 80 h 520"/>
                <a:gd name="T22" fmla="*/ 237 w 1262"/>
                <a:gd name="T23" fmla="*/ 70 h 520"/>
                <a:gd name="T24" fmla="*/ 258 w 1262"/>
                <a:gd name="T25" fmla="*/ 48 h 520"/>
                <a:gd name="T26" fmla="*/ 257 w 1262"/>
                <a:gd name="T27" fmla="*/ 5 h 520"/>
                <a:gd name="T28" fmla="*/ 206 w 1262"/>
                <a:gd name="T29" fmla="*/ 16 h 520"/>
                <a:gd name="T30" fmla="*/ 164 w 1262"/>
                <a:gd name="T31" fmla="*/ 78 h 520"/>
                <a:gd name="T32" fmla="*/ 112 w 1262"/>
                <a:gd name="T33" fmla="*/ 99 h 520"/>
                <a:gd name="T34" fmla="*/ 16 w 1262"/>
                <a:gd name="T35" fmla="*/ 183 h 520"/>
                <a:gd name="T36" fmla="*/ 17 w 1262"/>
                <a:gd name="T37" fmla="*/ 212 h 520"/>
                <a:gd name="T38" fmla="*/ 44 w 1262"/>
                <a:gd name="T39" fmla="*/ 249 h 520"/>
                <a:gd name="T40" fmla="*/ 81 w 1262"/>
                <a:gd name="T41" fmla="*/ 252 h 520"/>
                <a:gd name="T42" fmla="*/ 119 w 1262"/>
                <a:gd name="T43" fmla="*/ 263 h 520"/>
                <a:gd name="T44" fmla="*/ 151 w 1262"/>
                <a:gd name="T45" fmla="*/ 289 h 520"/>
                <a:gd name="T46" fmla="*/ 180 w 1262"/>
                <a:gd name="T47" fmla="*/ 316 h 520"/>
                <a:gd name="T48" fmla="*/ 199 w 1262"/>
                <a:gd name="T49" fmla="*/ 328 h 520"/>
                <a:gd name="T50" fmla="*/ 187 w 1262"/>
                <a:gd name="T51" fmla="*/ 373 h 520"/>
                <a:gd name="T52" fmla="*/ 142 w 1262"/>
                <a:gd name="T53" fmla="*/ 381 h 520"/>
                <a:gd name="T54" fmla="*/ 134 w 1262"/>
                <a:gd name="T55" fmla="*/ 388 h 520"/>
                <a:gd name="T56" fmla="*/ 153 w 1262"/>
                <a:gd name="T57" fmla="*/ 397 h 520"/>
                <a:gd name="T58" fmla="*/ 167 w 1262"/>
                <a:gd name="T59" fmla="*/ 392 h 520"/>
                <a:gd name="T60" fmla="*/ 166 w 1262"/>
                <a:gd name="T61" fmla="*/ 399 h 520"/>
                <a:gd name="T62" fmla="*/ 175 w 1262"/>
                <a:gd name="T63" fmla="*/ 396 h 520"/>
                <a:gd name="T64" fmla="*/ 201 w 1262"/>
                <a:gd name="T65" fmla="*/ 391 h 520"/>
                <a:gd name="T66" fmla="*/ 203 w 1262"/>
                <a:gd name="T67" fmla="*/ 399 h 520"/>
                <a:gd name="T68" fmla="*/ 222 w 1262"/>
                <a:gd name="T69" fmla="*/ 381 h 520"/>
                <a:gd name="T70" fmla="*/ 305 w 1262"/>
                <a:gd name="T71" fmla="*/ 376 h 520"/>
                <a:gd name="T72" fmla="*/ 352 w 1262"/>
                <a:gd name="T73" fmla="*/ 392 h 520"/>
                <a:gd name="T74" fmla="*/ 279 w 1262"/>
                <a:gd name="T75" fmla="*/ 394 h 520"/>
                <a:gd name="T76" fmla="*/ 260 w 1262"/>
                <a:gd name="T77" fmla="*/ 416 h 520"/>
                <a:gd name="T78" fmla="*/ 284 w 1262"/>
                <a:gd name="T79" fmla="*/ 410 h 520"/>
                <a:gd name="T80" fmla="*/ 269 w 1262"/>
                <a:gd name="T81" fmla="*/ 421 h 520"/>
                <a:gd name="T82" fmla="*/ 285 w 1262"/>
                <a:gd name="T83" fmla="*/ 424 h 520"/>
                <a:gd name="T84" fmla="*/ 313 w 1262"/>
                <a:gd name="T85" fmla="*/ 405 h 520"/>
                <a:gd name="T86" fmla="*/ 297 w 1262"/>
                <a:gd name="T87" fmla="*/ 426 h 520"/>
                <a:gd name="T88" fmla="*/ 306 w 1262"/>
                <a:gd name="T89" fmla="*/ 429 h 520"/>
                <a:gd name="T90" fmla="*/ 345 w 1262"/>
                <a:gd name="T91" fmla="*/ 421 h 520"/>
                <a:gd name="T92" fmla="*/ 389 w 1262"/>
                <a:gd name="T93" fmla="*/ 418 h 520"/>
                <a:gd name="T94" fmla="*/ 434 w 1262"/>
                <a:gd name="T95" fmla="*/ 423 h 520"/>
                <a:gd name="T96" fmla="*/ 495 w 1262"/>
                <a:gd name="T97" fmla="*/ 416 h 520"/>
                <a:gd name="T98" fmla="*/ 527 w 1262"/>
                <a:gd name="T99" fmla="*/ 424 h 520"/>
                <a:gd name="T100" fmla="*/ 549 w 1262"/>
                <a:gd name="T101" fmla="*/ 419 h 520"/>
                <a:gd name="T102" fmla="*/ 576 w 1262"/>
                <a:gd name="T103" fmla="*/ 412 h 520"/>
                <a:gd name="T104" fmla="*/ 674 w 1262"/>
                <a:gd name="T105" fmla="*/ 455 h 520"/>
                <a:gd name="T106" fmla="*/ 886 w 1262"/>
                <a:gd name="T107" fmla="*/ 506 h 520"/>
                <a:gd name="T108" fmla="*/ 1027 w 1262"/>
                <a:gd name="T109" fmla="*/ 516 h 520"/>
                <a:gd name="T110" fmla="*/ 1171 w 1262"/>
                <a:gd name="T111" fmla="*/ 483 h 520"/>
                <a:gd name="T112" fmla="*/ 1248 w 1262"/>
                <a:gd name="T113" fmla="*/ 442 h 520"/>
                <a:gd name="T114" fmla="*/ 1258 w 1262"/>
                <a:gd name="T115" fmla="*/ 427 h 52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62"/>
                <a:gd name="T175" fmla="*/ 0 h 520"/>
                <a:gd name="T176" fmla="*/ 1262 w 1262"/>
                <a:gd name="T177" fmla="*/ 520 h 52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62" h="520">
                  <a:moveTo>
                    <a:pt x="1258" y="427"/>
                  </a:moveTo>
                  <a:cubicBezTo>
                    <a:pt x="1242" y="432"/>
                    <a:pt x="1193" y="460"/>
                    <a:pt x="1150" y="471"/>
                  </a:cubicBezTo>
                  <a:cubicBezTo>
                    <a:pt x="1107" y="482"/>
                    <a:pt x="1068" y="498"/>
                    <a:pt x="1002" y="493"/>
                  </a:cubicBezTo>
                  <a:cubicBezTo>
                    <a:pt x="936" y="488"/>
                    <a:pt x="817" y="457"/>
                    <a:pt x="752" y="439"/>
                  </a:cubicBezTo>
                  <a:cubicBezTo>
                    <a:pt x="687" y="420"/>
                    <a:pt x="637" y="406"/>
                    <a:pt x="611" y="384"/>
                  </a:cubicBezTo>
                  <a:cubicBezTo>
                    <a:pt x="585" y="362"/>
                    <a:pt x="602" y="339"/>
                    <a:pt x="595" y="306"/>
                  </a:cubicBezTo>
                  <a:cubicBezTo>
                    <a:pt x="588" y="274"/>
                    <a:pt x="590" y="223"/>
                    <a:pt x="570" y="188"/>
                  </a:cubicBezTo>
                  <a:cubicBezTo>
                    <a:pt x="550" y="153"/>
                    <a:pt x="508" y="115"/>
                    <a:pt x="475" y="94"/>
                  </a:cubicBezTo>
                  <a:cubicBezTo>
                    <a:pt x="443" y="73"/>
                    <a:pt x="401" y="60"/>
                    <a:pt x="373" y="60"/>
                  </a:cubicBezTo>
                  <a:cubicBezTo>
                    <a:pt x="345" y="61"/>
                    <a:pt x="325" y="94"/>
                    <a:pt x="308" y="97"/>
                  </a:cubicBezTo>
                  <a:cubicBezTo>
                    <a:pt x="290" y="100"/>
                    <a:pt x="280" y="84"/>
                    <a:pt x="268" y="80"/>
                  </a:cubicBezTo>
                  <a:cubicBezTo>
                    <a:pt x="256" y="75"/>
                    <a:pt x="239" y="75"/>
                    <a:pt x="237" y="70"/>
                  </a:cubicBezTo>
                  <a:cubicBezTo>
                    <a:pt x="236" y="65"/>
                    <a:pt x="255" y="59"/>
                    <a:pt x="258" y="48"/>
                  </a:cubicBezTo>
                  <a:cubicBezTo>
                    <a:pt x="261" y="37"/>
                    <a:pt x="266" y="10"/>
                    <a:pt x="257" y="5"/>
                  </a:cubicBezTo>
                  <a:cubicBezTo>
                    <a:pt x="248" y="0"/>
                    <a:pt x="221" y="4"/>
                    <a:pt x="206" y="16"/>
                  </a:cubicBezTo>
                  <a:cubicBezTo>
                    <a:pt x="191" y="28"/>
                    <a:pt x="180" y="64"/>
                    <a:pt x="164" y="78"/>
                  </a:cubicBezTo>
                  <a:cubicBezTo>
                    <a:pt x="148" y="92"/>
                    <a:pt x="136" y="81"/>
                    <a:pt x="112" y="99"/>
                  </a:cubicBezTo>
                  <a:cubicBezTo>
                    <a:pt x="87" y="116"/>
                    <a:pt x="31" y="164"/>
                    <a:pt x="16" y="183"/>
                  </a:cubicBezTo>
                  <a:cubicBezTo>
                    <a:pt x="0" y="202"/>
                    <a:pt x="12" y="201"/>
                    <a:pt x="17" y="212"/>
                  </a:cubicBezTo>
                  <a:cubicBezTo>
                    <a:pt x="22" y="223"/>
                    <a:pt x="34" y="242"/>
                    <a:pt x="44" y="249"/>
                  </a:cubicBezTo>
                  <a:cubicBezTo>
                    <a:pt x="55" y="255"/>
                    <a:pt x="69" y="249"/>
                    <a:pt x="81" y="252"/>
                  </a:cubicBezTo>
                  <a:cubicBezTo>
                    <a:pt x="94" y="254"/>
                    <a:pt x="108" y="257"/>
                    <a:pt x="119" y="263"/>
                  </a:cubicBezTo>
                  <a:cubicBezTo>
                    <a:pt x="131" y="269"/>
                    <a:pt x="141" y="280"/>
                    <a:pt x="151" y="289"/>
                  </a:cubicBezTo>
                  <a:cubicBezTo>
                    <a:pt x="161" y="297"/>
                    <a:pt x="172" y="309"/>
                    <a:pt x="180" y="316"/>
                  </a:cubicBezTo>
                  <a:cubicBezTo>
                    <a:pt x="188" y="322"/>
                    <a:pt x="198" y="319"/>
                    <a:pt x="199" y="328"/>
                  </a:cubicBezTo>
                  <a:cubicBezTo>
                    <a:pt x="200" y="338"/>
                    <a:pt x="196" y="364"/>
                    <a:pt x="187" y="373"/>
                  </a:cubicBezTo>
                  <a:cubicBezTo>
                    <a:pt x="177" y="382"/>
                    <a:pt x="150" y="379"/>
                    <a:pt x="142" y="381"/>
                  </a:cubicBezTo>
                  <a:cubicBezTo>
                    <a:pt x="133" y="384"/>
                    <a:pt x="132" y="385"/>
                    <a:pt x="134" y="388"/>
                  </a:cubicBezTo>
                  <a:cubicBezTo>
                    <a:pt x="135" y="390"/>
                    <a:pt x="147" y="396"/>
                    <a:pt x="153" y="397"/>
                  </a:cubicBezTo>
                  <a:cubicBezTo>
                    <a:pt x="158" y="398"/>
                    <a:pt x="165" y="392"/>
                    <a:pt x="167" y="392"/>
                  </a:cubicBezTo>
                  <a:cubicBezTo>
                    <a:pt x="169" y="393"/>
                    <a:pt x="164" y="398"/>
                    <a:pt x="166" y="399"/>
                  </a:cubicBezTo>
                  <a:cubicBezTo>
                    <a:pt x="167" y="399"/>
                    <a:pt x="170" y="397"/>
                    <a:pt x="175" y="396"/>
                  </a:cubicBezTo>
                  <a:cubicBezTo>
                    <a:pt x="181" y="394"/>
                    <a:pt x="196" y="390"/>
                    <a:pt x="201" y="391"/>
                  </a:cubicBezTo>
                  <a:cubicBezTo>
                    <a:pt x="205" y="391"/>
                    <a:pt x="199" y="400"/>
                    <a:pt x="203" y="399"/>
                  </a:cubicBezTo>
                  <a:cubicBezTo>
                    <a:pt x="206" y="397"/>
                    <a:pt x="205" y="385"/>
                    <a:pt x="222" y="381"/>
                  </a:cubicBezTo>
                  <a:cubicBezTo>
                    <a:pt x="238" y="377"/>
                    <a:pt x="283" y="375"/>
                    <a:pt x="305" y="376"/>
                  </a:cubicBezTo>
                  <a:cubicBezTo>
                    <a:pt x="326" y="378"/>
                    <a:pt x="357" y="389"/>
                    <a:pt x="352" y="392"/>
                  </a:cubicBezTo>
                  <a:cubicBezTo>
                    <a:pt x="348" y="395"/>
                    <a:pt x="295" y="390"/>
                    <a:pt x="279" y="394"/>
                  </a:cubicBezTo>
                  <a:cubicBezTo>
                    <a:pt x="264" y="398"/>
                    <a:pt x="259" y="414"/>
                    <a:pt x="260" y="416"/>
                  </a:cubicBezTo>
                  <a:cubicBezTo>
                    <a:pt x="261" y="419"/>
                    <a:pt x="282" y="409"/>
                    <a:pt x="284" y="410"/>
                  </a:cubicBezTo>
                  <a:cubicBezTo>
                    <a:pt x="285" y="411"/>
                    <a:pt x="269" y="419"/>
                    <a:pt x="269" y="421"/>
                  </a:cubicBezTo>
                  <a:cubicBezTo>
                    <a:pt x="270" y="423"/>
                    <a:pt x="278" y="427"/>
                    <a:pt x="285" y="424"/>
                  </a:cubicBezTo>
                  <a:cubicBezTo>
                    <a:pt x="293" y="421"/>
                    <a:pt x="311" y="405"/>
                    <a:pt x="313" y="405"/>
                  </a:cubicBezTo>
                  <a:cubicBezTo>
                    <a:pt x="314" y="405"/>
                    <a:pt x="298" y="422"/>
                    <a:pt x="297" y="426"/>
                  </a:cubicBezTo>
                  <a:cubicBezTo>
                    <a:pt x="296" y="430"/>
                    <a:pt x="298" y="430"/>
                    <a:pt x="306" y="429"/>
                  </a:cubicBezTo>
                  <a:cubicBezTo>
                    <a:pt x="314" y="428"/>
                    <a:pt x="331" y="423"/>
                    <a:pt x="345" y="421"/>
                  </a:cubicBezTo>
                  <a:cubicBezTo>
                    <a:pt x="358" y="419"/>
                    <a:pt x="374" y="418"/>
                    <a:pt x="389" y="418"/>
                  </a:cubicBezTo>
                  <a:cubicBezTo>
                    <a:pt x="404" y="418"/>
                    <a:pt x="417" y="423"/>
                    <a:pt x="434" y="423"/>
                  </a:cubicBezTo>
                  <a:cubicBezTo>
                    <a:pt x="452" y="422"/>
                    <a:pt x="479" y="416"/>
                    <a:pt x="495" y="416"/>
                  </a:cubicBezTo>
                  <a:cubicBezTo>
                    <a:pt x="510" y="417"/>
                    <a:pt x="518" y="424"/>
                    <a:pt x="527" y="424"/>
                  </a:cubicBezTo>
                  <a:cubicBezTo>
                    <a:pt x="536" y="425"/>
                    <a:pt x="541" y="422"/>
                    <a:pt x="549" y="419"/>
                  </a:cubicBezTo>
                  <a:cubicBezTo>
                    <a:pt x="557" y="417"/>
                    <a:pt x="555" y="406"/>
                    <a:pt x="576" y="412"/>
                  </a:cubicBezTo>
                  <a:cubicBezTo>
                    <a:pt x="597" y="417"/>
                    <a:pt x="622" y="439"/>
                    <a:pt x="674" y="455"/>
                  </a:cubicBezTo>
                  <a:cubicBezTo>
                    <a:pt x="725" y="470"/>
                    <a:pt x="827" y="496"/>
                    <a:pt x="886" y="506"/>
                  </a:cubicBezTo>
                  <a:cubicBezTo>
                    <a:pt x="945" y="516"/>
                    <a:pt x="980" y="520"/>
                    <a:pt x="1027" y="516"/>
                  </a:cubicBezTo>
                  <a:cubicBezTo>
                    <a:pt x="1074" y="512"/>
                    <a:pt x="1134" y="495"/>
                    <a:pt x="1171" y="483"/>
                  </a:cubicBezTo>
                  <a:cubicBezTo>
                    <a:pt x="1208" y="471"/>
                    <a:pt x="1234" y="451"/>
                    <a:pt x="1248" y="442"/>
                  </a:cubicBezTo>
                  <a:cubicBezTo>
                    <a:pt x="1262" y="433"/>
                    <a:pt x="1256" y="430"/>
                    <a:pt x="1258" y="427"/>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latin typeface="+mj-lt"/>
                <a:cs typeface="+mn-cs"/>
              </a:endParaRPr>
            </a:p>
          </p:txBody>
        </p:sp>
        <p:sp>
          <p:nvSpPr>
            <p:cNvPr id="49" name="Oval 190"/>
            <p:cNvSpPr>
              <a:spLocks noChangeAspect="1" noChangeArrowheads="1"/>
            </p:cNvSpPr>
            <p:nvPr/>
          </p:nvSpPr>
          <p:spPr bwMode="auto">
            <a:xfrm>
              <a:off x="6264788" y="2468494"/>
              <a:ext cx="55124" cy="30700"/>
            </a:xfrm>
            <a:prstGeom prst="ellipse">
              <a:avLst/>
            </a:prstGeom>
            <a:solidFill>
              <a:srgbClr val="996633"/>
            </a:solidFill>
            <a:ln w="9525">
              <a:solidFill>
                <a:schemeClr val="tx1"/>
              </a:solidFill>
              <a:round/>
              <a:headEnd/>
              <a:tailEnd/>
            </a:ln>
          </p:spPr>
          <p:txBody>
            <a:bodyPr wrap="none" anchor="ctr"/>
            <a:lstStyle/>
            <a:p>
              <a:pPr fontAlgn="auto">
                <a:spcBef>
                  <a:spcPts val="0"/>
                </a:spcBef>
                <a:spcAft>
                  <a:spcPts val="0"/>
                </a:spcAft>
                <a:defRPr/>
              </a:pPr>
              <a:endParaRPr lang="en-US">
                <a:latin typeface="+mj-lt"/>
                <a:cs typeface="+mn-cs"/>
              </a:endParaRPr>
            </a:p>
          </p:txBody>
        </p:sp>
      </p:grpSp>
      <p:sp>
        <p:nvSpPr>
          <p:cNvPr id="50" name="TextBox 49"/>
          <p:cNvSpPr txBox="1"/>
          <p:nvPr/>
        </p:nvSpPr>
        <p:spPr>
          <a:xfrm>
            <a:off x="168275" y="1309688"/>
            <a:ext cx="8393113" cy="646112"/>
          </a:xfrm>
          <a:prstGeom prst="rect">
            <a:avLst/>
          </a:prstGeom>
          <a:noFill/>
        </p:spPr>
        <p:txBody>
          <a:bodyPr>
            <a:spAutoFit/>
          </a:bodyPr>
          <a:lstStyle/>
          <a:p>
            <a:pPr marL="285750" indent="-285750" fontAlgn="auto">
              <a:spcBef>
                <a:spcPts val="0"/>
              </a:spcBef>
              <a:spcAft>
                <a:spcPts val="0"/>
              </a:spcAft>
              <a:buClr>
                <a:schemeClr val="bg2"/>
              </a:buClr>
              <a:buFont typeface="Arial" pitchFamily="34" charset="0"/>
              <a:buChar char="•"/>
              <a:defRPr/>
            </a:pPr>
            <a:r>
              <a:rPr lang="en-US" dirty="0">
                <a:solidFill>
                  <a:schemeClr val="bg1"/>
                </a:solidFill>
                <a:latin typeface="+mj-lt"/>
                <a:cs typeface="Arial" panose="020B0604020202020204" pitchFamily="34" charset="0"/>
              </a:rPr>
              <a:t>Scientists use genetic engineering to create mice to contain a human antibody gene</a:t>
            </a:r>
          </a:p>
        </p:txBody>
      </p:sp>
      <p:sp>
        <p:nvSpPr>
          <p:cNvPr id="51" name="TextBox 50"/>
          <p:cNvSpPr txBox="1"/>
          <p:nvPr/>
        </p:nvSpPr>
        <p:spPr>
          <a:xfrm>
            <a:off x="196850" y="4084638"/>
            <a:ext cx="8274050" cy="646112"/>
          </a:xfrm>
          <a:prstGeom prst="rect">
            <a:avLst/>
          </a:prstGeom>
          <a:noFill/>
        </p:spPr>
        <p:txBody>
          <a:bodyPr>
            <a:spAutoFit/>
          </a:bodyPr>
          <a:lstStyle/>
          <a:p>
            <a:pPr marL="266700" indent="-266700" fontAlgn="auto">
              <a:spcBef>
                <a:spcPts val="0"/>
              </a:spcBef>
              <a:spcAft>
                <a:spcPts val="0"/>
              </a:spcAft>
              <a:buClr>
                <a:schemeClr val="bg2"/>
              </a:buClr>
              <a:buFont typeface="Arial" panose="020B0604020202020204" pitchFamily="34" charset="0"/>
              <a:buChar char="•"/>
              <a:defRPr/>
            </a:pPr>
            <a:r>
              <a:rPr lang="en-US" dirty="0">
                <a:solidFill>
                  <a:schemeClr val="bg1"/>
                </a:solidFill>
                <a:latin typeface="+mj-lt"/>
                <a:cs typeface="Arial" panose="020B0604020202020204" pitchFamily="34" charset="0"/>
              </a:rPr>
              <a:t>When injected with antigen, genetically engineered mice produce fully human antibodies</a:t>
            </a:r>
          </a:p>
        </p:txBody>
      </p:sp>
      <p:sp>
        <p:nvSpPr>
          <p:cNvPr id="52" name="TextBox 51"/>
          <p:cNvSpPr txBox="1"/>
          <p:nvPr/>
        </p:nvSpPr>
        <p:spPr>
          <a:xfrm>
            <a:off x="6718300" y="5014913"/>
            <a:ext cx="1931988" cy="584200"/>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Arial" panose="020B0604020202020204" pitchFamily="34" charset="0"/>
              </a:rPr>
              <a:t>Fully human antibody</a:t>
            </a:r>
          </a:p>
        </p:txBody>
      </p:sp>
      <p:sp>
        <p:nvSpPr>
          <p:cNvPr id="53" name="Text Box 248"/>
          <p:cNvSpPr txBox="1">
            <a:spLocks noChangeArrowheads="1"/>
          </p:cNvSpPr>
          <p:nvPr/>
        </p:nvSpPr>
        <p:spPr bwMode="auto">
          <a:xfrm>
            <a:off x="2957513" y="2162175"/>
            <a:ext cx="1970087" cy="585788"/>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defRPr/>
            </a:pPr>
            <a:r>
              <a:rPr lang="en-US" sz="1600" dirty="0" smtClean="0">
                <a:solidFill>
                  <a:schemeClr val="bg1"/>
                </a:solidFill>
                <a:latin typeface="+mj-lt"/>
              </a:rPr>
              <a:t>Mouse antibody gene silenced</a:t>
            </a:r>
            <a:endParaRPr lang="en-US" sz="1600" dirty="0">
              <a:solidFill>
                <a:schemeClr val="bg1"/>
              </a:solidFill>
              <a:latin typeface="+mj-lt"/>
            </a:endParaRPr>
          </a:p>
        </p:txBody>
      </p:sp>
      <p:grpSp>
        <p:nvGrpSpPr>
          <p:cNvPr id="224" name="Group 53"/>
          <p:cNvGrpSpPr>
            <a:grpSpLocks/>
          </p:cNvGrpSpPr>
          <p:nvPr/>
        </p:nvGrpSpPr>
        <p:grpSpPr bwMode="auto">
          <a:xfrm>
            <a:off x="244475" y="4835525"/>
            <a:ext cx="3651250" cy="1506538"/>
            <a:chOff x="6009051" y="2233124"/>
            <a:chExt cx="2003425" cy="825500"/>
          </a:xfrm>
        </p:grpSpPr>
        <p:sp>
          <p:nvSpPr>
            <p:cNvPr id="55" name="Freeform 189"/>
            <p:cNvSpPr>
              <a:spLocks noChangeAspect="1"/>
            </p:cNvSpPr>
            <p:nvPr/>
          </p:nvSpPr>
          <p:spPr bwMode="auto">
            <a:xfrm>
              <a:off x="6009051" y="2233124"/>
              <a:ext cx="2003425" cy="825500"/>
            </a:xfrm>
            <a:custGeom>
              <a:avLst/>
              <a:gdLst>
                <a:gd name="T0" fmla="*/ 1258 w 1262"/>
                <a:gd name="T1" fmla="*/ 427 h 520"/>
                <a:gd name="T2" fmla="*/ 1150 w 1262"/>
                <a:gd name="T3" fmla="*/ 471 h 520"/>
                <a:gd name="T4" fmla="*/ 1002 w 1262"/>
                <a:gd name="T5" fmla="*/ 493 h 520"/>
                <a:gd name="T6" fmla="*/ 752 w 1262"/>
                <a:gd name="T7" fmla="*/ 439 h 520"/>
                <a:gd name="T8" fmla="*/ 611 w 1262"/>
                <a:gd name="T9" fmla="*/ 384 h 520"/>
                <a:gd name="T10" fmla="*/ 595 w 1262"/>
                <a:gd name="T11" fmla="*/ 306 h 520"/>
                <a:gd name="T12" fmla="*/ 570 w 1262"/>
                <a:gd name="T13" fmla="*/ 188 h 520"/>
                <a:gd name="T14" fmla="*/ 475 w 1262"/>
                <a:gd name="T15" fmla="*/ 94 h 520"/>
                <a:gd name="T16" fmla="*/ 373 w 1262"/>
                <a:gd name="T17" fmla="*/ 60 h 520"/>
                <a:gd name="T18" fmla="*/ 308 w 1262"/>
                <a:gd name="T19" fmla="*/ 97 h 520"/>
                <a:gd name="T20" fmla="*/ 268 w 1262"/>
                <a:gd name="T21" fmla="*/ 80 h 520"/>
                <a:gd name="T22" fmla="*/ 237 w 1262"/>
                <a:gd name="T23" fmla="*/ 70 h 520"/>
                <a:gd name="T24" fmla="*/ 258 w 1262"/>
                <a:gd name="T25" fmla="*/ 48 h 520"/>
                <a:gd name="T26" fmla="*/ 257 w 1262"/>
                <a:gd name="T27" fmla="*/ 5 h 520"/>
                <a:gd name="T28" fmla="*/ 206 w 1262"/>
                <a:gd name="T29" fmla="*/ 16 h 520"/>
                <a:gd name="T30" fmla="*/ 164 w 1262"/>
                <a:gd name="T31" fmla="*/ 78 h 520"/>
                <a:gd name="T32" fmla="*/ 112 w 1262"/>
                <a:gd name="T33" fmla="*/ 99 h 520"/>
                <a:gd name="T34" fmla="*/ 16 w 1262"/>
                <a:gd name="T35" fmla="*/ 183 h 520"/>
                <a:gd name="T36" fmla="*/ 17 w 1262"/>
                <a:gd name="T37" fmla="*/ 212 h 520"/>
                <a:gd name="T38" fmla="*/ 44 w 1262"/>
                <a:gd name="T39" fmla="*/ 249 h 520"/>
                <a:gd name="T40" fmla="*/ 81 w 1262"/>
                <a:gd name="T41" fmla="*/ 252 h 520"/>
                <a:gd name="T42" fmla="*/ 119 w 1262"/>
                <a:gd name="T43" fmla="*/ 263 h 520"/>
                <a:gd name="T44" fmla="*/ 151 w 1262"/>
                <a:gd name="T45" fmla="*/ 289 h 520"/>
                <a:gd name="T46" fmla="*/ 180 w 1262"/>
                <a:gd name="T47" fmla="*/ 316 h 520"/>
                <a:gd name="T48" fmla="*/ 199 w 1262"/>
                <a:gd name="T49" fmla="*/ 328 h 520"/>
                <a:gd name="T50" fmla="*/ 187 w 1262"/>
                <a:gd name="T51" fmla="*/ 373 h 520"/>
                <a:gd name="T52" fmla="*/ 142 w 1262"/>
                <a:gd name="T53" fmla="*/ 381 h 520"/>
                <a:gd name="T54" fmla="*/ 134 w 1262"/>
                <a:gd name="T55" fmla="*/ 388 h 520"/>
                <a:gd name="T56" fmla="*/ 153 w 1262"/>
                <a:gd name="T57" fmla="*/ 397 h 520"/>
                <a:gd name="T58" fmla="*/ 167 w 1262"/>
                <a:gd name="T59" fmla="*/ 392 h 520"/>
                <a:gd name="T60" fmla="*/ 166 w 1262"/>
                <a:gd name="T61" fmla="*/ 399 h 520"/>
                <a:gd name="T62" fmla="*/ 175 w 1262"/>
                <a:gd name="T63" fmla="*/ 396 h 520"/>
                <a:gd name="T64" fmla="*/ 201 w 1262"/>
                <a:gd name="T65" fmla="*/ 391 h 520"/>
                <a:gd name="T66" fmla="*/ 203 w 1262"/>
                <a:gd name="T67" fmla="*/ 399 h 520"/>
                <a:gd name="T68" fmla="*/ 222 w 1262"/>
                <a:gd name="T69" fmla="*/ 381 h 520"/>
                <a:gd name="T70" fmla="*/ 305 w 1262"/>
                <a:gd name="T71" fmla="*/ 376 h 520"/>
                <a:gd name="T72" fmla="*/ 352 w 1262"/>
                <a:gd name="T73" fmla="*/ 392 h 520"/>
                <a:gd name="T74" fmla="*/ 279 w 1262"/>
                <a:gd name="T75" fmla="*/ 394 h 520"/>
                <a:gd name="T76" fmla="*/ 260 w 1262"/>
                <a:gd name="T77" fmla="*/ 416 h 520"/>
                <a:gd name="T78" fmla="*/ 284 w 1262"/>
                <a:gd name="T79" fmla="*/ 410 h 520"/>
                <a:gd name="T80" fmla="*/ 269 w 1262"/>
                <a:gd name="T81" fmla="*/ 421 h 520"/>
                <a:gd name="T82" fmla="*/ 285 w 1262"/>
                <a:gd name="T83" fmla="*/ 424 h 520"/>
                <a:gd name="T84" fmla="*/ 313 w 1262"/>
                <a:gd name="T85" fmla="*/ 405 h 520"/>
                <a:gd name="T86" fmla="*/ 297 w 1262"/>
                <a:gd name="T87" fmla="*/ 426 h 520"/>
                <a:gd name="T88" fmla="*/ 306 w 1262"/>
                <a:gd name="T89" fmla="*/ 429 h 520"/>
                <a:gd name="T90" fmla="*/ 345 w 1262"/>
                <a:gd name="T91" fmla="*/ 421 h 520"/>
                <a:gd name="T92" fmla="*/ 389 w 1262"/>
                <a:gd name="T93" fmla="*/ 418 h 520"/>
                <a:gd name="T94" fmla="*/ 434 w 1262"/>
                <a:gd name="T95" fmla="*/ 423 h 520"/>
                <a:gd name="T96" fmla="*/ 495 w 1262"/>
                <a:gd name="T97" fmla="*/ 416 h 520"/>
                <a:gd name="T98" fmla="*/ 527 w 1262"/>
                <a:gd name="T99" fmla="*/ 424 h 520"/>
                <a:gd name="T100" fmla="*/ 549 w 1262"/>
                <a:gd name="T101" fmla="*/ 419 h 520"/>
                <a:gd name="T102" fmla="*/ 576 w 1262"/>
                <a:gd name="T103" fmla="*/ 412 h 520"/>
                <a:gd name="T104" fmla="*/ 674 w 1262"/>
                <a:gd name="T105" fmla="*/ 455 h 520"/>
                <a:gd name="T106" fmla="*/ 886 w 1262"/>
                <a:gd name="T107" fmla="*/ 506 h 520"/>
                <a:gd name="T108" fmla="*/ 1027 w 1262"/>
                <a:gd name="T109" fmla="*/ 516 h 520"/>
                <a:gd name="T110" fmla="*/ 1171 w 1262"/>
                <a:gd name="T111" fmla="*/ 483 h 520"/>
                <a:gd name="T112" fmla="*/ 1248 w 1262"/>
                <a:gd name="T113" fmla="*/ 442 h 520"/>
                <a:gd name="T114" fmla="*/ 1258 w 1262"/>
                <a:gd name="T115" fmla="*/ 427 h 52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62"/>
                <a:gd name="T175" fmla="*/ 0 h 520"/>
                <a:gd name="T176" fmla="*/ 1262 w 1262"/>
                <a:gd name="T177" fmla="*/ 520 h 52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62" h="520">
                  <a:moveTo>
                    <a:pt x="1258" y="427"/>
                  </a:moveTo>
                  <a:cubicBezTo>
                    <a:pt x="1242" y="432"/>
                    <a:pt x="1193" y="460"/>
                    <a:pt x="1150" y="471"/>
                  </a:cubicBezTo>
                  <a:cubicBezTo>
                    <a:pt x="1107" y="482"/>
                    <a:pt x="1068" y="498"/>
                    <a:pt x="1002" y="493"/>
                  </a:cubicBezTo>
                  <a:cubicBezTo>
                    <a:pt x="936" y="488"/>
                    <a:pt x="817" y="457"/>
                    <a:pt x="752" y="439"/>
                  </a:cubicBezTo>
                  <a:cubicBezTo>
                    <a:pt x="687" y="420"/>
                    <a:pt x="637" y="406"/>
                    <a:pt x="611" y="384"/>
                  </a:cubicBezTo>
                  <a:cubicBezTo>
                    <a:pt x="585" y="362"/>
                    <a:pt x="602" y="339"/>
                    <a:pt x="595" y="306"/>
                  </a:cubicBezTo>
                  <a:cubicBezTo>
                    <a:pt x="588" y="274"/>
                    <a:pt x="590" y="223"/>
                    <a:pt x="570" y="188"/>
                  </a:cubicBezTo>
                  <a:cubicBezTo>
                    <a:pt x="550" y="153"/>
                    <a:pt x="508" y="115"/>
                    <a:pt x="475" y="94"/>
                  </a:cubicBezTo>
                  <a:cubicBezTo>
                    <a:pt x="443" y="73"/>
                    <a:pt x="401" y="60"/>
                    <a:pt x="373" y="60"/>
                  </a:cubicBezTo>
                  <a:cubicBezTo>
                    <a:pt x="345" y="61"/>
                    <a:pt x="325" y="94"/>
                    <a:pt x="308" y="97"/>
                  </a:cubicBezTo>
                  <a:cubicBezTo>
                    <a:pt x="290" y="100"/>
                    <a:pt x="280" y="84"/>
                    <a:pt x="268" y="80"/>
                  </a:cubicBezTo>
                  <a:cubicBezTo>
                    <a:pt x="256" y="75"/>
                    <a:pt x="239" y="75"/>
                    <a:pt x="237" y="70"/>
                  </a:cubicBezTo>
                  <a:cubicBezTo>
                    <a:pt x="236" y="65"/>
                    <a:pt x="255" y="59"/>
                    <a:pt x="258" y="48"/>
                  </a:cubicBezTo>
                  <a:cubicBezTo>
                    <a:pt x="261" y="37"/>
                    <a:pt x="266" y="10"/>
                    <a:pt x="257" y="5"/>
                  </a:cubicBezTo>
                  <a:cubicBezTo>
                    <a:pt x="248" y="0"/>
                    <a:pt x="221" y="4"/>
                    <a:pt x="206" y="16"/>
                  </a:cubicBezTo>
                  <a:cubicBezTo>
                    <a:pt x="191" y="28"/>
                    <a:pt x="180" y="64"/>
                    <a:pt x="164" y="78"/>
                  </a:cubicBezTo>
                  <a:cubicBezTo>
                    <a:pt x="148" y="92"/>
                    <a:pt x="136" y="81"/>
                    <a:pt x="112" y="99"/>
                  </a:cubicBezTo>
                  <a:cubicBezTo>
                    <a:pt x="87" y="116"/>
                    <a:pt x="31" y="164"/>
                    <a:pt x="16" y="183"/>
                  </a:cubicBezTo>
                  <a:cubicBezTo>
                    <a:pt x="0" y="202"/>
                    <a:pt x="12" y="201"/>
                    <a:pt x="17" y="212"/>
                  </a:cubicBezTo>
                  <a:cubicBezTo>
                    <a:pt x="22" y="223"/>
                    <a:pt x="34" y="242"/>
                    <a:pt x="44" y="249"/>
                  </a:cubicBezTo>
                  <a:cubicBezTo>
                    <a:pt x="55" y="255"/>
                    <a:pt x="69" y="249"/>
                    <a:pt x="81" y="252"/>
                  </a:cubicBezTo>
                  <a:cubicBezTo>
                    <a:pt x="94" y="254"/>
                    <a:pt x="108" y="257"/>
                    <a:pt x="119" y="263"/>
                  </a:cubicBezTo>
                  <a:cubicBezTo>
                    <a:pt x="131" y="269"/>
                    <a:pt x="141" y="280"/>
                    <a:pt x="151" y="289"/>
                  </a:cubicBezTo>
                  <a:cubicBezTo>
                    <a:pt x="161" y="297"/>
                    <a:pt x="172" y="309"/>
                    <a:pt x="180" y="316"/>
                  </a:cubicBezTo>
                  <a:cubicBezTo>
                    <a:pt x="188" y="322"/>
                    <a:pt x="198" y="319"/>
                    <a:pt x="199" y="328"/>
                  </a:cubicBezTo>
                  <a:cubicBezTo>
                    <a:pt x="200" y="338"/>
                    <a:pt x="196" y="364"/>
                    <a:pt x="187" y="373"/>
                  </a:cubicBezTo>
                  <a:cubicBezTo>
                    <a:pt x="177" y="382"/>
                    <a:pt x="150" y="379"/>
                    <a:pt x="142" y="381"/>
                  </a:cubicBezTo>
                  <a:cubicBezTo>
                    <a:pt x="133" y="384"/>
                    <a:pt x="132" y="385"/>
                    <a:pt x="134" y="388"/>
                  </a:cubicBezTo>
                  <a:cubicBezTo>
                    <a:pt x="135" y="390"/>
                    <a:pt x="147" y="396"/>
                    <a:pt x="153" y="397"/>
                  </a:cubicBezTo>
                  <a:cubicBezTo>
                    <a:pt x="158" y="398"/>
                    <a:pt x="165" y="392"/>
                    <a:pt x="167" y="392"/>
                  </a:cubicBezTo>
                  <a:cubicBezTo>
                    <a:pt x="169" y="393"/>
                    <a:pt x="164" y="398"/>
                    <a:pt x="166" y="399"/>
                  </a:cubicBezTo>
                  <a:cubicBezTo>
                    <a:pt x="167" y="399"/>
                    <a:pt x="170" y="397"/>
                    <a:pt x="175" y="396"/>
                  </a:cubicBezTo>
                  <a:cubicBezTo>
                    <a:pt x="181" y="394"/>
                    <a:pt x="196" y="390"/>
                    <a:pt x="201" y="391"/>
                  </a:cubicBezTo>
                  <a:cubicBezTo>
                    <a:pt x="205" y="391"/>
                    <a:pt x="199" y="400"/>
                    <a:pt x="203" y="399"/>
                  </a:cubicBezTo>
                  <a:cubicBezTo>
                    <a:pt x="206" y="397"/>
                    <a:pt x="205" y="385"/>
                    <a:pt x="222" y="381"/>
                  </a:cubicBezTo>
                  <a:cubicBezTo>
                    <a:pt x="238" y="377"/>
                    <a:pt x="283" y="375"/>
                    <a:pt x="305" y="376"/>
                  </a:cubicBezTo>
                  <a:cubicBezTo>
                    <a:pt x="326" y="378"/>
                    <a:pt x="357" y="389"/>
                    <a:pt x="352" y="392"/>
                  </a:cubicBezTo>
                  <a:cubicBezTo>
                    <a:pt x="348" y="395"/>
                    <a:pt x="295" y="390"/>
                    <a:pt x="279" y="394"/>
                  </a:cubicBezTo>
                  <a:cubicBezTo>
                    <a:pt x="264" y="398"/>
                    <a:pt x="259" y="414"/>
                    <a:pt x="260" y="416"/>
                  </a:cubicBezTo>
                  <a:cubicBezTo>
                    <a:pt x="261" y="419"/>
                    <a:pt x="282" y="409"/>
                    <a:pt x="284" y="410"/>
                  </a:cubicBezTo>
                  <a:cubicBezTo>
                    <a:pt x="285" y="411"/>
                    <a:pt x="269" y="419"/>
                    <a:pt x="269" y="421"/>
                  </a:cubicBezTo>
                  <a:cubicBezTo>
                    <a:pt x="270" y="423"/>
                    <a:pt x="278" y="427"/>
                    <a:pt x="285" y="424"/>
                  </a:cubicBezTo>
                  <a:cubicBezTo>
                    <a:pt x="293" y="421"/>
                    <a:pt x="311" y="405"/>
                    <a:pt x="313" y="405"/>
                  </a:cubicBezTo>
                  <a:cubicBezTo>
                    <a:pt x="314" y="405"/>
                    <a:pt x="298" y="422"/>
                    <a:pt x="297" y="426"/>
                  </a:cubicBezTo>
                  <a:cubicBezTo>
                    <a:pt x="296" y="430"/>
                    <a:pt x="298" y="430"/>
                    <a:pt x="306" y="429"/>
                  </a:cubicBezTo>
                  <a:cubicBezTo>
                    <a:pt x="314" y="428"/>
                    <a:pt x="331" y="423"/>
                    <a:pt x="345" y="421"/>
                  </a:cubicBezTo>
                  <a:cubicBezTo>
                    <a:pt x="358" y="419"/>
                    <a:pt x="374" y="418"/>
                    <a:pt x="389" y="418"/>
                  </a:cubicBezTo>
                  <a:cubicBezTo>
                    <a:pt x="404" y="418"/>
                    <a:pt x="417" y="423"/>
                    <a:pt x="434" y="423"/>
                  </a:cubicBezTo>
                  <a:cubicBezTo>
                    <a:pt x="452" y="422"/>
                    <a:pt x="479" y="416"/>
                    <a:pt x="495" y="416"/>
                  </a:cubicBezTo>
                  <a:cubicBezTo>
                    <a:pt x="510" y="417"/>
                    <a:pt x="518" y="424"/>
                    <a:pt x="527" y="424"/>
                  </a:cubicBezTo>
                  <a:cubicBezTo>
                    <a:pt x="536" y="425"/>
                    <a:pt x="541" y="422"/>
                    <a:pt x="549" y="419"/>
                  </a:cubicBezTo>
                  <a:cubicBezTo>
                    <a:pt x="557" y="417"/>
                    <a:pt x="555" y="406"/>
                    <a:pt x="576" y="412"/>
                  </a:cubicBezTo>
                  <a:cubicBezTo>
                    <a:pt x="597" y="417"/>
                    <a:pt x="622" y="439"/>
                    <a:pt x="674" y="455"/>
                  </a:cubicBezTo>
                  <a:cubicBezTo>
                    <a:pt x="725" y="470"/>
                    <a:pt x="827" y="496"/>
                    <a:pt x="886" y="506"/>
                  </a:cubicBezTo>
                  <a:cubicBezTo>
                    <a:pt x="945" y="516"/>
                    <a:pt x="980" y="520"/>
                    <a:pt x="1027" y="516"/>
                  </a:cubicBezTo>
                  <a:cubicBezTo>
                    <a:pt x="1074" y="512"/>
                    <a:pt x="1134" y="495"/>
                    <a:pt x="1171" y="483"/>
                  </a:cubicBezTo>
                  <a:cubicBezTo>
                    <a:pt x="1208" y="471"/>
                    <a:pt x="1234" y="451"/>
                    <a:pt x="1248" y="442"/>
                  </a:cubicBezTo>
                  <a:cubicBezTo>
                    <a:pt x="1262" y="433"/>
                    <a:pt x="1256" y="430"/>
                    <a:pt x="1258" y="427"/>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latin typeface="+mj-lt"/>
                <a:cs typeface="+mn-cs"/>
              </a:endParaRPr>
            </a:p>
          </p:txBody>
        </p:sp>
        <p:sp>
          <p:nvSpPr>
            <p:cNvPr id="56" name="Oval 190"/>
            <p:cNvSpPr>
              <a:spLocks noChangeAspect="1" noChangeArrowheads="1"/>
            </p:cNvSpPr>
            <p:nvPr/>
          </p:nvSpPr>
          <p:spPr bwMode="auto">
            <a:xfrm>
              <a:off x="6264270" y="2468857"/>
              <a:ext cx="55747" cy="29575"/>
            </a:xfrm>
            <a:prstGeom prst="ellipse">
              <a:avLst/>
            </a:prstGeom>
            <a:solidFill>
              <a:srgbClr val="996633"/>
            </a:solidFill>
            <a:ln w="9525">
              <a:solidFill>
                <a:schemeClr val="tx1"/>
              </a:solidFill>
              <a:round/>
              <a:headEnd/>
              <a:tailEnd/>
            </a:ln>
          </p:spPr>
          <p:txBody>
            <a:bodyPr wrap="none" anchor="ctr"/>
            <a:lstStyle/>
            <a:p>
              <a:pPr fontAlgn="auto">
                <a:spcBef>
                  <a:spcPts val="0"/>
                </a:spcBef>
                <a:spcAft>
                  <a:spcPts val="0"/>
                </a:spcAft>
                <a:defRPr/>
              </a:pPr>
              <a:endParaRPr lang="en-US">
                <a:latin typeface="+mj-lt"/>
                <a:cs typeface="+mn-cs"/>
              </a:endParaRPr>
            </a:p>
          </p:txBody>
        </p:sp>
      </p:grpSp>
      <p:grpSp>
        <p:nvGrpSpPr>
          <p:cNvPr id="229" name="Group 88"/>
          <p:cNvGrpSpPr>
            <a:grpSpLocks noChangeAspect="1"/>
          </p:cNvGrpSpPr>
          <p:nvPr/>
        </p:nvGrpSpPr>
        <p:grpSpPr bwMode="auto">
          <a:xfrm rot="1186615" flipV="1">
            <a:off x="1075131" y="2749668"/>
            <a:ext cx="760961" cy="204702"/>
            <a:chOff x="3846" y="2266"/>
            <a:chExt cx="936" cy="225"/>
          </a:xfrm>
          <a:solidFill>
            <a:schemeClr val="accent4">
              <a:lumMod val="50000"/>
            </a:schemeClr>
          </a:solidFill>
        </p:grpSpPr>
        <p:sp>
          <p:nvSpPr>
            <p:cNvPr id="58"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59"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60"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61"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230" name="Group 93"/>
            <p:cNvGrpSpPr>
              <a:grpSpLocks noChangeAspect="1"/>
            </p:cNvGrpSpPr>
            <p:nvPr/>
          </p:nvGrpSpPr>
          <p:grpSpPr bwMode="auto">
            <a:xfrm>
              <a:off x="4010" y="2279"/>
              <a:ext cx="16" cy="175"/>
              <a:chOff x="2195" y="2463"/>
              <a:chExt cx="40" cy="442"/>
            </a:xfrm>
            <a:grpFill/>
          </p:grpSpPr>
          <p:sp>
            <p:nvSpPr>
              <p:cNvPr id="96"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97"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31" name="Group 96"/>
            <p:cNvGrpSpPr>
              <a:grpSpLocks noChangeAspect="1"/>
            </p:cNvGrpSpPr>
            <p:nvPr/>
          </p:nvGrpSpPr>
          <p:grpSpPr bwMode="auto">
            <a:xfrm>
              <a:off x="4065" y="2335"/>
              <a:ext cx="17" cy="153"/>
              <a:chOff x="2329" y="2599"/>
              <a:chExt cx="43" cy="386"/>
            </a:xfrm>
            <a:grpFill/>
          </p:grpSpPr>
          <p:sp>
            <p:nvSpPr>
              <p:cNvPr id="94"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95"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45" name="Group 99"/>
            <p:cNvGrpSpPr>
              <a:grpSpLocks noChangeAspect="1"/>
            </p:cNvGrpSpPr>
            <p:nvPr/>
          </p:nvGrpSpPr>
          <p:grpSpPr bwMode="auto">
            <a:xfrm>
              <a:off x="4118" y="2412"/>
              <a:ext cx="17" cy="64"/>
              <a:chOff x="2478" y="2807"/>
              <a:chExt cx="43" cy="178"/>
            </a:xfrm>
            <a:grpFill/>
          </p:grpSpPr>
          <p:sp>
            <p:nvSpPr>
              <p:cNvPr id="92"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93"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47" name="Group 102"/>
            <p:cNvGrpSpPr>
              <a:grpSpLocks noChangeAspect="1"/>
            </p:cNvGrpSpPr>
            <p:nvPr/>
          </p:nvGrpSpPr>
          <p:grpSpPr bwMode="auto">
            <a:xfrm>
              <a:off x="4334" y="2272"/>
              <a:ext cx="18" cy="89"/>
              <a:chOff x="3094" y="2443"/>
              <a:chExt cx="40" cy="183"/>
            </a:xfrm>
            <a:grpFill/>
          </p:grpSpPr>
          <p:sp>
            <p:nvSpPr>
              <p:cNvPr id="90"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91"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248" name="Group 105"/>
            <p:cNvGrpSpPr>
              <a:grpSpLocks noChangeAspect="1"/>
            </p:cNvGrpSpPr>
            <p:nvPr/>
          </p:nvGrpSpPr>
          <p:grpSpPr bwMode="auto">
            <a:xfrm>
              <a:off x="4286" y="2273"/>
              <a:ext cx="18" cy="162"/>
              <a:chOff x="2978" y="2432"/>
              <a:chExt cx="46" cy="375"/>
            </a:xfrm>
            <a:grpFill/>
          </p:grpSpPr>
          <p:sp>
            <p:nvSpPr>
              <p:cNvPr id="88"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89"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49" name="Group 108"/>
            <p:cNvGrpSpPr>
              <a:grpSpLocks noChangeAspect="1"/>
            </p:cNvGrpSpPr>
            <p:nvPr/>
          </p:nvGrpSpPr>
          <p:grpSpPr bwMode="auto">
            <a:xfrm>
              <a:off x="4236" y="2306"/>
              <a:ext cx="17" cy="173"/>
              <a:chOff x="2832" y="2516"/>
              <a:chExt cx="43" cy="436"/>
            </a:xfrm>
            <a:grpFill/>
          </p:grpSpPr>
          <p:sp>
            <p:nvSpPr>
              <p:cNvPr id="86"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87"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250" name="Group 111"/>
            <p:cNvGrpSpPr>
              <a:grpSpLocks noChangeAspect="1"/>
            </p:cNvGrpSpPr>
            <p:nvPr/>
          </p:nvGrpSpPr>
          <p:grpSpPr bwMode="auto">
            <a:xfrm>
              <a:off x="4183" y="2397"/>
              <a:ext cx="16" cy="86"/>
              <a:chOff x="2668" y="2761"/>
              <a:chExt cx="40" cy="217"/>
            </a:xfrm>
            <a:grpFill/>
          </p:grpSpPr>
          <p:sp>
            <p:nvSpPr>
              <p:cNvPr id="84"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85"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69"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251" name="Group 115"/>
            <p:cNvGrpSpPr>
              <a:grpSpLocks noChangeAspect="1"/>
            </p:cNvGrpSpPr>
            <p:nvPr/>
          </p:nvGrpSpPr>
          <p:grpSpPr bwMode="auto">
            <a:xfrm flipV="1">
              <a:off x="4513" y="2312"/>
              <a:ext cx="16" cy="174"/>
              <a:chOff x="3217" y="3037"/>
              <a:chExt cx="46" cy="372"/>
            </a:xfrm>
            <a:grpFill/>
          </p:grpSpPr>
          <p:sp>
            <p:nvSpPr>
              <p:cNvPr id="82" name="AutoShape 116"/>
              <p:cNvSpPr>
                <a:spLocks noChangeAspect="1" noChangeArrowheads="1"/>
              </p:cNvSpPr>
              <p:nvPr/>
            </p:nvSpPr>
            <p:spPr bwMode="auto">
              <a:xfrm>
                <a:off x="3217" y="3037"/>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83" name="AutoShape 117"/>
              <p:cNvSpPr>
                <a:spLocks noChangeAspect="1" noChangeArrowheads="1"/>
              </p:cNvSpPr>
              <p:nvPr/>
            </p:nvSpPr>
            <p:spPr bwMode="auto">
              <a:xfrm>
                <a:off x="3217" y="3220"/>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252" name="Group 118"/>
            <p:cNvGrpSpPr>
              <a:grpSpLocks noChangeAspect="1"/>
            </p:cNvGrpSpPr>
            <p:nvPr/>
          </p:nvGrpSpPr>
          <p:grpSpPr bwMode="auto">
            <a:xfrm>
              <a:off x="4456" y="2268"/>
              <a:ext cx="19" cy="173"/>
              <a:chOff x="3353" y="3099"/>
              <a:chExt cx="40" cy="455"/>
            </a:xfrm>
            <a:grpFill/>
          </p:grpSpPr>
          <p:sp>
            <p:nvSpPr>
              <p:cNvPr id="80" name="AutoShape 119"/>
              <p:cNvSpPr>
                <a:spLocks noChangeAspect="1" noChangeArrowheads="1"/>
              </p:cNvSpPr>
              <p:nvPr/>
            </p:nvSpPr>
            <p:spPr bwMode="auto">
              <a:xfrm>
                <a:off x="3353" y="3325"/>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81" name="AutoShape 120"/>
              <p:cNvSpPr>
                <a:spLocks noChangeAspect="1" noChangeArrowheads="1"/>
              </p:cNvSpPr>
              <p:nvPr/>
            </p:nvSpPr>
            <p:spPr bwMode="auto">
              <a:xfrm>
                <a:off x="3353" y="3099"/>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53" name="Group 121"/>
            <p:cNvGrpSpPr>
              <a:grpSpLocks noChangeAspect="1"/>
            </p:cNvGrpSpPr>
            <p:nvPr/>
          </p:nvGrpSpPr>
          <p:grpSpPr bwMode="auto">
            <a:xfrm>
              <a:off x="4410" y="2271"/>
              <a:ext cx="18" cy="103"/>
              <a:chOff x="3486" y="3261"/>
              <a:chExt cx="40" cy="337"/>
            </a:xfrm>
            <a:grpFill/>
          </p:grpSpPr>
          <p:sp>
            <p:nvSpPr>
              <p:cNvPr id="78" name="AutoShape 122"/>
              <p:cNvSpPr>
                <a:spLocks noChangeAspect="1" noChangeArrowheads="1"/>
              </p:cNvSpPr>
              <p:nvPr/>
            </p:nvSpPr>
            <p:spPr bwMode="auto">
              <a:xfrm>
                <a:off x="3486" y="3430"/>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9" name="AutoShape 123"/>
              <p:cNvSpPr>
                <a:spLocks noChangeAspect="1" noChangeArrowheads="1"/>
              </p:cNvSpPr>
              <p:nvPr/>
            </p:nvSpPr>
            <p:spPr bwMode="auto">
              <a:xfrm>
                <a:off x="3486" y="3261"/>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73"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254" name="Group 125"/>
            <p:cNvGrpSpPr>
              <a:grpSpLocks noChangeAspect="1"/>
            </p:cNvGrpSpPr>
            <p:nvPr/>
          </p:nvGrpSpPr>
          <p:grpSpPr bwMode="auto">
            <a:xfrm>
              <a:off x="4561" y="2376"/>
              <a:ext cx="16" cy="107"/>
              <a:chOff x="2065" y="2441"/>
              <a:chExt cx="40" cy="272"/>
            </a:xfrm>
            <a:grpFill/>
          </p:grpSpPr>
          <p:sp>
            <p:nvSpPr>
              <p:cNvPr id="76" name="AutoShape 126"/>
              <p:cNvSpPr>
                <a:spLocks noChangeAspect="1" noChangeArrowheads="1"/>
              </p:cNvSpPr>
              <p:nvPr/>
            </p:nvSpPr>
            <p:spPr bwMode="auto">
              <a:xfrm>
                <a:off x="2065" y="2576"/>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7" name="AutoShape 127"/>
              <p:cNvSpPr>
                <a:spLocks noChangeAspect="1" noChangeArrowheads="1"/>
              </p:cNvSpPr>
              <p:nvPr/>
            </p:nvSpPr>
            <p:spPr bwMode="auto">
              <a:xfrm>
                <a:off x="2065" y="2441"/>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75"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grpSp>
        <p:nvGrpSpPr>
          <p:cNvPr id="255" name="Group 88"/>
          <p:cNvGrpSpPr>
            <a:grpSpLocks noChangeAspect="1"/>
          </p:cNvGrpSpPr>
          <p:nvPr/>
        </p:nvGrpSpPr>
        <p:grpSpPr bwMode="auto">
          <a:xfrm rot="1135479" flipV="1">
            <a:off x="1500207" y="2587526"/>
            <a:ext cx="704506" cy="189516"/>
            <a:chOff x="3846" y="2266"/>
            <a:chExt cx="936" cy="225"/>
          </a:xfrm>
          <a:solidFill>
            <a:srgbClr val="FFC000"/>
          </a:solidFill>
        </p:grpSpPr>
        <p:sp>
          <p:nvSpPr>
            <p:cNvPr id="99"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100"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101"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102"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42" name="Group 93"/>
            <p:cNvGrpSpPr>
              <a:grpSpLocks noChangeAspect="1"/>
            </p:cNvGrpSpPr>
            <p:nvPr/>
          </p:nvGrpSpPr>
          <p:grpSpPr bwMode="auto">
            <a:xfrm>
              <a:off x="4010" y="2279"/>
              <a:ext cx="16" cy="175"/>
              <a:chOff x="2195" y="2463"/>
              <a:chExt cx="40" cy="442"/>
            </a:xfrm>
            <a:grpFill/>
          </p:grpSpPr>
          <p:sp>
            <p:nvSpPr>
              <p:cNvPr id="137"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38"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47" name="Group 96"/>
            <p:cNvGrpSpPr>
              <a:grpSpLocks noChangeAspect="1"/>
            </p:cNvGrpSpPr>
            <p:nvPr/>
          </p:nvGrpSpPr>
          <p:grpSpPr bwMode="auto">
            <a:xfrm>
              <a:off x="4065" y="2335"/>
              <a:ext cx="17" cy="153"/>
              <a:chOff x="2329" y="2599"/>
              <a:chExt cx="43" cy="386"/>
            </a:xfrm>
            <a:grpFill/>
          </p:grpSpPr>
          <p:sp>
            <p:nvSpPr>
              <p:cNvPr id="135"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36"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54" name="Group 99"/>
            <p:cNvGrpSpPr>
              <a:grpSpLocks noChangeAspect="1"/>
            </p:cNvGrpSpPr>
            <p:nvPr/>
          </p:nvGrpSpPr>
          <p:grpSpPr bwMode="auto">
            <a:xfrm>
              <a:off x="4118" y="2412"/>
              <a:ext cx="17" cy="64"/>
              <a:chOff x="2478" y="2807"/>
              <a:chExt cx="43" cy="178"/>
            </a:xfrm>
            <a:grpFill/>
          </p:grpSpPr>
          <p:sp>
            <p:nvSpPr>
              <p:cNvPr id="133"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34"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57" name="Group 102"/>
            <p:cNvGrpSpPr>
              <a:grpSpLocks noChangeAspect="1"/>
            </p:cNvGrpSpPr>
            <p:nvPr/>
          </p:nvGrpSpPr>
          <p:grpSpPr bwMode="auto">
            <a:xfrm>
              <a:off x="4334" y="2272"/>
              <a:ext cx="18" cy="89"/>
              <a:chOff x="3094" y="2443"/>
              <a:chExt cx="40" cy="183"/>
            </a:xfrm>
            <a:grpFill/>
          </p:grpSpPr>
          <p:sp>
            <p:nvSpPr>
              <p:cNvPr id="131"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132"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62" name="Group 105"/>
            <p:cNvGrpSpPr>
              <a:grpSpLocks noChangeAspect="1"/>
            </p:cNvGrpSpPr>
            <p:nvPr/>
          </p:nvGrpSpPr>
          <p:grpSpPr bwMode="auto">
            <a:xfrm>
              <a:off x="4286" y="2273"/>
              <a:ext cx="18" cy="162"/>
              <a:chOff x="2978" y="2432"/>
              <a:chExt cx="46" cy="375"/>
            </a:xfrm>
            <a:grpFill/>
          </p:grpSpPr>
          <p:sp>
            <p:nvSpPr>
              <p:cNvPr id="129"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30"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63" name="Group 108"/>
            <p:cNvGrpSpPr>
              <a:grpSpLocks noChangeAspect="1"/>
            </p:cNvGrpSpPr>
            <p:nvPr/>
          </p:nvGrpSpPr>
          <p:grpSpPr bwMode="auto">
            <a:xfrm>
              <a:off x="4236" y="2306"/>
              <a:ext cx="17" cy="173"/>
              <a:chOff x="2832" y="2516"/>
              <a:chExt cx="43" cy="436"/>
            </a:xfrm>
            <a:grpFill/>
          </p:grpSpPr>
          <p:sp>
            <p:nvSpPr>
              <p:cNvPr id="127"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128"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64" name="Group 111"/>
            <p:cNvGrpSpPr>
              <a:grpSpLocks noChangeAspect="1"/>
            </p:cNvGrpSpPr>
            <p:nvPr/>
          </p:nvGrpSpPr>
          <p:grpSpPr bwMode="auto">
            <a:xfrm>
              <a:off x="4183" y="2397"/>
              <a:ext cx="16" cy="86"/>
              <a:chOff x="2668" y="2761"/>
              <a:chExt cx="40" cy="217"/>
            </a:xfrm>
            <a:grpFill/>
          </p:grpSpPr>
          <p:sp>
            <p:nvSpPr>
              <p:cNvPr id="125"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26"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110"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65" name="Group 115"/>
            <p:cNvGrpSpPr>
              <a:grpSpLocks noChangeAspect="1"/>
            </p:cNvGrpSpPr>
            <p:nvPr/>
          </p:nvGrpSpPr>
          <p:grpSpPr bwMode="auto">
            <a:xfrm flipV="1">
              <a:off x="4513" y="2312"/>
              <a:ext cx="16" cy="174"/>
              <a:chOff x="3217" y="3037"/>
              <a:chExt cx="46" cy="372"/>
            </a:xfrm>
            <a:grpFill/>
          </p:grpSpPr>
          <p:sp>
            <p:nvSpPr>
              <p:cNvPr id="123" name="AutoShape 116"/>
              <p:cNvSpPr>
                <a:spLocks noChangeAspect="1" noChangeArrowheads="1"/>
              </p:cNvSpPr>
              <p:nvPr/>
            </p:nvSpPr>
            <p:spPr bwMode="auto">
              <a:xfrm>
                <a:off x="3217" y="3037"/>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124" name="AutoShape 117"/>
              <p:cNvSpPr>
                <a:spLocks noChangeAspect="1" noChangeArrowheads="1"/>
              </p:cNvSpPr>
              <p:nvPr/>
            </p:nvSpPr>
            <p:spPr bwMode="auto">
              <a:xfrm>
                <a:off x="3217" y="3220"/>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66" name="Group 118"/>
            <p:cNvGrpSpPr>
              <a:grpSpLocks noChangeAspect="1"/>
            </p:cNvGrpSpPr>
            <p:nvPr/>
          </p:nvGrpSpPr>
          <p:grpSpPr bwMode="auto">
            <a:xfrm>
              <a:off x="4456" y="2268"/>
              <a:ext cx="19" cy="173"/>
              <a:chOff x="3353" y="3099"/>
              <a:chExt cx="40" cy="455"/>
            </a:xfrm>
            <a:grpFill/>
          </p:grpSpPr>
          <p:sp>
            <p:nvSpPr>
              <p:cNvPr id="121" name="AutoShape 119"/>
              <p:cNvSpPr>
                <a:spLocks noChangeAspect="1" noChangeArrowheads="1"/>
              </p:cNvSpPr>
              <p:nvPr/>
            </p:nvSpPr>
            <p:spPr bwMode="auto">
              <a:xfrm>
                <a:off x="3353" y="3325"/>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22" name="AutoShape 120"/>
              <p:cNvSpPr>
                <a:spLocks noChangeAspect="1" noChangeArrowheads="1"/>
              </p:cNvSpPr>
              <p:nvPr/>
            </p:nvSpPr>
            <p:spPr bwMode="auto">
              <a:xfrm>
                <a:off x="3353" y="3099"/>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67" name="Group 121"/>
            <p:cNvGrpSpPr>
              <a:grpSpLocks noChangeAspect="1"/>
            </p:cNvGrpSpPr>
            <p:nvPr/>
          </p:nvGrpSpPr>
          <p:grpSpPr bwMode="auto">
            <a:xfrm>
              <a:off x="4410" y="2271"/>
              <a:ext cx="18" cy="103"/>
              <a:chOff x="3486" y="3261"/>
              <a:chExt cx="40" cy="337"/>
            </a:xfrm>
            <a:grpFill/>
          </p:grpSpPr>
          <p:sp>
            <p:nvSpPr>
              <p:cNvPr id="119" name="AutoShape 122"/>
              <p:cNvSpPr>
                <a:spLocks noChangeAspect="1" noChangeArrowheads="1"/>
              </p:cNvSpPr>
              <p:nvPr/>
            </p:nvSpPr>
            <p:spPr bwMode="auto">
              <a:xfrm>
                <a:off x="3486" y="3430"/>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20" name="AutoShape 123"/>
              <p:cNvSpPr>
                <a:spLocks noChangeAspect="1" noChangeArrowheads="1"/>
              </p:cNvSpPr>
              <p:nvPr/>
            </p:nvSpPr>
            <p:spPr bwMode="auto">
              <a:xfrm>
                <a:off x="3486" y="3261"/>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114"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68" name="Group 125"/>
            <p:cNvGrpSpPr>
              <a:grpSpLocks noChangeAspect="1"/>
            </p:cNvGrpSpPr>
            <p:nvPr/>
          </p:nvGrpSpPr>
          <p:grpSpPr bwMode="auto">
            <a:xfrm>
              <a:off x="4561" y="2376"/>
              <a:ext cx="16" cy="107"/>
              <a:chOff x="2065" y="2441"/>
              <a:chExt cx="40" cy="272"/>
            </a:xfrm>
            <a:grpFill/>
          </p:grpSpPr>
          <p:sp>
            <p:nvSpPr>
              <p:cNvPr id="117" name="AutoShape 126"/>
              <p:cNvSpPr>
                <a:spLocks noChangeAspect="1" noChangeArrowheads="1"/>
              </p:cNvSpPr>
              <p:nvPr/>
            </p:nvSpPr>
            <p:spPr bwMode="auto">
              <a:xfrm>
                <a:off x="2065" y="2576"/>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18" name="AutoShape 127"/>
              <p:cNvSpPr>
                <a:spLocks noChangeAspect="1" noChangeArrowheads="1"/>
              </p:cNvSpPr>
              <p:nvPr/>
            </p:nvSpPr>
            <p:spPr bwMode="auto">
              <a:xfrm>
                <a:off x="2065" y="2441"/>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116"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grpSp>
        <p:nvGrpSpPr>
          <p:cNvPr id="70" name="Group 88"/>
          <p:cNvGrpSpPr>
            <a:grpSpLocks noChangeAspect="1"/>
          </p:cNvGrpSpPr>
          <p:nvPr/>
        </p:nvGrpSpPr>
        <p:grpSpPr bwMode="auto">
          <a:xfrm rot="1135479" flipV="1">
            <a:off x="1083169" y="5483266"/>
            <a:ext cx="704506" cy="189516"/>
            <a:chOff x="3846" y="2266"/>
            <a:chExt cx="936" cy="225"/>
          </a:xfrm>
          <a:solidFill>
            <a:srgbClr val="FFC000"/>
          </a:solidFill>
        </p:grpSpPr>
        <p:sp>
          <p:nvSpPr>
            <p:cNvPr id="140"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141"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142"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143"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71" name="Group 93"/>
            <p:cNvGrpSpPr>
              <a:grpSpLocks noChangeAspect="1"/>
            </p:cNvGrpSpPr>
            <p:nvPr/>
          </p:nvGrpSpPr>
          <p:grpSpPr bwMode="auto">
            <a:xfrm>
              <a:off x="4010" y="2279"/>
              <a:ext cx="16" cy="175"/>
              <a:chOff x="2195" y="2463"/>
              <a:chExt cx="40" cy="442"/>
            </a:xfrm>
            <a:grpFill/>
          </p:grpSpPr>
          <p:sp>
            <p:nvSpPr>
              <p:cNvPr id="178"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79"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72" name="Group 96"/>
            <p:cNvGrpSpPr>
              <a:grpSpLocks noChangeAspect="1"/>
            </p:cNvGrpSpPr>
            <p:nvPr/>
          </p:nvGrpSpPr>
          <p:grpSpPr bwMode="auto">
            <a:xfrm>
              <a:off x="4065" y="2335"/>
              <a:ext cx="17" cy="153"/>
              <a:chOff x="2329" y="2599"/>
              <a:chExt cx="43" cy="386"/>
            </a:xfrm>
            <a:grpFill/>
          </p:grpSpPr>
          <p:sp>
            <p:nvSpPr>
              <p:cNvPr id="176"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77"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74" name="Group 99"/>
            <p:cNvGrpSpPr>
              <a:grpSpLocks noChangeAspect="1"/>
            </p:cNvGrpSpPr>
            <p:nvPr/>
          </p:nvGrpSpPr>
          <p:grpSpPr bwMode="auto">
            <a:xfrm>
              <a:off x="4118" y="2412"/>
              <a:ext cx="17" cy="64"/>
              <a:chOff x="2478" y="2807"/>
              <a:chExt cx="43" cy="178"/>
            </a:xfrm>
            <a:grpFill/>
          </p:grpSpPr>
          <p:sp>
            <p:nvSpPr>
              <p:cNvPr id="174"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75"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98" name="Group 102"/>
            <p:cNvGrpSpPr>
              <a:grpSpLocks noChangeAspect="1"/>
            </p:cNvGrpSpPr>
            <p:nvPr/>
          </p:nvGrpSpPr>
          <p:grpSpPr bwMode="auto">
            <a:xfrm>
              <a:off x="4334" y="2272"/>
              <a:ext cx="18" cy="89"/>
              <a:chOff x="3094" y="2443"/>
              <a:chExt cx="40" cy="183"/>
            </a:xfrm>
            <a:grpFill/>
          </p:grpSpPr>
          <p:sp>
            <p:nvSpPr>
              <p:cNvPr id="172"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173"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03" name="Group 105"/>
            <p:cNvGrpSpPr>
              <a:grpSpLocks noChangeAspect="1"/>
            </p:cNvGrpSpPr>
            <p:nvPr/>
          </p:nvGrpSpPr>
          <p:grpSpPr bwMode="auto">
            <a:xfrm>
              <a:off x="4286" y="2273"/>
              <a:ext cx="18" cy="162"/>
              <a:chOff x="2978" y="2432"/>
              <a:chExt cx="46" cy="375"/>
            </a:xfrm>
            <a:grpFill/>
          </p:grpSpPr>
          <p:sp>
            <p:nvSpPr>
              <p:cNvPr id="170"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71"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04" name="Group 108"/>
            <p:cNvGrpSpPr>
              <a:grpSpLocks noChangeAspect="1"/>
            </p:cNvGrpSpPr>
            <p:nvPr/>
          </p:nvGrpSpPr>
          <p:grpSpPr bwMode="auto">
            <a:xfrm>
              <a:off x="4236" y="2306"/>
              <a:ext cx="17" cy="173"/>
              <a:chOff x="2832" y="2516"/>
              <a:chExt cx="43" cy="436"/>
            </a:xfrm>
            <a:grpFill/>
          </p:grpSpPr>
          <p:sp>
            <p:nvSpPr>
              <p:cNvPr id="168"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169"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05" name="Group 111"/>
            <p:cNvGrpSpPr>
              <a:grpSpLocks noChangeAspect="1"/>
            </p:cNvGrpSpPr>
            <p:nvPr/>
          </p:nvGrpSpPr>
          <p:grpSpPr bwMode="auto">
            <a:xfrm>
              <a:off x="4183" y="2397"/>
              <a:ext cx="16" cy="86"/>
              <a:chOff x="2668" y="2761"/>
              <a:chExt cx="40" cy="217"/>
            </a:xfrm>
            <a:grpFill/>
          </p:grpSpPr>
          <p:sp>
            <p:nvSpPr>
              <p:cNvPr id="166"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67"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151"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106" name="Group 115"/>
            <p:cNvGrpSpPr>
              <a:grpSpLocks noChangeAspect="1"/>
            </p:cNvGrpSpPr>
            <p:nvPr/>
          </p:nvGrpSpPr>
          <p:grpSpPr bwMode="auto">
            <a:xfrm flipV="1">
              <a:off x="4513" y="2312"/>
              <a:ext cx="16" cy="174"/>
              <a:chOff x="3217" y="3037"/>
              <a:chExt cx="46" cy="372"/>
            </a:xfrm>
            <a:grpFill/>
          </p:grpSpPr>
          <p:sp>
            <p:nvSpPr>
              <p:cNvPr id="164" name="AutoShape 116"/>
              <p:cNvSpPr>
                <a:spLocks noChangeAspect="1" noChangeArrowheads="1"/>
              </p:cNvSpPr>
              <p:nvPr/>
            </p:nvSpPr>
            <p:spPr bwMode="auto">
              <a:xfrm>
                <a:off x="3217" y="3037"/>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165" name="AutoShape 117"/>
              <p:cNvSpPr>
                <a:spLocks noChangeAspect="1" noChangeArrowheads="1"/>
              </p:cNvSpPr>
              <p:nvPr/>
            </p:nvSpPr>
            <p:spPr bwMode="auto">
              <a:xfrm>
                <a:off x="3217" y="3220"/>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07" name="Group 118"/>
            <p:cNvGrpSpPr>
              <a:grpSpLocks noChangeAspect="1"/>
            </p:cNvGrpSpPr>
            <p:nvPr/>
          </p:nvGrpSpPr>
          <p:grpSpPr bwMode="auto">
            <a:xfrm>
              <a:off x="4456" y="2268"/>
              <a:ext cx="19" cy="173"/>
              <a:chOff x="3353" y="3099"/>
              <a:chExt cx="40" cy="455"/>
            </a:xfrm>
            <a:grpFill/>
          </p:grpSpPr>
          <p:sp>
            <p:nvSpPr>
              <p:cNvPr id="162" name="AutoShape 119"/>
              <p:cNvSpPr>
                <a:spLocks noChangeAspect="1" noChangeArrowheads="1"/>
              </p:cNvSpPr>
              <p:nvPr/>
            </p:nvSpPr>
            <p:spPr bwMode="auto">
              <a:xfrm>
                <a:off x="3353" y="3325"/>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63" name="AutoShape 120"/>
              <p:cNvSpPr>
                <a:spLocks noChangeAspect="1" noChangeArrowheads="1"/>
              </p:cNvSpPr>
              <p:nvPr/>
            </p:nvSpPr>
            <p:spPr bwMode="auto">
              <a:xfrm>
                <a:off x="3353" y="3099"/>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08" name="Group 121"/>
            <p:cNvGrpSpPr>
              <a:grpSpLocks noChangeAspect="1"/>
            </p:cNvGrpSpPr>
            <p:nvPr/>
          </p:nvGrpSpPr>
          <p:grpSpPr bwMode="auto">
            <a:xfrm>
              <a:off x="4410" y="2271"/>
              <a:ext cx="18" cy="103"/>
              <a:chOff x="3486" y="3261"/>
              <a:chExt cx="40" cy="337"/>
            </a:xfrm>
            <a:grpFill/>
          </p:grpSpPr>
          <p:sp>
            <p:nvSpPr>
              <p:cNvPr id="160" name="AutoShape 122"/>
              <p:cNvSpPr>
                <a:spLocks noChangeAspect="1" noChangeArrowheads="1"/>
              </p:cNvSpPr>
              <p:nvPr/>
            </p:nvSpPr>
            <p:spPr bwMode="auto">
              <a:xfrm>
                <a:off x="3486" y="3430"/>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61" name="AutoShape 123"/>
              <p:cNvSpPr>
                <a:spLocks noChangeAspect="1" noChangeArrowheads="1"/>
              </p:cNvSpPr>
              <p:nvPr/>
            </p:nvSpPr>
            <p:spPr bwMode="auto">
              <a:xfrm>
                <a:off x="3486" y="3261"/>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155"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109" name="Group 125"/>
            <p:cNvGrpSpPr>
              <a:grpSpLocks noChangeAspect="1"/>
            </p:cNvGrpSpPr>
            <p:nvPr/>
          </p:nvGrpSpPr>
          <p:grpSpPr bwMode="auto">
            <a:xfrm>
              <a:off x="4561" y="2376"/>
              <a:ext cx="16" cy="107"/>
              <a:chOff x="2065" y="2441"/>
              <a:chExt cx="40" cy="272"/>
            </a:xfrm>
            <a:grpFill/>
          </p:grpSpPr>
          <p:sp>
            <p:nvSpPr>
              <p:cNvPr id="158" name="AutoShape 126"/>
              <p:cNvSpPr>
                <a:spLocks noChangeAspect="1" noChangeArrowheads="1"/>
              </p:cNvSpPr>
              <p:nvPr/>
            </p:nvSpPr>
            <p:spPr bwMode="auto">
              <a:xfrm>
                <a:off x="2065" y="2576"/>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159" name="AutoShape 127"/>
              <p:cNvSpPr>
                <a:spLocks noChangeAspect="1" noChangeArrowheads="1"/>
              </p:cNvSpPr>
              <p:nvPr/>
            </p:nvSpPr>
            <p:spPr bwMode="auto">
              <a:xfrm>
                <a:off x="2065" y="2441"/>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157"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grpSp>
        <p:nvGrpSpPr>
          <p:cNvPr id="111" name="Group 88"/>
          <p:cNvGrpSpPr>
            <a:grpSpLocks noChangeAspect="1"/>
          </p:cNvGrpSpPr>
          <p:nvPr/>
        </p:nvGrpSpPr>
        <p:grpSpPr bwMode="auto">
          <a:xfrm rot="1135479" flipV="1">
            <a:off x="6217489" y="2391114"/>
            <a:ext cx="704506" cy="189516"/>
            <a:chOff x="3846" y="2266"/>
            <a:chExt cx="936" cy="225"/>
          </a:xfrm>
          <a:solidFill>
            <a:srgbClr val="FFC000"/>
          </a:solidFill>
        </p:grpSpPr>
        <p:sp>
          <p:nvSpPr>
            <p:cNvPr id="181"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182"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183"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184"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112" name="Group 93"/>
            <p:cNvGrpSpPr>
              <a:grpSpLocks noChangeAspect="1"/>
            </p:cNvGrpSpPr>
            <p:nvPr/>
          </p:nvGrpSpPr>
          <p:grpSpPr bwMode="auto">
            <a:xfrm>
              <a:off x="4010" y="2279"/>
              <a:ext cx="16" cy="175"/>
              <a:chOff x="2195" y="2463"/>
              <a:chExt cx="40" cy="442"/>
            </a:xfrm>
            <a:grpFill/>
          </p:grpSpPr>
          <p:sp>
            <p:nvSpPr>
              <p:cNvPr id="219"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20"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13" name="Group 96"/>
            <p:cNvGrpSpPr>
              <a:grpSpLocks noChangeAspect="1"/>
            </p:cNvGrpSpPr>
            <p:nvPr/>
          </p:nvGrpSpPr>
          <p:grpSpPr bwMode="auto">
            <a:xfrm>
              <a:off x="4065" y="2335"/>
              <a:ext cx="17" cy="153"/>
              <a:chOff x="2329" y="2599"/>
              <a:chExt cx="43" cy="386"/>
            </a:xfrm>
            <a:grpFill/>
          </p:grpSpPr>
          <p:sp>
            <p:nvSpPr>
              <p:cNvPr id="217"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18"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15" name="Group 99"/>
            <p:cNvGrpSpPr>
              <a:grpSpLocks noChangeAspect="1"/>
            </p:cNvGrpSpPr>
            <p:nvPr/>
          </p:nvGrpSpPr>
          <p:grpSpPr bwMode="auto">
            <a:xfrm>
              <a:off x="4118" y="2412"/>
              <a:ext cx="17" cy="64"/>
              <a:chOff x="2478" y="2807"/>
              <a:chExt cx="43" cy="178"/>
            </a:xfrm>
            <a:grpFill/>
          </p:grpSpPr>
          <p:sp>
            <p:nvSpPr>
              <p:cNvPr id="215"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16"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39" name="Group 102"/>
            <p:cNvGrpSpPr>
              <a:grpSpLocks noChangeAspect="1"/>
            </p:cNvGrpSpPr>
            <p:nvPr/>
          </p:nvGrpSpPr>
          <p:grpSpPr bwMode="auto">
            <a:xfrm>
              <a:off x="4334" y="2272"/>
              <a:ext cx="18" cy="89"/>
              <a:chOff x="3094" y="2443"/>
              <a:chExt cx="40" cy="183"/>
            </a:xfrm>
            <a:grpFill/>
          </p:grpSpPr>
          <p:sp>
            <p:nvSpPr>
              <p:cNvPr id="213"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214"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44" name="Group 105"/>
            <p:cNvGrpSpPr>
              <a:grpSpLocks noChangeAspect="1"/>
            </p:cNvGrpSpPr>
            <p:nvPr/>
          </p:nvGrpSpPr>
          <p:grpSpPr bwMode="auto">
            <a:xfrm>
              <a:off x="4286" y="2273"/>
              <a:ext cx="18" cy="162"/>
              <a:chOff x="2978" y="2432"/>
              <a:chExt cx="46" cy="375"/>
            </a:xfrm>
            <a:grpFill/>
          </p:grpSpPr>
          <p:sp>
            <p:nvSpPr>
              <p:cNvPr id="211"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12"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45" name="Group 108"/>
            <p:cNvGrpSpPr>
              <a:grpSpLocks noChangeAspect="1"/>
            </p:cNvGrpSpPr>
            <p:nvPr/>
          </p:nvGrpSpPr>
          <p:grpSpPr bwMode="auto">
            <a:xfrm>
              <a:off x="4236" y="2306"/>
              <a:ext cx="17" cy="173"/>
              <a:chOff x="2832" y="2516"/>
              <a:chExt cx="43" cy="436"/>
            </a:xfrm>
            <a:grpFill/>
          </p:grpSpPr>
          <p:sp>
            <p:nvSpPr>
              <p:cNvPr id="209"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210"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46" name="Group 111"/>
            <p:cNvGrpSpPr>
              <a:grpSpLocks noChangeAspect="1"/>
            </p:cNvGrpSpPr>
            <p:nvPr/>
          </p:nvGrpSpPr>
          <p:grpSpPr bwMode="auto">
            <a:xfrm>
              <a:off x="4183" y="2397"/>
              <a:ext cx="16" cy="86"/>
              <a:chOff x="2668" y="2761"/>
              <a:chExt cx="40" cy="217"/>
            </a:xfrm>
            <a:grpFill/>
          </p:grpSpPr>
          <p:sp>
            <p:nvSpPr>
              <p:cNvPr id="207"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08"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192"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147" name="Group 115"/>
            <p:cNvGrpSpPr>
              <a:grpSpLocks noChangeAspect="1"/>
            </p:cNvGrpSpPr>
            <p:nvPr/>
          </p:nvGrpSpPr>
          <p:grpSpPr bwMode="auto">
            <a:xfrm flipV="1">
              <a:off x="4513" y="2312"/>
              <a:ext cx="16" cy="174"/>
              <a:chOff x="3217" y="3037"/>
              <a:chExt cx="46" cy="372"/>
            </a:xfrm>
            <a:grpFill/>
          </p:grpSpPr>
          <p:sp>
            <p:nvSpPr>
              <p:cNvPr id="205" name="AutoShape 116"/>
              <p:cNvSpPr>
                <a:spLocks noChangeAspect="1" noChangeArrowheads="1"/>
              </p:cNvSpPr>
              <p:nvPr/>
            </p:nvSpPr>
            <p:spPr bwMode="auto">
              <a:xfrm>
                <a:off x="3217" y="3037"/>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206" name="AutoShape 117"/>
              <p:cNvSpPr>
                <a:spLocks noChangeAspect="1" noChangeArrowheads="1"/>
              </p:cNvSpPr>
              <p:nvPr/>
            </p:nvSpPr>
            <p:spPr bwMode="auto">
              <a:xfrm>
                <a:off x="3217" y="3220"/>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48" name="Group 118"/>
            <p:cNvGrpSpPr>
              <a:grpSpLocks noChangeAspect="1"/>
            </p:cNvGrpSpPr>
            <p:nvPr/>
          </p:nvGrpSpPr>
          <p:grpSpPr bwMode="auto">
            <a:xfrm>
              <a:off x="4456" y="2268"/>
              <a:ext cx="19" cy="173"/>
              <a:chOff x="3353" y="3099"/>
              <a:chExt cx="40" cy="455"/>
            </a:xfrm>
            <a:grpFill/>
          </p:grpSpPr>
          <p:sp>
            <p:nvSpPr>
              <p:cNvPr id="203" name="AutoShape 119"/>
              <p:cNvSpPr>
                <a:spLocks noChangeAspect="1" noChangeArrowheads="1"/>
              </p:cNvSpPr>
              <p:nvPr/>
            </p:nvSpPr>
            <p:spPr bwMode="auto">
              <a:xfrm>
                <a:off x="3353" y="3325"/>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04" name="AutoShape 120"/>
              <p:cNvSpPr>
                <a:spLocks noChangeAspect="1" noChangeArrowheads="1"/>
              </p:cNvSpPr>
              <p:nvPr/>
            </p:nvSpPr>
            <p:spPr bwMode="auto">
              <a:xfrm>
                <a:off x="3353" y="3099"/>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49" name="Group 121"/>
            <p:cNvGrpSpPr>
              <a:grpSpLocks noChangeAspect="1"/>
            </p:cNvGrpSpPr>
            <p:nvPr/>
          </p:nvGrpSpPr>
          <p:grpSpPr bwMode="auto">
            <a:xfrm>
              <a:off x="4410" y="2271"/>
              <a:ext cx="18" cy="103"/>
              <a:chOff x="3486" y="3261"/>
              <a:chExt cx="40" cy="337"/>
            </a:xfrm>
            <a:grpFill/>
          </p:grpSpPr>
          <p:sp>
            <p:nvSpPr>
              <p:cNvPr id="201" name="AutoShape 122"/>
              <p:cNvSpPr>
                <a:spLocks noChangeAspect="1" noChangeArrowheads="1"/>
              </p:cNvSpPr>
              <p:nvPr/>
            </p:nvSpPr>
            <p:spPr bwMode="auto">
              <a:xfrm>
                <a:off x="3486" y="3430"/>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02" name="AutoShape 123"/>
              <p:cNvSpPr>
                <a:spLocks noChangeAspect="1" noChangeArrowheads="1"/>
              </p:cNvSpPr>
              <p:nvPr/>
            </p:nvSpPr>
            <p:spPr bwMode="auto">
              <a:xfrm>
                <a:off x="3486" y="3261"/>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196"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150" name="Group 125"/>
            <p:cNvGrpSpPr>
              <a:grpSpLocks noChangeAspect="1"/>
            </p:cNvGrpSpPr>
            <p:nvPr/>
          </p:nvGrpSpPr>
          <p:grpSpPr bwMode="auto">
            <a:xfrm>
              <a:off x="4561" y="2376"/>
              <a:ext cx="16" cy="107"/>
              <a:chOff x="2065" y="2441"/>
              <a:chExt cx="40" cy="272"/>
            </a:xfrm>
            <a:grpFill/>
          </p:grpSpPr>
          <p:sp>
            <p:nvSpPr>
              <p:cNvPr id="199" name="AutoShape 126"/>
              <p:cNvSpPr>
                <a:spLocks noChangeAspect="1" noChangeArrowheads="1"/>
              </p:cNvSpPr>
              <p:nvPr/>
            </p:nvSpPr>
            <p:spPr bwMode="auto">
              <a:xfrm>
                <a:off x="2065" y="2576"/>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00" name="AutoShape 127"/>
              <p:cNvSpPr>
                <a:spLocks noChangeAspect="1" noChangeArrowheads="1"/>
              </p:cNvSpPr>
              <p:nvPr/>
            </p:nvSpPr>
            <p:spPr bwMode="auto">
              <a:xfrm>
                <a:off x="2065" y="2441"/>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198"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sp>
        <p:nvSpPr>
          <p:cNvPr id="221" name="Text Box 248"/>
          <p:cNvSpPr txBox="1">
            <a:spLocks noChangeArrowheads="1"/>
          </p:cNvSpPr>
          <p:nvPr/>
        </p:nvSpPr>
        <p:spPr bwMode="auto">
          <a:xfrm>
            <a:off x="714375" y="3419475"/>
            <a:ext cx="1971675" cy="338138"/>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defRPr/>
            </a:pPr>
            <a:r>
              <a:rPr lang="en-US" sz="1600" dirty="0" smtClean="0">
                <a:solidFill>
                  <a:schemeClr val="bg1"/>
                </a:solidFill>
                <a:latin typeface="+mj-lt"/>
              </a:rPr>
              <a:t>Mouse embryo</a:t>
            </a:r>
            <a:endParaRPr lang="en-US" sz="1600" dirty="0">
              <a:solidFill>
                <a:schemeClr val="bg1"/>
              </a:solidFill>
              <a:latin typeface="+mj-lt"/>
            </a:endParaRPr>
          </a:p>
        </p:txBody>
      </p:sp>
      <p:cxnSp>
        <p:nvCxnSpPr>
          <p:cNvPr id="222" name="Straight Arrow Connector 221"/>
          <p:cNvCxnSpPr/>
          <p:nvPr/>
        </p:nvCxnSpPr>
        <p:spPr>
          <a:xfrm>
            <a:off x="2986088" y="5459413"/>
            <a:ext cx="2133600" cy="1587"/>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152" name="Group 222"/>
          <p:cNvGrpSpPr>
            <a:grpSpLocks/>
          </p:cNvGrpSpPr>
          <p:nvPr/>
        </p:nvGrpSpPr>
        <p:grpSpPr bwMode="auto">
          <a:xfrm>
            <a:off x="5957888" y="4660900"/>
            <a:ext cx="1112837" cy="1184275"/>
            <a:chOff x="5540761" y="1348784"/>
            <a:chExt cx="2548987" cy="3156214"/>
          </a:xfrm>
        </p:grpSpPr>
        <p:grpSp>
          <p:nvGrpSpPr>
            <p:cNvPr id="19481" name="Group 4"/>
            <p:cNvGrpSpPr>
              <a:grpSpLocks/>
            </p:cNvGrpSpPr>
            <p:nvPr/>
          </p:nvGrpSpPr>
          <p:grpSpPr bwMode="auto">
            <a:xfrm>
              <a:off x="5749454" y="1348784"/>
              <a:ext cx="1923193" cy="3156214"/>
              <a:chOff x="2252" y="368"/>
              <a:chExt cx="610" cy="872"/>
            </a:xfrm>
          </p:grpSpPr>
          <p:grpSp>
            <p:nvGrpSpPr>
              <p:cNvPr id="19486" name="Group 5"/>
              <p:cNvGrpSpPr>
                <a:grpSpLocks/>
              </p:cNvGrpSpPr>
              <p:nvPr/>
            </p:nvGrpSpPr>
            <p:grpSpPr bwMode="auto">
              <a:xfrm>
                <a:off x="2454" y="634"/>
                <a:ext cx="211" cy="606"/>
                <a:chOff x="2454" y="634"/>
                <a:chExt cx="211" cy="606"/>
              </a:xfrm>
            </p:grpSpPr>
            <p:sp>
              <p:nvSpPr>
                <p:cNvPr id="238" name="AutoShape 6"/>
                <p:cNvSpPr>
                  <a:spLocks noChangeAspect="1" noChangeArrowheads="1"/>
                </p:cNvSpPr>
                <p:nvPr/>
              </p:nvSpPr>
              <p:spPr bwMode="auto">
                <a:xfrm>
                  <a:off x="2451" y="637"/>
                  <a:ext cx="82"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39" name="AutoShape 7"/>
                <p:cNvSpPr>
                  <a:spLocks noChangeAspect="1" noChangeArrowheads="1"/>
                </p:cNvSpPr>
                <p:nvPr/>
              </p:nvSpPr>
              <p:spPr bwMode="auto">
                <a:xfrm flipH="1">
                  <a:off x="2584" y="637"/>
                  <a:ext cx="81"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40" name="AutoShape 8"/>
                <p:cNvSpPr>
                  <a:spLocks noChangeAspect="1" noChangeArrowheads="1"/>
                </p:cNvSpPr>
                <p:nvPr/>
              </p:nvSpPr>
              <p:spPr bwMode="auto">
                <a:xfrm>
                  <a:off x="2518" y="727"/>
                  <a:ext cx="77"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41" name="AutoShape 9"/>
                <p:cNvSpPr>
                  <a:spLocks noChangeAspect="1" noChangeArrowheads="1"/>
                </p:cNvSpPr>
                <p:nvPr/>
              </p:nvSpPr>
              <p:spPr bwMode="auto">
                <a:xfrm>
                  <a:off x="2518" y="778"/>
                  <a:ext cx="77"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19487" name="Group 10"/>
              <p:cNvGrpSpPr>
                <a:grpSpLocks/>
              </p:cNvGrpSpPr>
              <p:nvPr/>
            </p:nvGrpSpPr>
            <p:grpSpPr bwMode="auto">
              <a:xfrm>
                <a:off x="2689" y="368"/>
                <a:ext cx="173" cy="418"/>
                <a:chOff x="2689" y="368"/>
                <a:chExt cx="173" cy="418"/>
              </a:xfrm>
            </p:grpSpPr>
            <p:sp>
              <p:nvSpPr>
                <p:cNvPr id="235"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36" name="AutoShape 12"/>
                <p:cNvSpPr>
                  <a:spLocks noChangeAspect="1" noChangeArrowheads="1"/>
                </p:cNvSpPr>
                <p:nvPr/>
              </p:nvSpPr>
              <p:spPr bwMode="auto">
                <a:xfrm rot="18900000" flipH="1">
                  <a:off x="2654"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37" name="AutoShape 13"/>
                <p:cNvSpPr>
                  <a:spLocks noChangeAspect="1" noChangeArrowheads="1"/>
                </p:cNvSpPr>
                <p:nvPr/>
              </p:nvSpPr>
              <p:spPr bwMode="auto">
                <a:xfrm rot="2700000">
                  <a:off x="2678" y="638"/>
                  <a:ext cx="63" cy="42"/>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19488" name="Group 14"/>
              <p:cNvGrpSpPr>
                <a:grpSpLocks/>
              </p:cNvGrpSpPr>
              <p:nvPr/>
            </p:nvGrpSpPr>
            <p:grpSpPr bwMode="auto">
              <a:xfrm>
                <a:off x="2252" y="368"/>
                <a:ext cx="186" cy="417"/>
                <a:chOff x="2252" y="368"/>
                <a:chExt cx="186" cy="417"/>
              </a:xfrm>
            </p:grpSpPr>
            <p:sp>
              <p:nvSpPr>
                <p:cNvPr id="232" name="AutoShape 15"/>
                <p:cNvSpPr>
                  <a:spLocks noChangeAspect="1" noChangeArrowheads="1"/>
                </p:cNvSpPr>
                <p:nvPr/>
              </p:nvSpPr>
              <p:spPr bwMode="auto">
                <a:xfrm rot="2700000">
                  <a:off x="2190"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33" name="AutoShape 16"/>
                <p:cNvSpPr>
                  <a:spLocks noChangeAspect="1" noChangeArrowheads="1"/>
                </p:cNvSpPr>
                <p:nvPr/>
              </p:nvSpPr>
              <p:spPr bwMode="auto">
                <a:xfrm rot="2700000">
                  <a:off x="2120" y="583"/>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34" name="AutoShape 17"/>
                <p:cNvSpPr>
                  <a:spLocks noChangeAspect="1" noChangeArrowheads="1"/>
                </p:cNvSpPr>
                <p:nvPr/>
              </p:nvSpPr>
              <p:spPr bwMode="auto">
                <a:xfrm rot="8100000">
                  <a:off x="2374" y="636"/>
                  <a:ext cx="61" cy="42"/>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225" name="AutoShape 28"/>
            <p:cNvSpPr>
              <a:spLocks noChangeArrowheads="1"/>
            </p:cNvSpPr>
            <p:nvPr/>
          </p:nvSpPr>
          <p:spPr bwMode="auto">
            <a:xfrm rot="2700000" flipH="1">
              <a:off x="5333495" y="1924180"/>
              <a:ext cx="687246" cy="275007"/>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26" name="AutoShape 28"/>
            <p:cNvSpPr>
              <a:spLocks noChangeArrowheads="1"/>
            </p:cNvSpPr>
            <p:nvPr/>
          </p:nvSpPr>
          <p:spPr bwMode="auto">
            <a:xfrm rot="-2700000" flipH="1">
              <a:off x="7188889" y="1635514"/>
              <a:ext cx="685398" cy="272715"/>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27" name="AutoShape 28"/>
            <p:cNvSpPr>
              <a:spLocks noChangeArrowheads="1"/>
            </p:cNvSpPr>
            <p:nvPr/>
          </p:nvSpPr>
          <p:spPr bwMode="auto">
            <a:xfrm rot="2700000" flipH="1">
              <a:off x="5573486" y="1640714"/>
              <a:ext cx="687246" cy="275004"/>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228" name="AutoShape 28"/>
            <p:cNvSpPr>
              <a:spLocks noChangeArrowheads="1"/>
            </p:cNvSpPr>
            <p:nvPr/>
          </p:nvSpPr>
          <p:spPr bwMode="auto">
            <a:xfrm rot="-2700000" flipH="1">
              <a:off x="7403427" y="1931671"/>
              <a:ext cx="685398" cy="272717"/>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sp>
        <p:nvSpPr>
          <p:cNvPr id="242" name="TextBox 241"/>
          <p:cNvSpPr txBox="1"/>
          <p:nvPr/>
        </p:nvSpPr>
        <p:spPr>
          <a:xfrm rot="16200000">
            <a:off x="1119188" y="2386012"/>
            <a:ext cx="552450" cy="923925"/>
          </a:xfrm>
          <a:prstGeom prst="rect">
            <a:avLst/>
          </a:prstGeom>
          <a:noFill/>
        </p:spPr>
        <p:txBody>
          <a:bodyPr>
            <a:spAutoFit/>
          </a:bodyPr>
          <a:lstStyle/>
          <a:p>
            <a:pPr fontAlgn="auto">
              <a:spcBef>
                <a:spcPts val="0"/>
              </a:spcBef>
              <a:spcAft>
                <a:spcPts val="0"/>
              </a:spcAft>
              <a:defRPr/>
            </a:pPr>
            <a:r>
              <a:rPr lang="en-US" sz="5400" dirty="0">
                <a:latin typeface="+mj-lt"/>
                <a:cs typeface="+mn-cs"/>
              </a:rPr>
              <a:t>X</a:t>
            </a:r>
          </a:p>
        </p:txBody>
      </p:sp>
      <p:sp>
        <p:nvSpPr>
          <p:cNvPr id="243" name="TextBox 242"/>
          <p:cNvSpPr txBox="1"/>
          <p:nvPr/>
        </p:nvSpPr>
        <p:spPr>
          <a:xfrm>
            <a:off x="2127250" y="4738688"/>
            <a:ext cx="1338263" cy="338137"/>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mn-cs"/>
              </a:rPr>
              <a:t>Receptor</a:t>
            </a:r>
          </a:p>
        </p:txBody>
      </p:sp>
      <p:sp>
        <p:nvSpPr>
          <p:cNvPr id="244" name="Rectangle 243"/>
          <p:cNvSpPr/>
          <p:nvPr/>
        </p:nvSpPr>
        <p:spPr>
          <a:xfrm>
            <a:off x="3825875" y="6173788"/>
            <a:ext cx="5803900" cy="215900"/>
          </a:xfrm>
          <a:prstGeom prst="rect">
            <a:avLst/>
          </a:prstGeom>
        </p:spPr>
        <p:txBody>
          <a:bodyPr>
            <a:spAutoFit/>
          </a:bodyPr>
          <a:lstStyle/>
          <a:p>
            <a:pPr fontAlgn="auto">
              <a:spcBef>
                <a:spcPts val="0"/>
              </a:spcBef>
              <a:spcAft>
                <a:spcPts val="0"/>
              </a:spcAft>
              <a:defRPr/>
            </a:pPr>
            <a:r>
              <a:rPr lang="en-US" sz="800" b="1" dirty="0">
                <a:solidFill>
                  <a:schemeClr val="bg1"/>
                </a:solidFill>
                <a:latin typeface="+mj-lt"/>
                <a:cs typeface="+mn-cs"/>
              </a:rPr>
              <a:t>1. </a:t>
            </a:r>
            <a:r>
              <a:rPr lang="en-US" sz="800" dirty="0" err="1" smtClean="0">
                <a:solidFill>
                  <a:schemeClr val="bg1"/>
                </a:solidFill>
                <a:latin typeface="+mj-lt"/>
                <a:cs typeface="+mn-cs"/>
              </a:rPr>
              <a:t>Frenzel</a:t>
            </a:r>
            <a:r>
              <a:rPr lang="en-US" sz="800" dirty="0" smtClean="0">
                <a:solidFill>
                  <a:schemeClr val="bg1"/>
                </a:solidFill>
                <a:latin typeface="+mj-lt"/>
                <a:cs typeface="+mn-cs"/>
              </a:rPr>
              <a:t> A </a:t>
            </a:r>
            <a:r>
              <a:rPr lang="en-US" sz="800" i="1" dirty="0" smtClean="0">
                <a:solidFill>
                  <a:schemeClr val="bg1"/>
                </a:solidFill>
                <a:latin typeface="+mj-lt"/>
                <a:cs typeface="+mn-cs"/>
              </a:rPr>
              <a:t>et </a:t>
            </a:r>
            <a:r>
              <a:rPr lang="en-US" sz="800" i="1" dirty="0">
                <a:solidFill>
                  <a:schemeClr val="bg1"/>
                </a:solidFill>
                <a:latin typeface="+mj-lt"/>
                <a:cs typeface="+mn-cs"/>
              </a:rPr>
              <a:t>al</a:t>
            </a:r>
            <a:r>
              <a:rPr lang="en-US" sz="800" dirty="0">
                <a:solidFill>
                  <a:schemeClr val="bg1"/>
                </a:solidFill>
                <a:latin typeface="+mj-lt"/>
                <a:cs typeface="+mn-cs"/>
              </a:rPr>
              <a:t>. (2013). Expression of recombinant antibodies. </a:t>
            </a:r>
            <a:r>
              <a:rPr lang="en-US" sz="800" i="1" dirty="0" smtClean="0">
                <a:solidFill>
                  <a:schemeClr val="bg1"/>
                </a:solidFill>
                <a:latin typeface="+mj-lt"/>
                <a:cs typeface="+mn-cs"/>
              </a:rPr>
              <a:t>Frontiers </a:t>
            </a:r>
            <a:r>
              <a:rPr lang="en-US" sz="800" i="1" dirty="0">
                <a:solidFill>
                  <a:schemeClr val="bg1"/>
                </a:solidFill>
                <a:latin typeface="+mj-lt"/>
                <a:cs typeface="+mn-cs"/>
              </a:rPr>
              <a:t>in Immunology</a:t>
            </a:r>
            <a:r>
              <a:rPr lang="en-US" sz="800" dirty="0">
                <a:solidFill>
                  <a:schemeClr val="bg1"/>
                </a:solidFill>
                <a:latin typeface="+mj-lt"/>
                <a:cs typeface="+mn-cs"/>
              </a:rPr>
              <a:t>, 4, 217. </a:t>
            </a:r>
          </a:p>
        </p:txBody>
      </p:sp>
      <p:sp>
        <p:nvSpPr>
          <p:cNvPr id="19480" name="Title 245"/>
          <p:cNvSpPr>
            <a:spLocks noGrp="1"/>
          </p:cNvSpPr>
          <p:nvPr>
            <p:ph type="title"/>
          </p:nvPr>
        </p:nvSpPr>
        <p:spPr>
          <a:xfrm>
            <a:off x="1520825" y="-14288"/>
            <a:ext cx="7283450" cy="1108076"/>
          </a:xfrm>
        </p:spPr>
        <p:txBody>
          <a:bodyPr/>
          <a:lstStyle/>
          <a:p>
            <a:pPr eaLnBrk="1" hangingPunct="1"/>
            <a:r>
              <a:rPr lang="en-GB" altLang="en-US" dirty="0" smtClean="0"/>
              <a:t>Humanising Mouse Antibodies: </a:t>
            </a:r>
            <a:br>
              <a:rPr lang="en-GB" altLang="en-US" dirty="0" smtClean="0"/>
            </a:br>
            <a:r>
              <a:rPr lang="en-GB" altLang="en-US" dirty="0" smtClean="0"/>
              <a:t>Genetically Engineered Mice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mph" presetSubtype="0" nodeType="clickEffect">
                                  <p:stCondLst>
                                    <p:cond delay="0"/>
                                  </p:stCondLst>
                                  <p:childTnLst>
                                    <p:set>
                                      <p:cBhvr rctx="PPT">
                                        <p:cTn id="6" dur="indefinite"/>
                                        <p:tgtEl>
                                          <p:spTgt spid="229"/>
                                        </p:tgtEl>
                                        <p:attrNameLst>
                                          <p:attrName>style.opacity</p:attrName>
                                        </p:attrNameLst>
                                      </p:cBhvr>
                                      <p:to>
                                        <p:strVal val="0.5"/>
                                      </p:to>
                                    </p:set>
                                    <p:animEffect filter="image" prLst="opacity: 0.5">
                                      <p:cBhvr rctx="IE">
                                        <p:cTn id="7" dur="indefinite"/>
                                        <p:tgtEl>
                                          <p:spTgt spid="2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2"/>
                                        </p:tgtEl>
                                        <p:attrNameLst>
                                          <p:attrName>style.visibility</p:attrName>
                                        </p:attrNameLst>
                                      </p:cBhvr>
                                      <p:to>
                                        <p:strVal val="visible"/>
                                      </p:to>
                                    </p:set>
                                    <p:animEffect transition="in" filter="fade">
                                      <p:cBhvr>
                                        <p:cTn id="10" dur="500"/>
                                        <p:tgtEl>
                                          <p:spTgt spid="24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7" presetClass="entr" presetSubtype="0" fill="hold" nodeType="clickEffect">
                                  <p:stCondLst>
                                    <p:cond delay="0"/>
                                  </p:stCondLst>
                                  <p:childTnLst>
                                    <p:set>
                                      <p:cBhvr>
                                        <p:cTn id="17" dur="1" fill="hold">
                                          <p:stCondLst>
                                            <p:cond delay="0"/>
                                          </p:stCondLst>
                                        </p:cTn>
                                        <p:tgtEl>
                                          <p:spTgt spid="255"/>
                                        </p:tgtEl>
                                        <p:attrNameLst>
                                          <p:attrName>style.visibility</p:attrName>
                                        </p:attrNameLst>
                                      </p:cBhvr>
                                      <p:to>
                                        <p:strVal val="visible"/>
                                      </p:to>
                                    </p:set>
                                    <p:animEffect transition="in" filter="fade">
                                      <p:cBhvr>
                                        <p:cTn id="18" dur="1000"/>
                                        <p:tgtEl>
                                          <p:spTgt spid="255"/>
                                        </p:tgtEl>
                                      </p:cBhvr>
                                    </p:animEffect>
                                    <p:anim calcmode="lin" valueType="num">
                                      <p:cBhvr>
                                        <p:cTn id="19" dur="1000" fill="hold"/>
                                        <p:tgtEl>
                                          <p:spTgt spid="255"/>
                                        </p:tgtEl>
                                        <p:attrNameLst>
                                          <p:attrName>ppt_x</p:attrName>
                                        </p:attrNameLst>
                                      </p:cBhvr>
                                      <p:tavLst>
                                        <p:tav tm="0">
                                          <p:val>
                                            <p:strVal val="#ppt_x"/>
                                          </p:val>
                                        </p:tav>
                                        <p:tav tm="100000">
                                          <p:val>
                                            <p:strVal val="#ppt_x"/>
                                          </p:val>
                                        </p:tav>
                                      </p:tavLst>
                                    </p:anim>
                                    <p:anim calcmode="lin" valueType="num">
                                      <p:cBhvr>
                                        <p:cTn id="20" dur="1000" fill="hold"/>
                                        <p:tgtEl>
                                          <p:spTgt spid="255"/>
                                        </p:tgtEl>
                                        <p:attrNameLst>
                                          <p:attrName>ppt_y</p:attrName>
                                        </p:attrNameLst>
                                      </p:cBhvr>
                                      <p:tavLst>
                                        <p:tav tm="0">
                                          <p:val>
                                            <p:strVal val="#ppt_y-.1"/>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left)">
                                      <p:cBhvr>
                                        <p:cTn id="28" dur="1000"/>
                                        <p:tgtEl>
                                          <p:spTgt spid="43"/>
                                        </p:tgtEl>
                                      </p:cBhvr>
                                    </p:animEffect>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nodeType="afterGroup">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nodeType="with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fade">
                                      <p:cBhvr>
                                        <p:cTn id="38" dur="500"/>
                                        <p:tgtEl>
                                          <p:spTgt spid="111"/>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nodeType="clickEffect">
                                  <p:stCondLst>
                                    <p:cond delay="0"/>
                                  </p:stCondLst>
                                  <p:childTnLst>
                                    <p:set>
                                      <p:cBhvr>
                                        <p:cTn id="42" dur="1" fill="hold">
                                          <p:stCondLst>
                                            <p:cond delay="0"/>
                                          </p:stCondLst>
                                        </p:cTn>
                                        <p:tgtEl>
                                          <p:spTgt spid="224"/>
                                        </p:tgtEl>
                                        <p:attrNameLst>
                                          <p:attrName>style.visibility</p:attrName>
                                        </p:attrNameLst>
                                      </p:cBhvr>
                                      <p:to>
                                        <p:strVal val="visible"/>
                                      </p:to>
                                    </p:set>
                                    <p:animEffect transition="in" filter="fade">
                                      <p:cBhvr>
                                        <p:cTn id="43" dur="500"/>
                                        <p:tgtEl>
                                          <p:spTgt spid="22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43"/>
                                        </p:tgtEl>
                                        <p:attrNameLst>
                                          <p:attrName>style.visibility</p:attrName>
                                        </p:attrNameLst>
                                      </p:cBhvr>
                                      <p:to>
                                        <p:strVal val="visible"/>
                                      </p:to>
                                    </p:set>
                                    <p:animEffect transition="in" filter="fade">
                                      <p:cBhvr>
                                        <p:cTn id="46" dur="500"/>
                                        <p:tgtEl>
                                          <p:spTgt spid="243"/>
                                        </p:tgtEl>
                                      </p:cBhvr>
                                    </p:animEffect>
                                  </p:childTnLst>
                                </p:cTn>
                              </p:par>
                              <p:par>
                                <p:cTn id="47" presetID="10" presetClass="entr" presetSubtype="0" fill="hold" nodeType="with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500"/>
                                        <p:tgtEl>
                                          <p:spTgt spid="7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500"/>
                                        <p:tgtEl>
                                          <p:spTgt spid="51"/>
                                        </p:tgtEl>
                                      </p:cBhvr>
                                    </p:animEffect>
                                  </p:childTnLst>
                                </p:cTn>
                              </p:par>
                            </p:childTnLst>
                          </p:cTn>
                        </p:par>
                        <p:par>
                          <p:cTn id="53" fill="hold" nodeType="afterGroup">
                            <p:stCondLst>
                              <p:cond delay="500"/>
                            </p:stCondLst>
                            <p:childTnLst>
                              <p:par>
                                <p:cTn id="54" presetID="10" presetClass="entr" presetSubtype="0" fill="hold"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500"/>
                                        <p:tgtEl>
                                          <p:spTgt spid="3"/>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8" fill="hold" nodeType="clickEffect">
                                  <p:stCondLst>
                                    <p:cond delay="0"/>
                                  </p:stCondLst>
                                  <p:childTnLst>
                                    <p:set>
                                      <p:cBhvr>
                                        <p:cTn id="63" dur="1" fill="hold">
                                          <p:stCondLst>
                                            <p:cond delay="0"/>
                                          </p:stCondLst>
                                        </p:cTn>
                                        <p:tgtEl>
                                          <p:spTgt spid="222"/>
                                        </p:tgtEl>
                                        <p:attrNameLst>
                                          <p:attrName>style.visibility</p:attrName>
                                        </p:attrNameLst>
                                      </p:cBhvr>
                                      <p:to>
                                        <p:strVal val="visible"/>
                                      </p:to>
                                    </p:set>
                                    <p:animEffect transition="in" filter="wipe(left)">
                                      <p:cBhvr>
                                        <p:cTn id="64" dur="1000"/>
                                        <p:tgtEl>
                                          <p:spTgt spid="222"/>
                                        </p:tgtEl>
                                      </p:cBhvr>
                                    </p:animEffect>
                                  </p:childTnLst>
                                </p:cTn>
                              </p:par>
                            </p:childTnLst>
                          </p:cTn>
                        </p:par>
                        <p:par>
                          <p:cTn id="65" fill="hold" nodeType="afterGroup">
                            <p:stCondLst>
                              <p:cond delay="1000"/>
                            </p:stCondLst>
                            <p:childTnLst>
                              <p:par>
                                <p:cTn id="66" presetID="10" presetClass="entr" presetSubtype="0" fill="hold" nodeType="afterEffect">
                                  <p:stCondLst>
                                    <p:cond delay="0"/>
                                  </p:stCondLst>
                                  <p:childTnLst>
                                    <p:set>
                                      <p:cBhvr>
                                        <p:cTn id="67" dur="1" fill="hold">
                                          <p:stCondLst>
                                            <p:cond delay="0"/>
                                          </p:stCondLst>
                                        </p:cTn>
                                        <p:tgtEl>
                                          <p:spTgt spid="152"/>
                                        </p:tgtEl>
                                        <p:attrNameLst>
                                          <p:attrName>style.visibility</p:attrName>
                                        </p:attrNameLst>
                                      </p:cBhvr>
                                      <p:to>
                                        <p:strVal val="visible"/>
                                      </p:to>
                                    </p:set>
                                    <p:animEffect transition="in" filter="fade">
                                      <p:cBhvr>
                                        <p:cTn id="68" dur="500"/>
                                        <p:tgtEl>
                                          <p:spTgt spid="15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51" grpId="0"/>
      <p:bldP spid="52" grpId="0"/>
      <p:bldP spid="53" grpId="0"/>
      <p:bldP spid="242" grpId="0"/>
      <p:bldP spid="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4"/>
          <p:cNvGrpSpPr>
            <a:grpSpLocks/>
          </p:cNvGrpSpPr>
          <p:nvPr/>
        </p:nvGrpSpPr>
        <p:grpSpPr bwMode="auto">
          <a:xfrm rot="10800000">
            <a:off x="1412875" y="1611313"/>
            <a:ext cx="1484313" cy="1282700"/>
            <a:chOff x="3034" y="3136"/>
            <a:chExt cx="909" cy="794"/>
          </a:xfrm>
        </p:grpSpPr>
        <p:sp>
          <p:nvSpPr>
            <p:cNvPr id="145" name="Text Box 5"/>
            <p:cNvSpPr txBox="1">
              <a:spLocks noChangeArrowheads="1"/>
            </p:cNvSpPr>
            <p:nvPr/>
          </p:nvSpPr>
          <p:spPr bwMode="auto">
            <a:xfrm rot="16406454">
              <a:off x="3079" y="3449"/>
              <a:ext cx="235" cy="320"/>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2800" b="1" dirty="0">
                  <a:solidFill>
                    <a:schemeClr val="accent5">
                      <a:lumMod val="60000"/>
                      <a:lumOff val="40000"/>
                    </a:schemeClr>
                  </a:solidFill>
                  <a:latin typeface="+mj-lt"/>
                </a:rPr>
                <a:t>Y</a:t>
              </a:r>
            </a:p>
          </p:txBody>
        </p:sp>
        <p:sp>
          <p:nvSpPr>
            <p:cNvPr id="146" name="Text Box 6"/>
            <p:cNvSpPr txBox="1">
              <a:spLocks noChangeArrowheads="1"/>
            </p:cNvSpPr>
            <p:nvPr/>
          </p:nvSpPr>
          <p:spPr bwMode="auto">
            <a:xfrm rot="7845156">
              <a:off x="3647" y="3634"/>
              <a:ext cx="278" cy="320"/>
            </a:xfrm>
            <a:prstGeom prst="rect">
              <a:avLst/>
            </a:prstGeom>
            <a:noFill/>
            <a:ln>
              <a:noFill/>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2800" b="1" dirty="0">
                  <a:solidFill>
                    <a:schemeClr val="accent5">
                      <a:lumMod val="60000"/>
                      <a:lumOff val="40000"/>
                    </a:schemeClr>
                  </a:solidFill>
                  <a:latin typeface="+mj-lt"/>
                </a:rPr>
                <a:t>Y</a:t>
              </a:r>
            </a:p>
          </p:txBody>
        </p:sp>
        <p:sp>
          <p:nvSpPr>
            <p:cNvPr id="147" name="Text Box 7"/>
            <p:cNvSpPr txBox="1">
              <a:spLocks noChangeArrowheads="1"/>
            </p:cNvSpPr>
            <p:nvPr/>
          </p:nvSpPr>
          <p:spPr bwMode="auto">
            <a:xfrm>
              <a:off x="3368" y="3136"/>
              <a:ext cx="272" cy="324"/>
            </a:xfrm>
            <a:prstGeom prst="rect">
              <a:avLst/>
            </a:prstGeom>
            <a:noFill/>
            <a:ln>
              <a:noFill/>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2800" b="1" dirty="0">
                  <a:solidFill>
                    <a:schemeClr val="accent5">
                      <a:lumMod val="60000"/>
                      <a:lumOff val="40000"/>
                    </a:schemeClr>
                  </a:solidFill>
                  <a:latin typeface="+mj-lt"/>
                </a:rPr>
                <a:t>Y</a:t>
              </a:r>
            </a:p>
          </p:txBody>
        </p:sp>
        <p:grpSp>
          <p:nvGrpSpPr>
            <p:cNvPr id="20527" name="Group 8"/>
            <p:cNvGrpSpPr>
              <a:grpSpLocks noChangeAspect="1"/>
            </p:cNvGrpSpPr>
            <p:nvPr/>
          </p:nvGrpSpPr>
          <p:grpSpPr bwMode="auto">
            <a:xfrm>
              <a:off x="3277" y="3375"/>
              <a:ext cx="526" cy="465"/>
              <a:chOff x="2647" y="1889"/>
              <a:chExt cx="451" cy="398"/>
            </a:xfrm>
          </p:grpSpPr>
          <p:sp>
            <p:nvSpPr>
              <p:cNvPr id="279" name="Freeform 9"/>
              <p:cNvSpPr>
                <a:spLocks noChangeAspect="1"/>
              </p:cNvSpPr>
              <p:nvPr/>
            </p:nvSpPr>
            <p:spPr bwMode="auto">
              <a:xfrm>
                <a:off x="2652" y="1890"/>
                <a:ext cx="451" cy="397"/>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a:no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49" name="Freeform 9"/>
              <p:cNvSpPr>
                <a:spLocks noChangeAspect="1"/>
              </p:cNvSpPr>
              <p:nvPr/>
            </p:nvSpPr>
            <p:spPr bwMode="auto">
              <a:xfrm>
                <a:off x="2652" y="1889"/>
                <a:ext cx="451" cy="397"/>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CC66">
                      <a:alpha val="50998"/>
                    </a:srgbClr>
                  </a:gs>
                  <a:gs pos="100000">
                    <a:srgbClr val="FF6600">
                      <a:alpha val="49001"/>
                    </a:srgbClr>
                  </a:gs>
                </a:gsLst>
                <a:path path="rect">
                  <a:fillToRect l="50000" t="50000" r="50000" b="50000"/>
                </a:path>
              </a:gradFill>
              <a:ln w="9525">
                <a:solidFill>
                  <a:srgbClr val="FF9933"/>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0" name="Freeform 10"/>
              <p:cNvSpPr>
                <a:spLocks noChangeAspect="1"/>
              </p:cNvSpPr>
              <p:nvPr/>
            </p:nvSpPr>
            <p:spPr bwMode="auto">
              <a:xfrm>
                <a:off x="2854" y="1952"/>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1" name="Freeform 11"/>
              <p:cNvSpPr>
                <a:spLocks noChangeAspect="1"/>
              </p:cNvSpPr>
              <p:nvPr/>
            </p:nvSpPr>
            <p:spPr bwMode="auto">
              <a:xfrm>
                <a:off x="2899" y="1937"/>
                <a:ext cx="5"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2" name="Freeform 12"/>
              <p:cNvSpPr>
                <a:spLocks noChangeAspect="1"/>
              </p:cNvSpPr>
              <p:nvPr/>
            </p:nvSpPr>
            <p:spPr bwMode="auto">
              <a:xfrm>
                <a:off x="2940" y="1995"/>
                <a:ext cx="8"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3" name="Freeform 13"/>
              <p:cNvSpPr>
                <a:spLocks noChangeAspect="1"/>
              </p:cNvSpPr>
              <p:nvPr/>
            </p:nvSpPr>
            <p:spPr bwMode="auto">
              <a:xfrm>
                <a:off x="2945" y="2166"/>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4" name="Freeform 14"/>
              <p:cNvSpPr>
                <a:spLocks noChangeAspect="1"/>
              </p:cNvSpPr>
              <p:nvPr/>
            </p:nvSpPr>
            <p:spPr bwMode="auto">
              <a:xfrm>
                <a:off x="2876" y="2202"/>
                <a:ext cx="8" cy="7"/>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5" name="Freeform 15"/>
              <p:cNvSpPr>
                <a:spLocks noChangeAspect="1"/>
              </p:cNvSpPr>
              <p:nvPr/>
            </p:nvSpPr>
            <p:spPr bwMode="auto">
              <a:xfrm>
                <a:off x="2735" y="2011"/>
                <a:ext cx="23"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6" name="Freeform 16"/>
              <p:cNvSpPr>
                <a:spLocks noChangeAspect="1"/>
              </p:cNvSpPr>
              <p:nvPr/>
            </p:nvSpPr>
            <p:spPr bwMode="auto">
              <a:xfrm>
                <a:off x="2770" y="1970"/>
                <a:ext cx="23"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7" name="Freeform 17"/>
              <p:cNvSpPr>
                <a:spLocks noChangeAspect="1"/>
              </p:cNvSpPr>
              <p:nvPr/>
            </p:nvSpPr>
            <p:spPr bwMode="auto">
              <a:xfrm>
                <a:off x="2745" y="2182"/>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8" name="Freeform 18"/>
              <p:cNvSpPr>
                <a:spLocks noChangeAspect="1"/>
              </p:cNvSpPr>
              <p:nvPr/>
            </p:nvSpPr>
            <p:spPr bwMode="auto">
              <a:xfrm rot="1588548">
                <a:off x="2864" y="2002"/>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59" name="Freeform 19"/>
              <p:cNvSpPr>
                <a:spLocks noChangeAspect="1"/>
              </p:cNvSpPr>
              <p:nvPr/>
            </p:nvSpPr>
            <p:spPr bwMode="auto">
              <a:xfrm rot="20011452" flipV="1">
                <a:off x="2839" y="2092"/>
                <a:ext cx="37"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0" name="Freeform 20"/>
              <p:cNvSpPr>
                <a:spLocks noChangeAspect="1"/>
              </p:cNvSpPr>
              <p:nvPr/>
            </p:nvSpPr>
            <p:spPr bwMode="auto">
              <a:xfrm rot="20011452" flipV="1">
                <a:off x="2825" y="1995"/>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1" name="Freeform 21"/>
              <p:cNvSpPr>
                <a:spLocks noChangeAspect="1"/>
              </p:cNvSpPr>
              <p:nvPr/>
            </p:nvSpPr>
            <p:spPr bwMode="auto">
              <a:xfrm flipH="1">
                <a:off x="2890" y="2039"/>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2" name="Freeform 22"/>
              <p:cNvSpPr>
                <a:spLocks noChangeAspect="1"/>
              </p:cNvSpPr>
              <p:nvPr/>
            </p:nvSpPr>
            <p:spPr bwMode="auto">
              <a:xfrm rot="4687844" flipH="1">
                <a:off x="2873" y="2035"/>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3" name="Freeform 23"/>
              <p:cNvSpPr>
                <a:spLocks noChangeAspect="1"/>
              </p:cNvSpPr>
              <p:nvPr/>
            </p:nvSpPr>
            <p:spPr bwMode="auto">
              <a:xfrm rot="-2250469">
                <a:off x="2872" y="2071"/>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4" name="Freeform 24"/>
              <p:cNvSpPr>
                <a:spLocks noChangeAspect="1"/>
              </p:cNvSpPr>
              <p:nvPr/>
            </p:nvSpPr>
            <p:spPr bwMode="auto">
              <a:xfrm>
                <a:off x="2847" y="2049"/>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5" name="Freeform 25"/>
              <p:cNvSpPr>
                <a:spLocks noChangeAspect="1"/>
              </p:cNvSpPr>
              <p:nvPr/>
            </p:nvSpPr>
            <p:spPr bwMode="auto">
              <a:xfrm rot="17541503" flipV="1">
                <a:off x="2789" y="1998"/>
                <a:ext cx="38" cy="67"/>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6" name="Freeform 26"/>
              <p:cNvSpPr>
                <a:spLocks noChangeAspect="1"/>
              </p:cNvSpPr>
              <p:nvPr/>
            </p:nvSpPr>
            <p:spPr bwMode="auto">
              <a:xfrm flipH="1">
                <a:off x="2760" y="2023"/>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7" name="Freeform 27"/>
              <p:cNvSpPr>
                <a:spLocks noChangeAspect="1"/>
              </p:cNvSpPr>
              <p:nvPr/>
            </p:nvSpPr>
            <p:spPr bwMode="auto">
              <a:xfrm rot="13389691" flipH="1">
                <a:off x="2737" y="2045"/>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8" name="Freeform 28"/>
              <p:cNvSpPr>
                <a:spLocks noChangeAspect="1"/>
              </p:cNvSpPr>
              <p:nvPr/>
            </p:nvSpPr>
            <p:spPr bwMode="auto">
              <a:xfrm rot="-6913792">
                <a:off x="2786" y="2057"/>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69" name="Freeform 29"/>
              <p:cNvSpPr>
                <a:spLocks noChangeAspect="1"/>
              </p:cNvSpPr>
              <p:nvPr/>
            </p:nvSpPr>
            <p:spPr bwMode="auto">
              <a:xfrm rot="1588548">
                <a:off x="2763" y="2048"/>
                <a:ext cx="37"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0" name="Freeform 30"/>
              <p:cNvSpPr>
                <a:spLocks noChangeAspect="1"/>
              </p:cNvSpPr>
              <p:nvPr/>
            </p:nvSpPr>
            <p:spPr bwMode="auto">
              <a:xfrm rot="-5591453">
                <a:off x="2816" y="2058"/>
                <a:ext cx="39"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1" name="Freeform 31"/>
              <p:cNvSpPr>
                <a:spLocks noChangeAspect="1"/>
              </p:cNvSpPr>
              <p:nvPr/>
            </p:nvSpPr>
            <p:spPr bwMode="auto">
              <a:xfrm>
                <a:off x="2921" y="2053"/>
                <a:ext cx="23" cy="3"/>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2" name="Freeform 32"/>
              <p:cNvSpPr>
                <a:spLocks noChangeAspect="1"/>
              </p:cNvSpPr>
              <p:nvPr/>
            </p:nvSpPr>
            <p:spPr bwMode="auto">
              <a:xfrm>
                <a:off x="2748" y="2091"/>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3" name="Freeform 33"/>
              <p:cNvSpPr>
                <a:spLocks noChangeAspect="1"/>
              </p:cNvSpPr>
              <p:nvPr/>
            </p:nvSpPr>
            <p:spPr bwMode="auto">
              <a:xfrm>
                <a:off x="2752" y="2070"/>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4" name="Freeform 34"/>
              <p:cNvSpPr>
                <a:spLocks noChangeAspect="1"/>
              </p:cNvSpPr>
              <p:nvPr/>
            </p:nvSpPr>
            <p:spPr bwMode="auto">
              <a:xfrm>
                <a:off x="2822" y="2150"/>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5" name="Freeform 35"/>
              <p:cNvSpPr>
                <a:spLocks noChangeAspect="1"/>
              </p:cNvSpPr>
              <p:nvPr/>
            </p:nvSpPr>
            <p:spPr bwMode="auto">
              <a:xfrm>
                <a:off x="2833" y="2076"/>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6" name="Freeform 36"/>
              <p:cNvSpPr>
                <a:spLocks noChangeAspect="1"/>
              </p:cNvSpPr>
              <p:nvPr/>
            </p:nvSpPr>
            <p:spPr bwMode="auto">
              <a:xfrm>
                <a:off x="2840" y="2150"/>
                <a:ext cx="12" cy="11"/>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7" name="Freeform 37"/>
              <p:cNvSpPr>
                <a:spLocks noChangeAspect="1"/>
              </p:cNvSpPr>
              <p:nvPr/>
            </p:nvSpPr>
            <p:spPr bwMode="auto">
              <a:xfrm>
                <a:off x="2793" y="2086"/>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8" name="Freeform 38"/>
              <p:cNvSpPr>
                <a:spLocks noChangeAspect="1"/>
              </p:cNvSpPr>
              <p:nvPr/>
            </p:nvSpPr>
            <p:spPr bwMode="auto">
              <a:xfrm>
                <a:off x="2795" y="2113"/>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79" name="Freeform 39"/>
              <p:cNvSpPr>
                <a:spLocks noChangeAspect="1"/>
              </p:cNvSpPr>
              <p:nvPr/>
            </p:nvSpPr>
            <p:spPr bwMode="auto">
              <a:xfrm>
                <a:off x="2785" y="2109"/>
                <a:ext cx="13"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0" name="Freeform 40"/>
              <p:cNvSpPr>
                <a:spLocks noChangeAspect="1"/>
              </p:cNvSpPr>
              <p:nvPr/>
            </p:nvSpPr>
            <p:spPr bwMode="auto">
              <a:xfrm>
                <a:off x="2798" y="2129"/>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1" name="Freeform 41"/>
              <p:cNvSpPr>
                <a:spLocks noChangeAspect="1"/>
              </p:cNvSpPr>
              <p:nvPr/>
            </p:nvSpPr>
            <p:spPr bwMode="auto">
              <a:xfrm>
                <a:off x="2818" y="2129"/>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2" name="Freeform 42"/>
              <p:cNvSpPr>
                <a:spLocks noChangeAspect="1"/>
              </p:cNvSpPr>
              <p:nvPr/>
            </p:nvSpPr>
            <p:spPr bwMode="auto">
              <a:xfrm>
                <a:off x="2816" y="2070"/>
                <a:ext cx="8" cy="11"/>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3" name="Freeform 43"/>
              <p:cNvSpPr>
                <a:spLocks noChangeAspect="1"/>
              </p:cNvSpPr>
              <p:nvPr/>
            </p:nvSpPr>
            <p:spPr bwMode="auto">
              <a:xfrm>
                <a:off x="2840" y="2133"/>
                <a:ext cx="8"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4" name="Freeform 44"/>
              <p:cNvSpPr>
                <a:spLocks noChangeAspect="1"/>
              </p:cNvSpPr>
              <p:nvPr/>
            </p:nvSpPr>
            <p:spPr bwMode="auto">
              <a:xfrm>
                <a:off x="2805" y="2049"/>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5" name="Freeform 45"/>
              <p:cNvSpPr>
                <a:spLocks noChangeAspect="1"/>
              </p:cNvSpPr>
              <p:nvPr/>
            </p:nvSpPr>
            <p:spPr bwMode="auto">
              <a:xfrm>
                <a:off x="2770" y="2115"/>
                <a:ext cx="13" cy="12"/>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6" name="Freeform 46"/>
              <p:cNvSpPr>
                <a:spLocks noChangeAspect="1"/>
              </p:cNvSpPr>
              <p:nvPr/>
            </p:nvSpPr>
            <p:spPr bwMode="auto">
              <a:xfrm>
                <a:off x="2843" y="2023"/>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7" name="Freeform 47"/>
              <p:cNvSpPr>
                <a:spLocks noChangeAspect="1"/>
              </p:cNvSpPr>
              <p:nvPr/>
            </p:nvSpPr>
            <p:spPr bwMode="auto">
              <a:xfrm>
                <a:off x="2835" y="1996"/>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8" name="Freeform 48"/>
              <p:cNvSpPr>
                <a:spLocks noChangeAspect="1"/>
              </p:cNvSpPr>
              <p:nvPr/>
            </p:nvSpPr>
            <p:spPr bwMode="auto">
              <a:xfrm>
                <a:off x="2820" y="2001"/>
                <a:ext cx="8"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89" name="Freeform 49"/>
              <p:cNvSpPr>
                <a:spLocks noChangeAspect="1"/>
              </p:cNvSpPr>
              <p:nvPr/>
            </p:nvSpPr>
            <p:spPr bwMode="auto">
              <a:xfrm>
                <a:off x="2804" y="200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0" name="Freeform 50"/>
              <p:cNvSpPr>
                <a:spLocks noChangeAspect="1"/>
              </p:cNvSpPr>
              <p:nvPr/>
            </p:nvSpPr>
            <p:spPr bwMode="auto">
              <a:xfrm>
                <a:off x="2808" y="2028"/>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1" name="Freeform 51"/>
              <p:cNvSpPr>
                <a:spLocks noChangeAspect="1"/>
              </p:cNvSpPr>
              <p:nvPr/>
            </p:nvSpPr>
            <p:spPr bwMode="auto">
              <a:xfrm>
                <a:off x="2838" y="2054"/>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2" name="Freeform 52"/>
              <p:cNvSpPr>
                <a:spLocks noChangeAspect="1"/>
              </p:cNvSpPr>
              <p:nvPr/>
            </p:nvSpPr>
            <p:spPr bwMode="auto">
              <a:xfrm>
                <a:off x="2813" y="2113"/>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3" name="Freeform 53"/>
              <p:cNvSpPr>
                <a:spLocks noChangeAspect="1"/>
              </p:cNvSpPr>
              <p:nvPr/>
            </p:nvSpPr>
            <p:spPr bwMode="auto">
              <a:xfrm>
                <a:off x="2910" y="210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4" name="Freeform 54"/>
              <p:cNvSpPr>
                <a:spLocks noChangeAspect="1"/>
              </p:cNvSpPr>
              <p:nvPr/>
            </p:nvSpPr>
            <p:spPr bwMode="auto">
              <a:xfrm>
                <a:off x="2864" y="2118"/>
                <a:ext cx="12" cy="12"/>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5" name="Freeform 55"/>
              <p:cNvSpPr>
                <a:spLocks noChangeAspect="1"/>
              </p:cNvSpPr>
              <p:nvPr/>
            </p:nvSpPr>
            <p:spPr bwMode="auto">
              <a:xfrm>
                <a:off x="2895" y="2139"/>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6" name="Freeform 56"/>
              <p:cNvSpPr>
                <a:spLocks noChangeAspect="1"/>
              </p:cNvSpPr>
              <p:nvPr/>
            </p:nvSpPr>
            <p:spPr bwMode="auto">
              <a:xfrm>
                <a:off x="2880" y="209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7" name="Freeform 57"/>
              <p:cNvSpPr>
                <a:spLocks noChangeAspect="1"/>
              </p:cNvSpPr>
              <p:nvPr/>
            </p:nvSpPr>
            <p:spPr bwMode="auto">
              <a:xfrm>
                <a:off x="2865" y="2002"/>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8" name="Freeform 58"/>
              <p:cNvSpPr>
                <a:spLocks noChangeAspect="1"/>
              </p:cNvSpPr>
              <p:nvPr/>
            </p:nvSpPr>
            <p:spPr bwMode="auto">
              <a:xfrm>
                <a:off x="2862" y="2150"/>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199" name="Freeform 59"/>
              <p:cNvSpPr>
                <a:spLocks noChangeAspect="1"/>
              </p:cNvSpPr>
              <p:nvPr/>
            </p:nvSpPr>
            <p:spPr bwMode="auto">
              <a:xfrm>
                <a:off x="2747" y="2038"/>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0" name="Freeform 60"/>
              <p:cNvSpPr>
                <a:spLocks noChangeAspect="1"/>
              </p:cNvSpPr>
              <p:nvPr/>
            </p:nvSpPr>
            <p:spPr bwMode="auto">
              <a:xfrm>
                <a:off x="2848" y="2113"/>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1" name="Freeform 61"/>
              <p:cNvSpPr>
                <a:spLocks noChangeAspect="1"/>
              </p:cNvSpPr>
              <p:nvPr/>
            </p:nvSpPr>
            <p:spPr bwMode="auto">
              <a:xfrm>
                <a:off x="2885" y="2065"/>
                <a:ext cx="10"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2" name="Freeform 62"/>
              <p:cNvSpPr>
                <a:spLocks noChangeAspect="1"/>
              </p:cNvSpPr>
              <p:nvPr/>
            </p:nvSpPr>
            <p:spPr bwMode="auto">
              <a:xfrm>
                <a:off x="2900" y="2081"/>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3" name="Freeform 63"/>
              <p:cNvSpPr>
                <a:spLocks noChangeAspect="1"/>
              </p:cNvSpPr>
              <p:nvPr/>
            </p:nvSpPr>
            <p:spPr bwMode="auto">
              <a:xfrm>
                <a:off x="2885" y="2022"/>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4" name="Freeform 64"/>
              <p:cNvSpPr>
                <a:spLocks noChangeAspect="1"/>
              </p:cNvSpPr>
              <p:nvPr/>
            </p:nvSpPr>
            <p:spPr bwMode="auto">
              <a:xfrm>
                <a:off x="2818" y="2053"/>
                <a:ext cx="23" cy="3"/>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5" name="Freeform 65"/>
              <p:cNvSpPr>
                <a:spLocks noChangeAspect="1"/>
              </p:cNvSpPr>
              <p:nvPr/>
            </p:nvSpPr>
            <p:spPr bwMode="auto">
              <a:xfrm>
                <a:off x="2850" y="2175"/>
                <a:ext cx="23" cy="3"/>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6" name="Freeform 66"/>
              <p:cNvSpPr>
                <a:spLocks noChangeAspect="1"/>
              </p:cNvSpPr>
              <p:nvPr/>
            </p:nvSpPr>
            <p:spPr bwMode="auto">
              <a:xfrm>
                <a:off x="2881" y="2152"/>
                <a:ext cx="23"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7" name="Freeform 67"/>
              <p:cNvSpPr>
                <a:spLocks noChangeAspect="1"/>
              </p:cNvSpPr>
              <p:nvPr/>
            </p:nvSpPr>
            <p:spPr bwMode="auto">
              <a:xfrm>
                <a:off x="2773" y="2129"/>
                <a:ext cx="22" cy="8"/>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8" name="Freeform 68"/>
              <p:cNvSpPr>
                <a:spLocks noChangeAspect="1"/>
              </p:cNvSpPr>
              <p:nvPr/>
            </p:nvSpPr>
            <p:spPr bwMode="auto">
              <a:xfrm>
                <a:off x="2843" y="2160"/>
                <a:ext cx="23" cy="8"/>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09" name="Freeform 69"/>
              <p:cNvSpPr>
                <a:spLocks noChangeAspect="1"/>
              </p:cNvSpPr>
              <p:nvPr/>
            </p:nvSpPr>
            <p:spPr bwMode="auto">
              <a:xfrm>
                <a:off x="2875" y="2129"/>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10" name="Freeform 70"/>
              <p:cNvSpPr>
                <a:spLocks noChangeAspect="1"/>
              </p:cNvSpPr>
              <p:nvPr/>
            </p:nvSpPr>
            <p:spPr bwMode="auto">
              <a:xfrm>
                <a:off x="2746" y="2118"/>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11" name="Freeform 71"/>
              <p:cNvSpPr>
                <a:spLocks noChangeAspect="1"/>
              </p:cNvSpPr>
              <p:nvPr/>
            </p:nvSpPr>
            <p:spPr bwMode="auto">
              <a:xfrm>
                <a:off x="2792" y="2150"/>
                <a:ext cx="21"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12" name="Freeform 72"/>
              <p:cNvSpPr>
                <a:spLocks noChangeAspect="1"/>
              </p:cNvSpPr>
              <p:nvPr/>
            </p:nvSpPr>
            <p:spPr bwMode="auto">
              <a:xfrm>
                <a:off x="2832" y="2143"/>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13" name="Freeform 73"/>
              <p:cNvSpPr>
                <a:spLocks noChangeAspect="1"/>
              </p:cNvSpPr>
              <p:nvPr/>
            </p:nvSpPr>
            <p:spPr bwMode="auto">
              <a:xfrm>
                <a:off x="2905" y="2032"/>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14" name="Freeform 74"/>
              <p:cNvSpPr>
                <a:spLocks noChangeAspect="1"/>
              </p:cNvSpPr>
              <p:nvPr/>
            </p:nvSpPr>
            <p:spPr bwMode="auto">
              <a:xfrm>
                <a:off x="2751" y="2134"/>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15" name="Freeform 75"/>
              <p:cNvSpPr>
                <a:spLocks noChangeAspect="1"/>
              </p:cNvSpPr>
              <p:nvPr/>
            </p:nvSpPr>
            <p:spPr bwMode="auto">
              <a:xfrm>
                <a:off x="2826" y="2110"/>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16" name="Freeform 76"/>
              <p:cNvSpPr>
                <a:spLocks noChangeAspect="1"/>
              </p:cNvSpPr>
              <p:nvPr/>
            </p:nvSpPr>
            <p:spPr bwMode="auto">
              <a:xfrm>
                <a:off x="2818" y="2060"/>
                <a:ext cx="13" cy="11"/>
              </a:xfrm>
              <a:custGeom>
                <a:avLst/>
                <a:gdLst>
                  <a:gd name="T0" fmla="*/ 0 w 111"/>
                  <a:gd name="T1" fmla="*/ 0 h 93"/>
                  <a:gd name="T2" fmla="*/ 0 w 111"/>
                  <a:gd name="T3" fmla="*/ 0 h 93"/>
                  <a:gd name="T4" fmla="*/ 0 w 111"/>
                  <a:gd name="T5" fmla="*/ 0 h 93"/>
                  <a:gd name="T6" fmla="*/ 0 w 111"/>
                  <a:gd name="T7" fmla="*/ 0 h 93"/>
                  <a:gd name="T8" fmla="*/ 0 w 111"/>
                  <a:gd name="T9" fmla="*/ 0 h 93"/>
                  <a:gd name="T10" fmla="*/ 0 w 111"/>
                  <a:gd name="T11" fmla="*/ 0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217" name="Oval 77"/>
              <p:cNvSpPr>
                <a:spLocks noChangeAspect="1" noChangeArrowheads="1"/>
              </p:cNvSpPr>
              <p:nvPr/>
            </p:nvSpPr>
            <p:spPr bwMode="auto">
              <a:xfrm>
                <a:off x="2714" y="1965"/>
                <a:ext cx="256" cy="229"/>
              </a:xfrm>
              <a:prstGeom prst="ellipse">
                <a:avLst/>
              </a:prstGeom>
              <a:gradFill rotWithShape="1">
                <a:gsLst>
                  <a:gs pos="0">
                    <a:srgbClr val="FFFFFF">
                      <a:alpha val="70000"/>
                    </a:srgbClr>
                  </a:gs>
                  <a:gs pos="100000">
                    <a:schemeClr val="folHlink"/>
                  </a:gs>
                </a:gsLst>
                <a:path path="shape">
                  <a:fillToRect l="50000" t="50000" r="50000" b="50000"/>
                </a:path>
              </a:gradFill>
              <a:ln>
                <a:noFill/>
              </a:ln>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endParaRPr lang="en-US" altLang="en-US">
                  <a:solidFill>
                    <a:srgbClr val="7030A0"/>
                  </a:solidFill>
                  <a:latin typeface="+mj-lt"/>
                </a:endParaRPr>
              </a:p>
            </p:txBody>
          </p:sp>
        </p:grpSp>
      </p:grpSp>
      <p:sp>
        <p:nvSpPr>
          <p:cNvPr id="11" name="Text Box 248"/>
          <p:cNvSpPr txBox="1">
            <a:spLocks noChangeArrowheads="1"/>
          </p:cNvSpPr>
          <p:nvPr/>
        </p:nvSpPr>
        <p:spPr bwMode="auto">
          <a:xfrm>
            <a:off x="1579563" y="2962275"/>
            <a:ext cx="1249362" cy="33972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B-cell</a:t>
            </a:r>
            <a:endParaRPr lang="en-US" sz="1600" dirty="0">
              <a:solidFill>
                <a:schemeClr val="bg1"/>
              </a:solidFill>
              <a:latin typeface="+mj-lt"/>
            </a:endParaRPr>
          </a:p>
        </p:txBody>
      </p:sp>
      <p:grpSp>
        <p:nvGrpSpPr>
          <p:cNvPr id="4" name="Group 3"/>
          <p:cNvGrpSpPr/>
          <p:nvPr/>
        </p:nvGrpSpPr>
        <p:grpSpPr>
          <a:xfrm>
            <a:off x="4272637" y="1810593"/>
            <a:ext cx="713915" cy="296138"/>
            <a:chOff x="4272637" y="1902033"/>
            <a:chExt cx="713915" cy="296138"/>
          </a:xfrm>
          <a:solidFill>
            <a:srgbClr val="FFC000"/>
          </a:solidFill>
        </p:grpSpPr>
        <p:sp>
          <p:nvSpPr>
            <p:cNvPr id="323" name="Freeform 89"/>
            <p:cNvSpPr>
              <a:spLocks noChangeAspect="1"/>
            </p:cNvSpPr>
            <p:nvPr/>
          </p:nvSpPr>
          <p:spPr bwMode="auto">
            <a:xfrm flipH="1" flipV="1">
              <a:off x="4272637" y="1902033"/>
              <a:ext cx="284625"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325" name="Freeform 91"/>
            <p:cNvSpPr>
              <a:spLocks noChangeAspect="1"/>
            </p:cNvSpPr>
            <p:nvPr/>
          </p:nvSpPr>
          <p:spPr bwMode="auto">
            <a:xfrm flipH="1" flipV="1">
              <a:off x="4430239" y="1902033"/>
              <a:ext cx="284625"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5" name="Group 93"/>
            <p:cNvGrpSpPr>
              <a:grpSpLocks noChangeAspect="1"/>
            </p:cNvGrpSpPr>
            <p:nvPr/>
          </p:nvGrpSpPr>
          <p:grpSpPr bwMode="auto">
            <a:xfrm flipV="1">
              <a:off x="4465523" y="1950731"/>
              <a:ext cx="18818" cy="230330"/>
              <a:chOff x="2195" y="2463"/>
              <a:chExt cx="40" cy="442"/>
            </a:xfrm>
            <a:grpFill/>
          </p:grpSpPr>
          <p:sp>
            <p:nvSpPr>
              <p:cNvPr id="361"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62"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6" name="Group 96"/>
            <p:cNvGrpSpPr>
              <a:grpSpLocks noChangeAspect="1"/>
            </p:cNvGrpSpPr>
            <p:nvPr/>
          </p:nvGrpSpPr>
          <p:grpSpPr bwMode="auto">
            <a:xfrm flipV="1">
              <a:off x="4530211" y="1905982"/>
              <a:ext cx="19994" cy="201374"/>
              <a:chOff x="2329" y="2599"/>
              <a:chExt cx="43" cy="386"/>
            </a:xfrm>
            <a:grpFill/>
          </p:grpSpPr>
          <p:sp>
            <p:nvSpPr>
              <p:cNvPr id="359"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60"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7" name="Group 99"/>
            <p:cNvGrpSpPr>
              <a:grpSpLocks noChangeAspect="1"/>
            </p:cNvGrpSpPr>
            <p:nvPr/>
          </p:nvGrpSpPr>
          <p:grpSpPr bwMode="auto">
            <a:xfrm flipV="1">
              <a:off x="4592546" y="1921776"/>
              <a:ext cx="19994" cy="84235"/>
              <a:chOff x="2478" y="2807"/>
              <a:chExt cx="43" cy="178"/>
            </a:xfrm>
            <a:grpFill/>
          </p:grpSpPr>
          <p:sp>
            <p:nvSpPr>
              <p:cNvPr id="357"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58"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8" name="Group 102"/>
            <p:cNvGrpSpPr>
              <a:grpSpLocks noChangeAspect="1"/>
            </p:cNvGrpSpPr>
            <p:nvPr/>
          </p:nvGrpSpPr>
          <p:grpSpPr bwMode="auto">
            <a:xfrm flipV="1">
              <a:off x="4846592" y="2073135"/>
              <a:ext cx="21170" cy="117139"/>
              <a:chOff x="3094" y="2443"/>
              <a:chExt cx="40" cy="183"/>
            </a:xfrm>
            <a:grpFill/>
          </p:grpSpPr>
          <p:sp>
            <p:nvSpPr>
              <p:cNvPr id="355"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356"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9" name="Group 105"/>
            <p:cNvGrpSpPr>
              <a:grpSpLocks noChangeAspect="1"/>
            </p:cNvGrpSpPr>
            <p:nvPr/>
          </p:nvGrpSpPr>
          <p:grpSpPr bwMode="auto">
            <a:xfrm flipV="1">
              <a:off x="4790137" y="1975738"/>
              <a:ext cx="21170" cy="213219"/>
              <a:chOff x="2978" y="2432"/>
              <a:chExt cx="46" cy="375"/>
            </a:xfrm>
            <a:grpFill/>
          </p:grpSpPr>
          <p:sp>
            <p:nvSpPr>
              <p:cNvPr id="353"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54"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0" name="Group 108"/>
            <p:cNvGrpSpPr>
              <a:grpSpLocks noChangeAspect="1"/>
            </p:cNvGrpSpPr>
            <p:nvPr/>
          </p:nvGrpSpPr>
          <p:grpSpPr bwMode="auto">
            <a:xfrm flipV="1">
              <a:off x="4731330" y="1917827"/>
              <a:ext cx="19994" cy="227697"/>
              <a:chOff x="2832" y="2516"/>
              <a:chExt cx="43" cy="436"/>
            </a:xfrm>
            <a:grpFill/>
          </p:grpSpPr>
          <p:sp>
            <p:nvSpPr>
              <p:cNvPr id="351"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352"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2" name="Group 111"/>
            <p:cNvGrpSpPr>
              <a:grpSpLocks noChangeAspect="1"/>
            </p:cNvGrpSpPr>
            <p:nvPr/>
          </p:nvGrpSpPr>
          <p:grpSpPr bwMode="auto">
            <a:xfrm flipV="1">
              <a:off x="4668995" y="1912562"/>
              <a:ext cx="18818" cy="113191"/>
              <a:chOff x="2668" y="2761"/>
              <a:chExt cx="40" cy="217"/>
            </a:xfrm>
            <a:grpFill/>
          </p:grpSpPr>
          <p:sp>
            <p:nvSpPr>
              <p:cNvPr id="349"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50"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334" name="Freeform 114"/>
            <p:cNvSpPr>
              <a:spLocks noChangeAspect="1"/>
            </p:cNvSpPr>
            <p:nvPr/>
          </p:nvSpPr>
          <p:spPr bwMode="auto">
            <a:xfrm flipV="1">
              <a:off x="4544325" y="1902033"/>
              <a:ext cx="284625"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338" name="Freeform 124"/>
            <p:cNvSpPr>
              <a:spLocks noChangeAspect="1"/>
            </p:cNvSpPr>
            <p:nvPr/>
          </p:nvSpPr>
          <p:spPr bwMode="auto">
            <a:xfrm flipV="1">
              <a:off x="4701927" y="1902033"/>
              <a:ext cx="284625"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grpSp>
        <p:nvGrpSpPr>
          <p:cNvPr id="13" name="Group 362"/>
          <p:cNvGrpSpPr>
            <a:grpSpLocks/>
          </p:cNvGrpSpPr>
          <p:nvPr/>
        </p:nvGrpSpPr>
        <p:grpSpPr bwMode="auto">
          <a:xfrm>
            <a:off x="1767303" y="2042453"/>
            <a:ext cx="714375" cy="295275"/>
            <a:chOff x="4787774" y="2997411"/>
            <a:chExt cx="713915" cy="296138"/>
          </a:xfrm>
        </p:grpSpPr>
        <p:sp>
          <p:nvSpPr>
            <p:cNvPr id="364" name="Freeform 89"/>
            <p:cNvSpPr>
              <a:spLocks noChangeAspect="1"/>
            </p:cNvSpPr>
            <p:nvPr/>
          </p:nvSpPr>
          <p:spPr bwMode="auto">
            <a:xfrm flipH="1" flipV="1">
              <a:off x="4787774" y="2997411"/>
              <a:ext cx="283979"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365" name="Freeform 91"/>
            <p:cNvSpPr>
              <a:spLocks noChangeAspect="1"/>
            </p:cNvSpPr>
            <p:nvPr/>
          </p:nvSpPr>
          <p:spPr bwMode="auto">
            <a:xfrm flipH="1" flipV="1">
              <a:off x="4944835" y="2997411"/>
              <a:ext cx="285566"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14" name="Group 93"/>
            <p:cNvGrpSpPr>
              <a:grpSpLocks noChangeAspect="1"/>
            </p:cNvGrpSpPr>
            <p:nvPr/>
          </p:nvGrpSpPr>
          <p:grpSpPr bwMode="auto">
            <a:xfrm flipV="1">
              <a:off x="4980660" y="3046109"/>
              <a:ext cx="18818" cy="230330"/>
              <a:chOff x="2195" y="2463"/>
              <a:chExt cx="40" cy="442"/>
            </a:xfrm>
            <a:solidFill>
              <a:srgbClr val="C00000"/>
            </a:solidFill>
          </p:grpSpPr>
          <p:sp>
            <p:nvSpPr>
              <p:cNvPr id="387"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88"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5" name="Group 96"/>
            <p:cNvGrpSpPr>
              <a:grpSpLocks noChangeAspect="1"/>
            </p:cNvGrpSpPr>
            <p:nvPr/>
          </p:nvGrpSpPr>
          <p:grpSpPr bwMode="auto">
            <a:xfrm flipV="1">
              <a:off x="5045348" y="3001360"/>
              <a:ext cx="19994" cy="201374"/>
              <a:chOff x="2329" y="2599"/>
              <a:chExt cx="43" cy="386"/>
            </a:xfrm>
            <a:solidFill>
              <a:srgbClr val="C00000"/>
            </a:solidFill>
          </p:grpSpPr>
          <p:sp>
            <p:nvSpPr>
              <p:cNvPr id="385"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86"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6" name="Group 99"/>
            <p:cNvGrpSpPr>
              <a:grpSpLocks noChangeAspect="1"/>
            </p:cNvGrpSpPr>
            <p:nvPr/>
          </p:nvGrpSpPr>
          <p:grpSpPr bwMode="auto">
            <a:xfrm flipV="1">
              <a:off x="5107683" y="3017154"/>
              <a:ext cx="19994" cy="84235"/>
              <a:chOff x="2478" y="2807"/>
              <a:chExt cx="43" cy="178"/>
            </a:xfrm>
            <a:solidFill>
              <a:srgbClr val="C00000"/>
            </a:solidFill>
          </p:grpSpPr>
          <p:sp>
            <p:nvSpPr>
              <p:cNvPr id="383"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84"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7" name="Group 102"/>
            <p:cNvGrpSpPr>
              <a:grpSpLocks noChangeAspect="1"/>
            </p:cNvGrpSpPr>
            <p:nvPr/>
          </p:nvGrpSpPr>
          <p:grpSpPr bwMode="auto">
            <a:xfrm flipV="1">
              <a:off x="5361729" y="3168513"/>
              <a:ext cx="21170" cy="117139"/>
              <a:chOff x="3094" y="2443"/>
              <a:chExt cx="40" cy="183"/>
            </a:xfrm>
            <a:solidFill>
              <a:srgbClr val="C00000"/>
            </a:solidFill>
          </p:grpSpPr>
          <p:sp>
            <p:nvSpPr>
              <p:cNvPr id="381"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382"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8" name="Group 105"/>
            <p:cNvGrpSpPr>
              <a:grpSpLocks noChangeAspect="1"/>
            </p:cNvGrpSpPr>
            <p:nvPr/>
          </p:nvGrpSpPr>
          <p:grpSpPr bwMode="auto">
            <a:xfrm flipV="1">
              <a:off x="5305274" y="3071116"/>
              <a:ext cx="21170" cy="213219"/>
              <a:chOff x="2978" y="2432"/>
              <a:chExt cx="46" cy="375"/>
            </a:xfrm>
            <a:solidFill>
              <a:srgbClr val="C00000"/>
            </a:solidFill>
          </p:grpSpPr>
          <p:sp>
            <p:nvSpPr>
              <p:cNvPr id="379"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80"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9" name="Group 108"/>
            <p:cNvGrpSpPr>
              <a:grpSpLocks noChangeAspect="1"/>
            </p:cNvGrpSpPr>
            <p:nvPr/>
          </p:nvGrpSpPr>
          <p:grpSpPr bwMode="auto">
            <a:xfrm flipV="1">
              <a:off x="5246467" y="3013205"/>
              <a:ext cx="19994" cy="227697"/>
              <a:chOff x="2832" y="2516"/>
              <a:chExt cx="43" cy="436"/>
            </a:xfrm>
            <a:solidFill>
              <a:srgbClr val="C00000"/>
            </a:solidFill>
          </p:grpSpPr>
          <p:sp>
            <p:nvSpPr>
              <p:cNvPr id="377"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378"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20" name="Group 111"/>
            <p:cNvGrpSpPr>
              <a:grpSpLocks noChangeAspect="1"/>
            </p:cNvGrpSpPr>
            <p:nvPr/>
          </p:nvGrpSpPr>
          <p:grpSpPr bwMode="auto">
            <a:xfrm flipV="1">
              <a:off x="5184132" y="3007940"/>
              <a:ext cx="18818" cy="113191"/>
              <a:chOff x="2668" y="2761"/>
              <a:chExt cx="40" cy="217"/>
            </a:xfrm>
            <a:solidFill>
              <a:srgbClr val="C00000"/>
            </a:solidFill>
          </p:grpSpPr>
          <p:sp>
            <p:nvSpPr>
              <p:cNvPr id="375"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76"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373" name="Freeform 114"/>
            <p:cNvSpPr>
              <a:spLocks noChangeAspect="1"/>
            </p:cNvSpPr>
            <p:nvPr/>
          </p:nvSpPr>
          <p:spPr bwMode="auto">
            <a:xfrm flipV="1">
              <a:off x="5059061" y="2997411"/>
              <a:ext cx="285566"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374" name="Freeform 124"/>
            <p:cNvSpPr>
              <a:spLocks noChangeAspect="1"/>
            </p:cNvSpPr>
            <p:nvPr/>
          </p:nvSpPr>
          <p:spPr bwMode="auto">
            <a:xfrm flipV="1">
              <a:off x="5217709" y="2997411"/>
              <a:ext cx="283980"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sp>
        <p:nvSpPr>
          <p:cNvPr id="391" name="TextBox 390"/>
          <p:cNvSpPr txBox="1"/>
          <p:nvPr/>
        </p:nvSpPr>
        <p:spPr>
          <a:xfrm>
            <a:off x="3486150" y="2117725"/>
            <a:ext cx="915988" cy="523875"/>
          </a:xfrm>
          <a:prstGeom prst="rect">
            <a:avLst/>
          </a:prstGeom>
          <a:noFill/>
        </p:spPr>
        <p:txBody>
          <a:bodyPr>
            <a:spAutoFit/>
          </a:bodyPr>
          <a:lstStyle/>
          <a:p>
            <a:pPr fontAlgn="auto">
              <a:spcBef>
                <a:spcPts val="0"/>
              </a:spcBef>
              <a:spcAft>
                <a:spcPts val="0"/>
              </a:spcAft>
              <a:defRPr/>
            </a:pPr>
            <a:r>
              <a:rPr lang="en-US" sz="1400" dirty="0">
                <a:solidFill>
                  <a:schemeClr val="bg1"/>
                </a:solidFill>
                <a:latin typeface="+mj-lt"/>
                <a:cs typeface="+mn-cs"/>
              </a:rPr>
              <a:t>Human variable</a:t>
            </a:r>
          </a:p>
        </p:txBody>
      </p:sp>
      <p:sp>
        <p:nvSpPr>
          <p:cNvPr id="392" name="TextBox 391"/>
          <p:cNvSpPr txBox="1"/>
          <p:nvPr/>
        </p:nvSpPr>
        <p:spPr>
          <a:xfrm>
            <a:off x="4381500" y="2117725"/>
            <a:ext cx="1020763" cy="523875"/>
          </a:xfrm>
          <a:prstGeom prst="rect">
            <a:avLst/>
          </a:prstGeom>
          <a:noFill/>
        </p:spPr>
        <p:txBody>
          <a:bodyPr>
            <a:spAutoFit/>
          </a:bodyPr>
          <a:lstStyle/>
          <a:p>
            <a:pPr fontAlgn="auto">
              <a:spcBef>
                <a:spcPts val="0"/>
              </a:spcBef>
              <a:spcAft>
                <a:spcPts val="0"/>
              </a:spcAft>
              <a:defRPr/>
            </a:pPr>
            <a:r>
              <a:rPr lang="en-US" sz="1400" dirty="0">
                <a:solidFill>
                  <a:schemeClr val="bg1"/>
                </a:solidFill>
                <a:latin typeface="+mj-lt"/>
                <a:cs typeface="+mn-cs"/>
              </a:rPr>
              <a:t>Human constant</a:t>
            </a:r>
          </a:p>
        </p:txBody>
      </p:sp>
      <p:grpSp>
        <p:nvGrpSpPr>
          <p:cNvPr id="20488" name="Group 218"/>
          <p:cNvGrpSpPr>
            <a:grpSpLocks/>
          </p:cNvGrpSpPr>
          <p:nvPr/>
        </p:nvGrpSpPr>
        <p:grpSpPr bwMode="auto">
          <a:xfrm>
            <a:off x="652463" y="4527550"/>
            <a:ext cx="2616200" cy="866775"/>
            <a:chOff x="1045839" y="4644672"/>
            <a:chExt cx="2616948" cy="866912"/>
          </a:xfrm>
        </p:grpSpPr>
        <p:sp>
          <p:nvSpPr>
            <p:cNvPr id="220" name="Oval 219"/>
            <p:cNvSpPr/>
            <p:nvPr/>
          </p:nvSpPr>
          <p:spPr bwMode="auto">
            <a:xfrm rot="16200000">
              <a:off x="1706113" y="4041246"/>
              <a:ext cx="810064" cy="2130612"/>
            </a:xfrm>
            <a:prstGeom prst="ellipse">
              <a:avLst/>
            </a:prstGeom>
            <a:gradFill flip="none" rotWithShape="1">
              <a:gsLst>
                <a:gs pos="0">
                  <a:srgbClr val="D99694">
                    <a:tint val="66000"/>
                    <a:satMod val="160000"/>
                  </a:srgbClr>
                </a:gs>
                <a:gs pos="50000">
                  <a:srgbClr val="D99694">
                    <a:tint val="44500"/>
                    <a:satMod val="160000"/>
                  </a:srgbClr>
                </a:gs>
                <a:gs pos="100000">
                  <a:srgbClr val="D99694">
                    <a:tint val="23500"/>
                    <a:satMod val="160000"/>
                  </a:srgbClr>
                </a:gs>
              </a:gsLst>
              <a:path path="circle">
                <a:fillToRect r="100000" b="100000"/>
              </a:path>
              <a:tileRect l="-100000" t="-100000"/>
            </a:gradFill>
            <a:ln w="38100">
              <a:solidFill>
                <a:srgbClr val="0000FF"/>
              </a:solid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accent6">
                    <a:lumMod val="75000"/>
                  </a:schemeClr>
                </a:solidFill>
                <a:latin typeface="+mj-lt"/>
              </a:endParaRPr>
            </a:p>
          </p:txBody>
        </p:sp>
        <p:sp>
          <p:nvSpPr>
            <p:cNvPr id="221" name="Text Box 120"/>
            <p:cNvSpPr txBox="1">
              <a:spLocks noChangeArrowheads="1"/>
            </p:cNvSpPr>
            <p:nvPr/>
          </p:nvSpPr>
          <p:spPr bwMode="auto">
            <a:xfrm rot="8056069">
              <a:off x="3139577" y="5037604"/>
              <a:ext cx="331839" cy="584367"/>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3200" b="1" dirty="0">
                  <a:solidFill>
                    <a:schemeClr val="accent3">
                      <a:lumMod val="60000"/>
                      <a:lumOff val="40000"/>
                    </a:schemeClr>
                  </a:solidFill>
                  <a:latin typeface="+mj-lt"/>
                </a:rPr>
                <a:t>Y</a:t>
              </a:r>
            </a:p>
          </p:txBody>
        </p:sp>
        <p:sp>
          <p:nvSpPr>
            <p:cNvPr id="222" name="Text Box 120"/>
            <p:cNvSpPr txBox="1">
              <a:spLocks noChangeArrowheads="1"/>
            </p:cNvSpPr>
            <p:nvPr/>
          </p:nvSpPr>
          <p:spPr bwMode="auto">
            <a:xfrm rot="5666217">
              <a:off x="3207859" y="4759747"/>
              <a:ext cx="325489" cy="584367"/>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3200" b="1" dirty="0">
                  <a:solidFill>
                    <a:schemeClr val="accent3">
                      <a:lumMod val="60000"/>
                      <a:lumOff val="40000"/>
                    </a:schemeClr>
                  </a:solidFill>
                  <a:latin typeface="+mj-lt"/>
                </a:rPr>
                <a:t>Y</a:t>
              </a:r>
            </a:p>
          </p:txBody>
        </p:sp>
        <p:sp>
          <p:nvSpPr>
            <p:cNvPr id="223" name="Text Box 120"/>
            <p:cNvSpPr txBox="1">
              <a:spLocks noChangeArrowheads="1"/>
            </p:cNvSpPr>
            <p:nvPr/>
          </p:nvSpPr>
          <p:spPr bwMode="auto">
            <a:xfrm rot="3521076">
              <a:off x="3067332" y="4571598"/>
              <a:ext cx="439808" cy="585955"/>
            </a:xfrm>
            <a:prstGeom prst="rect">
              <a:avLst/>
            </a:prstGeom>
            <a:noFill/>
            <a:ln w="9525">
              <a:noFill/>
              <a:miter lim="800000"/>
              <a:headEnd/>
              <a:tailEnd/>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3200" b="1" dirty="0">
                  <a:ln w="28575">
                    <a:noFill/>
                  </a:ln>
                  <a:solidFill>
                    <a:schemeClr val="accent3">
                      <a:lumMod val="60000"/>
                      <a:lumOff val="40000"/>
                    </a:schemeClr>
                  </a:solidFill>
                  <a:latin typeface="+mj-lt"/>
                </a:rPr>
                <a:t>Y</a:t>
              </a:r>
            </a:p>
          </p:txBody>
        </p:sp>
      </p:grpSp>
      <p:sp>
        <p:nvSpPr>
          <p:cNvPr id="224" name="TextBox 223"/>
          <p:cNvSpPr txBox="1"/>
          <p:nvPr/>
        </p:nvSpPr>
        <p:spPr>
          <a:xfrm>
            <a:off x="419100" y="5697538"/>
            <a:ext cx="2554288" cy="338137"/>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Arial" panose="020B0604020202020204" pitchFamily="34" charset="0"/>
              </a:rPr>
              <a:t>Selected phage</a:t>
            </a:r>
          </a:p>
        </p:txBody>
      </p:sp>
      <p:grpSp>
        <p:nvGrpSpPr>
          <p:cNvPr id="22" name="Group 224"/>
          <p:cNvGrpSpPr/>
          <p:nvPr/>
        </p:nvGrpSpPr>
        <p:grpSpPr>
          <a:xfrm>
            <a:off x="4377420" y="4596726"/>
            <a:ext cx="713915" cy="296138"/>
            <a:chOff x="4272637" y="1902033"/>
            <a:chExt cx="713915" cy="296138"/>
          </a:xfrm>
          <a:solidFill>
            <a:srgbClr val="FFC000"/>
          </a:solidFill>
        </p:grpSpPr>
        <p:sp>
          <p:nvSpPr>
            <p:cNvPr id="226" name="Freeform 89"/>
            <p:cNvSpPr>
              <a:spLocks noChangeAspect="1"/>
            </p:cNvSpPr>
            <p:nvPr/>
          </p:nvSpPr>
          <p:spPr bwMode="auto">
            <a:xfrm flipH="1" flipV="1">
              <a:off x="4272637" y="1902033"/>
              <a:ext cx="284625"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227" name="Freeform 91"/>
            <p:cNvSpPr>
              <a:spLocks noChangeAspect="1"/>
            </p:cNvSpPr>
            <p:nvPr/>
          </p:nvSpPr>
          <p:spPr bwMode="auto">
            <a:xfrm flipH="1" flipV="1">
              <a:off x="4430239" y="1902033"/>
              <a:ext cx="284625"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23" name="Group 93"/>
            <p:cNvGrpSpPr>
              <a:grpSpLocks noChangeAspect="1"/>
            </p:cNvGrpSpPr>
            <p:nvPr/>
          </p:nvGrpSpPr>
          <p:grpSpPr bwMode="auto">
            <a:xfrm flipV="1">
              <a:off x="4465523" y="1950731"/>
              <a:ext cx="18818" cy="230330"/>
              <a:chOff x="2195" y="2463"/>
              <a:chExt cx="40" cy="442"/>
            </a:xfrm>
            <a:grpFill/>
          </p:grpSpPr>
          <p:sp>
            <p:nvSpPr>
              <p:cNvPr id="249"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50"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4" name="Group 96"/>
            <p:cNvGrpSpPr>
              <a:grpSpLocks noChangeAspect="1"/>
            </p:cNvGrpSpPr>
            <p:nvPr/>
          </p:nvGrpSpPr>
          <p:grpSpPr bwMode="auto">
            <a:xfrm flipV="1">
              <a:off x="4530211" y="1905982"/>
              <a:ext cx="19994" cy="201374"/>
              <a:chOff x="2329" y="2599"/>
              <a:chExt cx="43" cy="386"/>
            </a:xfrm>
            <a:grpFill/>
          </p:grpSpPr>
          <p:sp>
            <p:nvSpPr>
              <p:cNvPr id="247"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48"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5" name="Group 99"/>
            <p:cNvGrpSpPr>
              <a:grpSpLocks noChangeAspect="1"/>
            </p:cNvGrpSpPr>
            <p:nvPr/>
          </p:nvGrpSpPr>
          <p:grpSpPr bwMode="auto">
            <a:xfrm flipV="1">
              <a:off x="4592546" y="1921776"/>
              <a:ext cx="19994" cy="84235"/>
              <a:chOff x="2478" y="2807"/>
              <a:chExt cx="43" cy="178"/>
            </a:xfrm>
            <a:grpFill/>
          </p:grpSpPr>
          <p:sp>
            <p:nvSpPr>
              <p:cNvPr id="245"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46"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6" name="Group 102"/>
            <p:cNvGrpSpPr>
              <a:grpSpLocks noChangeAspect="1"/>
            </p:cNvGrpSpPr>
            <p:nvPr/>
          </p:nvGrpSpPr>
          <p:grpSpPr bwMode="auto">
            <a:xfrm flipV="1">
              <a:off x="4846592" y="2073135"/>
              <a:ext cx="21170" cy="117139"/>
              <a:chOff x="3094" y="2443"/>
              <a:chExt cx="40" cy="183"/>
            </a:xfrm>
            <a:grpFill/>
          </p:grpSpPr>
          <p:sp>
            <p:nvSpPr>
              <p:cNvPr id="243"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244"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27" name="Group 105"/>
            <p:cNvGrpSpPr>
              <a:grpSpLocks noChangeAspect="1"/>
            </p:cNvGrpSpPr>
            <p:nvPr/>
          </p:nvGrpSpPr>
          <p:grpSpPr bwMode="auto">
            <a:xfrm flipV="1">
              <a:off x="4790137" y="1975738"/>
              <a:ext cx="21170" cy="213219"/>
              <a:chOff x="2978" y="2432"/>
              <a:chExt cx="46" cy="375"/>
            </a:xfrm>
            <a:grpFill/>
          </p:grpSpPr>
          <p:sp>
            <p:nvSpPr>
              <p:cNvPr id="241"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42"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8" name="Group 108"/>
            <p:cNvGrpSpPr>
              <a:grpSpLocks noChangeAspect="1"/>
            </p:cNvGrpSpPr>
            <p:nvPr/>
          </p:nvGrpSpPr>
          <p:grpSpPr bwMode="auto">
            <a:xfrm flipV="1">
              <a:off x="4731330" y="1917827"/>
              <a:ext cx="19994" cy="227697"/>
              <a:chOff x="2832" y="2516"/>
              <a:chExt cx="43" cy="436"/>
            </a:xfrm>
            <a:grpFill/>
          </p:grpSpPr>
          <p:sp>
            <p:nvSpPr>
              <p:cNvPr id="239"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240"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29" name="Group 111"/>
            <p:cNvGrpSpPr>
              <a:grpSpLocks noChangeAspect="1"/>
            </p:cNvGrpSpPr>
            <p:nvPr/>
          </p:nvGrpSpPr>
          <p:grpSpPr bwMode="auto">
            <a:xfrm flipV="1">
              <a:off x="4668995" y="1912562"/>
              <a:ext cx="18818" cy="113191"/>
              <a:chOff x="2668" y="2761"/>
              <a:chExt cx="40" cy="217"/>
            </a:xfrm>
            <a:grpFill/>
          </p:grpSpPr>
          <p:sp>
            <p:nvSpPr>
              <p:cNvPr id="237"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38"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235" name="Freeform 114"/>
            <p:cNvSpPr>
              <a:spLocks noChangeAspect="1"/>
            </p:cNvSpPr>
            <p:nvPr/>
          </p:nvSpPr>
          <p:spPr bwMode="auto">
            <a:xfrm flipV="1">
              <a:off x="4544325" y="1902033"/>
              <a:ext cx="284625"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236" name="Freeform 124"/>
            <p:cNvSpPr>
              <a:spLocks noChangeAspect="1"/>
            </p:cNvSpPr>
            <p:nvPr/>
          </p:nvSpPr>
          <p:spPr bwMode="auto">
            <a:xfrm flipV="1">
              <a:off x="4701927" y="1902033"/>
              <a:ext cx="284625"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grpSp>
        <p:nvGrpSpPr>
          <p:cNvPr id="30" name="Group 250"/>
          <p:cNvGrpSpPr>
            <a:grpSpLocks/>
          </p:cNvGrpSpPr>
          <p:nvPr/>
        </p:nvGrpSpPr>
        <p:grpSpPr bwMode="auto">
          <a:xfrm>
            <a:off x="1402132" y="4842936"/>
            <a:ext cx="714375" cy="295275"/>
            <a:chOff x="4787774" y="2997411"/>
            <a:chExt cx="713915" cy="296138"/>
          </a:xfrm>
        </p:grpSpPr>
        <p:sp>
          <p:nvSpPr>
            <p:cNvPr id="252" name="Freeform 89"/>
            <p:cNvSpPr>
              <a:spLocks noChangeAspect="1"/>
            </p:cNvSpPr>
            <p:nvPr/>
          </p:nvSpPr>
          <p:spPr bwMode="auto">
            <a:xfrm flipH="1" flipV="1">
              <a:off x="4787774" y="2997411"/>
              <a:ext cx="283979"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253" name="Freeform 91"/>
            <p:cNvSpPr>
              <a:spLocks noChangeAspect="1"/>
            </p:cNvSpPr>
            <p:nvPr/>
          </p:nvSpPr>
          <p:spPr bwMode="auto">
            <a:xfrm flipH="1" flipV="1">
              <a:off x="4944835" y="2997411"/>
              <a:ext cx="285566"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31" name="Group 93"/>
            <p:cNvGrpSpPr>
              <a:grpSpLocks noChangeAspect="1"/>
            </p:cNvGrpSpPr>
            <p:nvPr/>
          </p:nvGrpSpPr>
          <p:grpSpPr bwMode="auto">
            <a:xfrm flipV="1">
              <a:off x="4980660" y="3046109"/>
              <a:ext cx="18818" cy="230330"/>
              <a:chOff x="2195" y="2463"/>
              <a:chExt cx="40" cy="442"/>
            </a:xfrm>
            <a:solidFill>
              <a:srgbClr val="C00000"/>
            </a:solidFill>
          </p:grpSpPr>
          <p:sp>
            <p:nvSpPr>
              <p:cNvPr id="275"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76"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25" name="Group 96"/>
            <p:cNvGrpSpPr>
              <a:grpSpLocks noChangeAspect="1"/>
            </p:cNvGrpSpPr>
            <p:nvPr/>
          </p:nvGrpSpPr>
          <p:grpSpPr bwMode="auto">
            <a:xfrm flipV="1">
              <a:off x="5045348" y="3001360"/>
              <a:ext cx="19994" cy="201374"/>
              <a:chOff x="2329" y="2599"/>
              <a:chExt cx="43" cy="386"/>
            </a:xfrm>
            <a:solidFill>
              <a:srgbClr val="C00000"/>
            </a:solidFill>
          </p:grpSpPr>
          <p:sp>
            <p:nvSpPr>
              <p:cNvPr id="273"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74"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28" name="Group 99"/>
            <p:cNvGrpSpPr>
              <a:grpSpLocks noChangeAspect="1"/>
            </p:cNvGrpSpPr>
            <p:nvPr/>
          </p:nvGrpSpPr>
          <p:grpSpPr bwMode="auto">
            <a:xfrm flipV="1">
              <a:off x="5107683" y="3017154"/>
              <a:ext cx="19994" cy="84235"/>
              <a:chOff x="2478" y="2807"/>
              <a:chExt cx="43" cy="178"/>
            </a:xfrm>
            <a:solidFill>
              <a:srgbClr val="C00000"/>
            </a:solidFill>
          </p:grpSpPr>
          <p:sp>
            <p:nvSpPr>
              <p:cNvPr id="271"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72"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29" name="Group 102"/>
            <p:cNvGrpSpPr>
              <a:grpSpLocks noChangeAspect="1"/>
            </p:cNvGrpSpPr>
            <p:nvPr/>
          </p:nvGrpSpPr>
          <p:grpSpPr bwMode="auto">
            <a:xfrm flipV="1">
              <a:off x="5361729" y="3168513"/>
              <a:ext cx="21170" cy="117139"/>
              <a:chOff x="3094" y="2443"/>
              <a:chExt cx="40" cy="183"/>
            </a:xfrm>
            <a:solidFill>
              <a:srgbClr val="C00000"/>
            </a:solidFill>
          </p:grpSpPr>
          <p:sp>
            <p:nvSpPr>
              <p:cNvPr id="269"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270"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230" name="Group 105"/>
            <p:cNvGrpSpPr>
              <a:grpSpLocks noChangeAspect="1"/>
            </p:cNvGrpSpPr>
            <p:nvPr/>
          </p:nvGrpSpPr>
          <p:grpSpPr bwMode="auto">
            <a:xfrm flipV="1">
              <a:off x="5305274" y="3071116"/>
              <a:ext cx="21170" cy="213219"/>
              <a:chOff x="2978" y="2432"/>
              <a:chExt cx="46" cy="375"/>
            </a:xfrm>
            <a:solidFill>
              <a:srgbClr val="C00000"/>
            </a:solidFill>
          </p:grpSpPr>
          <p:sp>
            <p:nvSpPr>
              <p:cNvPr id="267"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68"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231" name="Group 108"/>
            <p:cNvGrpSpPr>
              <a:grpSpLocks noChangeAspect="1"/>
            </p:cNvGrpSpPr>
            <p:nvPr/>
          </p:nvGrpSpPr>
          <p:grpSpPr bwMode="auto">
            <a:xfrm flipV="1">
              <a:off x="5246467" y="3013205"/>
              <a:ext cx="19994" cy="227697"/>
              <a:chOff x="2832" y="2516"/>
              <a:chExt cx="43" cy="436"/>
            </a:xfrm>
            <a:solidFill>
              <a:srgbClr val="C00000"/>
            </a:solidFill>
          </p:grpSpPr>
          <p:sp>
            <p:nvSpPr>
              <p:cNvPr id="265"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266"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232" name="Group 111"/>
            <p:cNvGrpSpPr>
              <a:grpSpLocks noChangeAspect="1"/>
            </p:cNvGrpSpPr>
            <p:nvPr/>
          </p:nvGrpSpPr>
          <p:grpSpPr bwMode="auto">
            <a:xfrm flipV="1">
              <a:off x="5184132" y="3007940"/>
              <a:ext cx="18818" cy="113191"/>
              <a:chOff x="2668" y="2761"/>
              <a:chExt cx="40" cy="217"/>
            </a:xfrm>
            <a:solidFill>
              <a:srgbClr val="C00000"/>
            </a:solidFill>
          </p:grpSpPr>
          <p:sp>
            <p:nvSpPr>
              <p:cNvPr id="263"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264"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261" name="Freeform 114"/>
            <p:cNvSpPr>
              <a:spLocks noChangeAspect="1"/>
            </p:cNvSpPr>
            <p:nvPr/>
          </p:nvSpPr>
          <p:spPr bwMode="auto">
            <a:xfrm flipV="1">
              <a:off x="5059061" y="2997411"/>
              <a:ext cx="285566"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262" name="Freeform 124"/>
            <p:cNvSpPr>
              <a:spLocks noChangeAspect="1"/>
            </p:cNvSpPr>
            <p:nvPr/>
          </p:nvSpPr>
          <p:spPr bwMode="auto">
            <a:xfrm flipV="1">
              <a:off x="5217709" y="2997411"/>
              <a:ext cx="283980" cy="296138"/>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sp>
        <p:nvSpPr>
          <p:cNvPr id="277" name="TextBox 276"/>
          <p:cNvSpPr txBox="1"/>
          <p:nvPr/>
        </p:nvSpPr>
        <p:spPr>
          <a:xfrm>
            <a:off x="3590925" y="4903788"/>
            <a:ext cx="915988" cy="523875"/>
          </a:xfrm>
          <a:prstGeom prst="rect">
            <a:avLst/>
          </a:prstGeom>
          <a:noFill/>
        </p:spPr>
        <p:txBody>
          <a:bodyPr>
            <a:spAutoFit/>
          </a:bodyPr>
          <a:lstStyle/>
          <a:p>
            <a:pPr fontAlgn="auto">
              <a:spcBef>
                <a:spcPts val="0"/>
              </a:spcBef>
              <a:spcAft>
                <a:spcPts val="0"/>
              </a:spcAft>
              <a:defRPr/>
            </a:pPr>
            <a:r>
              <a:rPr lang="en-US" sz="1400" dirty="0">
                <a:solidFill>
                  <a:schemeClr val="bg1"/>
                </a:solidFill>
                <a:latin typeface="+mj-lt"/>
                <a:cs typeface="+mn-cs"/>
              </a:rPr>
              <a:t>Human variable</a:t>
            </a:r>
          </a:p>
        </p:txBody>
      </p:sp>
      <p:sp>
        <p:nvSpPr>
          <p:cNvPr id="278" name="TextBox 277"/>
          <p:cNvSpPr txBox="1"/>
          <p:nvPr/>
        </p:nvSpPr>
        <p:spPr>
          <a:xfrm>
            <a:off x="4486275" y="4903788"/>
            <a:ext cx="1155700" cy="523875"/>
          </a:xfrm>
          <a:prstGeom prst="rect">
            <a:avLst/>
          </a:prstGeom>
          <a:noFill/>
        </p:spPr>
        <p:txBody>
          <a:bodyPr>
            <a:spAutoFit/>
          </a:bodyPr>
          <a:lstStyle/>
          <a:p>
            <a:pPr fontAlgn="auto">
              <a:spcBef>
                <a:spcPts val="0"/>
              </a:spcBef>
              <a:spcAft>
                <a:spcPts val="0"/>
              </a:spcAft>
              <a:defRPr/>
            </a:pPr>
            <a:r>
              <a:rPr lang="en-US" sz="1400" dirty="0">
                <a:solidFill>
                  <a:schemeClr val="bg1"/>
                </a:solidFill>
                <a:latin typeface="+mj-lt"/>
                <a:cs typeface="+mn-cs"/>
              </a:rPr>
              <a:t>Human constant</a:t>
            </a:r>
          </a:p>
        </p:txBody>
      </p:sp>
      <p:sp>
        <p:nvSpPr>
          <p:cNvPr id="280" name="Rectangle 279"/>
          <p:cNvSpPr/>
          <p:nvPr/>
        </p:nvSpPr>
        <p:spPr>
          <a:xfrm>
            <a:off x="4763" y="6170613"/>
            <a:ext cx="5680075" cy="215900"/>
          </a:xfrm>
          <a:prstGeom prst="rect">
            <a:avLst/>
          </a:prstGeom>
        </p:spPr>
        <p:txBody>
          <a:bodyPr>
            <a:spAutoFit/>
          </a:bodyPr>
          <a:lstStyle/>
          <a:p>
            <a:pPr fontAlgn="auto">
              <a:spcBef>
                <a:spcPts val="0"/>
              </a:spcBef>
              <a:spcAft>
                <a:spcPts val="0"/>
              </a:spcAft>
              <a:defRPr/>
            </a:pPr>
            <a:r>
              <a:rPr lang="en-US" sz="800" b="1" dirty="0">
                <a:solidFill>
                  <a:schemeClr val="bg1"/>
                </a:solidFill>
                <a:latin typeface="+mn-lt"/>
                <a:cs typeface="+mn-cs"/>
              </a:rPr>
              <a:t>1. </a:t>
            </a:r>
            <a:r>
              <a:rPr lang="en-US" sz="800" dirty="0" smtClean="0">
                <a:solidFill>
                  <a:schemeClr val="bg1"/>
                </a:solidFill>
                <a:latin typeface="+mj-lt"/>
                <a:cs typeface="+mn-cs"/>
              </a:rPr>
              <a:t>Rodrigues ME </a:t>
            </a:r>
            <a:r>
              <a:rPr lang="en-US" sz="800" i="1" dirty="0">
                <a:solidFill>
                  <a:schemeClr val="bg1"/>
                </a:solidFill>
                <a:latin typeface="+mj-lt"/>
                <a:cs typeface="+mn-cs"/>
              </a:rPr>
              <a:t>et al</a:t>
            </a:r>
            <a:r>
              <a:rPr lang="en-US" sz="800" dirty="0" smtClean="0">
                <a:solidFill>
                  <a:schemeClr val="bg1"/>
                </a:solidFill>
                <a:latin typeface="+mj-lt"/>
                <a:cs typeface="+mn-cs"/>
              </a:rPr>
              <a:t>. (</a:t>
            </a:r>
            <a:r>
              <a:rPr lang="en-US" sz="800" dirty="0">
                <a:solidFill>
                  <a:schemeClr val="bg1"/>
                </a:solidFill>
                <a:latin typeface="+mj-lt"/>
                <a:cs typeface="+mn-cs"/>
              </a:rPr>
              <a:t>2013). </a:t>
            </a:r>
            <a:r>
              <a:rPr lang="en-US" sz="800" i="1" dirty="0">
                <a:solidFill>
                  <a:schemeClr val="bg1"/>
                </a:solidFill>
                <a:latin typeface="+mj-lt"/>
                <a:cs typeface="+mn-cs"/>
              </a:rPr>
              <a:t>J </a:t>
            </a:r>
            <a:r>
              <a:rPr lang="en-US" sz="800" i="1" dirty="0" err="1" smtClean="0">
                <a:solidFill>
                  <a:schemeClr val="bg1"/>
                </a:solidFill>
                <a:latin typeface="+mj-lt"/>
                <a:cs typeface="+mn-cs"/>
              </a:rPr>
              <a:t>Microbiol</a:t>
            </a:r>
            <a:r>
              <a:rPr lang="en-US" sz="800" i="1" dirty="0" smtClean="0">
                <a:solidFill>
                  <a:schemeClr val="bg1"/>
                </a:solidFill>
                <a:latin typeface="+mj-lt"/>
                <a:cs typeface="+mn-cs"/>
              </a:rPr>
              <a:t> </a:t>
            </a:r>
            <a:r>
              <a:rPr lang="en-US" sz="800" i="1" dirty="0">
                <a:solidFill>
                  <a:schemeClr val="bg1"/>
                </a:solidFill>
                <a:latin typeface="+mj-lt"/>
                <a:cs typeface="+mn-cs"/>
              </a:rPr>
              <a:t>Biotechnology</a:t>
            </a:r>
            <a:r>
              <a:rPr lang="en-US" sz="800" dirty="0">
                <a:solidFill>
                  <a:schemeClr val="bg1"/>
                </a:solidFill>
                <a:latin typeface="+mj-lt"/>
                <a:cs typeface="+mn-cs"/>
              </a:rPr>
              <a:t>, 23(9):</a:t>
            </a:r>
            <a:r>
              <a:rPr lang="en-US" sz="800" dirty="0" smtClean="0">
                <a:solidFill>
                  <a:schemeClr val="bg1"/>
                </a:solidFill>
                <a:latin typeface="+mj-lt"/>
                <a:cs typeface="+mn-cs"/>
              </a:rPr>
              <a:t>1308-21</a:t>
            </a:r>
            <a:endParaRPr lang="en-US" sz="800" dirty="0">
              <a:solidFill>
                <a:schemeClr val="bg1"/>
              </a:solidFill>
              <a:latin typeface="+mj-lt"/>
              <a:cs typeface="+mn-cs"/>
            </a:endParaRPr>
          </a:p>
        </p:txBody>
      </p:sp>
      <p:sp>
        <p:nvSpPr>
          <p:cNvPr id="281" name="TextBox 280"/>
          <p:cNvSpPr txBox="1">
            <a:spLocks noChangeArrowheads="1"/>
          </p:cNvSpPr>
          <p:nvPr/>
        </p:nvSpPr>
        <p:spPr bwMode="auto">
          <a:xfrm>
            <a:off x="304800" y="-7938"/>
            <a:ext cx="8504238" cy="1092201"/>
          </a:xfrm>
          <a:prstGeom prst="rect">
            <a:avLst/>
          </a:prstGeom>
          <a:noFill/>
          <a:ln>
            <a:noFill/>
          </a:ln>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fontAlgn="auto" hangingPunct="1">
              <a:spcBef>
                <a:spcPts val="0"/>
              </a:spcBef>
              <a:spcAft>
                <a:spcPts val="300"/>
              </a:spcAft>
              <a:defRPr/>
            </a:pPr>
            <a:r>
              <a:rPr lang="en-US" altLang="en-US" sz="2000" b="1" dirty="0" smtClean="0">
                <a:solidFill>
                  <a:schemeClr val="bg1"/>
                </a:solidFill>
                <a:latin typeface="+mj-lt"/>
              </a:rPr>
              <a:t>Selected Monoclonal Antibody </a:t>
            </a:r>
            <a:r>
              <a:rPr lang="en-US" altLang="en-US" sz="2000" b="1" dirty="0">
                <a:solidFill>
                  <a:schemeClr val="bg1"/>
                </a:solidFill>
                <a:latin typeface="+mj-lt"/>
              </a:rPr>
              <a:t>G</a:t>
            </a:r>
            <a:r>
              <a:rPr lang="en-US" altLang="en-US" sz="2000" b="1" dirty="0" smtClean="0">
                <a:solidFill>
                  <a:schemeClr val="bg1"/>
                </a:solidFill>
                <a:latin typeface="+mj-lt"/>
              </a:rPr>
              <a:t>ene Transferred </a:t>
            </a:r>
          </a:p>
          <a:p>
            <a:pPr marL="0" indent="0" algn="r" eaLnBrk="1" fontAlgn="auto" hangingPunct="1">
              <a:spcBef>
                <a:spcPts val="0"/>
              </a:spcBef>
              <a:spcAft>
                <a:spcPts val="300"/>
              </a:spcAft>
              <a:defRPr/>
            </a:pPr>
            <a:r>
              <a:rPr lang="en-US" altLang="en-US" sz="2000" b="1" dirty="0" smtClean="0">
                <a:solidFill>
                  <a:schemeClr val="bg1"/>
                </a:solidFill>
                <a:latin typeface="+mj-lt"/>
              </a:rPr>
              <a:t>To Chinese Hamster Ovary (CHO)</a:t>
            </a:r>
          </a:p>
          <a:p>
            <a:pPr marL="0" indent="0" algn="r" eaLnBrk="1" fontAlgn="auto" hangingPunct="1">
              <a:spcBef>
                <a:spcPts val="0"/>
              </a:spcBef>
              <a:spcAft>
                <a:spcPts val="300"/>
              </a:spcAft>
              <a:defRPr/>
            </a:pPr>
            <a:r>
              <a:rPr lang="en-US" altLang="en-US" sz="2000" b="1" dirty="0" smtClean="0">
                <a:solidFill>
                  <a:schemeClr val="bg1"/>
                </a:solidFill>
                <a:latin typeface="+mj-lt"/>
              </a:rPr>
              <a:t> Cells For Manufacture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path" presetSubtype="0" accel="50000" decel="50000" fill="hold" nodeType="clickEffect">
                                  <p:stCondLst>
                                    <p:cond delay="0"/>
                                  </p:stCondLst>
                                  <p:childTnLst>
                                    <p:animMotion origin="layout" path="M -3.33333E-6 -3.33333E-6 L 0.21545 -0.03493 " pathEditMode="relative" rAng="0" ptsTypes="AA">
                                      <p:cBhvr>
                                        <p:cTn id="6" dur="2000" fill="hold"/>
                                        <p:tgtEl>
                                          <p:spTgt spid="13"/>
                                        </p:tgtEl>
                                        <p:attrNameLst>
                                          <p:attrName>ppt_x</p:attrName>
                                          <p:attrName>ppt_y</p:attrName>
                                        </p:attrNameLst>
                                      </p:cBhvr>
                                      <p:rCtr x="1076400" y="-175800"/>
                                    </p:animMotion>
                                  </p:childTnLst>
                                </p:cTn>
                              </p:par>
                              <p:par>
                                <p:cTn id="7" presetID="42" presetClass="path" presetSubtype="0" accel="50000" decel="50000" fill="hold" nodeType="withEffect">
                                  <p:stCondLst>
                                    <p:cond delay="0"/>
                                  </p:stCondLst>
                                  <p:childTnLst>
                                    <p:animMotion origin="layout" path="M -3.88889E-6 -4.81481E-6 L 0.27049 -0.03356 " pathEditMode="relative" rAng="0" ptsTypes="AA">
                                      <p:cBhvr>
                                        <p:cTn id="8" dur="2000" fill="hold"/>
                                        <p:tgtEl>
                                          <p:spTgt spid="30"/>
                                        </p:tgtEl>
                                        <p:attrNameLst>
                                          <p:attrName>ppt_x</p:attrName>
                                          <p:attrName>ppt_y</p:attrName>
                                        </p:attrNameLst>
                                      </p:cBhvr>
                                      <p:rCtr x="1352400" y="-169000"/>
                                    </p:animMotion>
                                  </p:childTnLst>
                                </p:cTn>
                              </p:par>
                            </p:childTnLst>
                          </p:cTn>
                        </p:par>
                        <p:par>
                          <p:cTn id="9" fill="hold" nodeType="afterGroup">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391"/>
                                        </p:tgtEl>
                                        <p:attrNameLst>
                                          <p:attrName>style.visibility</p:attrName>
                                        </p:attrNameLst>
                                      </p:cBhvr>
                                      <p:to>
                                        <p:strVal val="visible"/>
                                      </p:to>
                                    </p:set>
                                    <p:animEffect transition="in" filter="fade">
                                      <p:cBhvr>
                                        <p:cTn id="12" dur="500"/>
                                        <p:tgtEl>
                                          <p:spTgt spid="391"/>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92"/>
                                        </p:tgtEl>
                                        <p:attrNameLst>
                                          <p:attrName>style.visibility</p:attrName>
                                        </p:attrNameLst>
                                      </p:cBhvr>
                                      <p:to>
                                        <p:strVal val="visible"/>
                                      </p:to>
                                    </p:set>
                                    <p:animEffect transition="in" filter="fade">
                                      <p:cBhvr>
                                        <p:cTn id="21" dur="500"/>
                                        <p:tgtEl>
                                          <p:spTgt spid="39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77"/>
                                        </p:tgtEl>
                                        <p:attrNameLst>
                                          <p:attrName>style.visibility</p:attrName>
                                        </p:attrNameLst>
                                      </p:cBhvr>
                                      <p:to>
                                        <p:strVal val="visible"/>
                                      </p:to>
                                    </p:set>
                                    <p:animEffect transition="in" filter="fade">
                                      <p:cBhvr>
                                        <p:cTn id="24" dur="500"/>
                                        <p:tgtEl>
                                          <p:spTgt spid="27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8"/>
                                        </p:tgtEl>
                                        <p:attrNameLst>
                                          <p:attrName>style.visibility</p:attrName>
                                        </p:attrNameLst>
                                      </p:cBhvr>
                                      <p:to>
                                        <p:strVal val="visible"/>
                                      </p:to>
                                    </p:set>
                                    <p:animEffect transition="in" filter="fade">
                                      <p:cBhvr>
                                        <p:cTn id="27" dur="500"/>
                                        <p:tgtEl>
                                          <p:spTgt spid="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 grpId="0"/>
      <p:bldP spid="392" grpId="0"/>
      <p:bldP spid="277" grpId="0"/>
      <p:bldP spid="27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30"/>
          <p:cNvGrpSpPr>
            <a:grpSpLocks/>
          </p:cNvGrpSpPr>
          <p:nvPr/>
        </p:nvGrpSpPr>
        <p:grpSpPr bwMode="auto">
          <a:xfrm>
            <a:off x="5773738" y="1068388"/>
            <a:ext cx="2781300" cy="2562225"/>
            <a:chOff x="228600" y="1219200"/>
            <a:chExt cx="1303068" cy="1219200"/>
          </a:xfrm>
        </p:grpSpPr>
        <p:sp>
          <p:nvSpPr>
            <p:cNvPr id="190" name="AutoShape 209"/>
            <p:cNvSpPr>
              <a:spLocks noChangeAspect="1" noChangeArrowheads="1"/>
            </p:cNvSpPr>
            <p:nvPr/>
          </p:nvSpPr>
          <p:spPr bwMode="auto">
            <a:xfrm>
              <a:off x="228600" y="1219200"/>
              <a:ext cx="1303068" cy="1219200"/>
            </a:xfrm>
            <a:prstGeom prst="roundRect">
              <a:avLst>
                <a:gd name="adj" fmla="val 46537"/>
              </a:avLst>
            </a:prstGeom>
            <a:gradFill rotWithShape="1">
              <a:gsLst>
                <a:gs pos="0">
                  <a:srgbClr val="5E9EFF"/>
                </a:gs>
                <a:gs pos="39999">
                  <a:srgbClr val="85C2FF">
                    <a:alpha val="95200"/>
                  </a:srgbClr>
                </a:gs>
                <a:gs pos="70000">
                  <a:srgbClr val="C4D6EB">
                    <a:alpha val="91600"/>
                  </a:srgbClr>
                </a:gs>
                <a:gs pos="100000">
                  <a:srgbClr val="FFEBFA">
                    <a:alpha val="88000"/>
                  </a:srgbClr>
                </a:gs>
              </a:gsLst>
              <a:lin ang="5400000" scaled="1"/>
            </a:gradFill>
            <a:ln w="38100" algn="ctr">
              <a:solidFill>
                <a:srgbClr val="0070C0"/>
              </a:solidFill>
              <a:round/>
              <a:headEnd/>
              <a:tailEnd/>
            </a:ln>
            <a:effectLst/>
          </p:spPr>
          <p:txBody>
            <a:bodyPr wrap="none" anchor="ctr"/>
            <a:lstStyle/>
            <a:p>
              <a:pPr fontAlgn="auto">
                <a:spcBef>
                  <a:spcPts val="0"/>
                </a:spcBef>
                <a:spcAft>
                  <a:spcPts val="0"/>
                </a:spcAft>
                <a:defRPr/>
              </a:pPr>
              <a:endParaRPr lang="en-US" sz="1400">
                <a:latin typeface="+mj-lt"/>
                <a:cs typeface="+mn-cs"/>
              </a:endParaRPr>
            </a:p>
          </p:txBody>
        </p:sp>
        <p:sp>
          <p:nvSpPr>
            <p:cNvPr id="191" name="Oval 190"/>
            <p:cNvSpPr/>
            <p:nvPr/>
          </p:nvSpPr>
          <p:spPr bwMode="auto">
            <a:xfrm>
              <a:off x="532054" y="1599917"/>
              <a:ext cx="665665" cy="511399"/>
            </a:xfrm>
            <a:prstGeom prst="ellipse">
              <a:avLst/>
            </a:prstGeom>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sp>
        <p:nvSpPr>
          <p:cNvPr id="145" name="Text Box 1075"/>
          <p:cNvSpPr txBox="1">
            <a:spLocks noChangeArrowheads="1"/>
          </p:cNvSpPr>
          <p:nvPr/>
        </p:nvSpPr>
        <p:spPr bwMode="auto">
          <a:xfrm>
            <a:off x="3192463" y="3009900"/>
            <a:ext cx="2605087" cy="92392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dirty="0" smtClean="0">
                <a:solidFill>
                  <a:schemeClr val="bg1"/>
                </a:solidFill>
                <a:latin typeface="+mj-lt"/>
              </a:rPr>
              <a:t>Insertion of antibody gene into CHO cell for manufacture</a:t>
            </a:r>
            <a:endParaRPr lang="en-US" dirty="0">
              <a:solidFill>
                <a:schemeClr val="bg1"/>
              </a:solidFill>
              <a:latin typeface="+mj-lt"/>
            </a:endParaRPr>
          </a:p>
        </p:txBody>
      </p:sp>
      <p:grpSp>
        <p:nvGrpSpPr>
          <p:cNvPr id="3" name="Group 530"/>
          <p:cNvGrpSpPr>
            <a:grpSpLocks/>
          </p:cNvGrpSpPr>
          <p:nvPr/>
        </p:nvGrpSpPr>
        <p:grpSpPr bwMode="auto">
          <a:xfrm>
            <a:off x="5791200" y="3746500"/>
            <a:ext cx="2781300" cy="2562225"/>
            <a:chOff x="228600" y="1219200"/>
            <a:chExt cx="1303068" cy="1219200"/>
          </a:xfrm>
        </p:grpSpPr>
        <p:sp>
          <p:nvSpPr>
            <p:cNvPr id="487" name="AutoShape 209"/>
            <p:cNvSpPr>
              <a:spLocks noChangeAspect="1" noChangeArrowheads="1"/>
            </p:cNvSpPr>
            <p:nvPr/>
          </p:nvSpPr>
          <p:spPr bwMode="auto">
            <a:xfrm>
              <a:off x="228600" y="1219200"/>
              <a:ext cx="1303068" cy="1219200"/>
            </a:xfrm>
            <a:prstGeom prst="roundRect">
              <a:avLst>
                <a:gd name="adj" fmla="val 46537"/>
              </a:avLst>
            </a:prstGeom>
            <a:gradFill rotWithShape="1">
              <a:gsLst>
                <a:gs pos="0">
                  <a:srgbClr val="5E9EFF"/>
                </a:gs>
                <a:gs pos="39999">
                  <a:srgbClr val="85C2FF">
                    <a:alpha val="95200"/>
                  </a:srgbClr>
                </a:gs>
                <a:gs pos="70000">
                  <a:srgbClr val="C4D6EB">
                    <a:alpha val="91600"/>
                  </a:srgbClr>
                </a:gs>
                <a:gs pos="100000">
                  <a:srgbClr val="FFEBFA">
                    <a:alpha val="88000"/>
                  </a:srgbClr>
                </a:gs>
              </a:gsLst>
              <a:lin ang="5400000" scaled="1"/>
            </a:gradFill>
            <a:ln w="38100" algn="ctr">
              <a:solidFill>
                <a:srgbClr val="0070C0"/>
              </a:solidFill>
              <a:round/>
              <a:headEnd/>
              <a:tailEnd/>
            </a:ln>
            <a:effectLst/>
          </p:spPr>
          <p:txBody>
            <a:bodyPr wrap="none" anchor="ctr"/>
            <a:lstStyle/>
            <a:p>
              <a:pPr fontAlgn="auto">
                <a:spcBef>
                  <a:spcPts val="0"/>
                </a:spcBef>
                <a:spcAft>
                  <a:spcPts val="0"/>
                </a:spcAft>
                <a:defRPr/>
              </a:pPr>
              <a:endParaRPr lang="en-US" sz="1400">
                <a:latin typeface="+mj-lt"/>
                <a:cs typeface="+mn-cs"/>
              </a:endParaRPr>
            </a:p>
          </p:txBody>
        </p:sp>
        <p:sp>
          <p:nvSpPr>
            <p:cNvPr id="488" name="Oval 487"/>
            <p:cNvSpPr/>
            <p:nvPr/>
          </p:nvSpPr>
          <p:spPr bwMode="auto">
            <a:xfrm>
              <a:off x="532054" y="1599917"/>
              <a:ext cx="665666" cy="511399"/>
            </a:xfrm>
            <a:prstGeom prst="ellipse">
              <a:avLst/>
            </a:prstGeom>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grpSp>
        <p:nvGrpSpPr>
          <p:cNvPr id="4" name="Group 5"/>
          <p:cNvGrpSpPr>
            <a:grpSpLocks/>
          </p:cNvGrpSpPr>
          <p:nvPr/>
        </p:nvGrpSpPr>
        <p:grpSpPr bwMode="auto">
          <a:xfrm>
            <a:off x="3733800" y="1801813"/>
            <a:ext cx="1252538" cy="304800"/>
            <a:chOff x="3733800" y="1892510"/>
            <a:chExt cx="1252752" cy="305661"/>
          </a:xfrm>
        </p:grpSpPr>
        <p:sp>
          <p:nvSpPr>
            <p:cNvPr id="323" name="Freeform 89"/>
            <p:cNvSpPr>
              <a:spLocks noChangeAspect="1"/>
            </p:cNvSpPr>
            <p:nvPr/>
          </p:nvSpPr>
          <p:spPr bwMode="auto">
            <a:xfrm flipH="1" flipV="1">
              <a:off x="4272055" y="1902062"/>
              <a:ext cx="285799" cy="29610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FFC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325" name="Freeform 91"/>
            <p:cNvSpPr>
              <a:spLocks noChangeAspect="1"/>
            </p:cNvSpPr>
            <p:nvPr/>
          </p:nvSpPr>
          <p:spPr bwMode="auto">
            <a:xfrm flipH="1" flipV="1">
              <a:off x="4430832" y="1902062"/>
              <a:ext cx="284211" cy="29610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FFC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5" name="Group 93"/>
            <p:cNvGrpSpPr>
              <a:grpSpLocks noChangeAspect="1"/>
            </p:cNvGrpSpPr>
            <p:nvPr/>
          </p:nvGrpSpPr>
          <p:grpSpPr bwMode="auto">
            <a:xfrm flipV="1">
              <a:off x="4465523" y="1950731"/>
              <a:ext cx="18818" cy="230330"/>
              <a:chOff x="2195" y="2463"/>
              <a:chExt cx="40" cy="442"/>
            </a:xfrm>
            <a:solidFill>
              <a:schemeClr val="accent6">
                <a:lumMod val="75000"/>
              </a:schemeClr>
            </a:solidFill>
          </p:grpSpPr>
          <p:sp>
            <p:nvSpPr>
              <p:cNvPr id="361" name="AutoShape 94"/>
              <p:cNvSpPr>
                <a:spLocks noChangeAspect="1" noChangeArrowheads="1"/>
              </p:cNvSpPr>
              <p:nvPr/>
            </p:nvSpPr>
            <p:spPr bwMode="auto">
              <a:xfrm>
                <a:off x="2195" y="2684"/>
                <a:ext cx="40" cy="221"/>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62" name="AutoShape 95"/>
              <p:cNvSpPr>
                <a:spLocks noChangeAspect="1" noChangeArrowheads="1"/>
              </p:cNvSpPr>
              <p:nvPr/>
            </p:nvSpPr>
            <p:spPr bwMode="auto">
              <a:xfrm>
                <a:off x="2195" y="2463"/>
                <a:ext cx="40" cy="221"/>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6" name="Group 96"/>
            <p:cNvGrpSpPr>
              <a:grpSpLocks noChangeAspect="1"/>
            </p:cNvGrpSpPr>
            <p:nvPr/>
          </p:nvGrpSpPr>
          <p:grpSpPr bwMode="auto">
            <a:xfrm flipV="1">
              <a:off x="4530211" y="1905982"/>
              <a:ext cx="19994" cy="201374"/>
              <a:chOff x="2329" y="2599"/>
              <a:chExt cx="43" cy="386"/>
            </a:xfrm>
            <a:solidFill>
              <a:schemeClr val="accent6">
                <a:lumMod val="75000"/>
              </a:schemeClr>
            </a:solidFill>
          </p:grpSpPr>
          <p:sp>
            <p:nvSpPr>
              <p:cNvPr id="359" name="AutoShape 97"/>
              <p:cNvSpPr>
                <a:spLocks noChangeAspect="1" noChangeArrowheads="1"/>
              </p:cNvSpPr>
              <p:nvPr/>
            </p:nvSpPr>
            <p:spPr bwMode="auto">
              <a:xfrm>
                <a:off x="2329" y="2791"/>
                <a:ext cx="43" cy="194"/>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60" name="AutoShape 98"/>
              <p:cNvSpPr>
                <a:spLocks noChangeAspect="1" noChangeArrowheads="1"/>
              </p:cNvSpPr>
              <p:nvPr/>
            </p:nvSpPr>
            <p:spPr bwMode="auto">
              <a:xfrm>
                <a:off x="2329" y="2599"/>
                <a:ext cx="43" cy="194"/>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8" name="Group 99"/>
            <p:cNvGrpSpPr>
              <a:grpSpLocks noChangeAspect="1"/>
            </p:cNvGrpSpPr>
            <p:nvPr/>
          </p:nvGrpSpPr>
          <p:grpSpPr bwMode="auto">
            <a:xfrm flipV="1">
              <a:off x="4592546" y="1921776"/>
              <a:ext cx="19994" cy="84235"/>
              <a:chOff x="2478" y="2807"/>
              <a:chExt cx="43" cy="178"/>
            </a:xfrm>
            <a:solidFill>
              <a:schemeClr val="accent6">
                <a:lumMod val="75000"/>
              </a:schemeClr>
            </a:solidFill>
          </p:grpSpPr>
          <p:sp>
            <p:nvSpPr>
              <p:cNvPr id="357" name="AutoShape 100"/>
              <p:cNvSpPr>
                <a:spLocks noChangeAspect="1" noChangeArrowheads="1"/>
              </p:cNvSpPr>
              <p:nvPr/>
            </p:nvSpPr>
            <p:spPr bwMode="auto">
              <a:xfrm>
                <a:off x="2478" y="2807"/>
                <a:ext cx="43" cy="89"/>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58" name="AutoShape 101"/>
              <p:cNvSpPr>
                <a:spLocks noChangeAspect="1" noChangeArrowheads="1"/>
              </p:cNvSpPr>
              <p:nvPr/>
            </p:nvSpPr>
            <p:spPr bwMode="auto">
              <a:xfrm>
                <a:off x="2478" y="2896"/>
                <a:ext cx="43" cy="89"/>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9" name="Group 102"/>
            <p:cNvGrpSpPr>
              <a:grpSpLocks noChangeAspect="1"/>
            </p:cNvGrpSpPr>
            <p:nvPr/>
          </p:nvGrpSpPr>
          <p:grpSpPr bwMode="auto">
            <a:xfrm flipV="1">
              <a:off x="4846592" y="2073135"/>
              <a:ext cx="21170" cy="117139"/>
              <a:chOff x="3094" y="2443"/>
              <a:chExt cx="40" cy="183"/>
            </a:xfrm>
            <a:solidFill>
              <a:schemeClr val="accent6">
                <a:lumMod val="75000"/>
              </a:schemeClr>
            </a:solidFill>
          </p:grpSpPr>
          <p:sp>
            <p:nvSpPr>
              <p:cNvPr id="355" name="AutoShape 103"/>
              <p:cNvSpPr>
                <a:spLocks noChangeAspect="1" noChangeArrowheads="1"/>
              </p:cNvSpPr>
              <p:nvPr/>
            </p:nvSpPr>
            <p:spPr bwMode="auto">
              <a:xfrm flipV="1">
                <a:off x="3094" y="2443"/>
                <a:ext cx="40" cy="92"/>
              </a:xfrm>
              <a:prstGeom prst="roundRect">
                <a:avLst>
                  <a:gd name="adj" fmla="val 16667"/>
                </a:avLst>
              </a:prstGeom>
              <a:solidFill>
                <a:srgbClr val="FFC000"/>
              </a:solid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356" name="AutoShape 104"/>
              <p:cNvSpPr>
                <a:spLocks noChangeAspect="1" noChangeArrowheads="1"/>
              </p:cNvSpPr>
              <p:nvPr/>
            </p:nvSpPr>
            <p:spPr bwMode="auto">
              <a:xfrm flipV="1">
                <a:off x="3094" y="2534"/>
                <a:ext cx="40" cy="92"/>
              </a:xfrm>
              <a:prstGeom prst="roundRect">
                <a:avLst>
                  <a:gd name="adj" fmla="val 16667"/>
                </a:avLst>
              </a:prstGeom>
              <a:solidFill>
                <a:srgbClr val="FFC000"/>
              </a:solid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0" name="Group 105"/>
            <p:cNvGrpSpPr>
              <a:grpSpLocks noChangeAspect="1"/>
            </p:cNvGrpSpPr>
            <p:nvPr/>
          </p:nvGrpSpPr>
          <p:grpSpPr bwMode="auto">
            <a:xfrm flipV="1">
              <a:off x="4790137" y="1975738"/>
              <a:ext cx="21170" cy="213219"/>
              <a:chOff x="2978" y="2432"/>
              <a:chExt cx="46" cy="375"/>
            </a:xfrm>
            <a:solidFill>
              <a:schemeClr val="accent6">
                <a:lumMod val="75000"/>
              </a:schemeClr>
            </a:solidFill>
          </p:grpSpPr>
          <p:sp>
            <p:nvSpPr>
              <p:cNvPr id="353" name="AutoShape 106"/>
              <p:cNvSpPr>
                <a:spLocks noChangeAspect="1" noChangeArrowheads="1"/>
              </p:cNvSpPr>
              <p:nvPr/>
            </p:nvSpPr>
            <p:spPr bwMode="auto">
              <a:xfrm>
                <a:off x="2978" y="2619"/>
                <a:ext cx="46" cy="188"/>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54" name="AutoShape 107"/>
              <p:cNvSpPr>
                <a:spLocks noChangeAspect="1" noChangeArrowheads="1"/>
              </p:cNvSpPr>
              <p:nvPr/>
            </p:nvSpPr>
            <p:spPr bwMode="auto">
              <a:xfrm>
                <a:off x="2978" y="2432"/>
                <a:ext cx="46" cy="188"/>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1" name="Group 108"/>
            <p:cNvGrpSpPr>
              <a:grpSpLocks noChangeAspect="1"/>
            </p:cNvGrpSpPr>
            <p:nvPr/>
          </p:nvGrpSpPr>
          <p:grpSpPr bwMode="auto">
            <a:xfrm flipV="1">
              <a:off x="4731330" y="1917827"/>
              <a:ext cx="19994" cy="227697"/>
              <a:chOff x="2832" y="2516"/>
              <a:chExt cx="43" cy="436"/>
            </a:xfrm>
            <a:solidFill>
              <a:schemeClr val="accent6">
                <a:lumMod val="75000"/>
              </a:schemeClr>
            </a:solidFill>
          </p:grpSpPr>
          <p:sp>
            <p:nvSpPr>
              <p:cNvPr id="351" name="AutoShape 109"/>
              <p:cNvSpPr>
                <a:spLocks noChangeAspect="1" noChangeArrowheads="1"/>
              </p:cNvSpPr>
              <p:nvPr/>
            </p:nvSpPr>
            <p:spPr bwMode="auto">
              <a:xfrm flipV="1">
                <a:off x="2832" y="2516"/>
                <a:ext cx="43" cy="218"/>
              </a:xfrm>
              <a:prstGeom prst="roundRect">
                <a:avLst>
                  <a:gd name="adj" fmla="val 16667"/>
                </a:avLst>
              </a:prstGeom>
              <a:solidFill>
                <a:srgbClr val="FFC000"/>
              </a:solid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352" name="AutoShape 110"/>
              <p:cNvSpPr>
                <a:spLocks noChangeAspect="1" noChangeArrowheads="1"/>
              </p:cNvSpPr>
              <p:nvPr/>
            </p:nvSpPr>
            <p:spPr bwMode="auto">
              <a:xfrm flipV="1">
                <a:off x="2832" y="2734"/>
                <a:ext cx="43" cy="218"/>
              </a:xfrm>
              <a:prstGeom prst="roundRect">
                <a:avLst>
                  <a:gd name="adj" fmla="val 16667"/>
                </a:avLst>
              </a:prstGeom>
              <a:solidFill>
                <a:srgbClr val="FFC000"/>
              </a:solid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2" name="Group 111"/>
            <p:cNvGrpSpPr>
              <a:grpSpLocks noChangeAspect="1"/>
            </p:cNvGrpSpPr>
            <p:nvPr/>
          </p:nvGrpSpPr>
          <p:grpSpPr bwMode="auto">
            <a:xfrm flipV="1">
              <a:off x="4668995" y="1912562"/>
              <a:ext cx="18818" cy="113191"/>
              <a:chOff x="2668" y="2761"/>
              <a:chExt cx="40" cy="217"/>
            </a:xfrm>
            <a:solidFill>
              <a:schemeClr val="accent6">
                <a:lumMod val="75000"/>
              </a:schemeClr>
            </a:solidFill>
          </p:grpSpPr>
          <p:sp>
            <p:nvSpPr>
              <p:cNvPr id="349" name="AutoShape 112"/>
              <p:cNvSpPr>
                <a:spLocks noChangeAspect="1" noChangeArrowheads="1"/>
              </p:cNvSpPr>
              <p:nvPr/>
            </p:nvSpPr>
            <p:spPr bwMode="auto">
              <a:xfrm>
                <a:off x="2668" y="2870"/>
                <a:ext cx="40" cy="108"/>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50" name="AutoShape 113"/>
              <p:cNvSpPr>
                <a:spLocks noChangeAspect="1" noChangeArrowheads="1"/>
              </p:cNvSpPr>
              <p:nvPr/>
            </p:nvSpPr>
            <p:spPr bwMode="auto">
              <a:xfrm>
                <a:off x="2668" y="2761"/>
                <a:ext cx="40" cy="108"/>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334" name="Freeform 114"/>
            <p:cNvSpPr>
              <a:spLocks noChangeAspect="1"/>
            </p:cNvSpPr>
            <p:nvPr/>
          </p:nvSpPr>
          <p:spPr bwMode="auto">
            <a:xfrm flipV="1">
              <a:off x="4543563" y="1902062"/>
              <a:ext cx="285799" cy="29610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FFC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338" name="Freeform 124"/>
            <p:cNvSpPr>
              <a:spLocks noChangeAspect="1"/>
            </p:cNvSpPr>
            <p:nvPr/>
          </p:nvSpPr>
          <p:spPr bwMode="auto">
            <a:xfrm flipV="1">
              <a:off x="4702340" y="1902062"/>
              <a:ext cx="284212" cy="29610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FFC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21861" name="Group 362"/>
            <p:cNvGrpSpPr>
              <a:grpSpLocks/>
            </p:cNvGrpSpPr>
            <p:nvPr/>
          </p:nvGrpSpPr>
          <p:grpSpPr bwMode="auto">
            <a:xfrm>
              <a:off x="3733800" y="1892510"/>
              <a:ext cx="713915" cy="296138"/>
              <a:chOff x="4787774" y="2997411"/>
              <a:chExt cx="713915" cy="296138"/>
            </a:xfrm>
          </p:grpSpPr>
          <p:sp>
            <p:nvSpPr>
              <p:cNvPr id="364" name="Freeform 89"/>
              <p:cNvSpPr>
                <a:spLocks noChangeAspect="1"/>
              </p:cNvSpPr>
              <p:nvPr/>
            </p:nvSpPr>
            <p:spPr bwMode="auto">
              <a:xfrm flipH="1" flipV="1">
                <a:off x="4787774" y="2997411"/>
                <a:ext cx="284212" cy="29610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365" name="Freeform 91"/>
              <p:cNvSpPr>
                <a:spLocks noChangeAspect="1"/>
              </p:cNvSpPr>
              <p:nvPr/>
            </p:nvSpPr>
            <p:spPr bwMode="auto">
              <a:xfrm flipH="1" flipV="1">
                <a:off x="4944964" y="2997411"/>
                <a:ext cx="285799" cy="29610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14" name="Group 93"/>
              <p:cNvGrpSpPr>
                <a:grpSpLocks noChangeAspect="1"/>
              </p:cNvGrpSpPr>
              <p:nvPr/>
            </p:nvGrpSpPr>
            <p:grpSpPr bwMode="auto">
              <a:xfrm flipV="1">
                <a:off x="4980660" y="3046109"/>
                <a:ext cx="18818" cy="230330"/>
                <a:chOff x="2195" y="2463"/>
                <a:chExt cx="40" cy="442"/>
              </a:xfrm>
              <a:solidFill>
                <a:srgbClr val="C00000"/>
              </a:solidFill>
            </p:grpSpPr>
            <p:sp>
              <p:nvSpPr>
                <p:cNvPr id="387"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88"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5" name="Group 96"/>
              <p:cNvGrpSpPr>
                <a:grpSpLocks noChangeAspect="1"/>
              </p:cNvGrpSpPr>
              <p:nvPr/>
            </p:nvGrpSpPr>
            <p:grpSpPr bwMode="auto">
              <a:xfrm flipV="1">
                <a:off x="5045348" y="3001360"/>
                <a:ext cx="19994" cy="201374"/>
                <a:chOff x="2329" y="2599"/>
                <a:chExt cx="43" cy="386"/>
              </a:xfrm>
              <a:solidFill>
                <a:srgbClr val="C00000"/>
              </a:solidFill>
            </p:grpSpPr>
            <p:sp>
              <p:nvSpPr>
                <p:cNvPr id="385"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86"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6" name="Group 99"/>
              <p:cNvGrpSpPr>
                <a:grpSpLocks noChangeAspect="1"/>
              </p:cNvGrpSpPr>
              <p:nvPr/>
            </p:nvGrpSpPr>
            <p:grpSpPr bwMode="auto">
              <a:xfrm flipV="1">
                <a:off x="5107683" y="3017154"/>
                <a:ext cx="19994" cy="84235"/>
                <a:chOff x="2478" y="2807"/>
                <a:chExt cx="43" cy="178"/>
              </a:xfrm>
              <a:solidFill>
                <a:srgbClr val="C00000"/>
              </a:solidFill>
            </p:grpSpPr>
            <p:sp>
              <p:nvSpPr>
                <p:cNvPr id="383"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84"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7" name="Group 102"/>
              <p:cNvGrpSpPr>
                <a:grpSpLocks noChangeAspect="1"/>
              </p:cNvGrpSpPr>
              <p:nvPr/>
            </p:nvGrpSpPr>
            <p:grpSpPr bwMode="auto">
              <a:xfrm flipV="1">
                <a:off x="5361729" y="3168513"/>
                <a:ext cx="21170" cy="117139"/>
                <a:chOff x="3094" y="2443"/>
                <a:chExt cx="40" cy="183"/>
              </a:xfrm>
              <a:solidFill>
                <a:srgbClr val="C00000"/>
              </a:solidFill>
            </p:grpSpPr>
            <p:sp>
              <p:nvSpPr>
                <p:cNvPr id="381"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382"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8" name="Group 105"/>
              <p:cNvGrpSpPr>
                <a:grpSpLocks noChangeAspect="1"/>
              </p:cNvGrpSpPr>
              <p:nvPr/>
            </p:nvGrpSpPr>
            <p:grpSpPr bwMode="auto">
              <a:xfrm flipV="1">
                <a:off x="5305274" y="3071116"/>
                <a:ext cx="21170" cy="213219"/>
                <a:chOff x="2978" y="2432"/>
                <a:chExt cx="46" cy="375"/>
              </a:xfrm>
              <a:solidFill>
                <a:srgbClr val="C00000"/>
              </a:solidFill>
            </p:grpSpPr>
            <p:sp>
              <p:nvSpPr>
                <p:cNvPr id="379"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80"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9" name="Group 108"/>
              <p:cNvGrpSpPr>
                <a:grpSpLocks noChangeAspect="1"/>
              </p:cNvGrpSpPr>
              <p:nvPr/>
            </p:nvGrpSpPr>
            <p:grpSpPr bwMode="auto">
              <a:xfrm flipV="1">
                <a:off x="5246467" y="3013205"/>
                <a:ext cx="19994" cy="227697"/>
                <a:chOff x="2832" y="2516"/>
                <a:chExt cx="43" cy="436"/>
              </a:xfrm>
              <a:solidFill>
                <a:srgbClr val="C00000"/>
              </a:solidFill>
            </p:grpSpPr>
            <p:sp>
              <p:nvSpPr>
                <p:cNvPr id="377"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378"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20" name="Group 111"/>
              <p:cNvGrpSpPr>
                <a:grpSpLocks noChangeAspect="1"/>
              </p:cNvGrpSpPr>
              <p:nvPr/>
            </p:nvGrpSpPr>
            <p:grpSpPr bwMode="auto">
              <a:xfrm flipV="1">
                <a:off x="5184132" y="3007940"/>
                <a:ext cx="18818" cy="113191"/>
                <a:chOff x="2668" y="2761"/>
                <a:chExt cx="40" cy="217"/>
              </a:xfrm>
              <a:solidFill>
                <a:srgbClr val="C00000"/>
              </a:solidFill>
            </p:grpSpPr>
            <p:sp>
              <p:nvSpPr>
                <p:cNvPr id="375"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376"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373" name="Freeform 114"/>
              <p:cNvSpPr>
                <a:spLocks noChangeAspect="1"/>
              </p:cNvSpPr>
              <p:nvPr/>
            </p:nvSpPr>
            <p:spPr bwMode="auto">
              <a:xfrm flipV="1">
                <a:off x="5059283" y="2997411"/>
                <a:ext cx="285799" cy="29610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374" name="Freeform 124"/>
              <p:cNvSpPr>
                <a:spLocks noChangeAspect="1"/>
              </p:cNvSpPr>
              <p:nvPr/>
            </p:nvSpPr>
            <p:spPr bwMode="auto">
              <a:xfrm flipV="1">
                <a:off x="5218061" y="2997411"/>
                <a:ext cx="284211" cy="29610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grpSp>
      <p:grpSp>
        <p:nvGrpSpPr>
          <p:cNvPr id="21" name="Group 388"/>
          <p:cNvGrpSpPr>
            <a:grpSpLocks/>
          </p:cNvGrpSpPr>
          <p:nvPr/>
        </p:nvGrpSpPr>
        <p:grpSpPr bwMode="auto">
          <a:xfrm rot="697230">
            <a:off x="5957888" y="4581525"/>
            <a:ext cx="384175" cy="585788"/>
            <a:chOff x="5540761" y="1348784"/>
            <a:chExt cx="2548987" cy="3156214"/>
          </a:xfrm>
        </p:grpSpPr>
        <p:grpSp>
          <p:nvGrpSpPr>
            <p:cNvPr id="21832" name="Group 4"/>
            <p:cNvGrpSpPr>
              <a:grpSpLocks/>
            </p:cNvGrpSpPr>
            <p:nvPr/>
          </p:nvGrpSpPr>
          <p:grpSpPr bwMode="auto">
            <a:xfrm>
              <a:off x="5749454" y="1348784"/>
              <a:ext cx="1923193" cy="3156214"/>
              <a:chOff x="2252" y="368"/>
              <a:chExt cx="610" cy="872"/>
            </a:xfrm>
          </p:grpSpPr>
          <p:grpSp>
            <p:nvGrpSpPr>
              <p:cNvPr id="21837" name="Group 5"/>
              <p:cNvGrpSpPr>
                <a:grpSpLocks/>
              </p:cNvGrpSpPr>
              <p:nvPr/>
            </p:nvGrpSpPr>
            <p:grpSpPr bwMode="auto">
              <a:xfrm>
                <a:off x="2454" y="634"/>
                <a:ext cx="211" cy="606"/>
                <a:chOff x="2454" y="634"/>
                <a:chExt cx="211" cy="606"/>
              </a:xfrm>
            </p:grpSpPr>
            <p:sp>
              <p:nvSpPr>
                <p:cNvPr id="404" name="AutoShape 6"/>
                <p:cNvSpPr>
                  <a:spLocks noChangeAspect="1" noChangeArrowheads="1"/>
                </p:cNvSpPr>
                <p:nvPr/>
              </p:nvSpPr>
              <p:spPr bwMode="auto">
                <a:xfrm>
                  <a:off x="2433" y="628"/>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05" name="AutoShape 7"/>
                <p:cNvSpPr>
                  <a:spLocks noChangeAspect="1" noChangeArrowheads="1"/>
                </p:cNvSpPr>
                <p:nvPr/>
              </p:nvSpPr>
              <p:spPr bwMode="auto">
                <a:xfrm flipH="1">
                  <a:off x="2566" y="628"/>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06" name="AutoShape 8"/>
                <p:cNvSpPr>
                  <a:spLocks noChangeAspect="1" noChangeArrowheads="1"/>
                </p:cNvSpPr>
                <p:nvPr/>
              </p:nvSpPr>
              <p:spPr bwMode="auto">
                <a:xfrm>
                  <a:off x="2503" y="716"/>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07" name="AutoShape 9"/>
                <p:cNvSpPr>
                  <a:spLocks noChangeAspect="1" noChangeArrowheads="1"/>
                </p:cNvSpPr>
                <p:nvPr/>
              </p:nvSpPr>
              <p:spPr bwMode="auto">
                <a:xfrm>
                  <a:off x="2502" y="772"/>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838" name="Group 10"/>
              <p:cNvGrpSpPr>
                <a:grpSpLocks/>
              </p:cNvGrpSpPr>
              <p:nvPr/>
            </p:nvGrpSpPr>
            <p:grpSpPr bwMode="auto">
              <a:xfrm>
                <a:off x="2689" y="368"/>
                <a:ext cx="173" cy="418"/>
                <a:chOff x="2689" y="368"/>
                <a:chExt cx="173" cy="418"/>
              </a:xfrm>
            </p:grpSpPr>
            <p:sp>
              <p:nvSpPr>
                <p:cNvPr id="401" name="AutoShape 11"/>
                <p:cNvSpPr>
                  <a:spLocks noChangeAspect="1" noChangeArrowheads="1"/>
                </p:cNvSpPr>
                <p:nvPr/>
              </p:nvSpPr>
              <p:spPr bwMode="auto">
                <a:xfrm rot="18900000" flipH="1">
                  <a:off x="2542" y="507"/>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02" name="AutoShape 12"/>
                <p:cNvSpPr>
                  <a:spLocks noChangeAspect="1" noChangeArrowheads="1"/>
                </p:cNvSpPr>
                <p:nvPr/>
              </p:nvSpPr>
              <p:spPr bwMode="auto">
                <a:xfrm rot="18900000" flipH="1">
                  <a:off x="2642" y="569"/>
                  <a:ext cx="338"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03" name="AutoShape 13"/>
                <p:cNvSpPr>
                  <a:spLocks noChangeAspect="1" noChangeArrowheads="1"/>
                </p:cNvSpPr>
                <p:nvPr/>
              </p:nvSpPr>
              <p:spPr bwMode="auto">
                <a:xfrm rot="2700000">
                  <a:off x="2663" y="628"/>
                  <a:ext cx="61" cy="43"/>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839" name="Group 14"/>
              <p:cNvGrpSpPr>
                <a:grpSpLocks/>
              </p:cNvGrpSpPr>
              <p:nvPr/>
            </p:nvGrpSpPr>
            <p:grpSpPr bwMode="auto">
              <a:xfrm>
                <a:off x="2252" y="368"/>
                <a:ext cx="186" cy="417"/>
                <a:chOff x="2252" y="368"/>
                <a:chExt cx="186" cy="417"/>
              </a:xfrm>
            </p:grpSpPr>
            <p:sp>
              <p:nvSpPr>
                <p:cNvPr id="398" name="AutoShape 15"/>
                <p:cNvSpPr>
                  <a:spLocks noChangeAspect="1" noChangeArrowheads="1"/>
                </p:cNvSpPr>
                <p:nvPr/>
              </p:nvSpPr>
              <p:spPr bwMode="auto">
                <a:xfrm rot="2700000">
                  <a:off x="2176" y="505"/>
                  <a:ext cx="364"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399" name="AutoShape 16"/>
                <p:cNvSpPr>
                  <a:spLocks noChangeAspect="1" noChangeArrowheads="1"/>
                </p:cNvSpPr>
                <p:nvPr/>
              </p:nvSpPr>
              <p:spPr bwMode="auto">
                <a:xfrm rot="2700000">
                  <a:off x="2106" y="570"/>
                  <a:ext cx="331"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00" name="AutoShape 17"/>
                <p:cNvSpPr>
                  <a:spLocks noChangeAspect="1" noChangeArrowheads="1"/>
                </p:cNvSpPr>
                <p:nvPr/>
              </p:nvSpPr>
              <p:spPr bwMode="auto">
                <a:xfrm rot="8100000">
                  <a:off x="2350" y="624"/>
                  <a:ext cx="63"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391" name="AutoShape 28"/>
            <p:cNvSpPr>
              <a:spLocks noChangeArrowheads="1"/>
            </p:cNvSpPr>
            <p:nvPr/>
          </p:nvSpPr>
          <p:spPr bwMode="auto">
            <a:xfrm rot="2700000" flipH="1">
              <a:off x="5322571" y="1899322"/>
              <a:ext cx="684649"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392" name="AutoShape 28"/>
            <p:cNvSpPr>
              <a:spLocks noChangeArrowheads="1"/>
            </p:cNvSpPr>
            <p:nvPr/>
          </p:nvSpPr>
          <p:spPr bwMode="auto">
            <a:xfrm rot="-2700000" flipH="1">
              <a:off x="7151122" y="1641236"/>
              <a:ext cx="692830"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393" name="AutoShape 28"/>
            <p:cNvSpPr>
              <a:spLocks noChangeArrowheads="1"/>
            </p:cNvSpPr>
            <p:nvPr/>
          </p:nvSpPr>
          <p:spPr bwMode="auto">
            <a:xfrm rot="2700000" flipH="1">
              <a:off x="5562365" y="1614770"/>
              <a:ext cx="684649"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394" name="AutoShape 28"/>
            <p:cNvSpPr>
              <a:spLocks noChangeArrowheads="1"/>
            </p:cNvSpPr>
            <p:nvPr/>
          </p:nvSpPr>
          <p:spPr bwMode="auto">
            <a:xfrm rot="-2700000" flipH="1">
              <a:off x="7403074" y="1923872"/>
              <a:ext cx="684273" cy="26332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6" name="Group 407"/>
          <p:cNvGrpSpPr>
            <a:grpSpLocks/>
          </p:cNvGrpSpPr>
          <p:nvPr/>
        </p:nvGrpSpPr>
        <p:grpSpPr bwMode="auto">
          <a:xfrm rot="1839682">
            <a:off x="6938963" y="1258888"/>
            <a:ext cx="384175" cy="585787"/>
            <a:chOff x="5540761" y="1348784"/>
            <a:chExt cx="2548987" cy="3156214"/>
          </a:xfrm>
        </p:grpSpPr>
        <p:grpSp>
          <p:nvGrpSpPr>
            <p:cNvPr id="21814" name="Group 4"/>
            <p:cNvGrpSpPr>
              <a:grpSpLocks/>
            </p:cNvGrpSpPr>
            <p:nvPr/>
          </p:nvGrpSpPr>
          <p:grpSpPr bwMode="auto">
            <a:xfrm>
              <a:off x="5749454" y="1348784"/>
              <a:ext cx="1923193" cy="3156214"/>
              <a:chOff x="2252" y="368"/>
              <a:chExt cx="610" cy="872"/>
            </a:xfrm>
          </p:grpSpPr>
          <p:grpSp>
            <p:nvGrpSpPr>
              <p:cNvPr id="21819" name="Group 5"/>
              <p:cNvGrpSpPr>
                <a:grpSpLocks/>
              </p:cNvGrpSpPr>
              <p:nvPr/>
            </p:nvGrpSpPr>
            <p:grpSpPr bwMode="auto">
              <a:xfrm>
                <a:off x="2454" y="634"/>
                <a:ext cx="211" cy="606"/>
                <a:chOff x="2454" y="634"/>
                <a:chExt cx="211" cy="606"/>
              </a:xfrm>
            </p:grpSpPr>
            <p:sp>
              <p:nvSpPr>
                <p:cNvPr id="423" name="AutoShape 6"/>
                <p:cNvSpPr>
                  <a:spLocks noChangeAspect="1" noChangeArrowheads="1"/>
                </p:cNvSpPr>
                <p:nvPr/>
              </p:nvSpPr>
              <p:spPr bwMode="auto">
                <a:xfrm>
                  <a:off x="2435" y="629"/>
                  <a:ext cx="77" cy="60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24" name="AutoShape 7"/>
                <p:cNvSpPr>
                  <a:spLocks noChangeAspect="1" noChangeArrowheads="1"/>
                </p:cNvSpPr>
                <p:nvPr/>
              </p:nvSpPr>
              <p:spPr bwMode="auto">
                <a:xfrm flipH="1">
                  <a:off x="2561" y="627"/>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25" name="AutoShape 8"/>
                <p:cNvSpPr>
                  <a:spLocks noChangeAspect="1" noChangeArrowheads="1"/>
                </p:cNvSpPr>
                <p:nvPr/>
              </p:nvSpPr>
              <p:spPr bwMode="auto">
                <a:xfrm>
                  <a:off x="2499" y="720"/>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26" name="AutoShape 9"/>
                <p:cNvSpPr>
                  <a:spLocks noChangeAspect="1" noChangeArrowheads="1"/>
                </p:cNvSpPr>
                <p:nvPr/>
              </p:nvSpPr>
              <p:spPr bwMode="auto">
                <a:xfrm>
                  <a:off x="2500" y="772"/>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820" name="Group 10"/>
              <p:cNvGrpSpPr>
                <a:grpSpLocks/>
              </p:cNvGrpSpPr>
              <p:nvPr/>
            </p:nvGrpSpPr>
            <p:grpSpPr bwMode="auto">
              <a:xfrm>
                <a:off x="2689" y="368"/>
                <a:ext cx="173" cy="418"/>
                <a:chOff x="2689" y="368"/>
                <a:chExt cx="173" cy="418"/>
              </a:xfrm>
            </p:grpSpPr>
            <p:sp>
              <p:nvSpPr>
                <p:cNvPr id="420" name="AutoShape 11"/>
                <p:cNvSpPr>
                  <a:spLocks noChangeAspect="1" noChangeArrowheads="1"/>
                </p:cNvSpPr>
                <p:nvPr/>
              </p:nvSpPr>
              <p:spPr bwMode="auto">
                <a:xfrm rot="18900000" flipH="1">
                  <a:off x="2527" y="512"/>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21" name="AutoShape 12"/>
                <p:cNvSpPr>
                  <a:spLocks noChangeAspect="1" noChangeArrowheads="1"/>
                </p:cNvSpPr>
                <p:nvPr/>
              </p:nvSpPr>
              <p:spPr bwMode="auto">
                <a:xfrm rot="18900000" flipH="1">
                  <a:off x="2633" y="573"/>
                  <a:ext cx="33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22" name="AutoShape 13"/>
                <p:cNvSpPr>
                  <a:spLocks noChangeAspect="1" noChangeArrowheads="1"/>
                </p:cNvSpPr>
                <p:nvPr/>
              </p:nvSpPr>
              <p:spPr bwMode="auto">
                <a:xfrm rot="2700000">
                  <a:off x="2656" y="631"/>
                  <a:ext cx="61" cy="43"/>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821" name="Group 14"/>
              <p:cNvGrpSpPr>
                <a:grpSpLocks/>
              </p:cNvGrpSpPr>
              <p:nvPr/>
            </p:nvGrpSpPr>
            <p:grpSpPr bwMode="auto">
              <a:xfrm>
                <a:off x="2252" y="368"/>
                <a:ext cx="186" cy="417"/>
                <a:chOff x="2252" y="368"/>
                <a:chExt cx="186" cy="417"/>
              </a:xfrm>
            </p:grpSpPr>
            <p:sp>
              <p:nvSpPr>
                <p:cNvPr id="417" name="AutoShape 15"/>
                <p:cNvSpPr>
                  <a:spLocks noChangeAspect="1" noChangeArrowheads="1"/>
                </p:cNvSpPr>
                <p:nvPr/>
              </p:nvSpPr>
              <p:spPr bwMode="auto">
                <a:xfrm rot="2700000">
                  <a:off x="2177" y="509"/>
                  <a:ext cx="364" cy="6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18" name="AutoShape 16"/>
                <p:cNvSpPr>
                  <a:spLocks noChangeAspect="1" noChangeArrowheads="1"/>
                </p:cNvSpPr>
                <p:nvPr/>
              </p:nvSpPr>
              <p:spPr bwMode="auto">
                <a:xfrm rot="2700000">
                  <a:off x="2107" y="573"/>
                  <a:ext cx="331" cy="6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19" name="AutoShape 17"/>
                <p:cNvSpPr>
                  <a:spLocks noChangeAspect="1" noChangeArrowheads="1"/>
                </p:cNvSpPr>
                <p:nvPr/>
              </p:nvSpPr>
              <p:spPr bwMode="auto">
                <a:xfrm rot="8100000">
                  <a:off x="2353" y="629"/>
                  <a:ext cx="60"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410" name="AutoShape 28"/>
            <p:cNvSpPr>
              <a:spLocks noChangeArrowheads="1"/>
            </p:cNvSpPr>
            <p:nvPr/>
          </p:nvSpPr>
          <p:spPr bwMode="auto">
            <a:xfrm rot="2700000" flipH="1">
              <a:off x="5327966" y="1909380"/>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11" name="AutoShape 28"/>
            <p:cNvSpPr>
              <a:spLocks noChangeArrowheads="1"/>
            </p:cNvSpPr>
            <p:nvPr/>
          </p:nvSpPr>
          <p:spPr bwMode="auto">
            <a:xfrm rot="-2700000" flipH="1">
              <a:off x="7159092" y="1647256"/>
              <a:ext cx="692831"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12" name="AutoShape 28"/>
            <p:cNvSpPr>
              <a:spLocks noChangeArrowheads="1"/>
            </p:cNvSpPr>
            <p:nvPr/>
          </p:nvSpPr>
          <p:spPr bwMode="auto">
            <a:xfrm rot="2700000" flipH="1">
              <a:off x="5566514" y="1615553"/>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13" name="AutoShape 28"/>
            <p:cNvSpPr>
              <a:spLocks noChangeArrowheads="1"/>
            </p:cNvSpPr>
            <p:nvPr/>
          </p:nvSpPr>
          <p:spPr bwMode="auto">
            <a:xfrm rot="-2700000" flipH="1">
              <a:off x="7405572" y="1908805"/>
              <a:ext cx="684275" cy="263322"/>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31" name="Group 426"/>
          <p:cNvGrpSpPr>
            <a:grpSpLocks/>
          </p:cNvGrpSpPr>
          <p:nvPr/>
        </p:nvGrpSpPr>
        <p:grpSpPr bwMode="auto">
          <a:xfrm rot="-7543833">
            <a:off x="6130131" y="1373982"/>
            <a:ext cx="384175" cy="585788"/>
            <a:chOff x="5540761" y="1348784"/>
            <a:chExt cx="2548987" cy="3156214"/>
          </a:xfrm>
        </p:grpSpPr>
        <p:grpSp>
          <p:nvGrpSpPr>
            <p:cNvPr id="21796" name="Group 4"/>
            <p:cNvGrpSpPr>
              <a:grpSpLocks/>
            </p:cNvGrpSpPr>
            <p:nvPr/>
          </p:nvGrpSpPr>
          <p:grpSpPr bwMode="auto">
            <a:xfrm>
              <a:off x="5749454" y="1348784"/>
              <a:ext cx="1923193" cy="3156214"/>
              <a:chOff x="2252" y="368"/>
              <a:chExt cx="610" cy="872"/>
            </a:xfrm>
          </p:grpSpPr>
          <p:grpSp>
            <p:nvGrpSpPr>
              <p:cNvPr id="21801" name="Group 5"/>
              <p:cNvGrpSpPr>
                <a:grpSpLocks/>
              </p:cNvGrpSpPr>
              <p:nvPr/>
            </p:nvGrpSpPr>
            <p:grpSpPr bwMode="auto">
              <a:xfrm>
                <a:off x="2454" y="634"/>
                <a:ext cx="211" cy="606"/>
                <a:chOff x="2454" y="634"/>
                <a:chExt cx="211" cy="606"/>
              </a:xfrm>
            </p:grpSpPr>
            <p:sp>
              <p:nvSpPr>
                <p:cNvPr id="442" name="AutoShape 6"/>
                <p:cNvSpPr>
                  <a:spLocks noChangeAspect="1" noChangeArrowheads="1"/>
                </p:cNvSpPr>
                <p:nvPr/>
              </p:nvSpPr>
              <p:spPr bwMode="auto">
                <a:xfrm>
                  <a:off x="2469" y="627"/>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43" name="AutoShape 7"/>
                <p:cNvSpPr>
                  <a:spLocks noChangeAspect="1" noChangeArrowheads="1"/>
                </p:cNvSpPr>
                <p:nvPr/>
              </p:nvSpPr>
              <p:spPr bwMode="auto">
                <a:xfrm flipH="1">
                  <a:off x="2605" y="627"/>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44" name="AutoShape 8"/>
                <p:cNvSpPr>
                  <a:spLocks noChangeAspect="1" noChangeArrowheads="1"/>
                </p:cNvSpPr>
                <p:nvPr/>
              </p:nvSpPr>
              <p:spPr bwMode="auto">
                <a:xfrm>
                  <a:off x="2549" y="721"/>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45" name="AutoShape 9"/>
                <p:cNvSpPr>
                  <a:spLocks noChangeAspect="1" noChangeArrowheads="1"/>
                </p:cNvSpPr>
                <p:nvPr/>
              </p:nvSpPr>
              <p:spPr bwMode="auto">
                <a:xfrm>
                  <a:off x="2547" y="775"/>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802" name="Group 10"/>
              <p:cNvGrpSpPr>
                <a:grpSpLocks/>
              </p:cNvGrpSpPr>
              <p:nvPr/>
            </p:nvGrpSpPr>
            <p:grpSpPr bwMode="auto">
              <a:xfrm>
                <a:off x="2689" y="368"/>
                <a:ext cx="173" cy="418"/>
                <a:chOff x="2689" y="368"/>
                <a:chExt cx="173" cy="418"/>
              </a:xfrm>
            </p:grpSpPr>
            <p:sp>
              <p:nvSpPr>
                <p:cNvPr id="439" name="AutoShape 11"/>
                <p:cNvSpPr>
                  <a:spLocks noChangeAspect="1" noChangeArrowheads="1"/>
                </p:cNvSpPr>
                <p:nvPr/>
              </p:nvSpPr>
              <p:spPr bwMode="auto">
                <a:xfrm rot="18900000" flipH="1">
                  <a:off x="2577" y="511"/>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40" name="AutoShape 12"/>
                <p:cNvSpPr>
                  <a:spLocks noChangeAspect="1" noChangeArrowheads="1"/>
                </p:cNvSpPr>
                <p:nvPr/>
              </p:nvSpPr>
              <p:spPr bwMode="auto">
                <a:xfrm rot="18900000" flipH="1">
                  <a:off x="2676" y="578"/>
                  <a:ext cx="338"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41" name="AutoShape 13"/>
                <p:cNvSpPr>
                  <a:spLocks noChangeAspect="1" noChangeArrowheads="1"/>
                </p:cNvSpPr>
                <p:nvPr/>
              </p:nvSpPr>
              <p:spPr bwMode="auto">
                <a:xfrm rot="2700000">
                  <a:off x="2691" y="633"/>
                  <a:ext cx="59"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803" name="Group 14"/>
              <p:cNvGrpSpPr>
                <a:grpSpLocks/>
              </p:cNvGrpSpPr>
              <p:nvPr/>
            </p:nvGrpSpPr>
            <p:grpSpPr bwMode="auto">
              <a:xfrm>
                <a:off x="2252" y="368"/>
                <a:ext cx="186" cy="417"/>
                <a:chOff x="2252" y="368"/>
                <a:chExt cx="186" cy="417"/>
              </a:xfrm>
            </p:grpSpPr>
            <p:sp>
              <p:nvSpPr>
                <p:cNvPr id="436" name="AutoShape 15"/>
                <p:cNvSpPr>
                  <a:spLocks noChangeAspect="1" noChangeArrowheads="1"/>
                </p:cNvSpPr>
                <p:nvPr/>
              </p:nvSpPr>
              <p:spPr bwMode="auto">
                <a:xfrm rot="2700000">
                  <a:off x="2210" y="511"/>
                  <a:ext cx="364"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37" name="AutoShape 16"/>
                <p:cNvSpPr>
                  <a:spLocks noChangeAspect="1" noChangeArrowheads="1"/>
                </p:cNvSpPr>
                <p:nvPr/>
              </p:nvSpPr>
              <p:spPr bwMode="auto">
                <a:xfrm rot="2700000">
                  <a:off x="2141" y="581"/>
                  <a:ext cx="333" cy="73"/>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38" name="AutoShape 17"/>
                <p:cNvSpPr>
                  <a:spLocks noChangeAspect="1" noChangeArrowheads="1"/>
                </p:cNvSpPr>
                <p:nvPr/>
              </p:nvSpPr>
              <p:spPr bwMode="auto">
                <a:xfrm rot="8100000">
                  <a:off x="2398" y="636"/>
                  <a:ext cx="63"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429" name="AutoShape 28"/>
            <p:cNvSpPr>
              <a:spLocks noChangeArrowheads="1"/>
            </p:cNvSpPr>
            <p:nvPr/>
          </p:nvSpPr>
          <p:spPr bwMode="auto">
            <a:xfrm rot="2700000" flipH="1">
              <a:off x="5363496" y="1925926"/>
              <a:ext cx="684649"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30" name="AutoShape 28"/>
            <p:cNvSpPr>
              <a:spLocks noChangeArrowheads="1"/>
            </p:cNvSpPr>
            <p:nvPr/>
          </p:nvSpPr>
          <p:spPr bwMode="auto">
            <a:xfrm rot="-2700000" flipH="1">
              <a:off x="7209536" y="1631619"/>
              <a:ext cx="692824"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31" name="AutoShape 28"/>
            <p:cNvSpPr>
              <a:spLocks noChangeArrowheads="1"/>
            </p:cNvSpPr>
            <p:nvPr/>
          </p:nvSpPr>
          <p:spPr bwMode="auto">
            <a:xfrm rot="2700000" flipH="1">
              <a:off x="5609536" y="1648189"/>
              <a:ext cx="684649"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32" name="AutoShape 28"/>
            <p:cNvSpPr>
              <a:spLocks noChangeArrowheads="1"/>
            </p:cNvSpPr>
            <p:nvPr/>
          </p:nvSpPr>
          <p:spPr bwMode="auto">
            <a:xfrm rot="-2700000" flipH="1">
              <a:off x="7441512" y="1943760"/>
              <a:ext cx="684273" cy="263322"/>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748" name="Group 445"/>
          <p:cNvGrpSpPr>
            <a:grpSpLocks/>
          </p:cNvGrpSpPr>
          <p:nvPr/>
        </p:nvGrpSpPr>
        <p:grpSpPr bwMode="auto">
          <a:xfrm>
            <a:off x="6246813" y="2744788"/>
            <a:ext cx="384175" cy="585787"/>
            <a:chOff x="5540761" y="1348784"/>
            <a:chExt cx="2548987" cy="3156214"/>
          </a:xfrm>
        </p:grpSpPr>
        <p:grpSp>
          <p:nvGrpSpPr>
            <p:cNvPr id="21778" name="Group 4"/>
            <p:cNvGrpSpPr>
              <a:grpSpLocks/>
            </p:cNvGrpSpPr>
            <p:nvPr/>
          </p:nvGrpSpPr>
          <p:grpSpPr bwMode="auto">
            <a:xfrm>
              <a:off x="5749454" y="1348784"/>
              <a:ext cx="1923193" cy="3156214"/>
              <a:chOff x="2252" y="368"/>
              <a:chExt cx="610" cy="872"/>
            </a:xfrm>
          </p:grpSpPr>
          <p:grpSp>
            <p:nvGrpSpPr>
              <p:cNvPr id="21783" name="Group 5"/>
              <p:cNvGrpSpPr>
                <a:grpSpLocks/>
              </p:cNvGrpSpPr>
              <p:nvPr/>
            </p:nvGrpSpPr>
            <p:grpSpPr bwMode="auto">
              <a:xfrm>
                <a:off x="2454" y="634"/>
                <a:ext cx="211" cy="606"/>
                <a:chOff x="2454" y="634"/>
                <a:chExt cx="211" cy="606"/>
              </a:xfrm>
            </p:grpSpPr>
            <p:sp>
              <p:nvSpPr>
                <p:cNvPr id="461" name="AutoShape 6"/>
                <p:cNvSpPr>
                  <a:spLocks noChangeAspect="1" noChangeArrowheads="1"/>
                </p:cNvSpPr>
                <p:nvPr/>
              </p:nvSpPr>
              <p:spPr bwMode="auto">
                <a:xfrm>
                  <a:off x="2453" y="635"/>
                  <a:ext cx="80" cy="60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62" name="AutoShape 7"/>
                <p:cNvSpPr>
                  <a:spLocks noChangeAspect="1" noChangeArrowheads="1"/>
                </p:cNvSpPr>
                <p:nvPr/>
              </p:nvSpPr>
              <p:spPr bwMode="auto">
                <a:xfrm flipH="1">
                  <a:off x="2583" y="635"/>
                  <a:ext cx="77" cy="60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63" name="AutoShape 8"/>
                <p:cNvSpPr>
                  <a:spLocks noChangeAspect="1" noChangeArrowheads="1"/>
                </p:cNvSpPr>
                <p:nvPr/>
              </p:nvSpPr>
              <p:spPr bwMode="auto">
                <a:xfrm>
                  <a:off x="2520" y="725"/>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64" name="AutoShape 9"/>
                <p:cNvSpPr>
                  <a:spLocks noChangeAspect="1" noChangeArrowheads="1"/>
                </p:cNvSpPr>
                <p:nvPr/>
              </p:nvSpPr>
              <p:spPr bwMode="auto">
                <a:xfrm>
                  <a:off x="2520" y="779"/>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84" name="Group 10"/>
              <p:cNvGrpSpPr>
                <a:grpSpLocks/>
              </p:cNvGrpSpPr>
              <p:nvPr/>
            </p:nvGrpSpPr>
            <p:grpSpPr bwMode="auto">
              <a:xfrm>
                <a:off x="2689" y="368"/>
                <a:ext cx="173" cy="418"/>
                <a:chOff x="2689" y="368"/>
                <a:chExt cx="173" cy="418"/>
              </a:xfrm>
            </p:grpSpPr>
            <p:sp>
              <p:nvSpPr>
                <p:cNvPr id="458" name="AutoShape 11"/>
                <p:cNvSpPr>
                  <a:spLocks noChangeAspect="1" noChangeArrowheads="1"/>
                </p:cNvSpPr>
                <p:nvPr/>
              </p:nvSpPr>
              <p:spPr bwMode="auto">
                <a:xfrm rot="18900000" flipH="1">
                  <a:off x="2552" y="513"/>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59" name="AutoShape 12"/>
                <p:cNvSpPr>
                  <a:spLocks noChangeAspect="1" noChangeArrowheads="1"/>
                </p:cNvSpPr>
                <p:nvPr/>
              </p:nvSpPr>
              <p:spPr bwMode="auto">
                <a:xfrm rot="18900000" flipH="1">
                  <a:off x="2648" y="580"/>
                  <a:ext cx="33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60" name="AutoShape 13"/>
                <p:cNvSpPr>
                  <a:spLocks noChangeAspect="1" noChangeArrowheads="1"/>
                </p:cNvSpPr>
                <p:nvPr/>
              </p:nvSpPr>
              <p:spPr bwMode="auto">
                <a:xfrm rot="2700000">
                  <a:off x="2671" y="637"/>
                  <a:ext cx="61" cy="43"/>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85" name="Group 14"/>
              <p:cNvGrpSpPr>
                <a:grpSpLocks/>
              </p:cNvGrpSpPr>
              <p:nvPr/>
            </p:nvGrpSpPr>
            <p:grpSpPr bwMode="auto">
              <a:xfrm>
                <a:off x="2252" y="368"/>
                <a:ext cx="186" cy="417"/>
                <a:chOff x="2252" y="368"/>
                <a:chExt cx="186" cy="417"/>
              </a:xfrm>
            </p:grpSpPr>
            <p:sp>
              <p:nvSpPr>
                <p:cNvPr id="455" name="AutoShape 15"/>
                <p:cNvSpPr>
                  <a:spLocks noChangeAspect="1" noChangeArrowheads="1"/>
                </p:cNvSpPr>
                <p:nvPr/>
              </p:nvSpPr>
              <p:spPr bwMode="auto">
                <a:xfrm rot="2700000">
                  <a:off x="2193" y="515"/>
                  <a:ext cx="364"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56" name="AutoShape 16"/>
                <p:cNvSpPr>
                  <a:spLocks noChangeAspect="1" noChangeArrowheads="1"/>
                </p:cNvSpPr>
                <p:nvPr/>
              </p:nvSpPr>
              <p:spPr bwMode="auto">
                <a:xfrm rot="2700000">
                  <a:off x="2123" y="581"/>
                  <a:ext cx="333" cy="73"/>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57" name="AutoShape 17"/>
                <p:cNvSpPr>
                  <a:spLocks noChangeAspect="1" noChangeArrowheads="1"/>
                </p:cNvSpPr>
                <p:nvPr/>
              </p:nvSpPr>
              <p:spPr bwMode="auto">
                <a:xfrm rot="8100000">
                  <a:off x="2373" y="635"/>
                  <a:ext cx="60"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448" name="AutoShape 28"/>
            <p:cNvSpPr>
              <a:spLocks noChangeArrowheads="1"/>
            </p:cNvSpPr>
            <p:nvPr/>
          </p:nvSpPr>
          <p:spPr bwMode="auto">
            <a:xfrm rot="2700000" flipH="1">
              <a:off x="5330101" y="1921861"/>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49" name="AutoShape 28"/>
            <p:cNvSpPr>
              <a:spLocks noChangeArrowheads="1"/>
            </p:cNvSpPr>
            <p:nvPr/>
          </p:nvSpPr>
          <p:spPr bwMode="auto">
            <a:xfrm rot="-2700000" flipH="1">
              <a:off x="7185087" y="1635246"/>
              <a:ext cx="692831"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50" name="AutoShape 28"/>
            <p:cNvSpPr>
              <a:spLocks noChangeArrowheads="1"/>
            </p:cNvSpPr>
            <p:nvPr/>
          </p:nvSpPr>
          <p:spPr bwMode="auto">
            <a:xfrm rot="2700000" flipH="1">
              <a:off x="5572357" y="1639601"/>
              <a:ext cx="684649"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51" name="AutoShape 28"/>
            <p:cNvSpPr>
              <a:spLocks noChangeArrowheads="1"/>
            </p:cNvSpPr>
            <p:nvPr/>
          </p:nvSpPr>
          <p:spPr bwMode="auto">
            <a:xfrm rot="-2700000" flipH="1">
              <a:off x="7405286" y="1935608"/>
              <a:ext cx="684275" cy="26332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754" name="Group 464"/>
          <p:cNvGrpSpPr>
            <a:grpSpLocks/>
          </p:cNvGrpSpPr>
          <p:nvPr/>
        </p:nvGrpSpPr>
        <p:grpSpPr bwMode="auto">
          <a:xfrm rot="-7543833">
            <a:off x="7649369" y="5452269"/>
            <a:ext cx="384175" cy="585787"/>
            <a:chOff x="5540761" y="1348784"/>
            <a:chExt cx="2548987" cy="3156214"/>
          </a:xfrm>
        </p:grpSpPr>
        <p:grpSp>
          <p:nvGrpSpPr>
            <p:cNvPr id="21760" name="Group 4"/>
            <p:cNvGrpSpPr>
              <a:grpSpLocks/>
            </p:cNvGrpSpPr>
            <p:nvPr/>
          </p:nvGrpSpPr>
          <p:grpSpPr bwMode="auto">
            <a:xfrm>
              <a:off x="5749454" y="1348784"/>
              <a:ext cx="1923193" cy="3156214"/>
              <a:chOff x="2252" y="368"/>
              <a:chExt cx="610" cy="872"/>
            </a:xfrm>
          </p:grpSpPr>
          <p:grpSp>
            <p:nvGrpSpPr>
              <p:cNvPr id="21765" name="Group 5"/>
              <p:cNvGrpSpPr>
                <a:grpSpLocks/>
              </p:cNvGrpSpPr>
              <p:nvPr/>
            </p:nvGrpSpPr>
            <p:grpSpPr bwMode="auto">
              <a:xfrm>
                <a:off x="2454" y="634"/>
                <a:ext cx="211" cy="606"/>
                <a:chOff x="2454" y="634"/>
                <a:chExt cx="211" cy="606"/>
              </a:xfrm>
            </p:grpSpPr>
            <p:sp>
              <p:nvSpPr>
                <p:cNvPr id="480" name="AutoShape 6"/>
                <p:cNvSpPr>
                  <a:spLocks noChangeAspect="1" noChangeArrowheads="1"/>
                </p:cNvSpPr>
                <p:nvPr/>
              </p:nvSpPr>
              <p:spPr bwMode="auto">
                <a:xfrm>
                  <a:off x="2469" y="627"/>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81" name="AutoShape 7"/>
                <p:cNvSpPr>
                  <a:spLocks noChangeAspect="1" noChangeArrowheads="1"/>
                </p:cNvSpPr>
                <p:nvPr/>
              </p:nvSpPr>
              <p:spPr bwMode="auto">
                <a:xfrm flipH="1">
                  <a:off x="2605" y="627"/>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82" name="AutoShape 8"/>
                <p:cNvSpPr>
                  <a:spLocks noChangeAspect="1" noChangeArrowheads="1"/>
                </p:cNvSpPr>
                <p:nvPr/>
              </p:nvSpPr>
              <p:spPr bwMode="auto">
                <a:xfrm>
                  <a:off x="2549" y="721"/>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83" name="AutoShape 9"/>
                <p:cNvSpPr>
                  <a:spLocks noChangeAspect="1" noChangeArrowheads="1"/>
                </p:cNvSpPr>
                <p:nvPr/>
              </p:nvSpPr>
              <p:spPr bwMode="auto">
                <a:xfrm>
                  <a:off x="2547" y="775"/>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66" name="Group 10"/>
              <p:cNvGrpSpPr>
                <a:grpSpLocks/>
              </p:cNvGrpSpPr>
              <p:nvPr/>
            </p:nvGrpSpPr>
            <p:grpSpPr bwMode="auto">
              <a:xfrm>
                <a:off x="2689" y="368"/>
                <a:ext cx="173" cy="418"/>
                <a:chOff x="2689" y="368"/>
                <a:chExt cx="173" cy="418"/>
              </a:xfrm>
            </p:grpSpPr>
            <p:sp>
              <p:nvSpPr>
                <p:cNvPr id="477" name="AutoShape 11"/>
                <p:cNvSpPr>
                  <a:spLocks noChangeAspect="1" noChangeArrowheads="1"/>
                </p:cNvSpPr>
                <p:nvPr/>
              </p:nvSpPr>
              <p:spPr bwMode="auto">
                <a:xfrm rot="18900000" flipH="1">
                  <a:off x="2577" y="511"/>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78" name="AutoShape 12"/>
                <p:cNvSpPr>
                  <a:spLocks noChangeAspect="1" noChangeArrowheads="1"/>
                </p:cNvSpPr>
                <p:nvPr/>
              </p:nvSpPr>
              <p:spPr bwMode="auto">
                <a:xfrm rot="18900000" flipH="1">
                  <a:off x="2676" y="578"/>
                  <a:ext cx="338"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79" name="AutoShape 13"/>
                <p:cNvSpPr>
                  <a:spLocks noChangeAspect="1" noChangeArrowheads="1"/>
                </p:cNvSpPr>
                <p:nvPr/>
              </p:nvSpPr>
              <p:spPr bwMode="auto">
                <a:xfrm rot="2700000">
                  <a:off x="2691" y="633"/>
                  <a:ext cx="59"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67" name="Group 14"/>
              <p:cNvGrpSpPr>
                <a:grpSpLocks/>
              </p:cNvGrpSpPr>
              <p:nvPr/>
            </p:nvGrpSpPr>
            <p:grpSpPr bwMode="auto">
              <a:xfrm>
                <a:off x="2252" y="368"/>
                <a:ext cx="186" cy="417"/>
                <a:chOff x="2252" y="368"/>
                <a:chExt cx="186" cy="417"/>
              </a:xfrm>
            </p:grpSpPr>
            <p:sp>
              <p:nvSpPr>
                <p:cNvPr id="474" name="AutoShape 15"/>
                <p:cNvSpPr>
                  <a:spLocks noChangeAspect="1" noChangeArrowheads="1"/>
                </p:cNvSpPr>
                <p:nvPr/>
              </p:nvSpPr>
              <p:spPr bwMode="auto">
                <a:xfrm rot="2700000">
                  <a:off x="2210" y="511"/>
                  <a:ext cx="364"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75" name="AutoShape 16"/>
                <p:cNvSpPr>
                  <a:spLocks noChangeAspect="1" noChangeArrowheads="1"/>
                </p:cNvSpPr>
                <p:nvPr/>
              </p:nvSpPr>
              <p:spPr bwMode="auto">
                <a:xfrm rot="2700000">
                  <a:off x="2141" y="581"/>
                  <a:ext cx="333" cy="73"/>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76" name="AutoShape 17"/>
                <p:cNvSpPr>
                  <a:spLocks noChangeAspect="1" noChangeArrowheads="1"/>
                </p:cNvSpPr>
                <p:nvPr/>
              </p:nvSpPr>
              <p:spPr bwMode="auto">
                <a:xfrm rot="8100000">
                  <a:off x="2398" y="636"/>
                  <a:ext cx="63"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467" name="AutoShape 28"/>
            <p:cNvSpPr>
              <a:spLocks noChangeArrowheads="1"/>
            </p:cNvSpPr>
            <p:nvPr/>
          </p:nvSpPr>
          <p:spPr bwMode="auto">
            <a:xfrm rot="2700000" flipH="1">
              <a:off x="5363493" y="1925917"/>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68" name="AutoShape 28"/>
            <p:cNvSpPr>
              <a:spLocks noChangeArrowheads="1"/>
            </p:cNvSpPr>
            <p:nvPr/>
          </p:nvSpPr>
          <p:spPr bwMode="auto">
            <a:xfrm rot="-2700000" flipH="1">
              <a:off x="7209532" y="1631613"/>
              <a:ext cx="692831"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69" name="AutoShape 28"/>
            <p:cNvSpPr>
              <a:spLocks noChangeArrowheads="1"/>
            </p:cNvSpPr>
            <p:nvPr/>
          </p:nvSpPr>
          <p:spPr bwMode="auto">
            <a:xfrm rot="2700000" flipH="1">
              <a:off x="5609533" y="1648179"/>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470" name="AutoShape 28"/>
            <p:cNvSpPr>
              <a:spLocks noChangeArrowheads="1"/>
            </p:cNvSpPr>
            <p:nvPr/>
          </p:nvSpPr>
          <p:spPr bwMode="auto">
            <a:xfrm rot="-2700000" flipH="1">
              <a:off x="7441506" y="1943752"/>
              <a:ext cx="684275" cy="26332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759" name="Group 483"/>
          <p:cNvGrpSpPr>
            <a:grpSpLocks/>
          </p:cNvGrpSpPr>
          <p:nvPr/>
        </p:nvGrpSpPr>
        <p:grpSpPr bwMode="auto">
          <a:xfrm rot="1839682">
            <a:off x="6415088" y="5529263"/>
            <a:ext cx="384175" cy="585787"/>
            <a:chOff x="5540761" y="1348784"/>
            <a:chExt cx="2548987" cy="3156214"/>
          </a:xfrm>
        </p:grpSpPr>
        <p:grpSp>
          <p:nvGrpSpPr>
            <p:cNvPr id="21742" name="Group 4"/>
            <p:cNvGrpSpPr>
              <a:grpSpLocks/>
            </p:cNvGrpSpPr>
            <p:nvPr/>
          </p:nvGrpSpPr>
          <p:grpSpPr bwMode="auto">
            <a:xfrm>
              <a:off x="5749454" y="1348784"/>
              <a:ext cx="1923193" cy="3156214"/>
              <a:chOff x="2252" y="368"/>
              <a:chExt cx="610" cy="872"/>
            </a:xfrm>
          </p:grpSpPr>
          <p:grpSp>
            <p:nvGrpSpPr>
              <p:cNvPr id="21747" name="Group 5"/>
              <p:cNvGrpSpPr>
                <a:grpSpLocks/>
              </p:cNvGrpSpPr>
              <p:nvPr/>
            </p:nvGrpSpPr>
            <p:grpSpPr bwMode="auto">
              <a:xfrm>
                <a:off x="2454" y="634"/>
                <a:ext cx="211" cy="606"/>
                <a:chOff x="2454" y="634"/>
                <a:chExt cx="211" cy="606"/>
              </a:xfrm>
            </p:grpSpPr>
            <p:sp>
              <p:nvSpPr>
                <p:cNvPr id="600" name="AutoShape 6"/>
                <p:cNvSpPr>
                  <a:spLocks noChangeAspect="1" noChangeArrowheads="1"/>
                </p:cNvSpPr>
                <p:nvPr/>
              </p:nvSpPr>
              <p:spPr bwMode="auto">
                <a:xfrm>
                  <a:off x="2435" y="629"/>
                  <a:ext cx="77" cy="60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01" name="AutoShape 7"/>
                <p:cNvSpPr>
                  <a:spLocks noChangeAspect="1" noChangeArrowheads="1"/>
                </p:cNvSpPr>
                <p:nvPr/>
              </p:nvSpPr>
              <p:spPr bwMode="auto">
                <a:xfrm flipH="1">
                  <a:off x="2561" y="627"/>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02" name="AutoShape 8"/>
                <p:cNvSpPr>
                  <a:spLocks noChangeAspect="1" noChangeArrowheads="1"/>
                </p:cNvSpPr>
                <p:nvPr/>
              </p:nvSpPr>
              <p:spPr bwMode="auto">
                <a:xfrm>
                  <a:off x="2499" y="720"/>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03" name="AutoShape 9"/>
                <p:cNvSpPr>
                  <a:spLocks noChangeAspect="1" noChangeArrowheads="1"/>
                </p:cNvSpPr>
                <p:nvPr/>
              </p:nvSpPr>
              <p:spPr bwMode="auto">
                <a:xfrm>
                  <a:off x="2500" y="772"/>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48" name="Group 10"/>
              <p:cNvGrpSpPr>
                <a:grpSpLocks/>
              </p:cNvGrpSpPr>
              <p:nvPr/>
            </p:nvGrpSpPr>
            <p:grpSpPr bwMode="auto">
              <a:xfrm>
                <a:off x="2689" y="368"/>
                <a:ext cx="173" cy="418"/>
                <a:chOff x="2689" y="368"/>
                <a:chExt cx="173" cy="418"/>
              </a:xfrm>
            </p:grpSpPr>
            <p:sp>
              <p:nvSpPr>
                <p:cNvPr id="597" name="AutoShape 11"/>
                <p:cNvSpPr>
                  <a:spLocks noChangeAspect="1" noChangeArrowheads="1"/>
                </p:cNvSpPr>
                <p:nvPr/>
              </p:nvSpPr>
              <p:spPr bwMode="auto">
                <a:xfrm rot="18900000" flipH="1">
                  <a:off x="2527" y="512"/>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598" name="AutoShape 12"/>
                <p:cNvSpPr>
                  <a:spLocks noChangeAspect="1" noChangeArrowheads="1"/>
                </p:cNvSpPr>
                <p:nvPr/>
              </p:nvSpPr>
              <p:spPr bwMode="auto">
                <a:xfrm rot="18900000" flipH="1">
                  <a:off x="2633" y="573"/>
                  <a:ext cx="33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599" name="AutoShape 13"/>
                <p:cNvSpPr>
                  <a:spLocks noChangeAspect="1" noChangeArrowheads="1"/>
                </p:cNvSpPr>
                <p:nvPr/>
              </p:nvSpPr>
              <p:spPr bwMode="auto">
                <a:xfrm rot="2700000">
                  <a:off x="2656" y="631"/>
                  <a:ext cx="61" cy="43"/>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49" name="Group 14"/>
              <p:cNvGrpSpPr>
                <a:grpSpLocks/>
              </p:cNvGrpSpPr>
              <p:nvPr/>
            </p:nvGrpSpPr>
            <p:grpSpPr bwMode="auto">
              <a:xfrm>
                <a:off x="2252" y="368"/>
                <a:ext cx="186" cy="417"/>
                <a:chOff x="2252" y="368"/>
                <a:chExt cx="186" cy="417"/>
              </a:xfrm>
            </p:grpSpPr>
            <p:sp>
              <p:nvSpPr>
                <p:cNvPr id="594" name="AutoShape 15"/>
                <p:cNvSpPr>
                  <a:spLocks noChangeAspect="1" noChangeArrowheads="1"/>
                </p:cNvSpPr>
                <p:nvPr/>
              </p:nvSpPr>
              <p:spPr bwMode="auto">
                <a:xfrm rot="2700000">
                  <a:off x="2177" y="509"/>
                  <a:ext cx="364" cy="6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595" name="AutoShape 16"/>
                <p:cNvSpPr>
                  <a:spLocks noChangeAspect="1" noChangeArrowheads="1"/>
                </p:cNvSpPr>
                <p:nvPr/>
              </p:nvSpPr>
              <p:spPr bwMode="auto">
                <a:xfrm rot="2700000">
                  <a:off x="2107" y="573"/>
                  <a:ext cx="331" cy="6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596" name="AutoShape 17"/>
                <p:cNvSpPr>
                  <a:spLocks noChangeAspect="1" noChangeArrowheads="1"/>
                </p:cNvSpPr>
                <p:nvPr/>
              </p:nvSpPr>
              <p:spPr bwMode="auto">
                <a:xfrm rot="8100000">
                  <a:off x="2353" y="629"/>
                  <a:ext cx="60"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587" name="AutoShape 28"/>
            <p:cNvSpPr>
              <a:spLocks noChangeArrowheads="1"/>
            </p:cNvSpPr>
            <p:nvPr/>
          </p:nvSpPr>
          <p:spPr bwMode="auto">
            <a:xfrm rot="2700000" flipH="1">
              <a:off x="5327966" y="1909380"/>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588" name="AutoShape 28"/>
            <p:cNvSpPr>
              <a:spLocks noChangeArrowheads="1"/>
            </p:cNvSpPr>
            <p:nvPr/>
          </p:nvSpPr>
          <p:spPr bwMode="auto">
            <a:xfrm rot="-2700000" flipH="1">
              <a:off x="7159092" y="1647256"/>
              <a:ext cx="692831"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589" name="AutoShape 28"/>
            <p:cNvSpPr>
              <a:spLocks noChangeArrowheads="1"/>
            </p:cNvSpPr>
            <p:nvPr/>
          </p:nvSpPr>
          <p:spPr bwMode="auto">
            <a:xfrm rot="2700000" flipH="1">
              <a:off x="5566514" y="1615553"/>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590" name="AutoShape 28"/>
            <p:cNvSpPr>
              <a:spLocks noChangeArrowheads="1"/>
            </p:cNvSpPr>
            <p:nvPr/>
          </p:nvSpPr>
          <p:spPr bwMode="auto">
            <a:xfrm rot="-2700000" flipH="1">
              <a:off x="7405572" y="1908805"/>
              <a:ext cx="684275" cy="263322"/>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764" name="Group 603"/>
          <p:cNvGrpSpPr>
            <a:grpSpLocks/>
          </p:cNvGrpSpPr>
          <p:nvPr/>
        </p:nvGrpSpPr>
        <p:grpSpPr bwMode="auto">
          <a:xfrm rot="7997929">
            <a:off x="6525419" y="3912394"/>
            <a:ext cx="384175" cy="585787"/>
            <a:chOff x="5540761" y="1348784"/>
            <a:chExt cx="2548987" cy="3156214"/>
          </a:xfrm>
        </p:grpSpPr>
        <p:grpSp>
          <p:nvGrpSpPr>
            <p:cNvPr id="21724" name="Group 4"/>
            <p:cNvGrpSpPr>
              <a:grpSpLocks/>
            </p:cNvGrpSpPr>
            <p:nvPr/>
          </p:nvGrpSpPr>
          <p:grpSpPr bwMode="auto">
            <a:xfrm>
              <a:off x="5749454" y="1348784"/>
              <a:ext cx="1923193" cy="3156214"/>
              <a:chOff x="2252" y="368"/>
              <a:chExt cx="610" cy="872"/>
            </a:xfrm>
          </p:grpSpPr>
          <p:grpSp>
            <p:nvGrpSpPr>
              <p:cNvPr id="21729" name="Group 5"/>
              <p:cNvGrpSpPr>
                <a:grpSpLocks/>
              </p:cNvGrpSpPr>
              <p:nvPr/>
            </p:nvGrpSpPr>
            <p:grpSpPr bwMode="auto">
              <a:xfrm>
                <a:off x="2454" y="634"/>
                <a:ext cx="211" cy="606"/>
                <a:chOff x="2454" y="634"/>
                <a:chExt cx="211" cy="606"/>
              </a:xfrm>
            </p:grpSpPr>
            <p:sp>
              <p:nvSpPr>
                <p:cNvPr id="619" name="AutoShape 6"/>
                <p:cNvSpPr>
                  <a:spLocks noChangeAspect="1" noChangeArrowheads="1"/>
                </p:cNvSpPr>
                <p:nvPr/>
              </p:nvSpPr>
              <p:spPr bwMode="auto">
                <a:xfrm>
                  <a:off x="2453" y="646"/>
                  <a:ext cx="80" cy="60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20" name="AutoShape 7"/>
                <p:cNvSpPr>
                  <a:spLocks noChangeAspect="1" noChangeArrowheads="1"/>
                </p:cNvSpPr>
                <p:nvPr/>
              </p:nvSpPr>
              <p:spPr bwMode="auto">
                <a:xfrm flipH="1">
                  <a:off x="2583" y="657"/>
                  <a:ext cx="77" cy="600"/>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21" name="AutoShape 8"/>
                <p:cNvSpPr>
                  <a:spLocks noChangeAspect="1" noChangeArrowheads="1"/>
                </p:cNvSpPr>
                <p:nvPr/>
              </p:nvSpPr>
              <p:spPr bwMode="auto">
                <a:xfrm>
                  <a:off x="2516" y="739"/>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22" name="AutoShape 9"/>
                <p:cNvSpPr>
                  <a:spLocks noChangeAspect="1" noChangeArrowheads="1"/>
                </p:cNvSpPr>
                <p:nvPr/>
              </p:nvSpPr>
              <p:spPr bwMode="auto">
                <a:xfrm>
                  <a:off x="2518" y="793"/>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30" name="Group 10"/>
              <p:cNvGrpSpPr>
                <a:grpSpLocks/>
              </p:cNvGrpSpPr>
              <p:nvPr/>
            </p:nvGrpSpPr>
            <p:grpSpPr bwMode="auto">
              <a:xfrm>
                <a:off x="2689" y="368"/>
                <a:ext cx="173" cy="418"/>
                <a:chOff x="2689" y="368"/>
                <a:chExt cx="173" cy="418"/>
              </a:xfrm>
            </p:grpSpPr>
            <p:sp>
              <p:nvSpPr>
                <p:cNvPr id="616" name="AutoShape 11"/>
                <p:cNvSpPr>
                  <a:spLocks noChangeAspect="1" noChangeArrowheads="1"/>
                </p:cNvSpPr>
                <p:nvPr/>
              </p:nvSpPr>
              <p:spPr bwMode="auto">
                <a:xfrm rot="18900000" flipH="1">
                  <a:off x="2557" y="532"/>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17" name="AutoShape 12"/>
                <p:cNvSpPr>
                  <a:spLocks noChangeAspect="1" noChangeArrowheads="1"/>
                </p:cNvSpPr>
                <p:nvPr/>
              </p:nvSpPr>
              <p:spPr bwMode="auto">
                <a:xfrm rot="18900000" flipH="1">
                  <a:off x="2654" y="597"/>
                  <a:ext cx="340"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18" name="AutoShape 13"/>
                <p:cNvSpPr>
                  <a:spLocks noChangeAspect="1" noChangeArrowheads="1"/>
                </p:cNvSpPr>
                <p:nvPr/>
              </p:nvSpPr>
              <p:spPr bwMode="auto">
                <a:xfrm rot="2700000">
                  <a:off x="2673" y="645"/>
                  <a:ext cx="61"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31" name="Group 14"/>
              <p:cNvGrpSpPr>
                <a:grpSpLocks/>
              </p:cNvGrpSpPr>
              <p:nvPr/>
            </p:nvGrpSpPr>
            <p:grpSpPr bwMode="auto">
              <a:xfrm>
                <a:off x="2252" y="368"/>
                <a:ext cx="186" cy="417"/>
                <a:chOff x="2252" y="368"/>
                <a:chExt cx="186" cy="417"/>
              </a:xfrm>
            </p:grpSpPr>
            <p:sp>
              <p:nvSpPr>
                <p:cNvPr id="613" name="AutoShape 15"/>
                <p:cNvSpPr>
                  <a:spLocks noChangeAspect="1" noChangeArrowheads="1"/>
                </p:cNvSpPr>
                <p:nvPr/>
              </p:nvSpPr>
              <p:spPr bwMode="auto">
                <a:xfrm rot="2700000">
                  <a:off x="2190" y="528"/>
                  <a:ext cx="364" cy="73"/>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14" name="AutoShape 16"/>
                <p:cNvSpPr>
                  <a:spLocks noChangeAspect="1" noChangeArrowheads="1"/>
                </p:cNvSpPr>
                <p:nvPr/>
              </p:nvSpPr>
              <p:spPr bwMode="auto">
                <a:xfrm rot="2700000">
                  <a:off x="2127" y="599"/>
                  <a:ext cx="331"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15" name="AutoShape 17"/>
                <p:cNvSpPr>
                  <a:spLocks noChangeAspect="1" noChangeArrowheads="1"/>
                </p:cNvSpPr>
                <p:nvPr/>
              </p:nvSpPr>
              <p:spPr bwMode="auto">
                <a:xfrm rot="8100000">
                  <a:off x="2373" y="657"/>
                  <a:ext cx="63"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606" name="AutoShape 28"/>
            <p:cNvSpPr>
              <a:spLocks noChangeArrowheads="1"/>
            </p:cNvSpPr>
            <p:nvPr/>
          </p:nvSpPr>
          <p:spPr bwMode="auto">
            <a:xfrm rot="2700000" flipH="1">
              <a:off x="5334853" y="1921519"/>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07" name="AutoShape 28"/>
            <p:cNvSpPr>
              <a:spLocks noChangeArrowheads="1"/>
            </p:cNvSpPr>
            <p:nvPr/>
          </p:nvSpPr>
          <p:spPr bwMode="auto">
            <a:xfrm rot="-2700000" flipH="1">
              <a:off x="7181531" y="1639335"/>
              <a:ext cx="692831"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08" name="AutoShape 28"/>
            <p:cNvSpPr>
              <a:spLocks noChangeArrowheads="1"/>
            </p:cNvSpPr>
            <p:nvPr/>
          </p:nvSpPr>
          <p:spPr bwMode="auto">
            <a:xfrm rot="2700000" flipH="1">
              <a:off x="5576033" y="1642943"/>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09" name="AutoShape 28"/>
            <p:cNvSpPr>
              <a:spLocks noChangeArrowheads="1"/>
            </p:cNvSpPr>
            <p:nvPr/>
          </p:nvSpPr>
          <p:spPr bwMode="auto">
            <a:xfrm rot="-2700000" flipH="1">
              <a:off x="7420875" y="1940709"/>
              <a:ext cx="684275" cy="26332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833" name="Group 622"/>
          <p:cNvGrpSpPr>
            <a:grpSpLocks/>
          </p:cNvGrpSpPr>
          <p:nvPr/>
        </p:nvGrpSpPr>
        <p:grpSpPr bwMode="auto">
          <a:xfrm rot="7997929">
            <a:off x="7792244" y="1577182"/>
            <a:ext cx="384175" cy="585787"/>
            <a:chOff x="5540761" y="1348784"/>
            <a:chExt cx="2548987" cy="3156214"/>
          </a:xfrm>
        </p:grpSpPr>
        <p:grpSp>
          <p:nvGrpSpPr>
            <p:cNvPr id="21706" name="Group 4"/>
            <p:cNvGrpSpPr>
              <a:grpSpLocks/>
            </p:cNvGrpSpPr>
            <p:nvPr/>
          </p:nvGrpSpPr>
          <p:grpSpPr bwMode="auto">
            <a:xfrm>
              <a:off x="5749454" y="1348784"/>
              <a:ext cx="1923193" cy="3156214"/>
              <a:chOff x="2252" y="368"/>
              <a:chExt cx="610" cy="872"/>
            </a:xfrm>
          </p:grpSpPr>
          <p:grpSp>
            <p:nvGrpSpPr>
              <p:cNvPr id="21711" name="Group 5"/>
              <p:cNvGrpSpPr>
                <a:grpSpLocks/>
              </p:cNvGrpSpPr>
              <p:nvPr/>
            </p:nvGrpSpPr>
            <p:grpSpPr bwMode="auto">
              <a:xfrm>
                <a:off x="2454" y="634"/>
                <a:ext cx="211" cy="606"/>
                <a:chOff x="2454" y="634"/>
                <a:chExt cx="211" cy="606"/>
              </a:xfrm>
            </p:grpSpPr>
            <p:sp>
              <p:nvSpPr>
                <p:cNvPr id="638" name="AutoShape 6"/>
                <p:cNvSpPr>
                  <a:spLocks noChangeAspect="1" noChangeArrowheads="1"/>
                </p:cNvSpPr>
                <p:nvPr/>
              </p:nvSpPr>
              <p:spPr bwMode="auto">
                <a:xfrm>
                  <a:off x="2453" y="646"/>
                  <a:ext cx="80" cy="60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39" name="AutoShape 7"/>
                <p:cNvSpPr>
                  <a:spLocks noChangeAspect="1" noChangeArrowheads="1"/>
                </p:cNvSpPr>
                <p:nvPr/>
              </p:nvSpPr>
              <p:spPr bwMode="auto">
                <a:xfrm flipH="1">
                  <a:off x="2583" y="657"/>
                  <a:ext cx="77" cy="600"/>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40" name="AutoShape 8"/>
                <p:cNvSpPr>
                  <a:spLocks noChangeAspect="1" noChangeArrowheads="1"/>
                </p:cNvSpPr>
                <p:nvPr/>
              </p:nvSpPr>
              <p:spPr bwMode="auto">
                <a:xfrm>
                  <a:off x="2516" y="739"/>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41" name="AutoShape 9"/>
                <p:cNvSpPr>
                  <a:spLocks noChangeAspect="1" noChangeArrowheads="1"/>
                </p:cNvSpPr>
                <p:nvPr/>
              </p:nvSpPr>
              <p:spPr bwMode="auto">
                <a:xfrm>
                  <a:off x="2518" y="793"/>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12" name="Group 10"/>
              <p:cNvGrpSpPr>
                <a:grpSpLocks/>
              </p:cNvGrpSpPr>
              <p:nvPr/>
            </p:nvGrpSpPr>
            <p:grpSpPr bwMode="auto">
              <a:xfrm>
                <a:off x="2689" y="368"/>
                <a:ext cx="173" cy="418"/>
                <a:chOff x="2689" y="368"/>
                <a:chExt cx="173" cy="418"/>
              </a:xfrm>
            </p:grpSpPr>
            <p:sp>
              <p:nvSpPr>
                <p:cNvPr id="635" name="AutoShape 11"/>
                <p:cNvSpPr>
                  <a:spLocks noChangeAspect="1" noChangeArrowheads="1"/>
                </p:cNvSpPr>
                <p:nvPr/>
              </p:nvSpPr>
              <p:spPr bwMode="auto">
                <a:xfrm rot="18900000" flipH="1">
                  <a:off x="2557" y="532"/>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36" name="AutoShape 12"/>
                <p:cNvSpPr>
                  <a:spLocks noChangeAspect="1" noChangeArrowheads="1"/>
                </p:cNvSpPr>
                <p:nvPr/>
              </p:nvSpPr>
              <p:spPr bwMode="auto">
                <a:xfrm rot="18900000" flipH="1">
                  <a:off x="2654" y="597"/>
                  <a:ext cx="340"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37" name="AutoShape 13"/>
                <p:cNvSpPr>
                  <a:spLocks noChangeAspect="1" noChangeArrowheads="1"/>
                </p:cNvSpPr>
                <p:nvPr/>
              </p:nvSpPr>
              <p:spPr bwMode="auto">
                <a:xfrm rot="2700000">
                  <a:off x="2673" y="645"/>
                  <a:ext cx="61"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713" name="Group 14"/>
              <p:cNvGrpSpPr>
                <a:grpSpLocks/>
              </p:cNvGrpSpPr>
              <p:nvPr/>
            </p:nvGrpSpPr>
            <p:grpSpPr bwMode="auto">
              <a:xfrm>
                <a:off x="2252" y="368"/>
                <a:ext cx="186" cy="417"/>
                <a:chOff x="2252" y="368"/>
                <a:chExt cx="186" cy="417"/>
              </a:xfrm>
            </p:grpSpPr>
            <p:sp>
              <p:nvSpPr>
                <p:cNvPr id="632" name="AutoShape 15"/>
                <p:cNvSpPr>
                  <a:spLocks noChangeAspect="1" noChangeArrowheads="1"/>
                </p:cNvSpPr>
                <p:nvPr/>
              </p:nvSpPr>
              <p:spPr bwMode="auto">
                <a:xfrm rot="2700000">
                  <a:off x="2190" y="528"/>
                  <a:ext cx="364" cy="73"/>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33" name="AutoShape 16"/>
                <p:cNvSpPr>
                  <a:spLocks noChangeAspect="1" noChangeArrowheads="1"/>
                </p:cNvSpPr>
                <p:nvPr/>
              </p:nvSpPr>
              <p:spPr bwMode="auto">
                <a:xfrm rot="2700000">
                  <a:off x="2127" y="599"/>
                  <a:ext cx="331"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34" name="AutoShape 17"/>
                <p:cNvSpPr>
                  <a:spLocks noChangeAspect="1" noChangeArrowheads="1"/>
                </p:cNvSpPr>
                <p:nvPr/>
              </p:nvSpPr>
              <p:spPr bwMode="auto">
                <a:xfrm rot="8100000">
                  <a:off x="2373" y="657"/>
                  <a:ext cx="63"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625" name="AutoShape 28"/>
            <p:cNvSpPr>
              <a:spLocks noChangeArrowheads="1"/>
            </p:cNvSpPr>
            <p:nvPr/>
          </p:nvSpPr>
          <p:spPr bwMode="auto">
            <a:xfrm rot="2700000" flipH="1">
              <a:off x="5334853" y="1921519"/>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26" name="AutoShape 28"/>
            <p:cNvSpPr>
              <a:spLocks noChangeArrowheads="1"/>
            </p:cNvSpPr>
            <p:nvPr/>
          </p:nvSpPr>
          <p:spPr bwMode="auto">
            <a:xfrm rot="-2700000" flipH="1">
              <a:off x="7181536" y="1639337"/>
              <a:ext cx="692825"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27" name="AutoShape 28"/>
            <p:cNvSpPr>
              <a:spLocks noChangeArrowheads="1"/>
            </p:cNvSpPr>
            <p:nvPr/>
          </p:nvSpPr>
          <p:spPr bwMode="auto">
            <a:xfrm rot="2700000" flipH="1">
              <a:off x="5576028" y="1642947"/>
              <a:ext cx="684642" cy="27371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28" name="AutoShape 28"/>
            <p:cNvSpPr>
              <a:spLocks noChangeArrowheads="1"/>
            </p:cNvSpPr>
            <p:nvPr/>
          </p:nvSpPr>
          <p:spPr bwMode="auto">
            <a:xfrm rot="-2700000" flipH="1">
              <a:off x="7420870" y="1940712"/>
              <a:ext cx="684275" cy="26332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838" name="Group 641"/>
          <p:cNvGrpSpPr>
            <a:grpSpLocks/>
          </p:cNvGrpSpPr>
          <p:nvPr/>
        </p:nvGrpSpPr>
        <p:grpSpPr bwMode="auto">
          <a:xfrm rot="-6776407">
            <a:off x="7831931" y="2624932"/>
            <a:ext cx="384175" cy="585788"/>
            <a:chOff x="5540761" y="1348784"/>
            <a:chExt cx="2548987" cy="3156214"/>
          </a:xfrm>
        </p:grpSpPr>
        <p:grpSp>
          <p:nvGrpSpPr>
            <p:cNvPr id="21688" name="Group 4"/>
            <p:cNvGrpSpPr>
              <a:grpSpLocks/>
            </p:cNvGrpSpPr>
            <p:nvPr/>
          </p:nvGrpSpPr>
          <p:grpSpPr bwMode="auto">
            <a:xfrm>
              <a:off x="5749454" y="1348784"/>
              <a:ext cx="1923193" cy="3156214"/>
              <a:chOff x="2252" y="368"/>
              <a:chExt cx="610" cy="872"/>
            </a:xfrm>
          </p:grpSpPr>
          <p:grpSp>
            <p:nvGrpSpPr>
              <p:cNvPr id="21693" name="Group 5"/>
              <p:cNvGrpSpPr>
                <a:grpSpLocks/>
              </p:cNvGrpSpPr>
              <p:nvPr/>
            </p:nvGrpSpPr>
            <p:grpSpPr bwMode="auto">
              <a:xfrm>
                <a:off x="2454" y="634"/>
                <a:ext cx="211" cy="606"/>
                <a:chOff x="2454" y="634"/>
                <a:chExt cx="211" cy="606"/>
              </a:xfrm>
            </p:grpSpPr>
            <p:sp>
              <p:nvSpPr>
                <p:cNvPr id="657" name="AutoShape 6"/>
                <p:cNvSpPr>
                  <a:spLocks noChangeAspect="1" noChangeArrowheads="1"/>
                </p:cNvSpPr>
                <p:nvPr/>
              </p:nvSpPr>
              <p:spPr bwMode="auto">
                <a:xfrm>
                  <a:off x="2463" y="628"/>
                  <a:ext cx="80" cy="60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58" name="AutoShape 7"/>
                <p:cNvSpPr>
                  <a:spLocks noChangeAspect="1" noChangeArrowheads="1"/>
                </p:cNvSpPr>
                <p:nvPr/>
              </p:nvSpPr>
              <p:spPr bwMode="auto">
                <a:xfrm flipH="1">
                  <a:off x="2594" y="629"/>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59" name="AutoShape 8"/>
                <p:cNvSpPr>
                  <a:spLocks noChangeAspect="1" noChangeArrowheads="1"/>
                </p:cNvSpPr>
                <p:nvPr/>
              </p:nvSpPr>
              <p:spPr bwMode="auto">
                <a:xfrm>
                  <a:off x="2541" y="722"/>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60" name="AutoShape 9"/>
                <p:cNvSpPr>
                  <a:spLocks noChangeAspect="1" noChangeArrowheads="1"/>
                </p:cNvSpPr>
                <p:nvPr/>
              </p:nvSpPr>
              <p:spPr bwMode="auto">
                <a:xfrm>
                  <a:off x="2539" y="772"/>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694" name="Group 10"/>
              <p:cNvGrpSpPr>
                <a:grpSpLocks/>
              </p:cNvGrpSpPr>
              <p:nvPr/>
            </p:nvGrpSpPr>
            <p:grpSpPr bwMode="auto">
              <a:xfrm>
                <a:off x="2689" y="368"/>
                <a:ext cx="173" cy="418"/>
                <a:chOff x="2689" y="368"/>
                <a:chExt cx="173" cy="418"/>
              </a:xfrm>
            </p:grpSpPr>
            <p:sp>
              <p:nvSpPr>
                <p:cNvPr id="654" name="AutoShape 11"/>
                <p:cNvSpPr>
                  <a:spLocks noChangeAspect="1" noChangeArrowheads="1"/>
                </p:cNvSpPr>
                <p:nvPr/>
              </p:nvSpPr>
              <p:spPr bwMode="auto">
                <a:xfrm rot="18900000" flipH="1">
                  <a:off x="2583" y="510"/>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55" name="AutoShape 12"/>
                <p:cNvSpPr>
                  <a:spLocks noChangeAspect="1" noChangeArrowheads="1"/>
                </p:cNvSpPr>
                <p:nvPr/>
              </p:nvSpPr>
              <p:spPr bwMode="auto">
                <a:xfrm rot="18900000" flipH="1">
                  <a:off x="2670" y="572"/>
                  <a:ext cx="338" cy="8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56" name="AutoShape 13"/>
                <p:cNvSpPr>
                  <a:spLocks noChangeAspect="1" noChangeArrowheads="1"/>
                </p:cNvSpPr>
                <p:nvPr/>
              </p:nvSpPr>
              <p:spPr bwMode="auto">
                <a:xfrm rot="2700000">
                  <a:off x="2690" y="631"/>
                  <a:ext cx="59"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695" name="Group 14"/>
              <p:cNvGrpSpPr>
                <a:grpSpLocks/>
              </p:cNvGrpSpPr>
              <p:nvPr/>
            </p:nvGrpSpPr>
            <p:grpSpPr bwMode="auto">
              <a:xfrm>
                <a:off x="2252" y="368"/>
                <a:ext cx="186" cy="417"/>
                <a:chOff x="2252" y="368"/>
                <a:chExt cx="186" cy="417"/>
              </a:xfrm>
            </p:grpSpPr>
            <p:sp>
              <p:nvSpPr>
                <p:cNvPr id="651" name="AutoShape 15"/>
                <p:cNvSpPr>
                  <a:spLocks noChangeAspect="1" noChangeArrowheads="1"/>
                </p:cNvSpPr>
                <p:nvPr/>
              </p:nvSpPr>
              <p:spPr bwMode="auto">
                <a:xfrm rot="2700000">
                  <a:off x="2218" y="509"/>
                  <a:ext cx="359"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52" name="AutoShape 16"/>
                <p:cNvSpPr>
                  <a:spLocks noChangeAspect="1" noChangeArrowheads="1"/>
                </p:cNvSpPr>
                <p:nvPr/>
              </p:nvSpPr>
              <p:spPr bwMode="auto">
                <a:xfrm rot="2700000">
                  <a:off x="2151" y="580"/>
                  <a:ext cx="331" cy="6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53" name="AutoShape 17"/>
                <p:cNvSpPr>
                  <a:spLocks noChangeAspect="1" noChangeArrowheads="1"/>
                </p:cNvSpPr>
                <p:nvPr/>
              </p:nvSpPr>
              <p:spPr bwMode="auto">
                <a:xfrm rot="8100000">
                  <a:off x="2397" y="629"/>
                  <a:ext cx="60"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644" name="AutoShape 28"/>
            <p:cNvSpPr>
              <a:spLocks noChangeArrowheads="1"/>
            </p:cNvSpPr>
            <p:nvPr/>
          </p:nvSpPr>
          <p:spPr bwMode="auto">
            <a:xfrm rot="2700000" flipH="1">
              <a:off x="5364423" y="1921428"/>
              <a:ext cx="684649"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45" name="AutoShape 28"/>
            <p:cNvSpPr>
              <a:spLocks noChangeArrowheads="1"/>
            </p:cNvSpPr>
            <p:nvPr/>
          </p:nvSpPr>
          <p:spPr bwMode="auto">
            <a:xfrm rot="-2700000" flipH="1">
              <a:off x="7203679" y="1621465"/>
              <a:ext cx="692824"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46" name="AutoShape 28"/>
            <p:cNvSpPr>
              <a:spLocks noChangeArrowheads="1"/>
            </p:cNvSpPr>
            <p:nvPr/>
          </p:nvSpPr>
          <p:spPr bwMode="auto">
            <a:xfrm rot="2700000" flipH="1">
              <a:off x="5615941" y="1636351"/>
              <a:ext cx="684642"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47" name="AutoShape 28"/>
            <p:cNvSpPr>
              <a:spLocks noChangeArrowheads="1"/>
            </p:cNvSpPr>
            <p:nvPr/>
          </p:nvSpPr>
          <p:spPr bwMode="auto">
            <a:xfrm rot="-2700000" flipH="1">
              <a:off x="7451719" y="1938069"/>
              <a:ext cx="684273" cy="263322"/>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843" name="Group 660"/>
          <p:cNvGrpSpPr>
            <a:grpSpLocks/>
          </p:cNvGrpSpPr>
          <p:nvPr/>
        </p:nvGrpSpPr>
        <p:grpSpPr bwMode="auto">
          <a:xfrm rot="-6776407">
            <a:off x="7456487" y="3817938"/>
            <a:ext cx="385763" cy="585788"/>
            <a:chOff x="5540761" y="1348784"/>
            <a:chExt cx="2548987" cy="3156214"/>
          </a:xfrm>
        </p:grpSpPr>
        <p:grpSp>
          <p:nvGrpSpPr>
            <p:cNvPr id="21670" name="Group 4"/>
            <p:cNvGrpSpPr>
              <a:grpSpLocks/>
            </p:cNvGrpSpPr>
            <p:nvPr/>
          </p:nvGrpSpPr>
          <p:grpSpPr bwMode="auto">
            <a:xfrm>
              <a:off x="5749454" y="1348784"/>
              <a:ext cx="1923193" cy="3156214"/>
              <a:chOff x="2252" y="368"/>
              <a:chExt cx="610" cy="872"/>
            </a:xfrm>
          </p:grpSpPr>
          <p:grpSp>
            <p:nvGrpSpPr>
              <p:cNvPr id="21675" name="Group 5"/>
              <p:cNvGrpSpPr>
                <a:grpSpLocks/>
              </p:cNvGrpSpPr>
              <p:nvPr/>
            </p:nvGrpSpPr>
            <p:grpSpPr bwMode="auto">
              <a:xfrm>
                <a:off x="2454" y="634"/>
                <a:ext cx="211" cy="606"/>
                <a:chOff x="2454" y="634"/>
                <a:chExt cx="211" cy="606"/>
              </a:xfrm>
            </p:grpSpPr>
            <p:sp>
              <p:nvSpPr>
                <p:cNvPr id="676" name="AutoShape 6"/>
                <p:cNvSpPr>
                  <a:spLocks noChangeAspect="1" noChangeArrowheads="1"/>
                </p:cNvSpPr>
                <p:nvPr/>
              </p:nvSpPr>
              <p:spPr bwMode="auto">
                <a:xfrm>
                  <a:off x="2463" y="628"/>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77" name="AutoShape 7"/>
                <p:cNvSpPr>
                  <a:spLocks noChangeAspect="1" noChangeArrowheads="1"/>
                </p:cNvSpPr>
                <p:nvPr/>
              </p:nvSpPr>
              <p:spPr bwMode="auto">
                <a:xfrm flipH="1">
                  <a:off x="2589" y="627"/>
                  <a:ext cx="80" cy="60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78" name="AutoShape 8"/>
                <p:cNvSpPr>
                  <a:spLocks noChangeAspect="1" noChangeArrowheads="1"/>
                </p:cNvSpPr>
                <p:nvPr/>
              </p:nvSpPr>
              <p:spPr bwMode="auto">
                <a:xfrm>
                  <a:off x="2536" y="720"/>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79" name="AutoShape 9"/>
                <p:cNvSpPr>
                  <a:spLocks noChangeAspect="1" noChangeArrowheads="1"/>
                </p:cNvSpPr>
                <p:nvPr/>
              </p:nvSpPr>
              <p:spPr bwMode="auto">
                <a:xfrm>
                  <a:off x="2538" y="772"/>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676" name="Group 10"/>
              <p:cNvGrpSpPr>
                <a:grpSpLocks/>
              </p:cNvGrpSpPr>
              <p:nvPr/>
            </p:nvGrpSpPr>
            <p:grpSpPr bwMode="auto">
              <a:xfrm>
                <a:off x="2689" y="368"/>
                <a:ext cx="173" cy="418"/>
                <a:chOff x="2689" y="368"/>
                <a:chExt cx="173" cy="418"/>
              </a:xfrm>
            </p:grpSpPr>
            <p:sp>
              <p:nvSpPr>
                <p:cNvPr id="673" name="AutoShape 11"/>
                <p:cNvSpPr>
                  <a:spLocks noChangeAspect="1" noChangeArrowheads="1"/>
                </p:cNvSpPr>
                <p:nvPr/>
              </p:nvSpPr>
              <p:spPr bwMode="auto">
                <a:xfrm rot="18900000" flipH="1">
                  <a:off x="2575" y="508"/>
                  <a:ext cx="366"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74" name="AutoShape 12"/>
                <p:cNvSpPr>
                  <a:spLocks noChangeAspect="1" noChangeArrowheads="1"/>
                </p:cNvSpPr>
                <p:nvPr/>
              </p:nvSpPr>
              <p:spPr bwMode="auto">
                <a:xfrm rot="18900000" flipH="1">
                  <a:off x="2662" y="571"/>
                  <a:ext cx="336" cy="8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75" name="AutoShape 13"/>
                <p:cNvSpPr>
                  <a:spLocks noChangeAspect="1" noChangeArrowheads="1"/>
                </p:cNvSpPr>
                <p:nvPr/>
              </p:nvSpPr>
              <p:spPr bwMode="auto">
                <a:xfrm rot="2700000">
                  <a:off x="2681" y="632"/>
                  <a:ext cx="61"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677" name="Group 14"/>
              <p:cNvGrpSpPr>
                <a:grpSpLocks/>
              </p:cNvGrpSpPr>
              <p:nvPr/>
            </p:nvGrpSpPr>
            <p:grpSpPr bwMode="auto">
              <a:xfrm>
                <a:off x="2252" y="368"/>
                <a:ext cx="186" cy="417"/>
                <a:chOff x="2252" y="368"/>
                <a:chExt cx="186" cy="417"/>
              </a:xfrm>
            </p:grpSpPr>
            <p:sp>
              <p:nvSpPr>
                <p:cNvPr id="670" name="AutoShape 15"/>
                <p:cNvSpPr>
                  <a:spLocks noChangeAspect="1" noChangeArrowheads="1"/>
                </p:cNvSpPr>
                <p:nvPr/>
              </p:nvSpPr>
              <p:spPr bwMode="auto">
                <a:xfrm rot="2700000">
                  <a:off x="2212" y="501"/>
                  <a:ext cx="362" cy="8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71" name="AutoShape 16"/>
                <p:cNvSpPr>
                  <a:spLocks noChangeAspect="1" noChangeArrowheads="1"/>
                </p:cNvSpPr>
                <p:nvPr/>
              </p:nvSpPr>
              <p:spPr bwMode="auto">
                <a:xfrm rot="2700000">
                  <a:off x="2141" y="565"/>
                  <a:ext cx="331" cy="8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72" name="AutoShape 17"/>
                <p:cNvSpPr>
                  <a:spLocks noChangeAspect="1" noChangeArrowheads="1"/>
                </p:cNvSpPr>
                <p:nvPr/>
              </p:nvSpPr>
              <p:spPr bwMode="auto">
                <a:xfrm rot="8100000">
                  <a:off x="2395" y="622"/>
                  <a:ext cx="63"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663" name="AutoShape 28"/>
            <p:cNvSpPr>
              <a:spLocks noChangeArrowheads="1"/>
            </p:cNvSpPr>
            <p:nvPr/>
          </p:nvSpPr>
          <p:spPr bwMode="auto">
            <a:xfrm rot="2700000" flipH="1">
              <a:off x="5303097" y="1909300"/>
              <a:ext cx="692317"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64" name="AutoShape 28"/>
            <p:cNvSpPr>
              <a:spLocks noChangeArrowheads="1"/>
            </p:cNvSpPr>
            <p:nvPr/>
          </p:nvSpPr>
          <p:spPr bwMode="auto">
            <a:xfrm rot="-2700000" flipH="1">
              <a:off x="7187645" y="1636115"/>
              <a:ext cx="692824" cy="272731"/>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65" name="AutoShape 28"/>
            <p:cNvSpPr>
              <a:spLocks noChangeArrowheads="1"/>
            </p:cNvSpPr>
            <p:nvPr/>
          </p:nvSpPr>
          <p:spPr bwMode="auto">
            <a:xfrm rot="2700000" flipH="1">
              <a:off x="5568815" y="1638769"/>
              <a:ext cx="692317"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66" name="AutoShape 28"/>
            <p:cNvSpPr>
              <a:spLocks noChangeArrowheads="1"/>
            </p:cNvSpPr>
            <p:nvPr/>
          </p:nvSpPr>
          <p:spPr bwMode="auto">
            <a:xfrm rot="-2700000" flipH="1">
              <a:off x="7375978" y="1917906"/>
              <a:ext cx="684273" cy="272731"/>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848" name="Group 679"/>
          <p:cNvGrpSpPr>
            <a:grpSpLocks/>
          </p:cNvGrpSpPr>
          <p:nvPr/>
        </p:nvGrpSpPr>
        <p:grpSpPr bwMode="auto">
          <a:xfrm rot="950826">
            <a:off x="7969250" y="4521200"/>
            <a:ext cx="384175" cy="585788"/>
            <a:chOff x="5540761" y="1348784"/>
            <a:chExt cx="2548987" cy="3156214"/>
          </a:xfrm>
        </p:grpSpPr>
        <p:grpSp>
          <p:nvGrpSpPr>
            <p:cNvPr id="21652" name="Group 4"/>
            <p:cNvGrpSpPr>
              <a:grpSpLocks/>
            </p:cNvGrpSpPr>
            <p:nvPr/>
          </p:nvGrpSpPr>
          <p:grpSpPr bwMode="auto">
            <a:xfrm>
              <a:off x="5749454" y="1348784"/>
              <a:ext cx="1923193" cy="3156214"/>
              <a:chOff x="2252" y="368"/>
              <a:chExt cx="610" cy="872"/>
            </a:xfrm>
          </p:grpSpPr>
          <p:grpSp>
            <p:nvGrpSpPr>
              <p:cNvPr id="21657" name="Group 5"/>
              <p:cNvGrpSpPr>
                <a:grpSpLocks/>
              </p:cNvGrpSpPr>
              <p:nvPr/>
            </p:nvGrpSpPr>
            <p:grpSpPr bwMode="auto">
              <a:xfrm>
                <a:off x="2454" y="634"/>
                <a:ext cx="211" cy="606"/>
                <a:chOff x="2454" y="634"/>
                <a:chExt cx="211" cy="606"/>
              </a:xfrm>
            </p:grpSpPr>
            <p:sp>
              <p:nvSpPr>
                <p:cNvPr id="695" name="AutoShape 6"/>
                <p:cNvSpPr>
                  <a:spLocks noChangeAspect="1" noChangeArrowheads="1"/>
                </p:cNvSpPr>
                <p:nvPr/>
              </p:nvSpPr>
              <p:spPr bwMode="auto">
                <a:xfrm>
                  <a:off x="2433" y="634"/>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96" name="AutoShape 7"/>
                <p:cNvSpPr>
                  <a:spLocks noChangeAspect="1" noChangeArrowheads="1"/>
                </p:cNvSpPr>
                <p:nvPr/>
              </p:nvSpPr>
              <p:spPr bwMode="auto">
                <a:xfrm flipH="1">
                  <a:off x="2565" y="635"/>
                  <a:ext cx="80" cy="603"/>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97" name="AutoShape 8"/>
                <p:cNvSpPr>
                  <a:spLocks noChangeAspect="1" noChangeArrowheads="1"/>
                </p:cNvSpPr>
                <p:nvPr/>
              </p:nvSpPr>
              <p:spPr bwMode="auto">
                <a:xfrm>
                  <a:off x="2502" y="725"/>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98" name="AutoShape 9"/>
                <p:cNvSpPr>
                  <a:spLocks noChangeAspect="1" noChangeArrowheads="1"/>
                </p:cNvSpPr>
                <p:nvPr/>
              </p:nvSpPr>
              <p:spPr bwMode="auto">
                <a:xfrm>
                  <a:off x="2505" y="776"/>
                  <a:ext cx="77" cy="3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658" name="Group 10"/>
              <p:cNvGrpSpPr>
                <a:grpSpLocks/>
              </p:cNvGrpSpPr>
              <p:nvPr/>
            </p:nvGrpSpPr>
            <p:grpSpPr bwMode="auto">
              <a:xfrm>
                <a:off x="2689" y="368"/>
                <a:ext cx="173" cy="418"/>
                <a:chOff x="2689" y="368"/>
                <a:chExt cx="173" cy="418"/>
              </a:xfrm>
            </p:grpSpPr>
            <p:sp>
              <p:nvSpPr>
                <p:cNvPr id="692" name="AutoShape 11"/>
                <p:cNvSpPr>
                  <a:spLocks noChangeAspect="1" noChangeArrowheads="1"/>
                </p:cNvSpPr>
                <p:nvPr/>
              </p:nvSpPr>
              <p:spPr bwMode="auto">
                <a:xfrm rot="18900000" flipH="1">
                  <a:off x="2532" y="509"/>
                  <a:ext cx="366" cy="8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93" name="AutoShape 12"/>
                <p:cNvSpPr>
                  <a:spLocks noChangeAspect="1" noChangeArrowheads="1"/>
                </p:cNvSpPr>
                <p:nvPr/>
              </p:nvSpPr>
              <p:spPr bwMode="auto">
                <a:xfrm rot="18900000" flipH="1">
                  <a:off x="2632" y="576"/>
                  <a:ext cx="340"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94" name="AutoShape 13"/>
                <p:cNvSpPr>
                  <a:spLocks noChangeAspect="1" noChangeArrowheads="1"/>
                </p:cNvSpPr>
                <p:nvPr/>
              </p:nvSpPr>
              <p:spPr bwMode="auto">
                <a:xfrm rot="2700000">
                  <a:off x="2654" y="634"/>
                  <a:ext cx="61" cy="43"/>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659" name="Group 14"/>
              <p:cNvGrpSpPr>
                <a:grpSpLocks/>
              </p:cNvGrpSpPr>
              <p:nvPr/>
            </p:nvGrpSpPr>
            <p:grpSpPr bwMode="auto">
              <a:xfrm>
                <a:off x="2252" y="368"/>
                <a:ext cx="186" cy="417"/>
                <a:chOff x="2252" y="368"/>
                <a:chExt cx="186" cy="417"/>
              </a:xfrm>
            </p:grpSpPr>
            <p:sp>
              <p:nvSpPr>
                <p:cNvPr id="689" name="AutoShape 15"/>
                <p:cNvSpPr>
                  <a:spLocks noChangeAspect="1" noChangeArrowheads="1"/>
                </p:cNvSpPr>
                <p:nvPr/>
              </p:nvSpPr>
              <p:spPr bwMode="auto">
                <a:xfrm rot="2700000">
                  <a:off x="2173" y="508"/>
                  <a:ext cx="364"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90" name="AutoShape 16"/>
                <p:cNvSpPr>
                  <a:spLocks noChangeAspect="1" noChangeArrowheads="1"/>
                </p:cNvSpPr>
                <p:nvPr/>
              </p:nvSpPr>
              <p:spPr bwMode="auto">
                <a:xfrm rot="2700000">
                  <a:off x="2104" y="575"/>
                  <a:ext cx="333"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91" name="AutoShape 17"/>
                <p:cNvSpPr>
                  <a:spLocks noChangeAspect="1" noChangeArrowheads="1"/>
                </p:cNvSpPr>
                <p:nvPr/>
              </p:nvSpPr>
              <p:spPr bwMode="auto">
                <a:xfrm rot="8100000">
                  <a:off x="2352" y="629"/>
                  <a:ext cx="63"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682" name="AutoShape 28"/>
            <p:cNvSpPr>
              <a:spLocks noChangeArrowheads="1"/>
            </p:cNvSpPr>
            <p:nvPr/>
          </p:nvSpPr>
          <p:spPr bwMode="auto">
            <a:xfrm rot="2700000" flipH="1">
              <a:off x="5318800" y="1900201"/>
              <a:ext cx="684649"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83" name="AutoShape 28"/>
            <p:cNvSpPr>
              <a:spLocks noChangeArrowheads="1"/>
            </p:cNvSpPr>
            <p:nvPr/>
          </p:nvSpPr>
          <p:spPr bwMode="auto">
            <a:xfrm rot="-2700000" flipH="1">
              <a:off x="7156340" y="1640100"/>
              <a:ext cx="692830"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84" name="AutoShape 28"/>
            <p:cNvSpPr>
              <a:spLocks noChangeArrowheads="1"/>
            </p:cNvSpPr>
            <p:nvPr/>
          </p:nvSpPr>
          <p:spPr bwMode="auto">
            <a:xfrm rot="2700000" flipH="1">
              <a:off x="5568263" y="1611522"/>
              <a:ext cx="684649" cy="27370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685" name="AutoShape 28"/>
            <p:cNvSpPr>
              <a:spLocks noChangeArrowheads="1"/>
            </p:cNvSpPr>
            <p:nvPr/>
          </p:nvSpPr>
          <p:spPr bwMode="auto">
            <a:xfrm rot="-2700000" flipH="1">
              <a:off x="7402392" y="1914172"/>
              <a:ext cx="684273" cy="263322"/>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853" name="Group 698"/>
          <p:cNvGrpSpPr>
            <a:grpSpLocks/>
          </p:cNvGrpSpPr>
          <p:nvPr/>
        </p:nvGrpSpPr>
        <p:grpSpPr bwMode="auto">
          <a:xfrm rot="950826">
            <a:off x="7097713" y="2998788"/>
            <a:ext cx="384175" cy="587375"/>
            <a:chOff x="5540761" y="1348784"/>
            <a:chExt cx="2548987" cy="3156214"/>
          </a:xfrm>
        </p:grpSpPr>
        <p:grpSp>
          <p:nvGrpSpPr>
            <p:cNvPr id="21634" name="Group 4"/>
            <p:cNvGrpSpPr>
              <a:grpSpLocks/>
            </p:cNvGrpSpPr>
            <p:nvPr/>
          </p:nvGrpSpPr>
          <p:grpSpPr bwMode="auto">
            <a:xfrm>
              <a:off x="5749454" y="1348784"/>
              <a:ext cx="1923193" cy="3156214"/>
              <a:chOff x="2252" y="368"/>
              <a:chExt cx="610" cy="872"/>
            </a:xfrm>
          </p:grpSpPr>
          <p:grpSp>
            <p:nvGrpSpPr>
              <p:cNvPr id="21639" name="Group 5"/>
              <p:cNvGrpSpPr>
                <a:grpSpLocks/>
              </p:cNvGrpSpPr>
              <p:nvPr/>
            </p:nvGrpSpPr>
            <p:grpSpPr bwMode="auto">
              <a:xfrm>
                <a:off x="2454" y="634"/>
                <a:ext cx="211" cy="606"/>
                <a:chOff x="2454" y="634"/>
                <a:chExt cx="211" cy="606"/>
              </a:xfrm>
            </p:grpSpPr>
            <p:sp>
              <p:nvSpPr>
                <p:cNvPr id="714" name="AutoShape 6"/>
                <p:cNvSpPr>
                  <a:spLocks noChangeAspect="1" noChangeArrowheads="1"/>
                </p:cNvSpPr>
                <p:nvPr/>
              </p:nvSpPr>
              <p:spPr bwMode="auto">
                <a:xfrm>
                  <a:off x="2435" y="631"/>
                  <a:ext cx="80"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15" name="AutoShape 7"/>
                <p:cNvSpPr>
                  <a:spLocks noChangeAspect="1" noChangeArrowheads="1"/>
                </p:cNvSpPr>
                <p:nvPr/>
              </p:nvSpPr>
              <p:spPr bwMode="auto">
                <a:xfrm flipH="1">
                  <a:off x="2565" y="634"/>
                  <a:ext cx="80"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16" name="AutoShape 8"/>
                <p:cNvSpPr>
                  <a:spLocks noChangeAspect="1" noChangeArrowheads="1"/>
                </p:cNvSpPr>
                <p:nvPr/>
              </p:nvSpPr>
              <p:spPr bwMode="auto">
                <a:xfrm>
                  <a:off x="2502" y="724"/>
                  <a:ext cx="77"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17" name="AutoShape 9"/>
                <p:cNvSpPr>
                  <a:spLocks noChangeAspect="1" noChangeArrowheads="1"/>
                </p:cNvSpPr>
                <p:nvPr/>
              </p:nvSpPr>
              <p:spPr bwMode="auto">
                <a:xfrm>
                  <a:off x="2505" y="775"/>
                  <a:ext cx="77"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640" name="Group 10"/>
              <p:cNvGrpSpPr>
                <a:grpSpLocks/>
              </p:cNvGrpSpPr>
              <p:nvPr/>
            </p:nvGrpSpPr>
            <p:grpSpPr bwMode="auto">
              <a:xfrm>
                <a:off x="2689" y="368"/>
                <a:ext cx="173" cy="418"/>
                <a:chOff x="2689" y="368"/>
                <a:chExt cx="173" cy="418"/>
              </a:xfrm>
            </p:grpSpPr>
            <p:sp>
              <p:nvSpPr>
                <p:cNvPr id="711" name="AutoShape 11"/>
                <p:cNvSpPr>
                  <a:spLocks noChangeAspect="1" noChangeArrowheads="1"/>
                </p:cNvSpPr>
                <p:nvPr/>
              </p:nvSpPr>
              <p:spPr bwMode="auto">
                <a:xfrm rot="18900000" flipH="1">
                  <a:off x="2532" y="509"/>
                  <a:ext cx="365" cy="8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12" name="AutoShape 12"/>
                <p:cNvSpPr>
                  <a:spLocks noChangeAspect="1" noChangeArrowheads="1"/>
                </p:cNvSpPr>
                <p:nvPr/>
              </p:nvSpPr>
              <p:spPr bwMode="auto">
                <a:xfrm rot="18900000" flipH="1">
                  <a:off x="2636" y="570"/>
                  <a:ext cx="335" cy="7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13" name="AutoShape 13"/>
                <p:cNvSpPr>
                  <a:spLocks noChangeAspect="1" noChangeArrowheads="1"/>
                </p:cNvSpPr>
                <p:nvPr/>
              </p:nvSpPr>
              <p:spPr bwMode="auto">
                <a:xfrm rot="2700000">
                  <a:off x="2654" y="630"/>
                  <a:ext cx="61"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nvGrpSpPr>
              <p:cNvPr id="21641" name="Group 14"/>
              <p:cNvGrpSpPr>
                <a:grpSpLocks/>
              </p:cNvGrpSpPr>
              <p:nvPr/>
            </p:nvGrpSpPr>
            <p:grpSpPr bwMode="auto">
              <a:xfrm>
                <a:off x="2252" y="368"/>
                <a:ext cx="186" cy="417"/>
                <a:chOff x="2252" y="368"/>
                <a:chExt cx="186" cy="417"/>
              </a:xfrm>
            </p:grpSpPr>
            <p:sp>
              <p:nvSpPr>
                <p:cNvPr id="708" name="AutoShape 15"/>
                <p:cNvSpPr>
                  <a:spLocks noChangeAspect="1" noChangeArrowheads="1"/>
                </p:cNvSpPr>
                <p:nvPr/>
              </p:nvSpPr>
              <p:spPr bwMode="auto">
                <a:xfrm rot="2700000">
                  <a:off x="2174" y="510"/>
                  <a:ext cx="365" cy="6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09" name="AutoShape 16"/>
                <p:cNvSpPr>
                  <a:spLocks noChangeAspect="1" noChangeArrowheads="1"/>
                </p:cNvSpPr>
                <p:nvPr/>
              </p:nvSpPr>
              <p:spPr bwMode="auto">
                <a:xfrm rot="2700000">
                  <a:off x="2108" y="577"/>
                  <a:ext cx="335" cy="7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10" name="AutoShape 17"/>
                <p:cNvSpPr>
                  <a:spLocks noChangeAspect="1" noChangeArrowheads="1"/>
                </p:cNvSpPr>
                <p:nvPr/>
              </p:nvSpPr>
              <p:spPr bwMode="auto">
                <a:xfrm rot="8100000">
                  <a:off x="2352" y="630"/>
                  <a:ext cx="63" cy="40"/>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grpSp>
        <p:sp>
          <p:nvSpPr>
            <p:cNvPr id="701" name="AutoShape 28"/>
            <p:cNvSpPr>
              <a:spLocks noChangeArrowheads="1"/>
            </p:cNvSpPr>
            <p:nvPr/>
          </p:nvSpPr>
          <p:spPr bwMode="auto">
            <a:xfrm rot="2700000" flipH="1">
              <a:off x="5320237" y="1907077"/>
              <a:ext cx="684649" cy="27297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02" name="AutoShape 28"/>
            <p:cNvSpPr>
              <a:spLocks noChangeArrowheads="1"/>
            </p:cNvSpPr>
            <p:nvPr/>
          </p:nvSpPr>
          <p:spPr bwMode="auto">
            <a:xfrm rot="-2700000" flipH="1">
              <a:off x="7155838" y="1639105"/>
              <a:ext cx="690952" cy="27385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03" name="AutoShape 28"/>
            <p:cNvSpPr>
              <a:spLocks noChangeArrowheads="1"/>
            </p:cNvSpPr>
            <p:nvPr/>
          </p:nvSpPr>
          <p:spPr bwMode="auto">
            <a:xfrm rot="2700000" flipH="1">
              <a:off x="5566825" y="1610975"/>
              <a:ext cx="684642" cy="272970"/>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sp>
          <p:nvSpPr>
            <p:cNvPr id="704" name="AutoShape 28"/>
            <p:cNvSpPr>
              <a:spLocks noChangeArrowheads="1"/>
            </p:cNvSpPr>
            <p:nvPr/>
          </p:nvSpPr>
          <p:spPr bwMode="auto">
            <a:xfrm rot="-2700000" flipH="1">
              <a:off x="7378030" y="1934681"/>
              <a:ext cx="690958" cy="263328"/>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latin typeface="+mj-lt"/>
                <a:cs typeface="+mn-cs"/>
              </a:endParaRPr>
            </a:p>
          </p:txBody>
        </p:sp>
      </p:grpSp>
      <p:cxnSp>
        <p:nvCxnSpPr>
          <p:cNvPr id="7" name="Straight Arrow Connector 6"/>
          <p:cNvCxnSpPr/>
          <p:nvPr/>
        </p:nvCxnSpPr>
        <p:spPr>
          <a:xfrm>
            <a:off x="3629025" y="2346325"/>
            <a:ext cx="1628775" cy="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59" name="TextBox 558"/>
          <p:cNvSpPr txBox="1">
            <a:spLocks noChangeArrowheads="1"/>
          </p:cNvSpPr>
          <p:nvPr/>
        </p:nvSpPr>
        <p:spPr bwMode="auto">
          <a:xfrm>
            <a:off x="304800" y="-7938"/>
            <a:ext cx="8504238" cy="1092201"/>
          </a:xfrm>
          <a:prstGeom prst="rect">
            <a:avLst/>
          </a:prstGeom>
          <a:noFill/>
          <a:ln>
            <a:noFill/>
          </a:ln>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fontAlgn="auto" hangingPunct="1">
              <a:spcBef>
                <a:spcPts val="0"/>
              </a:spcBef>
              <a:spcAft>
                <a:spcPts val="300"/>
              </a:spcAft>
              <a:defRPr/>
            </a:pPr>
            <a:r>
              <a:rPr lang="en-US" altLang="en-US" sz="2000" b="1" dirty="0" smtClean="0">
                <a:solidFill>
                  <a:schemeClr val="bg1"/>
                </a:solidFill>
                <a:latin typeface="+mj-lt"/>
              </a:rPr>
              <a:t>Selected Monoclonal Antibody </a:t>
            </a:r>
            <a:r>
              <a:rPr lang="en-US" altLang="en-US" sz="2000" b="1" dirty="0">
                <a:solidFill>
                  <a:schemeClr val="bg1"/>
                </a:solidFill>
                <a:latin typeface="+mj-lt"/>
              </a:rPr>
              <a:t>G</a:t>
            </a:r>
            <a:r>
              <a:rPr lang="en-US" altLang="en-US" sz="2000" b="1" dirty="0" smtClean="0">
                <a:solidFill>
                  <a:schemeClr val="bg1"/>
                </a:solidFill>
                <a:latin typeface="+mj-lt"/>
              </a:rPr>
              <a:t>ene Transferred </a:t>
            </a:r>
          </a:p>
          <a:p>
            <a:pPr marL="0" indent="0" algn="r" eaLnBrk="1" fontAlgn="auto" hangingPunct="1">
              <a:spcBef>
                <a:spcPts val="0"/>
              </a:spcBef>
              <a:spcAft>
                <a:spcPts val="300"/>
              </a:spcAft>
              <a:defRPr/>
            </a:pPr>
            <a:r>
              <a:rPr lang="en-US" altLang="en-US" sz="2000" b="1" dirty="0" smtClean="0">
                <a:solidFill>
                  <a:schemeClr val="bg1"/>
                </a:solidFill>
                <a:latin typeface="+mj-lt"/>
              </a:rPr>
              <a:t>To Chinese Hamster Ovary (CHO)</a:t>
            </a:r>
          </a:p>
          <a:p>
            <a:pPr marL="0" indent="0" algn="r" eaLnBrk="1" fontAlgn="auto" hangingPunct="1">
              <a:spcBef>
                <a:spcPts val="0"/>
              </a:spcBef>
              <a:spcAft>
                <a:spcPts val="300"/>
              </a:spcAft>
              <a:defRPr/>
            </a:pPr>
            <a:r>
              <a:rPr lang="en-US" altLang="en-US" sz="2000" b="1" dirty="0" smtClean="0">
                <a:solidFill>
                  <a:schemeClr val="bg1"/>
                </a:solidFill>
                <a:latin typeface="+mj-lt"/>
              </a:rPr>
              <a:t> Cells For Manufacture</a:t>
            </a:r>
          </a:p>
        </p:txBody>
      </p:sp>
      <p:cxnSp>
        <p:nvCxnSpPr>
          <p:cNvPr id="560" name="Straight Arrow Connector 559"/>
          <p:cNvCxnSpPr/>
          <p:nvPr/>
        </p:nvCxnSpPr>
        <p:spPr>
          <a:xfrm>
            <a:off x="3705225" y="5003800"/>
            <a:ext cx="1628775" cy="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129" name="Group 560"/>
          <p:cNvGrpSpPr>
            <a:grpSpLocks/>
          </p:cNvGrpSpPr>
          <p:nvPr/>
        </p:nvGrpSpPr>
        <p:grpSpPr bwMode="auto">
          <a:xfrm>
            <a:off x="3838575" y="4479925"/>
            <a:ext cx="1252538" cy="306388"/>
            <a:chOff x="3733800" y="1892510"/>
            <a:chExt cx="1252752" cy="305661"/>
          </a:xfrm>
        </p:grpSpPr>
        <p:sp>
          <p:nvSpPr>
            <p:cNvPr id="562" name="Freeform 89"/>
            <p:cNvSpPr>
              <a:spLocks noChangeAspect="1"/>
            </p:cNvSpPr>
            <p:nvPr/>
          </p:nvSpPr>
          <p:spPr bwMode="auto">
            <a:xfrm flipH="1" flipV="1">
              <a:off x="4272055" y="1902012"/>
              <a:ext cx="285799" cy="29615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FFC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563" name="Freeform 91"/>
            <p:cNvSpPr>
              <a:spLocks noChangeAspect="1"/>
            </p:cNvSpPr>
            <p:nvPr/>
          </p:nvSpPr>
          <p:spPr bwMode="auto">
            <a:xfrm flipH="1" flipV="1">
              <a:off x="4430832" y="1902012"/>
              <a:ext cx="284211" cy="29615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FFC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130" name="Group 93"/>
            <p:cNvGrpSpPr>
              <a:grpSpLocks noChangeAspect="1"/>
            </p:cNvGrpSpPr>
            <p:nvPr/>
          </p:nvGrpSpPr>
          <p:grpSpPr bwMode="auto">
            <a:xfrm flipV="1">
              <a:off x="4465523" y="1950731"/>
              <a:ext cx="18818" cy="230330"/>
              <a:chOff x="2195" y="2463"/>
              <a:chExt cx="40" cy="442"/>
            </a:xfrm>
            <a:solidFill>
              <a:schemeClr val="accent6">
                <a:lumMod val="75000"/>
              </a:schemeClr>
            </a:solidFill>
          </p:grpSpPr>
          <p:sp>
            <p:nvSpPr>
              <p:cNvPr id="742" name="AutoShape 94"/>
              <p:cNvSpPr>
                <a:spLocks noChangeAspect="1" noChangeArrowheads="1"/>
              </p:cNvSpPr>
              <p:nvPr/>
            </p:nvSpPr>
            <p:spPr bwMode="auto">
              <a:xfrm>
                <a:off x="2195" y="2684"/>
                <a:ext cx="40" cy="221"/>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43" name="AutoShape 95"/>
              <p:cNvSpPr>
                <a:spLocks noChangeAspect="1" noChangeArrowheads="1"/>
              </p:cNvSpPr>
              <p:nvPr/>
            </p:nvSpPr>
            <p:spPr bwMode="auto">
              <a:xfrm>
                <a:off x="2195" y="2463"/>
                <a:ext cx="40" cy="221"/>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31" name="Group 96"/>
            <p:cNvGrpSpPr>
              <a:grpSpLocks noChangeAspect="1"/>
            </p:cNvGrpSpPr>
            <p:nvPr/>
          </p:nvGrpSpPr>
          <p:grpSpPr bwMode="auto">
            <a:xfrm flipV="1">
              <a:off x="4530211" y="1905982"/>
              <a:ext cx="19994" cy="201374"/>
              <a:chOff x="2329" y="2599"/>
              <a:chExt cx="43" cy="386"/>
            </a:xfrm>
            <a:solidFill>
              <a:schemeClr val="accent6">
                <a:lumMod val="75000"/>
              </a:schemeClr>
            </a:solidFill>
          </p:grpSpPr>
          <p:sp>
            <p:nvSpPr>
              <p:cNvPr id="740" name="AutoShape 97"/>
              <p:cNvSpPr>
                <a:spLocks noChangeAspect="1" noChangeArrowheads="1"/>
              </p:cNvSpPr>
              <p:nvPr/>
            </p:nvSpPr>
            <p:spPr bwMode="auto">
              <a:xfrm>
                <a:off x="2329" y="2791"/>
                <a:ext cx="43" cy="194"/>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41" name="AutoShape 98"/>
              <p:cNvSpPr>
                <a:spLocks noChangeAspect="1" noChangeArrowheads="1"/>
              </p:cNvSpPr>
              <p:nvPr/>
            </p:nvSpPr>
            <p:spPr bwMode="auto">
              <a:xfrm>
                <a:off x="2329" y="2599"/>
                <a:ext cx="43" cy="194"/>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32" name="Group 99"/>
            <p:cNvGrpSpPr>
              <a:grpSpLocks noChangeAspect="1"/>
            </p:cNvGrpSpPr>
            <p:nvPr/>
          </p:nvGrpSpPr>
          <p:grpSpPr bwMode="auto">
            <a:xfrm flipV="1">
              <a:off x="4592546" y="1921776"/>
              <a:ext cx="19994" cy="84235"/>
              <a:chOff x="2478" y="2807"/>
              <a:chExt cx="43" cy="178"/>
            </a:xfrm>
            <a:solidFill>
              <a:schemeClr val="accent6">
                <a:lumMod val="75000"/>
              </a:schemeClr>
            </a:solidFill>
          </p:grpSpPr>
          <p:sp>
            <p:nvSpPr>
              <p:cNvPr id="738" name="AutoShape 100"/>
              <p:cNvSpPr>
                <a:spLocks noChangeAspect="1" noChangeArrowheads="1"/>
              </p:cNvSpPr>
              <p:nvPr/>
            </p:nvSpPr>
            <p:spPr bwMode="auto">
              <a:xfrm>
                <a:off x="2478" y="2807"/>
                <a:ext cx="43" cy="89"/>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39" name="AutoShape 101"/>
              <p:cNvSpPr>
                <a:spLocks noChangeAspect="1" noChangeArrowheads="1"/>
              </p:cNvSpPr>
              <p:nvPr/>
            </p:nvSpPr>
            <p:spPr bwMode="auto">
              <a:xfrm>
                <a:off x="2478" y="2896"/>
                <a:ext cx="43" cy="89"/>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33" name="Group 102"/>
            <p:cNvGrpSpPr>
              <a:grpSpLocks noChangeAspect="1"/>
            </p:cNvGrpSpPr>
            <p:nvPr/>
          </p:nvGrpSpPr>
          <p:grpSpPr bwMode="auto">
            <a:xfrm flipV="1">
              <a:off x="4846592" y="2073135"/>
              <a:ext cx="21170" cy="117139"/>
              <a:chOff x="3094" y="2443"/>
              <a:chExt cx="40" cy="183"/>
            </a:xfrm>
            <a:solidFill>
              <a:schemeClr val="accent6">
                <a:lumMod val="75000"/>
              </a:schemeClr>
            </a:solidFill>
          </p:grpSpPr>
          <p:sp>
            <p:nvSpPr>
              <p:cNvPr id="736" name="AutoShape 103"/>
              <p:cNvSpPr>
                <a:spLocks noChangeAspect="1" noChangeArrowheads="1"/>
              </p:cNvSpPr>
              <p:nvPr/>
            </p:nvSpPr>
            <p:spPr bwMode="auto">
              <a:xfrm flipV="1">
                <a:off x="3094" y="2443"/>
                <a:ext cx="40" cy="92"/>
              </a:xfrm>
              <a:prstGeom prst="roundRect">
                <a:avLst>
                  <a:gd name="adj" fmla="val 16667"/>
                </a:avLst>
              </a:prstGeom>
              <a:solidFill>
                <a:srgbClr val="FFC000"/>
              </a:solid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737" name="AutoShape 104"/>
              <p:cNvSpPr>
                <a:spLocks noChangeAspect="1" noChangeArrowheads="1"/>
              </p:cNvSpPr>
              <p:nvPr/>
            </p:nvSpPr>
            <p:spPr bwMode="auto">
              <a:xfrm flipV="1">
                <a:off x="3094" y="2534"/>
                <a:ext cx="40" cy="92"/>
              </a:xfrm>
              <a:prstGeom prst="roundRect">
                <a:avLst>
                  <a:gd name="adj" fmla="val 16667"/>
                </a:avLst>
              </a:prstGeom>
              <a:solidFill>
                <a:srgbClr val="FFC000"/>
              </a:solid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34" name="Group 105"/>
            <p:cNvGrpSpPr>
              <a:grpSpLocks noChangeAspect="1"/>
            </p:cNvGrpSpPr>
            <p:nvPr/>
          </p:nvGrpSpPr>
          <p:grpSpPr bwMode="auto">
            <a:xfrm flipV="1">
              <a:off x="4790137" y="1975738"/>
              <a:ext cx="21170" cy="213219"/>
              <a:chOff x="2978" y="2432"/>
              <a:chExt cx="46" cy="375"/>
            </a:xfrm>
            <a:solidFill>
              <a:schemeClr val="accent6">
                <a:lumMod val="75000"/>
              </a:schemeClr>
            </a:solidFill>
          </p:grpSpPr>
          <p:sp>
            <p:nvSpPr>
              <p:cNvPr id="734" name="AutoShape 106"/>
              <p:cNvSpPr>
                <a:spLocks noChangeAspect="1" noChangeArrowheads="1"/>
              </p:cNvSpPr>
              <p:nvPr/>
            </p:nvSpPr>
            <p:spPr bwMode="auto">
              <a:xfrm>
                <a:off x="2978" y="2619"/>
                <a:ext cx="46" cy="188"/>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35" name="AutoShape 107"/>
              <p:cNvSpPr>
                <a:spLocks noChangeAspect="1" noChangeArrowheads="1"/>
              </p:cNvSpPr>
              <p:nvPr/>
            </p:nvSpPr>
            <p:spPr bwMode="auto">
              <a:xfrm>
                <a:off x="2978" y="2432"/>
                <a:ext cx="46" cy="188"/>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35" name="Group 108"/>
            <p:cNvGrpSpPr>
              <a:grpSpLocks noChangeAspect="1"/>
            </p:cNvGrpSpPr>
            <p:nvPr/>
          </p:nvGrpSpPr>
          <p:grpSpPr bwMode="auto">
            <a:xfrm flipV="1">
              <a:off x="4731330" y="1917827"/>
              <a:ext cx="19994" cy="227697"/>
              <a:chOff x="2832" y="2516"/>
              <a:chExt cx="43" cy="436"/>
            </a:xfrm>
            <a:solidFill>
              <a:schemeClr val="accent6">
                <a:lumMod val="75000"/>
              </a:schemeClr>
            </a:solidFill>
          </p:grpSpPr>
          <p:sp>
            <p:nvSpPr>
              <p:cNvPr id="732" name="AutoShape 109"/>
              <p:cNvSpPr>
                <a:spLocks noChangeAspect="1" noChangeArrowheads="1"/>
              </p:cNvSpPr>
              <p:nvPr/>
            </p:nvSpPr>
            <p:spPr bwMode="auto">
              <a:xfrm flipV="1">
                <a:off x="2832" y="2516"/>
                <a:ext cx="43" cy="218"/>
              </a:xfrm>
              <a:prstGeom prst="roundRect">
                <a:avLst>
                  <a:gd name="adj" fmla="val 16667"/>
                </a:avLst>
              </a:prstGeom>
              <a:solidFill>
                <a:srgbClr val="FFC000"/>
              </a:solid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733" name="AutoShape 110"/>
              <p:cNvSpPr>
                <a:spLocks noChangeAspect="1" noChangeArrowheads="1"/>
              </p:cNvSpPr>
              <p:nvPr/>
            </p:nvSpPr>
            <p:spPr bwMode="auto">
              <a:xfrm flipV="1">
                <a:off x="2832" y="2734"/>
                <a:ext cx="43" cy="218"/>
              </a:xfrm>
              <a:prstGeom prst="roundRect">
                <a:avLst>
                  <a:gd name="adj" fmla="val 16667"/>
                </a:avLst>
              </a:prstGeom>
              <a:solidFill>
                <a:srgbClr val="FFC000"/>
              </a:solid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36" name="Group 111"/>
            <p:cNvGrpSpPr>
              <a:grpSpLocks noChangeAspect="1"/>
            </p:cNvGrpSpPr>
            <p:nvPr/>
          </p:nvGrpSpPr>
          <p:grpSpPr bwMode="auto">
            <a:xfrm flipV="1">
              <a:off x="4668995" y="1912562"/>
              <a:ext cx="18818" cy="113191"/>
              <a:chOff x="2668" y="2761"/>
              <a:chExt cx="40" cy="217"/>
            </a:xfrm>
            <a:solidFill>
              <a:schemeClr val="accent6">
                <a:lumMod val="75000"/>
              </a:schemeClr>
            </a:solidFill>
          </p:grpSpPr>
          <p:sp>
            <p:nvSpPr>
              <p:cNvPr id="730" name="AutoShape 112"/>
              <p:cNvSpPr>
                <a:spLocks noChangeAspect="1" noChangeArrowheads="1"/>
              </p:cNvSpPr>
              <p:nvPr/>
            </p:nvSpPr>
            <p:spPr bwMode="auto">
              <a:xfrm>
                <a:off x="2668" y="2870"/>
                <a:ext cx="40" cy="108"/>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31" name="AutoShape 113"/>
              <p:cNvSpPr>
                <a:spLocks noChangeAspect="1" noChangeArrowheads="1"/>
              </p:cNvSpPr>
              <p:nvPr/>
            </p:nvSpPr>
            <p:spPr bwMode="auto">
              <a:xfrm>
                <a:off x="2668" y="2761"/>
                <a:ext cx="40" cy="108"/>
              </a:xfrm>
              <a:prstGeom prst="roundRect">
                <a:avLst>
                  <a:gd name="adj" fmla="val 16667"/>
                </a:avLst>
              </a:prstGeom>
              <a:solidFill>
                <a:srgbClr val="FFC000"/>
              </a:solid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571" name="Freeform 114"/>
            <p:cNvSpPr>
              <a:spLocks noChangeAspect="1"/>
            </p:cNvSpPr>
            <p:nvPr/>
          </p:nvSpPr>
          <p:spPr bwMode="auto">
            <a:xfrm flipV="1">
              <a:off x="4543563" y="1902012"/>
              <a:ext cx="285799" cy="29615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FFC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572" name="Freeform 124"/>
            <p:cNvSpPr>
              <a:spLocks noChangeAspect="1"/>
            </p:cNvSpPr>
            <p:nvPr/>
          </p:nvSpPr>
          <p:spPr bwMode="auto">
            <a:xfrm flipV="1">
              <a:off x="4702340" y="1902012"/>
              <a:ext cx="284212" cy="29615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FFC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21622" name="Group 572"/>
            <p:cNvGrpSpPr>
              <a:grpSpLocks/>
            </p:cNvGrpSpPr>
            <p:nvPr/>
          </p:nvGrpSpPr>
          <p:grpSpPr bwMode="auto">
            <a:xfrm>
              <a:off x="3733800" y="1892510"/>
              <a:ext cx="713915" cy="296138"/>
              <a:chOff x="4787774" y="2997411"/>
              <a:chExt cx="713915" cy="296138"/>
            </a:xfrm>
          </p:grpSpPr>
          <p:sp>
            <p:nvSpPr>
              <p:cNvPr id="574" name="Freeform 89"/>
              <p:cNvSpPr>
                <a:spLocks noChangeAspect="1"/>
              </p:cNvSpPr>
              <p:nvPr/>
            </p:nvSpPr>
            <p:spPr bwMode="auto">
              <a:xfrm flipH="1" flipV="1">
                <a:off x="4787774" y="2997411"/>
                <a:ext cx="284212" cy="29615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575" name="Freeform 91"/>
              <p:cNvSpPr>
                <a:spLocks noChangeAspect="1"/>
              </p:cNvSpPr>
              <p:nvPr/>
            </p:nvSpPr>
            <p:spPr bwMode="auto">
              <a:xfrm flipH="1" flipV="1">
                <a:off x="4944964" y="2997411"/>
                <a:ext cx="285799" cy="29615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nvGrpSpPr>
              <p:cNvPr id="138" name="Group 93"/>
              <p:cNvGrpSpPr>
                <a:grpSpLocks noChangeAspect="1"/>
              </p:cNvGrpSpPr>
              <p:nvPr/>
            </p:nvGrpSpPr>
            <p:grpSpPr bwMode="auto">
              <a:xfrm flipV="1">
                <a:off x="4980660" y="3046109"/>
                <a:ext cx="18818" cy="230330"/>
                <a:chOff x="2195" y="2463"/>
                <a:chExt cx="40" cy="442"/>
              </a:xfrm>
              <a:solidFill>
                <a:srgbClr val="C00000"/>
              </a:solidFill>
            </p:grpSpPr>
            <p:sp>
              <p:nvSpPr>
                <p:cNvPr id="728"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29"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39" name="Group 96"/>
              <p:cNvGrpSpPr>
                <a:grpSpLocks noChangeAspect="1"/>
              </p:cNvGrpSpPr>
              <p:nvPr/>
            </p:nvGrpSpPr>
            <p:grpSpPr bwMode="auto">
              <a:xfrm flipV="1">
                <a:off x="5045348" y="3001360"/>
                <a:ext cx="19994" cy="201374"/>
                <a:chOff x="2329" y="2599"/>
                <a:chExt cx="43" cy="386"/>
              </a:xfrm>
              <a:solidFill>
                <a:srgbClr val="C00000"/>
              </a:solidFill>
            </p:grpSpPr>
            <p:sp>
              <p:nvSpPr>
                <p:cNvPr id="726"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27"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40" name="Group 99"/>
              <p:cNvGrpSpPr>
                <a:grpSpLocks noChangeAspect="1"/>
              </p:cNvGrpSpPr>
              <p:nvPr/>
            </p:nvGrpSpPr>
            <p:grpSpPr bwMode="auto">
              <a:xfrm flipV="1">
                <a:off x="5107683" y="3017154"/>
                <a:ext cx="19994" cy="84235"/>
                <a:chOff x="2478" y="2807"/>
                <a:chExt cx="43" cy="178"/>
              </a:xfrm>
              <a:solidFill>
                <a:srgbClr val="C00000"/>
              </a:solidFill>
            </p:grpSpPr>
            <p:sp>
              <p:nvSpPr>
                <p:cNvPr id="724"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25"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41" name="Group 102"/>
              <p:cNvGrpSpPr>
                <a:grpSpLocks noChangeAspect="1"/>
              </p:cNvGrpSpPr>
              <p:nvPr/>
            </p:nvGrpSpPr>
            <p:grpSpPr bwMode="auto">
              <a:xfrm flipV="1">
                <a:off x="5361729" y="3168513"/>
                <a:ext cx="21170" cy="117139"/>
                <a:chOff x="3094" y="2443"/>
                <a:chExt cx="40" cy="183"/>
              </a:xfrm>
              <a:solidFill>
                <a:srgbClr val="C00000"/>
              </a:solidFill>
            </p:grpSpPr>
            <p:sp>
              <p:nvSpPr>
                <p:cNvPr id="722"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723"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42" name="Group 105"/>
              <p:cNvGrpSpPr>
                <a:grpSpLocks noChangeAspect="1"/>
              </p:cNvGrpSpPr>
              <p:nvPr/>
            </p:nvGrpSpPr>
            <p:grpSpPr bwMode="auto">
              <a:xfrm flipV="1">
                <a:off x="5305274" y="3071116"/>
                <a:ext cx="21170" cy="213219"/>
                <a:chOff x="2978" y="2432"/>
                <a:chExt cx="46" cy="375"/>
              </a:xfrm>
              <a:solidFill>
                <a:srgbClr val="C00000"/>
              </a:solidFill>
            </p:grpSpPr>
            <p:sp>
              <p:nvSpPr>
                <p:cNvPr id="720"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721"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grpSp>
            <p:nvGrpSpPr>
              <p:cNvPr id="143" name="Group 108"/>
              <p:cNvGrpSpPr>
                <a:grpSpLocks noChangeAspect="1"/>
              </p:cNvGrpSpPr>
              <p:nvPr/>
            </p:nvGrpSpPr>
            <p:grpSpPr bwMode="auto">
              <a:xfrm flipV="1">
                <a:off x="5246467" y="3013205"/>
                <a:ext cx="19994" cy="227697"/>
                <a:chOff x="2832" y="2516"/>
                <a:chExt cx="43" cy="436"/>
              </a:xfrm>
              <a:solidFill>
                <a:srgbClr val="C00000"/>
              </a:solidFill>
            </p:grpSpPr>
            <p:sp>
              <p:nvSpPr>
                <p:cNvPr id="718"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sp>
              <p:nvSpPr>
                <p:cNvPr id="719"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j-lt"/>
                    <a:cs typeface="+mn-cs"/>
                  </a:endParaRPr>
                </a:p>
              </p:txBody>
            </p:sp>
          </p:grpSp>
          <p:grpSp>
            <p:nvGrpSpPr>
              <p:cNvPr id="144" name="Group 111"/>
              <p:cNvGrpSpPr>
                <a:grpSpLocks noChangeAspect="1"/>
              </p:cNvGrpSpPr>
              <p:nvPr/>
            </p:nvGrpSpPr>
            <p:grpSpPr bwMode="auto">
              <a:xfrm flipV="1">
                <a:off x="5184132" y="3007940"/>
                <a:ext cx="18818" cy="113191"/>
                <a:chOff x="2668" y="2761"/>
                <a:chExt cx="40" cy="217"/>
              </a:xfrm>
              <a:solidFill>
                <a:srgbClr val="C00000"/>
              </a:solidFill>
            </p:grpSpPr>
            <p:sp>
              <p:nvSpPr>
                <p:cNvPr id="585"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sp>
              <p:nvSpPr>
                <p:cNvPr id="586"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j-lt"/>
                    <a:cs typeface="+mn-cs"/>
                  </a:endParaRPr>
                </a:p>
              </p:txBody>
            </p:sp>
          </p:grpSp>
          <p:sp>
            <p:nvSpPr>
              <p:cNvPr id="583" name="Freeform 114"/>
              <p:cNvSpPr>
                <a:spLocks noChangeAspect="1"/>
              </p:cNvSpPr>
              <p:nvPr/>
            </p:nvSpPr>
            <p:spPr bwMode="auto">
              <a:xfrm flipV="1">
                <a:off x="5059283" y="2997411"/>
                <a:ext cx="285799" cy="29615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sp>
            <p:nvSpPr>
              <p:cNvPr id="584" name="Freeform 124"/>
              <p:cNvSpPr>
                <a:spLocks noChangeAspect="1"/>
              </p:cNvSpPr>
              <p:nvPr/>
            </p:nvSpPr>
            <p:spPr bwMode="auto">
              <a:xfrm flipV="1">
                <a:off x="5218061" y="2997411"/>
                <a:ext cx="284211" cy="296159"/>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solidFill>
                <a:srgbClr val="C00000"/>
              </a:solidFill>
              <a:ln w="9525">
                <a:noFill/>
                <a:round/>
                <a:headEnd/>
                <a:tailEnd/>
              </a:ln>
              <a:extLst/>
            </p:spPr>
            <p:txBody>
              <a:bodyPr rot="10800000" vert="eaVert"/>
              <a:lstStyle/>
              <a:p>
                <a:pPr fontAlgn="auto">
                  <a:spcBef>
                    <a:spcPts val="0"/>
                  </a:spcBef>
                  <a:spcAft>
                    <a:spcPts val="0"/>
                  </a:spcAft>
                  <a:defRPr/>
                </a:pPr>
                <a:endParaRPr lang="en-US">
                  <a:latin typeface="+mj-lt"/>
                  <a:cs typeface="+mn-cs"/>
                </a:endParaRPr>
              </a:p>
            </p:txBody>
          </p:sp>
        </p:grpSp>
      </p:grpSp>
      <p:grpSp>
        <p:nvGrpSpPr>
          <p:cNvPr id="21527" name="Group 4"/>
          <p:cNvGrpSpPr>
            <a:grpSpLocks/>
          </p:cNvGrpSpPr>
          <p:nvPr/>
        </p:nvGrpSpPr>
        <p:grpSpPr bwMode="auto">
          <a:xfrm rot="10800000">
            <a:off x="1412875" y="1611313"/>
            <a:ext cx="1484313" cy="1282700"/>
            <a:chOff x="3034" y="3136"/>
            <a:chExt cx="909" cy="794"/>
          </a:xfrm>
        </p:grpSpPr>
        <p:sp>
          <p:nvSpPr>
            <p:cNvPr id="856" name="Text Box 5"/>
            <p:cNvSpPr txBox="1">
              <a:spLocks noChangeArrowheads="1"/>
            </p:cNvSpPr>
            <p:nvPr/>
          </p:nvSpPr>
          <p:spPr bwMode="auto">
            <a:xfrm rot="16406454">
              <a:off x="3079" y="3449"/>
              <a:ext cx="235" cy="320"/>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2800" b="1" dirty="0">
                  <a:solidFill>
                    <a:schemeClr val="accent5">
                      <a:lumMod val="60000"/>
                      <a:lumOff val="40000"/>
                    </a:schemeClr>
                  </a:solidFill>
                  <a:latin typeface="+mj-lt"/>
                </a:rPr>
                <a:t>Y</a:t>
              </a:r>
            </a:p>
          </p:txBody>
        </p:sp>
        <p:sp>
          <p:nvSpPr>
            <p:cNvPr id="857" name="Text Box 6"/>
            <p:cNvSpPr txBox="1">
              <a:spLocks noChangeArrowheads="1"/>
            </p:cNvSpPr>
            <p:nvPr/>
          </p:nvSpPr>
          <p:spPr bwMode="auto">
            <a:xfrm rot="7845156">
              <a:off x="3647" y="3634"/>
              <a:ext cx="278" cy="320"/>
            </a:xfrm>
            <a:prstGeom prst="rect">
              <a:avLst/>
            </a:prstGeom>
            <a:noFill/>
            <a:ln>
              <a:noFill/>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2800" b="1" dirty="0">
                  <a:solidFill>
                    <a:schemeClr val="accent5">
                      <a:lumMod val="60000"/>
                      <a:lumOff val="40000"/>
                    </a:schemeClr>
                  </a:solidFill>
                  <a:latin typeface="+mj-lt"/>
                </a:rPr>
                <a:t>Y</a:t>
              </a:r>
            </a:p>
          </p:txBody>
        </p:sp>
        <p:sp>
          <p:nvSpPr>
            <p:cNvPr id="858" name="Text Box 7"/>
            <p:cNvSpPr txBox="1">
              <a:spLocks noChangeArrowheads="1"/>
            </p:cNvSpPr>
            <p:nvPr/>
          </p:nvSpPr>
          <p:spPr bwMode="auto">
            <a:xfrm>
              <a:off x="3368" y="3136"/>
              <a:ext cx="272" cy="324"/>
            </a:xfrm>
            <a:prstGeom prst="rect">
              <a:avLst/>
            </a:prstGeom>
            <a:noFill/>
            <a:ln>
              <a:noFill/>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2800" b="1" dirty="0">
                  <a:solidFill>
                    <a:schemeClr val="accent5">
                      <a:lumMod val="60000"/>
                      <a:lumOff val="40000"/>
                    </a:schemeClr>
                  </a:solidFill>
                  <a:latin typeface="+mj-lt"/>
                </a:rPr>
                <a:t>Y</a:t>
              </a:r>
            </a:p>
          </p:txBody>
        </p:sp>
        <p:grpSp>
          <p:nvGrpSpPr>
            <p:cNvPr id="21540" name="Group 8"/>
            <p:cNvGrpSpPr>
              <a:grpSpLocks noChangeAspect="1"/>
            </p:cNvGrpSpPr>
            <p:nvPr/>
          </p:nvGrpSpPr>
          <p:grpSpPr bwMode="auto">
            <a:xfrm>
              <a:off x="3277" y="3375"/>
              <a:ext cx="526" cy="465"/>
              <a:chOff x="2647" y="1889"/>
              <a:chExt cx="451" cy="398"/>
            </a:xfrm>
          </p:grpSpPr>
          <p:sp>
            <p:nvSpPr>
              <p:cNvPr id="860" name="Freeform 9"/>
              <p:cNvSpPr>
                <a:spLocks noChangeAspect="1"/>
              </p:cNvSpPr>
              <p:nvPr/>
            </p:nvSpPr>
            <p:spPr bwMode="auto">
              <a:xfrm>
                <a:off x="2652" y="1890"/>
                <a:ext cx="451" cy="397"/>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a:no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61" name="Freeform 9"/>
              <p:cNvSpPr>
                <a:spLocks noChangeAspect="1"/>
              </p:cNvSpPr>
              <p:nvPr/>
            </p:nvSpPr>
            <p:spPr bwMode="auto">
              <a:xfrm>
                <a:off x="2652" y="1889"/>
                <a:ext cx="451" cy="397"/>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CC66">
                      <a:alpha val="50998"/>
                    </a:srgbClr>
                  </a:gs>
                  <a:gs pos="100000">
                    <a:srgbClr val="FF6600">
                      <a:alpha val="49001"/>
                    </a:srgbClr>
                  </a:gs>
                </a:gsLst>
                <a:path path="rect">
                  <a:fillToRect l="50000" t="50000" r="50000" b="50000"/>
                </a:path>
              </a:gradFill>
              <a:ln w="9525">
                <a:solidFill>
                  <a:srgbClr val="FF9933"/>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62" name="Freeform 10"/>
              <p:cNvSpPr>
                <a:spLocks noChangeAspect="1"/>
              </p:cNvSpPr>
              <p:nvPr/>
            </p:nvSpPr>
            <p:spPr bwMode="auto">
              <a:xfrm>
                <a:off x="2854" y="1952"/>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63" name="Freeform 11"/>
              <p:cNvSpPr>
                <a:spLocks noChangeAspect="1"/>
              </p:cNvSpPr>
              <p:nvPr/>
            </p:nvSpPr>
            <p:spPr bwMode="auto">
              <a:xfrm>
                <a:off x="2899" y="1937"/>
                <a:ext cx="5"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64" name="Freeform 12"/>
              <p:cNvSpPr>
                <a:spLocks noChangeAspect="1"/>
              </p:cNvSpPr>
              <p:nvPr/>
            </p:nvSpPr>
            <p:spPr bwMode="auto">
              <a:xfrm>
                <a:off x="2940" y="1995"/>
                <a:ext cx="8"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65" name="Freeform 13"/>
              <p:cNvSpPr>
                <a:spLocks noChangeAspect="1"/>
              </p:cNvSpPr>
              <p:nvPr/>
            </p:nvSpPr>
            <p:spPr bwMode="auto">
              <a:xfrm>
                <a:off x="2945" y="2166"/>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66" name="Freeform 14"/>
              <p:cNvSpPr>
                <a:spLocks noChangeAspect="1"/>
              </p:cNvSpPr>
              <p:nvPr/>
            </p:nvSpPr>
            <p:spPr bwMode="auto">
              <a:xfrm>
                <a:off x="2876" y="2202"/>
                <a:ext cx="8" cy="7"/>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67" name="Freeform 15"/>
              <p:cNvSpPr>
                <a:spLocks noChangeAspect="1"/>
              </p:cNvSpPr>
              <p:nvPr/>
            </p:nvSpPr>
            <p:spPr bwMode="auto">
              <a:xfrm>
                <a:off x="2735" y="2011"/>
                <a:ext cx="23"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68" name="Freeform 16"/>
              <p:cNvSpPr>
                <a:spLocks noChangeAspect="1"/>
              </p:cNvSpPr>
              <p:nvPr/>
            </p:nvSpPr>
            <p:spPr bwMode="auto">
              <a:xfrm>
                <a:off x="2770" y="1970"/>
                <a:ext cx="23"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69" name="Freeform 17"/>
              <p:cNvSpPr>
                <a:spLocks noChangeAspect="1"/>
              </p:cNvSpPr>
              <p:nvPr/>
            </p:nvSpPr>
            <p:spPr bwMode="auto">
              <a:xfrm>
                <a:off x="2745" y="2182"/>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0" name="Freeform 18"/>
              <p:cNvSpPr>
                <a:spLocks noChangeAspect="1"/>
              </p:cNvSpPr>
              <p:nvPr/>
            </p:nvSpPr>
            <p:spPr bwMode="auto">
              <a:xfrm rot="1588548">
                <a:off x="2864" y="2002"/>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1" name="Freeform 19"/>
              <p:cNvSpPr>
                <a:spLocks noChangeAspect="1"/>
              </p:cNvSpPr>
              <p:nvPr/>
            </p:nvSpPr>
            <p:spPr bwMode="auto">
              <a:xfrm rot="20011452" flipV="1">
                <a:off x="2839" y="2092"/>
                <a:ext cx="37"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2" name="Freeform 20"/>
              <p:cNvSpPr>
                <a:spLocks noChangeAspect="1"/>
              </p:cNvSpPr>
              <p:nvPr/>
            </p:nvSpPr>
            <p:spPr bwMode="auto">
              <a:xfrm rot="20011452" flipV="1">
                <a:off x="2825" y="1995"/>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3" name="Freeform 21"/>
              <p:cNvSpPr>
                <a:spLocks noChangeAspect="1"/>
              </p:cNvSpPr>
              <p:nvPr/>
            </p:nvSpPr>
            <p:spPr bwMode="auto">
              <a:xfrm flipH="1">
                <a:off x="2890" y="2039"/>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4" name="Freeform 22"/>
              <p:cNvSpPr>
                <a:spLocks noChangeAspect="1"/>
              </p:cNvSpPr>
              <p:nvPr/>
            </p:nvSpPr>
            <p:spPr bwMode="auto">
              <a:xfrm rot="4687844" flipH="1">
                <a:off x="2873" y="2035"/>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5" name="Freeform 23"/>
              <p:cNvSpPr>
                <a:spLocks noChangeAspect="1"/>
              </p:cNvSpPr>
              <p:nvPr/>
            </p:nvSpPr>
            <p:spPr bwMode="auto">
              <a:xfrm rot="-2250469">
                <a:off x="2872" y="2071"/>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6" name="Freeform 24"/>
              <p:cNvSpPr>
                <a:spLocks noChangeAspect="1"/>
              </p:cNvSpPr>
              <p:nvPr/>
            </p:nvSpPr>
            <p:spPr bwMode="auto">
              <a:xfrm>
                <a:off x="2847" y="2049"/>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7" name="Freeform 25"/>
              <p:cNvSpPr>
                <a:spLocks noChangeAspect="1"/>
              </p:cNvSpPr>
              <p:nvPr/>
            </p:nvSpPr>
            <p:spPr bwMode="auto">
              <a:xfrm rot="17541503" flipV="1">
                <a:off x="2789" y="1998"/>
                <a:ext cx="38" cy="67"/>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8" name="Freeform 26"/>
              <p:cNvSpPr>
                <a:spLocks noChangeAspect="1"/>
              </p:cNvSpPr>
              <p:nvPr/>
            </p:nvSpPr>
            <p:spPr bwMode="auto">
              <a:xfrm flipH="1">
                <a:off x="2760" y="2023"/>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79" name="Freeform 27"/>
              <p:cNvSpPr>
                <a:spLocks noChangeAspect="1"/>
              </p:cNvSpPr>
              <p:nvPr/>
            </p:nvSpPr>
            <p:spPr bwMode="auto">
              <a:xfrm rot="13389691" flipH="1">
                <a:off x="2737" y="2045"/>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0" name="Freeform 28"/>
              <p:cNvSpPr>
                <a:spLocks noChangeAspect="1"/>
              </p:cNvSpPr>
              <p:nvPr/>
            </p:nvSpPr>
            <p:spPr bwMode="auto">
              <a:xfrm rot="-6913792">
                <a:off x="2786" y="2057"/>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1" name="Freeform 29"/>
              <p:cNvSpPr>
                <a:spLocks noChangeAspect="1"/>
              </p:cNvSpPr>
              <p:nvPr/>
            </p:nvSpPr>
            <p:spPr bwMode="auto">
              <a:xfrm rot="1588548">
                <a:off x="2763" y="2048"/>
                <a:ext cx="37"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2" name="Freeform 30"/>
              <p:cNvSpPr>
                <a:spLocks noChangeAspect="1"/>
              </p:cNvSpPr>
              <p:nvPr/>
            </p:nvSpPr>
            <p:spPr bwMode="auto">
              <a:xfrm rot="-5591453">
                <a:off x="2816" y="2058"/>
                <a:ext cx="39"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3" name="Freeform 31"/>
              <p:cNvSpPr>
                <a:spLocks noChangeAspect="1"/>
              </p:cNvSpPr>
              <p:nvPr/>
            </p:nvSpPr>
            <p:spPr bwMode="auto">
              <a:xfrm>
                <a:off x="2921" y="2053"/>
                <a:ext cx="23" cy="3"/>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4" name="Freeform 32"/>
              <p:cNvSpPr>
                <a:spLocks noChangeAspect="1"/>
              </p:cNvSpPr>
              <p:nvPr/>
            </p:nvSpPr>
            <p:spPr bwMode="auto">
              <a:xfrm>
                <a:off x="2748" y="2091"/>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5" name="Freeform 33"/>
              <p:cNvSpPr>
                <a:spLocks noChangeAspect="1"/>
              </p:cNvSpPr>
              <p:nvPr/>
            </p:nvSpPr>
            <p:spPr bwMode="auto">
              <a:xfrm>
                <a:off x="2752" y="2070"/>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6" name="Freeform 34"/>
              <p:cNvSpPr>
                <a:spLocks noChangeAspect="1"/>
              </p:cNvSpPr>
              <p:nvPr/>
            </p:nvSpPr>
            <p:spPr bwMode="auto">
              <a:xfrm>
                <a:off x="2822" y="2150"/>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7" name="Freeform 35"/>
              <p:cNvSpPr>
                <a:spLocks noChangeAspect="1"/>
              </p:cNvSpPr>
              <p:nvPr/>
            </p:nvSpPr>
            <p:spPr bwMode="auto">
              <a:xfrm>
                <a:off x="2833" y="2076"/>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8" name="Freeform 36"/>
              <p:cNvSpPr>
                <a:spLocks noChangeAspect="1"/>
              </p:cNvSpPr>
              <p:nvPr/>
            </p:nvSpPr>
            <p:spPr bwMode="auto">
              <a:xfrm>
                <a:off x="2840" y="2150"/>
                <a:ext cx="12" cy="11"/>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89" name="Freeform 37"/>
              <p:cNvSpPr>
                <a:spLocks noChangeAspect="1"/>
              </p:cNvSpPr>
              <p:nvPr/>
            </p:nvSpPr>
            <p:spPr bwMode="auto">
              <a:xfrm>
                <a:off x="2793" y="2086"/>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0" name="Freeform 38"/>
              <p:cNvSpPr>
                <a:spLocks noChangeAspect="1"/>
              </p:cNvSpPr>
              <p:nvPr/>
            </p:nvSpPr>
            <p:spPr bwMode="auto">
              <a:xfrm>
                <a:off x="2795" y="2113"/>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1" name="Freeform 39"/>
              <p:cNvSpPr>
                <a:spLocks noChangeAspect="1"/>
              </p:cNvSpPr>
              <p:nvPr/>
            </p:nvSpPr>
            <p:spPr bwMode="auto">
              <a:xfrm>
                <a:off x="2785" y="2109"/>
                <a:ext cx="13"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2" name="Freeform 40"/>
              <p:cNvSpPr>
                <a:spLocks noChangeAspect="1"/>
              </p:cNvSpPr>
              <p:nvPr/>
            </p:nvSpPr>
            <p:spPr bwMode="auto">
              <a:xfrm>
                <a:off x="2798" y="2129"/>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3" name="Freeform 41"/>
              <p:cNvSpPr>
                <a:spLocks noChangeAspect="1"/>
              </p:cNvSpPr>
              <p:nvPr/>
            </p:nvSpPr>
            <p:spPr bwMode="auto">
              <a:xfrm>
                <a:off x="2818" y="2129"/>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4" name="Freeform 42"/>
              <p:cNvSpPr>
                <a:spLocks noChangeAspect="1"/>
              </p:cNvSpPr>
              <p:nvPr/>
            </p:nvSpPr>
            <p:spPr bwMode="auto">
              <a:xfrm>
                <a:off x="2816" y="2070"/>
                <a:ext cx="8" cy="11"/>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5" name="Freeform 43"/>
              <p:cNvSpPr>
                <a:spLocks noChangeAspect="1"/>
              </p:cNvSpPr>
              <p:nvPr/>
            </p:nvSpPr>
            <p:spPr bwMode="auto">
              <a:xfrm>
                <a:off x="2840" y="2133"/>
                <a:ext cx="8"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6" name="Freeform 44"/>
              <p:cNvSpPr>
                <a:spLocks noChangeAspect="1"/>
              </p:cNvSpPr>
              <p:nvPr/>
            </p:nvSpPr>
            <p:spPr bwMode="auto">
              <a:xfrm>
                <a:off x="2805" y="2049"/>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7" name="Freeform 45"/>
              <p:cNvSpPr>
                <a:spLocks noChangeAspect="1"/>
              </p:cNvSpPr>
              <p:nvPr/>
            </p:nvSpPr>
            <p:spPr bwMode="auto">
              <a:xfrm>
                <a:off x="2770" y="2115"/>
                <a:ext cx="13" cy="12"/>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8" name="Freeform 46"/>
              <p:cNvSpPr>
                <a:spLocks noChangeAspect="1"/>
              </p:cNvSpPr>
              <p:nvPr/>
            </p:nvSpPr>
            <p:spPr bwMode="auto">
              <a:xfrm>
                <a:off x="2843" y="2023"/>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899" name="Freeform 47"/>
              <p:cNvSpPr>
                <a:spLocks noChangeAspect="1"/>
              </p:cNvSpPr>
              <p:nvPr/>
            </p:nvSpPr>
            <p:spPr bwMode="auto">
              <a:xfrm>
                <a:off x="2835" y="1996"/>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0" name="Freeform 48"/>
              <p:cNvSpPr>
                <a:spLocks noChangeAspect="1"/>
              </p:cNvSpPr>
              <p:nvPr/>
            </p:nvSpPr>
            <p:spPr bwMode="auto">
              <a:xfrm>
                <a:off x="2820" y="2001"/>
                <a:ext cx="8"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1" name="Freeform 49"/>
              <p:cNvSpPr>
                <a:spLocks noChangeAspect="1"/>
              </p:cNvSpPr>
              <p:nvPr/>
            </p:nvSpPr>
            <p:spPr bwMode="auto">
              <a:xfrm>
                <a:off x="2804" y="200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2" name="Freeform 50"/>
              <p:cNvSpPr>
                <a:spLocks noChangeAspect="1"/>
              </p:cNvSpPr>
              <p:nvPr/>
            </p:nvSpPr>
            <p:spPr bwMode="auto">
              <a:xfrm>
                <a:off x="2808" y="2028"/>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3" name="Freeform 51"/>
              <p:cNvSpPr>
                <a:spLocks noChangeAspect="1"/>
              </p:cNvSpPr>
              <p:nvPr/>
            </p:nvSpPr>
            <p:spPr bwMode="auto">
              <a:xfrm>
                <a:off x="2838" y="2054"/>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4" name="Freeform 52"/>
              <p:cNvSpPr>
                <a:spLocks noChangeAspect="1"/>
              </p:cNvSpPr>
              <p:nvPr/>
            </p:nvSpPr>
            <p:spPr bwMode="auto">
              <a:xfrm>
                <a:off x="2813" y="2113"/>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5" name="Freeform 53"/>
              <p:cNvSpPr>
                <a:spLocks noChangeAspect="1"/>
              </p:cNvSpPr>
              <p:nvPr/>
            </p:nvSpPr>
            <p:spPr bwMode="auto">
              <a:xfrm>
                <a:off x="2910" y="210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6" name="Freeform 54"/>
              <p:cNvSpPr>
                <a:spLocks noChangeAspect="1"/>
              </p:cNvSpPr>
              <p:nvPr/>
            </p:nvSpPr>
            <p:spPr bwMode="auto">
              <a:xfrm>
                <a:off x="2864" y="2118"/>
                <a:ext cx="12" cy="12"/>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7" name="Freeform 55"/>
              <p:cNvSpPr>
                <a:spLocks noChangeAspect="1"/>
              </p:cNvSpPr>
              <p:nvPr/>
            </p:nvSpPr>
            <p:spPr bwMode="auto">
              <a:xfrm>
                <a:off x="2895" y="2139"/>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8" name="Freeform 56"/>
              <p:cNvSpPr>
                <a:spLocks noChangeAspect="1"/>
              </p:cNvSpPr>
              <p:nvPr/>
            </p:nvSpPr>
            <p:spPr bwMode="auto">
              <a:xfrm>
                <a:off x="2880" y="209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09" name="Freeform 57"/>
              <p:cNvSpPr>
                <a:spLocks noChangeAspect="1"/>
              </p:cNvSpPr>
              <p:nvPr/>
            </p:nvSpPr>
            <p:spPr bwMode="auto">
              <a:xfrm>
                <a:off x="2865" y="2002"/>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0" name="Freeform 58"/>
              <p:cNvSpPr>
                <a:spLocks noChangeAspect="1"/>
              </p:cNvSpPr>
              <p:nvPr/>
            </p:nvSpPr>
            <p:spPr bwMode="auto">
              <a:xfrm>
                <a:off x="2862" y="2150"/>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1" name="Freeform 59"/>
              <p:cNvSpPr>
                <a:spLocks noChangeAspect="1"/>
              </p:cNvSpPr>
              <p:nvPr/>
            </p:nvSpPr>
            <p:spPr bwMode="auto">
              <a:xfrm>
                <a:off x="2747" y="2038"/>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2" name="Freeform 60"/>
              <p:cNvSpPr>
                <a:spLocks noChangeAspect="1"/>
              </p:cNvSpPr>
              <p:nvPr/>
            </p:nvSpPr>
            <p:spPr bwMode="auto">
              <a:xfrm>
                <a:off x="2848" y="2113"/>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3" name="Freeform 61"/>
              <p:cNvSpPr>
                <a:spLocks noChangeAspect="1"/>
              </p:cNvSpPr>
              <p:nvPr/>
            </p:nvSpPr>
            <p:spPr bwMode="auto">
              <a:xfrm>
                <a:off x="2885" y="2065"/>
                <a:ext cx="10"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4" name="Freeform 62"/>
              <p:cNvSpPr>
                <a:spLocks noChangeAspect="1"/>
              </p:cNvSpPr>
              <p:nvPr/>
            </p:nvSpPr>
            <p:spPr bwMode="auto">
              <a:xfrm>
                <a:off x="2900" y="2081"/>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5" name="Freeform 63"/>
              <p:cNvSpPr>
                <a:spLocks noChangeAspect="1"/>
              </p:cNvSpPr>
              <p:nvPr/>
            </p:nvSpPr>
            <p:spPr bwMode="auto">
              <a:xfrm>
                <a:off x="2885" y="2022"/>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6" name="Freeform 64"/>
              <p:cNvSpPr>
                <a:spLocks noChangeAspect="1"/>
              </p:cNvSpPr>
              <p:nvPr/>
            </p:nvSpPr>
            <p:spPr bwMode="auto">
              <a:xfrm>
                <a:off x="2818" y="2053"/>
                <a:ext cx="23" cy="3"/>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7" name="Freeform 65"/>
              <p:cNvSpPr>
                <a:spLocks noChangeAspect="1"/>
              </p:cNvSpPr>
              <p:nvPr/>
            </p:nvSpPr>
            <p:spPr bwMode="auto">
              <a:xfrm>
                <a:off x="2850" y="2175"/>
                <a:ext cx="23" cy="3"/>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8" name="Freeform 66"/>
              <p:cNvSpPr>
                <a:spLocks noChangeAspect="1"/>
              </p:cNvSpPr>
              <p:nvPr/>
            </p:nvSpPr>
            <p:spPr bwMode="auto">
              <a:xfrm>
                <a:off x="2881" y="2152"/>
                <a:ext cx="23"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19" name="Freeform 67"/>
              <p:cNvSpPr>
                <a:spLocks noChangeAspect="1"/>
              </p:cNvSpPr>
              <p:nvPr/>
            </p:nvSpPr>
            <p:spPr bwMode="auto">
              <a:xfrm>
                <a:off x="2773" y="2129"/>
                <a:ext cx="22" cy="8"/>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0" name="Freeform 68"/>
              <p:cNvSpPr>
                <a:spLocks noChangeAspect="1"/>
              </p:cNvSpPr>
              <p:nvPr/>
            </p:nvSpPr>
            <p:spPr bwMode="auto">
              <a:xfrm>
                <a:off x="2843" y="2160"/>
                <a:ext cx="23" cy="8"/>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1" name="Freeform 69"/>
              <p:cNvSpPr>
                <a:spLocks noChangeAspect="1"/>
              </p:cNvSpPr>
              <p:nvPr/>
            </p:nvSpPr>
            <p:spPr bwMode="auto">
              <a:xfrm>
                <a:off x="2875" y="2129"/>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2" name="Freeform 70"/>
              <p:cNvSpPr>
                <a:spLocks noChangeAspect="1"/>
              </p:cNvSpPr>
              <p:nvPr/>
            </p:nvSpPr>
            <p:spPr bwMode="auto">
              <a:xfrm>
                <a:off x="2746" y="2118"/>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3" name="Freeform 71"/>
              <p:cNvSpPr>
                <a:spLocks noChangeAspect="1"/>
              </p:cNvSpPr>
              <p:nvPr/>
            </p:nvSpPr>
            <p:spPr bwMode="auto">
              <a:xfrm>
                <a:off x="2792" y="2150"/>
                <a:ext cx="21"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4" name="Freeform 72"/>
              <p:cNvSpPr>
                <a:spLocks noChangeAspect="1"/>
              </p:cNvSpPr>
              <p:nvPr/>
            </p:nvSpPr>
            <p:spPr bwMode="auto">
              <a:xfrm>
                <a:off x="2832" y="2143"/>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5" name="Freeform 73"/>
              <p:cNvSpPr>
                <a:spLocks noChangeAspect="1"/>
              </p:cNvSpPr>
              <p:nvPr/>
            </p:nvSpPr>
            <p:spPr bwMode="auto">
              <a:xfrm>
                <a:off x="2905" y="2032"/>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6" name="Freeform 74"/>
              <p:cNvSpPr>
                <a:spLocks noChangeAspect="1"/>
              </p:cNvSpPr>
              <p:nvPr/>
            </p:nvSpPr>
            <p:spPr bwMode="auto">
              <a:xfrm>
                <a:off x="2751" y="2134"/>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7" name="Freeform 75"/>
              <p:cNvSpPr>
                <a:spLocks noChangeAspect="1"/>
              </p:cNvSpPr>
              <p:nvPr/>
            </p:nvSpPr>
            <p:spPr bwMode="auto">
              <a:xfrm>
                <a:off x="2826" y="2110"/>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8" name="Freeform 76"/>
              <p:cNvSpPr>
                <a:spLocks noChangeAspect="1"/>
              </p:cNvSpPr>
              <p:nvPr/>
            </p:nvSpPr>
            <p:spPr bwMode="auto">
              <a:xfrm>
                <a:off x="2818" y="2060"/>
                <a:ext cx="13" cy="11"/>
              </a:xfrm>
              <a:custGeom>
                <a:avLst/>
                <a:gdLst>
                  <a:gd name="T0" fmla="*/ 0 w 111"/>
                  <a:gd name="T1" fmla="*/ 0 h 93"/>
                  <a:gd name="T2" fmla="*/ 0 w 111"/>
                  <a:gd name="T3" fmla="*/ 0 h 93"/>
                  <a:gd name="T4" fmla="*/ 0 w 111"/>
                  <a:gd name="T5" fmla="*/ 0 h 93"/>
                  <a:gd name="T6" fmla="*/ 0 w 111"/>
                  <a:gd name="T7" fmla="*/ 0 h 93"/>
                  <a:gd name="T8" fmla="*/ 0 w 111"/>
                  <a:gd name="T9" fmla="*/ 0 h 93"/>
                  <a:gd name="T10" fmla="*/ 0 w 111"/>
                  <a:gd name="T11" fmla="*/ 0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a:solidFill>
                    <a:srgbClr val="7030A0"/>
                  </a:solidFill>
                  <a:latin typeface="+mj-lt"/>
                  <a:cs typeface="+mn-cs"/>
                </a:endParaRPr>
              </a:p>
            </p:txBody>
          </p:sp>
          <p:sp>
            <p:nvSpPr>
              <p:cNvPr id="929" name="Oval 77"/>
              <p:cNvSpPr>
                <a:spLocks noChangeAspect="1" noChangeArrowheads="1"/>
              </p:cNvSpPr>
              <p:nvPr/>
            </p:nvSpPr>
            <p:spPr bwMode="auto">
              <a:xfrm>
                <a:off x="2714" y="1965"/>
                <a:ext cx="256" cy="229"/>
              </a:xfrm>
              <a:prstGeom prst="ellipse">
                <a:avLst/>
              </a:prstGeom>
              <a:gradFill rotWithShape="1">
                <a:gsLst>
                  <a:gs pos="0">
                    <a:srgbClr val="FFFFFF">
                      <a:alpha val="70000"/>
                    </a:srgbClr>
                  </a:gs>
                  <a:gs pos="100000">
                    <a:schemeClr val="folHlink"/>
                  </a:gs>
                </a:gsLst>
                <a:path path="shape">
                  <a:fillToRect l="50000" t="50000" r="50000" b="50000"/>
                </a:path>
              </a:gradFill>
              <a:ln>
                <a:noFill/>
              </a:ln>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endParaRPr lang="en-US" altLang="en-US">
                  <a:solidFill>
                    <a:srgbClr val="7030A0"/>
                  </a:solidFill>
                  <a:latin typeface="+mj-lt"/>
                </a:endParaRPr>
              </a:p>
            </p:txBody>
          </p:sp>
        </p:grpSp>
      </p:grpSp>
      <p:sp>
        <p:nvSpPr>
          <p:cNvPr id="930" name="Text Box 248"/>
          <p:cNvSpPr txBox="1">
            <a:spLocks noChangeArrowheads="1"/>
          </p:cNvSpPr>
          <p:nvPr/>
        </p:nvSpPr>
        <p:spPr bwMode="auto">
          <a:xfrm>
            <a:off x="1579563" y="2962275"/>
            <a:ext cx="1249362" cy="33972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B-cell</a:t>
            </a:r>
            <a:endParaRPr lang="en-US" sz="1600" dirty="0">
              <a:solidFill>
                <a:schemeClr val="bg1"/>
              </a:solidFill>
              <a:latin typeface="+mj-lt"/>
            </a:endParaRPr>
          </a:p>
        </p:txBody>
      </p:sp>
      <p:grpSp>
        <p:nvGrpSpPr>
          <p:cNvPr id="21529" name="Group 930"/>
          <p:cNvGrpSpPr>
            <a:grpSpLocks/>
          </p:cNvGrpSpPr>
          <p:nvPr/>
        </p:nvGrpSpPr>
        <p:grpSpPr bwMode="auto">
          <a:xfrm>
            <a:off x="652463" y="4527550"/>
            <a:ext cx="2616200" cy="866775"/>
            <a:chOff x="1045839" y="4644672"/>
            <a:chExt cx="2616948" cy="866912"/>
          </a:xfrm>
        </p:grpSpPr>
        <p:sp>
          <p:nvSpPr>
            <p:cNvPr id="932" name="Oval 931"/>
            <p:cNvSpPr/>
            <p:nvPr/>
          </p:nvSpPr>
          <p:spPr bwMode="auto">
            <a:xfrm rot="16200000">
              <a:off x="1706113" y="4041246"/>
              <a:ext cx="810064" cy="2130612"/>
            </a:xfrm>
            <a:prstGeom prst="ellipse">
              <a:avLst/>
            </a:prstGeom>
            <a:gradFill flip="none" rotWithShape="1">
              <a:gsLst>
                <a:gs pos="0">
                  <a:srgbClr val="D99694">
                    <a:tint val="66000"/>
                    <a:satMod val="160000"/>
                  </a:srgbClr>
                </a:gs>
                <a:gs pos="50000">
                  <a:srgbClr val="D99694">
                    <a:tint val="44500"/>
                    <a:satMod val="160000"/>
                  </a:srgbClr>
                </a:gs>
                <a:gs pos="100000">
                  <a:srgbClr val="D99694">
                    <a:tint val="23500"/>
                    <a:satMod val="160000"/>
                  </a:srgbClr>
                </a:gs>
              </a:gsLst>
              <a:path path="circle">
                <a:fillToRect r="100000" b="100000"/>
              </a:path>
              <a:tileRect l="-100000" t="-100000"/>
            </a:gradFill>
            <a:ln w="38100">
              <a:solidFill>
                <a:srgbClr val="0000FF"/>
              </a:solid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accent6">
                    <a:lumMod val="75000"/>
                  </a:schemeClr>
                </a:solidFill>
                <a:latin typeface="+mj-lt"/>
              </a:endParaRPr>
            </a:p>
          </p:txBody>
        </p:sp>
        <p:sp>
          <p:nvSpPr>
            <p:cNvPr id="933" name="Text Box 120"/>
            <p:cNvSpPr txBox="1">
              <a:spLocks noChangeArrowheads="1"/>
            </p:cNvSpPr>
            <p:nvPr/>
          </p:nvSpPr>
          <p:spPr bwMode="auto">
            <a:xfrm rot="8056069">
              <a:off x="3139577" y="5037604"/>
              <a:ext cx="331839" cy="584367"/>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3200" b="1" dirty="0">
                  <a:solidFill>
                    <a:schemeClr val="accent3">
                      <a:lumMod val="60000"/>
                      <a:lumOff val="40000"/>
                    </a:schemeClr>
                  </a:solidFill>
                  <a:latin typeface="+mj-lt"/>
                </a:rPr>
                <a:t>Y</a:t>
              </a:r>
            </a:p>
          </p:txBody>
        </p:sp>
        <p:sp>
          <p:nvSpPr>
            <p:cNvPr id="934" name="Text Box 120"/>
            <p:cNvSpPr txBox="1">
              <a:spLocks noChangeArrowheads="1"/>
            </p:cNvSpPr>
            <p:nvPr/>
          </p:nvSpPr>
          <p:spPr bwMode="auto">
            <a:xfrm rot="5666217">
              <a:off x="3207859" y="4759747"/>
              <a:ext cx="325489" cy="584367"/>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3200" b="1" dirty="0">
                  <a:solidFill>
                    <a:schemeClr val="accent3">
                      <a:lumMod val="60000"/>
                      <a:lumOff val="40000"/>
                    </a:schemeClr>
                  </a:solidFill>
                  <a:latin typeface="+mj-lt"/>
                </a:rPr>
                <a:t>Y</a:t>
              </a:r>
            </a:p>
          </p:txBody>
        </p:sp>
        <p:sp>
          <p:nvSpPr>
            <p:cNvPr id="935" name="Text Box 120"/>
            <p:cNvSpPr txBox="1">
              <a:spLocks noChangeArrowheads="1"/>
            </p:cNvSpPr>
            <p:nvPr/>
          </p:nvSpPr>
          <p:spPr bwMode="auto">
            <a:xfrm rot="3521076">
              <a:off x="3067332" y="4571598"/>
              <a:ext cx="439808" cy="585955"/>
            </a:xfrm>
            <a:prstGeom prst="rect">
              <a:avLst/>
            </a:prstGeom>
            <a:noFill/>
            <a:ln w="9525">
              <a:noFill/>
              <a:miter lim="800000"/>
              <a:headEnd/>
              <a:tailEnd/>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defRPr/>
              </a:pPr>
              <a:r>
                <a:rPr lang="en-US" altLang="en-US" sz="3200" b="1" dirty="0">
                  <a:ln w="28575">
                    <a:noFill/>
                  </a:ln>
                  <a:solidFill>
                    <a:schemeClr val="accent3">
                      <a:lumMod val="60000"/>
                      <a:lumOff val="40000"/>
                    </a:schemeClr>
                  </a:solidFill>
                  <a:latin typeface="+mj-lt"/>
                </a:rPr>
                <a:t>Y</a:t>
              </a:r>
            </a:p>
          </p:txBody>
        </p:sp>
      </p:grpSp>
      <p:sp>
        <p:nvSpPr>
          <p:cNvPr id="936" name="TextBox 935"/>
          <p:cNvSpPr txBox="1"/>
          <p:nvPr/>
        </p:nvSpPr>
        <p:spPr>
          <a:xfrm>
            <a:off x="419100" y="5697538"/>
            <a:ext cx="2554288" cy="338137"/>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Arial" panose="020B0604020202020204" pitchFamily="34" charset="0"/>
              </a:rPr>
              <a:t>Selected phage</a:t>
            </a:r>
          </a:p>
        </p:txBody>
      </p:sp>
      <p:sp>
        <p:nvSpPr>
          <p:cNvPr id="532" name="Rectangle 531"/>
          <p:cNvSpPr/>
          <p:nvPr/>
        </p:nvSpPr>
        <p:spPr>
          <a:xfrm>
            <a:off x="4763" y="6170613"/>
            <a:ext cx="5680075" cy="215900"/>
          </a:xfrm>
          <a:prstGeom prst="rect">
            <a:avLst/>
          </a:prstGeom>
        </p:spPr>
        <p:txBody>
          <a:bodyPr>
            <a:spAutoFit/>
          </a:bodyPr>
          <a:lstStyle/>
          <a:p>
            <a:pPr fontAlgn="auto">
              <a:spcBef>
                <a:spcPts val="0"/>
              </a:spcBef>
              <a:spcAft>
                <a:spcPts val="0"/>
              </a:spcAft>
              <a:defRPr/>
            </a:pPr>
            <a:r>
              <a:rPr lang="en-US" sz="800" b="1" dirty="0">
                <a:solidFill>
                  <a:schemeClr val="bg1"/>
                </a:solidFill>
                <a:latin typeface="+mn-lt"/>
                <a:cs typeface="+mn-cs"/>
              </a:rPr>
              <a:t>1. </a:t>
            </a:r>
            <a:r>
              <a:rPr lang="en-US" sz="800" dirty="0" smtClean="0">
                <a:solidFill>
                  <a:schemeClr val="bg1"/>
                </a:solidFill>
                <a:latin typeface="+mj-lt"/>
                <a:cs typeface="+mn-cs"/>
              </a:rPr>
              <a:t>Rodrigues ME </a:t>
            </a:r>
            <a:r>
              <a:rPr lang="en-US" sz="800" i="1" dirty="0">
                <a:solidFill>
                  <a:schemeClr val="bg1"/>
                </a:solidFill>
                <a:latin typeface="+mj-lt"/>
                <a:cs typeface="+mn-cs"/>
              </a:rPr>
              <a:t>et al</a:t>
            </a:r>
            <a:r>
              <a:rPr lang="en-US" sz="800" dirty="0" smtClean="0">
                <a:solidFill>
                  <a:schemeClr val="bg1"/>
                </a:solidFill>
                <a:latin typeface="+mj-lt"/>
                <a:cs typeface="+mn-cs"/>
              </a:rPr>
              <a:t>. (</a:t>
            </a:r>
            <a:r>
              <a:rPr lang="en-US" sz="800" dirty="0">
                <a:solidFill>
                  <a:schemeClr val="bg1"/>
                </a:solidFill>
                <a:latin typeface="+mj-lt"/>
                <a:cs typeface="+mn-cs"/>
              </a:rPr>
              <a:t>2013). </a:t>
            </a:r>
            <a:r>
              <a:rPr lang="en-US" sz="800" i="1" dirty="0">
                <a:solidFill>
                  <a:schemeClr val="bg1"/>
                </a:solidFill>
                <a:latin typeface="+mj-lt"/>
                <a:cs typeface="+mn-cs"/>
              </a:rPr>
              <a:t>J </a:t>
            </a:r>
            <a:r>
              <a:rPr lang="en-US" sz="800" i="1" dirty="0" err="1" smtClean="0">
                <a:solidFill>
                  <a:schemeClr val="bg1"/>
                </a:solidFill>
                <a:latin typeface="+mj-lt"/>
                <a:cs typeface="+mn-cs"/>
              </a:rPr>
              <a:t>Microbiol</a:t>
            </a:r>
            <a:r>
              <a:rPr lang="en-US" sz="800" i="1" dirty="0" smtClean="0">
                <a:solidFill>
                  <a:schemeClr val="bg1"/>
                </a:solidFill>
                <a:latin typeface="+mj-lt"/>
                <a:cs typeface="+mn-cs"/>
              </a:rPr>
              <a:t> </a:t>
            </a:r>
            <a:r>
              <a:rPr lang="en-US" sz="800" i="1" dirty="0">
                <a:solidFill>
                  <a:schemeClr val="bg1"/>
                </a:solidFill>
                <a:latin typeface="+mj-lt"/>
                <a:cs typeface="+mn-cs"/>
              </a:rPr>
              <a:t>Biotechnology</a:t>
            </a:r>
            <a:r>
              <a:rPr lang="en-US" sz="800" dirty="0">
                <a:solidFill>
                  <a:schemeClr val="bg1"/>
                </a:solidFill>
                <a:latin typeface="+mj-lt"/>
                <a:cs typeface="+mn-cs"/>
              </a:rPr>
              <a:t>, 23(9):</a:t>
            </a:r>
            <a:r>
              <a:rPr lang="en-US" sz="800" dirty="0" smtClean="0">
                <a:solidFill>
                  <a:schemeClr val="bg1"/>
                </a:solidFill>
                <a:latin typeface="+mj-lt"/>
                <a:cs typeface="+mn-cs"/>
              </a:rPr>
              <a:t>1308-21</a:t>
            </a:r>
            <a:endParaRPr lang="en-US" sz="800" dirty="0">
              <a:solidFill>
                <a:schemeClr val="bg1"/>
              </a:solidFill>
              <a:latin typeface="+mj-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500"/>
                                        <p:tgtEl>
                                          <p:spTgt spid="14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42" presetClass="path" presetSubtype="0" accel="50000" decel="50000" fill="hold" nodeType="withEffect">
                                  <p:stCondLst>
                                    <p:cond delay="0"/>
                                  </p:stCondLst>
                                  <p:childTnLst>
                                    <p:animMotion origin="layout" path="M 3.88889E-6 -1.24451E-6 L 0.3 0.06061 " pathEditMode="relative" rAng="0" ptsTypes="AA">
                                      <p:cBhvr>
                                        <p:cTn id="16" dur="2000" fill="hold"/>
                                        <p:tgtEl>
                                          <p:spTgt spid="4"/>
                                        </p:tgtEl>
                                        <p:attrNameLst>
                                          <p:attrName>ppt_x</p:attrName>
                                          <p:attrName>ppt_y</p:attrName>
                                        </p:attrNameLst>
                                      </p:cBhvr>
                                      <p:rCtr x="1500000" y="303000"/>
                                    </p:animMotion>
                                  </p:childTnLst>
                                </p:cTn>
                              </p:par>
                              <p:par>
                                <p:cTn id="17" presetID="42" presetClass="path" presetSubtype="0" accel="50000" decel="50000" fill="hold" nodeType="withEffect">
                                  <p:stCondLst>
                                    <p:cond delay="0"/>
                                  </p:stCondLst>
                                  <p:childTnLst>
                                    <p:animMotion origin="layout" path="M -4.44444E-6 4.44444E-6 L 0.29514 0.07222 " pathEditMode="relative" rAng="0" ptsTypes="AA">
                                      <p:cBhvr>
                                        <p:cTn id="18" dur="2000" fill="hold"/>
                                        <p:tgtEl>
                                          <p:spTgt spid="129"/>
                                        </p:tgtEl>
                                        <p:attrNameLst>
                                          <p:attrName>ppt_x</p:attrName>
                                          <p:attrName>ppt_y</p:attrName>
                                        </p:attrNameLst>
                                      </p:cBhvr>
                                      <p:rCtr x="1475700" y="361100"/>
                                    </p:animMotion>
                                  </p:childTnLst>
                                </p:cTn>
                              </p:par>
                              <p:par>
                                <p:cTn id="19" presetID="22" presetClass="entr" presetSubtype="8" fill="hold" nodeType="withEffect">
                                  <p:stCondLst>
                                    <p:cond delay="0"/>
                                  </p:stCondLst>
                                  <p:childTnLst>
                                    <p:set>
                                      <p:cBhvr>
                                        <p:cTn id="20" dur="1" fill="hold">
                                          <p:stCondLst>
                                            <p:cond delay="0"/>
                                          </p:stCondLst>
                                        </p:cTn>
                                        <p:tgtEl>
                                          <p:spTgt spid="560"/>
                                        </p:tgtEl>
                                        <p:attrNameLst>
                                          <p:attrName>style.visibility</p:attrName>
                                        </p:attrNameLst>
                                      </p:cBhvr>
                                      <p:to>
                                        <p:strVal val="visible"/>
                                      </p:to>
                                    </p:set>
                                    <p:animEffect transition="in" filter="wipe(left)">
                                      <p:cBhvr>
                                        <p:cTn id="21" dur="1000"/>
                                        <p:tgtEl>
                                          <p:spTgt spid="560"/>
                                        </p:tgtEl>
                                      </p:cBhvr>
                                    </p:animEffect>
                                  </p:childTnLst>
                                </p:cTn>
                              </p:par>
                              <p:par>
                                <p:cTn id="22" presetID="22" presetClass="entr" presetSubtype="8"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nodeType="withEffect">
                                  <p:stCondLst>
                                    <p:cond delay="500"/>
                                  </p:stCondLst>
                                  <p:childTnLst>
                                    <p:set>
                                      <p:cBhvr>
                                        <p:cTn id="31" dur="1" fill="hold">
                                          <p:stCondLst>
                                            <p:cond delay="0"/>
                                          </p:stCondLst>
                                        </p:cTn>
                                        <p:tgtEl>
                                          <p:spTgt spid="764"/>
                                        </p:tgtEl>
                                        <p:attrNameLst>
                                          <p:attrName>style.visibility</p:attrName>
                                        </p:attrNameLst>
                                      </p:cBhvr>
                                      <p:to>
                                        <p:strVal val="visible"/>
                                      </p:to>
                                    </p:set>
                                    <p:animEffect transition="in" filter="fade">
                                      <p:cBhvr>
                                        <p:cTn id="32" dur="500"/>
                                        <p:tgtEl>
                                          <p:spTgt spid="764"/>
                                        </p:tgtEl>
                                      </p:cBhvr>
                                    </p:animEffect>
                                  </p:childTnLst>
                                </p:cTn>
                              </p:par>
                              <p:par>
                                <p:cTn id="33" presetID="10" presetClass="entr" presetSubtype="0" fill="hold" nodeType="withEffect">
                                  <p:stCondLst>
                                    <p:cond delay="0"/>
                                  </p:stCondLst>
                                  <p:childTnLst>
                                    <p:set>
                                      <p:cBhvr>
                                        <p:cTn id="34" dur="1" fill="hold">
                                          <p:stCondLst>
                                            <p:cond delay="0"/>
                                          </p:stCondLst>
                                        </p:cTn>
                                        <p:tgtEl>
                                          <p:spTgt spid="754"/>
                                        </p:tgtEl>
                                        <p:attrNameLst>
                                          <p:attrName>style.visibility</p:attrName>
                                        </p:attrNameLst>
                                      </p:cBhvr>
                                      <p:to>
                                        <p:strVal val="visible"/>
                                      </p:to>
                                    </p:set>
                                    <p:animEffect transition="in" filter="fade">
                                      <p:cBhvr>
                                        <p:cTn id="35" dur="500"/>
                                        <p:tgtEl>
                                          <p:spTgt spid="754"/>
                                        </p:tgtEl>
                                      </p:cBhvr>
                                    </p:animEffect>
                                  </p:childTnLst>
                                </p:cTn>
                              </p:par>
                              <p:par>
                                <p:cTn id="36" presetID="10" presetClass="entr" presetSubtype="0" fill="hold" nodeType="withEffect">
                                  <p:stCondLst>
                                    <p:cond delay="0"/>
                                  </p:stCondLst>
                                  <p:childTnLst>
                                    <p:set>
                                      <p:cBhvr>
                                        <p:cTn id="37" dur="1" fill="hold">
                                          <p:stCondLst>
                                            <p:cond delay="0"/>
                                          </p:stCondLst>
                                        </p:cTn>
                                        <p:tgtEl>
                                          <p:spTgt spid="838"/>
                                        </p:tgtEl>
                                        <p:attrNameLst>
                                          <p:attrName>style.visibility</p:attrName>
                                        </p:attrNameLst>
                                      </p:cBhvr>
                                      <p:to>
                                        <p:strVal val="visible"/>
                                      </p:to>
                                    </p:set>
                                    <p:animEffect transition="in" filter="fade">
                                      <p:cBhvr>
                                        <p:cTn id="38" dur="500"/>
                                        <p:tgtEl>
                                          <p:spTgt spid="838"/>
                                        </p:tgtEl>
                                      </p:cBhvr>
                                    </p:animEffect>
                                  </p:childTnLst>
                                </p:cTn>
                              </p:par>
                              <p:par>
                                <p:cTn id="39" presetID="10" presetClass="entr" presetSubtype="0" fill="hold" nodeType="withEffect">
                                  <p:stCondLst>
                                    <p:cond delay="50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nodeType="withEffect">
                                  <p:stCondLst>
                                    <p:cond delay="50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nodeType="withEffect">
                                  <p:stCondLst>
                                    <p:cond delay="1000"/>
                                  </p:stCondLst>
                                  <p:childTnLst>
                                    <p:set>
                                      <p:cBhvr>
                                        <p:cTn id="46" dur="1" fill="hold">
                                          <p:stCondLst>
                                            <p:cond delay="0"/>
                                          </p:stCondLst>
                                        </p:cTn>
                                        <p:tgtEl>
                                          <p:spTgt spid="833"/>
                                        </p:tgtEl>
                                        <p:attrNameLst>
                                          <p:attrName>style.visibility</p:attrName>
                                        </p:attrNameLst>
                                      </p:cBhvr>
                                      <p:to>
                                        <p:strVal val="visible"/>
                                      </p:to>
                                    </p:set>
                                    <p:animEffect transition="in" filter="fade">
                                      <p:cBhvr>
                                        <p:cTn id="47" dur="500"/>
                                        <p:tgtEl>
                                          <p:spTgt spid="833"/>
                                        </p:tgtEl>
                                      </p:cBhvr>
                                    </p:animEffect>
                                  </p:childTnLst>
                                </p:cTn>
                              </p:par>
                              <p:par>
                                <p:cTn id="48" presetID="10" presetClass="entr" presetSubtype="0" fill="hold" nodeType="withEffect">
                                  <p:stCondLst>
                                    <p:cond delay="1500"/>
                                  </p:stCondLst>
                                  <p:childTnLst>
                                    <p:set>
                                      <p:cBhvr>
                                        <p:cTn id="49" dur="1" fill="hold">
                                          <p:stCondLst>
                                            <p:cond delay="0"/>
                                          </p:stCondLst>
                                        </p:cTn>
                                        <p:tgtEl>
                                          <p:spTgt spid="848"/>
                                        </p:tgtEl>
                                        <p:attrNameLst>
                                          <p:attrName>style.visibility</p:attrName>
                                        </p:attrNameLst>
                                      </p:cBhvr>
                                      <p:to>
                                        <p:strVal val="visible"/>
                                      </p:to>
                                    </p:set>
                                    <p:animEffect transition="in" filter="fade">
                                      <p:cBhvr>
                                        <p:cTn id="50" dur="500"/>
                                        <p:tgtEl>
                                          <p:spTgt spid="848"/>
                                        </p:tgtEl>
                                      </p:cBhvr>
                                    </p:animEffect>
                                  </p:childTnLst>
                                </p:cTn>
                              </p:par>
                              <p:par>
                                <p:cTn id="51" presetID="10" presetClass="entr" presetSubtype="0" fill="hold" nodeType="withEffect">
                                  <p:stCondLst>
                                    <p:cond delay="1500"/>
                                  </p:stCondLst>
                                  <p:childTnLst>
                                    <p:set>
                                      <p:cBhvr>
                                        <p:cTn id="52" dur="1" fill="hold">
                                          <p:stCondLst>
                                            <p:cond delay="0"/>
                                          </p:stCondLst>
                                        </p:cTn>
                                        <p:tgtEl>
                                          <p:spTgt spid="759"/>
                                        </p:tgtEl>
                                        <p:attrNameLst>
                                          <p:attrName>style.visibility</p:attrName>
                                        </p:attrNameLst>
                                      </p:cBhvr>
                                      <p:to>
                                        <p:strVal val="visible"/>
                                      </p:to>
                                    </p:set>
                                    <p:animEffect transition="in" filter="fade">
                                      <p:cBhvr>
                                        <p:cTn id="53" dur="500"/>
                                        <p:tgtEl>
                                          <p:spTgt spid="759"/>
                                        </p:tgtEl>
                                      </p:cBhvr>
                                    </p:animEffect>
                                  </p:childTnLst>
                                </p:cTn>
                              </p:par>
                              <p:par>
                                <p:cTn id="54" presetID="10" presetClass="entr" presetSubtype="0" fill="hold" nodeType="withEffect">
                                  <p:stCondLst>
                                    <p:cond delay="2000"/>
                                  </p:stCondLst>
                                  <p:childTnLst>
                                    <p:set>
                                      <p:cBhvr>
                                        <p:cTn id="55" dur="1" fill="hold">
                                          <p:stCondLst>
                                            <p:cond delay="0"/>
                                          </p:stCondLst>
                                        </p:cTn>
                                        <p:tgtEl>
                                          <p:spTgt spid="853"/>
                                        </p:tgtEl>
                                        <p:attrNameLst>
                                          <p:attrName>style.visibility</p:attrName>
                                        </p:attrNameLst>
                                      </p:cBhvr>
                                      <p:to>
                                        <p:strVal val="visible"/>
                                      </p:to>
                                    </p:set>
                                    <p:animEffect transition="in" filter="fade">
                                      <p:cBhvr>
                                        <p:cTn id="56" dur="500"/>
                                        <p:tgtEl>
                                          <p:spTgt spid="853"/>
                                        </p:tgtEl>
                                      </p:cBhvr>
                                    </p:animEffect>
                                  </p:childTnLst>
                                </p:cTn>
                              </p:par>
                              <p:par>
                                <p:cTn id="57" presetID="10" presetClass="entr" presetSubtype="0" fill="hold" nodeType="withEffect">
                                  <p:stCondLst>
                                    <p:cond delay="2500"/>
                                  </p:stCondLst>
                                  <p:childTnLst>
                                    <p:set>
                                      <p:cBhvr>
                                        <p:cTn id="58" dur="1" fill="hold">
                                          <p:stCondLst>
                                            <p:cond delay="0"/>
                                          </p:stCondLst>
                                        </p:cTn>
                                        <p:tgtEl>
                                          <p:spTgt spid="843"/>
                                        </p:tgtEl>
                                        <p:attrNameLst>
                                          <p:attrName>style.visibility</p:attrName>
                                        </p:attrNameLst>
                                      </p:cBhvr>
                                      <p:to>
                                        <p:strVal val="visible"/>
                                      </p:to>
                                    </p:set>
                                    <p:animEffect transition="in" filter="fade">
                                      <p:cBhvr>
                                        <p:cTn id="59" dur="500"/>
                                        <p:tgtEl>
                                          <p:spTgt spid="843"/>
                                        </p:tgtEl>
                                      </p:cBhvr>
                                    </p:animEffect>
                                  </p:childTnLst>
                                </p:cTn>
                              </p:par>
                              <p:par>
                                <p:cTn id="60" presetID="10" presetClass="entr" presetSubtype="0" fill="hold" nodeType="withEffect">
                                  <p:stCondLst>
                                    <p:cond delay="2500"/>
                                  </p:stCondLst>
                                  <p:childTnLst>
                                    <p:set>
                                      <p:cBhvr>
                                        <p:cTn id="61" dur="1" fill="hold">
                                          <p:stCondLst>
                                            <p:cond delay="0"/>
                                          </p:stCondLst>
                                        </p:cTn>
                                        <p:tgtEl>
                                          <p:spTgt spid="748"/>
                                        </p:tgtEl>
                                        <p:attrNameLst>
                                          <p:attrName>style.visibility</p:attrName>
                                        </p:attrNameLst>
                                      </p:cBhvr>
                                      <p:to>
                                        <p:strVal val="visible"/>
                                      </p:to>
                                    </p:set>
                                    <p:animEffect transition="in" filter="fade">
                                      <p:cBhvr>
                                        <p:cTn id="62" dur="500"/>
                                        <p:tgtEl>
                                          <p:spTgt spid="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5"/>
          <p:cNvSpPr txBox="1">
            <a:spLocks noChangeArrowheads="1"/>
          </p:cNvSpPr>
          <p:nvPr/>
        </p:nvSpPr>
        <p:spPr bwMode="auto">
          <a:xfrm>
            <a:off x="579438" y="0"/>
            <a:ext cx="8229600" cy="1093788"/>
          </a:xfrm>
          <a:prstGeom prst="rect">
            <a:avLst/>
          </a:prstGeom>
          <a:noFill/>
          <a:ln>
            <a:noFill/>
          </a:ln>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auto" hangingPunct="1">
              <a:spcBef>
                <a:spcPts val="0"/>
              </a:spcBef>
              <a:spcAft>
                <a:spcPts val="0"/>
              </a:spcAft>
              <a:defRPr/>
            </a:pPr>
            <a:r>
              <a:rPr lang="en-US" altLang="en-US" sz="2000" b="1" dirty="0" smtClean="0">
                <a:solidFill>
                  <a:schemeClr val="bg1"/>
                </a:solidFill>
                <a:latin typeface="+mj-lt"/>
              </a:rPr>
              <a:t>CHO: Chinese </a:t>
            </a:r>
            <a:r>
              <a:rPr lang="en-US" altLang="en-US" sz="2000" b="1" dirty="0">
                <a:solidFill>
                  <a:schemeClr val="bg1"/>
                </a:solidFill>
                <a:latin typeface="+mj-lt"/>
              </a:rPr>
              <a:t>Hamster Ovary Cells</a:t>
            </a:r>
          </a:p>
        </p:txBody>
      </p:sp>
      <p:pic>
        <p:nvPicPr>
          <p:cNvPr id="22531" name="Picture 4" descr="File:Cho cells adherend1.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590925"/>
            <a:ext cx="2476500" cy="1857375"/>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TextBox 2"/>
          <p:cNvSpPr txBox="1">
            <a:spLocks noChangeArrowheads="1"/>
          </p:cNvSpPr>
          <p:nvPr/>
        </p:nvSpPr>
        <p:spPr bwMode="auto">
          <a:xfrm>
            <a:off x="261938" y="1484313"/>
            <a:ext cx="8448675" cy="968375"/>
          </a:xfrm>
          <a:prstGeom prst="rect">
            <a:avLst/>
          </a:prstGeom>
          <a:noFill/>
          <a:ln>
            <a:noFill/>
          </a:ln>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300"/>
              </a:spcAft>
              <a:buClr>
                <a:schemeClr val="bg2"/>
              </a:buClr>
              <a:buFont typeface="Arial" charset="0"/>
              <a:buChar char="•"/>
              <a:defRPr/>
            </a:pPr>
            <a:r>
              <a:rPr lang="en-US" altLang="en-US" sz="1600" dirty="0">
                <a:solidFill>
                  <a:schemeClr val="bg1"/>
                </a:solidFill>
                <a:latin typeface="+mj-lt"/>
              </a:rPr>
              <a:t>Cell line established in </a:t>
            </a:r>
            <a:r>
              <a:rPr lang="en-US" altLang="en-US" sz="1600" dirty="0" smtClean="0">
                <a:solidFill>
                  <a:schemeClr val="bg1"/>
                </a:solidFill>
                <a:latin typeface="+mj-lt"/>
              </a:rPr>
              <a:t>1957 by Dr. Puck at the University of Colorado</a:t>
            </a:r>
            <a:endParaRPr lang="en-US" altLang="en-US" sz="1600" dirty="0">
              <a:solidFill>
                <a:schemeClr val="bg1"/>
              </a:solidFill>
              <a:latin typeface="+mj-lt"/>
            </a:endParaRPr>
          </a:p>
          <a:p>
            <a:pPr eaLnBrk="1" fontAlgn="auto" hangingPunct="1">
              <a:spcBef>
                <a:spcPts val="0"/>
              </a:spcBef>
              <a:spcAft>
                <a:spcPts val="300"/>
              </a:spcAft>
              <a:buClr>
                <a:schemeClr val="bg2"/>
              </a:buClr>
              <a:buFont typeface="Arial" charset="0"/>
              <a:buChar char="•"/>
              <a:defRPr/>
            </a:pPr>
            <a:r>
              <a:rPr lang="en-US" altLang="en-US" sz="1600" dirty="0" smtClean="0">
                <a:solidFill>
                  <a:schemeClr val="bg1"/>
                </a:solidFill>
                <a:latin typeface="+mj-lt"/>
              </a:rPr>
              <a:t>Most widely-used </a:t>
            </a:r>
            <a:r>
              <a:rPr lang="en-US" altLang="en-US" sz="1600" dirty="0">
                <a:solidFill>
                  <a:schemeClr val="bg1"/>
                </a:solidFill>
                <a:latin typeface="+mj-lt"/>
              </a:rPr>
              <a:t>mammalian commercial production </a:t>
            </a:r>
            <a:r>
              <a:rPr lang="en-US" altLang="en-US" sz="1600" dirty="0" smtClean="0">
                <a:solidFill>
                  <a:schemeClr val="bg1"/>
                </a:solidFill>
                <a:latin typeface="+mj-lt"/>
              </a:rPr>
              <a:t>line</a:t>
            </a:r>
          </a:p>
          <a:p>
            <a:pPr eaLnBrk="1" fontAlgn="auto" hangingPunct="1">
              <a:spcBef>
                <a:spcPts val="0"/>
              </a:spcBef>
              <a:spcAft>
                <a:spcPts val="300"/>
              </a:spcAft>
              <a:buClr>
                <a:schemeClr val="bg2"/>
              </a:buClr>
              <a:buFont typeface="Arial" charset="0"/>
              <a:buChar char="•"/>
              <a:defRPr/>
            </a:pPr>
            <a:r>
              <a:rPr lang="en-US" altLang="en-US" sz="1600" dirty="0" smtClean="0">
                <a:solidFill>
                  <a:schemeClr val="bg1"/>
                </a:solidFill>
                <a:latin typeface="+mj-lt"/>
              </a:rPr>
              <a:t>HIV</a:t>
            </a:r>
            <a:r>
              <a:rPr lang="en-US" altLang="en-US" sz="1600" dirty="0">
                <a:solidFill>
                  <a:schemeClr val="bg1"/>
                </a:solidFill>
                <a:latin typeface="+mj-lt"/>
              </a:rPr>
              <a:t>, influenza</a:t>
            </a:r>
            <a:r>
              <a:rPr lang="en-US" altLang="en-US" dirty="0">
                <a:solidFill>
                  <a:schemeClr val="bg1"/>
                </a:solidFill>
                <a:latin typeface="+mj-lt"/>
              </a:rPr>
              <a:t>, </a:t>
            </a:r>
            <a:r>
              <a:rPr lang="en-US" altLang="en-US" sz="1600" dirty="0">
                <a:solidFill>
                  <a:schemeClr val="bg1"/>
                </a:solidFill>
                <a:latin typeface="+mj-lt"/>
              </a:rPr>
              <a:t>polio, </a:t>
            </a:r>
            <a:r>
              <a:rPr lang="en-US" altLang="en-US" sz="1600" dirty="0" smtClean="0">
                <a:solidFill>
                  <a:schemeClr val="bg1"/>
                </a:solidFill>
                <a:latin typeface="+mj-lt"/>
              </a:rPr>
              <a:t>herpes, and </a:t>
            </a:r>
            <a:r>
              <a:rPr lang="en-US" altLang="en-US" sz="1600" dirty="0">
                <a:solidFill>
                  <a:schemeClr val="bg1"/>
                </a:solidFill>
                <a:latin typeface="+mj-lt"/>
              </a:rPr>
              <a:t>measles do not replicate in </a:t>
            </a:r>
            <a:r>
              <a:rPr lang="en-US" altLang="en-US" sz="1600" dirty="0" smtClean="0">
                <a:solidFill>
                  <a:schemeClr val="bg1"/>
                </a:solidFill>
                <a:latin typeface="+mj-lt"/>
              </a:rPr>
              <a:t>CHO</a:t>
            </a:r>
          </a:p>
        </p:txBody>
      </p:sp>
      <p:sp>
        <p:nvSpPr>
          <p:cNvPr id="22533" name="Text Box 248"/>
          <p:cNvSpPr txBox="1">
            <a:spLocks noChangeArrowheads="1"/>
          </p:cNvSpPr>
          <p:nvPr/>
        </p:nvSpPr>
        <p:spPr bwMode="auto">
          <a:xfrm>
            <a:off x="6018213" y="5586413"/>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a:latin typeface="Arial" charset="0"/>
              </a:rPr>
              <a:t>CHO cells</a:t>
            </a:r>
          </a:p>
        </p:txBody>
      </p:sp>
      <p:grpSp>
        <p:nvGrpSpPr>
          <p:cNvPr id="22534" name="Group 530"/>
          <p:cNvGrpSpPr>
            <a:grpSpLocks/>
          </p:cNvGrpSpPr>
          <p:nvPr/>
        </p:nvGrpSpPr>
        <p:grpSpPr bwMode="auto">
          <a:xfrm>
            <a:off x="1295400" y="3136900"/>
            <a:ext cx="2781300" cy="2563813"/>
            <a:chOff x="228600" y="1219200"/>
            <a:chExt cx="1303068" cy="1219200"/>
          </a:xfrm>
        </p:grpSpPr>
        <p:sp>
          <p:nvSpPr>
            <p:cNvPr id="109" name="AutoShape 209"/>
            <p:cNvSpPr>
              <a:spLocks noChangeAspect="1" noChangeArrowheads="1"/>
            </p:cNvSpPr>
            <p:nvPr/>
          </p:nvSpPr>
          <p:spPr bwMode="auto">
            <a:xfrm>
              <a:off x="228600" y="1219200"/>
              <a:ext cx="1303068" cy="1219200"/>
            </a:xfrm>
            <a:prstGeom prst="roundRect">
              <a:avLst>
                <a:gd name="adj" fmla="val 46537"/>
              </a:avLst>
            </a:prstGeom>
            <a:gradFill rotWithShape="1">
              <a:gsLst>
                <a:gs pos="0">
                  <a:srgbClr val="5E9EFF"/>
                </a:gs>
                <a:gs pos="39999">
                  <a:srgbClr val="85C2FF">
                    <a:alpha val="95200"/>
                  </a:srgbClr>
                </a:gs>
                <a:gs pos="70000">
                  <a:srgbClr val="C4D6EB">
                    <a:alpha val="91600"/>
                  </a:srgbClr>
                </a:gs>
                <a:gs pos="100000">
                  <a:srgbClr val="FFEBFA">
                    <a:alpha val="88000"/>
                  </a:srgbClr>
                </a:gs>
              </a:gsLst>
              <a:lin ang="5400000" scaled="1"/>
            </a:gradFill>
            <a:ln w="38100" algn="ctr">
              <a:solidFill>
                <a:srgbClr val="0070C0"/>
              </a:solidFill>
              <a:round/>
              <a:headEnd/>
              <a:tailEnd/>
            </a:ln>
            <a:effectLst/>
          </p:spPr>
          <p:txBody>
            <a:bodyPr wrap="none" anchor="ctr"/>
            <a:lstStyle/>
            <a:p>
              <a:pPr fontAlgn="auto">
                <a:spcBef>
                  <a:spcPts val="0"/>
                </a:spcBef>
                <a:spcAft>
                  <a:spcPts val="0"/>
                </a:spcAft>
                <a:defRPr/>
              </a:pPr>
              <a:endParaRPr lang="en-US" sz="1400">
                <a:cs typeface="+mn-cs"/>
              </a:endParaRPr>
            </a:p>
          </p:txBody>
        </p:sp>
        <p:sp>
          <p:nvSpPr>
            <p:cNvPr id="110" name="Oval 109"/>
            <p:cNvSpPr/>
            <p:nvPr/>
          </p:nvSpPr>
          <p:spPr bwMode="auto">
            <a:xfrm>
              <a:off x="532054" y="1599681"/>
              <a:ext cx="665666" cy="511837"/>
            </a:xfrm>
            <a:prstGeom prst="ellipse">
              <a:avLst/>
            </a:prstGeom>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2535" name="Group 110"/>
          <p:cNvGrpSpPr>
            <a:grpSpLocks/>
          </p:cNvGrpSpPr>
          <p:nvPr/>
        </p:nvGrpSpPr>
        <p:grpSpPr bwMode="auto">
          <a:xfrm rot="697230">
            <a:off x="1462088" y="3973513"/>
            <a:ext cx="384175" cy="585787"/>
            <a:chOff x="5540761" y="1348784"/>
            <a:chExt cx="2548987" cy="3156214"/>
          </a:xfrm>
        </p:grpSpPr>
        <p:grpSp>
          <p:nvGrpSpPr>
            <p:cNvPr id="22632" name="Group 4"/>
            <p:cNvGrpSpPr>
              <a:grpSpLocks/>
            </p:cNvGrpSpPr>
            <p:nvPr/>
          </p:nvGrpSpPr>
          <p:grpSpPr bwMode="auto">
            <a:xfrm>
              <a:off x="5749454" y="1348784"/>
              <a:ext cx="1923193" cy="3156214"/>
              <a:chOff x="2252" y="368"/>
              <a:chExt cx="610" cy="872"/>
            </a:xfrm>
          </p:grpSpPr>
          <p:grpSp>
            <p:nvGrpSpPr>
              <p:cNvPr id="22637" name="Group 5"/>
              <p:cNvGrpSpPr>
                <a:grpSpLocks/>
              </p:cNvGrpSpPr>
              <p:nvPr/>
            </p:nvGrpSpPr>
            <p:grpSpPr bwMode="auto">
              <a:xfrm>
                <a:off x="2454" y="634"/>
                <a:ext cx="211" cy="606"/>
                <a:chOff x="2454" y="634"/>
                <a:chExt cx="211" cy="606"/>
              </a:xfrm>
            </p:grpSpPr>
            <p:sp>
              <p:nvSpPr>
                <p:cNvPr id="22646"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47"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48"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49"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638" name="Group 10"/>
              <p:cNvGrpSpPr>
                <a:grpSpLocks/>
              </p:cNvGrpSpPr>
              <p:nvPr/>
            </p:nvGrpSpPr>
            <p:grpSpPr bwMode="auto">
              <a:xfrm>
                <a:off x="2689" y="368"/>
                <a:ext cx="173" cy="418"/>
                <a:chOff x="2689" y="368"/>
                <a:chExt cx="173" cy="418"/>
              </a:xfrm>
            </p:grpSpPr>
            <p:sp>
              <p:nvSpPr>
                <p:cNvPr id="22643"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44"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45"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639" name="Group 14"/>
              <p:cNvGrpSpPr>
                <a:grpSpLocks/>
              </p:cNvGrpSpPr>
              <p:nvPr/>
            </p:nvGrpSpPr>
            <p:grpSpPr bwMode="auto">
              <a:xfrm>
                <a:off x="2252" y="368"/>
                <a:ext cx="186" cy="417"/>
                <a:chOff x="2252" y="368"/>
                <a:chExt cx="186" cy="417"/>
              </a:xfrm>
            </p:grpSpPr>
            <p:sp>
              <p:nvSpPr>
                <p:cNvPr id="22640"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41"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42"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2633"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34"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35"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36"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36" name="Group 129"/>
          <p:cNvGrpSpPr>
            <a:grpSpLocks/>
          </p:cNvGrpSpPr>
          <p:nvPr/>
        </p:nvGrpSpPr>
        <p:grpSpPr bwMode="auto">
          <a:xfrm rot="-7543833">
            <a:off x="3153569" y="4842669"/>
            <a:ext cx="384175" cy="585787"/>
            <a:chOff x="5540761" y="1348784"/>
            <a:chExt cx="2548987" cy="3156214"/>
          </a:xfrm>
        </p:grpSpPr>
        <p:grpSp>
          <p:nvGrpSpPr>
            <p:cNvPr id="22614" name="Group 4"/>
            <p:cNvGrpSpPr>
              <a:grpSpLocks/>
            </p:cNvGrpSpPr>
            <p:nvPr/>
          </p:nvGrpSpPr>
          <p:grpSpPr bwMode="auto">
            <a:xfrm>
              <a:off x="5749454" y="1348784"/>
              <a:ext cx="1923193" cy="3156214"/>
              <a:chOff x="2252" y="368"/>
              <a:chExt cx="610" cy="872"/>
            </a:xfrm>
          </p:grpSpPr>
          <p:grpSp>
            <p:nvGrpSpPr>
              <p:cNvPr id="22619" name="Group 5"/>
              <p:cNvGrpSpPr>
                <a:grpSpLocks/>
              </p:cNvGrpSpPr>
              <p:nvPr/>
            </p:nvGrpSpPr>
            <p:grpSpPr bwMode="auto">
              <a:xfrm>
                <a:off x="2454" y="634"/>
                <a:ext cx="211" cy="606"/>
                <a:chOff x="2454" y="634"/>
                <a:chExt cx="211" cy="606"/>
              </a:xfrm>
            </p:grpSpPr>
            <p:sp>
              <p:nvSpPr>
                <p:cNvPr id="22628"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29"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30"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31"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620" name="Group 10"/>
              <p:cNvGrpSpPr>
                <a:grpSpLocks/>
              </p:cNvGrpSpPr>
              <p:nvPr/>
            </p:nvGrpSpPr>
            <p:grpSpPr bwMode="auto">
              <a:xfrm>
                <a:off x="2689" y="368"/>
                <a:ext cx="173" cy="418"/>
                <a:chOff x="2689" y="368"/>
                <a:chExt cx="173" cy="418"/>
              </a:xfrm>
            </p:grpSpPr>
            <p:sp>
              <p:nvSpPr>
                <p:cNvPr id="22625"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26"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27"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621" name="Group 14"/>
              <p:cNvGrpSpPr>
                <a:grpSpLocks/>
              </p:cNvGrpSpPr>
              <p:nvPr/>
            </p:nvGrpSpPr>
            <p:grpSpPr bwMode="auto">
              <a:xfrm>
                <a:off x="2252" y="368"/>
                <a:ext cx="186" cy="417"/>
                <a:chOff x="2252" y="368"/>
                <a:chExt cx="186" cy="417"/>
              </a:xfrm>
            </p:grpSpPr>
            <p:sp>
              <p:nvSpPr>
                <p:cNvPr id="22622"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23"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24"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2615"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16"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17"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18"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37" name="Group 149"/>
          <p:cNvGrpSpPr>
            <a:grpSpLocks/>
          </p:cNvGrpSpPr>
          <p:nvPr/>
        </p:nvGrpSpPr>
        <p:grpSpPr bwMode="auto">
          <a:xfrm rot="1839682">
            <a:off x="1919288" y="4921250"/>
            <a:ext cx="384175" cy="585788"/>
            <a:chOff x="5540761" y="1348784"/>
            <a:chExt cx="2548987" cy="3156214"/>
          </a:xfrm>
        </p:grpSpPr>
        <p:grpSp>
          <p:nvGrpSpPr>
            <p:cNvPr id="22596" name="Group 4"/>
            <p:cNvGrpSpPr>
              <a:grpSpLocks/>
            </p:cNvGrpSpPr>
            <p:nvPr/>
          </p:nvGrpSpPr>
          <p:grpSpPr bwMode="auto">
            <a:xfrm>
              <a:off x="5749454" y="1348784"/>
              <a:ext cx="1923193" cy="3156214"/>
              <a:chOff x="2252" y="368"/>
              <a:chExt cx="610" cy="872"/>
            </a:xfrm>
          </p:grpSpPr>
          <p:grpSp>
            <p:nvGrpSpPr>
              <p:cNvPr id="22601" name="Group 5"/>
              <p:cNvGrpSpPr>
                <a:grpSpLocks/>
              </p:cNvGrpSpPr>
              <p:nvPr/>
            </p:nvGrpSpPr>
            <p:grpSpPr bwMode="auto">
              <a:xfrm>
                <a:off x="2454" y="634"/>
                <a:ext cx="211" cy="606"/>
                <a:chOff x="2454" y="634"/>
                <a:chExt cx="211" cy="606"/>
              </a:xfrm>
            </p:grpSpPr>
            <p:sp>
              <p:nvSpPr>
                <p:cNvPr id="22610"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11"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12"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13"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602" name="Group 10"/>
              <p:cNvGrpSpPr>
                <a:grpSpLocks/>
              </p:cNvGrpSpPr>
              <p:nvPr/>
            </p:nvGrpSpPr>
            <p:grpSpPr bwMode="auto">
              <a:xfrm>
                <a:off x="2689" y="368"/>
                <a:ext cx="173" cy="418"/>
                <a:chOff x="2689" y="368"/>
                <a:chExt cx="173" cy="418"/>
              </a:xfrm>
            </p:grpSpPr>
            <p:sp>
              <p:nvSpPr>
                <p:cNvPr id="22607"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08"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09"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603" name="Group 14"/>
              <p:cNvGrpSpPr>
                <a:grpSpLocks/>
              </p:cNvGrpSpPr>
              <p:nvPr/>
            </p:nvGrpSpPr>
            <p:grpSpPr bwMode="auto">
              <a:xfrm>
                <a:off x="2252" y="368"/>
                <a:ext cx="186" cy="417"/>
                <a:chOff x="2252" y="368"/>
                <a:chExt cx="186" cy="417"/>
              </a:xfrm>
            </p:grpSpPr>
            <p:sp>
              <p:nvSpPr>
                <p:cNvPr id="22604"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05"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06"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2597"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98"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99"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600"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38" name="Group 168"/>
          <p:cNvGrpSpPr>
            <a:grpSpLocks/>
          </p:cNvGrpSpPr>
          <p:nvPr/>
        </p:nvGrpSpPr>
        <p:grpSpPr bwMode="auto">
          <a:xfrm rot="7997929">
            <a:off x="2029619" y="3302794"/>
            <a:ext cx="384175" cy="585787"/>
            <a:chOff x="5540761" y="1348784"/>
            <a:chExt cx="2548987" cy="3156214"/>
          </a:xfrm>
        </p:grpSpPr>
        <p:grpSp>
          <p:nvGrpSpPr>
            <p:cNvPr id="22578" name="Group 4"/>
            <p:cNvGrpSpPr>
              <a:grpSpLocks/>
            </p:cNvGrpSpPr>
            <p:nvPr/>
          </p:nvGrpSpPr>
          <p:grpSpPr bwMode="auto">
            <a:xfrm>
              <a:off x="5749454" y="1348784"/>
              <a:ext cx="1923193" cy="3156214"/>
              <a:chOff x="2252" y="368"/>
              <a:chExt cx="610" cy="872"/>
            </a:xfrm>
          </p:grpSpPr>
          <p:grpSp>
            <p:nvGrpSpPr>
              <p:cNvPr id="22583" name="Group 5"/>
              <p:cNvGrpSpPr>
                <a:grpSpLocks/>
              </p:cNvGrpSpPr>
              <p:nvPr/>
            </p:nvGrpSpPr>
            <p:grpSpPr bwMode="auto">
              <a:xfrm>
                <a:off x="2454" y="634"/>
                <a:ext cx="211" cy="606"/>
                <a:chOff x="2454" y="634"/>
                <a:chExt cx="211" cy="606"/>
              </a:xfrm>
            </p:grpSpPr>
            <p:sp>
              <p:nvSpPr>
                <p:cNvPr id="22592"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93"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94"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95"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84" name="Group 10"/>
              <p:cNvGrpSpPr>
                <a:grpSpLocks/>
              </p:cNvGrpSpPr>
              <p:nvPr/>
            </p:nvGrpSpPr>
            <p:grpSpPr bwMode="auto">
              <a:xfrm>
                <a:off x="2689" y="368"/>
                <a:ext cx="173" cy="418"/>
                <a:chOff x="2689" y="368"/>
                <a:chExt cx="173" cy="418"/>
              </a:xfrm>
            </p:grpSpPr>
            <p:sp>
              <p:nvSpPr>
                <p:cNvPr id="22589"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90"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91"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85" name="Group 14"/>
              <p:cNvGrpSpPr>
                <a:grpSpLocks/>
              </p:cNvGrpSpPr>
              <p:nvPr/>
            </p:nvGrpSpPr>
            <p:grpSpPr bwMode="auto">
              <a:xfrm>
                <a:off x="2252" y="368"/>
                <a:ext cx="186" cy="417"/>
                <a:chOff x="2252" y="368"/>
                <a:chExt cx="186" cy="417"/>
              </a:xfrm>
            </p:grpSpPr>
            <p:sp>
              <p:nvSpPr>
                <p:cNvPr id="22586"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87"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88"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2579"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80"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81"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82"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39" name="Group 288"/>
          <p:cNvGrpSpPr>
            <a:grpSpLocks/>
          </p:cNvGrpSpPr>
          <p:nvPr/>
        </p:nvGrpSpPr>
        <p:grpSpPr bwMode="auto">
          <a:xfrm rot="-6776407">
            <a:off x="2961481" y="3209132"/>
            <a:ext cx="384175" cy="585788"/>
            <a:chOff x="5540761" y="1348784"/>
            <a:chExt cx="2548987" cy="3156214"/>
          </a:xfrm>
        </p:grpSpPr>
        <p:grpSp>
          <p:nvGrpSpPr>
            <p:cNvPr id="22560" name="Group 4"/>
            <p:cNvGrpSpPr>
              <a:grpSpLocks/>
            </p:cNvGrpSpPr>
            <p:nvPr/>
          </p:nvGrpSpPr>
          <p:grpSpPr bwMode="auto">
            <a:xfrm>
              <a:off x="5749454" y="1348784"/>
              <a:ext cx="1923193" cy="3156214"/>
              <a:chOff x="2252" y="368"/>
              <a:chExt cx="610" cy="872"/>
            </a:xfrm>
          </p:grpSpPr>
          <p:grpSp>
            <p:nvGrpSpPr>
              <p:cNvPr id="22565" name="Group 5"/>
              <p:cNvGrpSpPr>
                <a:grpSpLocks/>
              </p:cNvGrpSpPr>
              <p:nvPr/>
            </p:nvGrpSpPr>
            <p:grpSpPr bwMode="auto">
              <a:xfrm>
                <a:off x="2454" y="634"/>
                <a:ext cx="211" cy="606"/>
                <a:chOff x="2454" y="634"/>
                <a:chExt cx="211" cy="606"/>
              </a:xfrm>
            </p:grpSpPr>
            <p:sp>
              <p:nvSpPr>
                <p:cNvPr id="22574"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75"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76"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77"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66" name="Group 10"/>
              <p:cNvGrpSpPr>
                <a:grpSpLocks/>
              </p:cNvGrpSpPr>
              <p:nvPr/>
            </p:nvGrpSpPr>
            <p:grpSpPr bwMode="auto">
              <a:xfrm>
                <a:off x="2689" y="368"/>
                <a:ext cx="173" cy="418"/>
                <a:chOff x="2689" y="368"/>
                <a:chExt cx="173" cy="418"/>
              </a:xfrm>
            </p:grpSpPr>
            <p:sp>
              <p:nvSpPr>
                <p:cNvPr id="22571"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72"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73"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67" name="Group 14"/>
              <p:cNvGrpSpPr>
                <a:grpSpLocks/>
              </p:cNvGrpSpPr>
              <p:nvPr/>
            </p:nvGrpSpPr>
            <p:grpSpPr bwMode="auto">
              <a:xfrm>
                <a:off x="2252" y="368"/>
                <a:ext cx="186" cy="417"/>
                <a:chOff x="2252" y="368"/>
                <a:chExt cx="186" cy="417"/>
              </a:xfrm>
            </p:grpSpPr>
            <p:sp>
              <p:nvSpPr>
                <p:cNvPr id="22568"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69"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70"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2561"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62"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63"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64"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40" name="Group 307"/>
          <p:cNvGrpSpPr>
            <a:grpSpLocks/>
          </p:cNvGrpSpPr>
          <p:nvPr/>
        </p:nvGrpSpPr>
        <p:grpSpPr bwMode="auto">
          <a:xfrm rot="950826">
            <a:off x="3473450" y="3911600"/>
            <a:ext cx="384175" cy="585788"/>
            <a:chOff x="5540761" y="1348784"/>
            <a:chExt cx="2548987" cy="3156214"/>
          </a:xfrm>
        </p:grpSpPr>
        <p:grpSp>
          <p:nvGrpSpPr>
            <p:cNvPr id="22542" name="Group 4"/>
            <p:cNvGrpSpPr>
              <a:grpSpLocks/>
            </p:cNvGrpSpPr>
            <p:nvPr/>
          </p:nvGrpSpPr>
          <p:grpSpPr bwMode="auto">
            <a:xfrm>
              <a:off x="5749454" y="1348784"/>
              <a:ext cx="1923193" cy="3156214"/>
              <a:chOff x="2252" y="368"/>
              <a:chExt cx="610" cy="872"/>
            </a:xfrm>
          </p:grpSpPr>
          <p:grpSp>
            <p:nvGrpSpPr>
              <p:cNvPr id="22547" name="Group 5"/>
              <p:cNvGrpSpPr>
                <a:grpSpLocks/>
              </p:cNvGrpSpPr>
              <p:nvPr/>
            </p:nvGrpSpPr>
            <p:grpSpPr bwMode="auto">
              <a:xfrm>
                <a:off x="2454" y="634"/>
                <a:ext cx="211" cy="606"/>
                <a:chOff x="2454" y="634"/>
                <a:chExt cx="211" cy="606"/>
              </a:xfrm>
            </p:grpSpPr>
            <p:sp>
              <p:nvSpPr>
                <p:cNvPr id="22556"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57"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58"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59"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48" name="Group 10"/>
              <p:cNvGrpSpPr>
                <a:grpSpLocks/>
              </p:cNvGrpSpPr>
              <p:nvPr/>
            </p:nvGrpSpPr>
            <p:grpSpPr bwMode="auto">
              <a:xfrm>
                <a:off x="2689" y="368"/>
                <a:ext cx="173" cy="418"/>
                <a:chOff x="2689" y="368"/>
                <a:chExt cx="173" cy="418"/>
              </a:xfrm>
            </p:grpSpPr>
            <p:sp>
              <p:nvSpPr>
                <p:cNvPr id="22553"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54"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55"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2549" name="Group 14"/>
              <p:cNvGrpSpPr>
                <a:grpSpLocks/>
              </p:cNvGrpSpPr>
              <p:nvPr/>
            </p:nvGrpSpPr>
            <p:grpSpPr bwMode="auto">
              <a:xfrm>
                <a:off x="2252" y="368"/>
                <a:ext cx="186" cy="417"/>
                <a:chOff x="2252" y="368"/>
                <a:chExt cx="186" cy="417"/>
              </a:xfrm>
            </p:grpSpPr>
            <p:sp>
              <p:nvSpPr>
                <p:cNvPr id="22550"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51"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52"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2543"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44"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45"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2546"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sp>
        <p:nvSpPr>
          <p:cNvPr id="22541" name="Rectangle 3"/>
          <p:cNvSpPr>
            <a:spLocks noChangeArrowheads="1"/>
          </p:cNvSpPr>
          <p:nvPr/>
        </p:nvSpPr>
        <p:spPr bwMode="auto">
          <a:xfrm>
            <a:off x="15875" y="6170613"/>
            <a:ext cx="82454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800" b="1" dirty="0"/>
              <a:t>1. </a:t>
            </a:r>
            <a:r>
              <a:rPr lang="en-US" altLang="en-US" sz="800" dirty="0" err="1" smtClean="0"/>
              <a:t>Jayapal</a:t>
            </a:r>
            <a:r>
              <a:rPr lang="en-US" altLang="en-US" sz="800" dirty="0" smtClean="0"/>
              <a:t> KP </a:t>
            </a:r>
            <a:r>
              <a:rPr lang="en-US" altLang="en-US" sz="800" i="1" dirty="0"/>
              <a:t>et al</a:t>
            </a:r>
            <a:r>
              <a:rPr lang="en-US" altLang="en-US" sz="800" dirty="0"/>
              <a:t>. (2007). Recombinant Protein Therapeutics From CHO Cells — 20 years and Counting. </a:t>
            </a:r>
            <a:r>
              <a:rPr lang="en-US" altLang="en-US" sz="800" i="1" dirty="0"/>
              <a:t>Chem. Eng. </a:t>
            </a:r>
            <a:r>
              <a:rPr lang="en-US" altLang="en-US" sz="800" i="1" dirty="0" err="1"/>
              <a:t>Prog</a:t>
            </a:r>
            <a:r>
              <a:rPr lang="en-US" altLang="en-US" sz="800" i="1" dirty="0"/>
              <a:t>.,</a:t>
            </a:r>
            <a:r>
              <a:rPr lang="en-US" altLang="en-US" sz="800" dirty="0"/>
              <a:t> </a:t>
            </a:r>
            <a:r>
              <a:rPr lang="en-US" altLang="en-US" sz="800" b="1" dirty="0"/>
              <a:t>103</a:t>
            </a:r>
            <a:r>
              <a:rPr lang="en-US" altLang="en-US" sz="800" dirty="0"/>
              <a:t> (10): 40–47</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4288" y="0"/>
            <a:ext cx="8823326" cy="1089025"/>
          </a:xfrm>
        </p:spPr>
        <p:txBody>
          <a:bodyPr/>
          <a:lstStyle/>
          <a:p>
            <a:pPr eaLnBrk="1" hangingPunct="1"/>
            <a:r>
              <a:rPr lang="en-US" altLang="en-US" dirty="0" smtClean="0"/>
              <a:t>Therapeutic Monoclonal Antibody Manufacturing </a:t>
            </a:r>
            <a:br>
              <a:rPr lang="en-US" altLang="en-US" dirty="0" smtClean="0"/>
            </a:br>
            <a:r>
              <a:rPr lang="en-US" altLang="en-US" dirty="0" smtClean="0"/>
              <a:t>Upstream Process</a:t>
            </a:r>
          </a:p>
        </p:txBody>
      </p:sp>
      <p:grpSp>
        <p:nvGrpSpPr>
          <p:cNvPr id="2" name="Group 5"/>
          <p:cNvGrpSpPr>
            <a:grpSpLocks/>
          </p:cNvGrpSpPr>
          <p:nvPr/>
        </p:nvGrpSpPr>
        <p:grpSpPr bwMode="auto">
          <a:xfrm>
            <a:off x="7486650" y="1212850"/>
            <a:ext cx="1179513" cy="1530350"/>
            <a:chOff x="1008" y="1200"/>
            <a:chExt cx="2112" cy="2448"/>
          </a:xfrm>
        </p:grpSpPr>
        <p:sp>
          <p:nvSpPr>
            <p:cNvPr id="23779" name="AutoShape 6"/>
            <p:cNvSpPr>
              <a:spLocks noChangeArrowheads="1"/>
            </p:cNvSpPr>
            <p:nvPr/>
          </p:nvSpPr>
          <p:spPr bwMode="auto">
            <a:xfrm>
              <a:off x="1296" y="2155"/>
              <a:ext cx="1296" cy="1493"/>
            </a:xfrm>
            <a:prstGeom prst="roundRect">
              <a:avLst>
                <a:gd name="adj" fmla="val 16667"/>
              </a:avLst>
            </a:prstGeom>
            <a:solidFill>
              <a:srgbClr val="CC99FF"/>
            </a:solidFill>
            <a:ln w="25400">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80" name="Rectangle 7"/>
            <p:cNvSpPr>
              <a:spLocks noChangeArrowheads="1"/>
            </p:cNvSpPr>
            <p:nvPr/>
          </p:nvSpPr>
          <p:spPr bwMode="auto">
            <a:xfrm>
              <a:off x="1536" y="1968"/>
              <a:ext cx="824" cy="187"/>
            </a:xfrm>
            <a:prstGeom prst="rect">
              <a:avLst/>
            </a:prstGeom>
            <a:solidFill>
              <a:srgbClr val="CC99FF"/>
            </a:solidFill>
            <a:ln w="25400">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81" name="Line 8"/>
            <p:cNvSpPr>
              <a:spLocks noChangeShapeType="1"/>
            </p:cNvSpPr>
            <p:nvPr/>
          </p:nvSpPr>
          <p:spPr bwMode="auto">
            <a:xfrm>
              <a:off x="1680" y="1824"/>
              <a:ext cx="0" cy="151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3782" name="Group 9"/>
            <p:cNvGrpSpPr>
              <a:grpSpLocks/>
            </p:cNvGrpSpPr>
            <p:nvPr/>
          </p:nvGrpSpPr>
          <p:grpSpPr bwMode="auto">
            <a:xfrm>
              <a:off x="1536" y="2304"/>
              <a:ext cx="96" cy="1104"/>
              <a:chOff x="3168" y="1824"/>
              <a:chExt cx="96" cy="1104"/>
            </a:xfrm>
          </p:grpSpPr>
          <p:sp>
            <p:nvSpPr>
              <p:cNvPr id="23805" name="Oval 10"/>
              <p:cNvSpPr>
                <a:spLocks noChangeArrowheads="1"/>
              </p:cNvSpPr>
              <p:nvPr/>
            </p:nvSpPr>
            <p:spPr bwMode="auto">
              <a:xfrm>
                <a:off x="3168" y="2688"/>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nvGrpSpPr>
              <p:cNvPr id="23806" name="Group 11"/>
              <p:cNvGrpSpPr>
                <a:grpSpLocks/>
              </p:cNvGrpSpPr>
              <p:nvPr/>
            </p:nvGrpSpPr>
            <p:grpSpPr bwMode="auto">
              <a:xfrm>
                <a:off x="3168" y="1824"/>
                <a:ext cx="96" cy="1104"/>
                <a:chOff x="3168" y="1824"/>
                <a:chExt cx="96" cy="1104"/>
              </a:xfrm>
            </p:grpSpPr>
            <p:sp>
              <p:nvSpPr>
                <p:cNvPr id="23807" name="Oval 12"/>
                <p:cNvSpPr>
                  <a:spLocks noChangeArrowheads="1"/>
                </p:cNvSpPr>
                <p:nvPr/>
              </p:nvSpPr>
              <p:spPr bwMode="auto">
                <a:xfrm>
                  <a:off x="3168" y="1824"/>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808" name="Oval 13"/>
                <p:cNvSpPr>
                  <a:spLocks noChangeArrowheads="1"/>
                </p:cNvSpPr>
                <p:nvPr/>
              </p:nvSpPr>
              <p:spPr bwMode="auto">
                <a:xfrm>
                  <a:off x="3168" y="1968"/>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809" name="Oval 14"/>
                <p:cNvSpPr>
                  <a:spLocks noChangeArrowheads="1"/>
                </p:cNvSpPr>
                <p:nvPr/>
              </p:nvSpPr>
              <p:spPr bwMode="auto">
                <a:xfrm>
                  <a:off x="3168" y="2112"/>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810" name="Oval 15"/>
                <p:cNvSpPr>
                  <a:spLocks noChangeArrowheads="1"/>
                </p:cNvSpPr>
                <p:nvPr/>
              </p:nvSpPr>
              <p:spPr bwMode="auto">
                <a:xfrm>
                  <a:off x="3168" y="2256"/>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811" name="Oval 16"/>
                <p:cNvSpPr>
                  <a:spLocks noChangeArrowheads="1"/>
                </p:cNvSpPr>
                <p:nvPr/>
              </p:nvSpPr>
              <p:spPr bwMode="auto">
                <a:xfrm>
                  <a:off x="3168" y="2400"/>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812" name="Oval 17"/>
                <p:cNvSpPr>
                  <a:spLocks noChangeArrowheads="1"/>
                </p:cNvSpPr>
                <p:nvPr/>
              </p:nvSpPr>
              <p:spPr bwMode="auto">
                <a:xfrm>
                  <a:off x="3168" y="2544"/>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813" name="Oval 18"/>
                <p:cNvSpPr>
                  <a:spLocks noChangeArrowheads="1"/>
                </p:cNvSpPr>
                <p:nvPr/>
              </p:nvSpPr>
              <p:spPr bwMode="auto">
                <a:xfrm>
                  <a:off x="3168" y="2832"/>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3783" name="Rectangle 19"/>
            <p:cNvSpPr>
              <a:spLocks noChangeArrowheads="1"/>
            </p:cNvSpPr>
            <p:nvPr/>
          </p:nvSpPr>
          <p:spPr bwMode="auto">
            <a:xfrm>
              <a:off x="1728" y="3024"/>
              <a:ext cx="432" cy="336"/>
            </a:xfrm>
            <a:prstGeom prst="rect">
              <a:avLst/>
            </a:prstGeom>
            <a:solidFill>
              <a:schemeClr val="bg1"/>
            </a:solidFill>
            <a:ln w="9525">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84" name="Rectangle 20"/>
            <p:cNvSpPr>
              <a:spLocks noChangeArrowheads="1"/>
            </p:cNvSpPr>
            <p:nvPr/>
          </p:nvSpPr>
          <p:spPr bwMode="auto">
            <a:xfrm>
              <a:off x="1920" y="1872"/>
              <a:ext cx="48" cy="1488"/>
            </a:xfrm>
            <a:prstGeom prst="rect">
              <a:avLst/>
            </a:prstGeom>
            <a:solidFill>
              <a:srgbClr val="C0C0C0"/>
            </a:solidFill>
            <a:ln w="9525">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nvGrpSpPr>
            <p:cNvPr id="23785" name="Group 21"/>
            <p:cNvGrpSpPr>
              <a:grpSpLocks/>
            </p:cNvGrpSpPr>
            <p:nvPr/>
          </p:nvGrpSpPr>
          <p:grpSpPr bwMode="auto">
            <a:xfrm>
              <a:off x="1680" y="1200"/>
              <a:ext cx="576" cy="672"/>
              <a:chOff x="3312" y="1296"/>
              <a:chExt cx="576" cy="672"/>
            </a:xfrm>
          </p:grpSpPr>
          <p:sp>
            <p:nvSpPr>
              <p:cNvPr id="23792" name="AutoShape 22"/>
              <p:cNvSpPr>
                <a:spLocks noChangeArrowheads="1"/>
              </p:cNvSpPr>
              <p:nvPr/>
            </p:nvSpPr>
            <p:spPr bwMode="auto">
              <a:xfrm>
                <a:off x="3408" y="1296"/>
                <a:ext cx="384" cy="672"/>
              </a:xfrm>
              <a:prstGeom prst="roundRect">
                <a:avLst>
                  <a:gd name="adj" fmla="val 16667"/>
                </a:avLst>
              </a:prstGeom>
              <a:solidFill>
                <a:srgbClr val="808080"/>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93" name="Rectangle 23"/>
              <p:cNvSpPr>
                <a:spLocks noChangeArrowheads="1"/>
              </p:cNvSpPr>
              <p:nvPr/>
            </p:nvSpPr>
            <p:spPr bwMode="auto">
              <a:xfrm>
                <a:off x="3312" y="1488"/>
                <a:ext cx="576" cy="336"/>
              </a:xfrm>
              <a:prstGeom prst="rect">
                <a:avLst/>
              </a:prstGeom>
              <a:solidFill>
                <a:srgbClr val="C0C0C0"/>
              </a:solidFill>
              <a:ln w="9525">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94" name="Line 24"/>
              <p:cNvSpPr>
                <a:spLocks noChangeShapeType="1"/>
              </p:cNvSpPr>
              <p:nvPr/>
            </p:nvSpPr>
            <p:spPr bwMode="auto">
              <a:xfrm>
                <a:off x="3360"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95" name="Line 25"/>
              <p:cNvSpPr>
                <a:spLocks noChangeShapeType="1"/>
              </p:cNvSpPr>
              <p:nvPr/>
            </p:nvSpPr>
            <p:spPr bwMode="auto">
              <a:xfrm>
                <a:off x="3408"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96" name="Line 26"/>
              <p:cNvSpPr>
                <a:spLocks noChangeShapeType="1"/>
              </p:cNvSpPr>
              <p:nvPr/>
            </p:nvSpPr>
            <p:spPr bwMode="auto">
              <a:xfrm>
                <a:off x="3456"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97" name="Line 27"/>
              <p:cNvSpPr>
                <a:spLocks noChangeShapeType="1"/>
              </p:cNvSpPr>
              <p:nvPr/>
            </p:nvSpPr>
            <p:spPr bwMode="auto">
              <a:xfrm>
                <a:off x="3504"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98" name="Line 28"/>
              <p:cNvSpPr>
                <a:spLocks noChangeShapeType="1"/>
              </p:cNvSpPr>
              <p:nvPr/>
            </p:nvSpPr>
            <p:spPr bwMode="auto">
              <a:xfrm>
                <a:off x="3552"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99" name="Line 29"/>
              <p:cNvSpPr>
                <a:spLocks noChangeShapeType="1"/>
              </p:cNvSpPr>
              <p:nvPr/>
            </p:nvSpPr>
            <p:spPr bwMode="auto">
              <a:xfrm>
                <a:off x="3600"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800" name="Line 30"/>
              <p:cNvSpPr>
                <a:spLocks noChangeShapeType="1"/>
              </p:cNvSpPr>
              <p:nvPr/>
            </p:nvSpPr>
            <p:spPr bwMode="auto">
              <a:xfrm>
                <a:off x="3648"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801" name="Line 31"/>
              <p:cNvSpPr>
                <a:spLocks noChangeShapeType="1"/>
              </p:cNvSpPr>
              <p:nvPr/>
            </p:nvSpPr>
            <p:spPr bwMode="auto">
              <a:xfrm>
                <a:off x="3696"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802" name="Line 32"/>
              <p:cNvSpPr>
                <a:spLocks noChangeShapeType="1"/>
              </p:cNvSpPr>
              <p:nvPr/>
            </p:nvSpPr>
            <p:spPr bwMode="auto">
              <a:xfrm>
                <a:off x="3744"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803" name="Line 33"/>
              <p:cNvSpPr>
                <a:spLocks noChangeShapeType="1"/>
              </p:cNvSpPr>
              <p:nvPr/>
            </p:nvSpPr>
            <p:spPr bwMode="auto">
              <a:xfrm>
                <a:off x="3792"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804" name="Line 34"/>
              <p:cNvSpPr>
                <a:spLocks noChangeShapeType="1"/>
              </p:cNvSpPr>
              <p:nvPr/>
            </p:nvSpPr>
            <p:spPr bwMode="auto">
              <a:xfrm>
                <a:off x="3840" y="148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3786" name="Line 35"/>
            <p:cNvSpPr>
              <a:spLocks noChangeShapeType="1"/>
            </p:cNvSpPr>
            <p:nvPr/>
          </p:nvSpPr>
          <p:spPr bwMode="auto">
            <a:xfrm flipH="1">
              <a:off x="1008" y="1824"/>
              <a:ext cx="67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87" name="Line 36"/>
            <p:cNvSpPr>
              <a:spLocks noChangeShapeType="1"/>
            </p:cNvSpPr>
            <p:nvPr/>
          </p:nvSpPr>
          <p:spPr bwMode="auto">
            <a:xfrm flipV="1">
              <a:off x="2208" y="1824"/>
              <a:ext cx="0" cy="14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88" name="Line 37"/>
            <p:cNvSpPr>
              <a:spLocks noChangeShapeType="1"/>
            </p:cNvSpPr>
            <p:nvPr/>
          </p:nvSpPr>
          <p:spPr bwMode="auto">
            <a:xfrm flipV="1">
              <a:off x="2352" y="1728"/>
              <a:ext cx="0" cy="15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89" name="Line 38"/>
            <p:cNvSpPr>
              <a:spLocks noChangeShapeType="1"/>
            </p:cNvSpPr>
            <p:nvPr/>
          </p:nvSpPr>
          <p:spPr bwMode="auto">
            <a:xfrm>
              <a:off x="2352" y="1728"/>
              <a:ext cx="48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90" name="Line 39"/>
            <p:cNvSpPr>
              <a:spLocks noChangeShapeType="1"/>
            </p:cNvSpPr>
            <p:nvPr/>
          </p:nvSpPr>
          <p:spPr bwMode="auto">
            <a:xfrm>
              <a:off x="2208" y="1824"/>
              <a:ext cx="816" cy="62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91" name="Line 40"/>
            <p:cNvSpPr>
              <a:spLocks noChangeShapeType="1"/>
            </p:cNvSpPr>
            <p:nvPr/>
          </p:nvSpPr>
          <p:spPr bwMode="auto">
            <a:xfrm>
              <a:off x="2400" y="1728"/>
              <a:ext cx="72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7" name="Group 977"/>
          <p:cNvGrpSpPr>
            <a:grpSpLocks/>
          </p:cNvGrpSpPr>
          <p:nvPr/>
        </p:nvGrpSpPr>
        <p:grpSpPr bwMode="auto">
          <a:xfrm>
            <a:off x="6905625" y="4043363"/>
            <a:ext cx="1439863" cy="1598612"/>
            <a:chOff x="460" y="3072"/>
            <a:chExt cx="644" cy="1056"/>
          </a:xfrm>
        </p:grpSpPr>
        <p:sp>
          <p:nvSpPr>
            <p:cNvPr id="23766" name="Line 978"/>
            <p:cNvSpPr>
              <a:spLocks noChangeShapeType="1"/>
            </p:cNvSpPr>
            <p:nvPr/>
          </p:nvSpPr>
          <p:spPr bwMode="auto">
            <a:xfrm flipV="1">
              <a:off x="912" y="3120"/>
              <a:ext cx="144" cy="240"/>
            </a:xfrm>
            <a:prstGeom prst="line">
              <a:avLst/>
            </a:prstGeom>
            <a:noFill/>
            <a:ln w="76200">
              <a:pattFill prst="pct80">
                <a:fgClr>
                  <a:schemeClr val="tx1"/>
                </a:fgClr>
                <a:bgClr>
                  <a:srgbClr val="FFFFFF"/>
                </a:bgClr>
              </a:patt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67" name="Rectangle 979"/>
            <p:cNvSpPr>
              <a:spLocks noChangeArrowheads="1"/>
            </p:cNvSpPr>
            <p:nvPr/>
          </p:nvSpPr>
          <p:spPr bwMode="auto">
            <a:xfrm>
              <a:off x="1008" y="3072"/>
              <a:ext cx="96" cy="96"/>
            </a:xfrm>
            <a:prstGeom prst="rect">
              <a:avLst/>
            </a:prstGeom>
            <a:solidFill>
              <a:schemeClr val="accent1"/>
            </a:solidFill>
            <a:ln w="19050">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68" name="Oval 980"/>
            <p:cNvSpPr>
              <a:spLocks noChangeArrowheads="1"/>
            </p:cNvSpPr>
            <p:nvPr/>
          </p:nvSpPr>
          <p:spPr bwMode="auto">
            <a:xfrm>
              <a:off x="576" y="3840"/>
              <a:ext cx="336" cy="240"/>
            </a:xfrm>
            <a:prstGeom prst="ellipse">
              <a:avLst/>
            </a:prstGeom>
            <a:solidFill>
              <a:schemeClr val="accent1"/>
            </a:solidFill>
            <a:ln w="19050">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69" name="Oval 981"/>
            <p:cNvSpPr>
              <a:spLocks noChangeArrowheads="1"/>
            </p:cNvSpPr>
            <p:nvPr/>
          </p:nvSpPr>
          <p:spPr bwMode="auto">
            <a:xfrm>
              <a:off x="576" y="3216"/>
              <a:ext cx="336" cy="240"/>
            </a:xfrm>
            <a:prstGeom prst="ellipse">
              <a:avLst/>
            </a:prstGeom>
            <a:solidFill>
              <a:schemeClr val="accent1"/>
            </a:solidFill>
            <a:ln w="19050">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70" name="AutoShape 982"/>
            <p:cNvSpPr>
              <a:spLocks noChangeArrowheads="1"/>
            </p:cNvSpPr>
            <p:nvPr/>
          </p:nvSpPr>
          <p:spPr bwMode="auto">
            <a:xfrm>
              <a:off x="460" y="3388"/>
              <a:ext cx="560" cy="644"/>
            </a:xfrm>
            <a:prstGeom prst="roundRect">
              <a:avLst>
                <a:gd name="adj" fmla="val 16667"/>
              </a:avLst>
            </a:prstGeom>
            <a:solidFill>
              <a:srgbClr val="CC99FF"/>
            </a:solidFill>
            <a:ln w="25400">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71" name="Rectangle 983"/>
            <p:cNvSpPr>
              <a:spLocks noChangeArrowheads="1"/>
            </p:cNvSpPr>
            <p:nvPr/>
          </p:nvSpPr>
          <p:spPr bwMode="auto">
            <a:xfrm>
              <a:off x="564" y="3307"/>
              <a:ext cx="356" cy="81"/>
            </a:xfrm>
            <a:prstGeom prst="rect">
              <a:avLst/>
            </a:prstGeom>
            <a:solidFill>
              <a:srgbClr val="CC99FF"/>
            </a:solidFill>
            <a:ln w="25400">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72" name="Rectangle 984"/>
            <p:cNvSpPr>
              <a:spLocks noChangeArrowheads="1"/>
            </p:cNvSpPr>
            <p:nvPr/>
          </p:nvSpPr>
          <p:spPr bwMode="auto">
            <a:xfrm>
              <a:off x="528" y="4032"/>
              <a:ext cx="96" cy="96"/>
            </a:xfrm>
            <a:prstGeom prst="rect">
              <a:avLst/>
            </a:prstGeom>
            <a:solidFill>
              <a:schemeClr val="accent1"/>
            </a:solidFill>
            <a:ln w="25400">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73" name="Rectangle 985"/>
            <p:cNvSpPr>
              <a:spLocks noChangeArrowheads="1"/>
            </p:cNvSpPr>
            <p:nvPr/>
          </p:nvSpPr>
          <p:spPr bwMode="auto">
            <a:xfrm>
              <a:off x="864" y="4032"/>
              <a:ext cx="96" cy="96"/>
            </a:xfrm>
            <a:prstGeom prst="rect">
              <a:avLst/>
            </a:prstGeom>
            <a:solidFill>
              <a:schemeClr val="accent1"/>
            </a:solidFill>
            <a:ln w="25400">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74" name="Line 986"/>
            <p:cNvSpPr>
              <a:spLocks noChangeShapeType="1"/>
            </p:cNvSpPr>
            <p:nvPr/>
          </p:nvSpPr>
          <p:spPr bwMode="auto">
            <a:xfrm>
              <a:off x="480" y="4128"/>
              <a:ext cx="192"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75" name="Line 987"/>
            <p:cNvSpPr>
              <a:spLocks noChangeShapeType="1"/>
            </p:cNvSpPr>
            <p:nvPr/>
          </p:nvSpPr>
          <p:spPr bwMode="auto">
            <a:xfrm>
              <a:off x="816" y="4128"/>
              <a:ext cx="192"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76" name="AutoShape 988"/>
            <p:cNvSpPr>
              <a:spLocks noChangeArrowheads="1"/>
            </p:cNvSpPr>
            <p:nvPr/>
          </p:nvSpPr>
          <p:spPr bwMode="auto">
            <a:xfrm>
              <a:off x="672" y="3072"/>
              <a:ext cx="144" cy="9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19050">
              <a:solidFill>
                <a:schemeClr val="tx1"/>
              </a:solidFill>
              <a:round/>
              <a:headEnd/>
              <a:tailEnd/>
            </a:ln>
          </p:spPr>
          <p:txBody>
            <a:bodyPr wrap="none" anchor="ctr"/>
            <a:lstStyle/>
            <a:p>
              <a:endParaRPr lang="en-GB"/>
            </a:p>
          </p:txBody>
        </p:sp>
        <p:sp>
          <p:nvSpPr>
            <p:cNvPr id="23777" name="Line 989"/>
            <p:cNvSpPr>
              <a:spLocks noChangeShapeType="1"/>
            </p:cNvSpPr>
            <p:nvPr/>
          </p:nvSpPr>
          <p:spPr bwMode="auto">
            <a:xfrm>
              <a:off x="768" y="3120"/>
              <a:ext cx="288" cy="0"/>
            </a:xfrm>
            <a:prstGeom prst="line">
              <a:avLst/>
            </a:prstGeom>
            <a:noFill/>
            <a:ln w="76200">
              <a:pattFill prst="pct80">
                <a:fgClr>
                  <a:schemeClr val="tx1"/>
                </a:fgClr>
                <a:bgClr>
                  <a:srgbClr val="FFFFFF"/>
                </a:bgClr>
              </a:patt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78" name="Rectangle 990"/>
            <p:cNvSpPr>
              <a:spLocks noChangeArrowheads="1"/>
            </p:cNvSpPr>
            <p:nvPr/>
          </p:nvSpPr>
          <p:spPr bwMode="auto">
            <a:xfrm>
              <a:off x="720" y="3168"/>
              <a:ext cx="48" cy="48"/>
            </a:xfrm>
            <a:prstGeom prst="rect">
              <a:avLst/>
            </a:prstGeom>
            <a:solidFill>
              <a:schemeClr val="accent1"/>
            </a:solidFill>
            <a:ln w="19050">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grpSp>
      <p:grpSp>
        <p:nvGrpSpPr>
          <p:cNvPr id="8" name="Group 991"/>
          <p:cNvGrpSpPr>
            <a:grpSpLocks/>
          </p:cNvGrpSpPr>
          <p:nvPr/>
        </p:nvGrpSpPr>
        <p:grpSpPr bwMode="auto">
          <a:xfrm>
            <a:off x="1081088" y="3771900"/>
            <a:ext cx="4229100" cy="2103438"/>
            <a:chOff x="0" y="3216"/>
            <a:chExt cx="2016" cy="960"/>
          </a:xfrm>
        </p:grpSpPr>
        <p:sp>
          <p:nvSpPr>
            <p:cNvPr id="23747" name="Line 992"/>
            <p:cNvSpPr>
              <a:spLocks noChangeShapeType="1"/>
            </p:cNvSpPr>
            <p:nvPr/>
          </p:nvSpPr>
          <p:spPr bwMode="auto">
            <a:xfrm>
              <a:off x="288" y="3216"/>
              <a:ext cx="0" cy="384"/>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3748" name="Group 993"/>
            <p:cNvGrpSpPr>
              <a:grpSpLocks/>
            </p:cNvGrpSpPr>
            <p:nvPr/>
          </p:nvGrpSpPr>
          <p:grpSpPr bwMode="auto">
            <a:xfrm>
              <a:off x="0" y="3264"/>
              <a:ext cx="2016" cy="912"/>
              <a:chOff x="0" y="3264"/>
              <a:chExt cx="2016" cy="912"/>
            </a:xfrm>
          </p:grpSpPr>
          <p:sp>
            <p:nvSpPr>
              <p:cNvPr id="23749" name="Line 994"/>
              <p:cNvSpPr>
                <a:spLocks noChangeShapeType="1"/>
              </p:cNvSpPr>
              <p:nvPr/>
            </p:nvSpPr>
            <p:spPr bwMode="auto">
              <a:xfrm>
                <a:off x="1776" y="3264"/>
                <a:ext cx="0" cy="384"/>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50" name="Line 995"/>
              <p:cNvSpPr>
                <a:spLocks noChangeShapeType="1"/>
              </p:cNvSpPr>
              <p:nvPr/>
            </p:nvSpPr>
            <p:spPr bwMode="auto">
              <a:xfrm>
                <a:off x="1440" y="3264"/>
                <a:ext cx="0" cy="384"/>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51" name="Line 996"/>
              <p:cNvSpPr>
                <a:spLocks noChangeShapeType="1"/>
              </p:cNvSpPr>
              <p:nvPr/>
            </p:nvSpPr>
            <p:spPr bwMode="auto">
              <a:xfrm>
                <a:off x="0" y="3552"/>
                <a:ext cx="20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52" name="Line 997"/>
              <p:cNvSpPr>
                <a:spLocks noChangeShapeType="1"/>
              </p:cNvSpPr>
              <p:nvPr/>
            </p:nvSpPr>
            <p:spPr bwMode="auto">
              <a:xfrm>
                <a:off x="0" y="3408"/>
                <a:ext cx="20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53" name="AutoShape 998"/>
              <p:cNvSpPr>
                <a:spLocks noChangeArrowheads="1"/>
              </p:cNvSpPr>
              <p:nvPr/>
            </p:nvSpPr>
            <p:spPr bwMode="auto">
              <a:xfrm>
                <a:off x="528" y="3264"/>
                <a:ext cx="720" cy="912"/>
              </a:xfrm>
              <a:prstGeom prst="can">
                <a:avLst>
                  <a:gd name="adj" fmla="val 31667"/>
                </a:avLst>
              </a:prstGeom>
              <a:solidFill>
                <a:srgbClr val="33CCCC"/>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grpSp>
            <p:nvGrpSpPr>
              <p:cNvPr id="23754" name="Group 999"/>
              <p:cNvGrpSpPr>
                <a:grpSpLocks/>
              </p:cNvGrpSpPr>
              <p:nvPr/>
            </p:nvGrpSpPr>
            <p:grpSpPr bwMode="auto">
              <a:xfrm>
                <a:off x="192" y="3600"/>
                <a:ext cx="288" cy="480"/>
                <a:chOff x="2064" y="3552"/>
                <a:chExt cx="336" cy="576"/>
              </a:xfrm>
            </p:grpSpPr>
            <p:sp>
              <p:nvSpPr>
                <p:cNvPr id="23764" name="AutoShape 1000"/>
                <p:cNvSpPr>
                  <a:spLocks noChangeArrowheads="1"/>
                </p:cNvSpPr>
                <p:nvPr/>
              </p:nvSpPr>
              <p:spPr bwMode="auto">
                <a:xfrm rot="5400000">
                  <a:off x="1968" y="3648"/>
                  <a:ext cx="528" cy="336"/>
                </a:xfrm>
                <a:prstGeom prst="roundRect">
                  <a:avLst>
                    <a:gd name="adj" fmla="val 16667"/>
                  </a:avLst>
                </a:prstGeom>
                <a:solidFill>
                  <a:srgbClr val="C0C0C0"/>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65" name="Rectangle 1001"/>
                <p:cNvSpPr>
                  <a:spLocks noChangeArrowheads="1"/>
                </p:cNvSpPr>
                <p:nvPr/>
              </p:nvSpPr>
              <p:spPr bwMode="auto">
                <a:xfrm>
                  <a:off x="2064" y="3936"/>
                  <a:ext cx="336" cy="192"/>
                </a:xfrm>
                <a:prstGeom prst="rect">
                  <a:avLst/>
                </a:prstGeom>
                <a:solidFill>
                  <a:srgbClr val="3366FF"/>
                </a:solidFill>
                <a:ln w="9525">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grpSp>
          <p:grpSp>
            <p:nvGrpSpPr>
              <p:cNvPr id="23755" name="Group 1002"/>
              <p:cNvGrpSpPr>
                <a:grpSpLocks/>
              </p:cNvGrpSpPr>
              <p:nvPr/>
            </p:nvGrpSpPr>
            <p:grpSpPr bwMode="auto">
              <a:xfrm>
                <a:off x="1632" y="3648"/>
                <a:ext cx="288" cy="480"/>
                <a:chOff x="2064" y="3552"/>
                <a:chExt cx="336" cy="576"/>
              </a:xfrm>
            </p:grpSpPr>
            <p:sp>
              <p:nvSpPr>
                <p:cNvPr id="23762" name="AutoShape 1003"/>
                <p:cNvSpPr>
                  <a:spLocks noChangeArrowheads="1"/>
                </p:cNvSpPr>
                <p:nvPr/>
              </p:nvSpPr>
              <p:spPr bwMode="auto">
                <a:xfrm rot="5400000">
                  <a:off x="1968" y="3648"/>
                  <a:ext cx="528" cy="336"/>
                </a:xfrm>
                <a:prstGeom prst="roundRect">
                  <a:avLst>
                    <a:gd name="adj" fmla="val 16667"/>
                  </a:avLst>
                </a:prstGeom>
                <a:solidFill>
                  <a:srgbClr val="C0C0C0"/>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63" name="Rectangle 1004"/>
                <p:cNvSpPr>
                  <a:spLocks noChangeArrowheads="1"/>
                </p:cNvSpPr>
                <p:nvPr/>
              </p:nvSpPr>
              <p:spPr bwMode="auto">
                <a:xfrm>
                  <a:off x="2064" y="3936"/>
                  <a:ext cx="336" cy="192"/>
                </a:xfrm>
                <a:prstGeom prst="rect">
                  <a:avLst/>
                </a:prstGeom>
                <a:solidFill>
                  <a:srgbClr val="3366FF"/>
                </a:solidFill>
                <a:ln w="9525">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grpSp>
          <p:grpSp>
            <p:nvGrpSpPr>
              <p:cNvPr id="23756" name="Group 1005"/>
              <p:cNvGrpSpPr>
                <a:grpSpLocks/>
              </p:cNvGrpSpPr>
              <p:nvPr/>
            </p:nvGrpSpPr>
            <p:grpSpPr bwMode="auto">
              <a:xfrm>
                <a:off x="1296" y="3648"/>
                <a:ext cx="288" cy="480"/>
                <a:chOff x="2064" y="3552"/>
                <a:chExt cx="336" cy="576"/>
              </a:xfrm>
            </p:grpSpPr>
            <p:sp>
              <p:nvSpPr>
                <p:cNvPr id="23760" name="AutoShape 1006"/>
                <p:cNvSpPr>
                  <a:spLocks noChangeArrowheads="1"/>
                </p:cNvSpPr>
                <p:nvPr/>
              </p:nvSpPr>
              <p:spPr bwMode="auto">
                <a:xfrm rot="5400000">
                  <a:off x="1968" y="3648"/>
                  <a:ext cx="528" cy="336"/>
                </a:xfrm>
                <a:prstGeom prst="roundRect">
                  <a:avLst>
                    <a:gd name="adj" fmla="val 16667"/>
                  </a:avLst>
                </a:prstGeom>
                <a:solidFill>
                  <a:srgbClr val="C0C0C0"/>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61" name="Rectangle 1007"/>
                <p:cNvSpPr>
                  <a:spLocks noChangeArrowheads="1"/>
                </p:cNvSpPr>
                <p:nvPr/>
              </p:nvSpPr>
              <p:spPr bwMode="auto">
                <a:xfrm>
                  <a:off x="2064" y="3936"/>
                  <a:ext cx="336" cy="192"/>
                </a:xfrm>
                <a:prstGeom prst="rect">
                  <a:avLst/>
                </a:prstGeom>
                <a:solidFill>
                  <a:srgbClr val="3366FF"/>
                </a:solidFill>
                <a:ln w="9525">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grpSp>
          <p:sp>
            <p:nvSpPr>
              <p:cNvPr id="23757" name="Oval 1008"/>
              <p:cNvSpPr>
                <a:spLocks noChangeArrowheads="1"/>
              </p:cNvSpPr>
              <p:nvPr/>
            </p:nvSpPr>
            <p:spPr bwMode="auto">
              <a:xfrm>
                <a:off x="240" y="3360"/>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58" name="Oval 1009"/>
              <p:cNvSpPr>
                <a:spLocks noChangeArrowheads="1"/>
              </p:cNvSpPr>
              <p:nvPr/>
            </p:nvSpPr>
            <p:spPr bwMode="auto">
              <a:xfrm>
                <a:off x="1728" y="3360"/>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3759" name="Oval 1010"/>
              <p:cNvSpPr>
                <a:spLocks noChangeArrowheads="1"/>
              </p:cNvSpPr>
              <p:nvPr/>
            </p:nvSpPr>
            <p:spPr bwMode="auto">
              <a:xfrm>
                <a:off x="1392" y="3504"/>
                <a:ext cx="96" cy="96"/>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grpSp>
      </p:grpSp>
      <p:sp>
        <p:nvSpPr>
          <p:cNvPr id="17440" name="Line 1060"/>
          <p:cNvSpPr>
            <a:spLocks noChangeShapeType="1"/>
          </p:cNvSpPr>
          <p:nvPr/>
        </p:nvSpPr>
        <p:spPr bwMode="auto">
          <a:xfrm flipH="1">
            <a:off x="7770813" y="3397250"/>
            <a:ext cx="236537" cy="547688"/>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445" name="Text Box 1065"/>
          <p:cNvSpPr txBox="1">
            <a:spLocks noChangeArrowheads="1"/>
          </p:cNvSpPr>
          <p:nvPr/>
        </p:nvSpPr>
        <p:spPr bwMode="auto">
          <a:xfrm>
            <a:off x="1966913" y="5835650"/>
            <a:ext cx="2805112" cy="338138"/>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600" dirty="0" smtClean="0">
                <a:solidFill>
                  <a:schemeClr val="bg1"/>
                </a:solidFill>
                <a:latin typeface="+mj-lt"/>
              </a:rPr>
              <a:t>Industrial </a:t>
            </a:r>
            <a:r>
              <a:rPr lang="en-US" sz="1600" dirty="0">
                <a:solidFill>
                  <a:schemeClr val="bg1"/>
                </a:solidFill>
                <a:latin typeface="+mj-lt"/>
              </a:rPr>
              <a:t>s</a:t>
            </a:r>
            <a:r>
              <a:rPr lang="en-US" sz="1600" dirty="0" smtClean="0">
                <a:solidFill>
                  <a:schemeClr val="bg1"/>
                </a:solidFill>
                <a:latin typeface="+mj-lt"/>
              </a:rPr>
              <a:t>cale </a:t>
            </a:r>
            <a:r>
              <a:rPr lang="en-US" sz="1600" dirty="0">
                <a:solidFill>
                  <a:schemeClr val="bg1"/>
                </a:solidFill>
                <a:latin typeface="+mj-lt"/>
              </a:rPr>
              <a:t>o</a:t>
            </a:r>
            <a:r>
              <a:rPr lang="en-US" sz="1600" dirty="0" smtClean="0">
                <a:solidFill>
                  <a:schemeClr val="bg1"/>
                </a:solidFill>
                <a:latin typeface="+mj-lt"/>
              </a:rPr>
              <a:t>peration</a:t>
            </a:r>
            <a:endParaRPr lang="en-US" sz="1600" dirty="0">
              <a:solidFill>
                <a:schemeClr val="bg1"/>
              </a:solidFill>
              <a:latin typeface="+mj-lt"/>
            </a:endParaRPr>
          </a:p>
        </p:txBody>
      </p:sp>
      <p:sp>
        <p:nvSpPr>
          <p:cNvPr id="17456" name="Text Box 1076"/>
          <p:cNvSpPr txBox="1">
            <a:spLocks noChangeArrowheads="1"/>
          </p:cNvSpPr>
          <p:nvPr/>
        </p:nvSpPr>
        <p:spPr bwMode="auto">
          <a:xfrm>
            <a:off x="246063" y="2868613"/>
            <a:ext cx="2363787" cy="83026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CHO cells </a:t>
            </a:r>
            <a:r>
              <a:rPr lang="en-US" sz="1600" dirty="0">
                <a:solidFill>
                  <a:schemeClr val="bg1"/>
                </a:solidFill>
                <a:latin typeface="+mj-lt"/>
              </a:rPr>
              <a:t>p</a:t>
            </a:r>
            <a:r>
              <a:rPr lang="en-US" sz="1600" dirty="0" smtClean="0">
                <a:solidFill>
                  <a:schemeClr val="bg1"/>
                </a:solidFill>
                <a:latin typeface="+mj-lt"/>
              </a:rPr>
              <a:t>roduce monoclonal antibodies</a:t>
            </a:r>
            <a:endParaRPr lang="en-US" sz="1600" dirty="0">
              <a:solidFill>
                <a:schemeClr val="bg1"/>
              </a:solidFill>
              <a:latin typeface="+mj-lt"/>
            </a:endParaRPr>
          </a:p>
        </p:txBody>
      </p:sp>
      <p:sp>
        <p:nvSpPr>
          <p:cNvPr id="17457" name="Text Box 1077"/>
          <p:cNvSpPr txBox="1">
            <a:spLocks noChangeArrowheads="1"/>
          </p:cNvSpPr>
          <p:nvPr/>
        </p:nvSpPr>
        <p:spPr bwMode="auto">
          <a:xfrm>
            <a:off x="5129213" y="2611438"/>
            <a:ext cx="1422400" cy="585787"/>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Small </a:t>
            </a:r>
            <a:r>
              <a:rPr lang="en-US" sz="1600" dirty="0">
                <a:solidFill>
                  <a:schemeClr val="bg1"/>
                </a:solidFill>
                <a:latin typeface="+mj-lt"/>
              </a:rPr>
              <a:t>s</a:t>
            </a:r>
            <a:r>
              <a:rPr lang="en-US" sz="1600" dirty="0" smtClean="0">
                <a:solidFill>
                  <a:schemeClr val="bg1"/>
                </a:solidFill>
                <a:latin typeface="+mj-lt"/>
              </a:rPr>
              <a:t>cale </a:t>
            </a:r>
            <a:endParaRPr lang="en-US" sz="1600" dirty="0">
              <a:solidFill>
                <a:schemeClr val="bg1"/>
              </a:solidFill>
              <a:latin typeface="+mj-lt"/>
            </a:endParaRPr>
          </a:p>
          <a:p>
            <a:pPr algn="ctr" eaLnBrk="1" fontAlgn="auto" hangingPunct="1">
              <a:spcBef>
                <a:spcPts val="0"/>
              </a:spcBef>
              <a:spcAft>
                <a:spcPts val="0"/>
              </a:spcAft>
              <a:defRPr/>
            </a:pPr>
            <a:r>
              <a:rPr lang="en-US" sz="1600" dirty="0">
                <a:solidFill>
                  <a:schemeClr val="bg1"/>
                </a:solidFill>
                <a:latin typeface="+mj-lt"/>
              </a:rPr>
              <a:t>c</a:t>
            </a:r>
            <a:r>
              <a:rPr lang="en-US" sz="1600" dirty="0" smtClean="0">
                <a:solidFill>
                  <a:schemeClr val="bg1"/>
                </a:solidFill>
                <a:latin typeface="+mj-lt"/>
              </a:rPr>
              <a:t>ulture</a:t>
            </a:r>
            <a:endParaRPr lang="en-US" sz="1600" dirty="0">
              <a:solidFill>
                <a:schemeClr val="bg1"/>
              </a:solidFill>
              <a:latin typeface="+mj-lt"/>
            </a:endParaRPr>
          </a:p>
        </p:txBody>
      </p:sp>
      <p:sp>
        <p:nvSpPr>
          <p:cNvPr id="17458" name="Text Box 1078"/>
          <p:cNvSpPr txBox="1">
            <a:spLocks noChangeArrowheads="1"/>
          </p:cNvSpPr>
          <p:nvPr/>
        </p:nvSpPr>
        <p:spPr bwMode="auto">
          <a:xfrm>
            <a:off x="7358063" y="2749550"/>
            <a:ext cx="1349375" cy="584200"/>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Small scale</a:t>
            </a:r>
          </a:p>
          <a:p>
            <a:pPr algn="ctr" eaLnBrk="1" fontAlgn="auto" hangingPunct="1">
              <a:spcBef>
                <a:spcPts val="0"/>
              </a:spcBef>
              <a:spcAft>
                <a:spcPts val="0"/>
              </a:spcAft>
              <a:defRPr/>
            </a:pPr>
            <a:r>
              <a:rPr lang="en-US" sz="1600" dirty="0">
                <a:solidFill>
                  <a:schemeClr val="bg1"/>
                </a:solidFill>
                <a:latin typeface="+mj-lt"/>
              </a:rPr>
              <a:t>b</a:t>
            </a:r>
            <a:r>
              <a:rPr lang="en-US" sz="1600" dirty="0" smtClean="0">
                <a:solidFill>
                  <a:schemeClr val="bg1"/>
                </a:solidFill>
                <a:latin typeface="+mj-lt"/>
              </a:rPr>
              <a:t>ioreactor</a:t>
            </a:r>
            <a:endParaRPr lang="en-US" sz="1600" dirty="0">
              <a:solidFill>
                <a:schemeClr val="bg1"/>
              </a:solidFill>
              <a:latin typeface="+mj-lt"/>
            </a:endParaRPr>
          </a:p>
        </p:txBody>
      </p:sp>
      <p:sp>
        <p:nvSpPr>
          <p:cNvPr id="17459" name="Text Box 1079"/>
          <p:cNvSpPr txBox="1">
            <a:spLocks noChangeArrowheads="1"/>
          </p:cNvSpPr>
          <p:nvPr/>
        </p:nvSpPr>
        <p:spPr bwMode="auto">
          <a:xfrm>
            <a:off x="6838950" y="5780088"/>
            <a:ext cx="1509713" cy="585787"/>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Larger scale </a:t>
            </a:r>
            <a:endParaRPr lang="en-US" sz="1600" dirty="0">
              <a:solidFill>
                <a:schemeClr val="bg1"/>
              </a:solidFill>
              <a:latin typeface="+mj-lt"/>
            </a:endParaRPr>
          </a:p>
          <a:p>
            <a:pPr algn="ctr" eaLnBrk="1" fontAlgn="auto" hangingPunct="1">
              <a:spcBef>
                <a:spcPts val="0"/>
              </a:spcBef>
              <a:spcAft>
                <a:spcPts val="0"/>
              </a:spcAft>
              <a:defRPr/>
            </a:pPr>
            <a:r>
              <a:rPr lang="en-US" sz="1600" dirty="0">
                <a:solidFill>
                  <a:schemeClr val="bg1"/>
                </a:solidFill>
                <a:latin typeface="+mj-lt"/>
              </a:rPr>
              <a:t>b</a:t>
            </a:r>
            <a:r>
              <a:rPr lang="en-US" sz="1600" dirty="0" smtClean="0">
                <a:solidFill>
                  <a:schemeClr val="bg1"/>
                </a:solidFill>
                <a:latin typeface="+mj-lt"/>
              </a:rPr>
              <a:t>ioreactor</a:t>
            </a:r>
            <a:endParaRPr lang="en-US" sz="1600" dirty="0">
              <a:solidFill>
                <a:schemeClr val="bg1"/>
              </a:solidFill>
              <a:latin typeface="+mj-lt"/>
            </a:endParaRPr>
          </a:p>
        </p:txBody>
      </p:sp>
      <p:grpSp>
        <p:nvGrpSpPr>
          <p:cNvPr id="23564" name="Group 530"/>
          <p:cNvGrpSpPr>
            <a:grpSpLocks/>
          </p:cNvGrpSpPr>
          <p:nvPr/>
        </p:nvGrpSpPr>
        <p:grpSpPr bwMode="auto">
          <a:xfrm>
            <a:off x="908050" y="1155700"/>
            <a:ext cx="1001713" cy="941388"/>
            <a:chOff x="228600" y="1219200"/>
            <a:chExt cx="1303068" cy="1219200"/>
          </a:xfrm>
        </p:grpSpPr>
        <p:sp>
          <p:nvSpPr>
            <p:cNvPr id="710" name="AutoShape 209"/>
            <p:cNvSpPr>
              <a:spLocks noChangeAspect="1" noChangeArrowheads="1"/>
            </p:cNvSpPr>
            <p:nvPr/>
          </p:nvSpPr>
          <p:spPr bwMode="auto">
            <a:xfrm>
              <a:off x="228600" y="1219200"/>
              <a:ext cx="1303068" cy="1219200"/>
            </a:xfrm>
            <a:prstGeom prst="roundRect">
              <a:avLst>
                <a:gd name="adj" fmla="val 46537"/>
              </a:avLst>
            </a:prstGeom>
            <a:gradFill rotWithShape="1">
              <a:gsLst>
                <a:gs pos="0">
                  <a:srgbClr val="5E9EFF"/>
                </a:gs>
                <a:gs pos="39999">
                  <a:srgbClr val="85C2FF">
                    <a:alpha val="95200"/>
                  </a:srgbClr>
                </a:gs>
                <a:gs pos="70000">
                  <a:srgbClr val="C4D6EB">
                    <a:alpha val="91600"/>
                  </a:srgbClr>
                </a:gs>
                <a:gs pos="100000">
                  <a:srgbClr val="FFEBFA">
                    <a:alpha val="88000"/>
                  </a:srgbClr>
                </a:gs>
              </a:gsLst>
              <a:lin ang="5400000" scaled="1"/>
            </a:gradFill>
            <a:ln w="38100" algn="ctr">
              <a:solidFill>
                <a:srgbClr val="0070C0"/>
              </a:solidFill>
              <a:round/>
              <a:headEnd/>
              <a:tailEnd/>
            </a:ln>
            <a:effectLst/>
          </p:spPr>
          <p:txBody>
            <a:bodyPr wrap="none" anchor="ctr"/>
            <a:lstStyle/>
            <a:p>
              <a:pPr fontAlgn="auto">
                <a:spcBef>
                  <a:spcPts val="0"/>
                </a:spcBef>
                <a:spcAft>
                  <a:spcPts val="0"/>
                </a:spcAft>
                <a:defRPr/>
              </a:pPr>
              <a:endParaRPr lang="en-US" sz="1400">
                <a:cs typeface="+mn-cs"/>
              </a:endParaRPr>
            </a:p>
          </p:txBody>
        </p:sp>
        <p:sp>
          <p:nvSpPr>
            <p:cNvPr id="711" name="Oval 710"/>
            <p:cNvSpPr/>
            <p:nvPr/>
          </p:nvSpPr>
          <p:spPr bwMode="auto">
            <a:xfrm>
              <a:off x="532168" y="1478254"/>
              <a:ext cx="664957" cy="511941"/>
            </a:xfrm>
            <a:prstGeom prst="ellipse">
              <a:avLst/>
            </a:prstGeom>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4" name="Group 88"/>
          <p:cNvGrpSpPr>
            <a:grpSpLocks noChangeAspect="1"/>
          </p:cNvGrpSpPr>
          <p:nvPr/>
        </p:nvGrpSpPr>
        <p:grpSpPr bwMode="auto">
          <a:xfrm flipV="1">
            <a:off x="1100866" y="1483545"/>
            <a:ext cx="554628" cy="149198"/>
            <a:chOff x="3846" y="2266"/>
            <a:chExt cx="936" cy="225"/>
          </a:xfrm>
          <a:solidFill>
            <a:srgbClr val="FFC000"/>
          </a:solidFill>
        </p:grpSpPr>
        <p:sp>
          <p:nvSpPr>
            <p:cNvPr id="713"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714"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715"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716"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15" name="Group 93"/>
            <p:cNvGrpSpPr>
              <a:grpSpLocks noChangeAspect="1"/>
            </p:cNvGrpSpPr>
            <p:nvPr/>
          </p:nvGrpSpPr>
          <p:grpSpPr bwMode="auto">
            <a:xfrm>
              <a:off x="4010" y="2279"/>
              <a:ext cx="16" cy="175"/>
              <a:chOff x="2195" y="2463"/>
              <a:chExt cx="40" cy="442"/>
            </a:xfrm>
            <a:grpFill/>
          </p:grpSpPr>
          <p:sp>
            <p:nvSpPr>
              <p:cNvPr id="751"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52"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16" name="Group 96"/>
            <p:cNvGrpSpPr>
              <a:grpSpLocks noChangeAspect="1"/>
            </p:cNvGrpSpPr>
            <p:nvPr/>
          </p:nvGrpSpPr>
          <p:grpSpPr bwMode="auto">
            <a:xfrm>
              <a:off x="4065" y="2335"/>
              <a:ext cx="17" cy="153"/>
              <a:chOff x="2329" y="2599"/>
              <a:chExt cx="43" cy="386"/>
            </a:xfrm>
            <a:grpFill/>
          </p:grpSpPr>
          <p:sp>
            <p:nvSpPr>
              <p:cNvPr id="749"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50"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17" name="Group 99"/>
            <p:cNvGrpSpPr>
              <a:grpSpLocks noChangeAspect="1"/>
            </p:cNvGrpSpPr>
            <p:nvPr/>
          </p:nvGrpSpPr>
          <p:grpSpPr bwMode="auto">
            <a:xfrm>
              <a:off x="4118" y="2412"/>
              <a:ext cx="17" cy="64"/>
              <a:chOff x="2478" y="2807"/>
              <a:chExt cx="43" cy="178"/>
            </a:xfrm>
            <a:grpFill/>
          </p:grpSpPr>
          <p:sp>
            <p:nvSpPr>
              <p:cNvPr id="747"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48"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18" name="Group 102"/>
            <p:cNvGrpSpPr>
              <a:grpSpLocks noChangeAspect="1"/>
            </p:cNvGrpSpPr>
            <p:nvPr/>
          </p:nvGrpSpPr>
          <p:grpSpPr bwMode="auto">
            <a:xfrm>
              <a:off x="4334" y="2272"/>
              <a:ext cx="18" cy="89"/>
              <a:chOff x="3094" y="2443"/>
              <a:chExt cx="40" cy="183"/>
            </a:xfrm>
            <a:grpFill/>
          </p:grpSpPr>
          <p:sp>
            <p:nvSpPr>
              <p:cNvPr id="745"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746"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19" name="Group 105"/>
            <p:cNvGrpSpPr>
              <a:grpSpLocks noChangeAspect="1"/>
            </p:cNvGrpSpPr>
            <p:nvPr/>
          </p:nvGrpSpPr>
          <p:grpSpPr bwMode="auto">
            <a:xfrm>
              <a:off x="4286" y="2273"/>
              <a:ext cx="18" cy="162"/>
              <a:chOff x="2978" y="2432"/>
              <a:chExt cx="46" cy="375"/>
            </a:xfrm>
            <a:grpFill/>
          </p:grpSpPr>
          <p:sp>
            <p:nvSpPr>
              <p:cNvPr id="743"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44"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20" name="Group 108"/>
            <p:cNvGrpSpPr>
              <a:grpSpLocks noChangeAspect="1"/>
            </p:cNvGrpSpPr>
            <p:nvPr/>
          </p:nvGrpSpPr>
          <p:grpSpPr bwMode="auto">
            <a:xfrm>
              <a:off x="4236" y="2306"/>
              <a:ext cx="17" cy="173"/>
              <a:chOff x="2832" y="2516"/>
              <a:chExt cx="43" cy="436"/>
            </a:xfrm>
            <a:grpFill/>
          </p:grpSpPr>
          <p:sp>
            <p:nvSpPr>
              <p:cNvPr id="741"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742"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21" name="Group 111"/>
            <p:cNvGrpSpPr>
              <a:grpSpLocks noChangeAspect="1"/>
            </p:cNvGrpSpPr>
            <p:nvPr/>
          </p:nvGrpSpPr>
          <p:grpSpPr bwMode="auto">
            <a:xfrm>
              <a:off x="4183" y="2397"/>
              <a:ext cx="16" cy="86"/>
              <a:chOff x="2668" y="2761"/>
              <a:chExt cx="40" cy="217"/>
            </a:xfrm>
            <a:grpFill/>
          </p:grpSpPr>
          <p:sp>
            <p:nvSpPr>
              <p:cNvPr id="739"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40"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724"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22" name="Group 115"/>
            <p:cNvGrpSpPr>
              <a:grpSpLocks noChangeAspect="1"/>
            </p:cNvGrpSpPr>
            <p:nvPr/>
          </p:nvGrpSpPr>
          <p:grpSpPr bwMode="auto">
            <a:xfrm flipV="1">
              <a:off x="4513" y="2312"/>
              <a:ext cx="16" cy="174"/>
              <a:chOff x="3217" y="3037"/>
              <a:chExt cx="46" cy="372"/>
            </a:xfrm>
            <a:grpFill/>
          </p:grpSpPr>
          <p:sp>
            <p:nvSpPr>
              <p:cNvPr id="737" name="AutoShape 116"/>
              <p:cNvSpPr>
                <a:spLocks noChangeAspect="1" noChangeArrowheads="1"/>
              </p:cNvSpPr>
              <p:nvPr/>
            </p:nvSpPr>
            <p:spPr bwMode="auto">
              <a:xfrm>
                <a:off x="3217" y="3037"/>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738" name="AutoShape 117"/>
              <p:cNvSpPr>
                <a:spLocks noChangeAspect="1" noChangeArrowheads="1"/>
              </p:cNvSpPr>
              <p:nvPr/>
            </p:nvSpPr>
            <p:spPr bwMode="auto">
              <a:xfrm>
                <a:off x="3217" y="3220"/>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23" name="Group 118"/>
            <p:cNvGrpSpPr>
              <a:grpSpLocks noChangeAspect="1"/>
            </p:cNvGrpSpPr>
            <p:nvPr/>
          </p:nvGrpSpPr>
          <p:grpSpPr bwMode="auto">
            <a:xfrm>
              <a:off x="4456" y="2268"/>
              <a:ext cx="19" cy="173"/>
              <a:chOff x="3353" y="3099"/>
              <a:chExt cx="40" cy="455"/>
            </a:xfrm>
            <a:grpFill/>
          </p:grpSpPr>
          <p:sp>
            <p:nvSpPr>
              <p:cNvPr id="735" name="AutoShape 119"/>
              <p:cNvSpPr>
                <a:spLocks noChangeAspect="1" noChangeArrowheads="1"/>
              </p:cNvSpPr>
              <p:nvPr/>
            </p:nvSpPr>
            <p:spPr bwMode="auto">
              <a:xfrm>
                <a:off x="3353" y="3325"/>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36" name="AutoShape 120"/>
              <p:cNvSpPr>
                <a:spLocks noChangeAspect="1" noChangeArrowheads="1"/>
              </p:cNvSpPr>
              <p:nvPr/>
            </p:nvSpPr>
            <p:spPr bwMode="auto">
              <a:xfrm>
                <a:off x="3353" y="3099"/>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24" name="Group 121"/>
            <p:cNvGrpSpPr>
              <a:grpSpLocks noChangeAspect="1"/>
            </p:cNvGrpSpPr>
            <p:nvPr/>
          </p:nvGrpSpPr>
          <p:grpSpPr bwMode="auto">
            <a:xfrm>
              <a:off x="4410" y="2271"/>
              <a:ext cx="18" cy="103"/>
              <a:chOff x="3486" y="3261"/>
              <a:chExt cx="40" cy="337"/>
            </a:xfrm>
            <a:grpFill/>
          </p:grpSpPr>
          <p:sp>
            <p:nvSpPr>
              <p:cNvPr id="733" name="AutoShape 122"/>
              <p:cNvSpPr>
                <a:spLocks noChangeAspect="1" noChangeArrowheads="1"/>
              </p:cNvSpPr>
              <p:nvPr/>
            </p:nvSpPr>
            <p:spPr bwMode="auto">
              <a:xfrm>
                <a:off x="3486" y="3430"/>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34" name="AutoShape 123"/>
              <p:cNvSpPr>
                <a:spLocks noChangeAspect="1" noChangeArrowheads="1"/>
              </p:cNvSpPr>
              <p:nvPr/>
            </p:nvSpPr>
            <p:spPr bwMode="auto">
              <a:xfrm>
                <a:off x="3486" y="3261"/>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728"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25" name="Group 125"/>
            <p:cNvGrpSpPr>
              <a:grpSpLocks noChangeAspect="1"/>
            </p:cNvGrpSpPr>
            <p:nvPr/>
          </p:nvGrpSpPr>
          <p:grpSpPr bwMode="auto">
            <a:xfrm>
              <a:off x="4561" y="2376"/>
              <a:ext cx="16" cy="107"/>
              <a:chOff x="2065" y="2441"/>
              <a:chExt cx="40" cy="272"/>
            </a:xfrm>
            <a:grpFill/>
          </p:grpSpPr>
          <p:sp>
            <p:nvSpPr>
              <p:cNvPr id="731" name="AutoShape 126"/>
              <p:cNvSpPr>
                <a:spLocks noChangeAspect="1" noChangeArrowheads="1"/>
              </p:cNvSpPr>
              <p:nvPr/>
            </p:nvSpPr>
            <p:spPr bwMode="auto">
              <a:xfrm>
                <a:off x="2065" y="2576"/>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32" name="AutoShape 127"/>
              <p:cNvSpPr>
                <a:spLocks noChangeAspect="1" noChangeArrowheads="1"/>
              </p:cNvSpPr>
              <p:nvPr/>
            </p:nvSpPr>
            <p:spPr bwMode="auto">
              <a:xfrm>
                <a:off x="2065" y="2441"/>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730"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grpSp>
        <p:nvGrpSpPr>
          <p:cNvPr id="23566" name="Group 530"/>
          <p:cNvGrpSpPr>
            <a:grpSpLocks/>
          </p:cNvGrpSpPr>
          <p:nvPr/>
        </p:nvGrpSpPr>
        <p:grpSpPr bwMode="auto">
          <a:xfrm>
            <a:off x="504825" y="1909763"/>
            <a:ext cx="1000125" cy="939800"/>
            <a:chOff x="228600" y="1219200"/>
            <a:chExt cx="1303068" cy="1219200"/>
          </a:xfrm>
        </p:grpSpPr>
        <p:sp>
          <p:nvSpPr>
            <p:cNvPr id="754" name="AutoShape 209"/>
            <p:cNvSpPr>
              <a:spLocks noChangeAspect="1" noChangeArrowheads="1"/>
            </p:cNvSpPr>
            <p:nvPr/>
          </p:nvSpPr>
          <p:spPr bwMode="auto">
            <a:xfrm>
              <a:off x="228600" y="1219200"/>
              <a:ext cx="1303068" cy="1219200"/>
            </a:xfrm>
            <a:prstGeom prst="roundRect">
              <a:avLst>
                <a:gd name="adj" fmla="val 46537"/>
              </a:avLst>
            </a:prstGeom>
            <a:gradFill rotWithShape="1">
              <a:gsLst>
                <a:gs pos="0">
                  <a:srgbClr val="5E9EFF"/>
                </a:gs>
                <a:gs pos="39999">
                  <a:srgbClr val="85C2FF">
                    <a:alpha val="95200"/>
                  </a:srgbClr>
                </a:gs>
                <a:gs pos="70000">
                  <a:srgbClr val="C4D6EB">
                    <a:alpha val="91600"/>
                  </a:srgbClr>
                </a:gs>
                <a:gs pos="100000">
                  <a:srgbClr val="FFEBFA">
                    <a:alpha val="88000"/>
                  </a:srgbClr>
                </a:gs>
              </a:gsLst>
              <a:lin ang="5400000" scaled="1"/>
            </a:gradFill>
            <a:ln w="38100" algn="ctr">
              <a:solidFill>
                <a:srgbClr val="0070C0"/>
              </a:solidFill>
              <a:round/>
              <a:headEnd/>
              <a:tailEnd/>
            </a:ln>
            <a:effectLst/>
          </p:spPr>
          <p:txBody>
            <a:bodyPr wrap="none" anchor="ctr"/>
            <a:lstStyle/>
            <a:p>
              <a:pPr fontAlgn="auto">
                <a:spcBef>
                  <a:spcPts val="0"/>
                </a:spcBef>
                <a:spcAft>
                  <a:spcPts val="0"/>
                </a:spcAft>
                <a:defRPr/>
              </a:pPr>
              <a:endParaRPr lang="en-US" sz="1400">
                <a:cs typeface="+mn-cs"/>
              </a:endParaRPr>
            </a:p>
          </p:txBody>
        </p:sp>
        <p:sp>
          <p:nvSpPr>
            <p:cNvPr id="755" name="Oval 754"/>
            <p:cNvSpPr/>
            <p:nvPr/>
          </p:nvSpPr>
          <p:spPr bwMode="auto">
            <a:xfrm>
              <a:off x="532650" y="1478692"/>
              <a:ext cx="666013" cy="510746"/>
            </a:xfrm>
            <a:prstGeom prst="ellipse">
              <a:avLst/>
            </a:prstGeom>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7" name="Group 88"/>
          <p:cNvGrpSpPr>
            <a:grpSpLocks noChangeAspect="1"/>
          </p:cNvGrpSpPr>
          <p:nvPr/>
        </p:nvGrpSpPr>
        <p:grpSpPr bwMode="auto">
          <a:xfrm flipV="1">
            <a:off x="727522" y="2236453"/>
            <a:ext cx="554628" cy="149198"/>
            <a:chOff x="3846" y="2266"/>
            <a:chExt cx="936" cy="225"/>
          </a:xfrm>
          <a:solidFill>
            <a:srgbClr val="FFC000"/>
          </a:solidFill>
        </p:grpSpPr>
        <p:sp>
          <p:nvSpPr>
            <p:cNvPr id="757"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758"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759"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760"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28" name="Group 93"/>
            <p:cNvGrpSpPr>
              <a:grpSpLocks noChangeAspect="1"/>
            </p:cNvGrpSpPr>
            <p:nvPr/>
          </p:nvGrpSpPr>
          <p:grpSpPr bwMode="auto">
            <a:xfrm>
              <a:off x="4010" y="2279"/>
              <a:ext cx="16" cy="175"/>
              <a:chOff x="2195" y="2463"/>
              <a:chExt cx="40" cy="442"/>
            </a:xfrm>
            <a:grpFill/>
          </p:grpSpPr>
          <p:sp>
            <p:nvSpPr>
              <p:cNvPr id="795"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96"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29" name="Group 96"/>
            <p:cNvGrpSpPr>
              <a:grpSpLocks noChangeAspect="1"/>
            </p:cNvGrpSpPr>
            <p:nvPr/>
          </p:nvGrpSpPr>
          <p:grpSpPr bwMode="auto">
            <a:xfrm>
              <a:off x="4065" y="2335"/>
              <a:ext cx="17" cy="153"/>
              <a:chOff x="2329" y="2599"/>
              <a:chExt cx="43" cy="386"/>
            </a:xfrm>
            <a:grpFill/>
          </p:grpSpPr>
          <p:sp>
            <p:nvSpPr>
              <p:cNvPr id="793"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94"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30" name="Group 99"/>
            <p:cNvGrpSpPr>
              <a:grpSpLocks noChangeAspect="1"/>
            </p:cNvGrpSpPr>
            <p:nvPr/>
          </p:nvGrpSpPr>
          <p:grpSpPr bwMode="auto">
            <a:xfrm>
              <a:off x="4118" y="2412"/>
              <a:ext cx="17" cy="64"/>
              <a:chOff x="2478" y="2807"/>
              <a:chExt cx="43" cy="178"/>
            </a:xfrm>
            <a:grpFill/>
          </p:grpSpPr>
          <p:sp>
            <p:nvSpPr>
              <p:cNvPr id="791"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92"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31" name="Group 102"/>
            <p:cNvGrpSpPr>
              <a:grpSpLocks noChangeAspect="1"/>
            </p:cNvGrpSpPr>
            <p:nvPr/>
          </p:nvGrpSpPr>
          <p:grpSpPr bwMode="auto">
            <a:xfrm>
              <a:off x="4334" y="2272"/>
              <a:ext cx="18" cy="89"/>
              <a:chOff x="3094" y="2443"/>
              <a:chExt cx="40" cy="183"/>
            </a:xfrm>
            <a:grpFill/>
          </p:grpSpPr>
          <p:sp>
            <p:nvSpPr>
              <p:cNvPr id="789"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790"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753" name="Group 105"/>
            <p:cNvGrpSpPr>
              <a:grpSpLocks noChangeAspect="1"/>
            </p:cNvGrpSpPr>
            <p:nvPr/>
          </p:nvGrpSpPr>
          <p:grpSpPr bwMode="auto">
            <a:xfrm>
              <a:off x="4286" y="2273"/>
              <a:ext cx="18" cy="162"/>
              <a:chOff x="2978" y="2432"/>
              <a:chExt cx="46" cy="375"/>
            </a:xfrm>
            <a:grpFill/>
          </p:grpSpPr>
          <p:sp>
            <p:nvSpPr>
              <p:cNvPr id="787"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88"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56" name="Group 108"/>
            <p:cNvGrpSpPr>
              <a:grpSpLocks noChangeAspect="1"/>
            </p:cNvGrpSpPr>
            <p:nvPr/>
          </p:nvGrpSpPr>
          <p:grpSpPr bwMode="auto">
            <a:xfrm>
              <a:off x="4236" y="2306"/>
              <a:ext cx="17" cy="173"/>
              <a:chOff x="2832" y="2516"/>
              <a:chExt cx="43" cy="436"/>
            </a:xfrm>
            <a:grpFill/>
          </p:grpSpPr>
          <p:sp>
            <p:nvSpPr>
              <p:cNvPr id="785"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786"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761" name="Group 111"/>
            <p:cNvGrpSpPr>
              <a:grpSpLocks noChangeAspect="1"/>
            </p:cNvGrpSpPr>
            <p:nvPr/>
          </p:nvGrpSpPr>
          <p:grpSpPr bwMode="auto">
            <a:xfrm>
              <a:off x="4183" y="2397"/>
              <a:ext cx="16" cy="86"/>
              <a:chOff x="2668" y="2761"/>
              <a:chExt cx="40" cy="217"/>
            </a:xfrm>
            <a:grpFill/>
          </p:grpSpPr>
          <p:sp>
            <p:nvSpPr>
              <p:cNvPr id="783"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84"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768"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762" name="Group 115"/>
            <p:cNvGrpSpPr>
              <a:grpSpLocks noChangeAspect="1"/>
            </p:cNvGrpSpPr>
            <p:nvPr/>
          </p:nvGrpSpPr>
          <p:grpSpPr bwMode="auto">
            <a:xfrm flipV="1">
              <a:off x="4513" y="2312"/>
              <a:ext cx="16" cy="174"/>
              <a:chOff x="3217" y="3037"/>
              <a:chExt cx="46" cy="372"/>
            </a:xfrm>
            <a:grpFill/>
          </p:grpSpPr>
          <p:sp>
            <p:nvSpPr>
              <p:cNvPr id="781" name="AutoShape 116"/>
              <p:cNvSpPr>
                <a:spLocks noChangeAspect="1" noChangeArrowheads="1"/>
              </p:cNvSpPr>
              <p:nvPr/>
            </p:nvSpPr>
            <p:spPr bwMode="auto">
              <a:xfrm>
                <a:off x="3217" y="3037"/>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782" name="AutoShape 117"/>
              <p:cNvSpPr>
                <a:spLocks noChangeAspect="1" noChangeArrowheads="1"/>
              </p:cNvSpPr>
              <p:nvPr/>
            </p:nvSpPr>
            <p:spPr bwMode="auto">
              <a:xfrm>
                <a:off x="3217" y="3220"/>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763" name="Group 118"/>
            <p:cNvGrpSpPr>
              <a:grpSpLocks noChangeAspect="1"/>
            </p:cNvGrpSpPr>
            <p:nvPr/>
          </p:nvGrpSpPr>
          <p:grpSpPr bwMode="auto">
            <a:xfrm>
              <a:off x="4456" y="2268"/>
              <a:ext cx="19" cy="173"/>
              <a:chOff x="3353" y="3099"/>
              <a:chExt cx="40" cy="455"/>
            </a:xfrm>
            <a:grpFill/>
          </p:grpSpPr>
          <p:sp>
            <p:nvSpPr>
              <p:cNvPr id="779" name="AutoShape 119"/>
              <p:cNvSpPr>
                <a:spLocks noChangeAspect="1" noChangeArrowheads="1"/>
              </p:cNvSpPr>
              <p:nvPr/>
            </p:nvSpPr>
            <p:spPr bwMode="auto">
              <a:xfrm>
                <a:off x="3353" y="3325"/>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80" name="AutoShape 120"/>
              <p:cNvSpPr>
                <a:spLocks noChangeAspect="1" noChangeArrowheads="1"/>
              </p:cNvSpPr>
              <p:nvPr/>
            </p:nvSpPr>
            <p:spPr bwMode="auto">
              <a:xfrm>
                <a:off x="3353" y="3099"/>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64" name="Group 121"/>
            <p:cNvGrpSpPr>
              <a:grpSpLocks noChangeAspect="1"/>
            </p:cNvGrpSpPr>
            <p:nvPr/>
          </p:nvGrpSpPr>
          <p:grpSpPr bwMode="auto">
            <a:xfrm>
              <a:off x="4410" y="2271"/>
              <a:ext cx="18" cy="103"/>
              <a:chOff x="3486" y="3261"/>
              <a:chExt cx="40" cy="337"/>
            </a:xfrm>
            <a:grpFill/>
          </p:grpSpPr>
          <p:sp>
            <p:nvSpPr>
              <p:cNvPr id="777" name="AutoShape 122"/>
              <p:cNvSpPr>
                <a:spLocks noChangeAspect="1" noChangeArrowheads="1"/>
              </p:cNvSpPr>
              <p:nvPr/>
            </p:nvSpPr>
            <p:spPr bwMode="auto">
              <a:xfrm>
                <a:off x="3486" y="3430"/>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78" name="AutoShape 123"/>
              <p:cNvSpPr>
                <a:spLocks noChangeAspect="1" noChangeArrowheads="1"/>
              </p:cNvSpPr>
              <p:nvPr/>
            </p:nvSpPr>
            <p:spPr bwMode="auto">
              <a:xfrm>
                <a:off x="3486" y="3261"/>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772"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765" name="Group 125"/>
            <p:cNvGrpSpPr>
              <a:grpSpLocks noChangeAspect="1"/>
            </p:cNvGrpSpPr>
            <p:nvPr/>
          </p:nvGrpSpPr>
          <p:grpSpPr bwMode="auto">
            <a:xfrm>
              <a:off x="4561" y="2376"/>
              <a:ext cx="16" cy="107"/>
              <a:chOff x="2065" y="2441"/>
              <a:chExt cx="40" cy="272"/>
            </a:xfrm>
            <a:grpFill/>
          </p:grpSpPr>
          <p:sp>
            <p:nvSpPr>
              <p:cNvPr id="775" name="AutoShape 126"/>
              <p:cNvSpPr>
                <a:spLocks noChangeAspect="1" noChangeArrowheads="1"/>
              </p:cNvSpPr>
              <p:nvPr/>
            </p:nvSpPr>
            <p:spPr bwMode="auto">
              <a:xfrm>
                <a:off x="2065" y="2576"/>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776" name="AutoShape 127"/>
              <p:cNvSpPr>
                <a:spLocks noChangeAspect="1" noChangeArrowheads="1"/>
              </p:cNvSpPr>
              <p:nvPr/>
            </p:nvSpPr>
            <p:spPr bwMode="auto">
              <a:xfrm>
                <a:off x="2065" y="2441"/>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774"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grpSp>
        <p:nvGrpSpPr>
          <p:cNvPr id="23568" name="Group 530"/>
          <p:cNvGrpSpPr>
            <a:grpSpLocks/>
          </p:cNvGrpSpPr>
          <p:nvPr/>
        </p:nvGrpSpPr>
        <p:grpSpPr bwMode="auto">
          <a:xfrm>
            <a:off x="1395413" y="1862138"/>
            <a:ext cx="1001712" cy="941387"/>
            <a:chOff x="228600" y="1219200"/>
            <a:chExt cx="1303068" cy="1219200"/>
          </a:xfrm>
        </p:grpSpPr>
        <p:sp>
          <p:nvSpPr>
            <p:cNvPr id="798" name="AutoShape 209"/>
            <p:cNvSpPr>
              <a:spLocks noChangeAspect="1" noChangeArrowheads="1"/>
            </p:cNvSpPr>
            <p:nvPr/>
          </p:nvSpPr>
          <p:spPr bwMode="auto">
            <a:xfrm>
              <a:off x="228600" y="1219200"/>
              <a:ext cx="1303068" cy="1219200"/>
            </a:xfrm>
            <a:prstGeom prst="roundRect">
              <a:avLst>
                <a:gd name="adj" fmla="val 46537"/>
              </a:avLst>
            </a:prstGeom>
            <a:gradFill rotWithShape="1">
              <a:gsLst>
                <a:gs pos="0">
                  <a:srgbClr val="5E9EFF"/>
                </a:gs>
                <a:gs pos="39999">
                  <a:srgbClr val="85C2FF">
                    <a:alpha val="95200"/>
                  </a:srgbClr>
                </a:gs>
                <a:gs pos="70000">
                  <a:srgbClr val="C4D6EB">
                    <a:alpha val="91600"/>
                  </a:srgbClr>
                </a:gs>
                <a:gs pos="100000">
                  <a:srgbClr val="FFEBFA">
                    <a:alpha val="88000"/>
                  </a:srgbClr>
                </a:gs>
              </a:gsLst>
              <a:lin ang="5400000" scaled="1"/>
            </a:gradFill>
            <a:ln w="38100" algn="ctr">
              <a:solidFill>
                <a:srgbClr val="0070C0"/>
              </a:solidFill>
              <a:round/>
              <a:headEnd/>
              <a:tailEnd/>
            </a:ln>
            <a:effectLst/>
          </p:spPr>
          <p:txBody>
            <a:bodyPr wrap="none" anchor="ctr"/>
            <a:lstStyle/>
            <a:p>
              <a:pPr fontAlgn="auto">
                <a:spcBef>
                  <a:spcPts val="0"/>
                </a:spcBef>
                <a:spcAft>
                  <a:spcPts val="0"/>
                </a:spcAft>
                <a:defRPr/>
              </a:pPr>
              <a:endParaRPr lang="en-US" sz="1400">
                <a:cs typeface="+mn-cs"/>
              </a:endParaRPr>
            </a:p>
          </p:txBody>
        </p:sp>
        <p:sp>
          <p:nvSpPr>
            <p:cNvPr id="799" name="Oval 798"/>
            <p:cNvSpPr/>
            <p:nvPr/>
          </p:nvSpPr>
          <p:spPr bwMode="auto">
            <a:xfrm>
              <a:off x="532167" y="1478254"/>
              <a:ext cx="664957" cy="511940"/>
            </a:xfrm>
            <a:prstGeom prst="ellipse">
              <a:avLst/>
            </a:prstGeom>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767" name="Group 88"/>
          <p:cNvGrpSpPr>
            <a:grpSpLocks noChangeAspect="1"/>
          </p:cNvGrpSpPr>
          <p:nvPr/>
        </p:nvGrpSpPr>
        <p:grpSpPr bwMode="auto">
          <a:xfrm flipV="1">
            <a:off x="1618793" y="2189828"/>
            <a:ext cx="554628" cy="149198"/>
            <a:chOff x="3846" y="2266"/>
            <a:chExt cx="936" cy="225"/>
          </a:xfrm>
          <a:solidFill>
            <a:srgbClr val="FFC000"/>
          </a:solidFill>
        </p:grpSpPr>
        <p:sp>
          <p:nvSpPr>
            <p:cNvPr id="801"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802"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803"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804"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769" name="Group 93"/>
            <p:cNvGrpSpPr>
              <a:grpSpLocks noChangeAspect="1"/>
            </p:cNvGrpSpPr>
            <p:nvPr/>
          </p:nvGrpSpPr>
          <p:grpSpPr bwMode="auto">
            <a:xfrm>
              <a:off x="4010" y="2279"/>
              <a:ext cx="16" cy="175"/>
              <a:chOff x="2195" y="2463"/>
              <a:chExt cx="40" cy="442"/>
            </a:xfrm>
            <a:grpFill/>
          </p:grpSpPr>
          <p:sp>
            <p:nvSpPr>
              <p:cNvPr id="839"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840"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70" name="Group 96"/>
            <p:cNvGrpSpPr>
              <a:grpSpLocks noChangeAspect="1"/>
            </p:cNvGrpSpPr>
            <p:nvPr/>
          </p:nvGrpSpPr>
          <p:grpSpPr bwMode="auto">
            <a:xfrm>
              <a:off x="4065" y="2335"/>
              <a:ext cx="17" cy="153"/>
              <a:chOff x="2329" y="2599"/>
              <a:chExt cx="43" cy="386"/>
            </a:xfrm>
            <a:grpFill/>
          </p:grpSpPr>
          <p:sp>
            <p:nvSpPr>
              <p:cNvPr id="837"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838"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71" name="Group 99"/>
            <p:cNvGrpSpPr>
              <a:grpSpLocks noChangeAspect="1"/>
            </p:cNvGrpSpPr>
            <p:nvPr/>
          </p:nvGrpSpPr>
          <p:grpSpPr bwMode="auto">
            <a:xfrm>
              <a:off x="4118" y="2412"/>
              <a:ext cx="17" cy="64"/>
              <a:chOff x="2478" y="2807"/>
              <a:chExt cx="43" cy="178"/>
            </a:xfrm>
            <a:grpFill/>
          </p:grpSpPr>
          <p:sp>
            <p:nvSpPr>
              <p:cNvPr id="835"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836"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73" name="Group 102"/>
            <p:cNvGrpSpPr>
              <a:grpSpLocks noChangeAspect="1"/>
            </p:cNvGrpSpPr>
            <p:nvPr/>
          </p:nvGrpSpPr>
          <p:grpSpPr bwMode="auto">
            <a:xfrm>
              <a:off x="4334" y="2272"/>
              <a:ext cx="18" cy="89"/>
              <a:chOff x="3094" y="2443"/>
              <a:chExt cx="40" cy="183"/>
            </a:xfrm>
            <a:grpFill/>
          </p:grpSpPr>
          <p:sp>
            <p:nvSpPr>
              <p:cNvPr id="833"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834"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797" name="Group 105"/>
            <p:cNvGrpSpPr>
              <a:grpSpLocks noChangeAspect="1"/>
            </p:cNvGrpSpPr>
            <p:nvPr/>
          </p:nvGrpSpPr>
          <p:grpSpPr bwMode="auto">
            <a:xfrm>
              <a:off x="4286" y="2273"/>
              <a:ext cx="18" cy="162"/>
              <a:chOff x="2978" y="2432"/>
              <a:chExt cx="46" cy="375"/>
            </a:xfrm>
            <a:grpFill/>
          </p:grpSpPr>
          <p:sp>
            <p:nvSpPr>
              <p:cNvPr id="831"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832"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800" name="Group 108"/>
            <p:cNvGrpSpPr>
              <a:grpSpLocks noChangeAspect="1"/>
            </p:cNvGrpSpPr>
            <p:nvPr/>
          </p:nvGrpSpPr>
          <p:grpSpPr bwMode="auto">
            <a:xfrm>
              <a:off x="4236" y="2306"/>
              <a:ext cx="17" cy="173"/>
              <a:chOff x="2832" y="2516"/>
              <a:chExt cx="43" cy="436"/>
            </a:xfrm>
            <a:grpFill/>
          </p:grpSpPr>
          <p:sp>
            <p:nvSpPr>
              <p:cNvPr id="829"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830"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805" name="Group 111"/>
            <p:cNvGrpSpPr>
              <a:grpSpLocks noChangeAspect="1"/>
            </p:cNvGrpSpPr>
            <p:nvPr/>
          </p:nvGrpSpPr>
          <p:grpSpPr bwMode="auto">
            <a:xfrm>
              <a:off x="4183" y="2397"/>
              <a:ext cx="16" cy="86"/>
              <a:chOff x="2668" y="2761"/>
              <a:chExt cx="40" cy="217"/>
            </a:xfrm>
            <a:grpFill/>
          </p:grpSpPr>
          <p:sp>
            <p:nvSpPr>
              <p:cNvPr id="827"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828"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812"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806" name="Group 115"/>
            <p:cNvGrpSpPr>
              <a:grpSpLocks noChangeAspect="1"/>
            </p:cNvGrpSpPr>
            <p:nvPr/>
          </p:nvGrpSpPr>
          <p:grpSpPr bwMode="auto">
            <a:xfrm flipV="1">
              <a:off x="4513" y="2312"/>
              <a:ext cx="16" cy="174"/>
              <a:chOff x="3217" y="3037"/>
              <a:chExt cx="46" cy="372"/>
            </a:xfrm>
            <a:grpFill/>
          </p:grpSpPr>
          <p:sp>
            <p:nvSpPr>
              <p:cNvPr id="825" name="AutoShape 116"/>
              <p:cNvSpPr>
                <a:spLocks noChangeAspect="1" noChangeArrowheads="1"/>
              </p:cNvSpPr>
              <p:nvPr/>
            </p:nvSpPr>
            <p:spPr bwMode="auto">
              <a:xfrm>
                <a:off x="3217" y="3037"/>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826" name="AutoShape 117"/>
              <p:cNvSpPr>
                <a:spLocks noChangeAspect="1" noChangeArrowheads="1"/>
              </p:cNvSpPr>
              <p:nvPr/>
            </p:nvSpPr>
            <p:spPr bwMode="auto">
              <a:xfrm>
                <a:off x="3217" y="3220"/>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807" name="Group 118"/>
            <p:cNvGrpSpPr>
              <a:grpSpLocks noChangeAspect="1"/>
            </p:cNvGrpSpPr>
            <p:nvPr/>
          </p:nvGrpSpPr>
          <p:grpSpPr bwMode="auto">
            <a:xfrm>
              <a:off x="4456" y="2268"/>
              <a:ext cx="19" cy="173"/>
              <a:chOff x="3353" y="3099"/>
              <a:chExt cx="40" cy="455"/>
            </a:xfrm>
            <a:grpFill/>
          </p:grpSpPr>
          <p:sp>
            <p:nvSpPr>
              <p:cNvPr id="823" name="AutoShape 119"/>
              <p:cNvSpPr>
                <a:spLocks noChangeAspect="1" noChangeArrowheads="1"/>
              </p:cNvSpPr>
              <p:nvPr/>
            </p:nvSpPr>
            <p:spPr bwMode="auto">
              <a:xfrm>
                <a:off x="3353" y="3325"/>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824" name="AutoShape 120"/>
              <p:cNvSpPr>
                <a:spLocks noChangeAspect="1" noChangeArrowheads="1"/>
              </p:cNvSpPr>
              <p:nvPr/>
            </p:nvSpPr>
            <p:spPr bwMode="auto">
              <a:xfrm>
                <a:off x="3353" y="3099"/>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808" name="Group 121"/>
            <p:cNvGrpSpPr>
              <a:grpSpLocks noChangeAspect="1"/>
            </p:cNvGrpSpPr>
            <p:nvPr/>
          </p:nvGrpSpPr>
          <p:grpSpPr bwMode="auto">
            <a:xfrm>
              <a:off x="4410" y="2271"/>
              <a:ext cx="18" cy="103"/>
              <a:chOff x="3486" y="3261"/>
              <a:chExt cx="40" cy="337"/>
            </a:xfrm>
            <a:grpFill/>
          </p:grpSpPr>
          <p:sp>
            <p:nvSpPr>
              <p:cNvPr id="821" name="AutoShape 122"/>
              <p:cNvSpPr>
                <a:spLocks noChangeAspect="1" noChangeArrowheads="1"/>
              </p:cNvSpPr>
              <p:nvPr/>
            </p:nvSpPr>
            <p:spPr bwMode="auto">
              <a:xfrm>
                <a:off x="3486" y="3430"/>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822" name="AutoShape 123"/>
              <p:cNvSpPr>
                <a:spLocks noChangeAspect="1" noChangeArrowheads="1"/>
              </p:cNvSpPr>
              <p:nvPr/>
            </p:nvSpPr>
            <p:spPr bwMode="auto">
              <a:xfrm>
                <a:off x="3486" y="3261"/>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816"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809" name="Group 125"/>
            <p:cNvGrpSpPr>
              <a:grpSpLocks noChangeAspect="1"/>
            </p:cNvGrpSpPr>
            <p:nvPr/>
          </p:nvGrpSpPr>
          <p:grpSpPr bwMode="auto">
            <a:xfrm>
              <a:off x="4561" y="2376"/>
              <a:ext cx="16" cy="107"/>
              <a:chOff x="2065" y="2441"/>
              <a:chExt cx="40" cy="272"/>
            </a:xfrm>
            <a:grpFill/>
          </p:grpSpPr>
          <p:sp>
            <p:nvSpPr>
              <p:cNvPr id="819" name="AutoShape 126"/>
              <p:cNvSpPr>
                <a:spLocks noChangeAspect="1" noChangeArrowheads="1"/>
              </p:cNvSpPr>
              <p:nvPr/>
            </p:nvSpPr>
            <p:spPr bwMode="auto">
              <a:xfrm>
                <a:off x="2065" y="2576"/>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820" name="AutoShape 127"/>
              <p:cNvSpPr>
                <a:spLocks noChangeAspect="1" noChangeArrowheads="1"/>
              </p:cNvSpPr>
              <p:nvPr/>
            </p:nvSpPr>
            <p:spPr bwMode="auto">
              <a:xfrm>
                <a:off x="2065" y="2441"/>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818"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sp>
        <p:nvSpPr>
          <p:cNvPr id="951" name="Line 1057"/>
          <p:cNvSpPr>
            <a:spLocks noChangeShapeType="1"/>
          </p:cNvSpPr>
          <p:nvPr/>
        </p:nvSpPr>
        <p:spPr bwMode="auto">
          <a:xfrm>
            <a:off x="4365625" y="1962150"/>
            <a:ext cx="6350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68" name="Line 1057"/>
          <p:cNvSpPr>
            <a:spLocks noChangeShapeType="1"/>
          </p:cNvSpPr>
          <p:nvPr/>
        </p:nvSpPr>
        <p:spPr bwMode="auto">
          <a:xfrm>
            <a:off x="6483350" y="1939925"/>
            <a:ext cx="6350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23572" name="Group 493"/>
          <p:cNvGrpSpPr>
            <a:grpSpLocks/>
          </p:cNvGrpSpPr>
          <p:nvPr/>
        </p:nvGrpSpPr>
        <p:grpSpPr bwMode="auto">
          <a:xfrm rot="7997929">
            <a:off x="695326" y="2389187"/>
            <a:ext cx="190500" cy="365125"/>
            <a:chOff x="5540761" y="1348784"/>
            <a:chExt cx="2548987" cy="3156214"/>
          </a:xfrm>
        </p:grpSpPr>
        <p:grpSp>
          <p:nvGrpSpPr>
            <p:cNvPr id="23717" name="Group 4"/>
            <p:cNvGrpSpPr>
              <a:grpSpLocks/>
            </p:cNvGrpSpPr>
            <p:nvPr/>
          </p:nvGrpSpPr>
          <p:grpSpPr bwMode="auto">
            <a:xfrm>
              <a:off x="5749454" y="1348784"/>
              <a:ext cx="1923193" cy="3156214"/>
              <a:chOff x="2252" y="368"/>
              <a:chExt cx="610" cy="872"/>
            </a:xfrm>
          </p:grpSpPr>
          <p:grpSp>
            <p:nvGrpSpPr>
              <p:cNvPr id="23722" name="Group 5"/>
              <p:cNvGrpSpPr>
                <a:grpSpLocks/>
              </p:cNvGrpSpPr>
              <p:nvPr/>
            </p:nvGrpSpPr>
            <p:grpSpPr bwMode="auto">
              <a:xfrm>
                <a:off x="2454" y="634"/>
                <a:ext cx="211" cy="606"/>
                <a:chOff x="2454" y="634"/>
                <a:chExt cx="211" cy="606"/>
              </a:xfrm>
            </p:grpSpPr>
            <p:sp>
              <p:nvSpPr>
                <p:cNvPr id="23731"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32"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33"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34"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723" name="Group 10"/>
              <p:cNvGrpSpPr>
                <a:grpSpLocks/>
              </p:cNvGrpSpPr>
              <p:nvPr/>
            </p:nvGrpSpPr>
            <p:grpSpPr bwMode="auto">
              <a:xfrm>
                <a:off x="2689" y="368"/>
                <a:ext cx="173" cy="418"/>
                <a:chOff x="2689" y="368"/>
                <a:chExt cx="173" cy="418"/>
              </a:xfrm>
            </p:grpSpPr>
            <p:sp>
              <p:nvSpPr>
                <p:cNvPr id="23728"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29"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30"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724" name="Group 14"/>
              <p:cNvGrpSpPr>
                <a:grpSpLocks/>
              </p:cNvGrpSpPr>
              <p:nvPr/>
            </p:nvGrpSpPr>
            <p:grpSpPr bwMode="auto">
              <a:xfrm>
                <a:off x="2252" y="368"/>
                <a:ext cx="186" cy="417"/>
                <a:chOff x="2252" y="368"/>
                <a:chExt cx="186" cy="417"/>
              </a:xfrm>
            </p:grpSpPr>
            <p:sp>
              <p:nvSpPr>
                <p:cNvPr id="23725"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26"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27"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3718"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19"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20"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21"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573" name="Group 512"/>
          <p:cNvGrpSpPr>
            <a:grpSpLocks/>
          </p:cNvGrpSpPr>
          <p:nvPr/>
        </p:nvGrpSpPr>
        <p:grpSpPr bwMode="auto">
          <a:xfrm rot="-9200971">
            <a:off x="1951038" y="2379663"/>
            <a:ext cx="192087" cy="366712"/>
            <a:chOff x="5540761" y="1348784"/>
            <a:chExt cx="2548987" cy="3156214"/>
          </a:xfrm>
        </p:grpSpPr>
        <p:grpSp>
          <p:nvGrpSpPr>
            <p:cNvPr id="23699" name="Group 4"/>
            <p:cNvGrpSpPr>
              <a:grpSpLocks/>
            </p:cNvGrpSpPr>
            <p:nvPr/>
          </p:nvGrpSpPr>
          <p:grpSpPr bwMode="auto">
            <a:xfrm>
              <a:off x="5749454" y="1348784"/>
              <a:ext cx="1923193" cy="3156214"/>
              <a:chOff x="2252" y="368"/>
              <a:chExt cx="610" cy="872"/>
            </a:xfrm>
          </p:grpSpPr>
          <p:grpSp>
            <p:nvGrpSpPr>
              <p:cNvPr id="23704" name="Group 5"/>
              <p:cNvGrpSpPr>
                <a:grpSpLocks/>
              </p:cNvGrpSpPr>
              <p:nvPr/>
            </p:nvGrpSpPr>
            <p:grpSpPr bwMode="auto">
              <a:xfrm>
                <a:off x="2454" y="634"/>
                <a:ext cx="211" cy="606"/>
                <a:chOff x="2454" y="634"/>
                <a:chExt cx="211" cy="606"/>
              </a:xfrm>
            </p:grpSpPr>
            <p:sp>
              <p:nvSpPr>
                <p:cNvPr id="23713"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14"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15"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16"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705" name="Group 10"/>
              <p:cNvGrpSpPr>
                <a:grpSpLocks/>
              </p:cNvGrpSpPr>
              <p:nvPr/>
            </p:nvGrpSpPr>
            <p:grpSpPr bwMode="auto">
              <a:xfrm>
                <a:off x="2689" y="368"/>
                <a:ext cx="173" cy="418"/>
                <a:chOff x="2689" y="368"/>
                <a:chExt cx="173" cy="418"/>
              </a:xfrm>
            </p:grpSpPr>
            <p:sp>
              <p:nvSpPr>
                <p:cNvPr id="23710"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11"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12"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706" name="Group 14"/>
              <p:cNvGrpSpPr>
                <a:grpSpLocks/>
              </p:cNvGrpSpPr>
              <p:nvPr/>
            </p:nvGrpSpPr>
            <p:grpSpPr bwMode="auto">
              <a:xfrm>
                <a:off x="2252" y="368"/>
                <a:ext cx="186" cy="417"/>
                <a:chOff x="2252" y="368"/>
                <a:chExt cx="186" cy="417"/>
              </a:xfrm>
            </p:grpSpPr>
            <p:sp>
              <p:nvSpPr>
                <p:cNvPr id="23707"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08"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09"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3700"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01"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02"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703"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574" name="Group 531"/>
          <p:cNvGrpSpPr>
            <a:grpSpLocks/>
          </p:cNvGrpSpPr>
          <p:nvPr/>
        </p:nvGrpSpPr>
        <p:grpSpPr bwMode="auto">
          <a:xfrm rot="2310469">
            <a:off x="1095375" y="2482850"/>
            <a:ext cx="192088" cy="365125"/>
            <a:chOff x="5540761" y="1348784"/>
            <a:chExt cx="2548987" cy="3156214"/>
          </a:xfrm>
        </p:grpSpPr>
        <p:grpSp>
          <p:nvGrpSpPr>
            <p:cNvPr id="23681" name="Group 4"/>
            <p:cNvGrpSpPr>
              <a:grpSpLocks/>
            </p:cNvGrpSpPr>
            <p:nvPr/>
          </p:nvGrpSpPr>
          <p:grpSpPr bwMode="auto">
            <a:xfrm>
              <a:off x="5749454" y="1348784"/>
              <a:ext cx="1923193" cy="3156214"/>
              <a:chOff x="2252" y="368"/>
              <a:chExt cx="610" cy="872"/>
            </a:xfrm>
          </p:grpSpPr>
          <p:grpSp>
            <p:nvGrpSpPr>
              <p:cNvPr id="23686" name="Group 5"/>
              <p:cNvGrpSpPr>
                <a:grpSpLocks/>
              </p:cNvGrpSpPr>
              <p:nvPr/>
            </p:nvGrpSpPr>
            <p:grpSpPr bwMode="auto">
              <a:xfrm>
                <a:off x="2454" y="634"/>
                <a:ext cx="211" cy="606"/>
                <a:chOff x="2454" y="634"/>
                <a:chExt cx="211" cy="606"/>
              </a:xfrm>
            </p:grpSpPr>
            <p:sp>
              <p:nvSpPr>
                <p:cNvPr id="23695"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96"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97"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98"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687" name="Group 10"/>
              <p:cNvGrpSpPr>
                <a:grpSpLocks/>
              </p:cNvGrpSpPr>
              <p:nvPr/>
            </p:nvGrpSpPr>
            <p:grpSpPr bwMode="auto">
              <a:xfrm>
                <a:off x="2689" y="368"/>
                <a:ext cx="173" cy="418"/>
                <a:chOff x="2689" y="368"/>
                <a:chExt cx="173" cy="418"/>
              </a:xfrm>
            </p:grpSpPr>
            <p:sp>
              <p:nvSpPr>
                <p:cNvPr id="23692"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93"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94"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688" name="Group 14"/>
              <p:cNvGrpSpPr>
                <a:grpSpLocks/>
              </p:cNvGrpSpPr>
              <p:nvPr/>
            </p:nvGrpSpPr>
            <p:grpSpPr bwMode="auto">
              <a:xfrm>
                <a:off x="2252" y="368"/>
                <a:ext cx="186" cy="417"/>
                <a:chOff x="2252" y="368"/>
                <a:chExt cx="186" cy="417"/>
              </a:xfrm>
            </p:grpSpPr>
            <p:sp>
              <p:nvSpPr>
                <p:cNvPr id="23689"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90"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91"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3682"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83"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84"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85"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575" name="Group 550"/>
          <p:cNvGrpSpPr>
            <a:grpSpLocks/>
          </p:cNvGrpSpPr>
          <p:nvPr/>
        </p:nvGrpSpPr>
        <p:grpSpPr bwMode="auto">
          <a:xfrm rot="9971663">
            <a:off x="966788" y="1485900"/>
            <a:ext cx="190500" cy="365125"/>
            <a:chOff x="5540761" y="1348784"/>
            <a:chExt cx="2548987" cy="3156214"/>
          </a:xfrm>
        </p:grpSpPr>
        <p:grpSp>
          <p:nvGrpSpPr>
            <p:cNvPr id="23663" name="Group 4"/>
            <p:cNvGrpSpPr>
              <a:grpSpLocks/>
            </p:cNvGrpSpPr>
            <p:nvPr/>
          </p:nvGrpSpPr>
          <p:grpSpPr bwMode="auto">
            <a:xfrm>
              <a:off x="5749454" y="1348784"/>
              <a:ext cx="1923193" cy="3156214"/>
              <a:chOff x="2252" y="368"/>
              <a:chExt cx="610" cy="872"/>
            </a:xfrm>
          </p:grpSpPr>
          <p:grpSp>
            <p:nvGrpSpPr>
              <p:cNvPr id="23668" name="Group 5"/>
              <p:cNvGrpSpPr>
                <a:grpSpLocks/>
              </p:cNvGrpSpPr>
              <p:nvPr/>
            </p:nvGrpSpPr>
            <p:grpSpPr bwMode="auto">
              <a:xfrm>
                <a:off x="2454" y="634"/>
                <a:ext cx="211" cy="606"/>
                <a:chOff x="2454" y="634"/>
                <a:chExt cx="211" cy="606"/>
              </a:xfrm>
            </p:grpSpPr>
            <p:sp>
              <p:nvSpPr>
                <p:cNvPr id="23677"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78"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79"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80"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669" name="Group 10"/>
              <p:cNvGrpSpPr>
                <a:grpSpLocks/>
              </p:cNvGrpSpPr>
              <p:nvPr/>
            </p:nvGrpSpPr>
            <p:grpSpPr bwMode="auto">
              <a:xfrm>
                <a:off x="2689" y="368"/>
                <a:ext cx="173" cy="418"/>
                <a:chOff x="2689" y="368"/>
                <a:chExt cx="173" cy="418"/>
              </a:xfrm>
            </p:grpSpPr>
            <p:sp>
              <p:nvSpPr>
                <p:cNvPr id="23674"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75"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76"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670" name="Group 14"/>
              <p:cNvGrpSpPr>
                <a:grpSpLocks/>
              </p:cNvGrpSpPr>
              <p:nvPr/>
            </p:nvGrpSpPr>
            <p:grpSpPr bwMode="auto">
              <a:xfrm>
                <a:off x="2252" y="368"/>
                <a:ext cx="186" cy="417"/>
                <a:chOff x="2252" y="368"/>
                <a:chExt cx="186" cy="417"/>
              </a:xfrm>
            </p:grpSpPr>
            <p:sp>
              <p:nvSpPr>
                <p:cNvPr id="23671"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72"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73"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3664"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65"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66"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67"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576" name="Group 569"/>
          <p:cNvGrpSpPr>
            <a:grpSpLocks/>
          </p:cNvGrpSpPr>
          <p:nvPr/>
        </p:nvGrpSpPr>
        <p:grpSpPr bwMode="auto">
          <a:xfrm rot="-1250159">
            <a:off x="1525588" y="2389188"/>
            <a:ext cx="192087" cy="365125"/>
            <a:chOff x="5540761" y="1348784"/>
            <a:chExt cx="2548987" cy="3156214"/>
          </a:xfrm>
        </p:grpSpPr>
        <p:grpSp>
          <p:nvGrpSpPr>
            <p:cNvPr id="23645" name="Group 4"/>
            <p:cNvGrpSpPr>
              <a:grpSpLocks/>
            </p:cNvGrpSpPr>
            <p:nvPr/>
          </p:nvGrpSpPr>
          <p:grpSpPr bwMode="auto">
            <a:xfrm>
              <a:off x="5749454" y="1348784"/>
              <a:ext cx="1923193" cy="3156214"/>
              <a:chOff x="2252" y="368"/>
              <a:chExt cx="610" cy="872"/>
            </a:xfrm>
          </p:grpSpPr>
          <p:grpSp>
            <p:nvGrpSpPr>
              <p:cNvPr id="23650" name="Group 5"/>
              <p:cNvGrpSpPr>
                <a:grpSpLocks/>
              </p:cNvGrpSpPr>
              <p:nvPr/>
            </p:nvGrpSpPr>
            <p:grpSpPr bwMode="auto">
              <a:xfrm>
                <a:off x="2454" y="634"/>
                <a:ext cx="211" cy="606"/>
                <a:chOff x="2454" y="634"/>
                <a:chExt cx="211" cy="606"/>
              </a:xfrm>
            </p:grpSpPr>
            <p:sp>
              <p:nvSpPr>
                <p:cNvPr id="23659"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60"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61"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62"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651" name="Group 10"/>
              <p:cNvGrpSpPr>
                <a:grpSpLocks/>
              </p:cNvGrpSpPr>
              <p:nvPr/>
            </p:nvGrpSpPr>
            <p:grpSpPr bwMode="auto">
              <a:xfrm>
                <a:off x="2689" y="368"/>
                <a:ext cx="173" cy="418"/>
                <a:chOff x="2689" y="368"/>
                <a:chExt cx="173" cy="418"/>
              </a:xfrm>
            </p:grpSpPr>
            <p:sp>
              <p:nvSpPr>
                <p:cNvPr id="23656"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57"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58"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652" name="Group 14"/>
              <p:cNvGrpSpPr>
                <a:grpSpLocks/>
              </p:cNvGrpSpPr>
              <p:nvPr/>
            </p:nvGrpSpPr>
            <p:grpSpPr bwMode="auto">
              <a:xfrm>
                <a:off x="2252" y="368"/>
                <a:ext cx="186" cy="417"/>
                <a:chOff x="2252" y="368"/>
                <a:chExt cx="186" cy="417"/>
              </a:xfrm>
            </p:grpSpPr>
            <p:sp>
              <p:nvSpPr>
                <p:cNvPr id="23653"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54"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55"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3646"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47"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48"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49"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577" name="Group 588"/>
          <p:cNvGrpSpPr>
            <a:grpSpLocks/>
          </p:cNvGrpSpPr>
          <p:nvPr/>
        </p:nvGrpSpPr>
        <p:grpSpPr bwMode="auto">
          <a:xfrm rot="-9200971">
            <a:off x="1654175" y="1468438"/>
            <a:ext cx="192088" cy="365125"/>
            <a:chOff x="5540761" y="1348784"/>
            <a:chExt cx="2548987" cy="3156214"/>
          </a:xfrm>
        </p:grpSpPr>
        <p:grpSp>
          <p:nvGrpSpPr>
            <p:cNvPr id="23627" name="Group 4"/>
            <p:cNvGrpSpPr>
              <a:grpSpLocks/>
            </p:cNvGrpSpPr>
            <p:nvPr/>
          </p:nvGrpSpPr>
          <p:grpSpPr bwMode="auto">
            <a:xfrm>
              <a:off x="5749454" y="1348784"/>
              <a:ext cx="1923193" cy="3156214"/>
              <a:chOff x="2252" y="368"/>
              <a:chExt cx="610" cy="872"/>
            </a:xfrm>
          </p:grpSpPr>
          <p:grpSp>
            <p:nvGrpSpPr>
              <p:cNvPr id="23632" name="Group 5"/>
              <p:cNvGrpSpPr>
                <a:grpSpLocks/>
              </p:cNvGrpSpPr>
              <p:nvPr/>
            </p:nvGrpSpPr>
            <p:grpSpPr bwMode="auto">
              <a:xfrm>
                <a:off x="2454" y="634"/>
                <a:ext cx="211" cy="606"/>
                <a:chOff x="2454" y="634"/>
                <a:chExt cx="211" cy="606"/>
              </a:xfrm>
            </p:grpSpPr>
            <p:sp>
              <p:nvSpPr>
                <p:cNvPr id="23641"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42"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43"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44"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633" name="Group 10"/>
              <p:cNvGrpSpPr>
                <a:grpSpLocks/>
              </p:cNvGrpSpPr>
              <p:nvPr/>
            </p:nvGrpSpPr>
            <p:grpSpPr bwMode="auto">
              <a:xfrm>
                <a:off x="2689" y="368"/>
                <a:ext cx="173" cy="418"/>
                <a:chOff x="2689" y="368"/>
                <a:chExt cx="173" cy="418"/>
              </a:xfrm>
            </p:grpSpPr>
            <p:sp>
              <p:nvSpPr>
                <p:cNvPr id="23638"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39"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40"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3634" name="Group 14"/>
              <p:cNvGrpSpPr>
                <a:grpSpLocks/>
              </p:cNvGrpSpPr>
              <p:nvPr/>
            </p:nvGrpSpPr>
            <p:grpSpPr bwMode="auto">
              <a:xfrm>
                <a:off x="2252" y="368"/>
                <a:ext cx="186" cy="417"/>
                <a:chOff x="2252" y="368"/>
                <a:chExt cx="186" cy="417"/>
              </a:xfrm>
            </p:grpSpPr>
            <p:sp>
              <p:nvSpPr>
                <p:cNvPr id="23635"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36"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37"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3628"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29"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30"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631"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929" name="Group 3"/>
          <p:cNvGrpSpPr>
            <a:grpSpLocks/>
          </p:cNvGrpSpPr>
          <p:nvPr/>
        </p:nvGrpSpPr>
        <p:grpSpPr bwMode="auto">
          <a:xfrm>
            <a:off x="5484813" y="1422400"/>
            <a:ext cx="654050" cy="1122363"/>
            <a:chOff x="3159771" y="1226455"/>
            <a:chExt cx="826979" cy="1207188"/>
          </a:xfrm>
        </p:grpSpPr>
        <p:grpSp>
          <p:nvGrpSpPr>
            <p:cNvPr id="23599" name="Group 963"/>
            <p:cNvGrpSpPr>
              <a:grpSpLocks/>
            </p:cNvGrpSpPr>
            <p:nvPr/>
          </p:nvGrpSpPr>
          <p:grpSpPr bwMode="auto">
            <a:xfrm>
              <a:off x="3159771" y="1346626"/>
              <a:ext cx="826979" cy="1087017"/>
              <a:chOff x="336" y="2832"/>
              <a:chExt cx="606" cy="1116"/>
            </a:xfrm>
          </p:grpSpPr>
          <p:sp>
            <p:nvSpPr>
              <p:cNvPr id="23614" name="Freeform 964"/>
              <p:cNvSpPr>
                <a:spLocks noChangeAspect="1"/>
              </p:cNvSpPr>
              <p:nvPr/>
            </p:nvSpPr>
            <p:spPr bwMode="auto">
              <a:xfrm>
                <a:off x="336" y="2832"/>
                <a:ext cx="606" cy="1116"/>
              </a:xfrm>
              <a:custGeom>
                <a:avLst/>
                <a:gdLst>
                  <a:gd name="T0" fmla="*/ 1 w 868"/>
                  <a:gd name="T1" fmla="*/ 1 h 1598"/>
                  <a:gd name="T2" fmla="*/ 1 w 868"/>
                  <a:gd name="T3" fmla="*/ 1 h 1598"/>
                  <a:gd name="T4" fmla="*/ 1 w 868"/>
                  <a:gd name="T5" fmla="*/ 1 h 1598"/>
                  <a:gd name="T6" fmla="*/ 1 w 868"/>
                  <a:gd name="T7" fmla="*/ 1 h 1598"/>
                  <a:gd name="T8" fmla="*/ 1 w 868"/>
                  <a:gd name="T9" fmla="*/ 1 h 1598"/>
                  <a:gd name="T10" fmla="*/ 1 w 868"/>
                  <a:gd name="T11" fmla="*/ 1 h 1598"/>
                  <a:gd name="T12" fmla="*/ 1 w 868"/>
                  <a:gd name="T13" fmla="*/ 1 h 1598"/>
                  <a:gd name="T14" fmla="*/ 1 w 868"/>
                  <a:gd name="T15" fmla="*/ 1 h 1598"/>
                  <a:gd name="T16" fmla="*/ 1 w 868"/>
                  <a:gd name="T17" fmla="*/ 0 h 1598"/>
                  <a:gd name="T18" fmla="*/ 1 w 868"/>
                  <a:gd name="T19" fmla="*/ 1 h 1598"/>
                  <a:gd name="T20" fmla="*/ 1 w 868"/>
                  <a:gd name="T21" fmla="*/ 1 h 1598"/>
                  <a:gd name="T22" fmla="*/ 1 w 868"/>
                  <a:gd name="T23" fmla="*/ 1 h 1598"/>
                  <a:gd name="T24" fmla="*/ 1 w 868"/>
                  <a:gd name="T25" fmla="*/ 1 h 1598"/>
                  <a:gd name="T26" fmla="*/ 1 w 868"/>
                  <a:gd name="T27" fmla="*/ 1 h 1598"/>
                  <a:gd name="T28" fmla="*/ 1 w 868"/>
                  <a:gd name="T29" fmla="*/ 1 h 1598"/>
                  <a:gd name="T30" fmla="*/ 1 w 868"/>
                  <a:gd name="T31" fmla="*/ 1 h 1598"/>
                  <a:gd name="T32" fmla="*/ 1 w 868"/>
                  <a:gd name="T33" fmla="*/ 1 h 1598"/>
                  <a:gd name="T34" fmla="*/ 1 w 868"/>
                  <a:gd name="T35" fmla="*/ 1 h 1598"/>
                  <a:gd name="T36" fmla="*/ 1 w 868"/>
                  <a:gd name="T37" fmla="*/ 1 h 1598"/>
                  <a:gd name="T38" fmla="*/ 1 w 868"/>
                  <a:gd name="T39" fmla="*/ 1 h 1598"/>
                  <a:gd name="T40" fmla="*/ 1 w 868"/>
                  <a:gd name="T41" fmla="*/ 1 h 1598"/>
                  <a:gd name="T42" fmla="*/ 1 w 868"/>
                  <a:gd name="T43" fmla="*/ 1 h 1598"/>
                  <a:gd name="T44" fmla="*/ 1 w 868"/>
                  <a:gd name="T45" fmla="*/ 1 h 1598"/>
                  <a:gd name="T46" fmla="*/ 1 w 868"/>
                  <a:gd name="T47" fmla="*/ 1 h 1598"/>
                  <a:gd name="T48" fmla="*/ 1 w 868"/>
                  <a:gd name="T49" fmla="*/ 1 h 1598"/>
                  <a:gd name="T50" fmla="*/ 1 w 868"/>
                  <a:gd name="T51" fmla="*/ 1 h 1598"/>
                  <a:gd name="T52" fmla="*/ 1 w 868"/>
                  <a:gd name="T53" fmla="*/ 1 h 1598"/>
                  <a:gd name="T54" fmla="*/ 1 w 868"/>
                  <a:gd name="T55" fmla="*/ 1 h 1598"/>
                  <a:gd name="T56" fmla="*/ 1 w 868"/>
                  <a:gd name="T57" fmla="*/ 1 h 1598"/>
                  <a:gd name="T58" fmla="*/ 1 w 868"/>
                  <a:gd name="T59" fmla="*/ 1 h 1598"/>
                  <a:gd name="T60" fmla="*/ 1 w 868"/>
                  <a:gd name="T61" fmla="*/ 1 h 1598"/>
                  <a:gd name="T62" fmla="*/ 1 w 868"/>
                  <a:gd name="T63" fmla="*/ 1 h 1598"/>
                  <a:gd name="T64" fmla="*/ 1 w 868"/>
                  <a:gd name="T65" fmla="*/ 1 h 1598"/>
                  <a:gd name="T66" fmla="*/ 1 w 868"/>
                  <a:gd name="T67" fmla="*/ 1 h 1598"/>
                  <a:gd name="T68" fmla="*/ 1 w 868"/>
                  <a:gd name="T69" fmla="*/ 1 h 1598"/>
                  <a:gd name="T70" fmla="*/ 1 w 868"/>
                  <a:gd name="T71" fmla="*/ 1 h 1598"/>
                  <a:gd name="T72" fmla="*/ 1 w 868"/>
                  <a:gd name="T73" fmla="*/ 1 h 1598"/>
                  <a:gd name="T74" fmla="*/ 1 w 868"/>
                  <a:gd name="T75" fmla="*/ 1 h 1598"/>
                  <a:gd name="T76" fmla="*/ 1 w 868"/>
                  <a:gd name="T77" fmla="*/ 1 h 1598"/>
                  <a:gd name="T78" fmla="*/ 1 w 868"/>
                  <a:gd name="T79" fmla="*/ 1 h 1598"/>
                  <a:gd name="T80" fmla="*/ 0 w 868"/>
                  <a:gd name="T81" fmla="*/ 1 h 1598"/>
                  <a:gd name="T82" fmla="*/ 1 w 868"/>
                  <a:gd name="T83" fmla="*/ 1 h 1598"/>
                  <a:gd name="T84" fmla="*/ 1 w 868"/>
                  <a:gd name="T85" fmla="*/ 1 h 1598"/>
                  <a:gd name="T86" fmla="*/ 1 w 868"/>
                  <a:gd name="T87" fmla="*/ 1 h 159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68"/>
                  <a:gd name="T133" fmla="*/ 0 h 1598"/>
                  <a:gd name="T134" fmla="*/ 868 w 868"/>
                  <a:gd name="T135" fmla="*/ 1598 h 159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68" h="1598">
                    <a:moveTo>
                      <a:pt x="139" y="930"/>
                    </a:moveTo>
                    <a:lnTo>
                      <a:pt x="245" y="610"/>
                    </a:lnTo>
                    <a:lnTo>
                      <a:pt x="246" y="534"/>
                    </a:lnTo>
                    <a:lnTo>
                      <a:pt x="250" y="367"/>
                    </a:lnTo>
                    <a:lnTo>
                      <a:pt x="251" y="199"/>
                    </a:lnTo>
                    <a:lnTo>
                      <a:pt x="250" y="120"/>
                    </a:lnTo>
                    <a:lnTo>
                      <a:pt x="244" y="114"/>
                    </a:lnTo>
                    <a:lnTo>
                      <a:pt x="234" y="104"/>
                    </a:lnTo>
                    <a:lnTo>
                      <a:pt x="226" y="92"/>
                    </a:lnTo>
                    <a:lnTo>
                      <a:pt x="220" y="81"/>
                    </a:lnTo>
                    <a:lnTo>
                      <a:pt x="219" y="72"/>
                    </a:lnTo>
                    <a:lnTo>
                      <a:pt x="219" y="61"/>
                    </a:lnTo>
                    <a:lnTo>
                      <a:pt x="220" y="51"/>
                    </a:lnTo>
                    <a:lnTo>
                      <a:pt x="223" y="41"/>
                    </a:lnTo>
                    <a:lnTo>
                      <a:pt x="226" y="33"/>
                    </a:lnTo>
                    <a:lnTo>
                      <a:pt x="232" y="24"/>
                    </a:lnTo>
                    <a:lnTo>
                      <a:pt x="239" y="17"/>
                    </a:lnTo>
                    <a:lnTo>
                      <a:pt x="246" y="11"/>
                    </a:lnTo>
                    <a:lnTo>
                      <a:pt x="252" y="8"/>
                    </a:lnTo>
                    <a:lnTo>
                      <a:pt x="264" y="6"/>
                    </a:lnTo>
                    <a:lnTo>
                      <a:pt x="280" y="5"/>
                    </a:lnTo>
                    <a:lnTo>
                      <a:pt x="300" y="4"/>
                    </a:lnTo>
                    <a:lnTo>
                      <a:pt x="324" y="2"/>
                    </a:lnTo>
                    <a:lnTo>
                      <a:pt x="351" y="1"/>
                    </a:lnTo>
                    <a:lnTo>
                      <a:pt x="379" y="0"/>
                    </a:lnTo>
                    <a:lnTo>
                      <a:pt x="409" y="0"/>
                    </a:lnTo>
                    <a:lnTo>
                      <a:pt x="470" y="0"/>
                    </a:lnTo>
                    <a:lnTo>
                      <a:pt x="499" y="0"/>
                    </a:lnTo>
                    <a:lnTo>
                      <a:pt x="527" y="1"/>
                    </a:lnTo>
                    <a:lnTo>
                      <a:pt x="552" y="2"/>
                    </a:lnTo>
                    <a:lnTo>
                      <a:pt x="576" y="4"/>
                    </a:lnTo>
                    <a:lnTo>
                      <a:pt x="597" y="5"/>
                    </a:lnTo>
                    <a:lnTo>
                      <a:pt x="614" y="7"/>
                    </a:lnTo>
                    <a:lnTo>
                      <a:pt x="626" y="11"/>
                    </a:lnTo>
                    <a:lnTo>
                      <a:pt x="633" y="13"/>
                    </a:lnTo>
                    <a:lnTo>
                      <a:pt x="640" y="19"/>
                    </a:lnTo>
                    <a:lnTo>
                      <a:pt x="646" y="26"/>
                    </a:lnTo>
                    <a:lnTo>
                      <a:pt x="651" y="34"/>
                    </a:lnTo>
                    <a:lnTo>
                      <a:pt x="655" y="41"/>
                    </a:lnTo>
                    <a:lnTo>
                      <a:pt x="657" y="50"/>
                    </a:lnTo>
                    <a:lnTo>
                      <a:pt x="659" y="59"/>
                    </a:lnTo>
                    <a:lnTo>
                      <a:pt x="660" y="70"/>
                    </a:lnTo>
                    <a:lnTo>
                      <a:pt x="660" y="79"/>
                    </a:lnTo>
                    <a:lnTo>
                      <a:pt x="657" y="86"/>
                    </a:lnTo>
                    <a:lnTo>
                      <a:pt x="655" y="94"/>
                    </a:lnTo>
                    <a:lnTo>
                      <a:pt x="650" y="101"/>
                    </a:lnTo>
                    <a:lnTo>
                      <a:pt x="647" y="106"/>
                    </a:lnTo>
                    <a:lnTo>
                      <a:pt x="642" y="112"/>
                    </a:lnTo>
                    <a:lnTo>
                      <a:pt x="636" y="121"/>
                    </a:lnTo>
                    <a:lnTo>
                      <a:pt x="631" y="131"/>
                    </a:lnTo>
                    <a:lnTo>
                      <a:pt x="628" y="134"/>
                    </a:lnTo>
                    <a:lnTo>
                      <a:pt x="628" y="213"/>
                    </a:lnTo>
                    <a:lnTo>
                      <a:pt x="627" y="387"/>
                    </a:lnTo>
                    <a:lnTo>
                      <a:pt x="626" y="560"/>
                    </a:lnTo>
                    <a:lnTo>
                      <a:pt x="624" y="639"/>
                    </a:lnTo>
                    <a:lnTo>
                      <a:pt x="808" y="1160"/>
                    </a:lnTo>
                    <a:lnTo>
                      <a:pt x="819" y="1189"/>
                    </a:lnTo>
                    <a:lnTo>
                      <a:pt x="829" y="1218"/>
                    </a:lnTo>
                    <a:lnTo>
                      <a:pt x="840" y="1247"/>
                    </a:lnTo>
                    <a:lnTo>
                      <a:pt x="849" y="1275"/>
                    </a:lnTo>
                    <a:lnTo>
                      <a:pt x="858" y="1301"/>
                    </a:lnTo>
                    <a:lnTo>
                      <a:pt x="864" y="1323"/>
                    </a:lnTo>
                    <a:lnTo>
                      <a:pt x="867" y="1343"/>
                    </a:lnTo>
                    <a:lnTo>
                      <a:pt x="868" y="1359"/>
                    </a:lnTo>
                    <a:lnTo>
                      <a:pt x="867" y="1373"/>
                    </a:lnTo>
                    <a:lnTo>
                      <a:pt x="864" y="1389"/>
                    </a:lnTo>
                    <a:lnTo>
                      <a:pt x="860" y="1406"/>
                    </a:lnTo>
                    <a:lnTo>
                      <a:pt x="854" y="1422"/>
                    </a:lnTo>
                    <a:lnTo>
                      <a:pt x="849" y="1439"/>
                    </a:lnTo>
                    <a:lnTo>
                      <a:pt x="842" y="1455"/>
                    </a:lnTo>
                    <a:lnTo>
                      <a:pt x="836" y="1468"/>
                    </a:lnTo>
                    <a:lnTo>
                      <a:pt x="829" y="1480"/>
                    </a:lnTo>
                    <a:lnTo>
                      <a:pt x="821" y="1491"/>
                    </a:lnTo>
                    <a:lnTo>
                      <a:pt x="809" y="1502"/>
                    </a:lnTo>
                    <a:lnTo>
                      <a:pt x="796" y="1513"/>
                    </a:lnTo>
                    <a:lnTo>
                      <a:pt x="781" y="1525"/>
                    </a:lnTo>
                    <a:lnTo>
                      <a:pt x="765" y="1535"/>
                    </a:lnTo>
                    <a:lnTo>
                      <a:pt x="747" y="1545"/>
                    </a:lnTo>
                    <a:lnTo>
                      <a:pt x="729" y="1552"/>
                    </a:lnTo>
                    <a:lnTo>
                      <a:pt x="713" y="1558"/>
                    </a:lnTo>
                    <a:lnTo>
                      <a:pt x="695" y="1564"/>
                    </a:lnTo>
                    <a:lnTo>
                      <a:pt x="675" y="1570"/>
                    </a:lnTo>
                    <a:lnTo>
                      <a:pt x="651" y="1574"/>
                    </a:lnTo>
                    <a:lnTo>
                      <a:pt x="628" y="1580"/>
                    </a:lnTo>
                    <a:lnTo>
                      <a:pt x="603" y="1585"/>
                    </a:lnTo>
                    <a:lnTo>
                      <a:pt x="578" y="1589"/>
                    </a:lnTo>
                    <a:lnTo>
                      <a:pt x="555" y="1592"/>
                    </a:lnTo>
                    <a:lnTo>
                      <a:pt x="531" y="1596"/>
                    </a:lnTo>
                    <a:lnTo>
                      <a:pt x="522" y="1597"/>
                    </a:lnTo>
                    <a:lnTo>
                      <a:pt x="510" y="1597"/>
                    </a:lnTo>
                    <a:lnTo>
                      <a:pt x="496" y="1597"/>
                    </a:lnTo>
                    <a:lnTo>
                      <a:pt x="481" y="1598"/>
                    </a:lnTo>
                    <a:lnTo>
                      <a:pt x="465" y="1598"/>
                    </a:lnTo>
                    <a:lnTo>
                      <a:pt x="448" y="1598"/>
                    </a:lnTo>
                    <a:lnTo>
                      <a:pt x="429" y="1598"/>
                    </a:lnTo>
                    <a:lnTo>
                      <a:pt x="410" y="1597"/>
                    </a:lnTo>
                    <a:lnTo>
                      <a:pt x="391" y="1597"/>
                    </a:lnTo>
                    <a:lnTo>
                      <a:pt x="372" y="1596"/>
                    </a:lnTo>
                    <a:lnTo>
                      <a:pt x="352" y="1594"/>
                    </a:lnTo>
                    <a:lnTo>
                      <a:pt x="333" y="1593"/>
                    </a:lnTo>
                    <a:lnTo>
                      <a:pt x="314" y="1592"/>
                    </a:lnTo>
                    <a:lnTo>
                      <a:pt x="297" y="1590"/>
                    </a:lnTo>
                    <a:lnTo>
                      <a:pt x="279" y="1587"/>
                    </a:lnTo>
                    <a:lnTo>
                      <a:pt x="264" y="1585"/>
                    </a:lnTo>
                    <a:lnTo>
                      <a:pt x="239" y="1580"/>
                    </a:lnTo>
                    <a:lnTo>
                      <a:pt x="213" y="1574"/>
                    </a:lnTo>
                    <a:lnTo>
                      <a:pt x="188" y="1567"/>
                    </a:lnTo>
                    <a:lnTo>
                      <a:pt x="164" y="1560"/>
                    </a:lnTo>
                    <a:lnTo>
                      <a:pt x="141" y="1553"/>
                    </a:lnTo>
                    <a:lnTo>
                      <a:pt x="121" y="1545"/>
                    </a:lnTo>
                    <a:lnTo>
                      <a:pt x="102" y="1537"/>
                    </a:lnTo>
                    <a:lnTo>
                      <a:pt x="88" y="1530"/>
                    </a:lnTo>
                    <a:lnTo>
                      <a:pt x="76" y="1520"/>
                    </a:lnTo>
                    <a:lnTo>
                      <a:pt x="66" y="1508"/>
                    </a:lnTo>
                    <a:lnTo>
                      <a:pt x="55" y="1495"/>
                    </a:lnTo>
                    <a:lnTo>
                      <a:pt x="47" y="1481"/>
                    </a:lnTo>
                    <a:lnTo>
                      <a:pt x="39" y="1467"/>
                    </a:lnTo>
                    <a:lnTo>
                      <a:pt x="33" y="1454"/>
                    </a:lnTo>
                    <a:lnTo>
                      <a:pt x="27" y="1441"/>
                    </a:lnTo>
                    <a:lnTo>
                      <a:pt x="22" y="1429"/>
                    </a:lnTo>
                    <a:lnTo>
                      <a:pt x="14" y="1406"/>
                    </a:lnTo>
                    <a:lnTo>
                      <a:pt x="5" y="1375"/>
                    </a:lnTo>
                    <a:lnTo>
                      <a:pt x="0" y="1335"/>
                    </a:lnTo>
                    <a:lnTo>
                      <a:pt x="5" y="1284"/>
                    </a:lnTo>
                    <a:lnTo>
                      <a:pt x="23" y="1234"/>
                    </a:lnTo>
                    <a:lnTo>
                      <a:pt x="42" y="1183"/>
                    </a:lnTo>
                    <a:lnTo>
                      <a:pt x="61" y="1133"/>
                    </a:lnTo>
                    <a:lnTo>
                      <a:pt x="80" y="1085"/>
                    </a:lnTo>
                    <a:lnTo>
                      <a:pt x="98" y="1040"/>
                    </a:lnTo>
                    <a:lnTo>
                      <a:pt x="114" y="999"/>
                    </a:lnTo>
                    <a:lnTo>
                      <a:pt x="127" y="962"/>
                    </a:lnTo>
                    <a:lnTo>
                      <a:pt x="139" y="9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15" name="Freeform 965"/>
              <p:cNvSpPr>
                <a:spLocks noChangeAspect="1"/>
              </p:cNvSpPr>
              <p:nvPr/>
            </p:nvSpPr>
            <p:spPr bwMode="auto">
              <a:xfrm>
                <a:off x="359" y="2849"/>
                <a:ext cx="557" cy="1078"/>
              </a:xfrm>
              <a:custGeom>
                <a:avLst/>
                <a:gdLst>
                  <a:gd name="T0" fmla="*/ 1 w 798"/>
                  <a:gd name="T1" fmla="*/ 1 h 1542"/>
                  <a:gd name="T2" fmla="*/ 1 w 798"/>
                  <a:gd name="T3" fmla="*/ 1 h 1542"/>
                  <a:gd name="T4" fmla="*/ 1 w 798"/>
                  <a:gd name="T5" fmla="*/ 1 h 1542"/>
                  <a:gd name="T6" fmla="*/ 1 w 798"/>
                  <a:gd name="T7" fmla="*/ 1 h 1542"/>
                  <a:gd name="T8" fmla="*/ 1 w 798"/>
                  <a:gd name="T9" fmla="*/ 1 h 1542"/>
                  <a:gd name="T10" fmla="*/ 1 w 798"/>
                  <a:gd name="T11" fmla="*/ 1 h 1542"/>
                  <a:gd name="T12" fmla="*/ 1 w 798"/>
                  <a:gd name="T13" fmla="*/ 0 h 1542"/>
                  <a:gd name="T14" fmla="*/ 1 w 798"/>
                  <a:gd name="T15" fmla="*/ 1 h 1542"/>
                  <a:gd name="T16" fmla="*/ 1 w 798"/>
                  <a:gd name="T17" fmla="*/ 1 h 1542"/>
                  <a:gd name="T18" fmla="*/ 1 w 798"/>
                  <a:gd name="T19" fmla="*/ 1 h 1542"/>
                  <a:gd name="T20" fmla="*/ 1 w 798"/>
                  <a:gd name="T21" fmla="*/ 1 h 1542"/>
                  <a:gd name="T22" fmla="*/ 1 w 798"/>
                  <a:gd name="T23" fmla="*/ 1 h 1542"/>
                  <a:gd name="T24" fmla="*/ 1 w 798"/>
                  <a:gd name="T25" fmla="*/ 1 h 1542"/>
                  <a:gd name="T26" fmla="*/ 1 w 798"/>
                  <a:gd name="T27" fmla="*/ 1 h 1542"/>
                  <a:gd name="T28" fmla="*/ 1 w 798"/>
                  <a:gd name="T29" fmla="*/ 1 h 1542"/>
                  <a:gd name="T30" fmla="*/ 1 w 798"/>
                  <a:gd name="T31" fmla="*/ 1 h 1542"/>
                  <a:gd name="T32" fmla="*/ 1 w 798"/>
                  <a:gd name="T33" fmla="*/ 1 h 1542"/>
                  <a:gd name="T34" fmla="*/ 1 w 798"/>
                  <a:gd name="T35" fmla="*/ 1 h 1542"/>
                  <a:gd name="T36" fmla="*/ 1 w 798"/>
                  <a:gd name="T37" fmla="*/ 1 h 1542"/>
                  <a:gd name="T38" fmla="*/ 1 w 798"/>
                  <a:gd name="T39" fmla="*/ 1 h 1542"/>
                  <a:gd name="T40" fmla="*/ 1 w 798"/>
                  <a:gd name="T41" fmla="*/ 1 h 1542"/>
                  <a:gd name="T42" fmla="*/ 1 w 798"/>
                  <a:gd name="T43" fmla="*/ 1 h 1542"/>
                  <a:gd name="T44" fmla="*/ 1 w 798"/>
                  <a:gd name="T45" fmla="*/ 1 h 1542"/>
                  <a:gd name="T46" fmla="*/ 1 w 798"/>
                  <a:gd name="T47" fmla="*/ 1 h 1542"/>
                  <a:gd name="T48" fmla="*/ 1 w 798"/>
                  <a:gd name="T49" fmla="*/ 1 h 1542"/>
                  <a:gd name="T50" fmla="*/ 1 w 798"/>
                  <a:gd name="T51" fmla="*/ 1 h 1542"/>
                  <a:gd name="T52" fmla="*/ 1 w 798"/>
                  <a:gd name="T53" fmla="*/ 1 h 1542"/>
                  <a:gd name="T54" fmla="*/ 1 w 798"/>
                  <a:gd name="T55" fmla="*/ 1 h 1542"/>
                  <a:gd name="T56" fmla="*/ 1 w 798"/>
                  <a:gd name="T57" fmla="*/ 1 h 1542"/>
                  <a:gd name="T58" fmla="*/ 1 w 798"/>
                  <a:gd name="T59" fmla="*/ 1 h 1542"/>
                  <a:gd name="T60" fmla="*/ 1 w 798"/>
                  <a:gd name="T61" fmla="*/ 1 h 1542"/>
                  <a:gd name="T62" fmla="*/ 1 w 798"/>
                  <a:gd name="T63" fmla="*/ 1 h 1542"/>
                  <a:gd name="T64" fmla="*/ 1 w 798"/>
                  <a:gd name="T65" fmla="*/ 1 h 1542"/>
                  <a:gd name="T66" fmla="*/ 1 w 798"/>
                  <a:gd name="T67" fmla="*/ 1 h 1542"/>
                  <a:gd name="T68" fmla="*/ 1 w 798"/>
                  <a:gd name="T69" fmla="*/ 1 h 1542"/>
                  <a:gd name="T70" fmla="*/ 1 w 798"/>
                  <a:gd name="T71" fmla="*/ 1 h 1542"/>
                  <a:gd name="T72" fmla="*/ 1 w 798"/>
                  <a:gd name="T73" fmla="*/ 1 h 1542"/>
                  <a:gd name="T74" fmla="*/ 1 w 798"/>
                  <a:gd name="T75" fmla="*/ 1 h 15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8"/>
                  <a:gd name="T115" fmla="*/ 0 h 1542"/>
                  <a:gd name="T116" fmla="*/ 798 w 798"/>
                  <a:gd name="T117" fmla="*/ 1542 h 15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8" h="1542">
                    <a:moveTo>
                      <a:pt x="244" y="605"/>
                    </a:moveTo>
                    <a:lnTo>
                      <a:pt x="244" y="78"/>
                    </a:lnTo>
                    <a:lnTo>
                      <a:pt x="231" y="73"/>
                    </a:lnTo>
                    <a:lnTo>
                      <a:pt x="221" y="65"/>
                    </a:lnTo>
                    <a:lnTo>
                      <a:pt x="214" y="53"/>
                    </a:lnTo>
                    <a:lnTo>
                      <a:pt x="212" y="39"/>
                    </a:lnTo>
                    <a:lnTo>
                      <a:pt x="213" y="30"/>
                    </a:lnTo>
                    <a:lnTo>
                      <a:pt x="214" y="23"/>
                    </a:lnTo>
                    <a:lnTo>
                      <a:pt x="218" y="17"/>
                    </a:lnTo>
                    <a:lnTo>
                      <a:pt x="223" y="12"/>
                    </a:lnTo>
                    <a:lnTo>
                      <a:pt x="228" y="7"/>
                    </a:lnTo>
                    <a:lnTo>
                      <a:pt x="234" y="3"/>
                    </a:lnTo>
                    <a:lnTo>
                      <a:pt x="241" y="1"/>
                    </a:lnTo>
                    <a:lnTo>
                      <a:pt x="250" y="0"/>
                    </a:lnTo>
                    <a:lnTo>
                      <a:pt x="563" y="0"/>
                    </a:lnTo>
                    <a:lnTo>
                      <a:pt x="571" y="1"/>
                    </a:lnTo>
                    <a:lnTo>
                      <a:pt x="578" y="3"/>
                    </a:lnTo>
                    <a:lnTo>
                      <a:pt x="584" y="7"/>
                    </a:lnTo>
                    <a:lnTo>
                      <a:pt x="590" y="12"/>
                    </a:lnTo>
                    <a:lnTo>
                      <a:pt x="595" y="17"/>
                    </a:lnTo>
                    <a:lnTo>
                      <a:pt x="598" y="23"/>
                    </a:lnTo>
                    <a:lnTo>
                      <a:pt x="601" y="30"/>
                    </a:lnTo>
                    <a:lnTo>
                      <a:pt x="602" y="39"/>
                    </a:lnTo>
                    <a:lnTo>
                      <a:pt x="600" y="53"/>
                    </a:lnTo>
                    <a:lnTo>
                      <a:pt x="593" y="65"/>
                    </a:lnTo>
                    <a:lnTo>
                      <a:pt x="582" y="73"/>
                    </a:lnTo>
                    <a:lnTo>
                      <a:pt x="568" y="78"/>
                    </a:lnTo>
                    <a:lnTo>
                      <a:pt x="568" y="640"/>
                    </a:lnTo>
                    <a:lnTo>
                      <a:pt x="569" y="645"/>
                    </a:lnTo>
                    <a:lnTo>
                      <a:pt x="574" y="658"/>
                    </a:lnTo>
                    <a:lnTo>
                      <a:pt x="581" y="678"/>
                    </a:lnTo>
                    <a:lnTo>
                      <a:pt x="590" y="705"/>
                    </a:lnTo>
                    <a:lnTo>
                      <a:pt x="601" y="738"/>
                    </a:lnTo>
                    <a:lnTo>
                      <a:pt x="614" y="776"/>
                    </a:lnTo>
                    <a:lnTo>
                      <a:pt x="628" y="817"/>
                    </a:lnTo>
                    <a:lnTo>
                      <a:pt x="644" y="862"/>
                    </a:lnTo>
                    <a:lnTo>
                      <a:pt x="660" y="909"/>
                    </a:lnTo>
                    <a:lnTo>
                      <a:pt x="677" y="959"/>
                    </a:lnTo>
                    <a:lnTo>
                      <a:pt x="694" y="1007"/>
                    </a:lnTo>
                    <a:lnTo>
                      <a:pt x="712" y="1056"/>
                    </a:lnTo>
                    <a:lnTo>
                      <a:pt x="728" y="1104"/>
                    </a:lnTo>
                    <a:lnTo>
                      <a:pt x="745" y="1150"/>
                    </a:lnTo>
                    <a:lnTo>
                      <a:pt x="760" y="1192"/>
                    </a:lnTo>
                    <a:lnTo>
                      <a:pt x="774" y="1231"/>
                    </a:lnTo>
                    <a:lnTo>
                      <a:pt x="785" y="1263"/>
                    </a:lnTo>
                    <a:lnTo>
                      <a:pt x="793" y="1296"/>
                    </a:lnTo>
                    <a:lnTo>
                      <a:pt x="798" y="1329"/>
                    </a:lnTo>
                    <a:lnTo>
                      <a:pt x="796" y="1361"/>
                    </a:lnTo>
                    <a:lnTo>
                      <a:pt x="789" y="1394"/>
                    </a:lnTo>
                    <a:lnTo>
                      <a:pt x="772" y="1426"/>
                    </a:lnTo>
                    <a:lnTo>
                      <a:pt x="745" y="1457"/>
                    </a:lnTo>
                    <a:lnTo>
                      <a:pt x="704" y="1489"/>
                    </a:lnTo>
                    <a:lnTo>
                      <a:pt x="679" y="1503"/>
                    </a:lnTo>
                    <a:lnTo>
                      <a:pt x="647" y="1515"/>
                    </a:lnTo>
                    <a:lnTo>
                      <a:pt x="610" y="1525"/>
                    </a:lnTo>
                    <a:lnTo>
                      <a:pt x="570" y="1532"/>
                    </a:lnTo>
                    <a:lnTo>
                      <a:pt x="527" y="1538"/>
                    </a:lnTo>
                    <a:lnTo>
                      <a:pt x="481" y="1541"/>
                    </a:lnTo>
                    <a:lnTo>
                      <a:pt x="435" y="1542"/>
                    </a:lnTo>
                    <a:lnTo>
                      <a:pt x="388" y="1542"/>
                    </a:lnTo>
                    <a:lnTo>
                      <a:pt x="340" y="1540"/>
                    </a:lnTo>
                    <a:lnTo>
                      <a:pt x="294" y="1536"/>
                    </a:lnTo>
                    <a:lnTo>
                      <a:pt x="251" y="1532"/>
                    </a:lnTo>
                    <a:lnTo>
                      <a:pt x="211" y="1526"/>
                    </a:lnTo>
                    <a:lnTo>
                      <a:pt x="173" y="1518"/>
                    </a:lnTo>
                    <a:lnTo>
                      <a:pt x="141" y="1509"/>
                    </a:lnTo>
                    <a:lnTo>
                      <a:pt x="114" y="1500"/>
                    </a:lnTo>
                    <a:lnTo>
                      <a:pt x="94" y="1489"/>
                    </a:lnTo>
                    <a:lnTo>
                      <a:pt x="62" y="1466"/>
                    </a:lnTo>
                    <a:lnTo>
                      <a:pt x="38" y="1437"/>
                    </a:lnTo>
                    <a:lnTo>
                      <a:pt x="19" y="1406"/>
                    </a:lnTo>
                    <a:lnTo>
                      <a:pt x="6" y="1373"/>
                    </a:lnTo>
                    <a:lnTo>
                      <a:pt x="0" y="1337"/>
                    </a:lnTo>
                    <a:lnTo>
                      <a:pt x="1" y="1302"/>
                    </a:lnTo>
                    <a:lnTo>
                      <a:pt x="9" y="1266"/>
                    </a:lnTo>
                    <a:lnTo>
                      <a:pt x="26" y="1231"/>
                    </a:lnTo>
                    <a:lnTo>
                      <a:pt x="244" y="605"/>
                    </a:lnTo>
                    <a:close/>
                  </a:path>
                </a:pathLst>
              </a:custGeom>
              <a:solidFill>
                <a:srgbClr val="3F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16" name="Freeform 966"/>
              <p:cNvSpPr>
                <a:spLocks noChangeAspect="1"/>
              </p:cNvSpPr>
              <p:nvPr/>
            </p:nvSpPr>
            <p:spPr bwMode="auto">
              <a:xfrm>
                <a:off x="384" y="3504"/>
                <a:ext cx="518" cy="411"/>
              </a:xfrm>
              <a:custGeom>
                <a:avLst/>
                <a:gdLst>
                  <a:gd name="T0" fmla="*/ 1 w 742"/>
                  <a:gd name="T1" fmla="*/ 1 h 589"/>
                  <a:gd name="T2" fmla="*/ 1 w 742"/>
                  <a:gd name="T3" fmla="*/ 1 h 589"/>
                  <a:gd name="T4" fmla="*/ 1 w 742"/>
                  <a:gd name="T5" fmla="*/ 0 h 589"/>
                  <a:gd name="T6" fmla="*/ 1 w 742"/>
                  <a:gd name="T7" fmla="*/ 1 h 589"/>
                  <a:gd name="T8" fmla="*/ 1 w 742"/>
                  <a:gd name="T9" fmla="*/ 1 h 589"/>
                  <a:gd name="T10" fmla="*/ 1 w 742"/>
                  <a:gd name="T11" fmla="*/ 1 h 589"/>
                  <a:gd name="T12" fmla="*/ 1 w 742"/>
                  <a:gd name="T13" fmla="*/ 1 h 589"/>
                  <a:gd name="T14" fmla="*/ 1 w 742"/>
                  <a:gd name="T15" fmla="*/ 1 h 589"/>
                  <a:gd name="T16" fmla="*/ 1 w 742"/>
                  <a:gd name="T17" fmla="*/ 1 h 589"/>
                  <a:gd name="T18" fmla="*/ 1 w 742"/>
                  <a:gd name="T19" fmla="*/ 1 h 589"/>
                  <a:gd name="T20" fmla="*/ 1 w 742"/>
                  <a:gd name="T21" fmla="*/ 1 h 589"/>
                  <a:gd name="T22" fmla="*/ 1 w 742"/>
                  <a:gd name="T23" fmla="*/ 1 h 589"/>
                  <a:gd name="T24" fmla="*/ 1 w 742"/>
                  <a:gd name="T25" fmla="*/ 1 h 589"/>
                  <a:gd name="T26" fmla="*/ 1 w 742"/>
                  <a:gd name="T27" fmla="*/ 1 h 589"/>
                  <a:gd name="T28" fmla="*/ 1 w 742"/>
                  <a:gd name="T29" fmla="*/ 1 h 589"/>
                  <a:gd name="T30" fmla="*/ 1 w 742"/>
                  <a:gd name="T31" fmla="*/ 1 h 589"/>
                  <a:gd name="T32" fmla="*/ 1 w 742"/>
                  <a:gd name="T33" fmla="*/ 1 h 589"/>
                  <a:gd name="T34" fmla="*/ 1 w 742"/>
                  <a:gd name="T35" fmla="*/ 1 h 589"/>
                  <a:gd name="T36" fmla="*/ 1 w 742"/>
                  <a:gd name="T37" fmla="*/ 1 h 589"/>
                  <a:gd name="T38" fmla="*/ 1 w 742"/>
                  <a:gd name="T39" fmla="*/ 1 h 589"/>
                  <a:gd name="T40" fmla="*/ 1 w 742"/>
                  <a:gd name="T41" fmla="*/ 1 h 589"/>
                  <a:gd name="T42" fmla="*/ 1 w 742"/>
                  <a:gd name="T43" fmla="*/ 1 h 589"/>
                  <a:gd name="T44" fmla="*/ 1 w 742"/>
                  <a:gd name="T45" fmla="*/ 1 h 589"/>
                  <a:gd name="T46" fmla="*/ 1 w 742"/>
                  <a:gd name="T47" fmla="*/ 1 h 589"/>
                  <a:gd name="T48" fmla="*/ 1 w 742"/>
                  <a:gd name="T49" fmla="*/ 1 h 589"/>
                  <a:gd name="T50" fmla="*/ 1 w 742"/>
                  <a:gd name="T51" fmla="*/ 1 h 589"/>
                  <a:gd name="T52" fmla="*/ 1 w 742"/>
                  <a:gd name="T53" fmla="*/ 1 h 589"/>
                  <a:gd name="T54" fmla="*/ 1 w 742"/>
                  <a:gd name="T55" fmla="*/ 1 h 589"/>
                  <a:gd name="T56" fmla="*/ 1 w 742"/>
                  <a:gd name="T57" fmla="*/ 1 h 589"/>
                  <a:gd name="T58" fmla="*/ 1 w 742"/>
                  <a:gd name="T59" fmla="*/ 1 h 589"/>
                  <a:gd name="T60" fmla="*/ 1 w 742"/>
                  <a:gd name="T61" fmla="*/ 1 h 589"/>
                  <a:gd name="T62" fmla="*/ 1 w 742"/>
                  <a:gd name="T63" fmla="*/ 1 h 589"/>
                  <a:gd name="T64" fmla="*/ 1 w 742"/>
                  <a:gd name="T65" fmla="*/ 1 h 589"/>
                  <a:gd name="T66" fmla="*/ 1 w 742"/>
                  <a:gd name="T67" fmla="*/ 1 h 589"/>
                  <a:gd name="T68" fmla="*/ 1 w 742"/>
                  <a:gd name="T69" fmla="*/ 1 h 589"/>
                  <a:gd name="T70" fmla="*/ 1 w 742"/>
                  <a:gd name="T71" fmla="*/ 1 h 589"/>
                  <a:gd name="T72" fmla="*/ 1 w 742"/>
                  <a:gd name="T73" fmla="*/ 1 h 589"/>
                  <a:gd name="T74" fmla="*/ 1 w 742"/>
                  <a:gd name="T75" fmla="*/ 1 h 589"/>
                  <a:gd name="T76" fmla="*/ 1 w 742"/>
                  <a:gd name="T77" fmla="*/ 1 h 589"/>
                  <a:gd name="T78" fmla="*/ 1 w 742"/>
                  <a:gd name="T79" fmla="*/ 1 h 589"/>
                  <a:gd name="T80" fmla="*/ 1 w 742"/>
                  <a:gd name="T81" fmla="*/ 1 h 589"/>
                  <a:gd name="T82" fmla="*/ 1 w 742"/>
                  <a:gd name="T83" fmla="*/ 1 h 589"/>
                  <a:gd name="T84" fmla="*/ 1 w 742"/>
                  <a:gd name="T85" fmla="*/ 1 h 589"/>
                  <a:gd name="T86" fmla="*/ 1 w 742"/>
                  <a:gd name="T87" fmla="*/ 1 h 589"/>
                  <a:gd name="T88" fmla="*/ 1 w 742"/>
                  <a:gd name="T89" fmla="*/ 1 h 589"/>
                  <a:gd name="T90" fmla="*/ 1 w 742"/>
                  <a:gd name="T91" fmla="*/ 1 h 589"/>
                  <a:gd name="T92" fmla="*/ 1 w 742"/>
                  <a:gd name="T93" fmla="*/ 1 h 589"/>
                  <a:gd name="T94" fmla="*/ 1 w 742"/>
                  <a:gd name="T95" fmla="*/ 1 h 589"/>
                  <a:gd name="T96" fmla="*/ 1 w 742"/>
                  <a:gd name="T97" fmla="*/ 1 h 589"/>
                  <a:gd name="T98" fmla="*/ 1 w 742"/>
                  <a:gd name="T99" fmla="*/ 1 h 589"/>
                  <a:gd name="T100" fmla="*/ 1 w 742"/>
                  <a:gd name="T101" fmla="*/ 1 h 589"/>
                  <a:gd name="T102" fmla="*/ 1 w 742"/>
                  <a:gd name="T103" fmla="*/ 1 h 589"/>
                  <a:gd name="T104" fmla="*/ 1 w 742"/>
                  <a:gd name="T105" fmla="*/ 1 h 589"/>
                  <a:gd name="T106" fmla="*/ 1 w 742"/>
                  <a:gd name="T107" fmla="*/ 1 h 589"/>
                  <a:gd name="T108" fmla="*/ 1 w 742"/>
                  <a:gd name="T109" fmla="*/ 1 h 589"/>
                  <a:gd name="T110" fmla="*/ 0 w 742"/>
                  <a:gd name="T111" fmla="*/ 1 h 589"/>
                  <a:gd name="T112" fmla="*/ 1 w 742"/>
                  <a:gd name="T113" fmla="*/ 1 h 589"/>
                  <a:gd name="T114" fmla="*/ 1 w 742"/>
                  <a:gd name="T115" fmla="*/ 1 h 589"/>
                  <a:gd name="T116" fmla="*/ 1 w 742"/>
                  <a:gd name="T117" fmla="*/ 1 h 58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742"/>
                  <a:gd name="T178" fmla="*/ 0 h 589"/>
                  <a:gd name="T179" fmla="*/ 742 w 742"/>
                  <a:gd name="T180" fmla="*/ 589 h 58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742" h="589">
                    <a:moveTo>
                      <a:pt x="129" y="4"/>
                    </a:moveTo>
                    <a:lnTo>
                      <a:pt x="160" y="2"/>
                    </a:lnTo>
                    <a:lnTo>
                      <a:pt x="191" y="0"/>
                    </a:lnTo>
                    <a:lnTo>
                      <a:pt x="223" y="2"/>
                    </a:lnTo>
                    <a:lnTo>
                      <a:pt x="253" y="5"/>
                    </a:lnTo>
                    <a:lnTo>
                      <a:pt x="284" y="9"/>
                    </a:lnTo>
                    <a:lnTo>
                      <a:pt x="316" y="13"/>
                    </a:lnTo>
                    <a:lnTo>
                      <a:pt x="347" y="19"/>
                    </a:lnTo>
                    <a:lnTo>
                      <a:pt x="377" y="25"/>
                    </a:lnTo>
                    <a:lnTo>
                      <a:pt x="408" y="30"/>
                    </a:lnTo>
                    <a:lnTo>
                      <a:pt x="438" y="35"/>
                    </a:lnTo>
                    <a:lnTo>
                      <a:pt x="470" y="38"/>
                    </a:lnTo>
                    <a:lnTo>
                      <a:pt x="501" y="40"/>
                    </a:lnTo>
                    <a:lnTo>
                      <a:pt x="532" y="42"/>
                    </a:lnTo>
                    <a:lnTo>
                      <a:pt x="563" y="40"/>
                    </a:lnTo>
                    <a:lnTo>
                      <a:pt x="594" y="37"/>
                    </a:lnTo>
                    <a:lnTo>
                      <a:pt x="626" y="30"/>
                    </a:lnTo>
                    <a:lnTo>
                      <a:pt x="724" y="305"/>
                    </a:lnTo>
                    <a:lnTo>
                      <a:pt x="735" y="342"/>
                    </a:lnTo>
                    <a:lnTo>
                      <a:pt x="741" y="378"/>
                    </a:lnTo>
                    <a:lnTo>
                      <a:pt x="742" y="411"/>
                    </a:lnTo>
                    <a:lnTo>
                      <a:pt x="739" y="441"/>
                    </a:lnTo>
                    <a:lnTo>
                      <a:pt x="728" y="470"/>
                    </a:lnTo>
                    <a:lnTo>
                      <a:pt x="713" y="494"/>
                    </a:lnTo>
                    <a:lnTo>
                      <a:pt x="691" y="517"/>
                    </a:lnTo>
                    <a:lnTo>
                      <a:pt x="662" y="537"/>
                    </a:lnTo>
                    <a:lnTo>
                      <a:pt x="658" y="539"/>
                    </a:lnTo>
                    <a:lnTo>
                      <a:pt x="646" y="544"/>
                    </a:lnTo>
                    <a:lnTo>
                      <a:pt x="627" y="551"/>
                    </a:lnTo>
                    <a:lnTo>
                      <a:pt x="606" y="559"/>
                    </a:lnTo>
                    <a:lnTo>
                      <a:pt x="582" y="568"/>
                    </a:lnTo>
                    <a:lnTo>
                      <a:pt x="560" y="575"/>
                    </a:lnTo>
                    <a:lnTo>
                      <a:pt x="540" y="579"/>
                    </a:lnTo>
                    <a:lnTo>
                      <a:pt x="526" y="581"/>
                    </a:lnTo>
                    <a:lnTo>
                      <a:pt x="479" y="585"/>
                    </a:lnTo>
                    <a:lnTo>
                      <a:pt x="433" y="589"/>
                    </a:lnTo>
                    <a:lnTo>
                      <a:pt x="390" y="589"/>
                    </a:lnTo>
                    <a:lnTo>
                      <a:pt x="349" y="588"/>
                    </a:lnTo>
                    <a:lnTo>
                      <a:pt x="309" y="585"/>
                    </a:lnTo>
                    <a:lnTo>
                      <a:pt x="272" y="582"/>
                    </a:lnTo>
                    <a:lnTo>
                      <a:pt x="239" y="577"/>
                    </a:lnTo>
                    <a:lnTo>
                      <a:pt x="207" y="571"/>
                    </a:lnTo>
                    <a:lnTo>
                      <a:pt x="179" y="565"/>
                    </a:lnTo>
                    <a:lnTo>
                      <a:pt x="154" y="559"/>
                    </a:lnTo>
                    <a:lnTo>
                      <a:pt x="133" y="553"/>
                    </a:lnTo>
                    <a:lnTo>
                      <a:pt x="114" y="549"/>
                    </a:lnTo>
                    <a:lnTo>
                      <a:pt x="100" y="544"/>
                    </a:lnTo>
                    <a:lnTo>
                      <a:pt x="90" y="540"/>
                    </a:lnTo>
                    <a:lnTo>
                      <a:pt x="84" y="538"/>
                    </a:lnTo>
                    <a:lnTo>
                      <a:pt x="81" y="537"/>
                    </a:lnTo>
                    <a:lnTo>
                      <a:pt x="60" y="522"/>
                    </a:lnTo>
                    <a:lnTo>
                      <a:pt x="40" y="500"/>
                    </a:lnTo>
                    <a:lnTo>
                      <a:pt x="24" y="474"/>
                    </a:lnTo>
                    <a:lnTo>
                      <a:pt x="10" y="444"/>
                    </a:lnTo>
                    <a:lnTo>
                      <a:pt x="2" y="411"/>
                    </a:lnTo>
                    <a:lnTo>
                      <a:pt x="0" y="375"/>
                    </a:lnTo>
                    <a:lnTo>
                      <a:pt x="7" y="339"/>
                    </a:lnTo>
                    <a:lnTo>
                      <a:pt x="22" y="302"/>
                    </a:lnTo>
                    <a:lnTo>
                      <a:pt x="129" y="4"/>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17" name="Freeform 967"/>
              <p:cNvSpPr>
                <a:spLocks noChangeAspect="1"/>
              </p:cNvSpPr>
              <p:nvPr/>
            </p:nvSpPr>
            <p:spPr bwMode="auto">
              <a:xfrm>
                <a:off x="523" y="2856"/>
                <a:ext cx="243" cy="21"/>
              </a:xfrm>
              <a:custGeom>
                <a:avLst/>
                <a:gdLst>
                  <a:gd name="T0" fmla="*/ 1 w 348"/>
                  <a:gd name="T1" fmla="*/ 1 h 29"/>
                  <a:gd name="T2" fmla="*/ 1 w 348"/>
                  <a:gd name="T3" fmla="*/ 1 h 29"/>
                  <a:gd name="T4" fmla="*/ 1 w 348"/>
                  <a:gd name="T5" fmla="*/ 1 h 29"/>
                  <a:gd name="T6" fmla="*/ 1 w 348"/>
                  <a:gd name="T7" fmla="*/ 1 h 29"/>
                  <a:gd name="T8" fmla="*/ 0 w 348"/>
                  <a:gd name="T9" fmla="*/ 1 h 29"/>
                  <a:gd name="T10" fmla="*/ 0 w 348"/>
                  <a:gd name="T11" fmla="*/ 1 h 29"/>
                  <a:gd name="T12" fmla="*/ 1 w 348"/>
                  <a:gd name="T13" fmla="*/ 1 h 29"/>
                  <a:gd name="T14" fmla="*/ 1 w 348"/>
                  <a:gd name="T15" fmla="*/ 1 h 29"/>
                  <a:gd name="T16" fmla="*/ 1 w 348"/>
                  <a:gd name="T17" fmla="*/ 1 h 29"/>
                  <a:gd name="T18" fmla="*/ 1 w 348"/>
                  <a:gd name="T19" fmla="*/ 0 h 29"/>
                  <a:gd name="T20" fmla="*/ 1 w 348"/>
                  <a:gd name="T21" fmla="*/ 0 h 29"/>
                  <a:gd name="T22" fmla="*/ 1 w 348"/>
                  <a:gd name="T23" fmla="*/ 1 h 29"/>
                  <a:gd name="T24" fmla="*/ 1 w 348"/>
                  <a:gd name="T25" fmla="*/ 1 h 29"/>
                  <a:gd name="T26" fmla="*/ 1 w 348"/>
                  <a:gd name="T27" fmla="*/ 1 h 29"/>
                  <a:gd name="T28" fmla="*/ 1 w 348"/>
                  <a:gd name="T29" fmla="*/ 1 h 29"/>
                  <a:gd name="T30" fmla="*/ 1 w 348"/>
                  <a:gd name="T31" fmla="*/ 1 h 29"/>
                  <a:gd name="T32" fmla="*/ 1 w 348"/>
                  <a:gd name="T33" fmla="*/ 1 h 29"/>
                  <a:gd name="T34" fmla="*/ 1 w 348"/>
                  <a:gd name="T35" fmla="*/ 1 h 29"/>
                  <a:gd name="T36" fmla="*/ 1 w 348"/>
                  <a:gd name="T37" fmla="*/ 1 h 29"/>
                  <a:gd name="T38" fmla="*/ 1 w 348"/>
                  <a:gd name="T39" fmla="*/ 1 h 29"/>
                  <a:gd name="T40" fmla="*/ 1 w 348"/>
                  <a:gd name="T41" fmla="*/ 1 h 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48"/>
                  <a:gd name="T64" fmla="*/ 0 h 29"/>
                  <a:gd name="T65" fmla="*/ 348 w 348"/>
                  <a:gd name="T66" fmla="*/ 29 h 2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48" h="29">
                    <a:moveTo>
                      <a:pt x="15" y="29"/>
                    </a:moveTo>
                    <a:lnTo>
                      <a:pt x="9" y="28"/>
                    </a:lnTo>
                    <a:lnTo>
                      <a:pt x="4" y="25"/>
                    </a:lnTo>
                    <a:lnTo>
                      <a:pt x="2" y="20"/>
                    </a:lnTo>
                    <a:lnTo>
                      <a:pt x="0" y="15"/>
                    </a:lnTo>
                    <a:lnTo>
                      <a:pt x="2" y="9"/>
                    </a:lnTo>
                    <a:lnTo>
                      <a:pt x="4" y="4"/>
                    </a:lnTo>
                    <a:lnTo>
                      <a:pt x="9" y="2"/>
                    </a:lnTo>
                    <a:lnTo>
                      <a:pt x="15" y="0"/>
                    </a:lnTo>
                    <a:lnTo>
                      <a:pt x="334" y="0"/>
                    </a:lnTo>
                    <a:lnTo>
                      <a:pt x="339" y="2"/>
                    </a:lnTo>
                    <a:lnTo>
                      <a:pt x="343" y="4"/>
                    </a:lnTo>
                    <a:lnTo>
                      <a:pt x="347" y="9"/>
                    </a:lnTo>
                    <a:lnTo>
                      <a:pt x="348" y="15"/>
                    </a:lnTo>
                    <a:lnTo>
                      <a:pt x="347" y="20"/>
                    </a:lnTo>
                    <a:lnTo>
                      <a:pt x="343" y="25"/>
                    </a:lnTo>
                    <a:lnTo>
                      <a:pt x="339" y="28"/>
                    </a:lnTo>
                    <a:lnTo>
                      <a:pt x="334" y="29"/>
                    </a:lnTo>
                    <a:lnTo>
                      <a:pt x="15"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18" name="Freeform 968"/>
              <p:cNvSpPr>
                <a:spLocks noChangeAspect="1"/>
              </p:cNvSpPr>
              <p:nvPr/>
            </p:nvSpPr>
            <p:spPr bwMode="auto">
              <a:xfrm>
                <a:off x="480" y="2880"/>
                <a:ext cx="347" cy="619"/>
              </a:xfrm>
              <a:custGeom>
                <a:avLst/>
                <a:gdLst>
                  <a:gd name="T0" fmla="*/ 0 w 497"/>
                  <a:gd name="T1" fmla="*/ 1 h 887"/>
                  <a:gd name="T2" fmla="*/ 1 w 497"/>
                  <a:gd name="T3" fmla="*/ 1 h 887"/>
                  <a:gd name="T4" fmla="*/ 1 w 497"/>
                  <a:gd name="T5" fmla="*/ 0 h 887"/>
                  <a:gd name="T6" fmla="*/ 1 w 497"/>
                  <a:gd name="T7" fmla="*/ 0 h 887"/>
                  <a:gd name="T8" fmla="*/ 1 w 497"/>
                  <a:gd name="T9" fmla="*/ 1 h 887"/>
                  <a:gd name="T10" fmla="*/ 1 w 497"/>
                  <a:gd name="T11" fmla="*/ 1 h 887"/>
                  <a:gd name="T12" fmla="*/ 1 w 497"/>
                  <a:gd name="T13" fmla="*/ 1 h 887"/>
                  <a:gd name="T14" fmla="*/ 1 w 497"/>
                  <a:gd name="T15" fmla="*/ 1 h 887"/>
                  <a:gd name="T16" fmla="*/ 1 w 497"/>
                  <a:gd name="T17" fmla="*/ 1 h 887"/>
                  <a:gd name="T18" fmla="*/ 1 w 497"/>
                  <a:gd name="T19" fmla="*/ 1 h 887"/>
                  <a:gd name="T20" fmla="*/ 1 w 497"/>
                  <a:gd name="T21" fmla="*/ 1 h 887"/>
                  <a:gd name="T22" fmla="*/ 1 w 497"/>
                  <a:gd name="T23" fmla="*/ 1 h 887"/>
                  <a:gd name="T24" fmla="*/ 1 w 497"/>
                  <a:gd name="T25" fmla="*/ 1 h 887"/>
                  <a:gd name="T26" fmla="*/ 1 w 497"/>
                  <a:gd name="T27" fmla="*/ 1 h 887"/>
                  <a:gd name="T28" fmla="*/ 1 w 497"/>
                  <a:gd name="T29" fmla="*/ 1 h 887"/>
                  <a:gd name="T30" fmla="*/ 1 w 497"/>
                  <a:gd name="T31" fmla="*/ 1 h 887"/>
                  <a:gd name="T32" fmla="*/ 1 w 497"/>
                  <a:gd name="T33" fmla="*/ 1 h 887"/>
                  <a:gd name="T34" fmla="*/ 1 w 497"/>
                  <a:gd name="T35" fmla="*/ 1 h 887"/>
                  <a:gd name="T36" fmla="*/ 1 w 497"/>
                  <a:gd name="T37" fmla="*/ 1 h 887"/>
                  <a:gd name="T38" fmla="*/ 1 w 497"/>
                  <a:gd name="T39" fmla="*/ 1 h 887"/>
                  <a:gd name="T40" fmla="*/ 1 w 497"/>
                  <a:gd name="T41" fmla="*/ 1 h 887"/>
                  <a:gd name="T42" fmla="*/ 0 w 497"/>
                  <a:gd name="T43" fmla="*/ 1 h 8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7"/>
                  <a:gd name="T67" fmla="*/ 0 h 887"/>
                  <a:gd name="T68" fmla="*/ 497 w 497"/>
                  <a:gd name="T69" fmla="*/ 887 h 8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7" h="887">
                    <a:moveTo>
                      <a:pt x="0" y="849"/>
                    </a:moveTo>
                    <a:lnTo>
                      <a:pt x="108" y="539"/>
                    </a:lnTo>
                    <a:lnTo>
                      <a:pt x="109" y="0"/>
                    </a:lnTo>
                    <a:lnTo>
                      <a:pt x="387" y="0"/>
                    </a:lnTo>
                    <a:lnTo>
                      <a:pt x="388" y="569"/>
                    </a:lnTo>
                    <a:lnTo>
                      <a:pt x="497" y="875"/>
                    </a:lnTo>
                    <a:lnTo>
                      <a:pt x="465" y="882"/>
                    </a:lnTo>
                    <a:lnTo>
                      <a:pt x="434" y="885"/>
                    </a:lnTo>
                    <a:lnTo>
                      <a:pt x="403" y="887"/>
                    </a:lnTo>
                    <a:lnTo>
                      <a:pt x="372" y="885"/>
                    </a:lnTo>
                    <a:lnTo>
                      <a:pt x="341" y="883"/>
                    </a:lnTo>
                    <a:lnTo>
                      <a:pt x="309" y="880"/>
                    </a:lnTo>
                    <a:lnTo>
                      <a:pt x="279" y="875"/>
                    </a:lnTo>
                    <a:lnTo>
                      <a:pt x="248" y="870"/>
                    </a:lnTo>
                    <a:lnTo>
                      <a:pt x="218" y="864"/>
                    </a:lnTo>
                    <a:lnTo>
                      <a:pt x="187" y="858"/>
                    </a:lnTo>
                    <a:lnTo>
                      <a:pt x="155" y="854"/>
                    </a:lnTo>
                    <a:lnTo>
                      <a:pt x="124" y="850"/>
                    </a:lnTo>
                    <a:lnTo>
                      <a:pt x="94" y="847"/>
                    </a:lnTo>
                    <a:lnTo>
                      <a:pt x="62" y="845"/>
                    </a:lnTo>
                    <a:lnTo>
                      <a:pt x="31" y="847"/>
                    </a:lnTo>
                    <a:lnTo>
                      <a:pt x="0" y="849"/>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19" name="Freeform 969"/>
              <p:cNvSpPr>
                <a:spLocks noChangeAspect="1"/>
              </p:cNvSpPr>
              <p:nvPr/>
            </p:nvSpPr>
            <p:spPr bwMode="auto">
              <a:xfrm>
                <a:off x="457" y="3471"/>
                <a:ext cx="359" cy="81"/>
              </a:xfrm>
              <a:custGeom>
                <a:avLst/>
                <a:gdLst>
                  <a:gd name="T0" fmla="*/ 1 w 513"/>
                  <a:gd name="T1" fmla="*/ 1 h 116"/>
                  <a:gd name="T2" fmla="*/ 1 w 513"/>
                  <a:gd name="T3" fmla="*/ 1 h 116"/>
                  <a:gd name="T4" fmla="*/ 1 w 513"/>
                  <a:gd name="T5" fmla="*/ 1 h 116"/>
                  <a:gd name="T6" fmla="*/ 1 w 513"/>
                  <a:gd name="T7" fmla="*/ 1 h 116"/>
                  <a:gd name="T8" fmla="*/ 1 w 513"/>
                  <a:gd name="T9" fmla="*/ 1 h 116"/>
                  <a:gd name="T10" fmla="*/ 1 w 513"/>
                  <a:gd name="T11" fmla="*/ 1 h 116"/>
                  <a:gd name="T12" fmla="*/ 1 w 513"/>
                  <a:gd name="T13" fmla="*/ 1 h 116"/>
                  <a:gd name="T14" fmla="*/ 1 w 513"/>
                  <a:gd name="T15" fmla="*/ 1 h 116"/>
                  <a:gd name="T16" fmla="*/ 1 w 513"/>
                  <a:gd name="T17" fmla="*/ 1 h 116"/>
                  <a:gd name="T18" fmla="*/ 1 w 513"/>
                  <a:gd name="T19" fmla="*/ 1 h 116"/>
                  <a:gd name="T20" fmla="*/ 1 w 513"/>
                  <a:gd name="T21" fmla="*/ 1 h 116"/>
                  <a:gd name="T22" fmla="*/ 1 w 513"/>
                  <a:gd name="T23" fmla="*/ 1 h 116"/>
                  <a:gd name="T24" fmla="*/ 1 w 513"/>
                  <a:gd name="T25" fmla="*/ 1 h 116"/>
                  <a:gd name="T26" fmla="*/ 1 w 513"/>
                  <a:gd name="T27" fmla="*/ 1 h 116"/>
                  <a:gd name="T28" fmla="*/ 1 w 513"/>
                  <a:gd name="T29" fmla="*/ 1 h 116"/>
                  <a:gd name="T30" fmla="*/ 1 w 513"/>
                  <a:gd name="T31" fmla="*/ 0 h 116"/>
                  <a:gd name="T32" fmla="*/ 1 w 513"/>
                  <a:gd name="T33" fmla="*/ 0 h 116"/>
                  <a:gd name="T34" fmla="*/ 1 w 513"/>
                  <a:gd name="T35" fmla="*/ 1 h 116"/>
                  <a:gd name="T36" fmla="*/ 1 w 513"/>
                  <a:gd name="T37" fmla="*/ 1 h 116"/>
                  <a:gd name="T38" fmla="*/ 1 w 513"/>
                  <a:gd name="T39" fmla="*/ 1 h 116"/>
                  <a:gd name="T40" fmla="*/ 1 w 513"/>
                  <a:gd name="T41" fmla="*/ 1 h 116"/>
                  <a:gd name="T42" fmla="*/ 1 w 513"/>
                  <a:gd name="T43" fmla="*/ 1 h 116"/>
                  <a:gd name="T44" fmla="*/ 1 w 513"/>
                  <a:gd name="T45" fmla="*/ 1 h 116"/>
                  <a:gd name="T46" fmla="*/ 1 w 513"/>
                  <a:gd name="T47" fmla="*/ 1 h 116"/>
                  <a:gd name="T48" fmla="*/ 1 w 513"/>
                  <a:gd name="T49" fmla="*/ 1 h 116"/>
                  <a:gd name="T50" fmla="*/ 1 w 513"/>
                  <a:gd name="T51" fmla="*/ 1 h 116"/>
                  <a:gd name="T52" fmla="*/ 1 w 513"/>
                  <a:gd name="T53" fmla="*/ 1 h 116"/>
                  <a:gd name="T54" fmla="*/ 1 w 513"/>
                  <a:gd name="T55" fmla="*/ 1 h 116"/>
                  <a:gd name="T56" fmla="*/ 1 w 513"/>
                  <a:gd name="T57" fmla="*/ 1 h 116"/>
                  <a:gd name="T58" fmla="*/ 1 w 513"/>
                  <a:gd name="T59" fmla="*/ 1 h 116"/>
                  <a:gd name="T60" fmla="*/ 1 w 513"/>
                  <a:gd name="T61" fmla="*/ 1 h 116"/>
                  <a:gd name="T62" fmla="*/ 1 w 513"/>
                  <a:gd name="T63" fmla="*/ 1 h 1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13"/>
                  <a:gd name="T97" fmla="*/ 0 h 116"/>
                  <a:gd name="T98" fmla="*/ 513 w 513"/>
                  <a:gd name="T99" fmla="*/ 116 h 11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13" h="116">
                    <a:moveTo>
                      <a:pt x="257" y="116"/>
                    </a:moveTo>
                    <a:lnTo>
                      <a:pt x="231" y="116"/>
                    </a:lnTo>
                    <a:lnTo>
                      <a:pt x="205" y="114"/>
                    </a:lnTo>
                    <a:lnTo>
                      <a:pt x="181" y="113"/>
                    </a:lnTo>
                    <a:lnTo>
                      <a:pt x="157" y="111"/>
                    </a:lnTo>
                    <a:lnTo>
                      <a:pt x="135" y="108"/>
                    </a:lnTo>
                    <a:lnTo>
                      <a:pt x="113" y="106"/>
                    </a:lnTo>
                    <a:lnTo>
                      <a:pt x="93" y="103"/>
                    </a:lnTo>
                    <a:lnTo>
                      <a:pt x="76" y="99"/>
                    </a:lnTo>
                    <a:lnTo>
                      <a:pt x="59" y="94"/>
                    </a:lnTo>
                    <a:lnTo>
                      <a:pt x="44" y="90"/>
                    </a:lnTo>
                    <a:lnTo>
                      <a:pt x="31" y="85"/>
                    </a:lnTo>
                    <a:lnTo>
                      <a:pt x="20" y="80"/>
                    </a:lnTo>
                    <a:lnTo>
                      <a:pt x="12" y="75"/>
                    </a:lnTo>
                    <a:lnTo>
                      <a:pt x="5" y="70"/>
                    </a:lnTo>
                    <a:lnTo>
                      <a:pt x="1" y="64"/>
                    </a:lnTo>
                    <a:lnTo>
                      <a:pt x="0" y="58"/>
                    </a:lnTo>
                    <a:lnTo>
                      <a:pt x="1" y="52"/>
                    </a:lnTo>
                    <a:lnTo>
                      <a:pt x="5" y="46"/>
                    </a:lnTo>
                    <a:lnTo>
                      <a:pt x="12" y="40"/>
                    </a:lnTo>
                    <a:lnTo>
                      <a:pt x="20" y="35"/>
                    </a:lnTo>
                    <a:lnTo>
                      <a:pt x="31" y="31"/>
                    </a:lnTo>
                    <a:lnTo>
                      <a:pt x="44" y="26"/>
                    </a:lnTo>
                    <a:lnTo>
                      <a:pt x="59" y="21"/>
                    </a:lnTo>
                    <a:lnTo>
                      <a:pt x="76" y="16"/>
                    </a:lnTo>
                    <a:lnTo>
                      <a:pt x="93" y="13"/>
                    </a:lnTo>
                    <a:lnTo>
                      <a:pt x="113" y="9"/>
                    </a:lnTo>
                    <a:lnTo>
                      <a:pt x="135" y="7"/>
                    </a:lnTo>
                    <a:lnTo>
                      <a:pt x="157" y="5"/>
                    </a:lnTo>
                    <a:lnTo>
                      <a:pt x="181" y="2"/>
                    </a:lnTo>
                    <a:lnTo>
                      <a:pt x="205" y="1"/>
                    </a:lnTo>
                    <a:lnTo>
                      <a:pt x="231" y="0"/>
                    </a:lnTo>
                    <a:lnTo>
                      <a:pt x="257" y="0"/>
                    </a:lnTo>
                    <a:lnTo>
                      <a:pt x="283" y="0"/>
                    </a:lnTo>
                    <a:lnTo>
                      <a:pt x="308" y="1"/>
                    </a:lnTo>
                    <a:lnTo>
                      <a:pt x="333" y="2"/>
                    </a:lnTo>
                    <a:lnTo>
                      <a:pt x="356" y="5"/>
                    </a:lnTo>
                    <a:lnTo>
                      <a:pt x="378" y="7"/>
                    </a:lnTo>
                    <a:lnTo>
                      <a:pt x="400" y="9"/>
                    </a:lnTo>
                    <a:lnTo>
                      <a:pt x="420" y="13"/>
                    </a:lnTo>
                    <a:lnTo>
                      <a:pt x="437" y="16"/>
                    </a:lnTo>
                    <a:lnTo>
                      <a:pt x="454" y="21"/>
                    </a:lnTo>
                    <a:lnTo>
                      <a:pt x="469" y="26"/>
                    </a:lnTo>
                    <a:lnTo>
                      <a:pt x="482" y="31"/>
                    </a:lnTo>
                    <a:lnTo>
                      <a:pt x="493" y="35"/>
                    </a:lnTo>
                    <a:lnTo>
                      <a:pt x="501" y="40"/>
                    </a:lnTo>
                    <a:lnTo>
                      <a:pt x="508" y="46"/>
                    </a:lnTo>
                    <a:lnTo>
                      <a:pt x="512" y="52"/>
                    </a:lnTo>
                    <a:lnTo>
                      <a:pt x="513" y="58"/>
                    </a:lnTo>
                    <a:lnTo>
                      <a:pt x="512" y="64"/>
                    </a:lnTo>
                    <a:lnTo>
                      <a:pt x="508" y="70"/>
                    </a:lnTo>
                    <a:lnTo>
                      <a:pt x="501" y="75"/>
                    </a:lnTo>
                    <a:lnTo>
                      <a:pt x="493" y="80"/>
                    </a:lnTo>
                    <a:lnTo>
                      <a:pt x="482" y="85"/>
                    </a:lnTo>
                    <a:lnTo>
                      <a:pt x="469" y="90"/>
                    </a:lnTo>
                    <a:lnTo>
                      <a:pt x="454" y="94"/>
                    </a:lnTo>
                    <a:lnTo>
                      <a:pt x="437" y="99"/>
                    </a:lnTo>
                    <a:lnTo>
                      <a:pt x="420" y="103"/>
                    </a:lnTo>
                    <a:lnTo>
                      <a:pt x="400" y="106"/>
                    </a:lnTo>
                    <a:lnTo>
                      <a:pt x="378" y="108"/>
                    </a:lnTo>
                    <a:lnTo>
                      <a:pt x="356" y="111"/>
                    </a:lnTo>
                    <a:lnTo>
                      <a:pt x="333" y="113"/>
                    </a:lnTo>
                    <a:lnTo>
                      <a:pt x="308" y="114"/>
                    </a:lnTo>
                    <a:lnTo>
                      <a:pt x="283" y="116"/>
                    </a:lnTo>
                    <a:lnTo>
                      <a:pt x="257" y="116"/>
                    </a:lnTo>
                    <a:close/>
                  </a:path>
                </a:pathLst>
              </a:custGeom>
              <a:solidFill>
                <a:srgbClr val="96B2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20" name="Freeform 970"/>
              <p:cNvSpPr>
                <a:spLocks noChangeAspect="1"/>
              </p:cNvSpPr>
              <p:nvPr/>
            </p:nvSpPr>
            <p:spPr bwMode="auto">
              <a:xfrm>
                <a:off x="624" y="3600"/>
                <a:ext cx="249" cy="266"/>
              </a:xfrm>
              <a:custGeom>
                <a:avLst/>
                <a:gdLst>
                  <a:gd name="T0" fmla="*/ 1 w 356"/>
                  <a:gd name="T1" fmla="*/ 1 h 381"/>
                  <a:gd name="T2" fmla="*/ 1 w 356"/>
                  <a:gd name="T3" fmla="*/ 1 h 381"/>
                  <a:gd name="T4" fmla="*/ 1 w 356"/>
                  <a:gd name="T5" fmla="*/ 1 h 381"/>
                  <a:gd name="T6" fmla="*/ 1 w 356"/>
                  <a:gd name="T7" fmla="*/ 1 h 381"/>
                  <a:gd name="T8" fmla="*/ 1 w 356"/>
                  <a:gd name="T9" fmla="*/ 0 h 381"/>
                  <a:gd name="T10" fmla="*/ 1 w 356"/>
                  <a:gd name="T11" fmla="*/ 1 h 381"/>
                  <a:gd name="T12" fmla="*/ 1 w 356"/>
                  <a:gd name="T13" fmla="*/ 1 h 381"/>
                  <a:gd name="T14" fmla="*/ 1 w 356"/>
                  <a:gd name="T15" fmla="*/ 1 h 381"/>
                  <a:gd name="T16" fmla="*/ 1 w 356"/>
                  <a:gd name="T17" fmla="*/ 1 h 381"/>
                  <a:gd name="T18" fmla="*/ 1 w 356"/>
                  <a:gd name="T19" fmla="*/ 1 h 381"/>
                  <a:gd name="T20" fmla="*/ 1 w 356"/>
                  <a:gd name="T21" fmla="*/ 1 h 381"/>
                  <a:gd name="T22" fmla="*/ 1 w 356"/>
                  <a:gd name="T23" fmla="*/ 1 h 381"/>
                  <a:gd name="T24" fmla="*/ 1 w 356"/>
                  <a:gd name="T25" fmla="*/ 1 h 381"/>
                  <a:gd name="T26" fmla="*/ 1 w 356"/>
                  <a:gd name="T27" fmla="*/ 1 h 381"/>
                  <a:gd name="T28" fmla="*/ 1 w 356"/>
                  <a:gd name="T29" fmla="*/ 1 h 381"/>
                  <a:gd name="T30" fmla="*/ 1 w 356"/>
                  <a:gd name="T31" fmla="*/ 1 h 381"/>
                  <a:gd name="T32" fmla="*/ 1 w 356"/>
                  <a:gd name="T33" fmla="*/ 1 h 381"/>
                  <a:gd name="T34" fmla="*/ 1 w 356"/>
                  <a:gd name="T35" fmla="*/ 1 h 381"/>
                  <a:gd name="T36" fmla="*/ 1 w 356"/>
                  <a:gd name="T37" fmla="*/ 1 h 381"/>
                  <a:gd name="T38" fmla="*/ 1 w 356"/>
                  <a:gd name="T39" fmla="*/ 1 h 381"/>
                  <a:gd name="T40" fmla="*/ 1 w 356"/>
                  <a:gd name="T41" fmla="*/ 1 h 381"/>
                  <a:gd name="T42" fmla="*/ 1 w 356"/>
                  <a:gd name="T43" fmla="*/ 1 h 381"/>
                  <a:gd name="T44" fmla="*/ 1 w 356"/>
                  <a:gd name="T45" fmla="*/ 1 h 381"/>
                  <a:gd name="T46" fmla="*/ 1 w 356"/>
                  <a:gd name="T47" fmla="*/ 1 h 381"/>
                  <a:gd name="T48" fmla="*/ 1 w 356"/>
                  <a:gd name="T49" fmla="*/ 1 h 381"/>
                  <a:gd name="T50" fmla="*/ 1 w 356"/>
                  <a:gd name="T51" fmla="*/ 1 h 381"/>
                  <a:gd name="T52" fmla="*/ 1 w 356"/>
                  <a:gd name="T53" fmla="*/ 1 h 381"/>
                  <a:gd name="T54" fmla="*/ 1 w 356"/>
                  <a:gd name="T55" fmla="*/ 1 h 381"/>
                  <a:gd name="T56" fmla="*/ 1 w 356"/>
                  <a:gd name="T57" fmla="*/ 1 h 381"/>
                  <a:gd name="T58" fmla="*/ 1 w 356"/>
                  <a:gd name="T59" fmla="*/ 1 h 381"/>
                  <a:gd name="T60" fmla="*/ 1 w 356"/>
                  <a:gd name="T61" fmla="*/ 1 h 381"/>
                  <a:gd name="T62" fmla="*/ 1 w 356"/>
                  <a:gd name="T63" fmla="*/ 1 h 381"/>
                  <a:gd name="T64" fmla="*/ 1 w 356"/>
                  <a:gd name="T65" fmla="*/ 1 h 381"/>
                  <a:gd name="T66" fmla="*/ 0 w 356"/>
                  <a:gd name="T67" fmla="*/ 1 h 381"/>
                  <a:gd name="T68" fmla="*/ 1 w 356"/>
                  <a:gd name="T69" fmla="*/ 1 h 381"/>
                  <a:gd name="T70" fmla="*/ 1 w 356"/>
                  <a:gd name="T71" fmla="*/ 1 h 381"/>
                  <a:gd name="T72" fmla="*/ 1 w 356"/>
                  <a:gd name="T73" fmla="*/ 1 h 381"/>
                  <a:gd name="T74" fmla="*/ 1 w 356"/>
                  <a:gd name="T75" fmla="*/ 1 h 381"/>
                  <a:gd name="T76" fmla="*/ 1 w 356"/>
                  <a:gd name="T77" fmla="*/ 1 h 381"/>
                  <a:gd name="T78" fmla="*/ 1 w 356"/>
                  <a:gd name="T79" fmla="*/ 1 h 381"/>
                  <a:gd name="T80" fmla="*/ 1 w 356"/>
                  <a:gd name="T81" fmla="*/ 1 h 381"/>
                  <a:gd name="T82" fmla="*/ 1 w 356"/>
                  <a:gd name="T83" fmla="*/ 1 h 381"/>
                  <a:gd name="T84" fmla="*/ 1 w 356"/>
                  <a:gd name="T85" fmla="*/ 1 h 381"/>
                  <a:gd name="T86" fmla="*/ 1 w 356"/>
                  <a:gd name="T87" fmla="*/ 1 h 381"/>
                  <a:gd name="T88" fmla="*/ 1 w 356"/>
                  <a:gd name="T89" fmla="*/ 1 h 381"/>
                  <a:gd name="T90" fmla="*/ 1 w 356"/>
                  <a:gd name="T91" fmla="*/ 1 h 381"/>
                  <a:gd name="T92" fmla="*/ 1 w 356"/>
                  <a:gd name="T93" fmla="*/ 1 h 381"/>
                  <a:gd name="T94" fmla="*/ 1 w 356"/>
                  <a:gd name="T95" fmla="*/ 1 h 381"/>
                  <a:gd name="T96" fmla="*/ 1 w 356"/>
                  <a:gd name="T97" fmla="*/ 1 h 381"/>
                  <a:gd name="T98" fmla="*/ 1 w 356"/>
                  <a:gd name="T99" fmla="*/ 1 h 381"/>
                  <a:gd name="T100" fmla="*/ 1 w 356"/>
                  <a:gd name="T101" fmla="*/ 1 h 381"/>
                  <a:gd name="T102" fmla="*/ 1 w 356"/>
                  <a:gd name="T103" fmla="*/ 1 h 38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56"/>
                  <a:gd name="T157" fmla="*/ 0 h 381"/>
                  <a:gd name="T158" fmla="*/ 356 w 356"/>
                  <a:gd name="T159" fmla="*/ 381 h 38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56" h="381">
                    <a:moveTo>
                      <a:pt x="73" y="12"/>
                    </a:moveTo>
                    <a:lnTo>
                      <a:pt x="89" y="11"/>
                    </a:lnTo>
                    <a:lnTo>
                      <a:pt x="107" y="11"/>
                    </a:lnTo>
                    <a:lnTo>
                      <a:pt x="124" y="10"/>
                    </a:lnTo>
                    <a:lnTo>
                      <a:pt x="141" y="8"/>
                    </a:lnTo>
                    <a:lnTo>
                      <a:pt x="158" y="6"/>
                    </a:lnTo>
                    <a:lnTo>
                      <a:pt x="174" y="5"/>
                    </a:lnTo>
                    <a:lnTo>
                      <a:pt x="188" y="3"/>
                    </a:lnTo>
                    <a:lnTo>
                      <a:pt x="200" y="1"/>
                    </a:lnTo>
                    <a:lnTo>
                      <a:pt x="211" y="0"/>
                    </a:lnTo>
                    <a:lnTo>
                      <a:pt x="219" y="0"/>
                    </a:lnTo>
                    <a:lnTo>
                      <a:pt x="225" y="3"/>
                    </a:lnTo>
                    <a:lnTo>
                      <a:pt x="230" y="5"/>
                    </a:lnTo>
                    <a:lnTo>
                      <a:pt x="232" y="10"/>
                    </a:lnTo>
                    <a:lnTo>
                      <a:pt x="233" y="15"/>
                    </a:lnTo>
                    <a:lnTo>
                      <a:pt x="231" y="23"/>
                    </a:lnTo>
                    <a:lnTo>
                      <a:pt x="226" y="30"/>
                    </a:lnTo>
                    <a:lnTo>
                      <a:pt x="221" y="38"/>
                    </a:lnTo>
                    <a:lnTo>
                      <a:pt x="220" y="46"/>
                    </a:lnTo>
                    <a:lnTo>
                      <a:pt x="220" y="54"/>
                    </a:lnTo>
                    <a:lnTo>
                      <a:pt x="221" y="61"/>
                    </a:lnTo>
                    <a:lnTo>
                      <a:pt x="226" y="69"/>
                    </a:lnTo>
                    <a:lnTo>
                      <a:pt x="232" y="74"/>
                    </a:lnTo>
                    <a:lnTo>
                      <a:pt x="239" y="80"/>
                    </a:lnTo>
                    <a:lnTo>
                      <a:pt x="248" y="84"/>
                    </a:lnTo>
                    <a:lnTo>
                      <a:pt x="259" y="89"/>
                    </a:lnTo>
                    <a:lnTo>
                      <a:pt x="272" y="98"/>
                    </a:lnTo>
                    <a:lnTo>
                      <a:pt x="286" y="111"/>
                    </a:lnTo>
                    <a:lnTo>
                      <a:pt x="300" y="128"/>
                    </a:lnTo>
                    <a:lnTo>
                      <a:pt x="314" y="145"/>
                    </a:lnTo>
                    <a:lnTo>
                      <a:pt x="330" y="165"/>
                    </a:lnTo>
                    <a:lnTo>
                      <a:pt x="343" y="188"/>
                    </a:lnTo>
                    <a:lnTo>
                      <a:pt x="356" y="210"/>
                    </a:lnTo>
                    <a:lnTo>
                      <a:pt x="353" y="210"/>
                    </a:lnTo>
                    <a:lnTo>
                      <a:pt x="350" y="212"/>
                    </a:lnTo>
                    <a:lnTo>
                      <a:pt x="340" y="215"/>
                    </a:lnTo>
                    <a:lnTo>
                      <a:pt x="332" y="217"/>
                    </a:lnTo>
                    <a:lnTo>
                      <a:pt x="329" y="218"/>
                    </a:lnTo>
                    <a:lnTo>
                      <a:pt x="326" y="220"/>
                    </a:lnTo>
                    <a:lnTo>
                      <a:pt x="321" y="236"/>
                    </a:lnTo>
                    <a:lnTo>
                      <a:pt x="313" y="255"/>
                    </a:lnTo>
                    <a:lnTo>
                      <a:pt x="305" y="274"/>
                    </a:lnTo>
                    <a:lnTo>
                      <a:pt x="294" y="293"/>
                    </a:lnTo>
                    <a:lnTo>
                      <a:pt x="283" y="312"/>
                    </a:lnTo>
                    <a:lnTo>
                      <a:pt x="270" y="330"/>
                    </a:lnTo>
                    <a:lnTo>
                      <a:pt x="257" y="347"/>
                    </a:lnTo>
                    <a:lnTo>
                      <a:pt x="244" y="361"/>
                    </a:lnTo>
                    <a:lnTo>
                      <a:pt x="240" y="361"/>
                    </a:lnTo>
                    <a:lnTo>
                      <a:pt x="231" y="362"/>
                    </a:lnTo>
                    <a:lnTo>
                      <a:pt x="214" y="365"/>
                    </a:lnTo>
                    <a:lnTo>
                      <a:pt x="202" y="367"/>
                    </a:lnTo>
                    <a:lnTo>
                      <a:pt x="187" y="369"/>
                    </a:lnTo>
                    <a:lnTo>
                      <a:pt x="171" y="372"/>
                    </a:lnTo>
                    <a:lnTo>
                      <a:pt x="155" y="373"/>
                    </a:lnTo>
                    <a:lnTo>
                      <a:pt x="140" y="375"/>
                    </a:lnTo>
                    <a:lnTo>
                      <a:pt x="128" y="376"/>
                    </a:lnTo>
                    <a:lnTo>
                      <a:pt x="120" y="378"/>
                    </a:lnTo>
                    <a:lnTo>
                      <a:pt x="116" y="378"/>
                    </a:lnTo>
                    <a:lnTo>
                      <a:pt x="89" y="380"/>
                    </a:lnTo>
                    <a:lnTo>
                      <a:pt x="65" y="381"/>
                    </a:lnTo>
                    <a:lnTo>
                      <a:pt x="42" y="380"/>
                    </a:lnTo>
                    <a:lnTo>
                      <a:pt x="25" y="378"/>
                    </a:lnTo>
                    <a:lnTo>
                      <a:pt x="12" y="373"/>
                    </a:lnTo>
                    <a:lnTo>
                      <a:pt x="3" y="367"/>
                    </a:lnTo>
                    <a:lnTo>
                      <a:pt x="0" y="361"/>
                    </a:lnTo>
                    <a:lnTo>
                      <a:pt x="3" y="353"/>
                    </a:lnTo>
                    <a:lnTo>
                      <a:pt x="10" y="343"/>
                    </a:lnTo>
                    <a:lnTo>
                      <a:pt x="19" y="334"/>
                    </a:lnTo>
                    <a:lnTo>
                      <a:pt x="29" y="324"/>
                    </a:lnTo>
                    <a:lnTo>
                      <a:pt x="41" y="314"/>
                    </a:lnTo>
                    <a:lnTo>
                      <a:pt x="54" y="304"/>
                    </a:lnTo>
                    <a:lnTo>
                      <a:pt x="67" y="295"/>
                    </a:lnTo>
                    <a:lnTo>
                      <a:pt x="80" y="287"/>
                    </a:lnTo>
                    <a:lnTo>
                      <a:pt x="93" y="280"/>
                    </a:lnTo>
                    <a:lnTo>
                      <a:pt x="103" y="273"/>
                    </a:lnTo>
                    <a:lnTo>
                      <a:pt x="112" y="263"/>
                    </a:lnTo>
                    <a:lnTo>
                      <a:pt x="116" y="254"/>
                    </a:lnTo>
                    <a:lnTo>
                      <a:pt x="120" y="242"/>
                    </a:lnTo>
                    <a:lnTo>
                      <a:pt x="121" y="231"/>
                    </a:lnTo>
                    <a:lnTo>
                      <a:pt x="119" y="220"/>
                    </a:lnTo>
                    <a:lnTo>
                      <a:pt x="114" y="208"/>
                    </a:lnTo>
                    <a:lnTo>
                      <a:pt x="107" y="197"/>
                    </a:lnTo>
                    <a:lnTo>
                      <a:pt x="92" y="174"/>
                    </a:lnTo>
                    <a:lnTo>
                      <a:pt x="85" y="149"/>
                    </a:lnTo>
                    <a:lnTo>
                      <a:pt x="85" y="125"/>
                    </a:lnTo>
                    <a:lnTo>
                      <a:pt x="93" y="105"/>
                    </a:lnTo>
                    <a:lnTo>
                      <a:pt x="98" y="97"/>
                    </a:lnTo>
                    <a:lnTo>
                      <a:pt x="100" y="87"/>
                    </a:lnTo>
                    <a:lnTo>
                      <a:pt x="100" y="78"/>
                    </a:lnTo>
                    <a:lnTo>
                      <a:pt x="96" y="69"/>
                    </a:lnTo>
                    <a:lnTo>
                      <a:pt x="92" y="60"/>
                    </a:lnTo>
                    <a:lnTo>
                      <a:pt x="83" y="52"/>
                    </a:lnTo>
                    <a:lnTo>
                      <a:pt x="73" y="45"/>
                    </a:lnTo>
                    <a:lnTo>
                      <a:pt x="61" y="39"/>
                    </a:lnTo>
                    <a:lnTo>
                      <a:pt x="50" y="34"/>
                    </a:lnTo>
                    <a:lnTo>
                      <a:pt x="43" y="30"/>
                    </a:lnTo>
                    <a:lnTo>
                      <a:pt x="39" y="25"/>
                    </a:lnTo>
                    <a:lnTo>
                      <a:pt x="39" y="21"/>
                    </a:lnTo>
                    <a:lnTo>
                      <a:pt x="42" y="18"/>
                    </a:lnTo>
                    <a:lnTo>
                      <a:pt x="49" y="15"/>
                    </a:lnTo>
                    <a:lnTo>
                      <a:pt x="60" y="13"/>
                    </a:lnTo>
                    <a:lnTo>
                      <a:pt x="73" y="12"/>
                    </a:lnTo>
                    <a:close/>
                  </a:path>
                </a:pathLst>
              </a:custGeom>
              <a:solidFill>
                <a:srgbClr val="005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21" name="Freeform 971"/>
              <p:cNvSpPr>
                <a:spLocks noChangeAspect="1"/>
              </p:cNvSpPr>
              <p:nvPr/>
            </p:nvSpPr>
            <p:spPr bwMode="auto">
              <a:xfrm>
                <a:off x="460" y="3489"/>
                <a:ext cx="362" cy="66"/>
              </a:xfrm>
              <a:custGeom>
                <a:avLst/>
                <a:gdLst>
                  <a:gd name="T0" fmla="*/ 1 w 519"/>
                  <a:gd name="T1" fmla="*/ 1 h 95"/>
                  <a:gd name="T2" fmla="*/ 1 w 519"/>
                  <a:gd name="T3" fmla="*/ 1 h 95"/>
                  <a:gd name="T4" fmla="*/ 1 w 519"/>
                  <a:gd name="T5" fmla="*/ 1 h 95"/>
                  <a:gd name="T6" fmla="*/ 1 w 519"/>
                  <a:gd name="T7" fmla="*/ 1 h 95"/>
                  <a:gd name="T8" fmla="*/ 1 w 519"/>
                  <a:gd name="T9" fmla="*/ 1 h 95"/>
                  <a:gd name="T10" fmla="*/ 1 w 519"/>
                  <a:gd name="T11" fmla="*/ 1 h 95"/>
                  <a:gd name="T12" fmla="*/ 1 w 519"/>
                  <a:gd name="T13" fmla="*/ 1 h 95"/>
                  <a:gd name="T14" fmla="*/ 1 w 519"/>
                  <a:gd name="T15" fmla="*/ 1 h 95"/>
                  <a:gd name="T16" fmla="*/ 1 w 519"/>
                  <a:gd name="T17" fmla="*/ 1 h 95"/>
                  <a:gd name="T18" fmla="*/ 1 w 519"/>
                  <a:gd name="T19" fmla="*/ 1 h 95"/>
                  <a:gd name="T20" fmla="*/ 1 w 519"/>
                  <a:gd name="T21" fmla="*/ 1 h 95"/>
                  <a:gd name="T22" fmla="*/ 1 w 519"/>
                  <a:gd name="T23" fmla="*/ 1 h 95"/>
                  <a:gd name="T24" fmla="*/ 1 w 519"/>
                  <a:gd name="T25" fmla="*/ 1 h 95"/>
                  <a:gd name="T26" fmla="*/ 1 w 519"/>
                  <a:gd name="T27" fmla="*/ 1 h 95"/>
                  <a:gd name="T28" fmla="*/ 1 w 519"/>
                  <a:gd name="T29" fmla="*/ 1 h 95"/>
                  <a:gd name="T30" fmla="*/ 1 w 519"/>
                  <a:gd name="T31" fmla="*/ 1 h 95"/>
                  <a:gd name="T32" fmla="*/ 1 w 519"/>
                  <a:gd name="T33" fmla="*/ 1 h 95"/>
                  <a:gd name="T34" fmla="*/ 1 w 519"/>
                  <a:gd name="T35" fmla="*/ 1 h 95"/>
                  <a:gd name="T36" fmla="*/ 1 w 519"/>
                  <a:gd name="T37" fmla="*/ 1 h 95"/>
                  <a:gd name="T38" fmla="*/ 1 w 519"/>
                  <a:gd name="T39" fmla="*/ 1 h 95"/>
                  <a:gd name="T40" fmla="*/ 1 w 519"/>
                  <a:gd name="T41" fmla="*/ 1 h 95"/>
                  <a:gd name="T42" fmla="*/ 1 w 519"/>
                  <a:gd name="T43" fmla="*/ 1 h 95"/>
                  <a:gd name="T44" fmla="*/ 1 w 519"/>
                  <a:gd name="T45" fmla="*/ 1 h 95"/>
                  <a:gd name="T46" fmla="*/ 1 w 519"/>
                  <a:gd name="T47" fmla="*/ 1 h 95"/>
                  <a:gd name="T48" fmla="*/ 1 w 519"/>
                  <a:gd name="T49" fmla="*/ 1 h 95"/>
                  <a:gd name="T50" fmla="*/ 1 w 519"/>
                  <a:gd name="T51" fmla="*/ 1 h 95"/>
                  <a:gd name="T52" fmla="*/ 1 w 519"/>
                  <a:gd name="T53" fmla="*/ 1 h 95"/>
                  <a:gd name="T54" fmla="*/ 1 w 519"/>
                  <a:gd name="T55" fmla="*/ 1 h 95"/>
                  <a:gd name="T56" fmla="*/ 1 w 519"/>
                  <a:gd name="T57" fmla="*/ 1 h 95"/>
                  <a:gd name="T58" fmla="*/ 1 w 519"/>
                  <a:gd name="T59" fmla="*/ 1 h 95"/>
                  <a:gd name="T60" fmla="*/ 1 w 519"/>
                  <a:gd name="T61" fmla="*/ 1 h 95"/>
                  <a:gd name="T62" fmla="*/ 1 w 519"/>
                  <a:gd name="T63" fmla="*/ 1 h 95"/>
                  <a:gd name="T64" fmla="*/ 1 w 519"/>
                  <a:gd name="T65" fmla="*/ 1 h 95"/>
                  <a:gd name="T66" fmla="*/ 1 w 519"/>
                  <a:gd name="T67" fmla="*/ 1 h 95"/>
                  <a:gd name="T68" fmla="*/ 1 w 519"/>
                  <a:gd name="T69" fmla="*/ 1 h 95"/>
                  <a:gd name="T70" fmla="*/ 1 w 519"/>
                  <a:gd name="T71" fmla="*/ 1 h 95"/>
                  <a:gd name="T72" fmla="*/ 1 w 519"/>
                  <a:gd name="T73" fmla="*/ 1 h 95"/>
                  <a:gd name="T74" fmla="*/ 1 w 519"/>
                  <a:gd name="T75" fmla="*/ 1 h 95"/>
                  <a:gd name="T76" fmla="*/ 1 w 519"/>
                  <a:gd name="T77" fmla="*/ 1 h 95"/>
                  <a:gd name="T78" fmla="*/ 1 w 519"/>
                  <a:gd name="T79" fmla="*/ 1 h 95"/>
                  <a:gd name="T80" fmla="*/ 1 w 519"/>
                  <a:gd name="T81" fmla="*/ 1 h 95"/>
                  <a:gd name="T82" fmla="*/ 1 w 519"/>
                  <a:gd name="T83" fmla="*/ 1 h 95"/>
                  <a:gd name="T84" fmla="*/ 1 w 519"/>
                  <a:gd name="T85" fmla="*/ 1 h 95"/>
                  <a:gd name="T86" fmla="*/ 1 w 519"/>
                  <a:gd name="T87" fmla="*/ 1 h 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19"/>
                  <a:gd name="T133" fmla="*/ 0 h 95"/>
                  <a:gd name="T134" fmla="*/ 519 w 519"/>
                  <a:gd name="T135" fmla="*/ 95 h 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19" h="95">
                    <a:moveTo>
                      <a:pt x="90" y="0"/>
                    </a:moveTo>
                    <a:lnTo>
                      <a:pt x="76" y="6"/>
                    </a:lnTo>
                    <a:lnTo>
                      <a:pt x="66" y="12"/>
                    </a:lnTo>
                    <a:lnTo>
                      <a:pt x="60" y="18"/>
                    </a:lnTo>
                    <a:lnTo>
                      <a:pt x="57" y="25"/>
                    </a:lnTo>
                    <a:lnTo>
                      <a:pt x="59" y="29"/>
                    </a:lnTo>
                    <a:lnTo>
                      <a:pt x="62" y="33"/>
                    </a:lnTo>
                    <a:lnTo>
                      <a:pt x="67" y="38"/>
                    </a:lnTo>
                    <a:lnTo>
                      <a:pt x="74" y="41"/>
                    </a:lnTo>
                    <a:lnTo>
                      <a:pt x="83" y="45"/>
                    </a:lnTo>
                    <a:lnTo>
                      <a:pt x="94" y="48"/>
                    </a:lnTo>
                    <a:lnTo>
                      <a:pt x="106" y="52"/>
                    </a:lnTo>
                    <a:lnTo>
                      <a:pt x="120" y="55"/>
                    </a:lnTo>
                    <a:lnTo>
                      <a:pt x="134" y="58"/>
                    </a:lnTo>
                    <a:lnTo>
                      <a:pt x="150" y="61"/>
                    </a:lnTo>
                    <a:lnTo>
                      <a:pt x="168" y="62"/>
                    </a:lnTo>
                    <a:lnTo>
                      <a:pt x="187" y="65"/>
                    </a:lnTo>
                    <a:lnTo>
                      <a:pt x="206" y="66"/>
                    </a:lnTo>
                    <a:lnTo>
                      <a:pt x="227" y="67"/>
                    </a:lnTo>
                    <a:lnTo>
                      <a:pt x="247" y="68"/>
                    </a:lnTo>
                    <a:lnTo>
                      <a:pt x="269" y="68"/>
                    </a:lnTo>
                    <a:lnTo>
                      <a:pt x="291" y="68"/>
                    </a:lnTo>
                    <a:lnTo>
                      <a:pt x="311" y="67"/>
                    </a:lnTo>
                    <a:lnTo>
                      <a:pt x="331" y="66"/>
                    </a:lnTo>
                    <a:lnTo>
                      <a:pt x="351" y="65"/>
                    </a:lnTo>
                    <a:lnTo>
                      <a:pt x="368" y="62"/>
                    </a:lnTo>
                    <a:lnTo>
                      <a:pt x="386" y="61"/>
                    </a:lnTo>
                    <a:lnTo>
                      <a:pt x="401" y="58"/>
                    </a:lnTo>
                    <a:lnTo>
                      <a:pt x="417" y="55"/>
                    </a:lnTo>
                    <a:lnTo>
                      <a:pt x="430" y="52"/>
                    </a:lnTo>
                    <a:lnTo>
                      <a:pt x="443" y="48"/>
                    </a:lnTo>
                    <a:lnTo>
                      <a:pt x="452" y="45"/>
                    </a:lnTo>
                    <a:lnTo>
                      <a:pt x="462" y="41"/>
                    </a:lnTo>
                    <a:lnTo>
                      <a:pt x="469" y="38"/>
                    </a:lnTo>
                    <a:lnTo>
                      <a:pt x="473" y="33"/>
                    </a:lnTo>
                    <a:lnTo>
                      <a:pt x="477" y="29"/>
                    </a:lnTo>
                    <a:lnTo>
                      <a:pt x="478" y="25"/>
                    </a:lnTo>
                    <a:lnTo>
                      <a:pt x="477" y="20"/>
                    </a:lnTo>
                    <a:lnTo>
                      <a:pt x="474" y="15"/>
                    </a:lnTo>
                    <a:lnTo>
                      <a:pt x="471" y="12"/>
                    </a:lnTo>
                    <a:lnTo>
                      <a:pt x="465" y="8"/>
                    </a:lnTo>
                    <a:lnTo>
                      <a:pt x="477" y="12"/>
                    </a:lnTo>
                    <a:lnTo>
                      <a:pt x="487" y="15"/>
                    </a:lnTo>
                    <a:lnTo>
                      <a:pt x="497" y="19"/>
                    </a:lnTo>
                    <a:lnTo>
                      <a:pt x="505" y="24"/>
                    </a:lnTo>
                    <a:lnTo>
                      <a:pt x="511" y="27"/>
                    </a:lnTo>
                    <a:lnTo>
                      <a:pt x="516" y="32"/>
                    </a:lnTo>
                    <a:lnTo>
                      <a:pt x="518" y="36"/>
                    </a:lnTo>
                    <a:lnTo>
                      <a:pt x="519" y="41"/>
                    </a:lnTo>
                    <a:lnTo>
                      <a:pt x="518" y="47"/>
                    </a:lnTo>
                    <a:lnTo>
                      <a:pt x="513" y="52"/>
                    </a:lnTo>
                    <a:lnTo>
                      <a:pt x="507" y="58"/>
                    </a:lnTo>
                    <a:lnTo>
                      <a:pt x="499" y="62"/>
                    </a:lnTo>
                    <a:lnTo>
                      <a:pt x="487" y="67"/>
                    </a:lnTo>
                    <a:lnTo>
                      <a:pt x="474" y="72"/>
                    </a:lnTo>
                    <a:lnTo>
                      <a:pt x="459" y="77"/>
                    </a:lnTo>
                    <a:lnTo>
                      <a:pt x="443" y="80"/>
                    </a:lnTo>
                    <a:lnTo>
                      <a:pt x="424" y="84"/>
                    </a:lnTo>
                    <a:lnTo>
                      <a:pt x="405" y="86"/>
                    </a:lnTo>
                    <a:lnTo>
                      <a:pt x="384" y="90"/>
                    </a:lnTo>
                    <a:lnTo>
                      <a:pt x="360" y="91"/>
                    </a:lnTo>
                    <a:lnTo>
                      <a:pt x="337" y="93"/>
                    </a:lnTo>
                    <a:lnTo>
                      <a:pt x="313" y="94"/>
                    </a:lnTo>
                    <a:lnTo>
                      <a:pt x="287" y="95"/>
                    </a:lnTo>
                    <a:lnTo>
                      <a:pt x="261" y="95"/>
                    </a:lnTo>
                    <a:lnTo>
                      <a:pt x="234" y="95"/>
                    </a:lnTo>
                    <a:lnTo>
                      <a:pt x="208" y="94"/>
                    </a:lnTo>
                    <a:lnTo>
                      <a:pt x="183" y="93"/>
                    </a:lnTo>
                    <a:lnTo>
                      <a:pt x="159" y="91"/>
                    </a:lnTo>
                    <a:lnTo>
                      <a:pt x="136" y="90"/>
                    </a:lnTo>
                    <a:lnTo>
                      <a:pt x="115" y="86"/>
                    </a:lnTo>
                    <a:lnTo>
                      <a:pt x="95" y="84"/>
                    </a:lnTo>
                    <a:lnTo>
                      <a:pt x="76" y="80"/>
                    </a:lnTo>
                    <a:lnTo>
                      <a:pt x="60" y="77"/>
                    </a:lnTo>
                    <a:lnTo>
                      <a:pt x="44" y="72"/>
                    </a:lnTo>
                    <a:lnTo>
                      <a:pt x="31" y="67"/>
                    </a:lnTo>
                    <a:lnTo>
                      <a:pt x="20" y="62"/>
                    </a:lnTo>
                    <a:lnTo>
                      <a:pt x="11" y="58"/>
                    </a:lnTo>
                    <a:lnTo>
                      <a:pt x="4" y="52"/>
                    </a:lnTo>
                    <a:lnTo>
                      <a:pt x="1" y="47"/>
                    </a:lnTo>
                    <a:lnTo>
                      <a:pt x="0" y="41"/>
                    </a:lnTo>
                    <a:lnTo>
                      <a:pt x="1" y="35"/>
                    </a:lnTo>
                    <a:lnTo>
                      <a:pt x="5" y="29"/>
                    </a:lnTo>
                    <a:lnTo>
                      <a:pt x="14" y="25"/>
                    </a:lnTo>
                    <a:lnTo>
                      <a:pt x="24" y="19"/>
                    </a:lnTo>
                    <a:lnTo>
                      <a:pt x="37" y="14"/>
                    </a:lnTo>
                    <a:lnTo>
                      <a:pt x="53" y="8"/>
                    </a:lnTo>
                    <a:lnTo>
                      <a:pt x="70" y="5"/>
                    </a:lnTo>
                    <a:lnTo>
                      <a:pt x="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22" name="Freeform 972"/>
              <p:cNvSpPr>
                <a:spLocks noChangeAspect="1"/>
              </p:cNvSpPr>
              <p:nvPr/>
            </p:nvSpPr>
            <p:spPr bwMode="auto">
              <a:xfrm>
                <a:off x="557" y="2907"/>
                <a:ext cx="44" cy="358"/>
              </a:xfrm>
              <a:custGeom>
                <a:avLst/>
                <a:gdLst>
                  <a:gd name="T0" fmla="*/ 1 w 62"/>
                  <a:gd name="T1" fmla="*/ 1 h 513"/>
                  <a:gd name="T2" fmla="*/ 1 w 62"/>
                  <a:gd name="T3" fmla="*/ 1 h 513"/>
                  <a:gd name="T4" fmla="*/ 1 w 62"/>
                  <a:gd name="T5" fmla="*/ 1 h 513"/>
                  <a:gd name="T6" fmla="*/ 1 w 62"/>
                  <a:gd name="T7" fmla="*/ 1 h 513"/>
                  <a:gd name="T8" fmla="*/ 0 w 62"/>
                  <a:gd name="T9" fmla="*/ 1 h 513"/>
                  <a:gd name="T10" fmla="*/ 0 w 62"/>
                  <a:gd name="T11" fmla="*/ 1 h 513"/>
                  <a:gd name="T12" fmla="*/ 1 w 62"/>
                  <a:gd name="T13" fmla="*/ 1 h 513"/>
                  <a:gd name="T14" fmla="*/ 1 w 62"/>
                  <a:gd name="T15" fmla="*/ 0 h 513"/>
                  <a:gd name="T16" fmla="*/ 1 w 62"/>
                  <a:gd name="T17" fmla="*/ 1 h 513"/>
                  <a:gd name="T18" fmla="*/ 1 w 62"/>
                  <a:gd name="T19" fmla="*/ 1 h 513"/>
                  <a:gd name="T20" fmla="*/ 1 w 62"/>
                  <a:gd name="T21" fmla="*/ 1 h 513"/>
                  <a:gd name="T22" fmla="*/ 1 w 62"/>
                  <a:gd name="T23" fmla="*/ 1 h 513"/>
                  <a:gd name="T24" fmla="*/ 1 w 62"/>
                  <a:gd name="T25" fmla="*/ 1 h 513"/>
                  <a:gd name="T26" fmla="*/ 1 w 62"/>
                  <a:gd name="T27" fmla="*/ 1 h 513"/>
                  <a:gd name="T28" fmla="*/ 1 w 62"/>
                  <a:gd name="T29" fmla="*/ 1 h 513"/>
                  <a:gd name="T30" fmla="*/ 1 w 62"/>
                  <a:gd name="T31" fmla="*/ 1 h 513"/>
                  <a:gd name="T32" fmla="*/ 1 w 62"/>
                  <a:gd name="T33" fmla="*/ 1 h 513"/>
                  <a:gd name="T34" fmla="*/ 1 w 62"/>
                  <a:gd name="T35" fmla="*/ 1 h 513"/>
                  <a:gd name="T36" fmla="*/ 1 w 62"/>
                  <a:gd name="T37" fmla="*/ 1 h 513"/>
                  <a:gd name="T38" fmla="*/ 1 w 62"/>
                  <a:gd name="T39" fmla="*/ 1 h 513"/>
                  <a:gd name="T40" fmla="*/ 1 w 62"/>
                  <a:gd name="T41" fmla="*/ 1 h 5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2"/>
                  <a:gd name="T64" fmla="*/ 0 h 513"/>
                  <a:gd name="T65" fmla="*/ 62 w 62"/>
                  <a:gd name="T66" fmla="*/ 513 h 5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2" h="513">
                    <a:moveTo>
                      <a:pt x="30" y="513"/>
                    </a:moveTo>
                    <a:lnTo>
                      <a:pt x="19" y="511"/>
                    </a:lnTo>
                    <a:lnTo>
                      <a:pt x="9" y="504"/>
                    </a:lnTo>
                    <a:lnTo>
                      <a:pt x="2" y="494"/>
                    </a:lnTo>
                    <a:lnTo>
                      <a:pt x="0" y="481"/>
                    </a:lnTo>
                    <a:lnTo>
                      <a:pt x="0" y="11"/>
                    </a:lnTo>
                    <a:lnTo>
                      <a:pt x="2" y="3"/>
                    </a:lnTo>
                    <a:lnTo>
                      <a:pt x="8" y="0"/>
                    </a:lnTo>
                    <a:lnTo>
                      <a:pt x="17" y="3"/>
                    </a:lnTo>
                    <a:lnTo>
                      <a:pt x="29" y="4"/>
                    </a:lnTo>
                    <a:lnTo>
                      <a:pt x="39" y="4"/>
                    </a:lnTo>
                    <a:lnTo>
                      <a:pt x="49" y="10"/>
                    </a:lnTo>
                    <a:lnTo>
                      <a:pt x="58" y="23"/>
                    </a:lnTo>
                    <a:lnTo>
                      <a:pt x="61" y="39"/>
                    </a:lnTo>
                    <a:lnTo>
                      <a:pt x="62" y="55"/>
                    </a:lnTo>
                    <a:lnTo>
                      <a:pt x="62" y="481"/>
                    </a:lnTo>
                    <a:lnTo>
                      <a:pt x="60" y="494"/>
                    </a:lnTo>
                    <a:lnTo>
                      <a:pt x="53" y="504"/>
                    </a:lnTo>
                    <a:lnTo>
                      <a:pt x="43" y="511"/>
                    </a:lnTo>
                    <a:lnTo>
                      <a:pt x="30" y="5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23" name="Freeform 973"/>
              <p:cNvSpPr>
                <a:spLocks noChangeAspect="1"/>
              </p:cNvSpPr>
              <p:nvPr/>
            </p:nvSpPr>
            <p:spPr bwMode="auto">
              <a:xfrm>
                <a:off x="402" y="3174"/>
                <a:ext cx="192" cy="655"/>
              </a:xfrm>
              <a:custGeom>
                <a:avLst/>
                <a:gdLst>
                  <a:gd name="T0" fmla="*/ 1 w 275"/>
                  <a:gd name="T1" fmla="*/ 1 h 938"/>
                  <a:gd name="T2" fmla="*/ 1 w 275"/>
                  <a:gd name="T3" fmla="*/ 1 h 938"/>
                  <a:gd name="T4" fmla="*/ 0 w 275"/>
                  <a:gd name="T5" fmla="*/ 1 h 938"/>
                  <a:gd name="T6" fmla="*/ 1 w 275"/>
                  <a:gd name="T7" fmla="*/ 1 h 938"/>
                  <a:gd name="T8" fmla="*/ 1 w 275"/>
                  <a:gd name="T9" fmla="*/ 1 h 938"/>
                  <a:gd name="T10" fmla="*/ 1 w 275"/>
                  <a:gd name="T11" fmla="*/ 1 h 938"/>
                  <a:gd name="T12" fmla="*/ 1 w 275"/>
                  <a:gd name="T13" fmla="*/ 1 h 938"/>
                  <a:gd name="T14" fmla="*/ 1 w 275"/>
                  <a:gd name="T15" fmla="*/ 1 h 938"/>
                  <a:gd name="T16" fmla="*/ 1 w 275"/>
                  <a:gd name="T17" fmla="*/ 1 h 938"/>
                  <a:gd name="T18" fmla="*/ 1 w 275"/>
                  <a:gd name="T19" fmla="*/ 1 h 938"/>
                  <a:gd name="T20" fmla="*/ 1 w 275"/>
                  <a:gd name="T21" fmla="*/ 0 h 938"/>
                  <a:gd name="T22" fmla="*/ 1 w 275"/>
                  <a:gd name="T23" fmla="*/ 1 h 938"/>
                  <a:gd name="T24" fmla="*/ 1 w 275"/>
                  <a:gd name="T25" fmla="*/ 1 h 938"/>
                  <a:gd name="T26" fmla="*/ 1 w 275"/>
                  <a:gd name="T27" fmla="*/ 1 h 938"/>
                  <a:gd name="T28" fmla="*/ 1 w 275"/>
                  <a:gd name="T29" fmla="*/ 1 h 938"/>
                  <a:gd name="T30" fmla="*/ 1 w 275"/>
                  <a:gd name="T31" fmla="*/ 1 h 938"/>
                  <a:gd name="T32" fmla="*/ 1 w 275"/>
                  <a:gd name="T33" fmla="*/ 1 h 938"/>
                  <a:gd name="T34" fmla="*/ 1 w 275"/>
                  <a:gd name="T35" fmla="*/ 1 h 938"/>
                  <a:gd name="T36" fmla="*/ 1 w 275"/>
                  <a:gd name="T37" fmla="*/ 1 h 938"/>
                  <a:gd name="T38" fmla="*/ 1 w 275"/>
                  <a:gd name="T39" fmla="*/ 1 h 938"/>
                  <a:gd name="T40" fmla="*/ 1 w 275"/>
                  <a:gd name="T41" fmla="*/ 1 h 938"/>
                  <a:gd name="T42" fmla="*/ 1 w 275"/>
                  <a:gd name="T43" fmla="*/ 1 h 938"/>
                  <a:gd name="T44" fmla="*/ 1 w 275"/>
                  <a:gd name="T45" fmla="*/ 1 h 938"/>
                  <a:gd name="T46" fmla="*/ 1 w 275"/>
                  <a:gd name="T47" fmla="*/ 1 h 938"/>
                  <a:gd name="T48" fmla="*/ 1 w 275"/>
                  <a:gd name="T49" fmla="*/ 1 h 938"/>
                  <a:gd name="T50" fmla="*/ 1 w 275"/>
                  <a:gd name="T51" fmla="*/ 1 h 938"/>
                  <a:gd name="T52" fmla="*/ 1 w 275"/>
                  <a:gd name="T53" fmla="*/ 1 h 938"/>
                  <a:gd name="T54" fmla="*/ 1 w 275"/>
                  <a:gd name="T55" fmla="*/ 1 h 938"/>
                  <a:gd name="T56" fmla="*/ 1 w 275"/>
                  <a:gd name="T57" fmla="*/ 1 h 938"/>
                  <a:gd name="T58" fmla="*/ 1 w 275"/>
                  <a:gd name="T59" fmla="*/ 1 h 938"/>
                  <a:gd name="T60" fmla="*/ 1 w 275"/>
                  <a:gd name="T61" fmla="*/ 1 h 938"/>
                  <a:gd name="T62" fmla="*/ 1 w 275"/>
                  <a:gd name="T63" fmla="*/ 1 h 9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5"/>
                  <a:gd name="T97" fmla="*/ 0 h 938"/>
                  <a:gd name="T98" fmla="*/ 275 w 275"/>
                  <a:gd name="T99" fmla="*/ 938 h 93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5" h="938">
                    <a:moveTo>
                      <a:pt x="12" y="938"/>
                    </a:moveTo>
                    <a:lnTo>
                      <a:pt x="2" y="923"/>
                    </a:lnTo>
                    <a:lnTo>
                      <a:pt x="0" y="893"/>
                    </a:lnTo>
                    <a:lnTo>
                      <a:pt x="2" y="860"/>
                    </a:lnTo>
                    <a:lnTo>
                      <a:pt x="6" y="838"/>
                    </a:lnTo>
                    <a:lnTo>
                      <a:pt x="217" y="197"/>
                    </a:lnTo>
                    <a:lnTo>
                      <a:pt x="223" y="150"/>
                    </a:lnTo>
                    <a:lnTo>
                      <a:pt x="232" y="101"/>
                    </a:lnTo>
                    <a:lnTo>
                      <a:pt x="244" y="53"/>
                    </a:lnTo>
                    <a:lnTo>
                      <a:pt x="256" y="18"/>
                    </a:lnTo>
                    <a:lnTo>
                      <a:pt x="265" y="0"/>
                    </a:lnTo>
                    <a:lnTo>
                      <a:pt x="272" y="9"/>
                    </a:lnTo>
                    <a:lnTo>
                      <a:pt x="275" y="49"/>
                    </a:lnTo>
                    <a:lnTo>
                      <a:pt x="270" y="128"/>
                    </a:lnTo>
                    <a:lnTo>
                      <a:pt x="262" y="175"/>
                    </a:lnTo>
                    <a:lnTo>
                      <a:pt x="257" y="189"/>
                    </a:lnTo>
                    <a:lnTo>
                      <a:pt x="248" y="215"/>
                    </a:lnTo>
                    <a:lnTo>
                      <a:pt x="236" y="250"/>
                    </a:lnTo>
                    <a:lnTo>
                      <a:pt x="222" y="293"/>
                    </a:lnTo>
                    <a:lnTo>
                      <a:pt x="205" y="342"/>
                    </a:lnTo>
                    <a:lnTo>
                      <a:pt x="187" y="397"/>
                    </a:lnTo>
                    <a:lnTo>
                      <a:pt x="169" y="453"/>
                    </a:lnTo>
                    <a:lnTo>
                      <a:pt x="150" y="511"/>
                    </a:lnTo>
                    <a:lnTo>
                      <a:pt x="131" y="568"/>
                    </a:lnTo>
                    <a:lnTo>
                      <a:pt x="113" y="623"/>
                    </a:lnTo>
                    <a:lnTo>
                      <a:pt x="97" y="675"/>
                    </a:lnTo>
                    <a:lnTo>
                      <a:pt x="81" y="721"/>
                    </a:lnTo>
                    <a:lnTo>
                      <a:pt x="68" y="759"/>
                    </a:lnTo>
                    <a:lnTo>
                      <a:pt x="59" y="788"/>
                    </a:lnTo>
                    <a:lnTo>
                      <a:pt x="53" y="807"/>
                    </a:lnTo>
                    <a:lnTo>
                      <a:pt x="51" y="814"/>
                    </a:lnTo>
                    <a:lnTo>
                      <a:pt x="12" y="9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24" name="Freeform 974"/>
              <p:cNvSpPr>
                <a:spLocks noChangeAspect="1"/>
              </p:cNvSpPr>
              <p:nvPr/>
            </p:nvSpPr>
            <p:spPr bwMode="auto">
              <a:xfrm>
                <a:off x="587" y="2900"/>
                <a:ext cx="28" cy="361"/>
              </a:xfrm>
              <a:custGeom>
                <a:avLst/>
                <a:gdLst>
                  <a:gd name="T0" fmla="*/ 1 w 41"/>
                  <a:gd name="T1" fmla="*/ 1 h 516"/>
                  <a:gd name="T2" fmla="*/ 1 w 41"/>
                  <a:gd name="T3" fmla="*/ 1 h 516"/>
                  <a:gd name="T4" fmla="*/ 1 w 41"/>
                  <a:gd name="T5" fmla="*/ 1 h 516"/>
                  <a:gd name="T6" fmla="*/ 1 w 41"/>
                  <a:gd name="T7" fmla="*/ 1 h 516"/>
                  <a:gd name="T8" fmla="*/ 1 w 41"/>
                  <a:gd name="T9" fmla="*/ 1 h 516"/>
                  <a:gd name="T10" fmla="*/ 1 w 41"/>
                  <a:gd name="T11" fmla="*/ 1 h 516"/>
                  <a:gd name="T12" fmla="*/ 1 w 41"/>
                  <a:gd name="T13" fmla="*/ 1 h 516"/>
                  <a:gd name="T14" fmla="*/ 1 w 41"/>
                  <a:gd name="T15" fmla="*/ 1 h 516"/>
                  <a:gd name="T16" fmla="*/ 1 w 41"/>
                  <a:gd name="T17" fmla="*/ 1 h 516"/>
                  <a:gd name="T18" fmla="*/ 1 w 41"/>
                  <a:gd name="T19" fmla="*/ 0 h 516"/>
                  <a:gd name="T20" fmla="*/ 1 w 41"/>
                  <a:gd name="T21" fmla="*/ 1 h 516"/>
                  <a:gd name="T22" fmla="*/ 0 w 41"/>
                  <a:gd name="T23" fmla="*/ 1 h 516"/>
                  <a:gd name="T24" fmla="*/ 0 w 41"/>
                  <a:gd name="T25" fmla="*/ 1 h 516"/>
                  <a:gd name="T26" fmla="*/ 1 w 41"/>
                  <a:gd name="T27" fmla="*/ 1 h 516"/>
                  <a:gd name="T28" fmla="*/ 1 w 41"/>
                  <a:gd name="T29" fmla="*/ 1 h 516"/>
                  <a:gd name="T30" fmla="*/ 1 w 41"/>
                  <a:gd name="T31" fmla="*/ 1 h 516"/>
                  <a:gd name="T32" fmla="*/ 1 w 41"/>
                  <a:gd name="T33" fmla="*/ 1 h 516"/>
                  <a:gd name="T34" fmla="*/ 1 w 41"/>
                  <a:gd name="T35" fmla="*/ 1 h 516"/>
                  <a:gd name="T36" fmla="*/ 1 w 41"/>
                  <a:gd name="T37" fmla="*/ 1 h 516"/>
                  <a:gd name="T38" fmla="*/ 1 w 41"/>
                  <a:gd name="T39" fmla="*/ 1 h 516"/>
                  <a:gd name="T40" fmla="*/ 1 w 41"/>
                  <a:gd name="T41" fmla="*/ 1 h 51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1"/>
                  <a:gd name="T64" fmla="*/ 0 h 516"/>
                  <a:gd name="T65" fmla="*/ 41 w 41"/>
                  <a:gd name="T66" fmla="*/ 516 h 51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1" h="516">
                    <a:moveTo>
                      <a:pt x="19" y="516"/>
                    </a:moveTo>
                    <a:lnTo>
                      <a:pt x="27" y="514"/>
                    </a:lnTo>
                    <a:lnTo>
                      <a:pt x="33" y="508"/>
                    </a:lnTo>
                    <a:lnTo>
                      <a:pt x="38" y="499"/>
                    </a:lnTo>
                    <a:lnTo>
                      <a:pt x="39" y="487"/>
                    </a:lnTo>
                    <a:lnTo>
                      <a:pt x="41" y="73"/>
                    </a:lnTo>
                    <a:lnTo>
                      <a:pt x="41" y="54"/>
                    </a:lnTo>
                    <a:lnTo>
                      <a:pt x="40" y="31"/>
                    </a:lnTo>
                    <a:lnTo>
                      <a:pt x="37" y="9"/>
                    </a:lnTo>
                    <a:lnTo>
                      <a:pt x="31" y="0"/>
                    </a:lnTo>
                    <a:lnTo>
                      <a:pt x="5" y="6"/>
                    </a:lnTo>
                    <a:lnTo>
                      <a:pt x="0" y="13"/>
                    </a:lnTo>
                    <a:lnTo>
                      <a:pt x="0" y="32"/>
                    </a:lnTo>
                    <a:lnTo>
                      <a:pt x="1" y="54"/>
                    </a:lnTo>
                    <a:lnTo>
                      <a:pt x="3" y="72"/>
                    </a:lnTo>
                    <a:lnTo>
                      <a:pt x="6" y="487"/>
                    </a:lnTo>
                    <a:lnTo>
                      <a:pt x="6" y="498"/>
                    </a:lnTo>
                    <a:lnTo>
                      <a:pt x="8" y="507"/>
                    </a:lnTo>
                    <a:lnTo>
                      <a:pt x="12" y="514"/>
                    </a:lnTo>
                    <a:lnTo>
                      <a:pt x="19" y="5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25" name="Freeform 975"/>
              <p:cNvSpPr>
                <a:spLocks noChangeAspect="1"/>
              </p:cNvSpPr>
              <p:nvPr/>
            </p:nvSpPr>
            <p:spPr bwMode="auto">
              <a:xfrm>
                <a:off x="508" y="3241"/>
                <a:ext cx="105" cy="299"/>
              </a:xfrm>
              <a:custGeom>
                <a:avLst/>
                <a:gdLst>
                  <a:gd name="T0" fmla="*/ 1 w 151"/>
                  <a:gd name="T1" fmla="*/ 1 h 428"/>
                  <a:gd name="T2" fmla="*/ 1 w 151"/>
                  <a:gd name="T3" fmla="*/ 1 h 428"/>
                  <a:gd name="T4" fmla="*/ 1 w 151"/>
                  <a:gd name="T5" fmla="*/ 1 h 428"/>
                  <a:gd name="T6" fmla="*/ 0 w 151"/>
                  <a:gd name="T7" fmla="*/ 1 h 428"/>
                  <a:gd name="T8" fmla="*/ 1 w 151"/>
                  <a:gd name="T9" fmla="*/ 0 h 428"/>
                  <a:gd name="T10" fmla="*/ 1 w 151"/>
                  <a:gd name="T11" fmla="*/ 1 h 428"/>
                  <a:gd name="T12" fmla="*/ 0 60000 65536"/>
                  <a:gd name="T13" fmla="*/ 0 60000 65536"/>
                  <a:gd name="T14" fmla="*/ 0 60000 65536"/>
                  <a:gd name="T15" fmla="*/ 0 60000 65536"/>
                  <a:gd name="T16" fmla="*/ 0 60000 65536"/>
                  <a:gd name="T17" fmla="*/ 0 60000 65536"/>
                  <a:gd name="T18" fmla="*/ 0 w 151"/>
                  <a:gd name="T19" fmla="*/ 0 h 428"/>
                  <a:gd name="T20" fmla="*/ 151 w 151"/>
                  <a:gd name="T21" fmla="*/ 428 h 428"/>
                </a:gdLst>
                <a:ahLst/>
                <a:cxnLst>
                  <a:cxn ang="T12">
                    <a:pos x="T0" y="T1"/>
                  </a:cxn>
                  <a:cxn ang="T13">
                    <a:pos x="T2" y="T3"/>
                  </a:cxn>
                  <a:cxn ang="T14">
                    <a:pos x="T4" y="T5"/>
                  </a:cxn>
                  <a:cxn ang="T15">
                    <a:pos x="T6" y="T7"/>
                  </a:cxn>
                  <a:cxn ang="T16">
                    <a:pos x="T8" y="T9"/>
                  </a:cxn>
                  <a:cxn ang="T17">
                    <a:pos x="T10" y="T11"/>
                  </a:cxn>
                </a:cxnLst>
                <a:rect l="T18" t="T19" r="T20" b="T21"/>
                <a:pathLst>
                  <a:path w="151" h="428">
                    <a:moveTo>
                      <a:pt x="151" y="13"/>
                    </a:moveTo>
                    <a:lnTo>
                      <a:pt x="37" y="428"/>
                    </a:lnTo>
                    <a:lnTo>
                      <a:pt x="13" y="427"/>
                    </a:lnTo>
                    <a:lnTo>
                      <a:pt x="0" y="419"/>
                    </a:lnTo>
                    <a:lnTo>
                      <a:pt x="119" y="0"/>
                    </a:lnTo>
                    <a:lnTo>
                      <a:pt x="151"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26" name="Freeform 976"/>
              <p:cNvSpPr>
                <a:spLocks noChangeAspect="1"/>
              </p:cNvSpPr>
              <p:nvPr/>
            </p:nvSpPr>
            <p:spPr bwMode="auto">
              <a:xfrm>
                <a:off x="534" y="2891"/>
                <a:ext cx="225" cy="20"/>
              </a:xfrm>
              <a:custGeom>
                <a:avLst/>
                <a:gdLst>
                  <a:gd name="T0" fmla="*/ 1 w 322"/>
                  <a:gd name="T1" fmla="*/ 1 h 29"/>
                  <a:gd name="T2" fmla="*/ 1 w 322"/>
                  <a:gd name="T3" fmla="*/ 1 h 29"/>
                  <a:gd name="T4" fmla="*/ 1 w 322"/>
                  <a:gd name="T5" fmla="*/ 1 h 29"/>
                  <a:gd name="T6" fmla="*/ 1 w 322"/>
                  <a:gd name="T7" fmla="*/ 1 h 29"/>
                  <a:gd name="T8" fmla="*/ 0 w 322"/>
                  <a:gd name="T9" fmla="*/ 1 h 29"/>
                  <a:gd name="T10" fmla="*/ 0 w 322"/>
                  <a:gd name="T11" fmla="*/ 1 h 29"/>
                  <a:gd name="T12" fmla="*/ 1 w 322"/>
                  <a:gd name="T13" fmla="*/ 1 h 29"/>
                  <a:gd name="T14" fmla="*/ 1 w 322"/>
                  <a:gd name="T15" fmla="*/ 1 h 29"/>
                  <a:gd name="T16" fmla="*/ 1 w 322"/>
                  <a:gd name="T17" fmla="*/ 1 h 29"/>
                  <a:gd name="T18" fmla="*/ 1 w 322"/>
                  <a:gd name="T19" fmla="*/ 0 h 29"/>
                  <a:gd name="T20" fmla="*/ 1 w 322"/>
                  <a:gd name="T21" fmla="*/ 0 h 29"/>
                  <a:gd name="T22" fmla="*/ 1 w 322"/>
                  <a:gd name="T23" fmla="*/ 1 h 29"/>
                  <a:gd name="T24" fmla="*/ 1 w 322"/>
                  <a:gd name="T25" fmla="*/ 1 h 29"/>
                  <a:gd name="T26" fmla="*/ 1 w 322"/>
                  <a:gd name="T27" fmla="*/ 1 h 29"/>
                  <a:gd name="T28" fmla="*/ 1 w 322"/>
                  <a:gd name="T29" fmla="*/ 1 h 29"/>
                  <a:gd name="T30" fmla="*/ 1 w 322"/>
                  <a:gd name="T31" fmla="*/ 1 h 29"/>
                  <a:gd name="T32" fmla="*/ 1 w 322"/>
                  <a:gd name="T33" fmla="*/ 1 h 29"/>
                  <a:gd name="T34" fmla="*/ 1 w 322"/>
                  <a:gd name="T35" fmla="*/ 1 h 29"/>
                  <a:gd name="T36" fmla="*/ 1 w 322"/>
                  <a:gd name="T37" fmla="*/ 1 h 29"/>
                  <a:gd name="T38" fmla="*/ 1 w 322"/>
                  <a:gd name="T39" fmla="*/ 1 h 29"/>
                  <a:gd name="T40" fmla="*/ 1 w 322"/>
                  <a:gd name="T41" fmla="*/ 1 h 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2"/>
                  <a:gd name="T64" fmla="*/ 0 h 29"/>
                  <a:gd name="T65" fmla="*/ 322 w 322"/>
                  <a:gd name="T66" fmla="*/ 29 h 2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2" h="29">
                    <a:moveTo>
                      <a:pt x="15" y="29"/>
                    </a:moveTo>
                    <a:lnTo>
                      <a:pt x="9" y="28"/>
                    </a:lnTo>
                    <a:lnTo>
                      <a:pt x="5" y="24"/>
                    </a:lnTo>
                    <a:lnTo>
                      <a:pt x="1" y="20"/>
                    </a:lnTo>
                    <a:lnTo>
                      <a:pt x="0" y="14"/>
                    </a:lnTo>
                    <a:lnTo>
                      <a:pt x="1" y="8"/>
                    </a:lnTo>
                    <a:lnTo>
                      <a:pt x="5" y="3"/>
                    </a:lnTo>
                    <a:lnTo>
                      <a:pt x="9" y="1"/>
                    </a:lnTo>
                    <a:lnTo>
                      <a:pt x="15" y="0"/>
                    </a:lnTo>
                    <a:lnTo>
                      <a:pt x="307" y="0"/>
                    </a:lnTo>
                    <a:lnTo>
                      <a:pt x="313" y="1"/>
                    </a:lnTo>
                    <a:lnTo>
                      <a:pt x="318" y="3"/>
                    </a:lnTo>
                    <a:lnTo>
                      <a:pt x="320" y="8"/>
                    </a:lnTo>
                    <a:lnTo>
                      <a:pt x="322" y="14"/>
                    </a:lnTo>
                    <a:lnTo>
                      <a:pt x="320" y="20"/>
                    </a:lnTo>
                    <a:lnTo>
                      <a:pt x="318" y="24"/>
                    </a:lnTo>
                    <a:lnTo>
                      <a:pt x="313" y="28"/>
                    </a:lnTo>
                    <a:lnTo>
                      <a:pt x="307" y="29"/>
                    </a:lnTo>
                    <a:lnTo>
                      <a:pt x="15"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23600" name="Group 12"/>
            <p:cNvGrpSpPr>
              <a:grpSpLocks/>
            </p:cNvGrpSpPr>
            <p:nvPr/>
          </p:nvGrpSpPr>
          <p:grpSpPr bwMode="auto">
            <a:xfrm>
              <a:off x="3352948" y="1226455"/>
              <a:ext cx="461856" cy="367460"/>
              <a:chOff x="3352948" y="1226455"/>
              <a:chExt cx="461856" cy="367460"/>
            </a:xfrm>
          </p:grpSpPr>
          <p:sp>
            <p:nvSpPr>
              <p:cNvPr id="23601" name="AutoShape 22"/>
              <p:cNvSpPr>
                <a:spLocks noChangeArrowheads="1"/>
              </p:cNvSpPr>
              <p:nvPr/>
            </p:nvSpPr>
            <p:spPr bwMode="auto">
              <a:xfrm>
                <a:off x="3352948" y="1226455"/>
                <a:ext cx="461856" cy="362113"/>
              </a:xfrm>
              <a:prstGeom prst="roundRect">
                <a:avLst>
                  <a:gd name="adj" fmla="val 16667"/>
                </a:avLst>
              </a:prstGeom>
              <a:solidFill>
                <a:srgbClr val="808080"/>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cxnSp>
            <p:nvCxnSpPr>
              <p:cNvPr id="382" name="Straight Connector 381"/>
              <p:cNvCxnSpPr/>
              <p:nvPr/>
            </p:nvCxnSpPr>
            <p:spPr>
              <a:xfrm>
                <a:off x="3607382"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p:cNvCxnSpPr/>
              <p:nvPr/>
            </p:nvCxnSpPr>
            <p:spPr>
              <a:xfrm>
                <a:off x="3677636"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4" name="Straight Connector 383"/>
              <p:cNvCxnSpPr/>
              <p:nvPr/>
            </p:nvCxnSpPr>
            <p:spPr>
              <a:xfrm>
                <a:off x="3711758"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p:cNvCxnSpPr/>
              <p:nvPr/>
            </p:nvCxnSpPr>
            <p:spPr>
              <a:xfrm>
                <a:off x="3745882"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p:cNvCxnSpPr/>
              <p:nvPr/>
            </p:nvCxnSpPr>
            <p:spPr>
              <a:xfrm>
                <a:off x="3539137"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p:cNvCxnSpPr/>
              <p:nvPr/>
            </p:nvCxnSpPr>
            <p:spPr>
              <a:xfrm>
                <a:off x="3505014"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p:cNvCxnSpPr/>
              <p:nvPr/>
            </p:nvCxnSpPr>
            <p:spPr>
              <a:xfrm>
                <a:off x="3470891"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p:cNvCxnSpPr/>
              <p:nvPr/>
            </p:nvCxnSpPr>
            <p:spPr>
              <a:xfrm>
                <a:off x="3436769"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p:cNvCxnSpPr/>
              <p:nvPr/>
            </p:nvCxnSpPr>
            <p:spPr>
              <a:xfrm>
                <a:off x="3643512"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2" name="Straight Connector 391"/>
              <p:cNvCxnSpPr/>
              <p:nvPr/>
            </p:nvCxnSpPr>
            <p:spPr>
              <a:xfrm>
                <a:off x="3573260" y="1231578"/>
                <a:ext cx="0" cy="36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3" name="Straight Connector 392"/>
              <p:cNvCxnSpPr/>
              <p:nvPr/>
            </p:nvCxnSpPr>
            <p:spPr>
              <a:xfrm>
                <a:off x="3769969" y="1233285"/>
                <a:ext cx="0" cy="348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5" name="Straight Connector 394"/>
              <p:cNvCxnSpPr/>
              <p:nvPr/>
            </p:nvCxnSpPr>
            <p:spPr>
              <a:xfrm>
                <a:off x="3394616" y="1233285"/>
                <a:ext cx="0" cy="3551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932" name="Group 3"/>
          <p:cNvGrpSpPr>
            <a:grpSpLocks/>
          </p:cNvGrpSpPr>
          <p:nvPr/>
        </p:nvGrpSpPr>
        <p:grpSpPr bwMode="auto">
          <a:xfrm>
            <a:off x="3536950" y="1628775"/>
            <a:ext cx="338138" cy="655638"/>
            <a:chOff x="2417" y="1024"/>
            <a:chExt cx="127" cy="752"/>
          </a:xfrm>
        </p:grpSpPr>
        <p:sp>
          <p:nvSpPr>
            <p:cNvPr id="23588" name="Freeform 5"/>
            <p:cNvSpPr>
              <a:spLocks noChangeAspect="1"/>
            </p:cNvSpPr>
            <p:nvPr/>
          </p:nvSpPr>
          <p:spPr bwMode="auto">
            <a:xfrm>
              <a:off x="2417" y="1024"/>
              <a:ext cx="127" cy="752"/>
            </a:xfrm>
            <a:custGeom>
              <a:avLst/>
              <a:gdLst>
                <a:gd name="T0" fmla="*/ 1 w 247"/>
                <a:gd name="T1" fmla="*/ 1 h 1265"/>
                <a:gd name="T2" fmla="*/ 1 w 247"/>
                <a:gd name="T3" fmla="*/ 1 h 1265"/>
                <a:gd name="T4" fmla="*/ 0 w 247"/>
                <a:gd name="T5" fmla="*/ 1 h 1265"/>
                <a:gd name="T6" fmla="*/ 0 w 247"/>
                <a:gd name="T7" fmla="*/ 1 h 1265"/>
                <a:gd name="T8" fmla="*/ 1 w 247"/>
                <a:gd name="T9" fmla="*/ 1 h 1265"/>
                <a:gd name="T10" fmla="*/ 1 w 247"/>
                <a:gd name="T11" fmla="*/ 1 h 1265"/>
                <a:gd name="T12" fmla="*/ 1 w 247"/>
                <a:gd name="T13" fmla="*/ 1 h 1265"/>
                <a:gd name="T14" fmla="*/ 1 w 247"/>
                <a:gd name="T15" fmla="*/ 1 h 1265"/>
                <a:gd name="T16" fmla="*/ 1 w 247"/>
                <a:gd name="T17" fmla="*/ 1 h 1265"/>
                <a:gd name="T18" fmla="*/ 1 w 247"/>
                <a:gd name="T19" fmla="*/ 0 h 1265"/>
                <a:gd name="T20" fmla="*/ 1 w 247"/>
                <a:gd name="T21" fmla="*/ 0 h 1265"/>
                <a:gd name="T22" fmla="*/ 1 w 247"/>
                <a:gd name="T23" fmla="*/ 1 h 1265"/>
                <a:gd name="T24" fmla="*/ 1 w 247"/>
                <a:gd name="T25" fmla="*/ 1 h 1265"/>
                <a:gd name="T26" fmla="*/ 1 w 247"/>
                <a:gd name="T27" fmla="*/ 1 h 1265"/>
                <a:gd name="T28" fmla="*/ 1 w 247"/>
                <a:gd name="T29" fmla="*/ 1 h 1265"/>
                <a:gd name="T30" fmla="*/ 1 w 247"/>
                <a:gd name="T31" fmla="*/ 1 h 1265"/>
                <a:gd name="T32" fmla="*/ 1 w 247"/>
                <a:gd name="T33" fmla="*/ 1 h 1265"/>
                <a:gd name="T34" fmla="*/ 1 w 247"/>
                <a:gd name="T35" fmla="*/ 1 h 1265"/>
                <a:gd name="T36" fmla="*/ 1 w 247"/>
                <a:gd name="T37" fmla="*/ 1 h 1265"/>
                <a:gd name="T38" fmla="*/ 1 w 247"/>
                <a:gd name="T39" fmla="*/ 1 h 1265"/>
                <a:gd name="T40" fmla="*/ 1 w 247"/>
                <a:gd name="T41" fmla="*/ 1 h 1265"/>
                <a:gd name="T42" fmla="*/ 1 w 247"/>
                <a:gd name="T43" fmla="*/ 1 h 1265"/>
                <a:gd name="T44" fmla="*/ 1 w 247"/>
                <a:gd name="T45" fmla="*/ 1 h 1265"/>
                <a:gd name="T46" fmla="*/ 1 w 247"/>
                <a:gd name="T47" fmla="*/ 1 h 1265"/>
                <a:gd name="T48" fmla="*/ 1 w 247"/>
                <a:gd name="T49" fmla="*/ 1 h 1265"/>
                <a:gd name="T50" fmla="*/ 1 w 247"/>
                <a:gd name="T51" fmla="*/ 1 h 1265"/>
                <a:gd name="T52" fmla="*/ 1 w 247"/>
                <a:gd name="T53" fmla="*/ 1 h 1265"/>
                <a:gd name="T54" fmla="*/ 1 w 247"/>
                <a:gd name="T55" fmla="*/ 1 h 1265"/>
                <a:gd name="T56" fmla="*/ 1 w 247"/>
                <a:gd name="T57" fmla="*/ 1 h 1265"/>
                <a:gd name="T58" fmla="*/ 1 w 247"/>
                <a:gd name="T59" fmla="*/ 1 h 1265"/>
                <a:gd name="T60" fmla="*/ 1 w 247"/>
                <a:gd name="T61" fmla="*/ 1 h 1265"/>
                <a:gd name="T62" fmla="*/ 1 w 247"/>
                <a:gd name="T63" fmla="*/ 1 h 1265"/>
                <a:gd name="T64" fmla="*/ 1 w 247"/>
                <a:gd name="T65" fmla="*/ 1 h 1265"/>
                <a:gd name="T66" fmla="*/ 1 w 247"/>
                <a:gd name="T67" fmla="*/ 1 h 1265"/>
                <a:gd name="T68" fmla="*/ 1 w 247"/>
                <a:gd name="T69" fmla="*/ 1 h 12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1265"/>
                <a:gd name="T107" fmla="*/ 247 w 247"/>
                <a:gd name="T108" fmla="*/ 1265 h 126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1265">
                  <a:moveTo>
                    <a:pt x="9" y="56"/>
                  </a:moveTo>
                  <a:lnTo>
                    <a:pt x="7" y="52"/>
                  </a:lnTo>
                  <a:lnTo>
                    <a:pt x="3" y="49"/>
                  </a:lnTo>
                  <a:lnTo>
                    <a:pt x="2" y="45"/>
                  </a:lnTo>
                  <a:lnTo>
                    <a:pt x="1" y="41"/>
                  </a:lnTo>
                  <a:lnTo>
                    <a:pt x="0" y="36"/>
                  </a:lnTo>
                  <a:lnTo>
                    <a:pt x="0" y="30"/>
                  </a:lnTo>
                  <a:lnTo>
                    <a:pt x="0" y="25"/>
                  </a:lnTo>
                  <a:lnTo>
                    <a:pt x="1" y="21"/>
                  </a:lnTo>
                  <a:lnTo>
                    <a:pt x="3" y="17"/>
                  </a:lnTo>
                  <a:lnTo>
                    <a:pt x="7" y="12"/>
                  </a:lnTo>
                  <a:lnTo>
                    <a:pt x="10" y="9"/>
                  </a:lnTo>
                  <a:lnTo>
                    <a:pt x="14" y="6"/>
                  </a:lnTo>
                  <a:lnTo>
                    <a:pt x="18" y="5"/>
                  </a:lnTo>
                  <a:lnTo>
                    <a:pt x="25" y="4"/>
                  </a:lnTo>
                  <a:lnTo>
                    <a:pt x="34" y="3"/>
                  </a:lnTo>
                  <a:lnTo>
                    <a:pt x="45" y="2"/>
                  </a:lnTo>
                  <a:lnTo>
                    <a:pt x="58" y="2"/>
                  </a:lnTo>
                  <a:lnTo>
                    <a:pt x="73" y="0"/>
                  </a:lnTo>
                  <a:lnTo>
                    <a:pt x="88" y="0"/>
                  </a:lnTo>
                  <a:lnTo>
                    <a:pt x="105" y="0"/>
                  </a:lnTo>
                  <a:lnTo>
                    <a:pt x="140" y="0"/>
                  </a:lnTo>
                  <a:lnTo>
                    <a:pt x="157" y="0"/>
                  </a:lnTo>
                  <a:lnTo>
                    <a:pt x="173" y="2"/>
                  </a:lnTo>
                  <a:lnTo>
                    <a:pt x="187" y="2"/>
                  </a:lnTo>
                  <a:lnTo>
                    <a:pt x="200" y="3"/>
                  </a:lnTo>
                  <a:lnTo>
                    <a:pt x="212" y="4"/>
                  </a:lnTo>
                  <a:lnTo>
                    <a:pt x="221" y="5"/>
                  </a:lnTo>
                  <a:lnTo>
                    <a:pt x="228" y="6"/>
                  </a:lnTo>
                  <a:lnTo>
                    <a:pt x="232" y="8"/>
                  </a:lnTo>
                  <a:lnTo>
                    <a:pt x="236" y="10"/>
                  </a:lnTo>
                  <a:lnTo>
                    <a:pt x="239" y="13"/>
                  </a:lnTo>
                  <a:lnTo>
                    <a:pt x="243" y="17"/>
                  </a:lnTo>
                  <a:lnTo>
                    <a:pt x="245" y="21"/>
                  </a:lnTo>
                  <a:lnTo>
                    <a:pt x="246" y="24"/>
                  </a:lnTo>
                  <a:lnTo>
                    <a:pt x="246" y="29"/>
                  </a:lnTo>
                  <a:lnTo>
                    <a:pt x="247" y="35"/>
                  </a:lnTo>
                  <a:lnTo>
                    <a:pt x="247" y="38"/>
                  </a:lnTo>
                  <a:lnTo>
                    <a:pt x="246" y="43"/>
                  </a:lnTo>
                  <a:lnTo>
                    <a:pt x="244" y="46"/>
                  </a:lnTo>
                  <a:lnTo>
                    <a:pt x="243" y="50"/>
                  </a:lnTo>
                  <a:lnTo>
                    <a:pt x="240" y="51"/>
                  </a:lnTo>
                  <a:lnTo>
                    <a:pt x="238" y="52"/>
                  </a:lnTo>
                  <a:lnTo>
                    <a:pt x="234" y="55"/>
                  </a:lnTo>
                  <a:lnTo>
                    <a:pt x="232" y="56"/>
                  </a:lnTo>
                  <a:lnTo>
                    <a:pt x="231" y="56"/>
                  </a:lnTo>
                  <a:lnTo>
                    <a:pt x="231" y="227"/>
                  </a:lnTo>
                  <a:lnTo>
                    <a:pt x="233" y="603"/>
                  </a:lnTo>
                  <a:lnTo>
                    <a:pt x="237" y="985"/>
                  </a:lnTo>
                  <a:lnTo>
                    <a:pt x="238" y="1169"/>
                  </a:lnTo>
                  <a:lnTo>
                    <a:pt x="236" y="1192"/>
                  </a:lnTo>
                  <a:lnTo>
                    <a:pt x="228" y="1210"/>
                  </a:lnTo>
                  <a:lnTo>
                    <a:pt x="217" y="1227"/>
                  </a:lnTo>
                  <a:lnTo>
                    <a:pt x="203" y="1241"/>
                  </a:lnTo>
                  <a:lnTo>
                    <a:pt x="185" y="1252"/>
                  </a:lnTo>
                  <a:lnTo>
                    <a:pt x="166" y="1259"/>
                  </a:lnTo>
                  <a:lnTo>
                    <a:pt x="145" y="1262"/>
                  </a:lnTo>
                  <a:lnTo>
                    <a:pt x="125" y="1265"/>
                  </a:lnTo>
                  <a:lnTo>
                    <a:pt x="104" y="1262"/>
                  </a:lnTo>
                  <a:lnTo>
                    <a:pt x="82" y="1258"/>
                  </a:lnTo>
                  <a:lnTo>
                    <a:pt x="63" y="1251"/>
                  </a:lnTo>
                  <a:lnTo>
                    <a:pt x="46" y="1239"/>
                  </a:lnTo>
                  <a:lnTo>
                    <a:pt x="32" y="1226"/>
                  </a:lnTo>
                  <a:lnTo>
                    <a:pt x="20" y="1208"/>
                  </a:lnTo>
                  <a:lnTo>
                    <a:pt x="13" y="1189"/>
                  </a:lnTo>
                  <a:lnTo>
                    <a:pt x="10" y="1166"/>
                  </a:lnTo>
                  <a:lnTo>
                    <a:pt x="10" y="992"/>
                  </a:lnTo>
                  <a:lnTo>
                    <a:pt x="10" y="611"/>
                  </a:lnTo>
                  <a:lnTo>
                    <a:pt x="10" y="230"/>
                  </a:lnTo>
                  <a:lnTo>
                    <a:pt x="9"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89" name="Freeform 6"/>
            <p:cNvSpPr>
              <a:spLocks noChangeAspect="1"/>
            </p:cNvSpPr>
            <p:nvPr/>
          </p:nvSpPr>
          <p:spPr bwMode="auto">
            <a:xfrm>
              <a:off x="2433" y="1039"/>
              <a:ext cx="95" cy="718"/>
            </a:xfrm>
            <a:custGeom>
              <a:avLst/>
              <a:gdLst>
                <a:gd name="T0" fmla="*/ 1 w 185"/>
                <a:gd name="T1" fmla="*/ 1 h 1207"/>
                <a:gd name="T2" fmla="*/ 1 w 185"/>
                <a:gd name="T3" fmla="*/ 1 h 1207"/>
                <a:gd name="T4" fmla="*/ 1 w 185"/>
                <a:gd name="T5" fmla="*/ 1 h 1207"/>
                <a:gd name="T6" fmla="*/ 1 w 185"/>
                <a:gd name="T7" fmla="*/ 1 h 1207"/>
                <a:gd name="T8" fmla="*/ 1 w 185"/>
                <a:gd name="T9" fmla="*/ 1 h 1207"/>
                <a:gd name="T10" fmla="*/ 0 w 185"/>
                <a:gd name="T11" fmla="*/ 1 h 1207"/>
                <a:gd name="T12" fmla="*/ 1 w 185"/>
                <a:gd name="T13" fmla="*/ 1 h 1207"/>
                <a:gd name="T14" fmla="*/ 1 w 185"/>
                <a:gd name="T15" fmla="*/ 1 h 1207"/>
                <a:gd name="T16" fmla="*/ 1 w 185"/>
                <a:gd name="T17" fmla="*/ 1 h 1207"/>
                <a:gd name="T18" fmla="*/ 1 w 185"/>
                <a:gd name="T19" fmla="*/ 0 h 1207"/>
                <a:gd name="T20" fmla="*/ 1 w 185"/>
                <a:gd name="T21" fmla="*/ 0 h 1207"/>
                <a:gd name="T22" fmla="*/ 1 w 185"/>
                <a:gd name="T23" fmla="*/ 1 h 1207"/>
                <a:gd name="T24" fmla="*/ 1 w 185"/>
                <a:gd name="T25" fmla="*/ 1 h 1207"/>
                <a:gd name="T26" fmla="*/ 1 w 185"/>
                <a:gd name="T27" fmla="*/ 1 h 1207"/>
                <a:gd name="T28" fmla="*/ 1 w 185"/>
                <a:gd name="T29" fmla="*/ 1 h 1207"/>
                <a:gd name="T30" fmla="*/ 1 w 185"/>
                <a:gd name="T31" fmla="*/ 1 h 1207"/>
                <a:gd name="T32" fmla="*/ 1 w 185"/>
                <a:gd name="T33" fmla="*/ 1 h 1207"/>
                <a:gd name="T34" fmla="*/ 1 w 185"/>
                <a:gd name="T35" fmla="*/ 1 h 1207"/>
                <a:gd name="T36" fmla="*/ 1 w 185"/>
                <a:gd name="T37" fmla="*/ 1 h 1207"/>
                <a:gd name="T38" fmla="*/ 1 w 185"/>
                <a:gd name="T39" fmla="*/ 1 h 1207"/>
                <a:gd name="T40" fmla="*/ 1 w 185"/>
                <a:gd name="T41" fmla="*/ 1 h 1207"/>
                <a:gd name="T42" fmla="*/ 1 w 185"/>
                <a:gd name="T43" fmla="*/ 1 h 1207"/>
                <a:gd name="T44" fmla="*/ 1 w 185"/>
                <a:gd name="T45" fmla="*/ 1 h 1207"/>
                <a:gd name="T46" fmla="*/ 1 w 185"/>
                <a:gd name="T47" fmla="*/ 1 h 1207"/>
                <a:gd name="T48" fmla="*/ 1 w 185"/>
                <a:gd name="T49" fmla="*/ 1 h 1207"/>
                <a:gd name="T50" fmla="*/ 1 w 185"/>
                <a:gd name="T51" fmla="*/ 1 h 1207"/>
                <a:gd name="T52" fmla="*/ 1 w 185"/>
                <a:gd name="T53" fmla="*/ 1 h 1207"/>
                <a:gd name="T54" fmla="*/ 1 w 185"/>
                <a:gd name="T55" fmla="*/ 1 h 1207"/>
                <a:gd name="T56" fmla="*/ 1 w 185"/>
                <a:gd name="T57" fmla="*/ 1 h 1207"/>
                <a:gd name="T58" fmla="*/ 1 w 185"/>
                <a:gd name="T59" fmla="*/ 1 h 1207"/>
                <a:gd name="T60" fmla="*/ 1 w 185"/>
                <a:gd name="T61" fmla="*/ 1 h 1207"/>
                <a:gd name="T62" fmla="*/ 1 w 185"/>
                <a:gd name="T63" fmla="*/ 1 h 1207"/>
                <a:gd name="T64" fmla="*/ 1 w 185"/>
                <a:gd name="T65" fmla="*/ 1 h 1207"/>
                <a:gd name="T66" fmla="*/ 1 w 185"/>
                <a:gd name="T67" fmla="*/ 1 h 1207"/>
                <a:gd name="T68" fmla="*/ 1 w 185"/>
                <a:gd name="T69" fmla="*/ 1 h 1207"/>
                <a:gd name="T70" fmla="*/ 1 w 185"/>
                <a:gd name="T71" fmla="*/ 1 h 120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5"/>
                <a:gd name="T109" fmla="*/ 0 h 1207"/>
                <a:gd name="T110" fmla="*/ 185 w 185"/>
                <a:gd name="T111" fmla="*/ 1207 h 120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5" h="1207">
                  <a:moveTo>
                    <a:pt x="17" y="176"/>
                  </a:moveTo>
                  <a:lnTo>
                    <a:pt x="17" y="37"/>
                  </a:lnTo>
                  <a:lnTo>
                    <a:pt x="10" y="35"/>
                  </a:lnTo>
                  <a:lnTo>
                    <a:pt x="5" y="30"/>
                  </a:lnTo>
                  <a:lnTo>
                    <a:pt x="2" y="25"/>
                  </a:lnTo>
                  <a:lnTo>
                    <a:pt x="0" y="18"/>
                  </a:lnTo>
                  <a:lnTo>
                    <a:pt x="2" y="11"/>
                  </a:lnTo>
                  <a:lnTo>
                    <a:pt x="6" y="5"/>
                  </a:lnTo>
                  <a:lnTo>
                    <a:pt x="12" y="2"/>
                  </a:lnTo>
                  <a:lnTo>
                    <a:pt x="19" y="0"/>
                  </a:lnTo>
                  <a:lnTo>
                    <a:pt x="168" y="0"/>
                  </a:lnTo>
                  <a:lnTo>
                    <a:pt x="175" y="2"/>
                  </a:lnTo>
                  <a:lnTo>
                    <a:pt x="181" y="5"/>
                  </a:lnTo>
                  <a:lnTo>
                    <a:pt x="184" y="11"/>
                  </a:lnTo>
                  <a:lnTo>
                    <a:pt x="185" y="18"/>
                  </a:lnTo>
                  <a:lnTo>
                    <a:pt x="184" y="25"/>
                  </a:lnTo>
                  <a:lnTo>
                    <a:pt x="182" y="31"/>
                  </a:lnTo>
                  <a:lnTo>
                    <a:pt x="176" y="35"/>
                  </a:lnTo>
                  <a:lnTo>
                    <a:pt x="170" y="37"/>
                  </a:lnTo>
                  <a:lnTo>
                    <a:pt x="170" y="193"/>
                  </a:lnTo>
                  <a:lnTo>
                    <a:pt x="171" y="327"/>
                  </a:lnTo>
                  <a:lnTo>
                    <a:pt x="173" y="630"/>
                  </a:lnTo>
                  <a:lnTo>
                    <a:pt x="174" y="949"/>
                  </a:lnTo>
                  <a:lnTo>
                    <a:pt x="174" y="1131"/>
                  </a:lnTo>
                  <a:lnTo>
                    <a:pt x="165" y="1163"/>
                  </a:lnTo>
                  <a:lnTo>
                    <a:pt x="147" y="1187"/>
                  </a:lnTo>
                  <a:lnTo>
                    <a:pt x="121" y="1201"/>
                  </a:lnTo>
                  <a:lnTo>
                    <a:pt x="90" y="1207"/>
                  </a:lnTo>
                  <a:lnTo>
                    <a:pt x="61" y="1203"/>
                  </a:lnTo>
                  <a:lnTo>
                    <a:pt x="33" y="1188"/>
                  </a:lnTo>
                  <a:lnTo>
                    <a:pt x="15" y="1163"/>
                  </a:lnTo>
                  <a:lnTo>
                    <a:pt x="8" y="1127"/>
                  </a:lnTo>
                  <a:lnTo>
                    <a:pt x="9" y="958"/>
                  </a:lnTo>
                  <a:lnTo>
                    <a:pt x="12" y="634"/>
                  </a:lnTo>
                  <a:lnTo>
                    <a:pt x="16" y="318"/>
                  </a:lnTo>
                  <a:lnTo>
                    <a:pt x="17" y="176"/>
                  </a:lnTo>
                  <a:close/>
                </a:path>
              </a:pathLst>
            </a:custGeom>
            <a:solidFill>
              <a:srgbClr val="3F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90" name="Freeform 7"/>
            <p:cNvSpPr>
              <a:spLocks noChangeAspect="1"/>
            </p:cNvSpPr>
            <p:nvPr/>
          </p:nvSpPr>
          <p:spPr bwMode="auto">
            <a:xfrm>
              <a:off x="2439" y="1042"/>
              <a:ext cx="84" cy="8"/>
            </a:xfrm>
            <a:custGeom>
              <a:avLst/>
              <a:gdLst>
                <a:gd name="T0" fmla="*/ 1 w 165"/>
                <a:gd name="T1" fmla="*/ 1 h 14"/>
                <a:gd name="T2" fmla="*/ 1 w 165"/>
                <a:gd name="T3" fmla="*/ 1 h 14"/>
                <a:gd name="T4" fmla="*/ 1 w 165"/>
                <a:gd name="T5" fmla="*/ 1 h 14"/>
                <a:gd name="T6" fmla="*/ 1 w 165"/>
                <a:gd name="T7" fmla="*/ 1 h 14"/>
                <a:gd name="T8" fmla="*/ 0 w 165"/>
                <a:gd name="T9" fmla="*/ 1 h 14"/>
                <a:gd name="T10" fmla="*/ 0 w 165"/>
                <a:gd name="T11" fmla="*/ 1 h 14"/>
                <a:gd name="T12" fmla="*/ 1 w 165"/>
                <a:gd name="T13" fmla="*/ 1 h 14"/>
                <a:gd name="T14" fmla="*/ 1 w 165"/>
                <a:gd name="T15" fmla="*/ 1 h 14"/>
                <a:gd name="T16" fmla="*/ 1 w 165"/>
                <a:gd name="T17" fmla="*/ 1 h 14"/>
                <a:gd name="T18" fmla="*/ 1 w 165"/>
                <a:gd name="T19" fmla="*/ 0 h 14"/>
                <a:gd name="T20" fmla="*/ 1 w 165"/>
                <a:gd name="T21" fmla="*/ 0 h 14"/>
                <a:gd name="T22" fmla="*/ 1 w 165"/>
                <a:gd name="T23" fmla="*/ 1 h 14"/>
                <a:gd name="T24" fmla="*/ 1 w 165"/>
                <a:gd name="T25" fmla="*/ 1 h 14"/>
                <a:gd name="T26" fmla="*/ 1 w 165"/>
                <a:gd name="T27" fmla="*/ 1 h 14"/>
                <a:gd name="T28" fmla="*/ 1 w 165"/>
                <a:gd name="T29" fmla="*/ 1 h 14"/>
                <a:gd name="T30" fmla="*/ 1 w 165"/>
                <a:gd name="T31" fmla="*/ 1 h 14"/>
                <a:gd name="T32" fmla="*/ 1 w 165"/>
                <a:gd name="T33" fmla="*/ 1 h 14"/>
                <a:gd name="T34" fmla="*/ 1 w 165"/>
                <a:gd name="T35" fmla="*/ 1 h 14"/>
                <a:gd name="T36" fmla="*/ 1 w 165"/>
                <a:gd name="T37" fmla="*/ 1 h 14"/>
                <a:gd name="T38" fmla="*/ 1 w 165"/>
                <a:gd name="T39" fmla="*/ 1 h 14"/>
                <a:gd name="T40" fmla="*/ 1 w 165"/>
                <a:gd name="T41" fmla="*/ 1 h 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5"/>
                <a:gd name="T64" fmla="*/ 0 h 14"/>
                <a:gd name="T65" fmla="*/ 165 w 165"/>
                <a:gd name="T66" fmla="*/ 14 h 1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5" h="14">
                  <a:moveTo>
                    <a:pt x="7" y="14"/>
                  </a:moveTo>
                  <a:lnTo>
                    <a:pt x="5" y="13"/>
                  </a:lnTo>
                  <a:lnTo>
                    <a:pt x="3" y="12"/>
                  </a:lnTo>
                  <a:lnTo>
                    <a:pt x="1" y="9"/>
                  </a:lnTo>
                  <a:lnTo>
                    <a:pt x="0" y="7"/>
                  </a:lnTo>
                  <a:lnTo>
                    <a:pt x="1" y="5"/>
                  </a:lnTo>
                  <a:lnTo>
                    <a:pt x="3" y="2"/>
                  </a:lnTo>
                  <a:lnTo>
                    <a:pt x="5" y="1"/>
                  </a:lnTo>
                  <a:lnTo>
                    <a:pt x="7" y="0"/>
                  </a:lnTo>
                  <a:lnTo>
                    <a:pt x="158" y="0"/>
                  </a:lnTo>
                  <a:lnTo>
                    <a:pt x="162" y="1"/>
                  </a:lnTo>
                  <a:lnTo>
                    <a:pt x="164" y="2"/>
                  </a:lnTo>
                  <a:lnTo>
                    <a:pt x="165" y="5"/>
                  </a:lnTo>
                  <a:lnTo>
                    <a:pt x="165" y="7"/>
                  </a:lnTo>
                  <a:lnTo>
                    <a:pt x="165" y="9"/>
                  </a:lnTo>
                  <a:lnTo>
                    <a:pt x="164" y="12"/>
                  </a:lnTo>
                  <a:lnTo>
                    <a:pt x="162" y="13"/>
                  </a:lnTo>
                  <a:lnTo>
                    <a:pt x="158" y="14"/>
                  </a:lnTo>
                  <a:lnTo>
                    <a:pt x="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91" name="Freeform 8"/>
            <p:cNvSpPr>
              <a:spLocks noChangeAspect="1"/>
            </p:cNvSpPr>
            <p:nvPr/>
          </p:nvSpPr>
          <p:spPr bwMode="auto">
            <a:xfrm>
              <a:off x="2444" y="1061"/>
              <a:ext cx="72" cy="684"/>
            </a:xfrm>
            <a:custGeom>
              <a:avLst/>
              <a:gdLst>
                <a:gd name="T0" fmla="*/ 1 w 140"/>
                <a:gd name="T1" fmla="*/ 1 h 1149"/>
                <a:gd name="T2" fmla="*/ 0 w 140"/>
                <a:gd name="T3" fmla="*/ 1 h 1149"/>
                <a:gd name="T4" fmla="*/ 1 w 140"/>
                <a:gd name="T5" fmla="*/ 1 h 1149"/>
                <a:gd name="T6" fmla="*/ 1 w 140"/>
                <a:gd name="T7" fmla="*/ 1 h 1149"/>
                <a:gd name="T8" fmla="*/ 1 w 140"/>
                <a:gd name="T9" fmla="*/ 0 h 1149"/>
                <a:gd name="T10" fmla="*/ 1 w 140"/>
                <a:gd name="T11" fmla="*/ 0 h 1149"/>
                <a:gd name="T12" fmla="*/ 1 w 140"/>
                <a:gd name="T13" fmla="*/ 1 h 1149"/>
                <a:gd name="T14" fmla="*/ 1 w 140"/>
                <a:gd name="T15" fmla="*/ 1 h 1149"/>
                <a:gd name="T16" fmla="*/ 1 w 140"/>
                <a:gd name="T17" fmla="*/ 1 h 1149"/>
                <a:gd name="T18" fmla="*/ 1 w 140"/>
                <a:gd name="T19" fmla="*/ 1 h 1149"/>
                <a:gd name="T20" fmla="*/ 1 w 140"/>
                <a:gd name="T21" fmla="*/ 1 h 1149"/>
                <a:gd name="T22" fmla="*/ 1 w 140"/>
                <a:gd name="T23" fmla="*/ 1 h 1149"/>
                <a:gd name="T24" fmla="*/ 1 w 140"/>
                <a:gd name="T25" fmla="*/ 1 h 1149"/>
                <a:gd name="T26" fmla="*/ 1 w 140"/>
                <a:gd name="T27" fmla="*/ 1 h 1149"/>
                <a:gd name="T28" fmla="*/ 1 w 140"/>
                <a:gd name="T29" fmla="*/ 1 h 1149"/>
                <a:gd name="T30" fmla="*/ 1 w 140"/>
                <a:gd name="T31" fmla="*/ 1 h 1149"/>
                <a:gd name="T32" fmla="*/ 1 w 140"/>
                <a:gd name="T33" fmla="*/ 1 h 1149"/>
                <a:gd name="T34" fmla="*/ 1 w 140"/>
                <a:gd name="T35" fmla="*/ 1 h 11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0"/>
                <a:gd name="T55" fmla="*/ 0 h 1149"/>
                <a:gd name="T56" fmla="*/ 140 w 140"/>
                <a:gd name="T57" fmla="*/ 1149 h 11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0" h="1149">
                  <a:moveTo>
                    <a:pt x="1" y="1084"/>
                  </a:moveTo>
                  <a:lnTo>
                    <a:pt x="0" y="879"/>
                  </a:lnTo>
                  <a:lnTo>
                    <a:pt x="1" y="509"/>
                  </a:lnTo>
                  <a:lnTo>
                    <a:pt x="3" y="157"/>
                  </a:lnTo>
                  <a:lnTo>
                    <a:pt x="4" y="0"/>
                  </a:lnTo>
                  <a:lnTo>
                    <a:pt x="136" y="0"/>
                  </a:lnTo>
                  <a:lnTo>
                    <a:pt x="138" y="160"/>
                  </a:lnTo>
                  <a:lnTo>
                    <a:pt x="139" y="520"/>
                  </a:lnTo>
                  <a:lnTo>
                    <a:pt x="140" y="890"/>
                  </a:lnTo>
                  <a:lnTo>
                    <a:pt x="138" y="1086"/>
                  </a:lnTo>
                  <a:lnTo>
                    <a:pt x="129" y="1112"/>
                  </a:lnTo>
                  <a:lnTo>
                    <a:pt x="113" y="1132"/>
                  </a:lnTo>
                  <a:lnTo>
                    <a:pt x="92" y="1144"/>
                  </a:lnTo>
                  <a:lnTo>
                    <a:pt x="68" y="1149"/>
                  </a:lnTo>
                  <a:lnTo>
                    <a:pt x="43" y="1146"/>
                  </a:lnTo>
                  <a:lnTo>
                    <a:pt x="22" y="1134"/>
                  </a:lnTo>
                  <a:lnTo>
                    <a:pt x="8" y="1113"/>
                  </a:lnTo>
                  <a:lnTo>
                    <a:pt x="1" y="1084"/>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92" name="Freeform 9"/>
            <p:cNvSpPr>
              <a:spLocks noChangeAspect="1"/>
            </p:cNvSpPr>
            <p:nvPr/>
          </p:nvSpPr>
          <p:spPr bwMode="auto">
            <a:xfrm>
              <a:off x="2449" y="1498"/>
              <a:ext cx="59" cy="236"/>
            </a:xfrm>
            <a:custGeom>
              <a:avLst/>
              <a:gdLst>
                <a:gd name="T0" fmla="*/ 1 w 115"/>
                <a:gd name="T1" fmla="*/ 0 h 398"/>
                <a:gd name="T2" fmla="*/ 1 w 115"/>
                <a:gd name="T3" fmla="*/ 0 h 398"/>
                <a:gd name="T4" fmla="*/ 1 w 115"/>
                <a:gd name="T5" fmla="*/ 0 h 398"/>
                <a:gd name="T6" fmla="*/ 1 w 115"/>
                <a:gd name="T7" fmla="*/ 1 h 398"/>
                <a:gd name="T8" fmla="*/ 1 w 115"/>
                <a:gd name="T9" fmla="*/ 1 h 398"/>
                <a:gd name="T10" fmla="*/ 1 w 115"/>
                <a:gd name="T11" fmla="*/ 1 h 398"/>
                <a:gd name="T12" fmla="*/ 1 w 115"/>
                <a:gd name="T13" fmla="*/ 1 h 398"/>
                <a:gd name="T14" fmla="*/ 1 w 115"/>
                <a:gd name="T15" fmla="*/ 1 h 398"/>
                <a:gd name="T16" fmla="*/ 1 w 115"/>
                <a:gd name="T17" fmla="*/ 1 h 398"/>
                <a:gd name="T18" fmla="*/ 1 w 115"/>
                <a:gd name="T19" fmla="*/ 1 h 398"/>
                <a:gd name="T20" fmla="*/ 1 w 115"/>
                <a:gd name="T21" fmla="*/ 1 h 398"/>
                <a:gd name="T22" fmla="*/ 1 w 115"/>
                <a:gd name="T23" fmla="*/ 1 h 398"/>
                <a:gd name="T24" fmla="*/ 1 w 115"/>
                <a:gd name="T25" fmla="*/ 1 h 398"/>
                <a:gd name="T26" fmla="*/ 1 w 115"/>
                <a:gd name="T27" fmla="*/ 1 h 398"/>
                <a:gd name="T28" fmla="*/ 1 w 115"/>
                <a:gd name="T29" fmla="*/ 1 h 398"/>
                <a:gd name="T30" fmla="*/ 1 w 115"/>
                <a:gd name="T31" fmla="*/ 1 h 398"/>
                <a:gd name="T32" fmla="*/ 1 w 115"/>
                <a:gd name="T33" fmla="*/ 1 h 398"/>
                <a:gd name="T34" fmla="*/ 1 w 115"/>
                <a:gd name="T35" fmla="*/ 1 h 398"/>
                <a:gd name="T36" fmla="*/ 1 w 115"/>
                <a:gd name="T37" fmla="*/ 1 h 398"/>
                <a:gd name="T38" fmla="*/ 1 w 115"/>
                <a:gd name="T39" fmla="*/ 1 h 398"/>
                <a:gd name="T40" fmla="*/ 1 w 115"/>
                <a:gd name="T41" fmla="*/ 1 h 398"/>
                <a:gd name="T42" fmla="*/ 1 w 115"/>
                <a:gd name="T43" fmla="*/ 1 h 398"/>
                <a:gd name="T44" fmla="*/ 0 w 115"/>
                <a:gd name="T45" fmla="*/ 1 h 398"/>
                <a:gd name="T46" fmla="*/ 1 w 115"/>
                <a:gd name="T47" fmla="*/ 1 h 398"/>
                <a:gd name="T48" fmla="*/ 1 w 115"/>
                <a:gd name="T49" fmla="*/ 0 h 3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5"/>
                <a:gd name="T76" fmla="*/ 0 h 398"/>
                <a:gd name="T77" fmla="*/ 115 w 115"/>
                <a:gd name="T78" fmla="*/ 398 h 39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5" h="398">
                  <a:moveTo>
                    <a:pt x="1" y="0"/>
                  </a:moveTo>
                  <a:lnTo>
                    <a:pt x="17" y="0"/>
                  </a:lnTo>
                  <a:lnTo>
                    <a:pt x="31" y="0"/>
                  </a:lnTo>
                  <a:lnTo>
                    <a:pt x="44" y="2"/>
                  </a:lnTo>
                  <a:lnTo>
                    <a:pt x="58" y="4"/>
                  </a:lnTo>
                  <a:lnTo>
                    <a:pt x="71" y="7"/>
                  </a:lnTo>
                  <a:lnTo>
                    <a:pt x="85" y="8"/>
                  </a:lnTo>
                  <a:lnTo>
                    <a:pt x="99" y="8"/>
                  </a:lnTo>
                  <a:lnTo>
                    <a:pt x="115" y="5"/>
                  </a:lnTo>
                  <a:lnTo>
                    <a:pt x="115" y="63"/>
                  </a:lnTo>
                  <a:lnTo>
                    <a:pt x="115" y="189"/>
                  </a:lnTo>
                  <a:lnTo>
                    <a:pt x="113" y="317"/>
                  </a:lnTo>
                  <a:lnTo>
                    <a:pt x="110" y="373"/>
                  </a:lnTo>
                  <a:lnTo>
                    <a:pt x="98" y="386"/>
                  </a:lnTo>
                  <a:lnTo>
                    <a:pt x="84" y="395"/>
                  </a:lnTo>
                  <a:lnTo>
                    <a:pt x="67" y="398"/>
                  </a:lnTo>
                  <a:lnTo>
                    <a:pt x="50" y="398"/>
                  </a:lnTo>
                  <a:lnTo>
                    <a:pt x="33" y="395"/>
                  </a:lnTo>
                  <a:lnTo>
                    <a:pt x="19" y="388"/>
                  </a:lnTo>
                  <a:lnTo>
                    <a:pt x="9" y="378"/>
                  </a:lnTo>
                  <a:lnTo>
                    <a:pt x="4" y="367"/>
                  </a:lnTo>
                  <a:lnTo>
                    <a:pt x="1" y="291"/>
                  </a:lnTo>
                  <a:lnTo>
                    <a:pt x="0" y="166"/>
                  </a:lnTo>
                  <a:lnTo>
                    <a:pt x="1" y="50"/>
                  </a:lnTo>
                  <a:lnTo>
                    <a:pt x="1"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93" name="Freeform 10"/>
            <p:cNvSpPr>
              <a:spLocks noChangeAspect="1"/>
            </p:cNvSpPr>
            <p:nvPr/>
          </p:nvSpPr>
          <p:spPr bwMode="auto">
            <a:xfrm>
              <a:off x="2450" y="1493"/>
              <a:ext cx="59" cy="12"/>
            </a:xfrm>
            <a:custGeom>
              <a:avLst/>
              <a:gdLst>
                <a:gd name="T0" fmla="*/ 1 w 115"/>
                <a:gd name="T1" fmla="*/ 1 h 21"/>
                <a:gd name="T2" fmla="*/ 1 w 115"/>
                <a:gd name="T3" fmla="*/ 1 h 21"/>
                <a:gd name="T4" fmla="*/ 1 w 115"/>
                <a:gd name="T5" fmla="*/ 1 h 21"/>
                <a:gd name="T6" fmla="*/ 1 w 115"/>
                <a:gd name="T7" fmla="*/ 1 h 21"/>
                <a:gd name="T8" fmla="*/ 1 w 115"/>
                <a:gd name="T9" fmla="*/ 1 h 21"/>
                <a:gd name="T10" fmla="*/ 1 w 115"/>
                <a:gd name="T11" fmla="*/ 1 h 21"/>
                <a:gd name="T12" fmla="*/ 1 w 115"/>
                <a:gd name="T13" fmla="*/ 1 h 21"/>
                <a:gd name="T14" fmla="*/ 1 w 115"/>
                <a:gd name="T15" fmla="*/ 1 h 21"/>
                <a:gd name="T16" fmla="*/ 0 w 115"/>
                <a:gd name="T17" fmla="*/ 1 h 21"/>
                <a:gd name="T18" fmla="*/ 1 w 115"/>
                <a:gd name="T19" fmla="*/ 1 h 21"/>
                <a:gd name="T20" fmla="*/ 1 w 115"/>
                <a:gd name="T21" fmla="*/ 1 h 21"/>
                <a:gd name="T22" fmla="*/ 1 w 115"/>
                <a:gd name="T23" fmla="*/ 1 h 21"/>
                <a:gd name="T24" fmla="*/ 1 w 115"/>
                <a:gd name="T25" fmla="*/ 1 h 21"/>
                <a:gd name="T26" fmla="*/ 1 w 115"/>
                <a:gd name="T27" fmla="*/ 1 h 21"/>
                <a:gd name="T28" fmla="*/ 1 w 115"/>
                <a:gd name="T29" fmla="*/ 1 h 21"/>
                <a:gd name="T30" fmla="*/ 1 w 115"/>
                <a:gd name="T31" fmla="*/ 0 h 21"/>
                <a:gd name="T32" fmla="*/ 1 w 115"/>
                <a:gd name="T33" fmla="*/ 0 h 21"/>
                <a:gd name="T34" fmla="*/ 1 w 115"/>
                <a:gd name="T35" fmla="*/ 0 h 21"/>
                <a:gd name="T36" fmla="*/ 1 w 115"/>
                <a:gd name="T37" fmla="*/ 1 h 21"/>
                <a:gd name="T38" fmla="*/ 1 w 115"/>
                <a:gd name="T39" fmla="*/ 1 h 21"/>
                <a:gd name="T40" fmla="*/ 1 w 115"/>
                <a:gd name="T41" fmla="*/ 1 h 21"/>
                <a:gd name="T42" fmla="*/ 1 w 115"/>
                <a:gd name="T43" fmla="*/ 1 h 21"/>
                <a:gd name="T44" fmla="*/ 1 w 115"/>
                <a:gd name="T45" fmla="*/ 1 h 21"/>
                <a:gd name="T46" fmla="*/ 1 w 115"/>
                <a:gd name="T47" fmla="*/ 1 h 21"/>
                <a:gd name="T48" fmla="*/ 1 w 115"/>
                <a:gd name="T49" fmla="*/ 1 h 21"/>
                <a:gd name="T50" fmla="*/ 1 w 115"/>
                <a:gd name="T51" fmla="*/ 1 h 21"/>
                <a:gd name="T52" fmla="*/ 1 w 115"/>
                <a:gd name="T53" fmla="*/ 1 h 21"/>
                <a:gd name="T54" fmla="*/ 1 w 115"/>
                <a:gd name="T55" fmla="*/ 1 h 21"/>
                <a:gd name="T56" fmla="*/ 1 w 115"/>
                <a:gd name="T57" fmla="*/ 1 h 21"/>
                <a:gd name="T58" fmla="*/ 1 w 115"/>
                <a:gd name="T59" fmla="*/ 1 h 21"/>
                <a:gd name="T60" fmla="*/ 1 w 115"/>
                <a:gd name="T61" fmla="*/ 1 h 21"/>
                <a:gd name="T62" fmla="*/ 1 w 115"/>
                <a:gd name="T63" fmla="*/ 1 h 21"/>
                <a:gd name="T64" fmla="*/ 1 w 115"/>
                <a:gd name="T65" fmla="*/ 1 h 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5"/>
                <a:gd name="T100" fmla="*/ 0 h 21"/>
                <a:gd name="T101" fmla="*/ 115 w 115"/>
                <a:gd name="T102" fmla="*/ 21 h 2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5" h="21">
                  <a:moveTo>
                    <a:pt x="58" y="21"/>
                  </a:moveTo>
                  <a:lnTo>
                    <a:pt x="46" y="21"/>
                  </a:lnTo>
                  <a:lnTo>
                    <a:pt x="36" y="20"/>
                  </a:lnTo>
                  <a:lnTo>
                    <a:pt x="25" y="19"/>
                  </a:lnTo>
                  <a:lnTo>
                    <a:pt x="17" y="18"/>
                  </a:lnTo>
                  <a:lnTo>
                    <a:pt x="10" y="17"/>
                  </a:lnTo>
                  <a:lnTo>
                    <a:pt x="5" y="16"/>
                  </a:lnTo>
                  <a:lnTo>
                    <a:pt x="2" y="13"/>
                  </a:lnTo>
                  <a:lnTo>
                    <a:pt x="0" y="11"/>
                  </a:lnTo>
                  <a:lnTo>
                    <a:pt x="2" y="9"/>
                  </a:lnTo>
                  <a:lnTo>
                    <a:pt x="5" y="6"/>
                  </a:lnTo>
                  <a:lnTo>
                    <a:pt x="10" y="5"/>
                  </a:lnTo>
                  <a:lnTo>
                    <a:pt x="17" y="4"/>
                  </a:lnTo>
                  <a:lnTo>
                    <a:pt x="25" y="3"/>
                  </a:lnTo>
                  <a:lnTo>
                    <a:pt x="36" y="1"/>
                  </a:lnTo>
                  <a:lnTo>
                    <a:pt x="46" y="0"/>
                  </a:lnTo>
                  <a:lnTo>
                    <a:pt x="58" y="0"/>
                  </a:lnTo>
                  <a:lnTo>
                    <a:pt x="70" y="0"/>
                  </a:lnTo>
                  <a:lnTo>
                    <a:pt x="79" y="1"/>
                  </a:lnTo>
                  <a:lnTo>
                    <a:pt x="90" y="3"/>
                  </a:lnTo>
                  <a:lnTo>
                    <a:pt x="98" y="4"/>
                  </a:lnTo>
                  <a:lnTo>
                    <a:pt x="105" y="5"/>
                  </a:lnTo>
                  <a:lnTo>
                    <a:pt x="110" y="6"/>
                  </a:lnTo>
                  <a:lnTo>
                    <a:pt x="114" y="9"/>
                  </a:lnTo>
                  <a:lnTo>
                    <a:pt x="115" y="11"/>
                  </a:lnTo>
                  <a:lnTo>
                    <a:pt x="114" y="13"/>
                  </a:lnTo>
                  <a:lnTo>
                    <a:pt x="110" y="16"/>
                  </a:lnTo>
                  <a:lnTo>
                    <a:pt x="105" y="17"/>
                  </a:lnTo>
                  <a:lnTo>
                    <a:pt x="98" y="18"/>
                  </a:lnTo>
                  <a:lnTo>
                    <a:pt x="90" y="19"/>
                  </a:lnTo>
                  <a:lnTo>
                    <a:pt x="79" y="20"/>
                  </a:lnTo>
                  <a:lnTo>
                    <a:pt x="70" y="21"/>
                  </a:lnTo>
                  <a:lnTo>
                    <a:pt x="58" y="21"/>
                  </a:lnTo>
                  <a:close/>
                </a:path>
              </a:pathLst>
            </a:custGeom>
            <a:solidFill>
              <a:srgbClr val="DDF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94" name="Freeform 11"/>
            <p:cNvSpPr>
              <a:spLocks noChangeAspect="1"/>
            </p:cNvSpPr>
            <p:nvPr/>
          </p:nvSpPr>
          <p:spPr bwMode="auto">
            <a:xfrm>
              <a:off x="2442" y="1056"/>
              <a:ext cx="79" cy="8"/>
            </a:xfrm>
            <a:custGeom>
              <a:avLst/>
              <a:gdLst>
                <a:gd name="T0" fmla="*/ 1 w 154"/>
                <a:gd name="T1" fmla="*/ 1 h 13"/>
                <a:gd name="T2" fmla="*/ 1 w 154"/>
                <a:gd name="T3" fmla="*/ 1 h 13"/>
                <a:gd name="T4" fmla="*/ 1 w 154"/>
                <a:gd name="T5" fmla="*/ 1 h 13"/>
                <a:gd name="T6" fmla="*/ 1 w 154"/>
                <a:gd name="T7" fmla="*/ 1 h 13"/>
                <a:gd name="T8" fmla="*/ 0 w 154"/>
                <a:gd name="T9" fmla="*/ 1 h 13"/>
                <a:gd name="T10" fmla="*/ 0 w 154"/>
                <a:gd name="T11" fmla="*/ 1 h 13"/>
                <a:gd name="T12" fmla="*/ 1 w 154"/>
                <a:gd name="T13" fmla="*/ 1 h 13"/>
                <a:gd name="T14" fmla="*/ 1 w 154"/>
                <a:gd name="T15" fmla="*/ 1 h 13"/>
                <a:gd name="T16" fmla="*/ 1 w 154"/>
                <a:gd name="T17" fmla="*/ 0 h 13"/>
                <a:gd name="T18" fmla="*/ 1 w 154"/>
                <a:gd name="T19" fmla="*/ 0 h 13"/>
                <a:gd name="T20" fmla="*/ 1 w 154"/>
                <a:gd name="T21" fmla="*/ 0 h 13"/>
                <a:gd name="T22" fmla="*/ 1 w 154"/>
                <a:gd name="T23" fmla="*/ 0 h 13"/>
                <a:gd name="T24" fmla="*/ 1 w 154"/>
                <a:gd name="T25" fmla="*/ 1 h 13"/>
                <a:gd name="T26" fmla="*/ 1 w 154"/>
                <a:gd name="T27" fmla="*/ 1 h 13"/>
                <a:gd name="T28" fmla="*/ 1 w 154"/>
                <a:gd name="T29" fmla="*/ 1 h 13"/>
                <a:gd name="T30" fmla="*/ 1 w 154"/>
                <a:gd name="T31" fmla="*/ 1 h 13"/>
                <a:gd name="T32" fmla="*/ 1 w 154"/>
                <a:gd name="T33" fmla="*/ 1 h 13"/>
                <a:gd name="T34" fmla="*/ 1 w 154"/>
                <a:gd name="T35" fmla="*/ 1 h 13"/>
                <a:gd name="T36" fmla="*/ 1 w 154"/>
                <a:gd name="T37" fmla="*/ 1 h 13"/>
                <a:gd name="T38" fmla="*/ 1 w 154"/>
                <a:gd name="T39" fmla="*/ 1 h 13"/>
                <a:gd name="T40" fmla="*/ 1 w 154"/>
                <a:gd name="T41" fmla="*/ 1 h 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4"/>
                <a:gd name="T64" fmla="*/ 0 h 13"/>
                <a:gd name="T65" fmla="*/ 154 w 154"/>
                <a:gd name="T66" fmla="*/ 13 h 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4" h="13">
                  <a:moveTo>
                    <a:pt x="7" y="13"/>
                  </a:moveTo>
                  <a:lnTo>
                    <a:pt x="5" y="13"/>
                  </a:lnTo>
                  <a:lnTo>
                    <a:pt x="3" y="11"/>
                  </a:lnTo>
                  <a:lnTo>
                    <a:pt x="1" y="9"/>
                  </a:lnTo>
                  <a:lnTo>
                    <a:pt x="0" y="7"/>
                  </a:lnTo>
                  <a:lnTo>
                    <a:pt x="1" y="3"/>
                  </a:lnTo>
                  <a:lnTo>
                    <a:pt x="3" y="1"/>
                  </a:lnTo>
                  <a:lnTo>
                    <a:pt x="5" y="0"/>
                  </a:lnTo>
                  <a:lnTo>
                    <a:pt x="7" y="0"/>
                  </a:lnTo>
                  <a:lnTo>
                    <a:pt x="146" y="0"/>
                  </a:lnTo>
                  <a:lnTo>
                    <a:pt x="149" y="0"/>
                  </a:lnTo>
                  <a:lnTo>
                    <a:pt x="151" y="1"/>
                  </a:lnTo>
                  <a:lnTo>
                    <a:pt x="152" y="3"/>
                  </a:lnTo>
                  <a:lnTo>
                    <a:pt x="154" y="7"/>
                  </a:lnTo>
                  <a:lnTo>
                    <a:pt x="152" y="9"/>
                  </a:lnTo>
                  <a:lnTo>
                    <a:pt x="151" y="11"/>
                  </a:lnTo>
                  <a:lnTo>
                    <a:pt x="149" y="13"/>
                  </a:lnTo>
                  <a:lnTo>
                    <a:pt x="146" y="13"/>
                  </a:lnTo>
                  <a:lnTo>
                    <a:pt x="7"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95" name="Freeform 12"/>
            <p:cNvSpPr>
              <a:spLocks noChangeAspect="1"/>
            </p:cNvSpPr>
            <p:nvPr/>
          </p:nvSpPr>
          <p:spPr bwMode="auto">
            <a:xfrm>
              <a:off x="2491" y="1514"/>
              <a:ext cx="20" cy="212"/>
            </a:xfrm>
            <a:custGeom>
              <a:avLst/>
              <a:gdLst>
                <a:gd name="T0" fmla="*/ 1 w 38"/>
                <a:gd name="T1" fmla="*/ 1 h 357"/>
                <a:gd name="T2" fmla="*/ 1 w 38"/>
                <a:gd name="T3" fmla="*/ 1 h 357"/>
                <a:gd name="T4" fmla="*/ 1 w 38"/>
                <a:gd name="T5" fmla="*/ 1 h 357"/>
                <a:gd name="T6" fmla="*/ 1 w 38"/>
                <a:gd name="T7" fmla="*/ 1 h 357"/>
                <a:gd name="T8" fmla="*/ 1 w 38"/>
                <a:gd name="T9" fmla="*/ 0 h 357"/>
                <a:gd name="T10" fmla="*/ 1 w 38"/>
                <a:gd name="T11" fmla="*/ 0 h 357"/>
                <a:gd name="T12" fmla="*/ 1 w 38"/>
                <a:gd name="T13" fmla="*/ 1 h 357"/>
                <a:gd name="T14" fmla="*/ 1 w 38"/>
                <a:gd name="T15" fmla="*/ 1 h 357"/>
                <a:gd name="T16" fmla="*/ 1 w 38"/>
                <a:gd name="T17" fmla="*/ 1 h 357"/>
                <a:gd name="T18" fmla="*/ 1 w 38"/>
                <a:gd name="T19" fmla="*/ 1 h 357"/>
                <a:gd name="T20" fmla="*/ 1 w 38"/>
                <a:gd name="T21" fmla="*/ 1 h 357"/>
                <a:gd name="T22" fmla="*/ 1 w 38"/>
                <a:gd name="T23" fmla="*/ 1 h 357"/>
                <a:gd name="T24" fmla="*/ 1 w 38"/>
                <a:gd name="T25" fmla="*/ 1 h 357"/>
                <a:gd name="T26" fmla="*/ 1 w 38"/>
                <a:gd name="T27" fmla="*/ 1 h 357"/>
                <a:gd name="T28" fmla="*/ 1 w 38"/>
                <a:gd name="T29" fmla="*/ 1 h 357"/>
                <a:gd name="T30" fmla="*/ 1 w 38"/>
                <a:gd name="T31" fmla="*/ 1 h 357"/>
                <a:gd name="T32" fmla="*/ 1 w 38"/>
                <a:gd name="T33" fmla="*/ 1 h 357"/>
                <a:gd name="T34" fmla="*/ 1 w 38"/>
                <a:gd name="T35" fmla="*/ 1 h 357"/>
                <a:gd name="T36" fmla="*/ 1 w 38"/>
                <a:gd name="T37" fmla="*/ 1 h 357"/>
                <a:gd name="T38" fmla="*/ 1 w 38"/>
                <a:gd name="T39" fmla="*/ 1 h 357"/>
                <a:gd name="T40" fmla="*/ 1 w 38"/>
                <a:gd name="T41" fmla="*/ 1 h 357"/>
                <a:gd name="T42" fmla="*/ 1 w 38"/>
                <a:gd name="T43" fmla="*/ 1 h 357"/>
                <a:gd name="T44" fmla="*/ 1 w 38"/>
                <a:gd name="T45" fmla="*/ 1 h 357"/>
                <a:gd name="T46" fmla="*/ 1 w 38"/>
                <a:gd name="T47" fmla="*/ 1 h 357"/>
                <a:gd name="T48" fmla="*/ 1 w 38"/>
                <a:gd name="T49" fmla="*/ 1 h 357"/>
                <a:gd name="T50" fmla="*/ 1 w 38"/>
                <a:gd name="T51" fmla="*/ 1 h 357"/>
                <a:gd name="T52" fmla="*/ 1 w 38"/>
                <a:gd name="T53" fmla="*/ 1 h 357"/>
                <a:gd name="T54" fmla="*/ 1 w 38"/>
                <a:gd name="T55" fmla="*/ 1 h 357"/>
                <a:gd name="T56" fmla="*/ 1 w 38"/>
                <a:gd name="T57" fmla="*/ 1 h 357"/>
                <a:gd name="T58" fmla="*/ 1 w 38"/>
                <a:gd name="T59" fmla="*/ 1 h 357"/>
                <a:gd name="T60" fmla="*/ 1 w 38"/>
                <a:gd name="T61" fmla="*/ 1 h 357"/>
                <a:gd name="T62" fmla="*/ 1 w 38"/>
                <a:gd name="T63" fmla="*/ 1 h 357"/>
                <a:gd name="T64" fmla="*/ 1 w 38"/>
                <a:gd name="T65" fmla="*/ 1 h 357"/>
                <a:gd name="T66" fmla="*/ 1 w 38"/>
                <a:gd name="T67" fmla="*/ 1 h 357"/>
                <a:gd name="T68" fmla="*/ 1 w 38"/>
                <a:gd name="T69" fmla="*/ 1 h 357"/>
                <a:gd name="T70" fmla="*/ 1 w 38"/>
                <a:gd name="T71" fmla="*/ 1 h 357"/>
                <a:gd name="T72" fmla="*/ 1 w 38"/>
                <a:gd name="T73" fmla="*/ 1 h 357"/>
                <a:gd name="T74" fmla="*/ 1 w 38"/>
                <a:gd name="T75" fmla="*/ 1 h 357"/>
                <a:gd name="T76" fmla="*/ 1 w 38"/>
                <a:gd name="T77" fmla="*/ 1 h 357"/>
                <a:gd name="T78" fmla="*/ 1 w 38"/>
                <a:gd name="T79" fmla="*/ 1 h 357"/>
                <a:gd name="T80" fmla="*/ 1 w 38"/>
                <a:gd name="T81" fmla="*/ 1 h 357"/>
                <a:gd name="T82" fmla="*/ 1 w 38"/>
                <a:gd name="T83" fmla="*/ 1 h 357"/>
                <a:gd name="T84" fmla="*/ 1 w 38"/>
                <a:gd name="T85" fmla="*/ 1 h 357"/>
                <a:gd name="T86" fmla="*/ 1 w 38"/>
                <a:gd name="T87" fmla="*/ 1 h 357"/>
                <a:gd name="T88" fmla="*/ 1 w 38"/>
                <a:gd name="T89" fmla="*/ 1 h 357"/>
                <a:gd name="T90" fmla="*/ 1 w 38"/>
                <a:gd name="T91" fmla="*/ 1 h 357"/>
                <a:gd name="T92" fmla="*/ 1 w 38"/>
                <a:gd name="T93" fmla="*/ 1 h 357"/>
                <a:gd name="T94" fmla="*/ 1 w 38"/>
                <a:gd name="T95" fmla="*/ 1 h 357"/>
                <a:gd name="T96" fmla="*/ 1 w 38"/>
                <a:gd name="T97" fmla="*/ 1 h 357"/>
                <a:gd name="T98" fmla="*/ 1 w 38"/>
                <a:gd name="T99" fmla="*/ 1 h 357"/>
                <a:gd name="T100" fmla="*/ 1 w 38"/>
                <a:gd name="T101" fmla="*/ 1 h 357"/>
                <a:gd name="T102" fmla="*/ 1 w 38"/>
                <a:gd name="T103" fmla="*/ 1 h 357"/>
                <a:gd name="T104" fmla="*/ 1 w 38"/>
                <a:gd name="T105" fmla="*/ 1 h 357"/>
                <a:gd name="T106" fmla="*/ 1 w 38"/>
                <a:gd name="T107" fmla="*/ 1 h 357"/>
                <a:gd name="T108" fmla="*/ 1 w 38"/>
                <a:gd name="T109" fmla="*/ 1 h 357"/>
                <a:gd name="T110" fmla="*/ 0 w 38"/>
                <a:gd name="T111" fmla="*/ 1 h 357"/>
                <a:gd name="T112" fmla="*/ 1 w 38"/>
                <a:gd name="T113" fmla="*/ 1 h 3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8"/>
                <a:gd name="T172" fmla="*/ 0 h 357"/>
                <a:gd name="T173" fmla="*/ 38 w 38"/>
                <a:gd name="T174" fmla="*/ 357 h 35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8" h="357">
                  <a:moveTo>
                    <a:pt x="1" y="7"/>
                  </a:moveTo>
                  <a:lnTo>
                    <a:pt x="7" y="6"/>
                  </a:lnTo>
                  <a:lnTo>
                    <a:pt x="17" y="4"/>
                  </a:lnTo>
                  <a:lnTo>
                    <a:pt x="28" y="2"/>
                  </a:lnTo>
                  <a:lnTo>
                    <a:pt x="33" y="0"/>
                  </a:lnTo>
                  <a:lnTo>
                    <a:pt x="35" y="0"/>
                  </a:lnTo>
                  <a:lnTo>
                    <a:pt x="37" y="7"/>
                  </a:lnTo>
                  <a:lnTo>
                    <a:pt x="37" y="20"/>
                  </a:lnTo>
                  <a:lnTo>
                    <a:pt x="37" y="34"/>
                  </a:lnTo>
                  <a:lnTo>
                    <a:pt x="36" y="60"/>
                  </a:lnTo>
                  <a:lnTo>
                    <a:pt x="35" y="102"/>
                  </a:lnTo>
                  <a:lnTo>
                    <a:pt x="36" y="151"/>
                  </a:lnTo>
                  <a:lnTo>
                    <a:pt x="38" y="198"/>
                  </a:lnTo>
                  <a:lnTo>
                    <a:pt x="38" y="200"/>
                  </a:lnTo>
                  <a:lnTo>
                    <a:pt x="37" y="202"/>
                  </a:lnTo>
                  <a:lnTo>
                    <a:pt x="36" y="205"/>
                  </a:lnTo>
                  <a:lnTo>
                    <a:pt x="36" y="206"/>
                  </a:lnTo>
                  <a:lnTo>
                    <a:pt x="36" y="207"/>
                  </a:lnTo>
                  <a:lnTo>
                    <a:pt x="36" y="240"/>
                  </a:lnTo>
                  <a:lnTo>
                    <a:pt x="35" y="276"/>
                  </a:lnTo>
                  <a:lnTo>
                    <a:pt x="34" y="310"/>
                  </a:lnTo>
                  <a:lnTo>
                    <a:pt x="33" y="339"/>
                  </a:lnTo>
                  <a:lnTo>
                    <a:pt x="31" y="340"/>
                  </a:lnTo>
                  <a:lnTo>
                    <a:pt x="29" y="342"/>
                  </a:lnTo>
                  <a:lnTo>
                    <a:pt x="27" y="345"/>
                  </a:lnTo>
                  <a:lnTo>
                    <a:pt x="23" y="349"/>
                  </a:lnTo>
                  <a:lnTo>
                    <a:pt x="21" y="352"/>
                  </a:lnTo>
                  <a:lnTo>
                    <a:pt x="20" y="353"/>
                  </a:lnTo>
                  <a:lnTo>
                    <a:pt x="15" y="357"/>
                  </a:lnTo>
                  <a:lnTo>
                    <a:pt x="10" y="353"/>
                  </a:lnTo>
                  <a:lnTo>
                    <a:pt x="8" y="346"/>
                  </a:lnTo>
                  <a:lnTo>
                    <a:pt x="7" y="333"/>
                  </a:lnTo>
                  <a:lnTo>
                    <a:pt x="8" y="316"/>
                  </a:lnTo>
                  <a:lnTo>
                    <a:pt x="10" y="297"/>
                  </a:lnTo>
                  <a:lnTo>
                    <a:pt x="11" y="279"/>
                  </a:lnTo>
                  <a:lnTo>
                    <a:pt x="14" y="265"/>
                  </a:lnTo>
                  <a:lnTo>
                    <a:pt x="16" y="250"/>
                  </a:lnTo>
                  <a:lnTo>
                    <a:pt x="16" y="230"/>
                  </a:lnTo>
                  <a:lnTo>
                    <a:pt x="15" y="208"/>
                  </a:lnTo>
                  <a:lnTo>
                    <a:pt x="14" y="187"/>
                  </a:lnTo>
                  <a:lnTo>
                    <a:pt x="11" y="166"/>
                  </a:lnTo>
                  <a:lnTo>
                    <a:pt x="9" y="142"/>
                  </a:lnTo>
                  <a:lnTo>
                    <a:pt x="9" y="120"/>
                  </a:lnTo>
                  <a:lnTo>
                    <a:pt x="9" y="101"/>
                  </a:lnTo>
                  <a:lnTo>
                    <a:pt x="10" y="85"/>
                  </a:lnTo>
                  <a:lnTo>
                    <a:pt x="13" y="68"/>
                  </a:lnTo>
                  <a:lnTo>
                    <a:pt x="14" y="53"/>
                  </a:lnTo>
                  <a:lnTo>
                    <a:pt x="13" y="41"/>
                  </a:lnTo>
                  <a:lnTo>
                    <a:pt x="8" y="30"/>
                  </a:lnTo>
                  <a:lnTo>
                    <a:pt x="3" y="20"/>
                  </a:lnTo>
                  <a:lnTo>
                    <a:pt x="0" y="10"/>
                  </a:lnTo>
                  <a:lnTo>
                    <a:pt x="1" y="7"/>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96" name="Freeform 13"/>
            <p:cNvSpPr>
              <a:spLocks noChangeAspect="1"/>
            </p:cNvSpPr>
            <p:nvPr/>
          </p:nvSpPr>
          <p:spPr bwMode="auto">
            <a:xfrm>
              <a:off x="2441" y="1075"/>
              <a:ext cx="12" cy="655"/>
            </a:xfrm>
            <a:custGeom>
              <a:avLst/>
              <a:gdLst>
                <a:gd name="T0" fmla="*/ 1 w 23"/>
                <a:gd name="T1" fmla="*/ 1 h 1102"/>
                <a:gd name="T2" fmla="*/ 1 w 23"/>
                <a:gd name="T3" fmla="*/ 1 h 1102"/>
                <a:gd name="T4" fmla="*/ 1 w 23"/>
                <a:gd name="T5" fmla="*/ 1 h 1102"/>
                <a:gd name="T6" fmla="*/ 1 w 23"/>
                <a:gd name="T7" fmla="*/ 1 h 1102"/>
                <a:gd name="T8" fmla="*/ 0 w 23"/>
                <a:gd name="T9" fmla="*/ 1 h 1102"/>
                <a:gd name="T10" fmla="*/ 0 w 23"/>
                <a:gd name="T11" fmla="*/ 1 h 1102"/>
                <a:gd name="T12" fmla="*/ 1 w 23"/>
                <a:gd name="T13" fmla="*/ 1 h 1102"/>
                <a:gd name="T14" fmla="*/ 1 w 23"/>
                <a:gd name="T15" fmla="*/ 0 h 1102"/>
                <a:gd name="T16" fmla="*/ 1 w 23"/>
                <a:gd name="T17" fmla="*/ 1 h 1102"/>
                <a:gd name="T18" fmla="*/ 1 w 23"/>
                <a:gd name="T19" fmla="*/ 1 h 1102"/>
                <a:gd name="T20" fmla="*/ 1 w 23"/>
                <a:gd name="T21" fmla="*/ 1 h 11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1102"/>
                <a:gd name="T35" fmla="*/ 23 w 23"/>
                <a:gd name="T36" fmla="*/ 1102 h 11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1102">
                  <a:moveTo>
                    <a:pt x="23" y="1102"/>
                  </a:moveTo>
                  <a:lnTo>
                    <a:pt x="16" y="1100"/>
                  </a:lnTo>
                  <a:lnTo>
                    <a:pt x="8" y="1092"/>
                  </a:lnTo>
                  <a:lnTo>
                    <a:pt x="2" y="1085"/>
                  </a:lnTo>
                  <a:lnTo>
                    <a:pt x="0" y="1079"/>
                  </a:lnTo>
                  <a:lnTo>
                    <a:pt x="0" y="5"/>
                  </a:lnTo>
                  <a:lnTo>
                    <a:pt x="2" y="2"/>
                  </a:lnTo>
                  <a:lnTo>
                    <a:pt x="9" y="0"/>
                  </a:lnTo>
                  <a:lnTo>
                    <a:pt x="16" y="2"/>
                  </a:lnTo>
                  <a:lnTo>
                    <a:pt x="23" y="2"/>
                  </a:lnTo>
                  <a:lnTo>
                    <a:pt x="23" y="1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97" name="Rectangle 14"/>
            <p:cNvSpPr>
              <a:spLocks noChangeAspect="1" noChangeArrowheads="1"/>
            </p:cNvSpPr>
            <p:nvPr/>
          </p:nvSpPr>
          <p:spPr bwMode="auto">
            <a:xfrm>
              <a:off x="2472" y="1057"/>
              <a:ext cx="9" cy="44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3598" name="Freeform 15"/>
            <p:cNvSpPr>
              <a:spLocks noChangeAspect="1"/>
            </p:cNvSpPr>
            <p:nvPr/>
          </p:nvSpPr>
          <p:spPr bwMode="auto">
            <a:xfrm>
              <a:off x="2447" y="1493"/>
              <a:ext cx="65" cy="16"/>
            </a:xfrm>
            <a:custGeom>
              <a:avLst/>
              <a:gdLst>
                <a:gd name="T0" fmla="*/ 1 w 126"/>
                <a:gd name="T1" fmla="*/ 0 h 26"/>
                <a:gd name="T2" fmla="*/ 1 w 126"/>
                <a:gd name="T3" fmla="*/ 1 h 26"/>
                <a:gd name="T4" fmla="*/ 1 w 126"/>
                <a:gd name="T5" fmla="*/ 1 h 26"/>
                <a:gd name="T6" fmla="*/ 1 w 126"/>
                <a:gd name="T7" fmla="*/ 1 h 26"/>
                <a:gd name="T8" fmla="*/ 1 w 126"/>
                <a:gd name="T9" fmla="*/ 1 h 26"/>
                <a:gd name="T10" fmla="*/ 1 w 126"/>
                <a:gd name="T11" fmla="*/ 1 h 26"/>
                <a:gd name="T12" fmla="*/ 1 w 126"/>
                <a:gd name="T13" fmla="*/ 1 h 26"/>
                <a:gd name="T14" fmla="*/ 1 w 126"/>
                <a:gd name="T15" fmla="*/ 1 h 26"/>
                <a:gd name="T16" fmla="*/ 1 w 126"/>
                <a:gd name="T17" fmla="*/ 1 h 26"/>
                <a:gd name="T18" fmla="*/ 1 w 126"/>
                <a:gd name="T19" fmla="*/ 1 h 26"/>
                <a:gd name="T20" fmla="*/ 1 w 126"/>
                <a:gd name="T21" fmla="*/ 1 h 26"/>
                <a:gd name="T22" fmla="*/ 1 w 126"/>
                <a:gd name="T23" fmla="*/ 1 h 26"/>
                <a:gd name="T24" fmla="*/ 1 w 126"/>
                <a:gd name="T25" fmla="*/ 1 h 26"/>
                <a:gd name="T26" fmla="*/ 1 w 126"/>
                <a:gd name="T27" fmla="*/ 1 h 26"/>
                <a:gd name="T28" fmla="*/ 1 w 126"/>
                <a:gd name="T29" fmla="*/ 1 h 26"/>
                <a:gd name="T30" fmla="*/ 1 w 126"/>
                <a:gd name="T31" fmla="*/ 1 h 26"/>
                <a:gd name="T32" fmla="*/ 1 w 126"/>
                <a:gd name="T33" fmla="*/ 1 h 26"/>
                <a:gd name="T34" fmla="*/ 1 w 126"/>
                <a:gd name="T35" fmla="*/ 1 h 26"/>
                <a:gd name="T36" fmla="*/ 1 w 126"/>
                <a:gd name="T37" fmla="*/ 1 h 26"/>
                <a:gd name="T38" fmla="*/ 1 w 126"/>
                <a:gd name="T39" fmla="*/ 1 h 26"/>
                <a:gd name="T40" fmla="*/ 1 w 126"/>
                <a:gd name="T41" fmla="*/ 1 h 26"/>
                <a:gd name="T42" fmla="*/ 1 w 126"/>
                <a:gd name="T43" fmla="*/ 1 h 26"/>
                <a:gd name="T44" fmla="*/ 1 w 126"/>
                <a:gd name="T45" fmla="*/ 1 h 26"/>
                <a:gd name="T46" fmla="*/ 1 w 126"/>
                <a:gd name="T47" fmla="*/ 1 h 26"/>
                <a:gd name="T48" fmla="*/ 1 w 126"/>
                <a:gd name="T49" fmla="*/ 1 h 26"/>
                <a:gd name="T50" fmla="*/ 1 w 126"/>
                <a:gd name="T51" fmla="*/ 1 h 26"/>
                <a:gd name="T52" fmla="*/ 1 w 126"/>
                <a:gd name="T53" fmla="*/ 1 h 26"/>
                <a:gd name="T54" fmla="*/ 1 w 126"/>
                <a:gd name="T55" fmla="*/ 1 h 26"/>
                <a:gd name="T56" fmla="*/ 1 w 126"/>
                <a:gd name="T57" fmla="*/ 1 h 26"/>
                <a:gd name="T58" fmla="*/ 1 w 126"/>
                <a:gd name="T59" fmla="*/ 1 h 26"/>
                <a:gd name="T60" fmla="*/ 1 w 126"/>
                <a:gd name="T61" fmla="*/ 1 h 26"/>
                <a:gd name="T62" fmla="*/ 1 w 126"/>
                <a:gd name="T63" fmla="*/ 1 h 26"/>
                <a:gd name="T64" fmla="*/ 1 w 126"/>
                <a:gd name="T65" fmla="*/ 1 h 26"/>
                <a:gd name="T66" fmla="*/ 1 w 126"/>
                <a:gd name="T67" fmla="*/ 1 h 26"/>
                <a:gd name="T68" fmla="*/ 1 w 126"/>
                <a:gd name="T69" fmla="*/ 1 h 26"/>
                <a:gd name="T70" fmla="*/ 1 w 126"/>
                <a:gd name="T71" fmla="*/ 1 h 26"/>
                <a:gd name="T72" fmla="*/ 1 w 126"/>
                <a:gd name="T73" fmla="*/ 1 h 26"/>
                <a:gd name="T74" fmla="*/ 1 w 126"/>
                <a:gd name="T75" fmla="*/ 1 h 26"/>
                <a:gd name="T76" fmla="*/ 1 w 126"/>
                <a:gd name="T77" fmla="*/ 1 h 26"/>
                <a:gd name="T78" fmla="*/ 1 w 126"/>
                <a:gd name="T79" fmla="*/ 1 h 26"/>
                <a:gd name="T80" fmla="*/ 1 w 126"/>
                <a:gd name="T81" fmla="*/ 1 h 26"/>
                <a:gd name="T82" fmla="*/ 1 w 126"/>
                <a:gd name="T83" fmla="*/ 1 h 26"/>
                <a:gd name="T84" fmla="*/ 1 w 126"/>
                <a:gd name="T85" fmla="*/ 1 h 26"/>
                <a:gd name="T86" fmla="*/ 1 w 126"/>
                <a:gd name="T87" fmla="*/ 1 h 26"/>
                <a:gd name="T88" fmla="*/ 0 w 126"/>
                <a:gd name="T89" fmla="*/ 1 h 26"/>
                <a:gd name="T90" fmla="*/ 1 w 126"/>
                <a:gd name="T91" fmla="*/ 1 h 26"/>
                <a:gd name="T92" fmla="*/ 1 w 126"/>
                <a:gd name="T93" fmla="*/ 1 h 26"/>
                <a:gd name="T94" fmla="*/ 1 w 126"/>
                <a:gd name="T95" fmla="*/ 1 h 26"/>
                <a:gd name="T96" fmla="*/ 1 w 126"/>
                <a:gd name="T97" fmla="*/ 0 h 2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6"/>
                <a:gd name="T148" fmla="*/ 0 h 26"/>
                <a:gd name="T149" fmla="*/ 126 w 126"/>
                <a:gd name="T150" fmla="*/ 26 h 2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6" h="26">
                  <a:moveTo>
                    <a:pt x="22" y="0"/>
                  </a:moveTo>
                  <a:lnTo>
                    <a:pt x="19" y="2"/>
                  </a:lnTo>
                  <a:lnTo>
                    <a:pt x="16" y="4"/>
                  </a:lnTo>
                  <a:lnTo>
                    <a:pt x="15" y="5"/>
                  </a:lnTo>
                  <a:lnTo>
                    <a:pt x="15" y="8"/>
                  </a:lnTo>
                  <a:lnTo>
                    <a:pt x="16" y="10"/>
                  </a:lnTo>
                  <a:lnTo>
                    <a:pt x="19" y="12"/>
                  </a:lnTo>
                  <a:lnTo>
                    <a:pt x="23" y="15"/>
                  </a:lnTo>
                  <a:lnTo>
                    <a:pt x="31" y="16"/>
                  </a:lnTo>
                  <a:lnTo>
                    <a:pt x="38" y="17"/>
                  </a:lnTo>
                  <a:lnTo>
                    <a:pt x="46" y="18"/>
                  </a:lnTo>
                  <a:lnTo>
                    <a:pt x="55" y="19"/>
                  </a:lnTo>
                  <a:lnTo>
                    <a:pt x="66" y="19"/>
                  </a:lnTo>
                  <a:lnTo>
                    <a:pt x="77" y="19"/>
                  </a:lnTo>
                  <a:lnTo>
                    <a:pt x="86" y="18"/>
                  </a:lnTo>
                  <a:lnTo>
                    <a:pt x="94" y="17"/>
                  </a:lnTo>
                  <a:lnTo>
                    <a:pt x="102" y="16"/>
                  </a:lnTo>
                  <a:lnTo>
                    <a:pt x="108" y="15"/>
                  </a:lnTo>
                  <a:lnTo>
                    <a:pt x="113" y="12"/>
                  </a:lnTo>
                  <a:lnTo>
                    <a:pt x="115" y="10"/>
                  </a:lnTo>
                  <a:lnTo>
                    <a:pt x="117" y="8"/>
                  </a:lnTo>
                  <a:lnTo>
                    <a:pt x="117" y="6"/>
                  </a:lnTo>
                  <a:lnTo>
                    <a:pt x="117" y="5"/>
                  </a:lnTo>
                  <a:lnTo>
                    <a:pt x="115" y="4"/>
                  </a:lnTo>
                  <a:lnTo>
                    <a:pt x="114" y="3"/>
                  </a:lnTo>
                  <a:lnTo>
                    <a:pt x="120" y="5"/>
                  </a:lnTo>
                  <a:lnTo>
                    <a:pt x="124" y="8"/>
                  </a:lnTo>
                  <a:lnTo>
                    <a:pt x="125" y="10"/>
                  </a:lnTo>
                  <a:lnTo>
                    <a:pt x="126" y="12"/>
                  </a:lnTo>
                  <a:lnTo>
                    <a:pt x="125" y="16"/>
                  </a:lnTo>
                  <a:lnTo>
                    <a:pt x="121" y="18"/>
                  </a:lnTo>
                  <a:lnTo>
                    <a:pt x="115" y="20"/>
                  </a:lnTo>
                  <a:lnTo>
                    <a:pt x="107" y="23"/>
                  </a:lnTo>
                  <a:lnTo>
                    <a:pt x="99" y="24"/>
                  </a:lnTo>
                  <a:lnTo>
                    <a:pt x="88" y="25"/>
                  </a:lnTo>
                  <a:lnTo>
                    <a:pt x="77" y="26"/>
                  </a:lnTo>
                  <a:lnTo>
                    <a:pt x="64" y="26"/>
                  </a:lnTo>
                  <a:lnTo>
                    <a:pt x="51" y="26"/>
                  </a:lnTo>
                  <a:lnTo>
                    <a:pt x="39" y="25"/>
                  </a:lnTo>
                  <a:lnTo>
                    <a:pt x="28" y="24"/>
                  </a:lnTo>
                  <a:lnTo>
                    <a:pt x="19" y="23"/>
                  </a:lnTo>
                  <a:lnTo>
                    <a:pt x="11" y="20"/>
                  </a:lnTo>
                  <a:lnTo>
                    <a:pt x="5" y="18"/>
                  </a:lnTo>
                  <a:lnTo>
                    <a:pt x="1" y="16"/>
                  </a:lnTo>
                  <a:lnTo>
                    <a:pt x="0" y="12"/>
                  </a:lnTo>
                  <a:lnTo>
                    <a:pt x="1" y="9"/>
                  </a:lnTo>
                  <a:lnTo>
                    <a:pt x="6" y="6"/>
                  </a:lnTo>
                  <a:lnTo>
                    <a:pt x="13" y="3"/>
                  </a:lnTo>
                  <a:lnTo>
                    <a:pt x="2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407" name="Text Box 1077"/>
          <p:cNvSpPr txBox="1">
            <a:spLocks noChangeArrowheads="1"/>
          </p:cNvSpPr>
          <p:nvPr/>
        </p:nvSpPr>
        <p:spPr bwMode="auto">
          <a:xfrm>
            <a:off x="3254375" y="2460625"/>
            <a:ext cx="896938" cy="585788"/>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Stock</a:t>
            </a:r>
            <a:endParaRPr lang="en-US" sz="1600" dirty="0">
              <a:solidFill>
                <a:schemeClr val="bg1"/>
              </a:solidFill>
              <a:latin typeface="+mj-lt"/>
            </a:endParaRPr>
          </a:p>
          <a:p>
            <a:pPr algn="ctr" eaLnBrk="1" fontAlgn="auto" hangingPunct="1">
              <a:spcBef>
                <a:spcPts val="0"/>
              </a:spcBef>
              <a:spcAft>
                <a:spcPts val="0"/>
              </a:spcAft>
              <a:defRPr/>
            </a:pPr>
            <a:r>
              <a:rPr lang="en-US" sz="1600" dirty="0">
                <a:solidFill>
                  <a:schemeClr val="bg1"/>
                </a:solidFill>
                <a:latin typeface="+mj-lt"/>
              </a:rPr>
              <a:t>c</a:t>
            </a:r>
            <a:r>
              <a:rPr lang="en-US" sz="1600" dirty="0" smtClean="0">
                <a:solidFill>
                  <a:schemeClr val="bg1"/>
                </a:solidFill>
                <a:latin typeface="+mj-lt"/>
              </a:rPr>
              <a:t>ulture</a:t>
            </a:r>
            <a:endParaRPr lang="en-US" sz="1600" dirty="0">
              <a:solidFill>
                <a:schemeClr val="bg1"/>
              </a:solidFill>
              <a:latin typeface="+mj-lt"/>
            </a:endParaRPr>
          </a:p>
        </p:txBody>
      </p:sp>
      <p:sp>
        <p:nvSpPr>
          <p:cNvPr id="408" name="Line 1057"/>
          <p:cNvSpPr>
            <a:spLocks noChangeShapeType="1"/>
          </p:cNvSpPr>
          <p:nvPr/>
        </p:nvSpPr>
        <p:spPr bwMode="auto">
          <a:xfrm flipH="1">
            <a:off x="5719763" y="5076825"/>
            <a:ext cx="688975"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 name="TextBox 4"/>
          <p:cNvSpPr txBox="1"/>
          <p:nvPr/>
        </p:nvSpPr>
        <p:spPr>
          <a:xfrm>
            <a:off x="3124200" y="1327150"/>
            <a:ext cx="1166813" cy="307975"/>
          </a:xfrm>
          <a:prstGeom prst="rect">
            <a:avLst/>
          </a:prstGeom>
          <a:noFill/>
        </p:spPr>
        <p:txBody>
          <a:bodyPr>
            <a:spAutoFit/>
          </a:bodyPr>
          <a:lstStyle/>
          <a:p>
            <a:pPr algn="ctr" fontAlgn="auto">
              <a:spcBef>
                <a:spcPts val="0"/>
              </a:spcBef>
              <a:spcAft>
                <a:spcPts val="0"/>
              </a:spcAft>
              <a:defRPr/>
            </a:pPr>
            <a:r>
              <a:rPr lang="en-US" sz="1400" dirty="0">
                <a:solidFill>
                  <a:schemeClr val="bg1"/>
                </a:solidFill>
                <a:latin typeface="+mj-lt"/>
                <a:cs typeface="+mn-cs"/>
              </a:rPr>
              <a:t>~100 mL</a:t>
            </a:r>
          </a:p>
        </p:txBody>
      </p:sp>
      <p:sp>
        <p:nvSpPr>
          <p:cNvPr id="409" name="TextBox 408"/>
          <p:cNvSpPr txBox="1"/>
          <p:nvPr/>
        </p:nvSpPr>
        <p:spPr>
          <a:xfrm>
            <a:off x="5481638" y="1131888"/>
            <a:ext cx="638175" cy="307975"/>
          </a:xfrm>
          <a:prstGeom prst="rect">
            <a:avLst/>
          </a:prstGeom>
          <a:noFill/>
        </p:spPr>
        <p:txBody>
          <a:bodyPr>
            <a:spAutoFit/>
          </a:bodyPr>
          <a:lstStyle/>
          <a:p>
            <a:pPr algn="ctr" fontAlgn="auto">
              <a:spcBef>
                <a:spcPts val="0"/>
              </a:spcBef>
              <a:spcAft>
                <a:spcPts val="0"/>
              </a:spcAft>
              <a:defRPr/>
            </a:pPr>
            <a:r>
              <a:rPr lang="en-US" sz="1400" dirty="0">
                <a:solidFill>
                  <a:schemeClr val="bg1"/>
                </a:solidFill>
                <a:latin typeface="+mj-lt"/>
                <a:cs typeface="+mn-cs"/>
              </a:rPr>
              <a:t>~1 L</a:t>
            </a:r>
          </a:p>
        </p:txBody>
      </p:sp>
      <p:sp>
        <p:nvSpPr>
          <p:cNvPr id="410" name="TextBox 409"/>
          <p:cNvSpPr txBox="1"/>
          <p:nvPr/>
        </p:nvSpPr>
        <p:spPr>
          <a:xfrm>
            <a:off x="7507288" y="935038"/>
            <a:ext cx="1028700" cy="307975"/>
          </a:xfrm>
          <a:prstGeom prst="rect">
            <a:avLst/>
          </a:prstGeom>
          <a:noFill/>
        </p:spPr>
        <p:txBody>
          <a:bodyPr>
            <a:spAutoFit/>
          </a:bodyPr>
          <a:lstStyle/>
          <a:p>
            <a:pPr algn="ctr" fontAlgn="auto">
              <a:spcBef>
                <a:spcPts val="0"/>
              </a:spcBef>
              <a:spcAft>
                <a:spcPts val="0"/>
              </a:spcAft>
              <a:defRPr/>
            </a:pPr>
            <a:r>
              <a:rPr lang="en-US" sz="1400" dirty="0">
                <a:solidFill>
                  <a:schemeClr val="bg1"/>
                </a:solidFill>
                <a:latin typeface="+mj-lt"/>
                <a:cs typeface="+mn-cs"/>
              </a:rPr>
              <a:t>~50 L</a:t>
            </a:r>
          </a:p>
        </p:txBody>
      </p:sp>
      <p:sp>
        <p:nvSpPr>
          <p:cNvPr id="411" name="TextBox 410"/>
          <p:cNvSpPr txBox="1">
            <a:spLocks noChangeArrowheads="1"/>
          </p:cNvSpPr>
          <p:nvPr/>
        </p:nvSpPr>
        <p:spPr bwMode="auto">
          <a:xfrm>
            <a:off x="6902450" y="4857750"/>
            <a:ext cx="1212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algn="ctr" eaLnBrk="1" hangingPunct="1">
              <a:spcBef>
                <a:spcPct val="0"/>
              </a:spcBef>
              <a:buClrTx/>
              <a:buFontTx/>
              <a:buNone/>
            </a:pPr>
            <a:r>
              <a:rPr lang="en-US" altLang="en-US" sz="1600">
                <a:solidFill>
                  <a:schemeClr val="tx1"/>
                </a:solidFill>
              </a:rPr>
              <a:t>~3,000 L</a:t>
            </a:r>
          </a:p>
        </p:txBody>
      </p:sp>
      <p:sp>
        <p:nvSpPr>
          <p:cNvPr id="412" name="TextBox 411"/>
          <p:cNvSpPr txBox="1">
            <a:spLocks noChangeArrowheads="1"/>
          </p:cNvSpPr>
          <p:nvPr/>
        </p:nvSpPr>
        <p:spPr bwMode="auto">
          <a:xfrm>
            <a:off x="2257425" y="4894263"/>
            <a:ext cx="13493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algn="ctr" eaLnBrk="1" hangingPunct="1">
              <a:spcBef>
                <a:spcPct val="0"/>
              </a:spcBef>
              <a:buClrTx/>
              <a:buFontTx/>
              <a:buNone/>
            </a:pPr>
            <a:r>
              <a:rPr lang="en-US" altLang="en-US" sz="1600">
                <a:solidFill>
                  <a:schemeClr val="tx1"/>
                </a:solidFill>
              </a:rPr>
              <a:t>~10,000 L</a:t>
            </a:r>
          </a:p>
        </p:txBody>
      </p:sp>
      <p:sp>
        <p:nvSpPr>
          <p:cNvPr id="379" name="Text Box 1081"/>
          <p:cNvSpPr txBox="1">
            <a:spLocks noChangeArrowheads="1"/>
          </p:cNvSpPr>
          <p:nvPr/>
        </p:nvSpPr>
        <p:spPr bwMode="auto">
          <a:xfrm>
            <a:off x="-7938" y="6189663"/>
            <a:ext cx="3940502" cy="21544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800" b="1" dirty="0">
                <a:solidFill>
                  <a:schemeClr val="bg1"/>
                </a:solidFill>
              </a:rPr>
              <a:t>1. </a:t>
            </a:r>
            <a:r>
              <a:rPr lang="en-US" sz="800" dirty="0" smtClean="0">
                <a:solidFill>
                  <a:schemeClr val="bg1"/>
                </a:solidFill>
                <a:latin typeface="+mn-lt"/>
              </a:rPr>
              <a:t>Daugherty E </a:t>
            </a:r>
            <a:r>
              <a:rPr lang="en-US" sz="800" dirty="0">
                <a:solidFill>
                  <a:schemeClr val="bg1"/>
                </a:solidFill>
                <a:latin typeface="+mn-lt"/>
              </a:rPr>
              <a:t>(2012</a:t>
            </a:r>
            <a:r>
              <a:rPr lang="en-US" sz="800" dirty="0" smtClean="0">
                <a:solidFill>
                  <a:schemeClr val="bg1"/>
                </a:solidFill>
                <a:latin typeface="+mn-lt"/>
              </a:rPr>
              <a:t>) </a:t>
            </a:r>
            <a:r>
              <a:rPr lang="en-US" sz="800" i="1" dirty="0" smtClean="0">
                <a:solidFill>
                  <a:schemeClr val="bg1"/>
                </a:solidFill>
                <a:latin typeface="+mn-lt"/>
              </a:rPr>
              <a:t>Biotechnology</a:t>
            </a:r>
            <a:r>
              <a:rPr lang="en-US" sz="800" dirty="0" smtClean="0">
                <a:solidFill>
                  <a:schemeClr val="bg1"/>
                </a:solidFill>
                <a:latin typeface="+mn-lt"/>
              </a:rPr>
              <a:t> St</a:t>
            </a:r>
            <a:r>
              <a:rPr lang="en-US" sz="800" dirty="0">
                <a:solidFill>
                  <a:schemeClr val="bg1"/>
                </a:solidFill>
                <a:latin typeface="+mn-lt"/>
              </a:rPr>
              <a:t>. Paul: Paradigm Publishing, Inc.</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7"/>
                                        </p:tgtEl>
                                        <p:attrNameLst>
                                          <p:attrName>style.visibility</p:attrName>
                                        </p:attrNameLst>
                                      </p:cBhvr>
                                      <p:to>
                                        <p:strVal val="visible"/>
                                      </p:to>
                                    </p:set>
                                    <p:animEffect transition="in" filter="fade">
                                      <p:cBhvr>
                                        <p:cTn id="10" dur="500"/>
                                        <p:tgtEl>
                                          <p:spTgt spid="407"/>
                                        </p:tgtEl>
                                      </p:cBhvr>
                                    </p:animEffect>
                                  </p:childTnLst>
                                </p:cTn>
                              </p:par>
                              <p:par>
                                <p:cTn id="11" presetID="10" presetClass="entr" presetSubtype="0" fill="hold" nodeType="withEffect">
                                  <p:stCondLst>
                                    <p:cond delay="0"/>
                                  </p:stCondLst>
                                  <p:childTnLst>
                                    <p:set>
                                      <p:cBhvr>
                                        <p:cTn id="12" dur="1" fill="hold">
                                          <p:stCondLst>
                                            <p:cond delay="0"/>
                                          </p:stCondLst>
                                        </p:cTn>
                                        <p:tgtEl>
                                          <p:spTgt spid="932"/>
                                        </p:tgtEl>
                                        <p:attrNameLst>
                                          <p:attrName>style.visibility</p:attrName>
                                        </p:attrNameLst>
                                      </p:cBhvr>
                                      <p:to>
                                        <p:strVal val="visible"/>
                                      </p:to>
                                    </p:set>
                                    <p:animEffect transition="in" filter="fade">
                                      <p:cBhvr>
                                        <p:cTn id="13" dur="500"/>
                                        <p:tgtEl>
                                          <p:spTgt spid="93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7457"/>
                                        </p:tgtEl>
                                        <p:attrNameLst>
                                          <p:attrName>style.visibility</p:attrName>
                                        </p:attrNameLst>
                                      </p:cBhvr>
                                      <p:to>
                                        <p:strVal val="visible"/>
                                      </p:to>
                                    </p:set>
                                    <p:animEffect transition="in" filter="fade">
                                      <p:cBhvr>
                                        <p:cTn id="18" dur="500"/>
                                        <p:tgtEl>
                                          <p:spTgt spid="1745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09"/>
                                        </p:tgtEl>
                                        <p:attrNameLst>
                                          <p:attrName>style.visibility</p:attrName>
                                        </p:attrNameLst>
                                      </p:cBhvr>
                                      <p:to>
                                        <p:strVal val="visible"/>
                                      </p:to>
                                    </p:set>
                                    <p:animEffect transition="in" filter="fade">
                                      <p:cBhvr>
                                        <p:cTn id="21" dur="500"/>
                                        <p:tgtEl>
                                          <p:spTgt spid="409"/>
                                        </p:tgtEl>
                                      </p:cBhvr>
                                    </p:animEffect>
                                  </p:childTnLst>
                                </p:cTn>
                              </p:par>
                              <p:par>
                                <p:cTn id="22" presetID="10" presetClass="entr" presetSubtype="0" fill="hold" nodeType="withEffect">
                                  <p:stCondLst>
                                    <p:cond delay="0"/>
                                  </p:stCondLst>
                                  <p:childTnLst>
                                    <p:set>
                                      <p:cBhvr>
                                        <p:cTn id="23" dur="1" fill="hold">
                                          <p:stCondLst>
                                            <p:cond delay="0"/>
                                          </p:stCondLst>
                                        </p:cTn>
                                        <p:tgtEl>
                                          <p:spTgt spid="929"/>
                                        </p:tgtEl>
                                        <p:attrNameLst>
                                          <p:attrName>style.visibility</p:attrName>
                                        </p:attrNameLst>
                                      </p:cBhvr>
                                      <p:to>
                                        <p:strVal val="visible"/>
                                      </p:to>
                                    </p:set>
                                    <p:animEffect transition="in" filter="fade">
                                      <p:cBhvr>
                                        <p:cTn id="24" dur="500"/>
                                        <p:tgtEl>
                                          <p:spTgt spid="92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51"/>
                                        </p:tgtEl>
                                        <p:attrNameLst>
                                          <p:attrName>style.visibility</p:attrName>
                                        </p:attrNameLst>
                                      </p:cBhvr>
                                      <p:to>
                                        <p:strVal val="visible"/>
                                      </p:to>
                                    </p:set>
                                    <p:animEffect transition="in" filter="fade">
                                      <p:cBhvr>
                                        <p:cTn id="27" dur="500"/>
                                        <p:tgtEl>
                                          <p:spTgt spid="95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8"/>
                                        </p:tgtEl>
                                        <p:attrNameLst>
                                          <p:attrName>style.visibility</p:attrName>
                                        </p:attrNameLst>
                                      </p:cBhvr>
                                      <p:to>
                                        <p:strVal val="visible"/>
                                      </p:to>
                                    </p:set>
                                    <p:animEffect transition="in" filter="fade">
                                      <p:cBhvr>
                                        <p:cTn id="32" dur="500"/>
                                        <p:tgtEl>
                                          <p:spTgt spid="468"/>
                                        </p:tgtEl>
                                      </p:cBhvr>
                                    </p:animEffect>
                                  </p:childTnLst>
                                </p:cTn>
                              </p:par>
                              <p:par>
                                <p:cTn id="33" presetID="10" presetClass="entr" presetSubtype="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458"/>
                                        </p:tgtEl>
                                        <p:attrNameLst>
                                          <p:attrName>style.visibility</p:attrName>
                                        </p:attrNameLst>
                                      </p:cBhvr>
                                      <p:to>
                                        <p:strVal val="visible"/>
                                      </p:to>
                                    </p:set>
                                    <p:animEffect transition="in" filter="fade">
                                      <p:cBhvr>
                                        <p:cTn id="38" dur="500"/>
                                        <p:tgtEl>
                                          <p:spTgt spid="1745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0"/>
                                        </p:tgtEl>
                                        <p:attrNameLst>
                                          <p:attrName>style.visibility</p:attrName>
                                        </p:attrNameLst>
                                      </p:cBhvr>
                                      <p:to>
                                        <p:strVal val="visible"/>
                                      </p:to>
                                    </p:set>
                                    <p:animEffect transition="in" filter="fade">
                                      <p:cBhvr>
                                        <p:cTn id="41" dur="500"/>
                                        <p:tgtEl>
                                          <p:spTgt spid="410"/>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7440"/>
                                        </p:tgtEl>
                                        <p:attrNameLst>
                                          <p:attrName>style.visibility</p:attrName>
                                        </p:attrNameLst>
                                      </p:cBhvr>
                                      <p:to>
                                        <p:strVal val="visible"/>
                                      </p:to>
                                    </p:set>
                                    <p:animEffect transition="in" filter="fade">
                                      <p:cBhvr>
                                        <p:cTn id="46" dur="500"/>
                                        <p:tgtEl>
                                          <p:spTgt spid="174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459"/>
                                        </p:tgtEl>
                                        <p:attrNameLst>
                                          <p:attrName>style.visibility</p:attrName>
                                        </p:attrNameLst>
                                      </p:cBhvr>
                                      <p:to>
                                        <p:strVal val="visible"/>
                                      </p:to>
                                    </p:set>
                                    <p:animEffect transition="in" filter="fade">
                                      <p:cBhvr>
                                        <p:cTn id="49" dur="500"/>
                                        <p:tgtEl>
                                          <p:spTgt spid="17459"/>
                                        </p:tgtEl>
                                      </p:cBhvr>
                                    </p:animEffect>
                                  </p:childTnLst>
                                </p:cTn>
                              </p:par>
                              <p:par>
                                <p:cTn id="50" presetID="10" presetClass="entr" presetSubtype="0"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11"/>
                                        </p:tgtEl>
                                        <p:attrNameLst>
                                          <p:attrName>style.visibility</p:attrName>
                                        </p:attrNameLst>
                                      </p:cBhvr>
                                      <p:to>
                                        <p:strVal val="visible"/>
                                      </p:to>
                                    </p:set>
                                    <p:animEffect transition="in" filter="fade">
                                      <p:cBhvr>
                                        <p:cTn id="55" dur="500"/>
                                        <p:tgtEl>
                                          <p:spTgt spid="411"/>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408"/>
                                        </p:tgtEl>
                                        <p:attrNameLst>
                                          <p:attrName>style.visibility</p:attrName>
                                        </p:attrNameLst>
                                      </p:cBhvr>
                                      <p:to>
                                        <p:strVal val="visible"/>
                                      </p:to>
                                    </p:set>
                                    <p:animEffect transition="in" filter="fade">
                                      <p:cBhvr>
                                        <p:cTn id="60" dur="500"/>
                                        <p:tgtEl>
                                          <p:spTgt spid="40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7445"/>
                                        </p:tgtEl>
                                        <p:attrNameLst>
                                          <p:attrName>style.visibility</p:attrName>
                                        </p:attrNameLst>
                                      </p:cBhvr>
                                      <p:to>
                                        <p:strVal val="visible"/>
                                      </p:to>
                                    </p:set>
                                    <p:animEffect transition="in" filter="fade">
                                      <p:cBhvr>
                                        <p:cTn id="63" dur="500"/>
                                        <p:tgtEl>
                                          <p:spTgt spid="17445"/>
                                        </p:tgtEl>
                                      </p:cBhvr>
                                    </p:animEffect>
                                  </p:childTnLst>
                                </p:cTn>
                              </p:par>
                              <p:par>
                                <p:cTn id="64" presetID="10" presetClass="entr" presetSubtype="0" fill="hold" nodeType="with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fade">
                                      <p:cBhvr>
                                        <p:cTn id="66" dur="500"/>
                                        <p:tgtEl>
                                          <p:spTgt spid="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12"/>
                                        </p:tgtEl>
                                        <p:attrNameLst>
                                          <p:attrName>style.visibility</p:attrName>
                                        </p:attrNameLst>
                                      </p:cBhvr>
                                      <p:to>
                                        <p:strVal val="visible"/>
                                      </p:to>
                                    </p:set>
                                    <p:animEffect transition="in" filter="fade">
                                      <p:cBhvr>
                                        <p:cTn id="69" dur="500"/>
                                        <p:tgtEl>
                                          <p:spTgt spid="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0" grpId="0" animBg="1"/>
      <p:bldP spid="17445" grpId="0"/>
      <p:bldP spid="17457" grpId="0"/>
      <p:bldP spid="17458" grpId="0"/>
      <p:bldP spid="17459" grpId="0"/>
      <p:bldP spid="951" grpId="0" animBg="1"/>
      <p:bldP spid="468" grpId="0" animBg="1"/>
      <p:bldP spid="407" grpId="0"/>
      <p:bldP spid="408" grpId="0" animBg="1"/>
      <p:bldP spid="5" grpId="0"/>
      <p:bldP spid="409" grpId="0"/>
      <p:bldP spid="410" grpId="0"/>
      <p:bldP spid="411" grpId="0"/>
      <p:bldP spid="4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2286000" y="1743075"/>
            <a:ext cx="117475" cy="128588"/>
          </a:xfrm>
          <a:custGeom>
            <a:avLst/>
            <a:gdLst>
              <a:gd name="connsiteX0" fmla="*/ 117205 w 117205"/>
              <a:gd name="connsiteY0" fmla="*/ 0 h 127590"/>
              <a:gd name="connsiteX1" fmla="*/ 117205 w 117205"/>
              <a:gd name="connsiteY1" fmla="*/ 0 h 127590"/>
              <a:gd name="connsiteX2" fmla="*/ 32144 w 117205"/>
              <a:gd name="connsiteY2" fmla="*/ 31897 h 127590"/>
              <a:gd name="connsiteX3" fmla="*/ 247 w 117205"/>
              <a:gd name="connsiteY3" fmla="*/ 42530 h 127590"/>
              <a:gd name="connsiteX4" fmla="*/ 42777 w 117205"/>
              <a:gd name="connsiteY4" fmla="*/ 127590 h 127590"/>
              <a:gd name="connsiteX5" fmla="*/ 74675 w 117205"/>
              <a:gd name="connsiteY5" fmla="*/ 116958 h 127590"/>
              <a:gd name="connsiteX6" fmla="*/ 117205 w 117205"/>
              <a:gd name="connsiteY6" fmla="*/ 0 h 127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205" h="127590">
                <a:moveTo>
                  <a:pt x="117205" y="0"/>
                </a:moveTo>
                <a:lnTo>
                  <a:pt x="117205" y="0"/>
                </a:lnTo>
                <a:lnTo>
                  <a:pt x="32144" y="31897"/>
                </a:lnTo>
                <a:cubicBezTo>
                  <a:pt x="21611" y="35727"/>
                  <a:pt x="2089" y="31475"/>
                  <a:pt x="247" y="42530"/>
                </a:cubicBezTo>
                <a:cubicBezTo>
                  <a:pt x="-3221" y="63340"/>
                  <a:pt x="30662" y="109417"/>
                  <a:pt x="42777" y="127590"/>
                </a:cubicBezTo>
                <a:cubicBezTo>
                  <a:pt x="53410" y="124046"/>
                  <a:pt x="66750" y="124883"/>
                  <a:pt x="74675" y="116958"/>
                </a:cubicBezTo>
                <a:cubicBezTo>
                  <a:pt x="103865" y="87768"/>
                  <a:pt x="95940" y="57642"/>
                  <a:pt x="117205"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reeform 20"/>
          <p:cNvSpPr/>
          <p:nvPr/>
        </p:nvSpPr>
        <p:spPr>
          <a:xfrm>
            <a:off x="2241550" y="2179638"/>
            <a:ext cx="77788" cy="136525"/>
          </a:xfrm>
          <a:custGeom>
            <a:avLst/>
            <a:gdLst>
              <a:gd name="connsiteX0" fmla="*/ 1912 w 78016"/>
              <a:gd name="connsiteY0" fmla="*/ 0 h 137220"/>
              <a:gd name="connsiteX1" fmla="*/ 1912 w 78016"/>
              <a:gd name="connsiteY1" fmla="*/ 0 h 137220"/>
              <a:gd name="connsiteX2" fmla="*/ 76340 w 78016"/>
              <a:gd name="connsiteY2" fmla="*/ 116959 h 137220"/>
              <a:gd name="connsiteX3" fmla="*/ 55075 w 78016"/>
              <a:gd name="connsiteY3" fmla="*/ 95693 h 137220"/>
              <a:gd name="connsiteX4" fmla="*/ 33810 w 78016"/>
              <a:gd name="connsiteY4" fmla="*/ 63796 h 137220"/>
              <a:gd name="connsiteX5" fmla="*/ 1912 w 78016"/>
              <a:gd name="connsiteY5" fmla="*/ 0 h 137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016" h="137220">
                <a:moveTo>
                  <a:pt x="1912" y="0"/>
                </a:moveTo>
                <a:lnTo>
                  <a:pt x="1912" y="0"/>
                </a:lnTo>
                <a:cubicBezTo>
                  <a:pt x="4744" y="33981"/>
                  <a:pt x="-24707" y="192745"/>
                  <a:pt x="76340" y="116959"/>
                </a:cubicBezTo>
                <a:cubicBezTo>
                  <a:pt x="84360" y="110944"/>
                  <a:pt x="61337" y="103521"/>
                  <a:pt x="55075" y="95693"/>
                </a:cubicBezTo>
                <a:cubicBezTo>
                  <a:pt x="47092" y="85715"/>
                  <a:pt x="42846" y="72832"/>
                  <a:pt x="33810" y="63796"/>
                </a:cubicBezTo>
                <a:cubicBezTo>
                  <a:pt x="24774" y="54760"/>
                  <a:pt x="7228" y="10633"/>
                  <a:pt x="1912"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Freeform 19"/>
          <p:cNvSpPr/>
          <p:nvPr/>
        </p:nvSpPr>
        <p:spPr>
          <a:xfrm>
            <a:off x="1636713" y="1903413"/>
            <a:ext cx="85725" cy="163512"/>
          </a:xfrm>
          <a:custGeom>
            <a:avLst/>
            <a:gdLst>
              <a:gd name="connsiteX0" fmla="*/ 22733 w 86761"/>
              <a:gd name="connsiteY0" fmla="*/ 0 h 163225"/>
              <a:gd name="connsiteX1" fmla="*/ 22733 w 86761"/>
              <a:gd name="connsiteY1" fmla="*/ 0 h 163225"/>
              <a:gd name="connsiteX2" fmla="*/ 12100 w 86761"/>
              <a:gd name="connsiteY2" fmla="*/ 159488 h 163225"/>
              <a:gd name="connsiteX3" fmla="*/ 65263 w 86761"/>
              <a:gd name="connsiteY3" fmla="*/ 148856 h 163225"/>
              <a:gd name="connsiteX4" fmla="*/ 86528 w 86761"/>
              <a:gd name="connsiteY4" fmla="*/ 116958 h 163225"/>
              <a:gd name="connsiteX5" fmla="*/ 54630 w 86761"/>
              <a:gd name="connsiteY5" fmla="*/ 63795 h 163225"/>
              <a:gd name="connsiteX6" fmla="*/ 22733 w 86761"/>
              <a:gd name="connsiteY6" fmla="*/ 0 h 16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761" h="163225">
                <a:moveTo>
                  <a:pt x="22733" y="0"/>
                </a:moveTo>
                <a:lnTo>
                  <a:pt x="22733" y="0"/>
                </a:lnTo>
                <a:cubicBezTo>
                  <a:pt x="20291" y="10989"/>
                  <a:pt x="-19408" y="133231"/>
                  <a:pt x="12100" y="159488"/>
                </a:cubicBezTo>
                <a:cubicBezTo>
                  <a:pt x="25983" y="171057"/>
                  <a:pt x="47542" y="152400"/>
                  <a:pt x="65263" y="148856"/>
                </a:cubicBezTo>
                <a:cubicBezTo>
                  <a:pt x="72351" y="138223"/>
                  <a:pt x="84427" y="129563"/>
                  <a:pt x="86528" y="116958"/>
                </a:cubicBezTo>
                <a:cubicBezTo>
                  <a:pt x="89148" y="101236"/>
                  <a:pt x="69132" y="70010"/>
                  <a:pt x="54630" y="63795"/>
                </a:cubicBezTo>
                <a:cubicBezTo>
                  <a:pt x="-2008" y="39522"/>
                  <a:pt x="28049" y="10633"/>
                  <a:pt x="22733"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581" name="Text Box 4"/>
          <p:cNvSpPr txBox="1">
            <a:spLocks noChangeArrowheads="1"/>
          </p:cNvSpPr>
          <p:nvPr/>
        </p:nvSpPr>
        <p:spPr bwMode="auto">
          <a:xfrm>
            <a:off x="609600" y="6862763"/>
            <a:ext cx="508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latin typeface="Arial" charset="0"/>
            </a:endParaRPr>
          </a:p>
        </p:txBody>
      </p:sp>
      <p:grpSp>
        <p:nvGrpSpPr>
          <p:cNvPr id="3" name="Group 4"/>
          <p:cNvGrpSpPr>
            <a:grpSpLocks/>
          </p:cNvGrpSpPr>
          <p:nvPr/>
        </p:nvGrpSpPr>
        <p:grpSpPr bwMode="auto">
          <a:xfrm>
            <a:off x="1873250" y="3590925"/>
            <a:ext cx="1096963" cy="1725613"/>
            <a:chOff x="2769564" y="4311434"/>
            <a:chExt cx="1097604" cy="1725581"/>
          </a:xfrm>
        </p:grpSpPr>
        <p:sp>
          <p:nvSpPr>
            <p:cNvPr id="25219" name="Line 1015"/>
            <p:cNvSpPr>
              <a:spLocks noChangeShapeType="1"/>
            </p:cNvSpPr>
            <p:nvPr/>
          </p:nvSpPr>
          <p:spPr bwMode="auto">
            <a:xfrm>
              <a:off x="2769564" y="5440906"/>
              <a:ext cx="109760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20" name="Line 1015"/>
            <p:cNvSpPr>
              <a:spLocks noChangeShapeType="1"/>
            </p:cNvSpPr>
            <p:nvPr/>
          </p:nvSpPr>
          <p:spPr bwMode="auto">
            <a:xfrm>
              <a:off x="2769564" y="4813422"/>
              <a:ext cx="109760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21" name="Line 1015"/>
            <p:cNvSpPr>
              <a:spLocks noChangeShapeType="1"/>
            </p:cNvSpPr>
            <p:nvPr/>
          </p:nvSpPr>
          <p:spPr bwMode="auto">
            <a:xfrm>
              <a:off x="2769564" y="4967171"/>
              <a:ext cx="109760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5222" name="Group 1011"/>
            <p:cNvGrpSpPr>
              <a:grpSpLocks/>
            </p:cNvGrpSpPr>
            <p:nvPr/>
          </p:nvGrpSpPr>
          <p:grpSpPr bwMode="auto">
            <a:xfrm>
              <a:off x="2769564" y="4311434"/>
              <a:ext cx="1097604" cy="1725581"/>
              <a:chOff x="2769" y="3552"/>
              <a:chExt cx="545" cy="660"/>
            </a:xfrm>
          </p:grpSpPr>
          <p:sp>
            <p:nvSpPr>
              <p:cNvPr id="25223" name="Line 1015"/>
              <p:cNvSpPr>
                <a:spLocks noChangeShapeType="1"/>
              </p:cNvSpPr>
              <p:nvPr/>
            </p:nvSpPr>
            <p:spPr bwMode="auto">
              <a:xfrm>
                <a:off x="2769" y="4032"/>
                <a:ext cx="54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5224" name="Group 1023"/>
              <p:cNvGrpSpPr>
                <a:grpSpLocks/>
              </p:cNvGrpSpPr>
              <p:nvPr/>
            </p:nvGrpSpPr>
            <p:grpSpPr bwMode="auto">
              <a:xfrm>
                <a:off x="2832" y="3552"/>
                <a:ext cx="192" cy="660"/>
                <a:chOff x="2592" y="3552"/>
                <a:chExt cx="192" cy="660"/>
              </a:xfrm>
            </p:grpSpPr>
            <p:grpSp>
              <p:nvGrpSpPr>
                <p:cNvPr id="25232" name="Group 1024"/>
                <p:cNvGrpSpPr>
                  <a:grpSpLocks/>
                </p:cNvGrpSpPr>
                <p:nvPr/>
              </p:nvGrpSpPr>
              <p:grpSpPr bwMode="auto">
                <a:xfrm>
                  <a:off x="2592" y="3600"/>
                  <a:ext cx="192" cy="528"/>
                  <a:chOff x="2592" y="3600"/>
                  <a:chExt cx="192" cy="528"/>
                </a:xfrm>
              </p:grpSpPr>
              <p:sp>
                <p:nvSpPr>
                  <p:cNvPr id="25235" name="AutoShape 1025"/>
                  <p:cNvSpPr>
                    <a:spLocks noChangeArrowheads="1"/>
                  </p:cNvSpPr>
                  <p:nvPr/>
                </p:nvSpPr>
                <p:spPr bwMode="auto">
                  <a:xfrm>
                    <a:off x="2592" y="3600"/>
                    <a:ext cx="192" cy="528"/>
                  </a:xfrm>
                  <a:prstGeom prst="can">
                    <a:avLst>
                      <a:gd name="adj" fmla="val 21351"/>
                    </a:avLst>
                  </a:prstGeom>
                  <a:solidFill>
                    <a:schemeClr val="accent1"/>
                  </a:solidFill>
                  <a:ln w="38100">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5236" name="AutoShape 1026"/>
                  <p:cNvSpPr>
                    <a:spLocks noChangeArrowheads="1"/>
                  </p:cNvSpPr>
                  <p:nvPr/>
                </p:nvSpPr>
                <p:spPr bwMode="auto">
                  <a:xfrm rot="10800000">
                    <a:off x="2592" y="3696"/>
                    <a:ext cx="192"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12375 h 21600"/>
                    </a:gdLst>
                    <a:ahLst/>
                    <a:cxnLst>
                      <a:cxn ang="T8">
                        <a:pos x="T0" y="T1"/>
                      </a:cxn>
                      <a:cxn ang="T9">
                        <a:pos x="T2" y="T3"/>
                      </a:cxn>
                      <a:cxn ang="T10">
                        <a:pos x="T4" y="T5"/>
                      </a:cxn>
                      <a:cxn ang="T11">
                        <a:pos x="T6" y="T7"/>
                      </a:cxn>
                    </a:cxnLst>
                    <a:rect l="T12" t="T13" r="T14" b="T15"/>
                    <a:pathLst>
                      <a:path w="21600" h="21600">
                        <a:moveTo>
                          <a:pt x="1012" y="14848"/>
                        </a:moveTo>
                        <a:cubicBezTo>
                          <a:pt x="481" y="13565"/>
                          <a:pt x="208" y="12189"/>
                          <a:pt x="208" y="10800"/>
                        </a:cubicBezTo>
                        <a:cubicBezTo>
                          <a:pt x="208" y="4950"/>
                          <a:pt x="4950" y="208"/>
                          <a:pt x="10800" y="208"/>
                        </a:cubicBezTo>
                        <a:cubicBezTo>
                          <a:pt x="16649" y="208"/>
                          <a:pt x="21392" y="4950"/>
                          <a:pt x="21392" y="10800"/>
                        </a:cubicBezTo>
                        <a:cubicBezTo>
                          <a:pt x="21392" y="12189"/>
                          <a:pt x="21118" y="13565"/>
                          <a:pt x="20587" y="14848"/>
                        </a:cubicBezTo>
                        <a:lnTo>
                          <a:pt x="20779" y="14928"/>
                        </a:lnTo>
                        <a:cubicBezTo>
                          <a:pt x="21321" y="13619"/>
                          <a:pt x="21600" y="12216"/>
                          <a:pt x="21600" y="10800"/>
                        </a:cubicBezTo>
                        <a:cubicBezTo>
                          <a:pt x="21600" y="4835"/>
                          <a:pt x="16764" y="0"/>
                          <a:pt x="10800" y="0"/>
                        </a:cubicBezTo>
                        <a:cubicBezTo>
                          <a:pt x="4835" y="0"/>
                          <a:pt x="0" y="4835"/>
                          <a:pt x="0" y="10800"/>
                        </a:cubicBezTo>
                        <a:cubicBezTo>
                          <a:pt x="-1" y="12216"/>
                          <a:pt x="278" y="13619"/>
                          <a:pt x="820" y="14928"/>
                        </a:cubicBezTo>
                        <a:lnTo>
                          <a:pt x="1012" y="14848"/>
                        </a:lnTo>
                        <a:close/>
                      </a:path>
                    </a:pathLst>
                  </a:custGeom>
                  <a:solidFill>
                    <a:schemeClr val="accent1"/>
                  </a:solidFill>
                  <a:ln w="9525">
                    <a:solidFill>
                      <a:schemeClr val="tx1"/>
                    </a:solidFill>
                    <a:miter lim="800000"/>
                    <a:headEnd/>
                    <a:tailEnd/>
                  </a:ln>
                </p:spPr>
                <p:txBody>
                  <a:bodyPr wrap="none" anchor="ctr"/>
                  <a:lstStyle/>
                  <a:p>
                    <a:endParaRPr lang="en-GB"/>
                  </a:p>
                </p:txBody>
              </p:sp>
              <p:sp>
                <p:nvSpPr>
                  <p:cNvPr id="25237" name="AutoShape 1027"/>
                  <p:cNvSpPr>
                    <a:spLocks noChangeArrowheads="1"/>
                  </p:cNvSpPr>
                  <p:nvPr/>
                </p:nvSpPr>
                <p:spPr bwMode="auto">
                  <a:xfrm rot="10800000">
                    <a:off x="2592" y="3936"/>
                    <a:ext cx="192"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12375 h 21600"/>
                    </a:gdLst>
                    <a:ahLst/>
                    <a:cxnLst>
                      <a:cxn ang="T8">
                        <a:pos x="T0" y="T1"/>
                      </a:cxn>
                      <a:cxn ang="T9">
                        <a:pos x="T2" y="T3"/>
                      </a:cxn>
                      <a:cxn ang="T10">
                        <a:pos x="T4" y="T5"/>
                      </a:cxn>
                      <a:cxn ang="T11">
                        <a:pos x="T6" y="T7"/>
                      </a:cxn>
                    </a:cxnLst>
                    <a:rect l="T12" t="T13" r="T14" b="T15"/>
                    <a:pathLst>
                      <a:path w="21600" h="21600">
                        <a:moveTo>
                          <a:pt x="1012" y="14848"/>
                        </a:moveTo>
                        <a:cubicBezTo>
                          <a:pt x="481" y="13565"/>
                          <a:pt x="208" y="12189"/>
                          <a:pt x="208" y="10800"/>
                        </a:cubicBezTo>
                        <a:cubicBezTo>
                          <a:pt x="208" y="4950"/>
                          <a:pt x="4950" y="208"/>
                          <a:pt x="10800" y="208"/>
                        </a:cubicBezTo>
                        <a:cubicBezTo>
                          <a:pt x="16649" y="208"/>
                          <a:pt x="21392" y="4950"/>
                          <a:pt x="21392" y="10800"/>
                        </a:cubicBezTo>
                        <a:cubicBezTo>
                          <a:pt x="21392" y="12189"/>
                          <a:pt x="21118" y="13565"/>
                          <a:pt x="20587" y="14848"/>
                        </a:cubicBezTo>
                        <a:lnTo>
                          <a:pt x="20779" y="14928"/>
                        </a:lnTo>
                        <a:cubicBezTo>
                          <a:pt x="21321" y="13619"/>
                          <a:pt x="21600" y="12216"/>
                          <a:pt x="21600" y="10800"/>
                        </a:cubicBezTo>
                        <a:cubicBezTo>
                          <a:pt x="21600" y="4835"/>
                          <a:pt x="16764" y="0"/>
                          <a:pt x="10800" y="0"/>
                        </a:cubicBezTo>
                        <a:cubicBezTo>
                          <a:pt x="4835" y="0"/>
                          <a:pt x="0" y="4835"/>
                          <a:pt x="0" y="10800"/>
                        </a:cubicBezTo>
                        <a:cubicBezTo>
                          <a:pt x="-1" y="12216"/>
                          <a:pt x="278" y="13619"/>
                          <a:pt x="820" y="14928"/>
                        </a:cubicBezTo>
                        <a:lnTo>
                          <a:pt x="1012" y="14848"/>
                        </a:lnTo>
                        <a:close/>
                      </a:path>
                    </a:pathLst>
                  </a:custGeom>
                  <a:solidFill>
                    <a:schemeClr val="accent1"/>
                  </a:solidFill>
                  <a:ln w="9525">
                    <a:solidFill>
                      <a:schemeClr val="tx1"/>
                    </a:solidFill>
                    <a:miter lim="800000"/>
                    <a:headEnd/>
                    <a:tailEnd/>
                  </a:ln>
                </p:spPr>
                <p:txBody>
                  <a:bodyPr wrap="none" anchor="ctr"/>
                  <a:lstStyle/>
                  <a:p>
                    <a:endParaRPr lang="en-GB"/>
                  </a:p>
                </p:txBody>
              </p:sp>
            </p:grpSp>
            <p:sp>
              <p:nvSpPr>
                <p:cNvPr id="25233" name="Arc 1028"/>
                <p:cNvSpPr>
                  <a:spLocks/>
                </p:cNvSpPr>
                <p:nvPr/>
              </p:nvSpPr>
              <p:spPr bwMode="auto">
                <a:xfrm>
                  <a:off x="2592" y="3552"/>
                  <a:ext cx="96" cy="9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5234" name="Arc 1029"/>
                <p:cNvSpPr>
                  <a:spLocks/>
                </p:cNvSpPr>
                <p:nvPr/>
              </p:nvSpPr>
              <p:spPr bwMode="auto">
                <a:xfrm rot="-8917620">
                  <a:off x="2640" y="4128"/>
                  <a:ext cx="96" cy="84"/>
                </a:xfrm>
                <a:custGeom>
                  <a:avLst/>
                  <a:gdLst>
                    <a:gd name="T0" fmla="*/ 0 w 21600"/>
                    <a:gd name="T1" fmla="*/ 0 h 18788"/>
                    <a:gd name="T2" fmla="*/ 0 w 21600"/>
                    <a:gd name="T3" fmla="*/ 0 h 18788"/>
                    <a:gd name="T4" fmla="*/ 0 w 21600"/>
                    <a:gd name="T5" fmla="*/ 0 h 18788"/>
                    <a:gd name="T6" fmla="*/ 0 60000 65536"/>
                    <a:gd name="T7" fmla="*/ 0 60000 65536"/>
                    <a:gd name="T8" fmla="*/ 0 60000 65536"/>
                    <a:gd name="T9" fmla="*/ 0 w 21600"/>
                    <a:gd name="T10" fmla="*/ 0 h 18788"/>
                    <a:gd name="T11" fmla="*/ 21600 w 21600"/>
                    <a:gd name="T12" fmla="*/ 18788 h 18788"/>
                  </a:gdLst>
                  <a:ahLst/>
                  <a:cxnLst>
                    <a:cxn ang="T6">
                      <a:pos x="T0" y="T1"/>
                    </a:cxn>
                    <a:cxn ang="T7">
                      <a:pos x="T2" y="T3"/>
                    </a:cxn>
                    <a:cxn ang="T8">
                      <a:pos x="T4" y="T5"/>
                    </a:cxn>
                  </a:cxnLst>
                  <a:rect l="T9" t="T10" r="T11" b="T12"/>
                  <a:pathLst>
                    <a:path w="21600" h="18788" fill="none" extrusionOk="0">
                      <a:moveTo>
                        <a:pt x="10657" y="0"/>
                      </a:moveTo>
                      <a:cubicBezTo>
                        <a:pt x="17420" y="3836"/>
                        <a:pt x="21600" y="11012"/>
                        <a:pt x="21600" y="18788"/>
                      </a:cubicBezTo>
                    </a:path>
                    <a:path w="21600" h="18788" stroke="0" extrusionOk="0">
                      <a:moveTo>
                        <a:pt x="10657" y="0"/>
                      </a:moveTo>
                      <a:cubicBezTo>
                        <a:pt x="17420" y="3836"/>
                        <a:pt x="21600" y="11012"/>
                        <a:pt x="21600" y="18788"/>
                      </a:cubicBezTo>
                      <a:lnTo>
                        <a:pt x="0" y="18788"/>
                      </a:lnTo>
                      <a:lnTo>
                        <a:pt x="10657"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25225" name="Group 1030"/>
              <p:cNvGrpSpPr>
                <a:grpSpLocks/>
              </p:cNvGrpSpPr>
              <p:nvPr/>
            </p:nvGrpSpPr>
            <p:grpSpPr bwMode="auto">
              <a:xfrm>
                <a:off x="3072" y="3552"/>
                <a:ext cx="192" cy="660"/>
                <a:chOff x="2592" y="3552"/>
                <a:chExt cx="192" cy="660"/>
              </a:xfrm>
            </p:grpSpPr>
            <p:grpSp>
              <p:nvGrpSpPr>
                <p:cNvPr id="25226" name="Group 1031"/>
                <p:cNvGrpSpPr>
                  <a:grpSpLocks/>
                </p:cNvGrpSpPr>
                <p:nvPr/>
              </p:nvGrpSpPr>
              <p:grpSpPr bwMode="auto">
                <a:xfrm>
                  <a:off x="2592" y="3600"/>
                  <a:ext cx="192" cy="528"/>
                  <a:chOff x="2592" y="3600"/>
                  <a:chExt cx="192" cy="528"/>
                </a:xfrm>
              </p:grpSpPr>
              <p:sp>
                <p:nvSpPr>
                  <p:cNvPr id="25229" name="AutoShape 1032"/>
                  <p:cNvSpPr>
                    <a:spLocks noChangeArrowheads="1"/>
                  </p:cNvSpPr>
                  <p:nvPr/>
                </p:nvSpPr>
                <p:spPr bwMode="auto">
                  <a:xfrm>
                    <a:off x="2592" y="3600"/>
                    <a:ext cx="192" cy="528"/>
                  </a:xfrm>
                  <a:prstGeom prst="can">
                    <a:avLst>
                      <a:gd name="adj" fmla="val 21351"/>
                    </a:avLst>
                  </a:prstGeom>
                  <a:solidFill>
                    <a:schemeClr val="accent1"/>
                  </a:solidFill>
                  <a:ln w="38100">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5230" name="AutoShape 1033"/>
                  <p:cNvSpPr>
                    <a:spLocks noChangeArrowheads="1"/>
                  </p:cNvSpPr>
                  <p:nvPr/>
                </p:nvSpPr>
                <p:spPr bwMode="auto">
                  <a:xfrm rot="10800000">
                    <a:off x="2592" y="3696"/>
                    <a:ext cx="192"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12375 h 21600"/>
                    </a:gdLst>
                    <a:ahLst/>
                    <a:cxnLst>
                      <a:cxn ang="T8">
                        <a:pos x="T0" y="T1"/>
                      </a:cxn>
                      <a:cxn ang="T9">
                        <a:pos x="T2" y="T3"/>
                      </a:cxn>
                      <a:cxn ang="T10">
                        <a:pos x="T4" y="T5"/>
                      </a:cxn>
                      <a:cxn ang="T11">
                        <a:pos x="T6" y="T7"/>
                      </a:cxn>
                    </a:cxnLst>
                    <a:rect l="T12" t="T13" r="T14" b="T15"/>
                    <a:pathLst>
                      <a:path w="21600" h="21600">
                        <a:moveTo>
                          <a:pt x="1012" y="14848"/>
                        </a:moveTo>
                        <a:cubicBezTo>
                          <a:pt x="481" y="13565"/>
                          <a:pt x="208" y="12189"/>
                          <a:pt x="208" y="10800"/>
                        </a:cubicBezTo>
                        <a:cubicBezTo>
                          <a:pt x="208" y="4950"/>
                          <a:pt x="4950" y="208"/>
                          <a:pt x="10800" y="208"/>
                        </a:cubicBezTo>
                        <a:cubicBezTo>
                          <a:pt x="16649" y="208"/>
                          <a:pt x="21392" y="4950"/>
                          <a:pt x="21392" y="10800"/>
                        </a:cubicBezTo>
                        <a:cubicBezTo>
                          <a:pt x="21392" y="12189"/>
                          <a:pt x="21118" y="13565"/>
                          <a:pt x="20587" y="14848"/>
                        </a:cubicBezTo>
                        <a:lnTo>
                          <a:pt x="20779" y="14928"/>
                        </a:lnTo>
                        <a:cubicBezTo>
                          <a:pt x="21321" y="13619"/>
                          <a:pt x="21600" y="12216"/>
                          <a:pt x="21600" y="10800"/>
                        </a:cubicBezTo>
                        <a:cubicBezTo>
                          <a:pt x="21600" y="4835"/>
                          <a:pt x="16764" y="0"/>
                          <a:pt x="10800" y="0"/>
                        </a:cubicBezTo>
                        <a:cubicBezTo>
                          <a:pt x="4835" y="0"/>
                          <a:pt x="0" y="4835"/>
                          <a:pt x="0" y="10800"/>
                        </a:cubicBezTo>
                        <a:cubicBezTo>
                          <a:pt x="-1" y="12216"/>
                          <a:pt x="278" y="13619"/>
                          <a:pt x="820" y="14928"/>
                        </a:cubicBezTo>
                        <a:lnTo>
                          <a:pt x="1012" y="14848"/>
                        </a:lnTo>
                        <a:close/>
                      </a:path>
                    </a:pathLst>
                  </a:custGeom>
                  <a:solidFill>
                    <a:schemeClr val="accent1"/>
                  </a:solidFill>
                  <a:ln w="9525">
                    <a:solidFill>
                      <a:schemeClr val="tx1"/>
                    </a:solidFill>
                    <a:miter lim="800000"/>
                    <a:headEnd/>
                    <a:tailEnd/>
                  </a:ln>
                </p:spPr>
                <p:txBody>
                  <a:bodyPr wrap="none" anchor="ctr"/>
                  <a:lstStyle/>
                  <a:p>
                    <a:endParaRPr lang="en-GB"/>
                  </a:p>
                </p:txBody>
              </p:sp>
              <p:sp>
                <p:nvSpPr>
                  <p:cNvPr id="25231" name="AutoShape 1034"/>
                  <p:cNvSpPr>
                    <a:spLocks noChangeArrowheads="1"/>
                  </p:cNvSpPr>
                  <p:nvPr/>
                </p:nvSpPr>
                <p:spPr bwMode="auto">
                  <a:xfrm rot="10800000">
                    <a:off x="2592" y="3936"/>
                    <a:ext cx="192"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12375 h 21600"/>
                    </a:gdLst>
                    <a:ahLst/>
                    <a:cxnLst>
                      <a:cxn ang="T8">
                        <a:pos x="T0" y="T1"/>
                      </a:cxn>
                      <a:cxn ang="T9">
                        <a:pos x="T2" y="T3"/>
                      </a:cxn>
                      <a:cxn ang="T10">
                        <a:pos x="T4" y="T5"/>
                      </a:cxn>
                      <a:cxn ang="T11">
                        <a:pos x="T6" y="T7"/>
                      </a:cxn>
                    </a:cxnLst>
                    <a:rect l="T12" t="T13" r="T14" b="T15"/>
                    <a:pathLst>
                      <a:path w="21600" h="21600">
                        <a:moveTo>
                          <a:pt x="1012" y="14848"/>
                        </a:moveTo>
                        <a:cubicBezTo>
                          <a:pt x="481" y="13565"/>
                          <a:pt x="208" y="12189"/>
                          <a:pt x="208" y="10800"/>
                        </a:cubicBezTo>
                        <a:cubicBezTo>
                          <a:pt x="208" y="4950"/>
                          <a:pt x="4950" y="208"/>
                          <a:pt x="10800" y="208"/>
                        </a:cubicBezTo>
                        <a:cubicBezTo>
                          <a:pt x="16649" y="208"/>
                          <a:pt x="21392" y="4950"/>
                          <a:pt x="21392" y="10800"/>
                        </a:cubicBezTo>
                        <a:cubicBezTo>
                          <a:pt x="21392" y="12189"/>
                          <a:pt x="21118" y="13565"/>
                          <a:pt x="20587" y="14848"/>
                        </a:cubicBezTo>
                        <a:lnTo>
                          <a:pt x="20779" y="14928"/>
                        </a:lnTo>
                        <a:cubicBezTo>
                          <a:pt x="21321" y="13619"/>
                          <a:pt x="21600" y="12216"/>
                          <a:pt x="21600" y="10800"/>
                        </a:cubicBezTo>
                        <a:cubicBezTo>
                          <a:pt x="21600" y="4835"/>
                          <a:pt x="16764" y="0"/>
                          <a:pt x="10800" y="0"/>
                        </a:cubicBezTo>
                        <a:cubicBezTo>
                          <a:pt x="4835" y="0"/>
                          <a:pt x="0" y="4835"/>
                          <a:pt x="0" y="10800"/>
                        </a:cubicBezTo>
                        <a:cubicBezTo>
                          <a:pt x="-1" y="12216"/>
                          <a:pt x="278" y="13619"/>
                          <a:pt x="820" y="14928"/>
                        </a:cubicBezTo>
                        <a:lnTo>
                          <a:pt x="1012" y="14848"/>
                        </a:lnTo>
                        <a:close/>
                      </a:path>
                    </a:pathLst>
                  </a:custGeom>
                  <a:solidFill>
                    <a:schemeClr val="accent1"/>
                  </a:solidFill>
                  <a:ln w="9525">
                    <a:solidFill>
                      <a:schemeClr val="tx1"/>
                    </a:solidFill>
                    <a:miter lim="800000"/>
                    <a:headEnd/>
                    <a:tailEnd/>
                  </a:ln>
                </p:spPr>
                <p:txBody>
                  <a:bodyPr wrap="none" anchor="ctr"/>
                  <a:lstStyle/>
                  <a:p>
                    <a:endParaRPr lang="en-GB"/>
                  </a:p>
                </p:txBody>
              </p:sp>
            </p:grpSp>
            <p:sp>
              <p:nvSpPr>
                <p:cNvPr id="25227" name="Arc 1035"/>
                <p:cNvSpPr>
                  <a:spLocks/>
                </p:cNvSpPr>
                <p:nvPr/>
              </p:nvSpPr>
              <p:spPr bwMode="auto">
                <a:xfrm>
                  <a:off x="2592" y="3552"/>
                  <a:ext cx="96" cy="9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5228" name="Arc 1036"/>
                <p:cNvSpPr>
                  <a:spLocks/>
                </p:cNvSpPr>
                <p:nvPr/>
              </p:nvSpPr>
              <p:spPr bwMode="auto">
                <a:xfrm rot="-8917620">
                  <a:off x="2640" y="4128"/>
                  <a:ext cx="96" cy="84"/>
                </a:xfrm>
                <a:custGeom>
                  <a:avLst/>
                  <a:gdLst>
                    <a:gd name="T0" fmla="*/ 0 w 21600"/>
                    <a:gd name="T1" fmla="*/ 0 h 18788"/>
                    <a:gd name="T2" fmla="*/ 0 w 21600"/>
                    <a:gd name="T3" fmla="*/ 0 h 18788"/>
                    <a:gd name="T4" fmla="*/ 0 w 21600"/>
                    <a:gd name="T5" fmla="*/ 0 h 18788"/>
                    <a:gd name="T6" fmla="*/ 0 60000 65536"/>
                    <a:gd name="T7" fmla="*/ 0 60000 65536"/>
                    <a:gd name="T8" fmla="*/ 0 60000 65536"/>
                    <a:gd name="T9" fmla="*/ 0 w 21600"/>
                    <a:gd name="T10" fmla="*/ 0 h 18788"/>
                    <a:gd name="T11" fmla="*/ 21600 w 21600"/>
                    <a:gd name="T12" fmla="*/ 18788 h 18788"/>
                  </a:gdLst>
                  <a:ahLst/>
                  <a:cxnLst>
                    <a:cxn ang="T6">
                      <a:pos x="T0" y="T1"/>
                    </a:cxn>
                    <a:cxn ang="T7">
                      <a:pos x="T2" y="T3"/>
                    </a:cxn>
                    <a:cxn ang="T8">
                      <a:pos x="T4" y="T5"/>
                    </a:cxn>
                  </a:cxnLst>
                  <a:rect l="T9" t="T10" r="T11" b="T12"/>
                  <a:pathLst>
                    <a:path w="21600" h="18788" fill="none" extrusionOk="0">
                      <a:moveTo>
                        <a:pt x="10657" y="0"/>
                      </a:moveTo>
                      <a:cubicBezTo>
                        <a:pt x="17420" y="3836"/>
                        <a:pt x="21600" y="11012"/>
                        <a:pt x="21600" y="18788"/>
                      </a:cubicBezTo>
                    </a:path>
                    <a:path w="21600" h="18788" stroke="0" extrusionOk="0">
                      <a:moveTo>
                        <a:pt x="10657" y="0"/>
                      </a:moveTo>
                      <a:cubicBezTo>
                        <a:pt x="17420" y="3836"/>
                        <a:pt x="21600" y="11012"/>
                        <a:pt x="21600" y="18788"/>
                      </a:cubicBezTo>
                      <a:lnTo>
                        <a:pt x="0" y="18788"/>
                      </a:lnTo>
                      <a:lnTo>
                        <a:pt x="10657"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grpSp>
      <p:sp>
        <p:nvSpPr>
          <p:cNvPr id="17441" name="Line 1061"/>
          <p:cNvSpPr>
            <a:spLocks noChangeShapeType="1"/>
          </p:cNvSpPr>
          <p:nvPr/>
        </p:nvSpPr>
        <p:spPr bwMode="auto">
          <a:xfrm>
            <a:off x="1389063" y="4454525"/>
            <a:ext cx="390525"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460" name="Text Box 1080"/>
          <p:cNvSpPr txBox="1">
            <a:spLocks noChangeArrowheads="1"/>
          </p:cNvSpPr>
          <p:nvPr/>
        </p:nvSpPr>
        <p:spPr bwMode="auto">
          <a:xfrm>
            <a:off x="7683500" y="5537200"/>
            <a:ext cx="1393825" cy="584200"/>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Therapeutic</a:t>
            </a:r>
          </a:p>
          <a:p>
            <a:pPr algn="ctr" eaLnBrk="1" fontAlgn="auto" hangingPunct="1">
              <a:spcBef>
                <a:spcPts val="0"/>
              </a:spcBef>
              <a:spcAft>
                <a:spcPts val="0"/>
              </a:spcAft>
              <a:defRPr/>
            </a:pPr>
            <a:r>
              <a:rPr lang="en-US" sz="1600" dirty="0">
                <a:solidFill>
                  <a:schemeClr val="bg1"/>
                </a:solidFill>
                <a:latin typeface="+mj-lt"/>
              </a:rPr>
              <a:t>p</a:t>
            </a:r>
            <a:r>
              <a:rPr lang="en-US" sz="1600" dirty="0" smtClean="0">
                <a:solidFill>
                  <a:schemeClr val="bg1"/>
                </a:solidFill>
                <a:latin typeface="+mj-lt"/>
              </a:rPr>
              <a:t>ackaged</a:t>
            </a:r>
          </a:p>
        </p:txBody>
      </p:sp>
      <p:sp>
        <p:nvSpPr>
          <p:cNvPr id="948" name="Line 1061"/>
          <p:cNvSpPr>
            <a:spLocks noChangeShapeType="1"/>
          </p:cNvSpPr>
          <p:nvPr/>
        </p:nvSpPr>
        <p:spPr bwMode="auto">
          <a:xfrm>
            <a:off x="3322638" y="4446588"/>
            <a:ext cx="339725"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11" name="Group 11"/>
          <p:cNvGrpSpPr>
            <a:grpSpLocks/>
          </p:cNvGrpSpPr>
          <p:nvPr/>
        </p:nvGrpSpPr>
        <p:grpSpPr bwMode="auto">
          <a:xfrm>
            <a:off x="3989388" y="3236913"/>
            <a:ext cx="490537" cy="2339975"/>
            <a:chOff x="3785939" y="2901159"/>
            <a:chExt cx="490538" cy="2339832"/>
          </a:xfrm>
        </p:grpSpPr>
        <p:sp>
          <p:nvSpPr>
            <p:cNvPr id="416" name="Freeform 44"/>
            <p:cNvSpPr>
              <a:spLocks/>
            </p:cNvSpPr>
            <p:nvPr/>
          </p:nvSpPr>
          <p:spPr bwMode="auto">
            <a:xfrm>
              <a:off x="3985964" y="2901159"/>
              <a:ext cx="49212" cy="339704"/>
            </a:xfrm>
            <a:custGeom>
              <a:avLst/>
              <a:gdLst>
                <a:gd name="T0" fmla="*/ 0 w 270"/>
                <a:gd name="T1" fmla="*/ 0 h 402"/>
                <a:gd name="T2" fmla="*/ 204 w 270"/>
                <a:gd name="T3" fmla="*/ 138 h 402"/>
                <a:gd name="T4" fmla="*/ 270 w 270"/>
                <a:gd name="T5" fmla="*/ 402 h 402"/>
                <a:gd name="T6" fmla="*/ 0 60000 65536"/>
                <a:gd name="T7" fmla="*/ 0 60000 65536"/>
                <a:gd name="T8" fmla="*/ 0 60000 65536"/>
                <a:gd name="T9" fmla="*/ 0 w 270"/>
                <a:gd name="T10" fmla="*/ 0 h 402"/>
                <a:gd name="T11" fmla="*/ 270 w 270"/>
                <a:gd name="T12" fmla="*/ 402 h 402"/>
              </a:gdLst>
              <a:ahLst/>
              <a:cxnLst>
                <a:cxn ang="T6">
                  <a:pos x="T0" y="T1"/>
                </a:cxn>
                <a:cxn ang="T7">
                  <a:pos x="T2" y="T3"/>
                </a:cxn>
                <a:cxn ang="T8">
                  <a:pos x="T4" y="T5"/>
                </a:cxn>
              </a:cxnLst>
              <a:rect l="T9" t="T10" r="T11" b="T12"/>
              <a:pathLst>
                <a:path w="270" h="402">
                  <a:moveTo>
                    <a:pt x="0" y="0"/>
                  </a:moveTo>
                  <a:cubicBezTo>
                    <a:pt x="79" y="35"/>
                    <a:pt x="159" y="71"/>
                    <a:pt x="204" y="138"/>
                  </a:cubicBezTo>
                  <a:cubicBezTo>
                    <a:pt x="249" y="205"/>
                    <a:pt x="259" y="303"/>
                    <a:pt x="270" y="402"/>
                  </a:cubicBezTo>
                </a:path>
              </a:pathLst>
            </a:custGeom>
            <a:noFill/>
            <a:ln w="19050">
              <a:solidFill>
                <a:schemeClr val="tx1">
                  <a:lumMod val="50000"/>
                  <a:lumOff val="50000"/>
                </a:schemeClr>
              </a:solidFill>
              <a:round/>
              <a:headEnd/>
              <a:tailEnd/>
            </a:ln>
            <a:extLst/>
          </p:spPr>
          <p:txBody>
            <a:bodyPr/>
            <a:lstStyle/>
            <a:p>
              <a:pPr fontAlgn="auto">
                <a:spcBef>
                  <a:spcPts val="0"/>
                </a:spcBef>
                <a:spcAft>
                  <a:spcPts val="0"/>
                </a:spcAft>
                <a:defRPr/>
              </a:pPr>
              <a:endParaRPr lang="en-US">
                <a:latin typeface="+mn-lt"/>
                <a:cs typeface="+mn-cs"/>
              </a:endParaRPr>
            </a:p>
          </p:txBody>
        </p:sp>
        <p:grpSp>
          <p:nvGrpSpPr>
            <p:cNvPr id="25179" name="Group 5"/>
            <p:cNvGrpSpPr>
              <a:grpSpLocks/>
            </p:cNvGrpSpPr>
            <p:nvPr/>
          </p:nvGrpSpPr>
          <p:grpSpPr bwMode="auto">
            <a:xfrm>
              <a:off x="3785939" y="3236787"/>
              <a:ext cx="490538" cy="2004204"/>
              <a:chOff x="5462423" y="2919296"/>
              <a:chExt cx="490538" cy="2681286"/>
            </a:xfrm>
          </p:grpSpPr>
          <p:grpSp>
            <p:nvGrpSpPr>
              <p:cNvPr id="25180" name="Group 5"/>
              <p:cNvGrpSpPr>
                <a:grpSpLocks/>
              </p:cNvGrpSpPr>
              <p:nvPr/>
            </p:nvGrpSpPr>
            <p:grpSpPr bwMode="auto">
              <a:xfrm>
                <a:off x="5462423" y="4883032"/>
                <a:ext cx="490538" cy="717550"/>
                <a:chOff x="991" y="1921"/>
                <a:chExt cx="309" cy="452"/>
              </a:xfrm>
            </p:grpSpPr>
            <p:sp>
              <p:nvSpPr>
                <p:cNvPr id="25200" name="AutoShape 6"/>
                <p:cNvSpPr>
                  <a:spLocks noChangeArrowheads="1"/>
                </p:cNvSpPr>
                <p:nvPr/>
              </p:nvSpPr>
              <p:spPr bwMode="auto">
                <a:xfrm>
                  <a:off x="1097" y="2051"/>
                  <a:ext cx="74" cy="96"/>
                </a:xfrm>
                <a:prstGeom prst="can">
                  <a:avLst>
                    <a:gd name="adj" fmla="val 32432"/>
                  </a:avLst>
                </a:prstGeom>
                <a:solidFill>
                  <a:schemeClr val="tx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nvGrpSpPr>
                <p:cNvPr id="25201" name="Group 7"/>
                <p:cNvGrpSpPr>
                  <a:grpSpLocks/>
                </p:cNvGrpSpPr>
                <p:nvPr/>
              </p:nvGrpSpPr>
              <p:grpSpPr bwMode="auto">
                <a:xfrm>
                  <a:off x="991" y="1921"/>
                  <a:ext cx="287" cy="192"/>
                  <a:chOff x="991" y="1921"/>
                  <a:chExt cx="287" cy="192"/>
                </a:xfrm>
              </p:grpSpPr>
              <p:sp>
                <p:nvSpPr>
                  <p:cNvPr id="25203" name="AutoShape 8"/>
                  <p:cNvSpPr>
                    <a:spLocks noChangeArrowheads="1"/>
                  </p:cNvSpPr>
                  <p:nvPr/>
                </p:nvSpPr>
                <p:spPr bwMode="auto">
                  <a:xfrm>
                    <a:off x="991" y="1921"/>
                    <a:ext cx="287" cy="192"/>
                  </a:xfrm>
                  <a:prstGeom prst="can">
                    <a:avLst>
                      <a:gd name="adj" fmla="val 25000"/>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204" name="Line 9"/>
                  <p:cNvSpPr>
                    <a:spLocks noChangeShapeType="1"/>
                  </p:cNvSpPr>
                  <p:nvPr/>
                </p:nvSpPr>
                <p:spPr bwMode="auto">
                  <a:xfrm>
                    <a:off x="1152" y="1985"/>
                    <a:ext cx="0" cy="120"/>
                  </a:xfrm>
                  <a:prstGeom prst="line">
                    <a:avLst/>
                  </a:prstGeom>
                  <a:noFill/>
                  <a:ln w="3810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05" name="Line 10"/>
                  <p:cNvSpPr>
                    <a:spLocks noChangeShapeType="1"/>
                  </p:cNvSpPr>
                  <p:nvPr/>
                </p:nvSpPr>
                <p:spPr bwMode="auto">
                  <a:xfrm>
                    <a:off x="1180" y="1983"/>
                    <a:ext cx="0" cy="120"/>
                  </a:xfrm>
                  <a:prstGeom prst="line">
                    <a:avLst/>
                  </a:prstGeom>
                  <a:noFill/>
                  <a:ln w="28575">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06" name="Line 11"/>
                  <p:cNvSpPr>
                    <a:spLocks noChangeShapeType="1"/>
                  </p:cNvSpPr>
                  <p:nvPr/>
                </p:nvSpPr>
                <p:spPr bwMode="auto">
                  <a:xfrm>
                    <a:off x="1204" y="1979"/>
                    <a:ext cx="0" cy="12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07" name="Line 12"/>
                  <p:cNvSpPr>
                    <a:spLocks noChangeShapeType="1"/>
                  </p:cNvSpPr>
                  <p:nvPr/>
                </p:nvSpPr>
                <p:spPr bwMode="auto">
                  <a:xfrm>
                    <a:off x="1225" y="1975"/>
                    <a:ext cx="0" cy="12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08" name="Line 13"/>
                  <p:cNvSpPr>
                    <a:spLocks noChangeShapeType="1"/>
                  </p:cNvSpPr>
                  <p:nvPr/>
                </p:nvSpPr>
                <p:spPr bwMode="auto">
                  <a:xfrm>
                    <a:off x="1244" y="1973"/>
                    <a:ext cx="0" cy="12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09" name="Line 14"/>
                  <p:cNvSpPr>
                    <a:spLocks noChangeShapeType="1"/>
                  </p:cNvSpPr>
                  <p:nvPr/>
                </p:nvSpPr>
                <p:spPr bwMode="auto">
                  <a:xfrm>
                    <a:off x="1259" y="1967"/>
                    <a:ext cx="0" cy="120"/>
                  </a:xfrm>
                  <a:prstGeom prst="line">
                    <a:avLst/>
                  </a:prstGeom>
                  <a:noFill/>
                  <a:ln w="1270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0" name="Line 15"/>
                  <p:cNvSpPr>
                    <a:spLocks noChangeShapeType="1"/>
                  </p:cNvSpPr>
                  <p:nvPr/>
                </p:nvSpPr>
                <p:spPr bwMode="auto">
                  <a:xfrm>
                    <a:off x="1272" y="1960"/>
                    <a:ext cx="0" cy="120"/>
                  </a:xfrm>
                  <a:prstGeom prst="line">
                    <a:avLst/>
                  </a:prstGeom>
                  <a:noFill/>
                  <a:ln w="9525">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1" name="Line 16"/>
                  <p:cNvSpPr>
                    <a:spLocks noChangeShapeType="1"/>
                  </p:cNvSpPr>
                  <p:nvPr/>
                </p:nvSpPr>
                <p:spPr bwMode="auto">
                  <a:xfrm>
                    <a:off x="1116" y="1984"/>
                    <a:ext cx="0" cy="120"/>
                  </a:xfrm>
                  <a:prstGeom prst="line">
                    <a:avLst/>
                  </a:prstGeom>
                  <a:noFill/>
                  <a:ln w="3810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2" name="Line 17"/>
                  <p:cNvSpPr>
                    <a:spLocks noChangeShapeType="1"/>
                  </p:cNvSpPr>
                  <p:nvPr/>
                </p:nvSpPr>
                <p:spPr bwMode="auto">
                  <a:xfrm>
                    <a:off x="1085" y="1982"/>
                    <a:ext cx="0" cy="120"/>
                  </a:xfrm>
                  <a:prstGeom prst="line">
                    <a:avLst/>
                  </a:prstGeom>
                  <a:noFill/>
                  <a:ln w="28575">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3" name="Line 18"/>
                  <p:cNvSpPr>
                    <a:spLocks noChangeShapeType="1"/>
                  </p:cNvSpPr>
                  <p:nvPr/>
                </p:nvSpPr>
                <p:spPr bwMode="auto">
                  <a:xfrm>
                    <a:off x="1062" y="1980"/>
                    <a:ext cx="0" cy="12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4" name="Line 19"/>
                  <p:cNvSpPr>
                    <a:spLocks noChangeShapeType="1"/>
                  </p:cNvSpPr>
                  <p:nvPr/>
                </p:nvSpPr>
                <p:spPr bwMode="auto">
                  <a:xfrm>
                    <a:off x="1041" y="1976"/>
                    <a:ext cx="0" cy="12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5" name="Line 20"/>
                  <p:cNvSpPr>
                    <a:spLocks noChangeShapeType="1"/>
                  </p:cNvSpPr>
                  <p:nvPr/>
                </p:nvSpPr>
                <p:spPr bwMode="auto">
                  <a:xfrm>
                    <a:off x="1022" y="1972"/>
                    <a:ext cx="0" cy="12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6" name="Line 21"/>
                  <p:cNvSpPr>
                    <a:spLocks noChangeShapeType="1"/>
                  </p:cNvSpPr>
                  <p:nvPr/>
                </p:nvSpPr>
                <p:spPr bwMode="auto">
                  <a:xfrm>
                    <a:off x="1007" y="1968"/>
                    <a:ext cx="0" cy="120"/>
                  </a:xfrm>
                  <a:prstGeom prst="line">
                    <a:avLst/>
                  </a:prstGeom>
                  <a:noFill/>
                  <a:ln w="1270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7" name="Line 22"/>
                  <p:cNvSpPr>
                    <a:spLocks noChangeShapeType="1"/>
                  </p:cNvSpPr>
                  <p:nvPr/>
                </p:nvSpPr>
                <p:spPr bwMode="auto">
                  <a:xfrm>
                    <a:off x="994" y="1961"/>
                    <a:ext cx="0" cy="120"/>
                  </a:xfrm>
                  <a:prstGeom prst="line">
                    <a:avLst/>
                  </a:prstGeom>
                  <a:noFill/>
                  <a:ln w="9525">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8" name="Oval 23"/>
                  <p:cNvSpPr>
                    <a:spLocks noChangeArrowheads="1"/>
                  </p:cNvSpPr>
                  <p:nvPr/>
                </p:nvSpPr>
                <p:spPr bwMode="auto">
                  <a:xfrm>
                    <a:off x="999" y="1925"/>
                    <a:ext cx="268" cy="44"/>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sp>
              <p:nvSpPr>
                <p:cNvPr id="419" name="Freeform 24"/>
                <p:cNvSpPr>
                  <a:spLocks/>
                </p:cNvSpPr>
                <p:nvPr/>
              </p:nvSpPr>
              <p:spPr bwMode="auto">
                <a:xfrm rot="20519479">
                  <a:off x="1134" y="2128"/>
                  <a:ext cx="166" cy="245"/>
                </a:xfrm>
                <a:custGeom>
                  <a:avLst/>
                  <a:gdLst>
                    <a:gd name="T0" fmla="*/ 39 w 273"/>
                    <a:gd name="T1" fmla="*/ 0 h 438"/>
                    <a:gd name="T2" fmla="*/ 39 w 273"/>
                    <a:gd name="T3" fmla="*/ 234 h 438"/>
                    <a:gd name="T4" fmla="*/ 273 w 273"/>
                    <a:gd name="T5" fmla="*/ 438 h 438"/>
                    <a:gd name="T6" fmla="*/ 0 60000 65536"/>
                    <a:gd name="T7" fmla="*/ 0 60000 65536"/>
                    <a:gd name="T8" fmla="*/ 0 60000 65536"/>
                    <a:gd name="T9" fmla="*/ 0 w 273"/>
                    <a:gd name="T10" fmla="*/ 0 h 438"/>
                    <a:gd name="T11" fmla="*/ 273 w 273"/>
                    <a:gd name="T12" fmla="*/ 438 h 438"/>
                  </a:gdLst>
                  <a:ahLst/>
                  <a:cxnLst>
                    <a:cxn ang="T6">
                      <a:pos x="T0" y="T1"/>
                    </a:cxn>
                    <a:cxn ang="T7">
                      <a:pos x="T2" y="T3"/>
                    </a:cxn>
                    <a:cxn ang="T8">
                      <a:pos x="T4" y="T5"/>
                    </a:cxn>
                  </a:cxnLst>
                  <a:rect l="T9" t="T10" r="T11" b="T12"/>
                  <a:pathLst>
                    <a:path w="273" h="438">
                      <a:moveTo>
                        <a:pt x="39" y="0"/>
                      </a:moveTo>
                      <a:cubicBezTo>
                        <a:pt x="19" y="80"/>
                        <a:pt x="0" y="161"/>
                        <a:pt x="39" y="234"/>
                      </a:cubicBezTo>
                      <a:cubicBezTo>
                        <a:pt x="78" y="307"/>
                        <a:pt x="234" y="404"/>
                        <a:pt x="273" y="438"/>
                      </a:cubicBezTo>
                    </a:path>
                  </a:pathLst>
                </a:custGeom>
                <a:noFill/>
                <a:ln w="19050">
                  <a:solidFill>
                    <a:schemeClr val="tx1">
                      <a:lumMod val="50000"/>
                      <a:lumOff val="50000"/>
                    </a:schemeClr>
                  </a:solidFill>
                  <a:round/>
                  <a:headEnd/>
                  <a:tailEnd/>
                </a:ln>
                <a:extLst/>
              </p:spPr>
              <p:txBody>
                <a:bodyPr/>
                <a:lstStyle/>
                <a:p>
                  <a:pPr fontAlgn="auto">
                    <a:spcBef>
                      <a:spcPts val="0"/>
                    </a:spcBef>
                    <a:spcAft>
                      <a:spcPts val="0"/>
                    </a:spcAft>
                    <a:defRPr/>
                  </a:pPr>
                  <a:endParaRPr lang="en-US">
                    <a:latin typeface="+mn-lt"/>
                    <a:cs typeface="+mn-cs"/>
                  </a:endParaRPr>
                </a:p>
              </p:txBody>
            </p:sp>
          </p:grpSp>
          <p:sp>
            <p:nvSpPr>
              <p:cNvPr id="396" name="AutoShape 25"/>
              <p:cNvSpPr>
                <a:spLocks noChangeArrowheads="1"/>
              </p:cNvSpPr>
              <p:nvPr/>
            </p:nvSpPr>
            <p:spPr bwMode="auto">
              <a:xfrm>
                <a:off x="5548148" y="3207197"/>
                <a:ext cx="285751" cy="1743540"/>
              </a:xfrm>
              <a:prstGeom prst="can">
                <a:avLst>
                  <a:gd name="adj" fmla="val 24456"/>
                </a:avLst>
              </a:prstGeom>
              <a:solidFill>
                <a:schemeClr val="bg1"/>
              </a:solidFill>
              <a:ln w="57150">
                <a:solidFill>
                  <a:schemeClr val="tx1">
                    <a:lumMod val="50000"/>
                    <a:lumOff val="50000"/>
                  </a:schemeClr>
                </a:solidFill>
                <a:round/>
                <a:headEnd/>
                <a:tailEnd/>
              </a:ln>
            </p:spPr>
            <p:txBody>
              <a:bodyPr wrap="none" anchor="ctr"/>
              <a:lstStyle/>
              <a:p>
                <a:pPr fontAlgn="auto">
                  <a:spcBef>
                    <a:spcPts val="0"/>
                  </a:spcBef>
                  <a:spcAft>
                    <a:spcPts val="0"/>
                  </a:spcAft>
                  <a:defRPr/>
                </a:pPr>
                <a:endParaRPr lang="en-US">
                  <a:latin typeface="+mn-lt"/>
                  <a:cs typeface="+mn-cs"/>
                </a:endParaRPr>
              </a:p>
            </p:txBody>
          </p:sp>
          <p:sp>
            <p:nvSpPr>
              <p:cNvPr id="25182" name="AutoShape 27"/>
              <p:cNvSpPr>
                <a:spLocks noChangeArrowheads="1"/>
              </p:cNvSpPr>
              <p:nvPr/>
            </p:nvSpPr>
            <p:spPr bwMode="auto">
              <a:xfrm>
                <a:off x="5464010" y="3017721"/>
                <a:ext cx="455613" cy="304800"/>
              </a:xfrm>
              <a:prstGeom prst="can">
                <a:avLst>
                  <a:gd name="adj" fmla="val 21875"/>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83" name="Line 28"/>
              <p:cNvSpPr>
                <a:spLocks noChangeShapeType="1"/>
              </p:cNvSpPr>
              <p:nvPr/>
            </p:nvSpPr>
            <p:spPr bwMode="auto">
              <a:xfrm>
                <a:off x="5719598" y="3119321"/>
                <a:ext cx="0" cy="190500"/>
              </a:xfrm>
              <a:prstGeom prst="line">
                <a:avLst/>
              </a:prstGeom>
              <a:noFill/>
              <a:ln w="3810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84" name="Line 29"/>
              <p:cNvSpPr>
                <a:spLocks noChangeShapeType="1"/>
              </p:cNvSpPr>
              <p:nvPr/>
            </p:nvSpPr>
            <p:spPr bwMode="auto">
              <a:xfrm>
                <a:off x="5764048" y="3116146"/>
                <a:ext cx="0" cy="190500"/>
              </a:xfrm>
              <a:prstGeom prst="line">
                <a:avLst/>
              </a:prstGeom>
              <a:noFill/>
              <a:ln w="28575">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85" name="Line 30"/>
              <p:cNvSpPr>
                <a:spLocks noChangeShapeType="1"/>
              </p:cNvSpPr>
              <p:nvPr/>
            </p:nvSpPr>
            <p:spPr bwMode="auto">
              <a:xfrm>
                <a:off x="5802148" y="3109796"/>
                <a:ext cx="0" cy="19050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86" name="Line 31"/>
              <p:cNvSpPr>
                <a:spLocks noChangeShapeType="1"/>
              </p:cNvSpPr>
              <p:nvPr/>
            </p:nvSpPr>
            <p:spPr bwMode="auto">
              <a:xfrm>
                <a:off x="5835485" y="3103446"/>
                <a:ext cx="0" cy="19050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87" name="Line 32"/>
              <p:cNvSpPr>
                <a:spLocks noChangeShapeType="1"/>
              </p:cNvSpPr>
              <p:nvPr/>
            </p:nvSpPr>
            <p:spPr bwMode="auto">
              <a:xfrm>
                <a:off x="5865648" y="3100271"/>
                <a:ext cx="0" cy="19050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88" name="Line 33"/>
              <p:cNvSpPr>
                <a:spLocks noChangeShapeType="1"/>
              </p:cNvSpPr>
              <p:nvPr/>
            </p:nvSpPr>
            <p:spPr bwMode="auto">
              <a:xfrm>
                <a:off x="5889460" y="3090746"/>
                <a:ext cx="0" cy="190500"/>
              </a:xfrm>
              <a:prstGeom prst="line">
                <a:avLst/>
              </a:prstGeom>
              <a:noFill/>
              <a:ln w="1270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89" name="Line 34"/>
              <p:cNvSpPr>
                <a:spLocks noChangeShapeType="1"/>
              </p:cNvSpPr>
              <p:nvPr/>
            </p:nvSpPr>
            <p:spPr bwMode="auto">
              <a:xfrm>
                <a:off x="5910098" y="3079634"/>
                <a:ext cx="0" cy="190500"/>
              </a:xfrm>
              <a:prstGeom prst="line">
                <a:avLst/>
              </a:prstGeom>
              <a:noFill/>
              <a:ln w="9525">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90" name="Line 35"/>
              <p:cNvSpPr>
                <a:spLocks noChangeShapeType="1"/>
              </p:cNvSpPr>
              <p:nvPr/>
            </p:nvSpPr>
            <p:spPr bwMode="auto">
              <a:xfrm>
                <a:off x="5662448" y="3117734"/>
                <a:ext cx="0" cy="190500"/>
              </a:xfrm>
              <a:prstGeom prst="line">
                <a:avLst/>
              </a:prstGeom>
              <a:noFill/>
              <a:ln w="3810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91" name="Line 36"/>
              <p:cNvSpPr>
                <a:spLocks noChangeShapeType="1"/>
              </p:cNvSpPr>
              <p:nvPr/>
            </p:nvSpPr>
            <p:spPr bwMode="auto">
              <a:xfrm>
                <a:off x="5613235" y="3114559"/>
                <a:ext cx="0" cy="190500"/>
              </a:xfrm>
              <a:prstGeom prst="line">
                <a:avLst/>
              </a:prstGeom>
              <a:noFill/>
              <a:ln w="28575">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92" name="Line 37"/>
              <p:cNvSpPr>
                <a:spLocks noChangeShapeType="1"/>
              </p:cNvSpPr>
              <p:nvPr/>
            </p:nvSpPr>
            <p:spPr bwMode="auto">
              <a:xfrm>
                <a:off x="5576723" y="3111384"/>
                <a:ext cx="0" cy="19050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93" name="Line 38"/>
              <p:cNvSpPr>
                <a:spLocks noChangeShapeType="1"/>
              </p:cNvSpPr>
              <p:nvPr/>
            </p:nvSpPr>
            <p:spPr bwMode="auto">
              <a:xfrm>
                <a:off x="5543385" y="3105034"/>
                <a:ext cx="0" cy="19050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94" name="Line 39"/>
              <p:cNvSpPr>
                <a:spLocks noChangeShapeType="1"/>
              </p:cNvSpPr>
              <p:nvPr/>
            </p:nvSpPr>
            <p:spPr bwMode="auto">
              <a:xfrm>
                <a:off x="5513223" y="3098684"/>
                <a:ext cx="0" cy="190500"/>
              </a:xfrm>
              <a:prstGeom prst="line">
                <a:avLst/>
              </a:prstGeom>
              <a:noFill/>
              <a:ln w="1905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95" name="Line 40"/>
              <p:cNvSpPr>
                <a:spLocks noChangeShapeType="1"/>
              </p:cNvSpPr>
              <p:nvPr/>
            </p:nvSpPr>
            <p:spPr bwMode="auto">
              <a:xfrm>
                <a:off x="5489410" y="3092334"/>
                <a:ext cx="0" cy="190500"/>
              </a:xfrm>
              <a:prstGeom prst="line">
                <a:avLst/>
              </a:prstGeom>
              <a:noFill/>
              <a:ln w="12700">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96" name="Line 41"/>
              <p:cNvSpPr>
                <a:spLocks noChangeShapeType="1"/>
              </p:cNvSpPr>
              <p:nvPr/>
            </p:nvSpPr>
            <p:spPr bwMode="auto">
              <a:xfrm>
                <a:off x="5468773" y="3081221"/>
                <a:ext cx="0" cy="190500"/>
              </a:xfrm>
              <a:prstGeom prst="line">
                <a:avLst/>
              </a:prstGeom>
              <a:noFill/>
              <a:ln w="9525">
                <a:solidFill>
                  <a:srgbClr val="FF5353"/>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97" name="Oval 42"/>
              <p:cNvSpPr>
                <a:spLocks noChangeArrowheads="1"/>
              </p:cNvSpPr>
              <p:nvPr/>
            </p:nvSpPr>
            <p:spPr bwMode="auto">
              <a:xfrm>
                <a:off x="5476710" y="3024071"/>
                <a:ext cx="425450" cy="55563"/>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98" name="AutoShape 43"/>
              <p:cNvSpPr>
                <a:spLocks noChangeArrowheads="1"/>
              </p:cNvSpPr>
              <p:nvPr/>
            </p:nvSpPr>
            <p:spPr bwMode="auto">
              <a:xfrm>
                <a:off x="5641810" y="2919296"/>
                <a:ext cx="117475" cy="152400"/>
              </a:xfrm>
              <a:prstGeom prst="can">
                <a:avLst>
                  <a:gd name="adj" fmla="val 24324"/>
                </a:avLst>
              </a:prstGeom>
              <a:solidFill>
                <a:schemeClr val="tx1"/>
              </a:solidFill>
              <a:ln w="9525">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99" name="AutoShape 45" descr="Newsprint"/>
              <p:cNvSpPr>
                <a:spLocks noChangeArrowheads="1"/>
              </p:cNvSpPr>
              <p:nvPr/>
            </p:nvSpPr>
            <p:spPr bwMode="auto">
              <a:xfrm>
                <a:off x="5575135" y="3595571"/>
                <a:ext cx="228600" cy="1371600"/>
              </a:xfrm>
              <a:prstGeom prst="can">
                <a:avLst>
                  <a:gd name="adj" fmla="val 24056"/>
                </a:avLst>
              </a:prstGeom>
              <a:blipFill dpi="0" rotWithShape="1">
                <a:blip r:embed="rId3"/>
                <a:srcRect/>
                <a:tile tx="0" ty="0" sx="100000" sy="100000" flip="none" algn="tl"/>
              </a:blipFill>
              <a:ln w="9525">
                <a:solidFill>
                  <a:schemeClr val="bg2"/>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437" name="Text Box 47"/>
          <p:cNvSpPr txBox="1">
            <a:spLocks noChangeArrowheads="1"/>
          </p:cNvSpPr>
          <p:nvPr/>
        </p:nvSpPr>
        <p:spPr bwMode="auto">
          <a:xfrm>
            <a:off x="3176588" y="5584825"/>
            <a:ext cx="2141537" cy="584200"/>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Column chromatography</a:t>
            </a:r>
            <a:endParaRPr lang="en-US" sz="1600" dirty="0">
              <a:solidFill>
                <a:schemeClr val="bg1"/>
              </a:solidFill>
              <a:latin typeface="+mj-lt"/>
            </a:endParaRPr>
          </a:p>
        </p:txBody>
      </p:sp>
      <p:sp>
        <p:nvSpPr>
          <p:cNvPr id="4" name="Hexagon 3"/>
          <p:cNvSpPr/>
          <p:nvPr/>
        </p:nvSpPr>
        <p:spPr>
          <a:xfrm>
            <a:off x="168275" y="3781425"/>
            <a:ext cx="1033463" cy="1346200"/>
          </a:xfrm>
          <a:prstGeom prst="hexagon">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4589" name="Group 530"/>
          <p:cNvGrpSpPr>
            <a:grpSpLocks/>
          </p:cNvGrpSpPr>
          <p:nvPr/>
        </p:nvGrpSpPr>
        <p:grpSpPr bwMode="auto">
          <a:xfrm>
            <a:off x="887413" y="1671638"/>
            <a:ext cx="1001712" cy="941387"/>
            <a:chOff x="228600" y="1219200"/>
            <a:chExt cx="1303068" cy="1219200"/>
          </a:xfrm>
        </p:grpSpPr>
        <p:sp>
          <p:nvSpPr>
            <p:cNvPr id="611" name="AutoShape 209"/>
            <p:cNvSpPr>
              <a:spLocks noChangeAspect="1" noChangeArrowheads="1"/>
            </p:cNvSpPr>
            <p:nvPr/>
          </p:nvSpPr>
          <p:spPr bwMode="auto">
            <a:xfrm>
              <a:off x="228600" y="1219200"/>
              <a:ext cx="1303068" cy="1219200"/>
            </a:xfrm>
            <a:prstGeom prst="roundRect">
              <a:avLst>
                <a:gd name="adj" fmla="val 46537"/>
              </a:avLst>
            </a:prstGeom>
            <a:gradFill rotWithShape="1">
              <a:gsLst>
                <a:gs pos="0">
                  <a:srgbClr val="5E9EFF"/>
                </a:gs>
                <a:gs pos="39999">
                  <a:srgbClr val="85C2FF">
                    <a:alpha val="95200"/>
                  </a:srgbClr>
                </a:gs>
                <a:gs pos="70000">
                  <a:srgbClr val="C4D6EB">
                    <a:alpha val="91600"/>
                  </a:srgbClr>
                </a:gs>
                <a:gs pos="100000">
                  <a:srgbClr val="FFEBFA">
                    <a:alpha val="88000"/>
                  </a:srgbClr>
                </a:gs>
              </a:gsLst>
              <a:lin ang="5400000" scaled="1"/>
            </a:gradFill>
            <a:ln w="38100" algn="ctr">
              <a:solidFill>
                <a:srgbClr val="0070C0"/>
              </a:solidFill>
              <a:round/>
              <a:headEnd/>
              <a:tailEnd/>
            </a:ln>
            <a:effectLst/>
          </p:spPr>
          <p:txBody>
            <a:bodyPr wrap="none" anchor="ctr"/>
            <a:lstStyle/>
            <a:p>
              <a:pPr fontAlgn="auto">
                <a:spcBef>
                  <a:spcPts val="0"/>
                </a:spcBef>
                <a:spcAft>
                  <a:spcPts val="0"/>
                </a:spcAft>
                <a:defRPr/>
              </a:pPr>
              <a:endParaRPr lang="en-US" sz="1400">
                <a:cs typeface="+mn-cs"/>
              </a:endParaRPr>
            </a:p>
          </p:txBody>
        </p:sp>
        <p:sp>
          <p:nvSpPr>
            <p:cNvPr id="612" name="Oval 611"/>
            <p:cNvSpPr/>
            <p:nvPr/>
          </p:nvSpPr>
          <p:spPr bwMode="auto">
            <a:xfrm>
              <a:off x="532167" y="1478254"/>
              <a:ext cx="664957" cy="511940"/>
            </a:xfrm>
            <a:prstGeom prst="ellipse">
              <a:avLst/>
            </a:prstGeom>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6" name="Group 88"/>
          <p:cNvGrpSpPr>
            <a:grpSpLocks noChangeAspect="1"/>
          </p:cNvGrpSpPr>
          <p:nvPr/>
        </p:nvGrpSpPr>
        <p:grpSpPr bwMode="auto">
          <a:xfrm flipV="1">
            <a:off x="1111364" y="1999699"/>
            <a:ext cx="554628" cy="149198"/>
            <a:chOff x="3846" y="2266"/>
            <a:chExt cx="936" cy="225"/>
          </a:xfrm>
          <a:solidFill>
            <a:schemeClr val="accent6">
              <a:lumMod val="75000"/>
            </a:schemeClr>
          </a:solidFill>
        </p:grpSpPr>
        <p:sp>
          <p:nvSpPr>
            <p:cNvPr id="614"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615"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616"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617"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27" name="Group 93"/>
            <p:cNvGrpSpPr>
              <a:grpSpLocks noChangeAspect="1"/>
            </p:cNvGrpSpPr>
            <p:nvPr/>
          </p:nvGrpSpPr>
          <p:grpSpPr bwMode="auto">
            <a:xfrm>
              <a:off x="4010" y="2279"/>
              <a:ext cx="16" cy="175"/>
              <a:chOff x="2195" y="2463"/>
              <a:chExt cx="40" cy="442"/>
            </a:xfrm>
            <a:grpFill/>
          </p:grpSpPr>
          <p:sp>
            <p:nvSpPr>
              <p:cNvPr id="652"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53"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28" name="Group 96"/>
            <p:cNvGrpSpPr>
              <a:grpSpLocks noChangeAspect="1"/>
            </p:cNvGrpSpPr>
            <p:nvPr/>
          </p:nvGrpSpPr>
          <p:grpSpPr bwMode="auto">
            <a:xfrm>
              <a:off x="4065" y="2335"/>
              <a:ext cx="17" cy="153"/>
              <a:chOff x="2329" y="2599"/>
              <a:chExt cx="43" cy="386"/>
            </a:xfrm>
            <a:grpFill/>
          </p:grpSpPr>
          <p:sp>
            <p:nvSpPr>
              <p:cNvPr id="650"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51"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29" name="Group 99"/>
            <p:cNvGrpSpPr>
              <a:grpSpLocks noChangeAspect="1"/>
            </p:cNvGrpSpPr>
            <p:nvPr/>
          </p:nvGrpSpPr>
          <p:grpSpPr bwMode="auto">
            <a:xfrm>
              <a:off x="4118" y="2412"/>
              <a:ext cx="17" cy="64"/>
              <a:chOff x="2478" y="2807"/>
              <a:chExt cx="43" cy="178"/>
            </a:xfrm>
            <a:grpFill/>
          </p:grpSpPr>
          <p:sp>
            <p:nvSpPr>
              <p:cNvPr id="648"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49"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30" name="Group 102"/>
            <p:cNvGrpSpPr>
              <a:grpSpLocks noChangeAspect="1"/>
            </p:cNvGrpSpPr>
            <p:nvPr/>
          </p:nvGrpSpPr>
          <p:grpSpPr bwMode="auto">
            <a:xfrm>
              <a:off x="4334" y="2272"/>
              <a:ext cx="18" cy="89"/>
              <a:chOff x="3094" y="2443"/>
              <a:chExt cx="40" cy="183"/>
            </a:xfrm>
            <a:grpFill/>
          </p:grpSpPr>
          <p:sp>
            <p:nvSpPr>
              <p:cNvPr id="646"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647"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31" name="Group 105"/>
            <p:cNvGrpSpPr>
              <a:grpSpLocks noChangeAspect="1"/>
            </p:cNvGrpSpPr>
            <p:nvPr/>
          </p:nvGrpSpPr>
          <p:grpSpPr bwMode="auto">
            <a:xfrm>
              <a:off x="4286" y="2273"/>
              <a:ext cx="18" cy="162"/>
              <a:chOff x="2978" y="2432"/>
              <a:chExt cx="46" cy="375"/>
            </a:xfrm>
            <a:grpFill/>
          </p:grpSpPr>
          <p:sp>
            <p:nvSpPr>
              <p:cNvPr id="644"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45"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41" name="Group 108"/>
            <p:cNvGrpSpPr>
              <a:grpSpLocks noChangeAspect="1"/>
            </p:cNvGrpSpPr>
            <p:nvPr/>
          </p:nvGrpSpPr>
          <p:grpSpPr bwMode="auto">
            <a:xfrm>
              <a:off x="4236" y="2306"/>
              <a:ext cx="17" cy="173"/>
              <a:chOff x="2832" y="2516"/>
              <a:chExt cx="43" cy="436"/>
            </a:xfrm>
            <a:grpFill/>
          </p:grpSpPr>
          <p:sp>
            <p:nvSpPr>
              <p:cNvPr id="642"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643"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742" name="Group 111"/>
            <p:cNvGrpSpPr>
              <a:grpSpLocks noChangeAspect="1"/>
            </p:cNvGrpSpPr>
            <p:nvPr/>
          </p:nvGrpSpPr>
          <p:grpSpPr bwMode="auto">
            <a:xfrm>
              <a:off x="4183" y="2397"/>
              <a:ext cx="16" cy="86"/>
              <a:chOff x="2668" y="2761"/>
              <a:chExt cx="40" cy="217"/>
            </a:xfrm>
            <a:grpFill/>
          </p:grpSpPr>
          <p:sp>
            <p:nvSpPr>
              <p:cNvPr id="640"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41"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625"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747" name="Group 115"/>
            <p:cNvGrpSpPr>
              <a:grpSpLocks noChangeAspect="1"/>
            </p:cNvGrpSpPr>
            <p:nvPr/>
          </p:nvGrpSpPr>
          <p:grpSpPr bwMode="auto">
            <a:xfrm flipV="1">
              <a:off x="4513" y="2312"/>
              <a:ext cx="16" cy="174"/>
              <a:chOff x="3217" y="3037"/>
              <a:chExt cx="46" cy="372"/>
            </a:xfrm>
            <a:grpFill/>
          </p:grpSpPr>
          <p:sp>
            <p:nvSpPr>
              <p:cNvPr id="638" name="AutoShape 116"/>
              <p:cNvSpPr>
                <a:spLocks noChangeAspect="1" noChangeArrowheads="1"/>
              </p:cNvSpPr>
              <p:nvPr/>
            </p:nvSpPr>
            <p:spPr bwMode="auto">
              <a:xfrm>
                <a:off x="3217" y="3037"/>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639" name="AutoShape 117"/>
              <p:cNvSpPr>
                <a:spLocks noChangeAspect="1" noChangeArrowheads="1"/>
              </p:cNvSpPr>
              <p:nvPr/>
            </p:nvSpPr>
            <p:spPr bwMode="auto">
              <a:xfrm>
                <a:off x="3217" y="3220"/>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748" name="Group 118"/>
            <p:cNvGrpSpPr>
              <a:grpSpLocks noChangeAspect="1"/>
            </p:cNvGrpSpPr>
            <p:nvPr/>
          </p:nvGrpSpPr>
          <p:grpSpPr bwMode="auto">
            <a:xfrm>
              <a:off x="4456" y="2268"/>
              <a:ext cx="19" cy="173"/>
              <a:chOff x="3353" y="3099"/>
              <a:chExt cx="40" cy="455"/>
            </a:xfrm>
            <a:grpFill/>
          </p:grpSpPr>
          <p:sp>
            <p:nvSpPr>
              <p:cNvPr id="636" name="AutoShape 119"/>
              <p:cNvSpPr>
                <a:spLocks noChangeAspect="1" noChangeArrowheads="1"/>
              </p:cNvSpPr>
              <p:nvPr/>
            </p:nvSpPr>
            <p:spPr bwMode="auto">
              <a:xfrm>
                <a:off x="3353" y="3325"/>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37" name="AutoShape 120"/>
              <p:cNvSpPr>
                <a:spLocks noChangeAspect="1" noChangeArrowheads="1"/>
              </p:cNvSpPr>
              <p:nvPr/>
            </p:nvSpPr>
            <p:spPr bwMode="auto">
              <a:xfrm>
                <a:off x="3353" y="3099"/>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49" name="Group 121"/>
            <p:cNvGrpSpPr>
              <a:grpSpLocks noChangeAspect="1"/>
            </p:cNvGrpSpPr>
            <p:nvPr/>
          </p:nvGrpSpPr>
          <p:grpSpPr bwMode="auto">
            <a:xfrm>
              <a:off x="4410" y="2271"/>
              <a:ext cx="18" cy="103"/>
              <a:chOff x="3486" y="3261"/>
              <a:chExt cx="40" cy="337"/>
            </a:xfrm>
            <a:grpFill/>
          </p:grpSpPr>
          <p:sp>
            <p:nvSpPr>
              <p:cNvPr id="634" name="AutoShape 122"/>
              <p:cNvSpPr>
                <a:spLocks noChangeAspect="1" noChangeArrowheads="1"/>
              </p:cNvSpPr>
              <p:nvPr/>
            </p:nvSpPr>
            <p:spPr bwMode="auto">
              <a:xfrm>
                <a:off x="3486" y="3430"/>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35" name="AutoShape 123"/>
              <p:cNvSpPr>
                <a:spLocks noChangeAspect="1" noChangeArrowheads="1"/>
              </p:cNvSpPr>
              <p:nvPr/>
            </p:nvSpPr>
            <p:spPr bwMode="auto">
              <a:xfrm>
                <a:off x="3486" y="3261"/>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629"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760" name="Group 125"/>
            <p:cNvGrpSpPr>
              <a:grpSpLocks noChangeAspect="1"/>
            </p:cNvGrpSpPr>
            <p:nvPr/>
          </p:nvGrpSpPr>
          <p:grpSpPr bwMode="auto">
            <a:xfrm>
              <a:off x="4561" y="2376"/>
              <a:ext cx="16" cy="107"/>
              <a:chOff x="2065" y="2441"/>
              <a:chExt cx="40" cy="272"/>
            </a:xfrm>
            <a:grpFill/>
          </p:grpSpPr>
          <p:sp>
            <p:nvSpPr>
              <p:cNvPr id="632" name="AutoShape 126"/>
              <p:cNvSpPr>
                <a:spLocks noChangeAspect="1" noChangeArrowheads="1"/>
              </p:cNvSpPr>
              <p:nvPr/>
            </p:nvSpPr>
            <p:spPr bwMode="auto">
              <a:xfrm>
                <a:off x="2065" y="2576"/>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33" name="AutoShape 127"/>
              <p:cNvSpPr>
                <a:spLocks noChangeAspect="1" noChangeArrowheads="1"/>
              </p:cNvSpPr>
              <p:nvPr/>
            </p:nvSpPr>
            <p:spPr bwMode="auto">
              <a:xfrm>
                <a:off x="2065" y="2441"/>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631"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grpSp>
        <p:nvGrpSpPr>
          <p:cNvPr id="24591" name="Group 530"/>
          <p:cNvGrpSpPr>
            <a:grpSpLocks/>
          </p:cNvGrpSpPr>
          <p:nvPr/>
        </p:nvGrpSpPr>
        <p:grpSpPr bwMode="auto">
          <a:xfrm>
            <a:off x="1779588" y="1625600"/>
            <a:ext cx="1001712" cy="941388"/>
            <a:chOff x="228600" y="1219200"/>
            <a:chExt cx="1303068" cy="1219200"/>
          </a:xfrm>
        </p:grpSpPr>
        <p:sp>
          <p:nvSpPr>
            <p:cNvPr id="655" name="AutoShape 209"/>
            <p:cNvSpPr>
              <a:spLocks noChangeAspect="1" noChangeArrowheads="1"/>
            </p:cNvSpPr>
            <p:nvPr/>
          </p:nvSpPr>
          <p:spPr bwMode="auto">
            <a:xfrm>
              <a:off x="228600" y="1219200"/>
              <a:ext cx="1303068" cy="1219200"/>
            </a:xfrm>
            <a:prstGeom prst="roundRect">
              <a:avLst>
                <a:gd name="adj" fmla="val 46537"/>
              </a:avLst>
            </a:prstGeom>
            <a:gradFill rotWithShape="1">
              <a:gsLst>
                <a:gs pos="0">
                  <a:srgbClr val="5E9EFF"/>
                </a:gs>
                <a:gs pos="39999">
                  <a:srgbClr val="85C2FF">
                    <a:alpha val="95200"/>
                  </a:srgbClr>
                </a:gs>
                <a:gs pos="70000">
                  <a:srgbClr val="C4D6EB">
                    <a:alpha val="91600"/>
                  </a:srgbClr>
                </a:gs>
                <a:gs pos="100000">
                  <a:srgbClr val="FFEBFA">
                    <a:alpha val="88000"/>
                  </a:srgbClr>
                </a:gs>
              </a:gsLst>
              <a:lin ang="5400000" scaled="1"/>
            </a:gradFill>
            <a:ln w="38100" algn="ctr">
              <a:solidFill>
                <a:srgbClr val="0070C0"/>
              </a:solidFill>
              <a:round/>
              <a:headEnd/>
              <a:tailEnd/>
            </a:ln>
            <a:effectLst/>
          </p:spPr>
          <p:txBody>
            <a:bodyPr wrap="none" anchor="ctr"/>
            <a:lstStyle/>
            <a:p>
              <a:pPr fontAlgn="auto">
                <a:spcBef>
                  <a:spcPts val="0"/>
                </a:spcBef>
                <a:spcAft>
                  <a:spcPts val="0"/>
                </a:spcAft>
                <a:defRPr/>
              </a:pPr>
              <a:endParaRPr lang="en-US" sz="1400">
                <a:cs typeface="+mn-cs"/>
              </a:endParaRPr>
            </a:p>
          </p:txBody>
        </p:sp>
        <p:sp>
          <p:nvSpPr>
            <p:cNvPr id="656" name="Oval 655"/>
            <p:cNvSpPr/>
            <p:nvPr/>
          </p:nvSpPr>
          <p:spPr bwMode="auto">
            <a:xfrm>
              <a:off x="532167" y="1478254"/>
              <a:ext cx="664957" cy="511941"/>
            </a:xfrm>
            <a:prstGeom prst="ellipse">
              <a:avLst/>
            </a:prstGeom>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766" name="Group 88"/>
          <p:cNvGrpSpPr>
            <a:grpSpLocks noChangeAspect="1"/>
          </p:cNvGrpSpPr>
          <p:nvPr/>
        </p:nvGrpSpPr>
        <p:grpSpPr bwMode="auto">
          <a:xfrm flipV="1">
            <a:off x="2002635" y="1953074"/>
            <a:ext cx="554628" cy="149198"/>
            <a:chOff x="3846" y="2266"/>
            <a:chExt cx="936" cy="225"/>
          </a:xfrm>
          <a:solidFill>
            <a:schemeClr val="accent6">
              <a:lumMod val="75000"/>
            </a:schemeClr>
          </a:solidFill>
        </p:grpSpPr>
        <p:sp>
          <p:nvSpPr>
            <p:cNvPr id="658" name="Freeform 89"/>
            <p:cNvSpPr>
              <a:spLocks noChangeAspect="1"/>
            </p:cNvSpPr>
            <p:nvPr/>
          </p:nvSpPr>
          <p:spPr bwMode="auto">
            <a:xfrm flipH="1">
              <a:off x="3846"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659" name="Freeform 90"/>
            <p:cNvSpPr>
              <a:spLocks noChangeAspect="1"/>
            </p:cNvSpPr>
            <p:nvPr/>
          </p:nvSpPr>
          <p:spPr bwMode="auto">
            <a:xfrm flipH="1">
              <a:off x="4308"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660" name="Freeform 91"/>
            <p:cNvSpPr>
              <a:spLocks noChangeAspect="1"/>
            </p:cNvSpPr>
            <p:nvPr/>
          </p:nvSpPr>
          <p:spPr bwMode="auto">
            <a:xfrm flipH="1">
              <a:off x="398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sp>
          <p:nvSpPr>
            <p:cNvPr id="661" name="Freeform 92"/>
            <p:cNvSpPr>
              <a:spLocks noChangeAspect="1"/>
            </p:cNvSpPr>
            <p:nvPr/>
          </p:nvSpPr>
          <p:spPr bwMode="auto">
            <a:xfrm flipH="1">
              <a:off x="4442"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767" name="Group 93"/>
            <p:cNvGrpSpPr>
              <a:grpSpLocks noChangeAspect="1"/>
            </p:cNvGrpSpPr>
            <p:nvPr/>
          </p:nvGrpSpPr>
          <p:grpSpPr bwMode="auto">
            <a:xfrm>
              <a:off x="4010" y="2279"/>
              <a:ext cx="16" cy="175"/>
              <a:chOff x="2195" y="2463"/>
              <a:chExt cx="40" cy="442"/>
            </a:xfrm>
            <a:grpFill/>
          </p:grpSpPr>
          <p:sp>
            <p:nvSpPr>
              <p:cNvPr id="696" name="AutoShape 94"/>
              <p:cNvSpPr>
                <a:spLocks noChangeAspect="1" noChangeArrowheads="1"/>
              </p:cNvSpPr>
              <p:nvPr/>
            </p:nvSpPr>
            <p:spPr bwMode="auto">
              <a:xfrm>
                <a:off x="2195" y="2684"/>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97" name="AutoShape 95"/>
              <p:cNvSpPr>
                <a:spLocks noChangeAspect="1" noChangeArrowheads="1"/>
              </p:cNvSpPr>
              <p:nvPr/>
            </p:nvSpPr>
            <p:spPr bwMode="auto">
              <a:xfrm>
                <a:off x="2195" y="2463"/>
                <a:ext cx="40" cy="221"/>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68" name="Group 96"/>
            <p:cNvGrpSpPr>
              <a:grpSpLocks noChangeAspect="1"/>
            </p:cNvGrpSpPr>
            <p:nvPr/>
          </p:nvGrpSpPr>
          <p:grpSpPr bwMode="auto">
            <a:xfrm>
              <a:off x="4065" y="2335"/>
              <a:ext cx="17" cy="153"/>
              <a:chOff x="2329" y="2599"/>
              <a:chExt cx="43" cy="386"/>
            </a:xfrm>
            <a:grpFill/>
          </p:grpSpPr>
          <p:sp>
            <p:nvSpPr>
              <p:cNvPr id="694" name="AutoShape 97"/>
              <p:cNvSpPr>
                <a:spLocks noChangeAspect="1" noChangeArrowheads="1"/>
              </p:cNvSpPr>
              <p:nvPr/>
            </p:nvSpPr>
            <p:spPr bwMode="auto">
              <a:xfrm>
                <a:off x="2329" y="2791"/>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95" name="AutoShape 98"/>
              <p:cNvSpPr>
                <a:spLocks noChangeAspect="1" noChangeArrowheads="1"/>
              </p:cNvSpPr>
              <p:nvPr/>
            </p:nvSpPr>
            <p:spPr bwMode="auto">
              <a:xfrm>
                <a:off x="2329" y="2599"/>
                <a:ext cx="43" cy="194"/>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80" name="Group 99"/>
            <p:cNvGrpSpPr>
              <a:grpSpLocks noChangeAspect="1"/>
            </p:cNvGrpSpPr>
            <p:nvPr/>
          </p:nvGrpSpPr>
          <p:grpSpPr bwMode="auto">
            <a:xfrm>
              <a:off x="4118" y="2412"/>
              <a:ext cx="17" cy="64"/>
              <a:chOff x="2478" y="2807"/>
              <a:chExt cx="43" cy="178"/>
            </a:xfrm>
            <a:grpFill/>
          </p:grpSpPr>
          <p:sp>
            <p:nvSpPr>
              <p:cNvPr id="692" name="AutoShape 100"/>
              <p:cNvSpPr>
                <a:spLocks noChangeAspect="1" noChangeArrowheads="1"/>
              </p:cNvSpPr>
              <p:nvPr/>
            </p:nvSpPr>
            <p:spPr bwMode="auto">
              <a:xfrm>
                <a:off x="2478" y="2807"/>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93" name="AutoShape 101"/>
              <p:cNvSpPr>
                <a:spLocks noChangeAspect="1" noChangeArrowheads="1"/>
              </p:cNvSpPr>
              <p:nvPr/>
            </p:nvSpPr>
            <p:spPr bwMode="auto">
              <a:xfrm>
                <a:off x="2478" y="2896"/>
                <a:ext cx="43" cy="8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81" name="Group 102"/>
            <p:cNvGrpSpPr>
              <a:grpSpLocks noChangeAspect="1"/>
            </p:cNvGrpSpPr>
            <p:nvPr/>
          </p:nvGrpSpPr>
          <p:grpSpPr bwMode="auto">
            <a:xfrm>
              <a:off x="4334" y="2272"/>
              <a:ext cx="18" cy="89"/>
              <a:chOff x="3094" y="2443"/>
              <a:chExt cx="40" cy="183"/>
            </a:xfrm>
            <a:grpFill/>
          </p:grpSpPr>
          <p:sp>
            <p:nvSpPr>
              <p:cNvPr id="690" name="AutoShape 103"/>
              <p:cNvSpPr>
                <a:spLocks noChangeAspect="1" noChangeArrowheads="1"/>
              </p:cNvSpPr>
              <p:nvPr/>
            </p:nvSpPr>
            <p:spPr bwMode="auto">
              <a:xfrm flipV="1">
                <a:off x="3094" y="2443"/>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691" name="AutoShape 104"/>
              <p:cNvSpPr>
                <a:spLocks noChangeAspect="1" noChangeArrowheads="1"/>
              </p:cNvSpPr>
              <p:nvPr/>
            </p:nvSpPr>
            <p:spPr bwMode="auto">
              <a:xfrm flipV="1">
                <a:off x="3094" y="2534"/>
                <a:ext cx="40" cy="92"/>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786" name="Group 105"/>
            <p:cNvGrpSpPr>
              <a:grpSpLocks noChangeAspect="1"/>
            </p:cNvGrpSpPr>
            <p:nvPr/>
          </p:nvGrpSpPr>
          <p:grpSpPr bwMode="auto">
            <a:xfrm>
              <a:off x="4286" y="2273"/>
              <a:ext cx="18" cy="162"/>
              <a:chOff x="2978" y="2432"/>
              <a:chExt cx="46" cy="375"/>
            </a:xfrm>
            <a:grpFill/>
          </p:grpSpPr>
          <p:sp>
            <p:nvSpPr>
              <p:cNvPr id="688" name="AutoShape 106"/>
              <p:cNvSpPr>
                <a:spLocks noChangeAspect="1" noChangeArrowheads="1"/>
              </p:cNvSpPr>
              <p:nvPr/>
            </p:nvSpPr>
            <p:spPr bwMode="auto">
              <a:xfrm>
                <a:off x="2978" y="2619"/>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89" name="AutoShape 107"/>
              <p:cNvSpPr>
                <a:spLocks noChangeAspect="1" noChangeArrowheads="1"/>
              </p:cNvSpPr>
              <p:nvPr/>
            </p:nvSpPr>
            <p:spPr bwMode="auto">
              <a:xfrm>
                <a:off x="2978" y="2432"/>
                <a:ext cx="46" cy="18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787" name="Group 108"/>
            <p:cNvGrpSpPr>
              <a:grpSpLocks noChangeAspect="1"/>
            </p:cNvGrpSpPr>
            <p:nvPr/>
          </p:nvGrpSpPr>
          <p:grpSpPr bwMode="auto">
            <a:xfrm>
              <a:off x="4236" y="2306"/>
              <a:ext cx="17" cy="173"/>
              <a:chOff x="2832" y="2516"/>
              <a:chExt cx="43" cy="436"/>
            </a:xfrm>
            <a:grpFill/>
          </p:grpSpPr>
          <p:sp>
            <p:nvSpPr>
              <p:cNvPr id="686" name="AutoShape 109"/>
              <p:cNvSpPr>
                <a:spLocks noChangeAspect="1" noChangeArrowheads="1"/>
              </p:cNvSpPr>
              <p:nvPr/>
            </p:nvSpPr>
            <p:spPr bwMode="auto">
              <a:xfrm flipV="1">
                <a:off x="2832" y="2516"/>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687" name="AutoShape 110"/>
              <p:cNvSpPr>
                <a:spLocks noChangeAspect="1" noChangeArrowheads="1"/>
              </p:cNvSpPr>
              <p:nvPr/>
            </p:nvSpPr>
            <p:spPr bwMode="auto">
              <a:xfrm flipV="1">
                <a:off x="2832" y="2734"/>
                <a:ext cx="43" cy="218"/>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788" name="Group 111"/>
            <p:cNvGrpSpPr>
              <a:grpSpLocks noChangeAspect="1"/>
            </p:cNvGrpSpPr>
            <p:nvPr/>
          </p:nvGrpSpPr>
          <p:grpSpPr bwMode="auto">
            <a:xfrm>
              <a:off x="4183" y="2397"/>
              <a:ext cx="16" cy="86"/>
              <a:chOff x="2668" y="2761"/>
              <a:chExt cx="40" cy="217"/>
            </a:xfrm>
            <a:grpFill/>
          </p:grpSpPr>
          <p:sp>
            <p:nvSpPr>
              <p:cNvPr id="684" name="AutoShape 112"/>
              <p:cNvSpPr>
                <a:spLocks noChangeAspect="1" noChangeArrowheads="1"/>
              </p:cNvSpPr>
              <p:nvPr/>
            </p:nvSpPr>
            <p:spPr bwMode="auto">
              <a:xfrm>
                <a:off x="2668" y="2870"/>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85" name="AutoShape 113"/>
              <p:cNvSpPr>
                <a:spLocks noChangeAspect="1" noChangeArrowheads="1"/>
              </p:cNvSpPr>
              <p:nvPr/>
            </p:nvSpPr>
            <p:spPr bwMode="auto">
              <a:xfrm>
                <a:off x="2668" y="2761"/>
                <a:ext cx="40" cy="10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669" name="Freeform 114"/>
            <p:cNvSpPr>
              <a:spLocks noChangeAspect="1"/>
            </p:cNvSpPr>
            <p:nvPr/>
          </p:nvSpPr>
          <p:spPr bwMode="auto">
            <a:xfrm>
              <a:off x="4077"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799" name="Group 115"/>
            <p:cNvGrpSpPr>
              <a:grpSpLocks noChangeAspect="1"/>
            </p:cNvGrpSpPr>
            <p:nvPr/>
          </p:nvGrpSpPr>
          <p:grpSpPr bwMode="auto">
            <a:xfrm flipV="1">
              <a:off x="4513" y="2312"/>
              <a:ext cx="16" cy="174"/>
              <a:chOff x="3217" y="3037"/>
              <a:chExt cx="46" cy="372"/>
            </a:xfrm>
            <a:grpFill/>
          </p:grpSpPr>
          <p:sp>
            <p:nvSpPr>
              <p:cNvPr id="682" name="AutoShape 116"/>
              <p:cNvSpPr>
                <a:spLocks noChangeAspect="1" noChangeArrowheads="1"/>
              </p:cNvSpPr>
              <p:nvPr/>
            </p:nvSpPr>
            <p:spPr bwMode="auto">
              <a:xfrm>
                <a:off x="3217" y="3037"/>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sp>
            <p:nvSpPr>
              <p:cNvPr id="683" name="AutoShape 117"/>
              <p:cNvSpPr>
                <a:spLocks noChangeAspect="1" noChangeArrowheads="1"/>
              </p:cNvSpPr>
              <p:nvPr/>
            </p:nvSpPr>
            <p:spPr bwMode="auto">
              <a:xfrm>
                <a:off x="3217" y="3220"/>
                <a:ext cx="46" cy="189"/>
              </a:xfrm>
              <a:prstGeom prst="roundRect">
                <a:avLst>
                  <a:gd name="adj" fmla="val 16667"/>
                </a:avLst>
              </a:prstGeom>
              <a:grpFill/>
              <a:ln w="9525">
                <a:noFill/>
                <a:round/>
                <a:headEnd/>
                <a:tailEnd/>
              </a:ln>
              <a:extLst/>
            </p:spPr>
            <p:txBody>
              <a:bodyPr vert="eaVert" wrap="none" anchor="ctr"/>
              <a:lstStyle/>
              <a:p>
                <a:pPr fontAlgn="auto">
                  <a:spcBef>
                    <a:spcPts val="0"/>
                  </a:spcBef>
                  <a:spcAft>
                    <a:spcPts val="0"/>
                  </a:spcAft>
                  <a:defRPr/>
                </a:pPr>
                <a:endParaRPr lang="en-US" sz="1400">
                  <a:latin typeface="+mn-lt"/>
                  <a:cs typeface="+mn-cs"/>
                </a:endParaRPr>
              </a:p>
            </p:txBody>
          </p:sp>
        </p:grpSp>
        <p:grpSp>
          <p:nvGrpSpPr>
            <p:cNvPr id="800" name="Group 118"/>
            <p:cNvGrpSpPr>
              <a:grpSpLocks noChangeAspect="1"/>
            </p:cNvGrpSpPr>
            <p:nvPr/>
          </p:nvGrpSpPr>
          <p:grpSpPr bwMode="auto">
            <a:xfrm>
              <a:off x="4456" y="2268"/>
              <a:ext cx="19" cy="173"/>
              <a:chOff x="3353" y="3099"/>
              <a:chExt cx="40" cy="455"/>
            </a:xfrm>
            <a:grpFill/>
          </p:grpSpPr>
          <p:sp>
            <p:nvSpPr>
              <p:cNvPr id="680" name="AutoShape 119"/>
              <p:cNvSpPr>
                <a:spLocks noChangeAspect="1" noChangeArrowheads="1"/>
              </p:cNvSpPr>
              <p:nvPr/>
            </p:nvSpPr>
            <p:spPr bwMode="auto">
              <a:xfrm>
                <a:off x="3353" y="3325"/>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81" name="AutoShape 120"/>
              <p:cNvSpPr>
                <a:spLocks noChangeAspect="1" noChangeArrowheads="1"/>
              </p:cNvSpPr>
              <p:nvPr/>
            </p:nvSpPr>
            <p:spPr bwMode="auto">
              <a:xfrm>
                <a:off x="3353" y="3099"/>
                <a:ext cx="40" cy="229"/>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grpSp>
          <p:nvGrpSpPr>
            <p:cNvPr id="805" name="Group 121"/>
            <p:cNvGrpSpPr>
              <a:grpSpLocks noChangeAspect="1"/>
            </p:cNvGrpSpPr>
            <p:nvPr/>
          </p:nvGrpSpPr>
          <p:grpSpPr bwMode="auto">
            <a:xfrm>
              <a:off x="4410" y="2271"/>
              <a:ext cx="18" cy="103"/>
              <a:chOff x="3486" y="3261"/>
              <a:chExt cx="40" cy="337"/>
            </a:xfrm>
            <a:grpFill/>
          </p:grpSpPr>
          <p:sp>
            <p:nvSpPr>
              <p:cNvPr id="678" name="AutoShape 122"/>
              <p:cNvSpPr>
                <a:spLocks noChangeAspect="1" noChangeArrowheads="1"/>
              </p:cNvSpPr>
              <p:nvPr/>
            </p:nvSpPr>
            <p:spPr bwMode="auto">
              <a:xfrm>
                <a:off x="3486" y="3430"/>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79" name="AutoShape 123"/>
              <p:cNvSpPr>
                <a:spLocks noChangeAspect="1" noChangeArrowheads="1"/>
              </p:cNvSpPr>
              <p:nvPr/>
            </p:nvSpPr>
            <p:spPr bwMode="auto">
              <a:xfrm>
                <a:off x="3486" y="3261"/>
                <a:ext cx="40" cy="168"/>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673" name="Freeform 124"/>
            <p:cNvSpPr>
              <a:spLocks noChangeAspect="1"/>
            </p:cNvSpPr>
            <p:nvPr/>
          </p:nvSpPr>
          <p:spPr bwMode="auto">
            <a:xfrm>
              <a:off x="4211"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nvGrpSpPr>
            <p:cNvPr id="806" name="Group 125"/>
            <p:cNvGrpSpPr>
              <a:grpSpLocks noChangeAspect="1"/>
            </p:cNvGrpSpPr>
            <p:nvPr/>
          </p:nvGrpSpPr>
          <p:grpSpPr bwMode="auto">
            <a:xfrm>
              <a:off x="4561" y="2376"/>
              <a:ext cx="16" cy="107"/>
              <a:chOff x="2065" y="2441"/>
              <a:chExt cx="40" cy="272"/>
            </a:xfrm>
            <a:grpFill/>
          </p:grpSpPr>
          <p:sp>
            <p:nvSpPr>
              <p:cNvPr id="676" name="AutoShape 126"/>
              <p:cNvSpPr>
                <a:spLocks noChangeAspect="1" noChangeArrowheads="1"/>
              </p:cNvSpPr>
              <p:nvPr/>
            </p:nvSpPr>
            <p:spPr bwMode="auto">
              <a:xfrm>
                <a:off x="2065" y="2576"/>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sp>
            <p:nvSpPr>
              <p:cNvPr id="677" name="AutoShape 127"/>
              <p:cNvSpPr>
                <a:spLocks noChangeAspect="1" noChangeArrowheads="1"/>
              </p:cNvSpPr>
              <p:nvPr/>
            </p:nvSpPr>
            <p:spPr bwMode="auto">
              <a:xfrm>
                <a:off x="2065" y="2441"/>
                <a:ext cx="40" cy="137"/>
              </a:xfrm>
              <a:prstGeom prst="roundRect">
                <a:avLst>
                  <a:gd name="adj" fmla="val 16667"/>
                </a:avLst>
              </a:prstGeom>
              <a:grpFill/>
              <a:ln w="9525">
                <a:noFill/>
                <a:round/>
                <a:headEnd/>
                <a:tailEnd/>
              </a:ln>
              <a:extLst/>
            </p:spPr>
            <p:txBody>
              <a:bodyPr rot="10800000" vert="eaVert" wrap="none" anchor="ctr"/>
              <a:lstStyle/>
              <a:p>
                <a:pPr fontAlgn="auto">
                  <a:spcBef>
                    <a:spcPts val="0"/>
                  </a:spcBef>
                  <a:spcAft>
                    <a:spcPts val="0"/>
                  </a:spcAft>
                  <a:defRPr/>
                </a:pPr>
                <a:endParaRPr lang="en-US" sz="1400">
                  <a:latin typeface="+mn-lt"/>
                  <a:cs typeface="+mn-cs"/>
                </a:endParaRPr>
              </a:p>
            </p:txBody>
          </p:sp>
        </p:grpSp>
        <p:sp>
          <p:nvSpPr>
            <p:cNvPr id="675" name="Freeform 128"/>
            <p:cNvSpPr>
              <a:spLocks noChangeAspect="1"/>
            </p:cNvSpPr>
            <p:nvPr/>
          </p:nvSpPr>
          <p:spPr bwMode="auto">
            <a:xfrm>
              <a:off x="4540" y="2266"/>
              <a:ext cx="242" cy="225"/>
            </a:xfrm>
            <a:custGeom>
              <a:avLst/>
              <a:gdLst>
                <a:gd name="T0" fmla="*/ 0 w 2730"/>
                <a:gd name="T1" fmla="*/ 0 h 2533"/>
                <a:gd name="T2" fmla="*/ 0 w 2730"/>
                <a:gd name="T3" fmla="*/ 0 h 2533"/>
                <a:gd name="T4" fmla="*/ 0 w 2730"/>
                <a:gd name="T5" fmla="*/ 0 h 2533"/>
                <a:gd name="T6" fmla="*/ 0 w 2730"/>
                <a:gd name="T7" fmla="*/ 0 h 2533"/>
                <a:gd name="T8" fmla="*/ 0 w 2730"/>
                <a:gd name="T9" fmla="*/ 0 h 2533"/>
                <a:gd name="T10" fmla="*/ 0 w 2730"/>
                <a:gd name="T11" fmla="*/ 0 h 2533"/>
                <a:gd name="T12" fmla="*/ 0 w 2730"/>
                <a:gd name="T13" fmla="*/ 0 h 2533"/>
                <a:gd name="T14" fmla="*/ 0 w 2730"/>
                <a:gd name="T15" fmla="*/ 0 h 2533"/>
                <a:gd name="T16" fmla="*/ 0 w 2730"/>
                <a:gd name="T17" fmla="*/ 0 h 2533"/>
                <a:gd name="T18" fmla="*/ 0 w 2730"/>
                <a:gd name="T19" fmla="*/ 0 h 2533"/>
                <a:gd name="T20" fmla="*/ 0 w 2730"/>
                <a:gd name="T21" fmla="*/ 0 h 2533"/>
                <a:gd name="T22" fmla="*/ 0 w 2730"/>
                <a:gd name="T23" fmla="*/ 0 h 2533"/>
                <a:gd name="T24" fmla="*/ 0 w 2730"/>
                <a:gd name="T25" fmla="*/ 0 h 2533"/>
                <a:gd name="T26" fmla="*/ 0 w 2730"/>
                <a:gd name="T27" fmla="*/ 0 h 2533"/>
                <a:gd name="T28" fmla="*/ 0 w 2730"/>
                <a:gd name="T29" fmla="*/ 0 h 2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30"/>
                <a:gd name="T46" fmla="*/ 0 h 2533"/>
                <a:gd name="T47" fmla="*/ 2730 w 2730"/>
                <a:gd name="T48" fmla="*/ 2533 h 25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30" h="2533">
                  <a:moveTo>
                    <a:pt x="41" y="2512"/>
                  </a:moveTo>
                  <a:cubicBezTo>
                    <a:pt x="0" y="2505"/>
                    <a:pt x="225" y="2451"/>
                    <a:pt x="310" y="2397"/>
                  </a:cubicBezTo>
                  <a:cubicBezTo>
                    <a:pt x="395" y="2343"/>
                    <a:pt x="478" y="2265"/>
                    <a:pt x="550" y="2186"/>
                  </a:cubicBezTo>
                  <a:cubicBezTo>
                    <a:pt x="622" y="2107"/>
                    <a:pt x="624" y="2108"/>
                    <a:pt x="742" y="1924"/>
                  </a:cubicBezTo>
                  <a:cubicBezTo>
                    <a:pt x="860" y="1740"/>
                    <a:pt x="1080" y="1348"/>
                    <a:pt x="1261" y="1084"/>
                  </a:cubicBezTo>
                  <a:cubicBezTo>
                    <a:pt x="1442" y="820"/>
                    <a:pt x="1661" y="514"/>
                    <a:pt x="1831" y="342"/>
                  </a:cubicBezTo>
                  <a:cubicBezTo>
                    <a:pt x="2001" y="170"/>
                    <a:pt x="2137" y="108"/>
                    <a:pt x="2282" y="54"/>
                  </a:cubicBezTo>
                  <a:cubicBezTo>
                    <a:pt x="2427" y="0"/>
                    <a:pt x="2676" y="6"/>
                    <a:pt x="2703" y="18"/>
                  </a:cubicBezTo>
                  <a:cubicBezTo>
                    <a:pt x="2730" y="30"/>
                    <a:pt x="2522" y="77"/>
                    <a:pt x="2441" y="126"/>
                  </a:cubicBezTo>
                  <a:cubicBezTo>
                    <a:pt x="2360" y="175"/>
                    <a:pt x="2292" y="231"/>
                    <a:pt x="2214" y="314"/>
                  </a:cubicBezTo>
                  <a:cubicBezTo>
                    <a:pt x="2136" y="397"/>
                    <a:pt x="2060" y="494"/>
                    <a:pt x="1971" y="623"/>
                  </a:cubicBezTo>
                  <a:cubicBezTo>
                    <a:pt x="1882" y="752"/>
                    <a:pt x="1823" y="867"/>
                    <a:pt x="1678" y="1089"/>
                  </a:cubicBezTo>
                  <a:cubicBezTo>
                    <a:pt x="1533" y="1311"/>
                    <a:pt x="1289" y="1728"/>
                    <a:pt x="1102" y="1953"/>
                  </a:cubicBezTo>
                  <a:cubicBezTo>
                    <a:pt x="915" y="2178"/>
                    <a:pt x="731" y="2347"/>
                    <a:pt x="554" y="2440"/>
                  </a:cubicBezTo>
                  <a:cubicBezTo>
                    <a:pt x="377" y="2533"/>
                    <a:pt x="82" y="2519"/>
                    <a:pt x="41" y="2512"/>
                  </a:cubicBezTo>
                  <a:close/>
                </a:path>
              </a:pathLst>
            </a:custGeom>
            <a:grpFill/>
            <a:ln w="9525">
              <a:noFill/>
              <a:round/>
              <a:headEnd/>
              <a:tailEnd/>
            </a:ln>
            <a:extLst/>
          </p:spPr>
          <p:txBody>
            <a:bodyPr rot="10800000" vert="eaVert"/>
            <a:lstStyle/>
            <a:p>
              <a:pPr fontAlgn="auto">
                <a:spcBef>
                  <a:spcPts val="0"/>
                </a:spcBef>
                <a:spcAft>
                  <a:spcPts val="0"/>
                </a:spcAft>
                <a:defRPr/>
              </a:pPr>
              <a:endParaRPr lang="en-US">
                <a:latin typeface="+mn-lt"/>
                <a:cs typeface="+mn-cs"/>
              </a:endParaRPr>
            </a:p>
          </p:txBody>
        </p:sp>
      </p:grpSp>
      <p:grpSp>
        <p:nvGrpSpPr>
          <p:cNvPr id="24593" name="Group 697"/>
          <p:cNvGrpSpPr>
            <a:grpSpLocks/>
          </p:cNvGrpSpPr>
          <p:nvPr/>
        </p:nvGrpSpPr>
        <p:grpSpPr bwMode="auto">
          <a:xfrm rot="7997929">
            <a:off x="1079501" y="2152650"/>
            <a:ext cx="190500" cy="365125"/>
            <a:chOff x="5540761" y="1348784"/>
            <a:chExt cx="2548987" cy="3156214"/>
          </a:xfrm>
        </p:grpSpPr>
        <p:grpSp>
          <p:nvGrpSpPr>
            <p:cNvPr id="25152" name="Group 4"/>
            <p:cNvGrpSpPr>
              <a:grpSpLocks/>
            </p:cNvGrpSpPr>
            <p:nvPr/>
          </p:nvGrpSpPr>
          <p:grpSpPr bwMode="auto">
            <a:xfrm>
              <a:off x="5749454" y="1348784"/>
              <a:ext cx="1923193" cy="3156214"/>
              <a:chOff x="2252" y="368"/>
              <a:chExt cx="610" cy="872"/>
            </a:xfrm>
          </p:grpSpPr>
          <p:grpSp>
            <p:nvGrpSpPr>
              <p:cNvPr id="25157" name="Group 5"/>
              <p:cNvGrpSpPr>
                <a:grpSpLocks/>
              </p:cNvGrpSpPr>
              <p:nvPr/>
            </p:nvGrpSpPr>
            <p:grpSpPr bwMode="auto">
              <a:xfrm>
                <a:off x="2454" y="634"/>
                <a:ext cx="211" cy="606"/>
                <a:chOff x="2454" y="634"/>
                <a:chExt cx="211" cy="606"/>
              </a:xfrm>
            </p:grpSpPr>
            <p:sp>
              <p:nvSpPr>
                <p:cNvPr id="25166"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67"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68"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69"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158" name="Group 10"/>
              <p:cNvGrpSpPr>
                <a:grpSpLocks/>
              </p:cNvGrpSpPr>
              <p:nvPr/>
            </p:nvGrpSpPr>
            <p:grpSpPr bwMode="auto">
              <a:xfrm>
                <a:off x="2689" y="368"/>
                <a:ext cx="173" cy="418"/>
                <a:chOff x="2689" y="368"/>
                <a:chExt cx="173" cy="418"/>
              </a:xfrm>
            </p:grpSpPr>
            <p:sp>
              <p:nvSpPr>
                <p:cNvPr id="25163"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64"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65"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159" name="Group 14"/>
              <p:cNvGrpSpPr>
                <a:grpSpLocks/>
              </p:cNvGrpSpPr>
              <p:nvPr/>
            </p:nvGrpSpPr>
            <p:grpSpPr bwMode="auto">
              <a:xfrm>
                <a:off x="2252" y="368"/>
                <a:ext cx="186" cy="417"/>
                <a:chOff x="2252" y="368"/>
                <a:chExt cx="186" cy="417"/>
              </a:xfrm>
            </p:grpSpPr>
            <p:sp>
              <p:nvSpPr>
                <p:cNvPr id="25160"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61"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62"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5153"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54"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55"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56"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594" name="Group 848"/>
          <p:cNvGrpSpPr>
            <a:grpSpLocks/>
          </p:cNvGrpSpPr>
          <p:nvPr/>
        </p:nvGrpSpPr>
        <p:grpSpPr bwMode="auto">
          <a:xfrm rot="-9200971">
            <a:off x="2335213" y="2143125"/>
            <a:ext cx="190500" cy="365125"/>
            <a:chOff x="5540761" y="1348784"/>
            <a:chExt cx="2548987" cy="3156214"/>
          </a:xfrm>
        </p:grpSpPr>
        <p:grpSp>
          <p:nvGrpSpPr>
            <p:cNvPr id="25134" name="Group 4"/>
            <p:cNvGrpSpPr>
              <a:grpSpLocks/>
            </p:cNvGrpSpPr>
            <p:nvPr/>
          </p:nvGrpSpPr>
          <p:grpSpPr bwMode="auto">
            <a:xfrm>
              <a:off x="5749454" y="1348784"/>
              <a:ext cx="1923193" cy="3156214"/>
              <a:chOff x="2252" y="368"/>
              <a:chExt cx="610" cy="872"/>
            </a:xfrm>
          </p:grpSpPr>
          <p:grpSp>
            <p:nvGrpSpPr>
              <p:cNvPr id="25139" name="Group 5"/>
              <p:cNvGrpSpPr>
                <a:grpSpLocks/>
              </p:cNvGrpSpPr>
              <p:nvPr/>
            </p:nvGrpSpPr>
            <p:grpSpPr bwMode="auto">
              <a:xfrm>
                <a:off x="2454" y="634"/>
                <a:ext cx="211" cy="606"/>
                <a:chOff x="2454" y="634"/>
                <a:chExt cx="211" cy="606"/>
              </a:xfrm>
            </p:grpSpPr>
            <p:sp>
              <p:nvSpPr>
                <p:cNvPr id="25148"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49"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50"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51"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140" name="Group 10"/>
              <p:cNvGrpSpPr>
                <a:grpSpLocks/>
              </p:cNvGrpSpPr>
              <p:nvPr/>
            </p:nvGrpSpPr>
            <p:grpSpPr bwMode="auto">
              <a:xfrm>
                <a:off x="2689" y="368"/>
                <a:ext cx="173" cy="418"/>
                <a:chOff x="2689" y="368"/>
                <a:chExt cx="173" cy="418"/>
              </a:xfrm>
            </p:grpSpPr>
            <p:sp>
              <p:nvSpPr>
                <p:cNvPr id="25145"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46"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47"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141" name="Group 14"/>
              <p:cNvGrpSpPr>
                <a:grpSpLocks/>
              </p:cNvGrpSpPr>
              <p:nvPr/>
            </p:nvGrpSpPr>
            <p:grpSpPr bwMode="auto">
              <a:xfrm>
                <a:off x="2252" y="368"/>
                <a:ext cx="186" cy="417"/>
                <a:chOff x="2252" y="368"/>
                <a:chExt cx="186" cy="417"/>
              </a:xfrm>
            </p:grpSpPr>
            <p:sp>
              <p:nvSpPr>
                <p:cNvPr id="25142"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43"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44"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5135"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36"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37"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38"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595" name="Group 867"/>
          <p:cNvGrpSpPr>
            <a:grpSpLocks/>
          </p:cNvGrpSpPr>
          <p:nvPr/>
        </p:nvGrpSpPr>
        <p:grpSpPr bwMode="auto">
          <a:xfrm rot="2310469">
            <a:off x="1479550" y="2246313"/>
            <a:ext cx="190500" cy="365125"/>
            <a:chOff x="5540761" y="1348784"/>
            <a:chExt cx="2548987" cy="3156214"/>
          </a:xfrm>
        </p:grpSpPr>
        <p:grpSp>
          <p:nvGrpSpPr>
            <p:cNvPr id="25116" name="Group 4"/>
            <p:cNvGrpSpPr>
              <a:grpSpLocks/>
            </p:cNvGrpSpPr>
            <p:nvPr/>
          </p:nvGrpSpPr>
          <p:grpSpPr bwMode="auto">
            <a:xfrm>
              <a:off x="5749454" y="1348784"/>
              <a:ext cx="1923193" cy="3156214"/>
              <a:chOff x="2252" y="368"/>
              <a:chExt cx="610" cy="872"/>
            </a:xfrm>
          </p:grpSpPr>
          <p:grpSp>
            <p:nvGrpSpPr>
              <p:cNvPr id="25121" name="Group 5"/>
              <p:cNvGrpSpPr>
                <a:grpSpLocks/>
              </p:cNvGrpSpPr>
              <p:nvPr/>
            </p:nvGrpSpPr>
            <p:grpSpPr bwMode="auto">
              <a:xfrm>
                <a:off x="2454" y="634"/>
                <a:ext cx="211" cy="606"/>
                <a:chOff x="2454" y="634"/>
                <a:chExt cx="211" cy="606"/>
              </a:xfrm>
            </p:grpSpPr>
            <p:sp>
              <p:nvSpPr>
                <p:cNvPr id="25130"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31"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32"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33"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122" name="Group 10"/>
              <p:cNvGrpSpPr>
                <a:grpSpLocks/>
              </p:cNvGrpSpPr>
              <p:nvPr/>
            </p:nvGrpSpPr>
            <p:grpSpPr bwMode="auto">
              <a:xfrm>
                <a:off x="2689" y="368"/>
                <a:ext cx="173" cy="418"/>
                <a:chOff x="2689" y="368"/>
                <a:chExt cx="173" cy="418"/>
              </a:xfrm>
            </p:grpSpPr>
            <p:sp>
              <p:nvSpPr>
                <p:cNvPr id="25127"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28"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29"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123" name="Group 14"/>
              <p:cNvGrpSpPr>
                <a:grpSpLocks/>
              </p:cNvGrpSpPr>
              <p:nvPr/>
            </p:nvGrpSpPr>
            <p:grpSpPr bwMode="auto">
              <a:xfrm>
                <a:off x="2252" y="368"/>
                <a:ext cx="186" cy="417"/>
                <a:chOff x="2252" y="368"/>
                <a:chExt cx="186" cy="417"/>
              </a:xfrm>
            </p:grpSpPr>
            <p:sp>
              <p:nvSpPr>
                <p:cNvPr id="25124"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25"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26"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5117"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18"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19"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20"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596" name="Group 886"/>
          <p:cNvGrpSpPr>
            <a:grpSpLocks/>
          </p:cNvGrpSpPr>
          <p:nvPr/>
        </p:nvGrpSpPr>
        <p:grpSpPr bwMode="auto">
          <a:xfrm rot="9971663">
            <a:off x="1350963" y="1249363"/>
            <a:ext cx="190500" cy="365125"/>
            <a:chOff x="5540761" y="1348784"/>
            <a:chExt cx="2548987" cy="3156214"/>
          </a:xfrm>
        </p:grpSpPr>
        <p:grpSp>
          <p:nvGrpSpPr>
            <p:cNvPr id="25098" name="Group 4"/>
            <p:cNvGrpSpPr>
              <a:grpSpLocks/>
            </p:cNvGrpSpPr>
            <p:nvPr/>
          </p:nvGrpSpPr>
          <p:grpSpPr bwMode="auto">
            <a:xfrm>
              <a:off x="5749454" y="1348784"/>
              <a:ext cx="1923193" cy="3156214"/>
              <a:chOff x="2252" y="368"/>
              <a:chExt cx="610" cy="872"/>
            </a:xfrm>
          </p:grpSpPr>
          <p:grpSp>
            <p:nvGrpSpPr>
              <p:cNvPr id="25103" name="Group 5"/>
              <p:cNvGrpSpPr>
                <a:grpSpLocks/>
              </p:cNvGrpSpPr>
              <p:nvPr/>
            </p:nvGrpSpPr>
            <p:grpSpPr bwMode="auto">
              <a:xfrm>
                <a:off x="2454" y="634"/>
                <a:ext cx="211" cy="606"/>
                <a:chOff x="2454" y="634"/>
                <a:chExt cx="211" cy="606"/>
              </a:xfrm>
            </p:grpSpPr>
            <p:sp>
              <p:nvSpPr>
                <p:cNvPr id="25112"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13"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14"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15"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104" name="Group 10"/>
              <p:cNvGrpSpPr>
                <a:grpSpLocks/>
              </p:cNvGrpSpPr>
              <p:nvPr/>
            </p:nvGrpSpPr>
            <p:grpSpPr bwMode="auto">
              <a:xfrm>
                <a:off x="2689" y="368"/>
                <a:ext cx="173" cy="418"/>
                <a:chOff x="2689" y="368"/>
                <a:chExt cx="173" cy="418"/>
              </a:xfrm>
            </p:grpSpPr>
            <p:sp>
              <p:nvSpPr>
                <p:cNvPr id="25109"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10"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11"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105" name="Group 14"/>
              <p:cNvGrpSpPr>
                <a:grpSpLocks/>
              </p:cNvGrpSpPr>
              <p:nvPr/>
            </p:nvGrpSpPr>
            <p:grpSpPr bwMode="auto">
              <a:xfrm>
                <a:off x="2252" y="368"/>
                <a:ext cx="186" cy="417"/>
                <a:chOff x="2252" y="368"/>
                <a:chExt cx="186" cy="417"/>
              </a:xfrm>
            </p:grpSpPr>
            <p:sp>
              <p:nvSpPr>
                <p:cNvPr id="25106"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07"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08"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5099"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00"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01"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102"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597" name="Group 905"/>
          <p:cNvGrpSpPr>
            <a:grpSpLocks/>
          </p:cNvGrpSpPr>
          <p:nvPr/>
        </p:nvGrpSpPr>
        <p:grpSpPr bwMode="auto">
          <a:xfrm rot="-1250159">
            <a:off x="1909763" y="2152650"/>
            <a:ext cx="190500" cy="365125"/>
            <a:chOff x="5540761" y="1348784"/>
            <a:chExt cx="2548987" cy="3156214"/>
          </a:xfrm>
        </p:grpSpPr>
        <p:grpSp>
          <p:nvGrpSpPr>
            <p:cNvPr id="25080" name="Group 4"/>
            <p:cNvGrpSpPr>
              <a:grpSpLocks/>
            </p:cNvGrpSpPr>
            <p:nvPr/>
          </p:nvGrpSpPr>
          <p:grpSpPr bwMode="auto">
            <a:xfrm>
              <a:off x="5749454" y="1348784"/>
              <a:ext cx="1923193" cy="3156214"/>
              <a:chOff x="2252" y="368"/>
              <a:chExt cx="610" cy="872"/>
            </a:xfrm>
          </p:grpSpPr>
          <p:grpSp>
            <p:nvGrpSpPr>
              <p:cNvPr id="25085" name="Group 5"/>
              <p:cNvGrpSpPr>
                <a:grpSpLocks/>
              </p:cNvGrpSpPr>
              <p:nvPr/>
            </p:nvGrpSpPr>
            <p:grpSpPr bwMode="auto">
              <a:xfrm>
                <a:off x="2454" y="634"/>
                <a:ext cx="211" cy="606"/>
                <a:chOff x="2454" y="634"/>
                <a:chExt cx="211" cy="606"/>
              </a:xfrm>
            </p:grpSpPr>
            <p:sp>
              <p:nvSpPr>
                <p:cNvPr id="25094"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95"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96"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97"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086" name="Group 10"/>
              <p:cNvGrpSpPr>
                <a:grpSpLocks/>
              </p:cNvGrpSpPr>
              <p:nvPr/>
            </p:nvGrpSpPr>
            <p:grpSpPr bwMode="auto">
              <a:xfrm>
                <a:off x="2689" y="368"/>
                <a:ext cx="173" cy="418"/>
                <a:chOff x="2689" y="368"/>
                <a:chExt cx="173" cy="418"/>
              </a:xfrm>
            </p:grpSpPr>
            <p:sp>
              <p:nvSpPr>
                <p:cNvPr id="25091"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92"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93"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087" name="Group 14"/>
              <p:cNvGrpSpPr>
                <a:grpSpLocks/>
              </p:cNvGrpSpPr>
              <p:nvPr/>
            </p:nvGrpSpPr>
            <p:grpSpPr bwMode="auto">
              <a:xfrm>
                <a:off x="2252" y="368"/>
                <a:ext cx="186" cy="417"/>
                <a:chOff x="2252" y="368"/>
                <a:chExt cx="186" cy="417"/>
              </a:xfrm>
            </p:grpSpPr>
            <p:sp>
              <p:nvSpPr>
                <p:cNvPr id="25088"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89"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90"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5081"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82"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83"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84"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598" name="Group 924"/>
          <p:cNvGrpSpPr>
            <a:grpSpLocks/>
          </p:cNvGrpSpPr>
          <p:nvPr/>
        </p:nvGrpSpPr>
        <p:grpSpPr bwMode="auto">
          <a:xfrm rot="-9200971">
            <a:off x="2038350" y="1230313"/>
            <a:ext cx="190500" cy="366712"/>
            <a:chOff x="5540761" y="1348784"/>
            <a:chExt cx="2548987" cy="3156214"/>
          </a:xfrm>
        </p:grpSpPr>
        <p:grpSp>
          <p:nvGrpSpPr>
            <p:cNvPr id="25062" name="Group 4"/>
            <p:cNvGrpSpPr>
              <a:grpSpLocks/>
            </p:cNvGrpSpPr>
            <p:nvPr/>
          </p:nvGrpSpPr>
          <p:grpSpPr bwMode="auto">
            <a:xfrm>
              <a:off x="5749454" y="1348784"/>
              <a:ext cx="1923193" cy="3156214"/>
              <a:chOff x="2252" y="368"/>
              <a:chExt cx="610" cy="872"/>
            </a:xfrm>
          </p:grpSpPr>
          <p:grpSp>
            <p:nvGrpSpPr>
              <p:cNvPr id="25067" name="Group 5"/>
              <p:cNvGrpSpPr>
                <a:grpSpLocks/>
              </p:cNvGrpSpPr>
              <p:nvPr/>
            </p:nvGrpSpPr>
            <p:grpSpPr bwMode="auto">
              <a:xfrm>
                <a:off x="2454" y="634"/>
                <a:ext cx="211" cy="606"/>
                <a:chOff x="2454" y="634"/>
                <a:chExt cx="211" cy="606"/>
              </a:xfrm>
            </p:grpSpPr>
            <p:sp>
              <p:nvSpPr>
                <p:cNvPr id="25076"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77"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78"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79"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068" name="Group 10"/>
              <p:cNvGrpSpPr>
                <a:grpSpLocks/>
              </p:cNvGrpSpPr>
              <p:nvPr/>
            </p:nvGrpSpPr>
            <p:grpSpPr bwMode="auto">
              <a:xfrm>
                <a:off x="2689" y="368"/>
                <a:ext cx="173" cy="418"/>
                <a:chOff x="2689" y="368"/>
                <a:chExt cx="173" cy="418"/>
              </a:xfrm>
            </p:grpSpPr>
            <p:sp>
              <p:nvSpPr>
                <p:cNvPr id="25073"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74"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75"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069" name="Group 14"/>
              <p:cNvGrpSpPr>
                <a:grpSpLocks/>
              </p:cNvGrpSpPr>
              <p:nvPr/>
            </p:nvGrpSpPr>
            <p:grpSpPr bwMode="auto">
              <a:xfrm>
                <a:off x="2252" y="368"/>
                <a:ext cx="186" cy="417"/>
                <a:chOff x="2252" y="368"/>
                <a:chExt cx="186" cy="417"/>
              </a:xfrm>
            </p:grpSpPr>
            <p:sp>
              <p:nvSpPr>
                <p:cNvPr id="25070"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71"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72"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5063"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64"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65"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66"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sp>
        <p:nvSpPr>
          <p:cNvPr id="2" name="Curved Left Arrow 1"/>
          <p:cNvSpPr/>
          <p:nvPr/>
        </p:nvSpPr>
        <p:spPr>
          <a:xfrm>
            <a:off x="490538" y="4152900"/>
            <a:ext cx="433387" cy="601663"/>
          </a:xfrm>
          <a:prstGeom prst="curvedLeftArrow">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288" name="Text Box 47"/>
          <p:cNvSpPr txBox="1">
            <a:spLocks noChangeArrowheads="1"/>
          </p:cNvSpPr>
          <p:nvPr/>
        </p:nvSpPr>
        <p:spPr bwMode="auto">
          <a:xfrm>
            <a:off x="22225" y="5210175"/>
            <a:ext cx="1384300" cy="338138"/>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Centrifuge</a:t>
            </a:r>
            <a:endParaRPr lang="en-US" sz="1600" dirty="0">
              <a:solidFill>
                <a:schemeClr val="bg1"/>
              </a:solidFill>
              <a:latin typeface="+mj-lt"/>
            </a:endParaRPr>
          </a:p>
        </p:txBody>
      </p:sp>
      <p:sp>
        <p:nvSpPr>
          <p:cNvPr id="289" name="Text Box 47"/>
          <p:cNvSpPr txBox="1">
            <a:spLocks noChangeArrowheads="1"/>
          </p:cNvSpPr>
          <p:nvPr/>
        </p:nvSpPr>
        <p:spPr bwMode="auto">
          <a:xfrm>
            <a:off x="1712913" y="5367338"/>
            <a:ext cx="1384300" cy="338137"/>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Filtration</a:t>
            </a:r>
            <a:endParaRPr lang="en-US" sz="1600" dirty="0">
              <a:solidFill>
                <a:schemeClr val="bg1"/>
              </a:solidFill>
              <a:latin typeface="+mj-lt"/>
            </a:endParaRPr>
          </a:p>
        </p:txBody>
      </p:sp>
      <p:sp>
        <p:nvSpPr>
          <p:cNvPr id="291" name="Text Box 47"/>
          <p:cNvSpPr txBox="1">
            <a:spLocks noChangeArrowheads="1"/>
          </p:cNvSpPr>
          <p:nvPr/>
        </p:nvSpPr>
        <p:spPr bwMode="auto">
          <a:xfrm>
            <a:off x="5395913" y="5505450"/>
            <a:ext cx="1724025" cy="584200"/>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Formulation, filtration &amp; fill</a:t>
            </a:r>
            <a:endParaRPr lang="en-US" sz="1600" dirty="0">
              <a:solidFill>
                <a:schemeClr val="bg1"/>
              </a:solidFill>
              <a:latin typeface="+mj-lt"/>
            </a:endParaRPr>
          </a:p>
        </p:txBody>
      </p:sp>
      <p:grpSp>
        <p:nvGrpSpPr>
          <p:cNvPr id="931" name="Group 10"/>
          <p:cNvGrpSpPr>
            <a:grpSpLocks/>
          </p:cNvGrpSpPr>
          <p:nvPr/>
        </p:nvGrpSpPr>
        <p:grpSpPr bwMode="auto">
          <a:xfrm>
            <a:off x="5408613" y="3432175"/>
            <a:ext cx="1566862" cy="2036763"/>
            <a:chOff x="5498929" y="3104226"/>
            <a:chExt cx="1566234" cy="2037091"/>
          </a:xfrm>
        </p:grpSpPr>
        <p:grpSp>
          <p:nvGrpSpPr>
            <p:cNvPr id="25042" name="Group 303"/>
            <p:cNvGrpSpPr>
              <a:grpSpLocks/>
            </p:cNvGrpSpPr>
            <p:nvPr/>
          </p:nvGrpSpPr>
          <p:grpSpPr bwMode="auto">
            <a:xfrm>
              <a:off x="5967559" y="3541233"/>
              <a:ext cx="1097604" cy="1600084"/>
              <a:chOff x="2769564" y="4436930"/>
              <a:chExt cx="1097604" cy="1600084"/>
            </a:xfrm>
          </p:grpSpPr>
          <p:sp>
            <p:nvSpPr>
              <p:cNvPr id="25051" name="Line 1015"/>
              <p:cNvSpPr>
                <a:spLocks noChangeShapeType="1"/>
              </p:cNvSpPr>
              <p:nvPr/>
            </p:nvSpPr>
            <p:spPr bwMode="auto">
              <a:xfrm>
                <a:off x="2769564" y="5440906"/>
                <a:ext cx="109760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52" name="Line 1015"/>
              <p:cNvSpPr>
                <a:spLocks noChangeShapeType="1"/>
              </p:cNvSpPr>
              <p:nvPr/>
            </p:nvSpPr>
            <p:spPr bwMode="auto">
              <a:xfrm>
                <a:off x="2769564" y="4813422"/>
                <a:ext cx="109760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53" name="Line 1015"/>
              <p:cNvSpPr>
                <a:spLocks noChangeShapeType="1"/>
              </p:cNvSpPr>
              <p:nvPr/>
            </p:nvSpPr>
            <p:spPr bwMode="auto">
              <a:xfrm>
                <a:off x="2769564" y="4967171"/>
                <a:ext cx="109760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5054" name="Group 1011"/>
              <p:cNvGrpSpPr>
                <a:grpSpLocks/>
              </p:cNvGrpSpPr>
              <p:nvPr/>
            </p:nvGrpSpPr>
            <p:grpSpPr bwMode="auto">
              <a:xfrm>
                <a:off x="2769564" y="4436930"/>
                <a:ext cx="1097604" cy="1600084"/>
                <a:chOff x="2769" y="3600"/>
                <a:chExt cx="545" cy="612"/>
              </a:xfrm>
            </p:grpSpPr>
            <p:sp>
              <p:nvSpPr>
                <p:cNvPr id="25055" name="Line 1015"/>
                <p:cNvSpPr>
                  <a:spLocks noChangeShapeType="1"/>
                </p:cNvSpPr>
                <p:nvPr/>
              </p:nvSpPr>
              <p:spPr bwMode="auto">
                <a:xfrm>
                  <a:off x="2769" y="4032"/>
                  <a:ext cx="54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5056" name="Group 1030"/>
                <p:cNvGrpSpPr>
                  <a:grpSpLocks/>
                </p:cNvGrpSpPr>
                <p:nvPr/>
              </p:nvGrpSpPr>
              <p:grpSpPr bwMode="auto">
                <a:xfrm>
                  <a:off x="3072" y="3600"/>
                  <a:ext cx="192" cy="612"/>
                  <a:chOff x="2592" y="3600"/>
                  <a:chExt cx="192" cy="612"/>
                </a:xfrm>
              </p:grpSpPr>
              <p:grpSp>
                <p:nvGrpSpPr>
                  <p:cNvPr id="25057" name="Group 1031"/>
                  <p:cNvGrpSpPr>
                    <a:grpSpLocks/>
                  </p:cNvGrpSpPr>
                  <p:nvPr/>
                </p:nvGrpSpPr>
                <p:grpSpPr bwMode="auto">
                  <a:xfrm>
                    <a:off x="2592" y="3600"/>
                    <a:ext cx="192" cy="528"/>
                    <a:chOff x="2592" y="3600"/>
                    <a:chExt cx="192" cy="528"/>
                  </a:xfrm>
                </p:grpSpPr>
                <p:sp>
                  <p:nvSpPr>
                    <p:cNvPr id="25059" name="AutoShape 1032"/>
                    <p:cNvSpPr>
                      <a:spLocks noChangeArrowheads="1"/>
                    </p:cNvSpPr>
                    <p:nvPr/>
                  </p:nvSpPr>
                  <p:spPr bwMode="auto">
                    <a:xfrm>
                      <a:off x="2592" y="3600"/>
                      <a:ext cx="192" cy="528"/>
                    </a:xfrm>
                    <a:prstGeom prst="can">
                      <a:avLst>
                        <a:gd name="adj" fmla="val 21351"/>
                      </a:avLst>
                    </a:prstGeom>
                    <a:solidFill>
                      <a:schemeClr val="accent1"/>
                    </a:solidFill>
                    <a:ln w="38100">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sz="2000">
                        <a:solidFill>
                          <a:schemeClr val="tx1"/>
                        </a:solidFill>
                      </a:endParaRPr>
                    </a:p>
                  </p:txBody>
                </p:sp>
                <p:sp>
                  <p:nvSpPr>
                    <p:cNvPr id="25060" name="AutoShape 1033"/>
                    <p:cNvSpPr>
                      <a:spLocks noChangeArrowheads="1"/>
                    </p:cNvSpPr>
                    <p:nvPr/>
                  </p:nvSpPr>
                  <p:spPr bwMode="auto">
                    <a:xfrm rot="10800000">
                      <a:off x="2592" y="3696"/>
                      <a:ext cx="192"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12375 h 21600"/>
                      </a:gdLst>
                      <a:ahLst/>
                      <a:cxnLst>
                        <a:cxn ang="T8">
                          <a:pos x="T0" y="T1"/>
                        </a:cxn>
                        <a:cxn ang="T9">
                          <a:pos x="T2" y="T3"/>
                        </a:cxn>
                        <a:cxn ang="T10">
                          <a:pos x="T4" y="T5"/>
                        </a:cxn>
                        <a:cxn ang="T11">
                          <a:pos x="T6" y="T7"/>
                        </a:cxn>
                      </a:cxnLst>
                      <a:rect l="T12" t="T13" r="T14" b="T15"/>
                      <a:pathLst>
                        <a:path w="21600" h="21600">
                          <a:moveTo>
                            <a:pt x="1012" y="14848"/>
                          </a:moveTo>
                          <a:cubicBezTo>
                            <a:pt x="481" y="13565"/>
                            <a:pt x="208" y="12189"/>
                            <a:pt x="208" y="10800"/>
                          </a:cubicBezTo>
                          <a:cubicBezTo>
                            <a:pt x="208" y="4950"/>
                            <a:pt x="4950" y="208"/>
                            <a:pt x="10800" y="208"/>
                          </a:cubicBezTo>
                          <a:cubicBezTo>
                            <a:pt x="16649" y="208"/>
                            <a:pt x="21392" y="4950"/>
                            <a:pt x="21392" y="10800"/>
                          </a:cubicBezTo>
                          <a:cubicBezTo>
                            <a:pt x="21392" y="12189"/>
                            <a:pt x="21118" y="13565"/>
                            <a:pt x="20587" y="14848"/>
                          </a:cubicBezTo>
                          <a:lnTo>
                            <a:pt x="20779" y="14928"/>
                          </a:lnTo>
                          <a:cubicBezTo>
                            <a:pt x="21321" y="13619"/>
                            <a:pt x="21600" y="12216"/>
                            <a:pt x="21600" y="10800"/>
                          </a:cubicBezTo>
                          <a:cubicBezTo>
                            <a:pt x="21600" y="4835"/>
                            <a:pt x="16764" y="0"/>
                            <a:pt x="10800" y="0"/>
                          </a:cubicBezTo>
                          <a:cubicBezTo>
                            <a:pt x="4835" y="0"/>
                            <a:pt x="0" y="4835"/>
                            <a:pt x="0" y="10800"/>
                          </a:cubicBezTo>
                          <a:cubicBezTo>
                            <a:pt x="-1" y="12216"/>
                            <a:pt x="278" y="13619"/>
                            <a:pt x="820" y="14928"/>
                          </a:cubicBezTo>
                          <a:lnTo>
                            <a:pt x="1012" y="14848"/>
                          </a:lnTo>
                          <a:close/>
                        </a:path>
                      </a:pathLst>
                    </a:custGeom>
                    <a:solidFill>
                      <a:schemeClr val="accent1"/>
                    </a:solidFill>
                    <a:ln w="9525">
                      <a:solidFill>
                        <a:schemeClr val="tx1"/>
                      </a:solidFill>
                      <a:miter lim="800000"/>
                      <a:headEnd/>
                      <a:tailEnd/>
                    </a:ln>
                  </p:spPr>
                  <p:txBody>
                    <a:bodyPr wrap="none" anchor="ctr"/>
                    <a:lstStyle/>
                    <a:p>
                      <a:endParaRPr lang="en-GB"/>
                    </a:p>
                  </p:txBody>
                </p:sp>
                <p:sp>
                  <p:nvSpPr>
                    <p:cNvPr id="25061" name="AutoShape 1034"/>
                    <p:cNvSpPr>
                      <a:spLocks noChangeArrowheads="1"/>
                    </p:cNvSpPr>
                    <p:nvPr/>
                  </p:nvSpPr>
                  <p:spPr bwMode="auto">
                    <a:xfrm rot="10800000">
                      <a:off x="2592" y="3936"/>
                      <a:ext cx="192"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12375 h 21600"/>
                      </a:gdLst>
                      <a:ahLst/>
                      <a:cxnLst>
                        <a:cxn ang="T8">
                          <a:pos x="T0" y="T1"/>
                        </a:cxn>
                        <a:cxn ang="T9">
                          <a:pos x="T2" y="T3"/>
                        </a:cxn>
                        <a:cxn ang="T10">
                          <a:pos x="T4" y="T5"/>
                        </a:cxn>
                        <a:cxn ang="T11">
                          <a:pos x="T6" y="T7"/>
                        </a:cxn>
                      </a:cxnLst>
                      <a:rect l="T12" t="T13" r="T14" b="T15"/>
                      <a:pathLst>
                        <a:path w="21600" h="21600">
                          <a:moveTo>
                            <a:pt x="1012" y="14848"/>
                          </a:moveTo>
                          <a:cubicBezTo>
                            <a:pt x="481" y="13565"/>
                            <a:pt x="208" y="12189"/>
                            <a:pt x="208" y="10800"/>
                          </a:cubicBezTo>
                          <a:cubicBezTo>
                            <a:pt x="208" y="4950"/>
                            <a:pt x="4950" y="208"/>
                            <a:pt x="10800" y="208"/>
                          </a:cubicBezTo>
                          <a:cubicBezTo>
                            <a:pt x="16649" y="208"/>
                            <a:pt x="21392" y="4950"/>
                            <a:pt x="21392" y="10800"/>
                          </a:cubicBezTo>
                          <a:cubicBezTo>
                            <a:pt x="21392" y="12189"/>
                            <a:pt x="21118" y="13565"/>
                            <a:pt x="20587" y="14848"/>
                          </a:cubicBezTo>
                          <a:lnTo>
                            <a:pt x="20779" y="14928"/>
                          </a:lnTo>
                          <a:cubicBezTo>
                            <a:pt x="21321" y="13619"/>
                            <a:pt x="21600" y="12216"/>
                            <a:pt x="21600" y="10800"/>
                          </a:cubicBezTo>
                          <a:cubicBezTo>
                            <a:pt x="21600" y="4835"/>
                            <a:pt x="16764" y="0"/>
                            <a:pt x="10800" y="0"/>
                          </a:cubicBezTo>
                          <a:cubicBezTo>
                            <a:pt x="4835" y="0"/>
                            <a:pt x="0" y="4835"/>
                            <a:pt x="0" y="10800"/>
                          </a:cubicBezTo>
                          <a:cubicBezTo>
                            <a:pt x="-1" y="12216"/>
                            <a:pt x="278" y="13619"/>
                            <a:pt x="820" y="14928"/>
                          </a:cubicBezTo>
                          <a:lnTo>
                            <a:pt x="1012" y="14848"/>
                          </a:lnTo>
                          <a:close/>
                        </a:path>
                      </a:pathLst>
                    </a:custGeom>
                    <a:solidFill>
                      <a:schemeClr val="accent1"/>
                    </a:solidFill>
                    <a:ln w="9525">
                      <a:solidFill>
                        <a:schemeClr val="tx1"/>
                      </a:solidFill>
                      <a:miter lim="800000"/>
                      <a:headEnd/>
                      <a:tailEnd/>
                    </a:ln>
                  </p:spPr>
                  <p:txBody>
                    <a:bodyPr wrap="none" anchor="ctr"/>
                    <a:lstStyle/>
                    <a:p>
                      <a:endParaRPr lang="en-GB"/>
                    </a:p>
                  </p:txBody>
                </p:sp>
              </p:grpSp>
              <p:sp>
                <p:nvSpPr>
                  <p:cNvPr id="25058" name="Arc 1036"/>
                  <p:cNvSpPr>
                    <a:spLocks/>
                  </p:cNvSpPr>
                  <p:nvPr/>
                </p:nvSpPr>
                <p:spPr bwMode="auto">
                  <a:xfrm rot="-8917620">
                    <a:off x="2640" y="4128"/>
                    <a:ext cx="96" cy="84"/>
                  </a:xfrm>
                  <a:custGeom>
                    <a:avLst/>
                    <a:gdLst>
                      <a:gd name="T0" fmla="*/ 0 w 21600"/>
                      <a:gd name="T1" fmla="*/ 0 h 18788"/>
                      <a:gd name="T2" fmla="*/ 0 w 21600"/>
                      <a:gd name="T3" fmla="*/ 0 h 18788"/>
                      <a:gd name="T4" fmla="*/ 0 w 21600"/>
                      <a:gd name="T5" fmla="*/ 0 h 18788"/>
                      <a:gd name="T6" fmla="*/ 0 60000 65536"/>
                      <a:gd name="T7" fmla="*/ 0 60000 65536"/>
                      <a:gd name="T8" fmla="*/ 0 60000 65536"/>
                      <a:gd name="T9" fmla="*/ 0 w 21600"/>
                      <a:gd name="T10" fmla="*/ 0 h 18788"/>
                      <a:gd name="T11" fmla="*/ 21600 w 21600"/>
                      <a:gd name="T12" fmla="*/ 18788 h 18788"/>
                    </a:gdLst>
                    <a:ahLst/>
                    <a:cxnLst>
                      <a:cxn ang="T6">
                        <a:pos x="T0" y="T1"/>
                      </a:cxn>
                      <a:cxn ang="T7">
                        <a:pos x="T2" y="T3"/>
                      </a:cxn>
                      <a:cxn ang="T8">
                        <a:pos x="T4" y="T5"/>
                      </a:cxn>
                    </a:cxnLst>
                    <a:rect l="T9" t="T10" r="T11" b="T12"/>
                    <a:pathLst>
                      <a:path w="21600" h="18788" fill="none" extrusionOk="0">
                        <a:moveTo>
                          <a:pt x="10657" y="0"/>
                        </a:moveTo>
                        <a:cubicBezTo>
                          <a:pt x="17420" y="3836"/>
                          <a:pt x="21600" y="11012"/>
                          <a:pt x="21600" y="18788"/>
                        </a:cubicBezTo>
                      </a:path>
                      <a:path w="21600" h="18788" stroke="0" extrusionOk="0">
                        <a:moveTo>
                          <a:pt x="10657" y="0"/>
                        </a:moveTo>
                        <a:cubicBezTo>
                          <a:pt x="17420" y="3836"/>
                          <a:pt x="21600" y="11012"/>
                          <a:pt x="21600" y="18788"/>
                        </a:cubicBezTo>
                        <a:lnTo>
                          <a:pt x="0" y="18788"/>
                        </a:lnTo>
                        <a:lnTo>
                          <a:pt x="10657" y="0"/>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grpSp>
        <p:grpSp>
          <p:nvGrpSpPr>
            <p:cNvPr id="25043" name="Group 32"/>
            <p:cNvGrpSpPr>
              <a:grpSpLocks/>
            </p:cNvGrpSpPr>
            <p:nvPr/>
          </p:nvGrpSpPr>
          <p:grpSpPr bwMode="auto">
            <a:xfrm>
              <a:off x="5498929" y="3634735"/>
              <a:ext cx="796070" cy="1193461"/>
              <a:chOff x="2640" y="1863"/>
              <a:chExt cx="1060" cy="1441"/>
            </a:xfrm>
          </p:grpSpPr>
          <p:sp>
            <p:nvSpPr>
              <p:cNvPr id="25045" name="AutoShape 33"/>
              <p:cNvSpPr>
                <a:spLocks noChangeArrowheads="1"/>
              </p:cNvSpPr>
              <p:nvPr/>
            </p:nvSpPr>
            <p:spPr bwMode="auto">
              <a:xfrm>
                <a:off x="2640" y="2016"/>
                <a:ext cx="1060" cy="1288"/>
              </a:xfrm>
              <a:prstGeom prst="roundRect">
                <a:avLst>
                  <a:gd name="adj" fmla="val 16667"/>
                </a:avLst>
              </a:prstGeom>
              <a:solidFill>
                <a:srgbClr val="FFCC00"/>
              </a:solidFill>
              <a:ln w="25400">
                <a:solidFill>
                  <a:schemeClr val="tx1"/>
                </a:solidFill>
                <a:round/>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46" name="Rectangle 34"/>
              <p:cNvSpPr>
                <a:spLocks noChangeArrowheads="1"/>
              </p:cNvSpPr>
              <p:nvPr/>
            </p:nvSpPr>
            <p:spPr bwMode="auto">
              <a:xfrm>
                <a:off x="2832" y="1863"/>
                <a:ext cx="674" cy="161"/>
              </a:xfrm>
              <a:prstGeom prst="rect">
                <a:avLst/>
              </a:prstGeom>
              <a:solidFill>
                <a:srgbClr val="969696"/>
              </a:solidFill>
              <a:ln w="25400">
                <a:solidFill>
                  <a:schemeClr val="tx1"/>
                </a:solidFill>
                <a:miter lim="800000"/>
                <a:headEnd/>
                <a:tailEnd/>
              </a:ln>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nvGrpSpPr>
              <p:cNvPr id="25047" name="Group 39"/>
              <p:cNvGrpSpPr>
                <a:grpSpLocks/>
              </p:cNvGrpSpPr>
              <p:nvPr/>
            </p:nvGrpSpPr>
            <p:grpSpPr bwMode="auto">
              <a:xfrm>
                <a:off x="3408" y="2304"/>
                <a:ext cx="192" cy="144"/>
                <a:chOff x="3408" y="2304"/>
                <a:chExt cx="192" cy="144"/>
              </a:xfrm>
            </p:grpSpPr>
            <p:sp>
              <p:nvSpPr>
                <p:cNvPr id="25049" name="Line 40"/>
                <p:cNvSpPr>
                  <a:spLocks noChangeShapeType="1"/>
                </p:cNvSpPr>
                <p:nvPr/>
              </p:nvSpPr>
              <p:spPr bwMode="auto">
                <a:xfrm flipH="1">
                  <a:off x="3408" y="2304"/>
                  <a:ext cx="144"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50" name="Line 41"/>
                <p:cNvSpPr>
                  <a:spLocks noChangeShapeType="1"/>
                </p:cNvSpPr>
                <p:nvPr/>
              </p:nvSpPr>
              <p:spPr bwMode="auto">
                <a:xfrm flipV="1">
                  <a:off x="3504" y="2352"/>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5048" name="Line 42"/>
              <p:cNvSpPr>
                <a:spLocks noChangeShapeType="1"/>
              </p:cNvSpPr>
              <p:nvPr/>
            </p:nvSpPr>
            <p:spPr bwMode="auto">
              <a:xfrm flipV="1">
                <a:off x="3408" y="2304"/>
                <a:ext cx="96"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0" name="Freeform 9"/>
            <p:cNvSpPr/>
            <p:nvPr/>
          </p:nvSpPr>
          <p:spPr>
            <a:xfrm>
              <a:off x="5900405" y="3104226"/>
              <a:ext cx="841038" cy="520784"/>
            </a:xfrm>
            <a:custGeom>
              <a:avLst/>
              <a:gdLst>
                <a:gd name="connsiteX0" fmla="*/ 0 w 839972"/>
                <a:gd name="connsiteY0" fmla="*/ 521476 h 521476"/>
                <a:gd name="connsiteX1" fmla="*/ 287079 w 839972"/>
                <a:gd name="connsiteY1" fmla="*/ 481 h 521476"/>
                <a:gd name="connsiteX2" fmla="*/ 839972 w 839972"/>
                <a:gd name="connsiteY2" fmla="*/ 447048 h 521476"/>
              </a:gdLst>
              <a:ahLst/>
              <a:cxnLst>
                <a:cxn ang="0">
                  <a:pos x="connsiteX0" y="connsiteY0"/>
                </a:cxn>
                <a:cxn ang="0">
                  <a:pos x="connsiteX1" y="connsiteY1"/>
                </a:cxn>
                <a:cxn ang="0">
                  <a:pos x="connsiteX2" y="connsiteY2"/>
                </a:cxn>
              </a:cxnLst>
              <a:rect l="l" t="t" r="r" b="b"/>
              <a:pathLst>
                <a:path w="839972" h="521476">
                  <a:moveTo>
                    <a:pt x="0" y="521476"/>
                  </a:moveTo>
                  <a:cubicBezTo>
                    <a:pt x="73542" y="267181"/>
                    <a:pt x="147084" y="12886"/>
                    <a:pt x="287079" y="481"/>
                  </a:cubicBezTo>
                  <a:cubicBezTo>
                    <a:pt x="427074" y="-11924"/>
                    <a:pt x="633523" y="217562"/>
                    <a:pt x="839972" y="44704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8" name="Line 1061"/>
          <p:cNvSpPr>
            <a:spLocks noChangeShapeType="1"/>
          </p:cNvSpPr>
          <p:nvPr/>
        </p:nvSpPr>
        <p:spPr bwMode="auto">
          <a:xfrm>
            <a:off x="4749800" y="4454525"/>
            <a:ext cx="339725"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9" name="Line 1061"/>
          <p:cNvSpPr>
            <a:spLocks noChangeShapeType="1"/>
          </p:cNvSpPr>
          <p:nvPr/>
        </p:nvSpPr>
        <p:spPr bwMode="auto">
          <a:xfrm>
            <a:off x="7304088" y="4446588"/>
            <a:ext cx="341312"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24606" name="Group 331"/>
          <p:cNvGrpSpPr>
            <a:grpSpLocks/>
          </p:cNvGrpSpPr>
          <p:nvPr/>
        </p:nvGrpSpPr>
        <p:grpSpPr bwMode="auto">
          <a:xfrm rot="-9200971">
            <a:off x="1670050" y="2628900"/>
            <a:ext cx="190500" cy="366713"/>
            <a:chOff x="5540761" y="1348784"/>
            <a:chExt cx="2548987" cy="3156214"/>
          </a:xfrm>
        </p:grpSpPr>
        <p:grpSp>
          <p:nvGrpSpPr>
            <p:cNvPr id="25024" name="Group 4"/>
            <p:cNvGrpSpPr>
              <a:grpSpLocks/>
            </p:cNvGrpSpPr>
            <p:nvPr/>
          </p:nvGrpSpPr>
          <p:grpSpPr bwMode="auto">
            <a:xfrm>
              <a:off x="5749454" y="1348784"/>
              <a:ext cx="1923193" cy="3156214"/>
              <a:chOff x="2252" y="368"/>
              <a:chExt cx="610" cy="872"/>
            </a:xfrm>
          </p:grpSpPr>
          <p:grpSp>
            <p:nvGrpSpPr>
              <p:cNvPr id="25029" name="Group 5"/>
              <p:cNvGrpSpPr>
                <a:grpSpLocks/>
              </p:cNvGrpSpPr>
              <p:nvPr/>
            </p:nvGrpSpPr>
            <p:grpSpPr bwMode="auto">
              <a:xfrm>
                <a:off x="2454" y="634"/>
                <a:ext cx="211" cy="606"/>
                <a:chOff x="2454" y="634"/>
                <a:chExt cx="211" cy="606"/>
              </a:xfrm>
            </p:grpSpPr>
            <p:sp>
              <p:nvSpPr>
                <p:cNvPr id="25038"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39"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40"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41"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030" name="Group 10"/>
              <p:cNvGrpSpPr>
                <a:grpSpLocks/>
              </p:cNvGrpSpPr>
              <p:nvPr/>
            </p:nvGrpSpPr>
            <p:grpSpPr bwMode="auto">
              <a:xfrm>
                <a:off x="2689" y="368"/>
                <a:ext cx="173" cy="418"/>
                <a:chOff x="2689" y="368"/>
                <a:chExt cx="173" cy="418"/>
              </a:xfrm>
            </p:grpSpPr>
            <p:sp>
              <p:nvSpPr>
                <p:cNvPr id="25035"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36"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37"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031" name="Group 14"/>
              <p:cNvGrpSpPr>
                <a:grpSpLocks/>
              </p:cNvGrpSpPr>
              <p:nvPr/>
            </p:nvGrpSpPr>
            <p:grpSpPr bwMode="auto">
              <a:xfrm>
                <a:off x="2252" y="368"/>
                <a:ext cx="186" cy="417"/>
                <a:chOff x="2252" y="368"/>
                <a:chExt cx="186" cy="417"/>
              </a:xfrm>
            </p:grpSpPr>
            <p:sp>
              <p:nvSpPr>
                <p:cNvPr id="25032"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33"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34"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5025"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26"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27"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28"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07" name="Group 350"/>
          <p:cNvGrpSpPr>
            <a:grpSpLocks/>
          </p:cNvGrpSpPr>
          <p:nvPr/>
        </p:nvGrpSpPr>
        <p:grpSpPr bwMode="auto">
          <a:xfrm rot="9971663">
            <a:off x="2108200" y="2776538"/>
            <a:ext cx="192088" cy="365125"/>
            <a:chOff x="5540761" y="1348784"/>
            <a:chExt cx="2548987" cy="3156214"/>
          </a:xfrm>
        </p:grpSpPr>
        <p:grpSp>
          <p:nvGrpSpPr>
            <p:cNvPr id="25006" name="Group 4"/>
            <p:cNvGrpSpPr>
              <a:grpSpLocks/>
            </p:cNvGrpSpPr>
            <p:nvPr/>
          </p:nvGrpSpPr>
          <p:grpSpPr bwMode="auto">
            <a:xfrm>
              <a:off x="5749454" y="1348784"/>
              <a:ext cx="1923193" cy="3156214"/>
              <a:chOff x="2252" y="368"/>
              <a:chExt cx="610" cy="872"/>
            </a:xfrm>
          </p:grpSpPr>
          <p:grpSp>
            <p:nvGrpSpPr>
              <p:cNvPr id="25011" name="Group 5"/>
              <p:cNvGrpSpPr>
                <a:grpSpLocks/>
              </p:cNvGrpSpPr>
              <p:nvPr/>
            </p:nvGrpSpPr>
            <p:grpSpPr bwMode="auto">
              <a:xfrm>
                <a:off x="2454" y="634"/>
                <a:ext cx="211" cy="606"/>
                <a:chOff x="2454" y="634"/>
                <a:chExt cx="211" cy="606"/>
              </a:xfrm>
            </p:grpSpPr>
            <p:sp>
              <p:nvSpPr>
                <p:cNvPr id="25020"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21"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22"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23"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012" name="Group 10"/>
              <p:cNvGrpSpPr>
                <a:grpSpLocks/>
              </p:cNvGrpSpPr>
              <p:nvPr/>
            </p:nvGrpSpPr>
            <p:grpSpPr bwMode="auto">
              <a:xfrm>
                <a:off x="2689" y="368"/>
                <a:ext cx="173" cy="418"/>
                <a:chOff x="2689" y="368"/>
                <a:chExt cx="173" cy="418"/>
              </a:xfrm>
            </p:grpSpPr>
            <p:sp>
              <p:nvSpPr>
                <p:cNvPr id="25017"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18"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19"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5013" name="Group 14"/>
              <p:cNvGrpSpPr>
                <a:grpSpLocks/>
              </p:cNvGrpSpPr>
              <p:nvPr/>
            </p:nvGrpSpPr>
            <p:grpSpPr bwMode="auto">
              <a:xfrm>
                <a:off x="2252" y="368"/>
                <a:ext cx="186" cy="417"/>
                <a:chOff x="2252" y="368"/>
                <a:chExt cx="186" cy="417"/>
              </a:xfrm>
            </p:grpSpPr>
            <p:sp>
              <p:nvSpPr>
                <p:cNvPr id="25014"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15"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16"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5007"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08"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09"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10"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08" name="Group 369"/>
          <p:cNvGrpSpPr>
            <a:grpSpLocks/>
          </p:cNvGrpSpPr>
          <p:nvPr/>
        </p:nvGrpSpPr>
        <p:grpSpPr bwMode="auto">
          <a:xfrm rot="-9200971">
            <a:off x="971550" y="2681288"/>
            <a:ext cx="190500" cy="365125"/>
            <a:chOff x="5540761" y="1348784"/>
            <a:chExt cx="2548987" cy="3156214"/>
          </a:xfrm>
        </p:grpSpPr>
        <p:grpSp>
          <p:nvGrpSpPr>
            <p:cNvPr id="24988" name="Group 4"/>
            <p:cNvGrpSpPr>
              <a:grpSpLocks/>
            </p:cNvGrpSpPr>
            <p:nvPr/>
          </p:nvGrpSpPr>
          <p:grpSpPr bwMode="auto">
            <a:xfrm>
              <a:off x="5749454" y="1348784"/>
              <a:ext cx="1923193" cy="3156214"/>
              <a:chOff x="2252" y="368"/>
              <a:chExt cx="610" cy="872"/>
            </a:xfrm>
          </p:grpSpPr>
          <p:grpSp>
            <p:nvGrpSpPr>
              <p:cNvPr id="24993" name="Group 5"/>
              <p:cNvGrpSpPr>
                <a:grpSpLocks/>
              </p:cNvGrpSpPr>
              <p:nvPr/>
            </p:nvGrpSpPr>
            <p:grpSpPr bwMode="auto">
              <a:xfrm>
                <a:off x="2454" y="634"/>
                <a:ext cx="211" cy="606"/>
                <a:chOff x="2454" y="634"/>
                <a:chExt cx="211" cy="606"/>
              </a:xfrm>
            </p:grpSpPr>
            <p:sp>
              <p:nvSpPr>
                <p:cNvPr id="25002"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03"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04"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05"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94" name="Group 10"/>
              <p:cNvGrpSpPr>
                <a:grpSpLocks/>
              </p:cNvGrpSpPr>
              <p:nvPr/>
            </p:nvGrpSpPr>
            <p:grpSpPr bwMode="auto">
              <a:xfrm>
                <a:off x="2689" y="368"/>
                <a:ext cx="173" cy="418"/>
                <a:chOff x="2689" y="368"/>
                <a:chExt cx="173" cy="418"/>
              </a:xfrm>
            </p:grpSpPr>
            <p:sp>
              <p:nvSpPr>
                <p:cNvPr id="24999"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00"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5001"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95" name="Group 14"/>
              <p:cNvGrpSpPr>
                <a:grpSpLocks/>
              </p:cNvGrpSpPr>
              <p:nvPr/>
            </p:nvGrpSpPr>
            <p:grpSpPr bwMode="auto">
              <a:xfrm>
                <a:off x="2252" y="368"/>
                <a:ext cx="186" cy="417"/>
                <a:chOff x="2252" y="368"/>
                <a:chExt cx="186" cy="417"/>
              </a:xfrm>
            </p:grpSpPr>
            <p:sp>
              <p:nvSpPr>
                <p:cNvPr id="24996"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97"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98"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989"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90"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91"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92"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09" name="Group 388"/>
          <p:cNvGrpSpPr>
            <a:grpSpLocks/>
          </p:cNvGrpSpPr>
          <p:nvPr/>
        </p:nvGrpSpPr>
        <p:grpSpPr bwMode="auto">
          <a:xfrm rot="3600000">
            <a:off x="2530476" y="1263650"/>
            <a:ext cx="190500" cy="365125"/>
            <a:chOff x="5540761" y="1348784"/>
            <a:chExt cx="2548987" cy="3156214"/>
          </a:xfrm>
        </p:grpSpPr>
        <p:grpSp>
          <p:nvGrpSpPr>
            <p:cNvPr id="24970" name="Group 4"/>
            <p:cNvGrpSpPr>
              <a:grpSpLocks/>
            </p:cNvGrpSpPr>
            <p:nvPr/>
          </p:nvGrpSpPr>
          <p:grpSpPr bwMode="auto">
            <a:xfrm>
              <a:off x="5749454" y="1348784"/>
              <a:ext cx="1923193" cy="3156214"/>
              <a:chOff x="2252" y="368"/>
              <a:chExt cx="610" cy="872"/>
            </a:xfrm>
          </p:grpSpPr>
          <p:grpSp>
            <p:nvGrpSpPr>
              <p:cNvPr id="24975" name="Group 5"/>
              <p:cNvGrpSpPr>
                <a:grpSpLocks/>
              </p:cNvGrpSpPr>
              <p:nvPr/>
            </p:nvGrpSpPr>
            <p:grpSpPr bwMode="auto">
              <a:xfrm>
                <a:off x="2454" y="634"/>
                <a:ext cx="211" cy="606"/>
                <a:chOff x="2454" y="634"/>
                <a:chExt cx="211" cy="606"/>
              </a:xfrm>
            </p:grpSpPr>
            <p:sp>
              <p:nvSpPr>
                <p:cNvPr id="24984"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85"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86"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87"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76" name="Group 10"/>
              <p:cNvGrpSpPr>
                <a:grpSpLocks/>
              </p:cNvGrpSpPr>
              <p:nvPr/>
            </p:nvGrpSpPr>
            <p:grpSpPr bwMode="auto">
              <a:xfrm>
                <a:off x="2689" y="368"/>
                <a:ext cx="173" cy="418"/>
                <a:chOff x="2689" y="368"/>
                <a:chExt cx="173" cy="418"/>
              </a:xfrm>
            </p:grpSpPr>
            <p:sp>
              <p:nvSpPr>
                <p:cNvPr id="24981"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82"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83"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77" name="Group 14"/>
              <p:cNvGrpSpPr>
                <a:grpSpLocks/>
              </p:cNvGrpSpPr>
              <p:nvPr/>
            </p:nvGrpSpPr>
            <p:grpSpPr bwMode="auto">
              <a:xfrm>
                <a:off x="2252" y="368"/>
                <a:ext cx="186" cy="417"/>
                <a:chOff x="2252" y="368"/>
                <a:chExt cx="186" cy="417"/>
              </a:xfrm>
            </p:grpSpPr>
            <p:sp>
              <p:nvSpPr>
                <p:cNvPr id="24978"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79"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80"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971"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72"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73"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74"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10" name="Group 465"/>
          <p:cNvGrpSpPr>
            <a:grpSpLocks/>
          </p:cNvGrpSpPr>
          <p:nvPr/>
        </p:nvGrpSpPr>
        <p:grpSpPr bwMode="auto">
          <a:xfrm rot="-900000">
            <a:off x="2503488" y="2574925"/>
            <a:ext cx="190500" cy="365125"/>
            <a:chOff x="5540761" y="1348784"/>
            <a:chExt cx="2548987" cy="3156214"/>
          </a:xfrm>
        </p:grpSpPr>
        <p:grpSp>
          <p:nvGrpSpPr>
            <p:cNvPr id="24952" name="Group 4"/>
            <p:cNvGrpSpPr>
              <a:grpSpLocks/>
            </p:cNvGrpSpPr>
            <p:nvPr/>
          </p:nvGrpSpPr>
          <p:grpSpPr bwMode="auto">
            <a:xfrm>
              <a:off x="5749454" y="1348784"/>
              <a:ext cx="1923193" cy="3156214"/>
              <a:chOff x="2252" y="368"/>
              <a:chExt cx="610" cy="872"/>
            </a:xfrm>
          </p:grpSpPr>
          <p:grpSp>
            <p:nvGrpSpPr>
              <p:cNvPr id="24957" name="Group 5"/>
              <p:cNvGrpSpPr>
                <a:grpSpLocks/>
              </p:cNvGrpSpPr>
              <p:nvPr/>
            </p:nvGrpSpPr>
            <p:grpSpPr bwMode="auto">
              <a:xfrm>
                <a:off x="2454" y="634"/>
                <a:ext cx="211" cy="606"/>
                <a:chOff x="2454" y="634"/>
                <a:chExt cx="211" cy="606"/>
              </a:xfrm>
            </p:grpSpPr>
            <p:sp>
              <p:nvSpPr>
                <p:cNvPr id="24966"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67"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68"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69"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58" name="Group 10"/>
              <p:cNvGrpSpPr>
                <a:grpSpLocks/>
              </p:cNvGrpSpPr>
              <p:nvPr/>
            </p:nvGrpSpPr>
            <p:grpSpPr bwMode="auto">
              <a:xfrm>
                <a:off x="2689" y="368"/>
                <a:ext cx="173" cy="418"/>
                <a:chOff x="2689" y="368"/>
                <a:chExt cx="173" cy="418"/>
              </a:xfrm>
            </p:grpSpPr>
            <p:sp>
              <p:nvSpPr>
                <p:cNvPr id="24963"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64"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65"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59" name="Group 14"/>
              <p:cNvGrpSpPr>
                <a:grpSpLocks/>
              </p:cNvGrpSpPr>
              <p:nvPr/>
            </p:nvGrpSpPr>
            <p:grpSpPr bwMode="auto">
              <a:xfrm>
                <a:off x="2252" y="368"/>
                <a:ext cx="186" cy="417"/>
                <a:chOff x="2252" y="368"/>
                <a:chExt cx="186" cy="417"/>
              </a:xfrm>
            </p:grpSpPr>
            <p:sp>
              <p:nvSpPr>
                <p:cNvPr id="24960"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61"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62"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953"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54"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55"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56"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11" name="Group 484"/>
          <p:cNvGrpSpPr>
            <a:grpSpLocks/>
          </p:cNvGrpSpPr>
          <p:nvPr/>
        </p:nvGrpSpPr>
        <p:grpSpPr bwMode="auto">
          <a:xfrm rot="-900000">
            <a:off x="877888" y="1335088"/>
            <a:ext cx="190500" cy="365125"/>
            <a:chOff x="5540761" y="1348784"/>
            <a:chExt cx="2548987" cy="3156214"/>
          </a:xfrm>
        </p:grpSpPr>
        <p:grpSp>
          <p:nvGrpSpPr>
            <p:cNvPr id="24934" name="Group 4"/>
            <p:cNvGrpSpPr>
              <a:grpSpLocks/>
            </p:cNvGrpSpPr>
            <p:nvPr/>
          </p:nvGrpSpPr>
          <p:grpSpPr bwMode="auto">
            <a:xfrm>
              <a:off x="5749454" y="1348784"/>
              <a:ext cx="1923193" cy="3156214"/>
              <a:chOff x="2252" y="368"/>
              <a:chExt cx="610" cy="872"/>
            </a:xfrm>
          </p:grpSpPr>
          <p:grpSp>
            <p:nvGrpSpPr>
              <p:cNvPr id="24939" name="Group 5"/>
              <p:cNvGrpSpPr>
                <a:grpSpLocks/>
              </p:cNvGrpSpPr>
              <p:nvPr/>
            </p:nvGrpSpPr>
            <p:grpSpPr bwMode="auto">
              <a:xfrm>
                <a:off x="2454" y="634"/>
                <a:ext cx="211" cy="606"/>
                <a:chOff x="2454" y="634"/>
                <a:chExt cx="211" cy="606"/>
              </a:xfrm>
            </p:grpSpPr>
            <p:sp>
              <p:nvSpPr>
                <p:cNvPr id="24948"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49"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50"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51"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40" name="Group 10"/>
              <p:cNvGrpSpPr>
                <a:grpSpLocks/>
              </p:cNvGrpSpPr>
              <p:nvPr/>
            </p:nvGrpSpPr>
            <p:grpSpPr bwMode="auto">
              <a:xfrm>
                <a:off x="2689" y="368"/>
                <a:ext cx="173" cy="418"/>
                <a:chOff x="2689" y="368"/>
                <a:chExt cx="173" cy="418"/>
              </a:xfrm>
            </p:grpSpPr>
            <p:sp>
              <p:nvSpPr>
                <p:cNvPr id="24945"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46"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47"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41" name="Group 14"/>
              <p:cNvGrpSpPr>
                <a:grpSpLocks/>
              </p:cNvGrpSpPr>
              <p:nvPr/>
            </p:nvGrpSpPr>
            <p:grpSpPr bwMode="auto">
              <a:xfrm>
                <a:off x="2252" y="368"/>
                <a:ext cx="186" cy="417"/>
                <a:chOff x="2252" y="368"/>
                <a:chExt cx="186" cy="417"/>
              </a:xfrm>
            </p:grpSpPr>
            <p:sp>
              <p:nvSpPr>
                <p:cNvPr id="24942"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43"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44"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935"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36"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37"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38"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sp>
        <p:nvSpPr>
          <p:cNvPr id="13" name="Freeform 12"/>
          <p:cNvSpPr/>
          <p:nvPr/>
        </p:nvSpPr>
        <p:spPr>
          <a:xfrm>
            <a:off x="2838450" y="1776413"/>
            <a:ext cx="142875" cy="115887"/>
          </a:xfrm>
          <a:custGeom>
            <a:avLst/>
            <a:gdLst>
              <a:gd name="connsiteX0" fmla="*/ 0 w 143010"/>
              <a:gd name="connsiteY0" fmla="*/ 0 h 116958"/>
              <a:gd name="connsiteX1" fmla="*/ 0 w 143010"/>
              <a:gd name="connsiteY1" fmla="*/ 0 h 116958"/>
              <a:gd name="connsiteX2" fmla="*/ 106325 w 143010"/>
              <a:gd name="connsiteY2" fmla="*/ 116958 h 116958"/>
              <a:gd name="connsiteX3" fmla="*/ 138223 w 143010"/>
              <a:gd name="connsiteY3" fmla="*/ 106326 h 116958"/>
              <a:gd name="connsiteX4" fmla="*/ 127590 w 143010"/>
              <a:gd name="connsiteY4" fmla="*/ 31898 h 116958"/>
              <a:gd name="connsiteX5" fmla="*/ 63795 w 143010"/>
              <a:gd name="connsiteY5" fmla="*/ 53163 h 116958"/>
              <a:gd name="connsiteX6" fmla="*/ 31897 w 143010"/>
              <a:gd name="connsiteY6" fmla="*/ 31898 h 116958"/>
              <a:gd name="connsiteX7" fmla="*/ 0 w 143010"/>
              <a:gd name="connsiteY7" fmla="*/ 0 h 11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10" h="116958">
                <a:moveTo>
                  <a:pt x="0" y="0"/>
                </a:moveTo>
                <a:lnTo>
                  <a:pt x="0" y="0"/>
                </a:lnTo>
                <a:cubicBezTo>
                  <a:pt x="80855" y="115507"/>
                  <a:pt x="33386" y="92646"/>
                  <a:pt x="106325" y="116958"/>
                </a:cubicBezTo>
                <a:cubicBezTo>
                  <a:pt x="116958" y="113414"/>
                  <a:pt x="135505" y="117199"/>
                  <a:pt x="138223" y="106326"/>
                </a:cubicBezTo>
                <a:cubicBezTo>
                  <a:pt x="144301" y="82013"/>
                  <a:pt x="147983" y="46465"/>
                  <a:pt x="127590" y="31898"/>
                </a:cubicBezTo>
                <a:cubicBezTo>
                  <a:pt x="109350" y="18869"/>
                  <a:pt x="63795" y="53163"/>
                  <a:pt x="63795" y="53163"/>
                </a:cubicBezTo>
                <a:cubicBezTo>
                  <a:pt x="53162" y="46075"/>
                  <a:pt x="43327" y="37613"/>
                  <a:pt x="31897" y="31898"/>
                </a:cubicBezTo>
                <a:cubicBezTo>
                  <a:pt x="21873" y="26886"/>
                  <a:pt x="5316" y="5316"/>
                  <a:pt x="0"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Freeform 13"/>
          <p:cNvSpPr/>
          <p:nvPr/>
        </p:nvSpPr>
        <p:spPr>
          <a:xfrm>
            <a:off x="636588" y="2159000"/>
            <a:ext cx="87312" cy="106363"/>
          </a:xfrm>
          <a:custGeom>
            <a:avLst/>
            <a:gdLst>
              <a:gd name="connsiteX0" fmla="*/ 1973 w 87532"/>
              <a:gd name="connsiteY0" fmla="*/ 0 h 106458"/>
              <a:gd name="connsiteX1" fmla="*/ 1973 w 87532"/>
              <a:gd name="connsiteY1" fmla="*/ 0 h 106458"/>
              <a:gd name="connsiteX2" fmla="*/ 12606 w 87532"/>
              <a:gd name="connsiteY2" fmla="*/ 95693 h 106458"/>
              <a:gd name="connsiteX3" fmla="*/ 87034 w 87532"/>
              <a:gd name="connsiteY3" fmla="*/ 85061 h 106458"/>
              <a:gd name="connsiteX4" fmla="*/ 23238 w 87532"/>
              <a:gd name="connsiteY4" fmla="*/ 63796 h 106458"/>
              <a:gd name="connsiteX5" fmla="*/ 1973 w 87532"/>
              <a:gd name="connsiteY5" fmla="*/ 0 h 106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532" h="106458">
                <a:moveTo>
                  <a:pt x="1973" y="0"/>
                </a:moveTo>
                <a:lnTo>
                  <a:pt x="1973" y="0"/>
                </a:lnTo>
                <a:cubicBezTo>
                  <a:pt x="5517" y="31898"/>
                  <a:pt x="-10088" y="72999"/>
                  <a:pt x="12606" y="95693"/>
                </a:cubicBezTo>
                <a:cubicBezTo>
                  <a:pt x="30327" y="113414"/>
                  <a:pt x="79109" y="108836"/>
                  <a:pt x="87034" y="85061"/>
                </a:cubicBezTo>
                <a:cubicBezTo>
                  <a:pt x="94122" y="63796"/>
                  <a:pt x="23238" y="63796"/>
                  <a:pt x="23238" y="63796"/>
                </a:cubicBezTo>
                <a:lnTo>
                  <a:pt x="1973"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Freeform 14"/>
          <p:cNvSpPr/>
          <p:nvPr/>
        </p:nvSpPr>
        <p:spPr>
          <a:xfrm>
            <a:off x="1276350" y="2743200"/>
            <a:ext cx="84138" cy="117475"/>
          </a:xfrm>
          <a:custGeom>
            <a:avLst/>
            <a:gdLst>
              <a:gd name="connsiteX0" fmla="*/ 0 w 85060"/>
              <a:gd name="connsiteY0" fmla="*/ 0 h 117280"/>
              <a:gd name="connsiteX1" fmla="*/ 0 w 85060"/>
              <a:gd name="connsiteY1" fmla="*/ 0 h 117280"/>
              <a:gd name="connsiteX2" fmla="*/ 31897 w 85060"/>
              <a:gd name="connsiteY2" fmla="*/ 95693 h 117280"/>
              <a:gd name="connsiteX3" fmla="*/ 63795 w 85060"/>
              <a:gd name="connsiteY3" fmla="*/ 116958 h 117280"/>
              <a:gd name="connsiteX4" fmla="*/ 85060 w 85060"/>
              <a:gd name="connsiteY4" fmla="*/ 85060 h 117280"/>
              <a:gd name="connsiteX5" fmla="*/ 74428 w 85060"/>
              <a:gd name="connsiteY5" fmla="*/ 53163 h 117280"/>
              <a:gd name="connsiteX6" fmla="*/ 21265 w 85060"/>
              <a:gd name="connsiteY6" fmla="*/ 10633 h 117280"/>
              <a:gd name="connsiteX7" fmla="*/ 0 w 85060"/>
              <a:gd name="connsiteY7" fmla="*/ 0 h 11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060" h="117280">
                <a:moveTo>
                  <a:pt x="0" y="0"/>
                </a:moveTo>
                <a:lnTo>
                  <a:pt x="0" y="0"/>
                </a:lnTo>
                <a:cubicBezTo>
                  <a:pt x="10632" y="31898"/>
                  <a:pt x="15797" y="66175"/>
                  <a:pt x="31897" y="95693"/>
                </a:cubicBezTo>
                <a:cubicBezTo>
                  <a:pt x="38016" y="106911"/>
                  <a:pt x="51264" y="119464"/>
                  <a:pt x="63795" y="116958"/>
                </a:cubicBezTo>
                <a:cubicBezTo>
                  <a:pt x="76326" y="114452"/>
                  <a:pt x="77972" y="95693"/>
                  <a:pt x="85060" y="85060"/>
                </a:cubicBezTo>
                <a:cubicBezTo>
                  <a:pt x="81516" y="74428"/>
                  <a:pt x="80194" y="62773"/>
                  <a:pt x="74428" y="53163"/>
                </a:cubicBezTo>
                <a:cubicBezTo>
                  <a:pt x="64329" y="36331"/>
                  <a:pt x="35751" y="20290"/>
                  <a:pt x="21265" y="10633"/>
                </a:cubicBezTo>
                <a:lnTo>
                  <a:pt x="0"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Freeform 15"/>
          <p:cNvSpPr/>
          <p:nvPr/>
        </p:nvSpPr>
        <p:spPr>
          <a:xfrm>
            <a:off x="2274888" y="2679700"/>
            <a:ext cx="96837" cy="138113"/>
          </a:xfrm>
          <a:custGeom>
            <a:avLst/>
            <a:gdLst>
              <a:gd name="connsiteX0" fmla="*/ 0 w 95693"/>
              <a:gd name="connsiteY0" fmla="*/ 0 h 138223"/>
              <a:gd name="connsiteX1" fmla="*/ 0 w 95693"/>
              <a:gd name="connsiteY1" fmla="*/ 0 h 138223"/>
              <a:gd name="connsiteX2" fmla="*/ 42530 w 95693"/>
              <a:gd name="connsiteY2" fmla="*/ 127590 h 138223"/>
              <a:gd name="connsiteX3" fmla="*/ 74428 w 95693"/>
              <a:gd name="connsiteY3" fmla="*/ 138223 h 138223"/>
              <a:gd name="connsiteX4" fmla="*/ 95693 w 95693"/>
              <a:gd name="connsiteY4" fmla="*/ 106325 h 138223"/>
              <a:gd name="connsiteX5" fmla="*/ 42530 w 95693"/>
              <a:gd name="connsiteY5" fmla="*/ 63795 h 138223"/>
              <a:gd name="connsiteX6" fmla="*/ 0 w 95693"/>
              <a:gd name="connsiteY6" fmla="*/ 0 h 13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693" h="138223">
                <a:moveTo>
                  <a:pt x="0" y="0"/>
                </a:moveTo>
                <a:lnTo>
                  <a:pt x="0" y="0"/>
                </a:lnTo>
                <a:cubicBezTo>
                  <a:pt x="4982" y="22417"/>
                  <a:pt x="10592" y="102039"/>
                  <a:pt x="42530" y="127590"/>
                </a:cubicBezTo>
                <a:cubicBezTo>
                  <a:pt x="51282" y="134591"/>
                  <a:pt x="63795" y="134679"/>
                  <a:pt x="74428" y="138223"/>
                </a:cubicBezTo>
                <a:cubicBezTo>
                  <a:pt x="81516" y="127590"/>
                  <a:pt x="95693" y="119104"/>
                  <a:pt x="95693" y="106325"/>
                </a:cubicBezTo>
                <a:cubicBezTo>
                  <a:pt x="95693" y="70479"/>
                  <a:pt x="62447" y="73753"/>
                  <a:pt x="42530" y="63795"/>
                </a:cubicBezTo>
                <a:cubicBezTo>
                  <a:pt x="18485" y="51772"/>
                  <a:pt x="7088" y="10632"/>
                  <a:pt x="0"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p:cNvSpPr/>
          <p:nvPr/>
        </p:nvSpPr>
        <p:spPr>
          <a:xfrm>
            <a:off x="1584325" y="1243013"/>
            <a:ext cx="95250" cy="96837"/>
          </a:xfrm>
          <a:custGeom>
            <a:avLst/>
            <a:gdLst>
              <a:gd name="connsiteX0" fmla="*/ 0 w 95693"/>
              <a:gd name="connsiteY0" fmla="*/ 64385 h 96282"/>
              <a:gd name="connsiteX1" fmla="*/ 0 w 95693"/>
              <a:gd name="connsiteY1" fmla="*/ 64385 h 96282"/>
              <a:gd name="connsiteX2" fmla="*/ 63795 w 95693"/>
              <a:gd name="connsiteY2" fmla="*/ 96282 h 96282"/>
              <a:gd name="connsiteX3" fmla="*/ 95693 w 95693"/>
              <a:gd name="connsiteY3" fmla="*/ 11222 h 96282"/>
              <a:gd name="connsiteX4" fmla="*/ 63795 w 95693"/>
              <a:gd name="connsiteY4" fmla="*/ 589 h 96282"/>
              <a:gd name="connsiteX5" fmla="*/ 21265 w 95693"/>
              <a:gd name="connsiteY5" fmla="*/ 21854 h 96282"/>
              <a:gd name="connsiteX6" fmla="*/ 0 w 95693"/>
              <a:gd name="connsiteY6" fmla="*/ 64385 h 9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693" h="96282">
                <a:moveTo>
                  <a:pt x="0" y="64385"/>
                </a:moveTo>
                <a:lnTo>
                  <a:pt x="0" y="64385"/>
                </a:lnTo>
                <a:lnTo>
                  <a:pt x="63795" y="96282"/>
                </a:lnTo>
                <a:cubicBezTo>
                  <a:pt x="74428" y="67929"/>
                  <a:pt x="95693" y="41503"/>
                  <a:pt x="95693" y="11222"/>
                </a:cubicBezTo>
                <a:cubicBezTo>
                  <a:pt x="95693" y="14"/>
                  <a:pt x="74890" y="-996"/>
                  <a:pt x="63795" y="589"/>
                </a:cubicBezTo>
                <a:cubicBezTo>
                  <a:pt x="48104" y="2830"/>
                  <a:pt x="27702" y="7370"/>
                  <a:pt x="21265" y="21854"/>
                </a:cubicBezTo>
                <a:cubicBezTo>
                  <a:pt x="11189" y="44525"/>
                  <a:pt x="21265" y="71473"/>
                  <a:pt x="0" y="64385"/>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4617" name="Group 503"/>
          <p:cNvGrpSpPr>
            <a:grpSpLocks/>
          </p:cNvGrpSpPr>
          <p:nvPr/>
        </p:nvGrpSpPr>
        <p:grpSpPr bwMode="auto">
          <a:xfrm rot="9971663">
            <a:off x="539750" y="1646238"/>
            <a:ext cx="192088" cy="365125"/>
            <a:chOff x="5540761" y="1348784"/>
            <a:chExt cx="2548987" cy="3156214"/>
          </a:xfrm>
        </p:grpSpPr>
        <p:grpSp>
          <p:nvGrpSpPr>
            <p:cNvPr id="24916" name="Group 4"/>
            <p:cNvGrpSpPr>
              <a:grpSpLocks/>
            </p:cNvGrpSpPr>
            <p:nvPr/>
          </p:nvGrpSpPr>
          <p:grpSpPr bwMode="auto">
            <a:xfrm>
              <a:off x="5749454" y="1348784"/>
              <a:ext cx="1923193" cy="3156214"/>
              <a:chOff x="2252" y="368"/>
              <a:chExt cx="610" cy="872"/>
            </a:xfrm>
          </p:grpSpPr>
          <p:grpSp>
            <p:nvGrpSpPr>
              <p:cNvPr id="24921" name="Group 5"/>
              <p:cNvGrpSpPr>
                <a:grpSpLocks/>
              </p:cNvGrpSpPr>
              <p:nvPr/>
            </p:nvGrpSpPr>
            <p:grpSpPr bwMode="auto">
              <a:xfrm>
                <a:off x="2454" y="634"/>
                <a:ext cx="211" cy="606"/>
                <a:chOff x="2454" y="634"/>
                <a:chExt cx="211" cy="606"/>
              </a:xfrm>
            </p:grpSpPr>
            <p:sp>
              <p:nvSpPr>
                <p:cNvPr id="24930"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31"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32"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33"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22" name="Group 10"/>
              <p:cNvGrpSpPr>
                <a:grpSpLocks/>
              </p:cNvGrpSpPr>
              <p:nvPr/>
            </p:nvGrpSpPr>
            <p:grpSpPr bwMode="auto">
              <a:xfrm>
                <a:off x="2689" y="368"/>
                <a:ext cx="173" cy="418"/>
                <a:chOff x="2689" y="368"/>
                <a:chExt cx="173" cy="418"/>
              </a:xfrm>
            </p:grpSpPr>
            <p:sp>
              <p:nvSpPr>
                <p:cNvPr id="24927"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28"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29"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23" name="Group 14"/>
              <p:cNvGrpSpPr>
                <a:grpSpLocks/>
              </p:cNvGrpSpPr>
              <p:nvPr/>
            </p:nvGrpSpPr>
            <p:grpSpPr bwMode="auto">
              <a:xfrm>
                <a:off x="2252" y="368"/>
                <a:ext cx="186" cy="417"/>
                <a:chOff x="2252" y="368"/>
                <a:chExt cx="186" cy="417"/>
              </a:xfrm>
            </p:grpSpPr>
            <p:sp>
              <p:nvSpPr>
                <p:cNvPr id="24924"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25"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26"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917"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18"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19"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20"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sp>
        <p:nvSpPr>
          <p:cNvPr id="18" name="Freeform 17"/>
          <p:cNvSpPr/>
          <p:nvPr/>
        </p:nvSpPr>
        <p:spPr>
          <a:xfrm>
            <a:off x="1722438" y="1573213"/>
            <a:ext cx="107950" cy="128587"/>
          </a:xfrm>
          <a:custGeom>
            <a:avLst/>
            <a:gdLst>
              <a:gd name="connsiteX0" fmla="*/ 0 w 107782"/>
              <a:gd name="connsiteY0" fmla="*/ 0 h 128500"/>
              <a:gd name="connsiteX1" fmla="*/ 0 w 107782"/>
              <a:gd name="connsiteY1" fmla="*/ 0 h 128500"/>
              <a:gd name="connsiteX2" fmla="*/ 21265 w 107782"/>
              <a:gd name="connsiteY2" fmla="*/ 95693 h 128500"/>
              <a:gd name="connsiteX3" fmla="*/ 42530 w 107782"/>
              <a:gd name="connsiteY3" fmla="*/ 127590 h 128500"/>
              <a:gd name="connsiteX4" fmla="*/ 74428 w 107782"/>
              <a:gd name="connsiteY4" fmla="*/ 116958 h 128500"/>
              <a:gd name="connsiteX5" fmla="*/ 106326 w 107782"/>
              <a:gd name="connsiteY5" fmla="*/ 95693 h 128500"/>
              <a:gd name="connsiteX6" fmla="*/ 95693 w 107782"/>
              <a:gd name="connsiteY6" fmla="*/ 53162 h 128500"/>
              <a:gd name="connsiteX7" fmla="*/ 0 w 107782"/>
              <a:gd name="connsiteY7" fmla="*/ 0 h 12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82" h="128500">
                <a:moveTo>
                  <a:pt x="0" y="0"/>
                </a:moveTo>
                <a:lnTo>
                  <a:pt x="0" y="0"/>
                </a:lnTo>
                <a:cubicBezTo>
                  <a:pt x="7088" y="31898"/>
                  <a:pt x="10932" y="64694"/>
                  <a:pt x="21265" y="95693"/>
                </a:cubicBezTo>
                <a:cubicBezTo>
                  <a:pt x="25306" y="107816"/>
                  <a:pt x="30665" y="122844"/>
                  <a:pt x="42530" y="127590"/>
                </a:cubicBezTo>
                <a:cubicBezTo>
                  <a:pt x="52936" y="131752"/>
                  <a:pt x="63795" y="120502"/>
                  <a:pt x="74428" y="116958"/>
                </a:cubicBezTo>
                <a:cubicBezTo>
                  <a:pt x="85061" y="109870"/>
                  <a:pt x="102285" y="107816"/>
                  <a:pt x="106326" y="95693"/>
                </a:cubicBezTo>
                <a:cubicBezTo>
                  <a:pt x="110947" y="81830"/>
                  <a:pt x="103799" y="65321"/>
                  <a:pt x="95693" y="53162"/>
                </a:cubicBezTo>
                <a:cubicBezTo>
                  <a:pt x="72342" y="18136"/>
                  <a:pt x="15949" y="8860"/>
                  <a:pt x="0"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Freeform 18"/>
          <p:cNvSpPr/>
          <p:nvPr/>
        </p:nvSpPr>
        <p:spPr>
          <a:xfrm>
            <a:off x="1127125" y="1509713"/>
            <a:ext cx="106363" cy="115887"/>
          </a:xfrm>
          <a:custGeom>
            <a:avLst/>
            <a:gdLst>
              <a:gd name="connsiteX0" fmla="*/ 0 w 106325"/>
              <a:gd name="connsiteY0" fmla="*/ 0 h 116210"/>
              <a:gd name="connsiteX1" fmla="*/ 0 w 106325"/>
              <a:gd name="connsiteY1" fmla="*/ 0 h 116210"/>
              <a:gd name="connsiteX2" fmla="*/ 21265 w 106325"/>
              <a:gd name="connsiteY2" fmla="*/ 95693 h 116210"/>
              <a:gd name="connsiteX3" fmla="*/ 106325 w 106325"/>
              <a:gd name="connsiteY3" fmla="*/ 53163 h 116210"/>
              <a:gd name="connsiteX4" fmla="*/ 0 w 106325"/>
              <a:gd name="connsiteY4" fmla="*/ 0 h 116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325" h="116210">
                <a:moveTo>
                  <a:pt x="0" y="0"/>
                </a:moveTo>
                <a:lnTo>
                  <a:pt x="0" y="0"/>
                </a:lnTo>
                <a:cubicBezTo>
                  <a:pt x="7088" y="31898"/>
                  <a:pt x="-3157" y="73984"/>
                  <a:pt x="21265" y="95693"/>
                </a:cubicBezTo>
                <a:cubicBezTo>
                  <a:pt x="84099" y="151546"/>
                  <a:pt x="97915" y="78394"/>
                  <a:pt x="106325" y="53163"/>
                </a:cubicBezTo>
                <a:cubicBezTo>
                  <a:pt x="56734" y="20102"/>
                  <a:pt x="17721" y="8860"/>
                  <a:pt x="0"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3" name="Line 1061"/>
          <p:cNvSpPr>
            <a:spLocks noChangeShapeType="1"/>
          </p:cNvSpPr>
          <p:nvPr/>
        </p:nvSpPr>
        <p:spPr bwMode="auto">
          <a:xfrm>
            <a:off x="3322638" y="2057400"/>
            <a:ext cx="339725"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113668" name="Group 523"/>
          <p:cNvGrpSpPr>
            <a:grpSpLocks/>
          </p:cNvGrpSpPr>
          <p:nvPr/>
        </p:nvGrpSpPr>
        <p:grpSpPr bwMode="auto">
          <a:xfrm rot="-9200971">
            <a:off x="4138613" y="2276475"/>
            <a:ext cx="190500" cy="365125"/>
            <a:chOff x="5540761" y="1348784"/>
            <a:chExt cx="2548987" cy="3156214"/>
          </a:xfrm>
        </p:grpSpPr>
        <p:grpSp>
          <p:nvGrpSpPr>
            <p:cNvPr id="24898" name="Group 4"/>
            <p:cNvGrpSpPr>
              <a:grpSpLocks/>
            </p:cNvGrpSpPr>
            <p:nvPr/>
          </p:nvGrpSpPr>
          <p:grpSpPr bwMode="auto">
            <a:xfrm>
              <a:off x="5749454" y="1348784"/>
              <a:ext cx="1923193" cy="3156214"/>
              <a:chOff x="2252" y="368"/>
              <a:chExt cx="610" cy="872"/>
            </a:xfrm>
          </p:grpSpPr>
          <p:grpSp>
            <p:nvGrpSpPr>
              <p:cNvPr id="24903" name="Group 5"/>
              <p:cNvGrpSpPr>
                <a:grpSpLocks/>
              </p:cNvGrpSpPr>
              <p:nvPr/>
            </p:nvGrpSpPr>
            <p:grpSpPr bwMode="auto">
              <a:xfrm>
                <a:off x="2454" y="634"/>
                <a:ext cx="211" cy="606"/>
                <a:chOff x="2454" y="634"/>
                <a:chExt cx="211" cy="606"/>
              </a:xfrm>
            </p:grpSpPr>
            <p:sp>
              <p:nvSpPr>
                <p:cNvPr id="24912"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13"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14"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15"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04" name="Group 10"/>
              <p:cNvGrpSpPr>
                <a:grpSpLocks/>
              </p:cNvGrpSpPr>
              <p:nvPr/>
            </p:nvGrpSpPr>
            <p:grpSpPr bwMode="auto">
              <a:xfrm>
                <a:off x="2689" y="368"/>
                <a:ext cx="173" cy="418"/>
                <a:chOff x="2689" y="368"/>
                <a:chExt cx="173" cy="418"/>
              </a:xfrm>
            </p:grpSpPr>
            <p:sp>
              <p:nvSpPr>
                <p:cNvPr id="24909"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10"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11"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905" name="Group 14"/>
              <p:cNvGrpSpPr>
                <a:grpSpLocks/>
              </p:cNvGrpSpPr>
              <p:nvPr/>
            </p:nvGrpSpPr>
            <p:grpSpPr bwMode="auto">
              <a:xfrm>
                <a:off x="2252" y="368"/>
                <a:ext cx="186" cy="417"/>
                <a:chOff x="2252" y="368"/>
                <a:chExt cx="186" cy="417"/>
              </a:xfrm>
            </p:grpSpPr>
            <p:sp>
              <p:nvSpPr>
                <p:cNvPr id="24906"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07"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08"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899"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00"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01"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902"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113673" name="Group 542"/>
          <p:cNvGrpSpPr>
            <a:grpSpLocks/>
          </p:cNvGrpSpPr>
          <p:nvPr/>
        </p:nvGrpSpPr>
        <p:grpSpPr bwMode="auto">
          <a:xfrm rot="-900000">
            <a:off x="3932238" y="1966913"/>
            <a:ext cx="192087" cy="365125"/>
            <a:chOff x="5540761" y="1348784"/>
            <a:chExt cx="2548987" cy="3156214"/>
          </a:xfrm>
        </p:grpSpPr>
        <p:grpSp>
          <p:nvGrpSpPr>
            <p:cNvPr id="24880" name="Group 4"/>
            <p:cNvGrpSpPr>
              <a:grpSpLocks/>
            </p:cNvGrpSpPr>
            <p:nvPr/>
          </p:nvGrpSpPr>
          <p:grpSpPr bwMode="auto">
            <a:xfrm>
              <a:off x="5749454" y="1348784"/>
              <a:ext cx="1923193" cy="3156214"/>
              <a:chOff x="2252" y="368"/>
              <a:chExt cx="610" cy="872"/>
            </a:xfrm>
          </p:grpSpPr>
          <p:grpSp>
            <p:nvGrpSpPr>
              <p:cNvPr id="24885" name="Group 5"/>
              <p:cNvGrpSpPr>
                <a:grpSpLocks/>
              </p:cNvGrpSpPr>
              <p:nvPr/>
            </p:nvGrpSpPr>
            <p:grpSpPr bwMode="auto">
              <a:xfrm>
                <a:off x="2454" y="634"/>
                <a:ext cx="211" cy="606"/>
                <a:chOff x="2454" y="634"/>
                <a:chExt cx="211" cy="606"/>
              </a:xfrm>
            </p:grpSpPr>
            <p:sp>
              <p:nvSpPr>
                <p:cNvPr id="24894"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95"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96"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97"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86" name="Group 10"/>
              <p:cNvGrpSpPr>
                <a:grpSpLocks/>
              </p:cNvGrpSpPr>
              <p:nvPr/>
            </p:nvGrpSpPr>
            <p:grpSpPr bwMode="auto">
              <a:xfrm>
                <a:off x="2689" y="368"/>
                <a:ext cx="173" cy="418"/>
                <a:chOff x="2689" y="368"/>
                <a:chExt cx="173" cy="418"/>
              </a:xfrm>
            </p:grpSpPr>
            <p:sp>
              <p:nvSpPr>
                <p:cNvPr id="24891"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92"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93"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87" name="Group 14"/>
              <p:cNvGrpSpPr>
                <a:grpSpLocks/>
              </p:cNvGrpSpPr>
              <p:nvPr/>
            </p:nvGrpSpPr>
            <p:grpSpPr bwMode="auto">
              <a:xfrm>
                <a:off x="2252" y="368"/>
                <a:ext cx="186" cy="417"/>
                <a:chOff x="2252" y="368"/>
                <a:chExt cx="186" cy="417"/>
              </a:xfrm>
            </p:grpSpPr>
            <p:sp>
              <p:nvSpPr>
                <p:cNvPr id="24888"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89"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90"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881"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82"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83"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84"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113678" name="Group 561"/>
          <p:cNvGrpSpPr>
            <a:grpSpLocks/>
          </p:cNvGrpSpPr>
          <p:nvPr/>
        </p:nvGrpSpPr>
        <p:grpSpPr bwMode="auto">
          <a:xfrm rot="9971663">
            <a:off x="5781675" y="2173288"/>
            <a:ext cx="192088" cy="365125"/>
            <a:chOff x="5540761" y="1348784"/>
            <a:chExt cx="2548987" cy="3156214"/>
          </a:xfrm>
        </p:grpSpPr>
        <p:grpSp>
          <p:nvGrpSpPr>
            <p:cNvPr id="24862" name="Group 4"/>
            <p:cNvGrpSpPr>
              <a:grpSpLocks/>
            </p:cNvGrpSpPr>
            <p:nvPr/>
          </p:nvGrpSpPr>
          <p:grpSpPr bwMode="auto">
            <a:xfrm>
              <a:off x="5749454" y="1348784"/>
              <a:ext cx="1923193" cy="3156214"/>
              <a:chOff x="2252" y="368"/>
              <a:chExt cx="610" cy="872"/>
            </a:xfrm>
          </p:grpSpPr>
          <p:grpSp>
            <p:nvGrpSpPr>
              <p:cNvPr id="24867" name="Group 5"/>
              <p:cNvGrpSpPr>
                <a:grpSpLocks/>
              </p:cNvGrpSpPr>
              <p:nvPr/>
            </p:nvGrpSpPr>
            <p:grpSpPr bwMode="auto">
              <a:xfrm>
                <a:off x="2454" y="634"/>
                <a:ext cx="211" cy="606"/>
                <a:chOff x="2454" y="634"/>
                <a:chExt cx="211" cy="606"/>
              </a:xfrm>
            </p:grpSpPr>
            <p:sp>
              <p:nvSpPr>
                <p:cNvPr id="24876"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77"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78"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79"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68" name="Group 10"/>
              <p:cNvGrpSpPr>
                <a:grpSpLocks/>
              </p:cNvGrpSpPr>
              <p:nvPr/>
            </p:nvGrpSpPr>
            <p:grpSpPr bwMode="auto">
              <a:xfrm>
                <a:off x="2689" y="368"/>
                <a:ext cx="173" cy="418"/>
                <a:chOff x="2689" y="368"/>
                <a:chExt cx="173" cy="418"/>
              </a:xfrm>
            </p:grpSpPr>
            <p:sp>
              <p:nvSpPr>
                <p:cNvPr id="24873"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74"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75"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69" name="Group 14"/>
              <p:cNvGrpSpPr>
                <a:grpSpLocks/>
              </p:cNvGrpSpPr>
              <p:nvPr/>
            </p:nvGrpSpPr>
            <p:grpSpPr bwMode="auto">
              <a:xfrm>
                <a:off x="2252" y="368"/>
                <a:ext cx="186" cy="417"/>
                <a:chOff x="2252" y="368"/>
                <a:chExt cx="186" cy="417"/>
              </a:xfrm>
            </p:grpSpPr>
            <p:sp>
              <p:nvSpPr>
                <p:cNvPr id="24870"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71"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72"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863"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64"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65"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66"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113683" name="Group 580"/>
          <p:cNvGrpSpPr>
            <a:grpSpLocks/>
          </p:cNvGrpSpPr>
          <p:nvPr/>
        </p:nvGrpSpPr>
        <p:grpSpPr bwMode="auto">
          <a:xfrm rot="3600000">
            <a:off x="4259263" y="1735137"/>
            <a:ext cx="190500" cy="365125"/>
            <a:chOff x="5540761" y="1348784"/>
            <a:chExt cx="2548987" cy="3156214"/>
          </a:xfrm>
        </p:grpSpPr>
        <p:grpSp>
          <p:nvGrpSpPr>
            <p:cNvPr id="24844" name="Group 4"/>
            <p:cNvGrpSpPr>
              <a:grpSpLocks/>
            </p:cNvGrpSpPr>
            <p:nvPr/>
          </p:nvGrpSpPr>
          <p:grpSpPr bwMode="auto">
            <a:xfrm>
              <a:off x="5749454" y="1348784"/>
              <a:ext cx="1923193" cy="3156214"/>
              <a:chOff x="2252" y="368"/>
              <a:chExt cx="610" cy="872"/>
            </a:xfrm>
          </p:grpSpPr>
          <p:grpSp>
            <p:nvGrpSpPr>
              <p:cNvPr id="24849" name="Group 5"/>
              <p:cNvGrpSpPr>
                <a:grpSpLocks/>
              </p:cNvGrpSpPr>
              <p:nvPr/>
            </p:nvGrpSpPr>
            <p:grpSpPr bwMode="auto">
              <a:xfrm>
                <a:off x="2454" y="634"/>
                <a:ext cx="211" cy="606"/>
                <a:chOff x="2454" y="634"/>
                <a:chExt cx="211" cy="606"/>
              </a:xfrm>
            </p:grpSpPr>
            <p:sp>
              <p:nvSpPr>
                <p:cNvPr id="24858"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59"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60"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61"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50" name="Group 10"/>
              <p:cNvGrpSpPr>
                <a:grpSpLocks/>
              </p:cNvGrpSpPr>
              <p:nvPr/>
            </p:nvGrpSpPr>
            <p:grpSpPr bwMode="auto">
              <a:xfrm>
                <a:off x="2689" y="368"/>
                <a:ext cx="173" cy="418"/>
                <a:chOff x="2689" y="368"/>
                <a:chExt cx="173" cy="418"/>
              </a:xfrm>
            </p:grpSpPr>
            <p:sp>
              <p:nvSpPr>
                <p:cNvPr id="24855"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56"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57"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51" name="Group 14"/>
              <p:cNvGrpSpPr>
                <a:grpSpLocks/>
              </p:cNvGrpSpPr>
              <p:nvPr/>
            </p:nvGrpSpPr>
            <p:grpSpPr bwMode="auto">
              <a:xfrm>
                <a:off x="2252" y="368"/>
                <a:ext cx="186" cy="417"/>
                <a:chOff x="2252" y="368"/>
                <a:chExt cx="186" cy="417"/>
              </a:xfrm>
            </p:grpSpPr>
            <p:sp>
              <p:nvSpPr>
                <p:cNvPr id="24852"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53"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54"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845"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46"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47"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48"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113688" name="Group 599"/>
          <p:cNvGrpSpPr>
            <a:grpSpLocks/>
          </p:cNvGrpSpPr>
          <p:nvPr/>
        </p:nvGrpSpPr>
        <p:grpSpPr bwMode="auto">
          <a:xfrm rot="900000">
            <a:off x="3995738" y="1516063"/>
            <a:ext cx="192087" cy="365125"/>
            <a:chOff x="5540761" y="1348784"/>
            <a:chExt cx="2548987" cy="3156214"/>
          </a:xfrm>
        </p:grpSpPr>
        <p:grpSp>
          <p:nvGrpSpPr>
            <p:cNvPr id="24826" name="Group 4"/>
            <p:cNvGrpSpPr>
              <a:grpSpLocks/>
            </p:cNvGrpSpPr>
            <p:nvPr/>
          </p:nvGrpSpPr>
          <p:grpSpPr bwMode="auto">
            <a:xfrm>
              <a:off x="5749454" y="1348784"/>
              <a:ext cx="1923193" cy="3156214"/>
              <a:chOff x="2252" y="368"/>
              <a:chExt cx="610" cy="872"/>
            </a:xfrm>
          </p:grpSpPr>
          <p:grpSp>
            <p:nvGrpSpPr>
              <p:cNvPr id="24831" name="Group 5"/>
              <p:cNvGrpSpPr>
                <a:grpSpLocks/>
              </p:cNvGrpSpPr>
              <p:nvPr/>
            </p:nvGrpSpPr>
            <p:grpSpPr bwMode="auto">
              <a:xfrm>
                <a:off x="2454" y="634"/>
                <a:ext cx="211" cy="606"/>
                <a:chOff x="2454" y="634"/>
                <a:chExt cx="211" cy="606"/>
              </a:xfrm>
            </p:grpSpPr>
            <p:sp>
              <p:nvSpPr>
                <p:cNvPr id="24840"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41"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42"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43"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32" name="Group 10"/>
              <p:cNvGrpSpPr>
                <a:grpSpLocks/>
              </p:cNvGrpSpPr>
              <p:nvPr/>
            </p:nvGrpSpPr>
            <p:grpSpPr bwMode="auto">
              <a:xfrm>
                <a:off x="2689" y="368"/>
                <a:ext cx="173" cy="418"/>
                <a:chOff x="2689" y="368"/>
                <a:chExt cx="173" cy="418"/>
              </a:xfrm>
            </p:grpSpPr>
            <p:sp>
              <p:nvSpPr>
                <p:cNvPr id="24837"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38"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39"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33" name="Group 14"/>
              <p:cNvGrpSpPr>
                <a:grpSpLocks/>
              </p:cNvGrpSpPr>
              <p:nvPr/>
            </p:nvGrpSpPr>
            <p:grpSpPr bwMode="auto">
              <a:xfrm>
                <a:off x="2252" y="368"/>
                <a:ext cx="186" cy="417"/>
                <a:chOff x="2252" y="368"/>
                <a:chExt cx="186" cy="417"/>
              </a:xfrm>
            </p:grpSpPr>
            <p:sp>
              <p:nvSpPr>
                <p:cNvPr id="24834"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35"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36"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827"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28"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29"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30"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sp>
        <p:nvSpPr>
          <p:cNvPr id="718" name="Freeform 717"/>
          <p:cNvSpPr/>
          <p:nvPr/>
        </p:nvSpPr>
        <p:spPr>
          <a:xfrm>
            <a:off x="3802063" y="2343150"/>
            <a:ext cx="142875" cy="117475"/>
          </a:xfrm>
          <a:custGeom>
            <a:avLst/>
            <a:gdLst>
              <a:gd name="connsiteX0" fmla="*/ 0 w 143010"/>
              <a:gd name="connsiteY0" fmla="*/ 0 h 116958"/>
              <a:gd name="connsiteX1" fmla="*/ 0 w 143010"/>
              <a:gd name="connsiteY1" fmla="*/ 0 h 116958"/>
              <a:gd name="connsiteX2" fmla="*/ 106325 w 143010"/>
              <a:gd name="connsiteY2" fmla="*/ 116958 h 116958"/>
              <a:gd name="connsiteX3" fmla="*/ 138223 w 143010"/>
              <a:gd name="connsiteY3" fmla="*/ 106326 h 116958"/>
              <a:gd name="connsiteX4" fmla="*/ 127590 w 143010"/>
              <a:gd name="connsiteY4" fmla="*/ 31898 h 116958"/>
              <a:gd name="connsiteX5" fmla="*/ 63795 w 143010"/>
              <a:gd name="connsiteY5" fmla="*/ 53163 h 116958"/>
              <a:gd name="connsiteX6" fmla="*/ 31897 w 143010"/>
              <a:gd name="connsiteY6" fmla="*/ 31898 h 116958"/>
              <a:gd name="connsiteX7" fmla="*/ 0 w 143010"/>
              <a:gd name="connsiteY7" fmla="*/ 0 h 11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10" h="116958">
                <a:moveTo>
                  <a:pt x="0" y="0"/>
                </a:moveTo>
                <a:lnTo>
                  <a:pt x="0" y="0"/>
                </a:lnTo>
                <a:cubicBezTo>
                  <a:pt x="80855" y="115507"/>
                  <a:pt x="33386" y="92646"/>
                  <a:pt x="106325" y="116958"/>
                </a:cubicBezTo>
                <a:cubicBezTo>
                  <a:pt x="116958" y="113414"/>
                  <a:pt x="135505" y="117199"/>
                  <a:pt x="138223" y="106326"/>
                </a:cubicBezTo>
                <a:cubicBezTo>
                  <a:pt x="144301" y="82013"/>
                  <a:pt x="147983" y="46465"/>
                  <a:pt x="127590" y="31898"/>
                </a:cubicBezTo>
                <a:cubicBezTo>
                  <a:pt x="109350" y="18869"/>
                  <a:pt x="63795" y="53163"/>
                  <a:pt x="63795" y="53163"/>
                </a:cubicBezTo>
                <a:cubicBezTo>
                  <a:pt x="53162" y="46075"/>
                  <a:pt x="43327" y="37613"/>
                  <a:pt x="31897" y="31898"/>
                </a:cubicBezTo>
                <a:cubicBezTo>
                  <a:pt x="21873" y="26886"/>
                  <a:pt x="5316" y="5316"/>
                  <a:pt x="0"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9" name="Freeform 718"/>
          <p:cNvSpPr/>
          <p:nvPr/>
        </p:nvSpPr>
        <p:spPr>
          <a:xfrm>
            <a:off x="4151313" y="2151063"/>
            <a:ext cx="95250" cy="95250"/>
          </a:xfrm>
          <a:custGeom>
            <a:avLst/>
            <a:gdLst>
              <a:gd name="connsiteX0" fmla="*/ 0 w 95693"/>
              <a:gd name="connsiteY0" fmla="*/ 64385 h 96282"/>
              <a:gd name="connsiteX1" fmla="*/ 0 w 95693"/>
              <a:gd name="connsiteY1" fmla="*/ 64385 h 96282"/>
              <a:gd name="connsiteX2" fmla="*/ 63795 w 95693"/>
              <a:gd name="connsiteY2" fmla="*/ 96282 h 96282"/>
              <a:gd name="connsiteX3" fmla="*/ 95693 w 95693"/>
              <a:gd name="connsiteY3" fmla="*/ 11222 h 96282"/>
              <a:gd name="connsiteX4" fmla="*/ 63795 w 95693"/>
              <a:gd name="connsiteY4" fmla="*/ 589 h 96282"/>
              <a:gd name="connsiteX5" fmla="*/ 21265 w 95693"/>
              <a:gd name="connsiteY5" fmla="*/ 21854 h 96282"/>
              <a:gd name="connsiteX6" fmla="*/ 0 w 95693"/>
              <a:gd name="connsiteY6" fmla="*/ 64385 h 9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693" h="96282">
                <a:moveTo>
                  <a:pt x="0" y="64385"/>
                </a:moveTo>
                <a:lnTo>
                  <a:pt x="0" y="64385"/>
                </a:lnTo>
                <a:lnTo>
                  <a:pt x="63795" y="96282"/>
                </a:lnTo>
                <a:cubicBezTo>
                  <a:pt x="74428" y="67929"/>
                  <a:pt x="95693" y="41503"/>
                  <a:pt x="95693" y="11222"/>
                </a:cubicBezTo>
                <a:cubicBezTo>
                  <a:pt x="95693" y="14"/>
                  <a:pt x="74890" y="-996"/>
                  <a:pt x="63795" y="589"/>
                </a:cubicBezTo>
                <a:cubicBezTo>
                  <a:pt x="48104" y="2830"/>
                  <a:pt x="27702" y="7370"/>
                  <a:pt x="21265" y="21854"/>
                </a:cubicBezTo>
                <a:cubicBezTo>
                  <a:pt x="11189" y="44525"/>
                  <a:pt x="21265" y="71473"/>
                  <a:pt x="0" y="64385"/>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0" name="Freeform 719"/>
          <p:cNvSpPr/>
          <p:nvPr/>
        </p:nvSpPr>
        <p:spPr>
          <a:xfrm>
            <a:off x="4416425" y="2524125"/>
            <a:ext cx="85725" cy="117475"/>
          </a:xfrm>
          <a:custGeom>
            <a:avLst/>
            <a:gdLst>
              <a:gd name="connsiteX0" fmla="*/ 0 w 85060"/>
              <a:gd name="connsiteY0" fmla="*/ 0 h 117280"/>
              <a:gd name="connsiteX1" fmla="*/ 0 w 85060"/>
              <a:gd name="connsiteY1" fmla="*/ 0 h 117280"/>
              <a:gd name="connsiteX2" fmla="*/ 31897 w 85060"/>
              <a:gd name="connsiteY2" fmla="*/ 95693 h 117280"/>
              <a:gd name="connsiteX3" fmla="*/ 63795 w 85060"/>
              <a:gd name="connsiteY3" fmla="*/ 116958 h 117280"/>
              <a:gd name="connsiteX4" fmla="*/ 85060 w 85060"/>
              <a:gd name="connsiteY4" fmla="*/ 85060 h 117280"/>
              <a:gd name="connsiteX5" fmla="*/ 74428 w 85060"/>
              <a:gd name="connsiteY5" fmla="*/ 53163 h 117280"/>
              <a:gd name="connsiteX6" fmla="*/ 21265 w 85060"/>
              <a:gd name="connsiteY6" fmla="*/ 10633 h 117280"/>
              <a:gd name="connsiteX7" fmla="*/ 0 w 85060"/>
              <a:gd name="connsiteY7" fmla="*/ 0 h 11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060" h="117280">
                <a:moveTo>
                  <a:pt x="0" y="0"/>
                </a:moveTo>
                <a:lnTo>
                  <a:pt x="0" y="0"/>
                </a:lnTo>
                <a:cubicBezTo>
                  <a:pt x="10632" y="31898"/>
                  <a:pt x="15797" y="66175"/>
                  <a:pt x="31897" y="95693"/>
                </a:cubicBezTo>
                <a:cubicBezTo>
                  <a:pt x="38016" y="106911"/>
                  <a:pt x="51264" y="119464"/>
                  <a:pt x="63795" y="116958"/>
                </a:cubicBezTo>
                <a:cubicBezTo>
                  <a:pt x="76326" y="114452"/>
                  <a:pt x="77972" y="95693"/>
                  <a:pt x="85060" y="85060"/>
                </a:cubicBezTo>
                <a:cubicBezTo>
                  <a:pt x="81516" y="74428"/>
                  <a:pt x="80194" y="62773"/>
                  <a:pt x="74428" y="53163"/>
                </a:cubicBezTo>
                <a:cubicBezTo>
                  <a:pt x="64329" y="36331"/>
                  <a:pt x="35751" y="20290"/>
                  <a:pt x="21265" y="10633"/>
                </a:cubicBezTo>
                <a:lnTo>
                  <a:pt x="0"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1" name="Freeform 720"/>
          <p:cNvSpPr/>
          <p:nvPr/>
        </p:nvSpPr>
        <p:spPr>
          <a:xfrm>
            <a:off x="4213225" y="1716088"/>
            <a:ext cx="87313" cy="106362"/>
          </a:xfrm>
          <a:custGeom>
            <a:avLst/>
            <a:gdLst>
              <a:gd name="connsiteX0" fmla="*/ 1973 w 87532"/>
              <a:gd name="connsiteY0" fmla="*/ 0 h 106458"/>
              <a:gd name="connsiteX1" fmla="*/ 1973 w 87532"/>
              <a:gd name="connsiteY1" fmla="*/ 0 h 106458"/>
              <a:gd name="connsiteX2" fmla="*/ 12606 w 87532"/>
              <a:gd name="connsiteY2" fmla="*/ 95693 h 106458"/>
              <a:gd name="connsiteX3" fmla="*/ 87034 w 87532"/>
              <a:gd name="connsiteY3" fmla="*/ 85061 h 106458"/>
              <a:gd name="connsiteX4" fmla="*/ 23238 w 87532"/>
              <a:gd name="connsiteY4" fmla="*/ 63796 h 106458"/>
              <a:gd name="connsiteX5" fmla="*/ 1973 w 87532"/>
              <a:gd name="connsiteY5" fmla="*/ 0 h 106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532" h="106458">
                <a:moveTo>
                  <a:pt x="1973" y="0"/>
                </a:moveTo>
                <a:lnTo>
                  <a:pt x="1973" y="0"/>
                </a:lnTo>
                <a:cubicBezTo>
                  <a:pt x="5517" y="31898"/>
                  <a:pt x="-10088" y="72999"/>
                  <a:pt x="12606" y="95693"/>
                </a:cubicBezTo>
                <a:cubicBezTo>
                  <a:pt x="30327" y="113414"/>
                  <a:pt x="79109" y="108836"/>
                  <a:pt x="87034" y="85061"/>
                </a:cubicBezTo>
                <a:cubicBezTo>
                  <a:pt x="94122" y="63796"/>
                  <a:pt x="23238" y="63796"/>
                  <a:pt x="23238" y="63796"/>
                </a:cubicBezTo>
                <a:lnTo>
                  <a:pt x="1973"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13693" name="Group 721"/>
          <p:cNvGrpSpPr>
            <a:grpSpLocks/>
          </p:cNvGrpSpPr>
          <p:nvPr/>
        </p:nvGrpSpPr>
        <p:grpSpPr bwMode="auto">
          <a:xfrm rot="-900000">
            <a:off x="5429250" y="2022475"/>
            <a:ext cx="192088" cy="365125"/>
            <a:chOff x="5540761" y="1348784"/>
            <a:chExt cx="2548987" cy="3156214"/>
          </a:xfrm>
        </p:grpSpPr>
        <p:grpSp>
          <p:nvGrpSpPr>
            <p:cNvPr id="24808" name="Group 4"/>
            <p:cNvGrpSpPr>
              <a:grpSpLocks/>
            </p:cNvGrpSpPr>
            <p:nvPr/>
          </p:nvGrpSpPr>
          <p:grpSpPr bwMode="auto">
            <a:xfrm>
              <a:off x="5749454" y="1348784"/>
              <a:ext cx="1923193" cy="3156214"/>
              <a:chOff x="2252" y="368"/>
              <a:chExt cx="610" cy="872"/>
            </a:xfrm>
          </p:grpSpPr>
          <p:grpSp>
            <p:nvGrpSpPr>
              <p:cNvPr id="24813" name="Group 5"/>
              <p:cNvGrpSpPr>
                <a:grpSpLocks/>
              </p:cNvGrpSpPr>
              <p:nvPr/>
            </p:nvGrpSpPr>
            <p:grpSpPr bwMode="auto">
              <a:xfrm>
                <a:off x="2454" y="634"/>
                <a:ext cx="211" cy="606"/>
                <a:chOff x="2454" y="634"/>
                <a:chExt cx="211" cy="606"/>
              </a:xfrm>
            </p:grpSpPr>
            <p:sp>
              <p:nvSpPr>
                <p:cNvPr id="24822"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23"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24"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25"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14" name="Group 10"/>
              <p:cNvGrpSpPr>
                <a:grpSpLocks/>
              </p:cNvGrpSpPr>
              <p:nvPr/>
            </p:nvGrpSpPr>
            <p:grpSpPr bwMode="auto">
              <a:xfrm>
                <a:off x="2689" y="368"/>
                <a:ext cx="173" cy="418"/>
                <a:chOff x="2689" y="368"/>
                <a:chExt cx="173" cy="418"/>
              </a:xfrm>
            </p:grpSpPr>
            <p:sp>
              <p:nvSpPr>
                <p:cNvPr id="24819"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20"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21"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815" name="Group 14"/>
              <p:cNvGrpSpPr>
                <a:grpSpLocks/>
              </p:cNvGrpSpPr>
              <p:nvPr/>
            </p:nvGrpSpPr>
            <p:grpSpPr bwMode="auto">
              <a:xfrm>
                <a:off x="2252" y="368"/>
                <a:ext cx="186" cy="417"/>
                <a:chOff x="2252" y="368"/>
                <a:chExt cx="186" cy="417"/>
              </a:xfrm>
            </p:grpSpPr>
            <p:sp>
              <p:nvSpPr>
                <p:cNvPr id="24816"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17"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18"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809"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10"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11"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12"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322" name="Group 740"/>
          <p:cNvGrpSpPr>
            <a:grpSpLocks/>
          </p:cNvGrpSpPr>
          <p:nvPr/>
        </p:nvGrpSpPr>
        <p:grpSpPr bwMode="auto">
          <a:xfrm rot="9971663">
            <a:off x="4445000" y="2081213"/>
            <a:ext cx="190500" cy="365125"/>
            <a:chOff x="5540761" y="1348784"/>
            <a:chExt cx="2548987" cy="3156214"/>
          </a:xfrm>
        </p:grpSpPr>
        <p:grpSp>
          <p:nvGrpSpPr>
            <p:cNvPr id="24790" name="Group 4"/>
            <p:cNvGrpSpPr>
              <a:grpSpLocks/>
            </p:cNvGrpSpPr>
            <p:nvPr/>
          </p:nvGrpSpPr>
          <p:grpSpPr bwMode="auto">
            <a:xfrm>
              <a:off x="5749454" y="1348784"/>
              <a:ext cx="1923193" cy="3156214"/>
              <a:chOff x="2252" y="368"/>
              <a:chExt cx="610" cy="872"/>
            </a:xfrm>
          </p:grpSpPr>
          <p:grpSp>
            <p:nvGrpSpPr>
              <p:cNvPr id="24795" name="Group 5"/>
              <p:cNvGrpSpPr>
                <a:grpSpLocks/>
              </p:cNvGrpSpPr>
              <p:nvPr/>
            </p:nvGrpSpPr>
            <p:grpSpPr bwMode="auto">
              <a:xfrm>
                <a:off x="2454" y="634"/>
                <a:ext cx="211" cy="606"/>
                <a:chOff x="2454" y="634"/>
                <a:chExt cx="211" cy="606"/>
              </a:xfrm>
            </p:grpSpPr>
            <p:sp>
              <p:nvSpPr>
                <p:cNvPr id="24804"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05"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06"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07"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96" name="Group 10"/>
              <p:cNvGrpSpPr>
                <a:grpSpLocks/>
              </p:cNvGrpSpPr>
              <p:nvPr/>
            </p:nvGrpSpPr>
            <p:grpSpPr bwMode="auto">
              <a:xfrm>
                <a:off x="2689" y="368"/>
                <a:ext cx="173" cy="418"/>
                <a:chOff x="2689" y="368"/>
                <a:chExt cx="173" cy="418"/>
              </a:xfrm>
            </p:grpSpPr>
            <p:sp>
              <p:nvSpPr>
                <p:cNvPr id="24801"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02"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03"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97" name="Group 14"/>
              <p:cNvGrpSpPr>
                <a:grpSpLocks/>
              </p:cNvGrpSpPr>
              <p:nvPr/>
            </p:nvGrpSpPr>
            <p:grpSpPr bwMode="auto">
              <a:xfrm>
                <a:off x="2252" y="368"/>
                <a:ext cx="186" cy="417"/>
                <a:chOff x="2252" y="368"/>
                <a:chExt cx="186" cy="417"/>
              </a:xfrm>
            </p:grpSpPr>
            <p:sp>
              <p:nvSpPr>
                <p:cNvPr id="24798"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99"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800"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791"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92"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93"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94"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327" name="Group 759"/>
          <p:cNvGrpSpPr>
            <a:grpSpLocks/>
          </p:cNvGrpSpPr>
          <p:nvPr/>
        </p:nvGrpSpPr>
        <p:grpSpPr bwMode="auto">
          <a:xfrm rot="900000">
            <a:off x="5710238" y="1592263"/>
            <a:ext cx="192087" cy="365125"/>
            <a:chOff x="5540761" y="1348784"/>
            <a:chExt cx="2548987" cy="3156214"/>
          </a:xfrm>
        </p:grpSpPr>
        <p:grpSp>
          <p:nvGrpSpPr>
            <p:cNvPr id="24772" name="Group 4"/>
            <p:cNvGrpSpPr>
              <a:grpSpLocks/>
            </p:cNvGrpSpPr>
            <p:nvPr/>
          </p:nvGrpSpPr>
          <p:grpSpPr bwMode="auto">
            <a:xfrm>
              <a:off x="5749454" y="1348784"/>
              <a:ext cx="1923193" cy="3156214"/>
              <a:chOff x="2252" y="368"/>
              <a:chExt cx="610" cy="872"/>
            </a:xfrm>
          </p:grpSpPr>
          <p:grpSp>
            <p:nvGrpSpPr>
              <p:cNvPr id="24777" name="Group 5"/>
              <p:cNvGrpSpPr>
                <a:grpSpLocks/>
              </p:cNvGrpSpPr>
              <p:nvPr/>
            </p:nvGrpSpPr>
            <p:grpSpPr bwMode="auto">
              <a:xfrm>
                <a:off x="2454" y="634"/>
                <a:ext cx="211" cy="606"/>
                <a:chOff x="2454" y="634"/>
                <a:chExt cx="211" cy="606"/>
              </a:xfrm>
            </p:grpSpPr>
            <p:sp>
              <p:nvSpPr>
                <p:cNvPr id="24786"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87"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88"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89"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78" name="Group 10"/>
              <p:cNvGrpSpPr>
                <a:grpSpLocks/>
              </p:cNvGrpSpPr>
              <p:nvPr/>
            </p:nvGrpSpPr>
            <p:grpSpPr bwMode="auto">
              <a:xfrm>
                <a:off x="2689" y="368"/>
                <a:ext cx="173" cy="418"/>
                <a:chOff x="2689" y="368"/>
                <a:chExt cx="173" cy="418"/>
              </a:xfrm>
            </p:grpSpPr>
            <p:sp>
              <p:nvSpPr>
                <p:cNvPr id="24783"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84"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85"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79" name="Group 14"/>
              <p:cNvGrpSpPr>
                <a:grpSpLocks/>
              </p:cNvGrpSpPr>
              <p:nvPr/>
            </p:nvGrpSpPr>
            <p:grpSpPr bwMode="auto">
              <a:xfrm>
                <a:off x="2252" y="368"/>
                <a:ext cx="186" cy="417"/>
                <a:chOff x="2252" y="368"/>
                <a:chExt cx="186" cy="417"/>
              </a:xfrm>
            </p:grpSpPr>
            <p:sp>
              <p:nvSpPr>
                <p:cNvPr id="24780"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81"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82"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773"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74"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75"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76"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sp>
        <p:nvSpPr>
          <p:cNvPr id="779" name="Line 1061"/>
          <p:cNvSpPr>
            <a:spLocks noChangeShapeType="1"/>
          </p:cNvSpPr>
          <p:nvPr/>
        </p:nvSpPr>
        <p:spPr bwMode="auto">
          <a:xfrm>
            <a:off x="4749800" y="2039938"/>
            <a:ext cx="339725"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338" name="Group 779"/>
          <p:cNvGrpSpPr>
            <a:grpSpLocks/>
          </p:cNvGrpSpPr>
          <p:nvPr/>
        </p:nvGrpSpPr>
        <p:grpSpPr bwMode="auto">
          <a:xfrm rot="3600000">
            <a:off x="6006307" y="1823244"/>
            <a:ext cx="192087" cy="365125"/>
            <a:chOff x="5540761" y="1348784"/>
            <a:chExt cx="2548987" cy="3156214"/>
          </a:xfrm>
        </p:grpSpPr>
        <p:grpSp>
          <p:nvGrpSpPr>
            <p:cNvPr id="24754" name="Group 4"/>
            <p:cNvGrpSpPr>
              <a:grpSpLocks/>
            </p:cNvGrpSpPr>
            <p:nvPr/>
          </p:nvGrpSpPr>
          <p:grpSpPr bwMode="auto">
            <a:xfrm>
              <a:off x="5749454" y="1348784"/>
              <a:ext cx="1923193" cy="3156214"/>
              <a:chOff x="2252" y="368"/>
              <a:chExt cx="610" cy="872"/>
            </a:xfrm>
          </p:grpSpPr>
          <p:grpSp>
            <p:nvGrpSpPr>
              <p:cNvPr id="24759" name="Group 5"/>
              <p:cNvGrpSpPr>
                <a:grpSpLocks/>
              </p:cNvGrpSpPr>
              <p:nvPr/>
            </p:nvGrpSpPr>
            <p:grpSpPr bwMode="auto">
              <a:xfrm>
                <a:off x="2454" y="634"/>
                <a:ext cx="211" cy="606"/>
                <a:chOff x="2454" y="634"/>
                <a:chExt cx="211" cy="606"/>
              </a:xfrm>
            </p:grpSpPr>
            <p:sp>
              <p:nvSpPr>
                <p:cNvPr id="24768"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69"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70"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71"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60" name="Group 10"/>
              <p:cNvGrpSpPr>
                <a:grpSpLocks/>
              </p:cNvGrpSpPr>
              <p:nvPr/>
            </p:nvGrpSpPr>
            <p:grpSpPr bwMode="auto">
              <a:xfrm>
                <a:off x="2689" y="368"/>
                <a:ext cx="173" cy="418"/>
                <a:chOff x="2689" y="368"/>
                <a:chExt cx="173" cy="418"/>
              </a:xfrm>
            </p:grpSpPr>
            <p:sp>
              <p:nvSpPr>
                <p:cNvPr id="24765"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66"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67"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61" name="Group 14"/>
              <p:cNvGrpSpPr>
                <a:grpSpLocks/>
              </p:cNvGrpSpPr>
              <p:nvPr/>
            </p:nvGrpSpPr>
            <p:grpSpPr bwMode="auto">
              <a:xfrm>
                <a:off x="2252" y="368"/>
                <a:ext cx="186" cy="417"/>
                <a:chOff x="2252" y="368"/>
                <a:chExt cx="186" cy="417"/>
              </a:xfrm>
            </p:grpSpPr>
            <p:sp>
              <p:nvSpPr>
                <p:cNvPr id="24762"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63"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64"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755"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56"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57"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58"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357" name="Group 798"/>
          <p:cNvGrpSpPr>
            <a:grpSpLocks/>
          </p:cNvGrpSpPr>
          <p:nvPr/>
        </p:nvGrpSpPr>
        <p:grpSpPr bwMode="auto">
          <a:xfrm rot="9971663">
            <a:off x="3832225" y="2925763"/>
            <a:ext cx="190500" cy="365125"/>
            <a:chOff x="5540761" y="1348784"/>
            <a:chExt cx="2548987" cy="3156214"/>
          </a:xfrm>
        </p:grpSpPr>
        <p:grpSp>
          <p:nvGrpSpPr>
            <p:cNvPr id="24736" name="Group 4"/>
            <p:cNvGrpSpPr>
              <a:grpSpLocks/>
            </p:cNvGrpSpPr>
            <p:nvPr/>
          </p:nvGrpSpPr>
          <p:grpSpPr bwMode="auto">
            <a:xfrm>
              <a:off x="5749454" y="1348784"/>
              <a:ext cx="1923193" cy="3156214"/>
              <a:chOff x="2252" y="368"/>
              <a:chExt cx="610" cy="872"/>
            </a:xfrm>
          </p:grpSpPr>
          <p:grpSp>
            <p:nvGrpSpPr>
              <p:cNvPr id="24741" name="Group 5"/>
              <p:cNvGrpSpPr>
                <a:grpSpLocks/>
              </p:cNvGrpSpPr>
              <p:nvPr/>
            </p:nvGrpSpPr>
            <p:grpSpPr bwMode="auto">
              <a:xfrm>
                <a:off x="2454" y="634"/>
                <a:ext cx="211" cy="606"/>
                <a:chOff x="2454" y="634"/>
                <a:chExt cx="211" cy="606"/>
              </a:xfrm>
            </p:grpSpPr>
            <p:sp>
              <p:nvSpPr>
                <p:cNvPr id="24750"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51"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52"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53"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42" name="Group 10"/>
              <p:cNvGrpSpPr>
                <a:grpSpLocks/>
              </p:cNvGrpSpPr>
              <p:nvPr/>
            </p:nvGrpSpPr>
            <p:grpSpPr bwMode="auto">
              <a:xfrm>
                <a:off x="2689" y="368"/>
                <a:ext cx="173" cy="418"/>
                <a:chOff x="2689" y="368"/>
                <a:chExt cx="173" cy="418"/>
              </a:xfrm>
            </p:grpSpPr>
            <p:sp>
              <p:nvSpPr>
                <p:cNvPr id="24747"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48"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49"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43" name="Group 14"/>
              <p:cNvGrpSpPr>
                <a:grpSpLocks/>
              </p:cNvGrpSpPr>
              <p:nvPr/>
            </p:nvGrpSpPr>
            <p:grpSpPr bwMode="auto">
              <a:xfrm>
                <a:off x="2252" y="368"/>
                <a:ext cx="186" cy="417"/>
                <a:chOff x="2252" y="368"/>
                <a:chExt cx="186" cy="417"/>
              </a:xfrm>
            </p:grpSpPr>
            <p:sp>
              <p:nvSpPr>
                <p:cNvPr id="24744"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45"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46"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737"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38"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39"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40"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sp>
        <p:nvSpPr>
          <p:cNvPr id="818" name="Freeform 817"/>
          <p:cNvSpPr/>
          <p:nvPr/>
        </p:nvSpPr>
        <p:spPr>
          <a:xfrm>
            <a:off x="4059238" y="2984500"/>
            <a:ext cx="84137" cy="117475"/>
          </a:xfrm>
          <a:custGeom>
            <a:avLst/>
            <a:gdLst>
              <a:gd name="connsiteX0" fmla="*/ 0 w 85060"/>
              <a:gd name="connsiteY0" fmla="*/ 0 h 117280"/>
              <a:gd name="connsiteX1" fmla="*/ 0 w 85060"/>
              <a:gd name="connsiteY1" fmla="*/ 0 h 117280"/>
              <a:gd name="connsiteX2" fmla="*/ 31897 w 85060"/>
              <a:gd name="connsiteY2" fmla="*/ 95693 h 117280"/>
              <a:gd name="connsiteX3" fmla="*/ 63795 w 85060"/>
              <a:gd name="connsiteY3" fmla="*/ 116958 h 117280"/>
              <a:gd name="connsiteX4" fmla="*/ 85060 w 85060"/>
              <a:gd name="connsiteY4" fmla="*/ 85060 h 117280"/>
              <a:gd name="connsiteX5" fmla="*/ 74428 w 85060"/>
              <a:gd name="connsiteY5" fmla="*/ 53163 h 117280"/>
              <a:gd name="connsiteX6" fmla="*/ 21265 w 85060"/>
              <a:gd name="connsiteY6" fmla="*/ 10633 h 117280"/>
              <a:gd name="connsiteX7" fmla="*/ 0 w 85060"/>
              <a:gd name="connsiteY7" fmla="*/ 0 h 11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060" h="117280">
                <a:moveTo>
                  <a:pt x="0" y="0"/>
                </a:moveTo>
                <a:lnTo>
                  <a:pt x="0" y="0"/>
                </a:lnTo>
                <a:cubicBezTo>
                  <a:pt x="10632" y="31898"/>
                  <a:pt x="15797" y="66175"/>
                  <a:pt x="31897" y="95693"/>
                </a:cubicBezTo>
                <a:cubicBezTo>
                  <a:pt x="38016" y="106911"/>
                  <a:pt x="51264" y="119464"/>
                  <a:pt x="63795" y="116958"/>
                </a:cubicBezTo>
                <a:cubicBezTo>
                  <a:pt x="76326" y="114452"/>
                  <a:pt x="77972" y="95693"/>
                  <a:pt x="85060" y="85060"/>
                </a:cubicBezTo>
                <a:cubicBezTo>
                  <a:pt x="81516" y="74428"/>
                  <a:pt x="80194" y="62773"/>
                  <a:pt x="74428" y="53163"/>
                </a:cubicBezTo>
                <a:cubicBezTo>
                  <a:pt x="64329" y="36331"/>
                  <a:pt x="35751" y="20290"/>
                  <a:pt x="21265" y="10633"/>
                </a:cubicBezTo>
                <a:lnTo>
                  <a:pt x="0"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9" name="Freeform 818"/>
          <p:cNvSpPr/>
          <p:nvPr/>
        </p:nvSpPr>
        <p:spPr>
          <a:xfrm>
            <a:off x="3636963" y="3006725"/>
            <a:ext cx="142875" cy="115888"/>
          </a:xfrm>
          <a:custGeom>
            <a:avLst/>
            <a:gdLst>
              <a:gd name="connsiteX0" fmla="*/ 0 w 143010"/>
              <a:gd name="connsiteY0" fmla="*/ 0 h 116958"/>
              <a:gd name="connsiteX1" fmla="*/ 0 w 143010"/>
              <a:gd name="connsiteY1" fmla="*/ 0 h 116958"/>
              <a:gd name="connsiteX2" fmla="*/ 106325 w 143010"/>
              <a:gd name="connsiteY2" fmla="*/ 116958 h 116958"/>
              <a:gd name="connsiteX3" fmla="*/ 138223 w 143010"/>
              <a:gd name="connsiteY3" fmla="*/ 106326 h 116958"/>
              <a:gd name="connsiteX4" fmla="*/ 127590 w 143010"/>
              <a:gd name="connsiteY4" fmla="*/ 31898 h 116958"/>
              <a:gd name="connsiteX5" fmla="*/ 63795 w 143010"/>
              <a:gd name="connsiteY5" fmla="*/ 53163 h 116958"/>
              <a:gd name="connsiteX6" fmla="*/ 31897 w 143010"/>
              <a:gd name="connsiteY6" fmla="*/ 31898 h 116958"/>
              <a:gd name="connsiteX7" fmla="*/ 0 w 143010"/>
              <a:gd name="connsiteY7" fmla="*/ 0 h 11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10" h="116958">
                <a:moveTo>
                  <a:pt x="0" y="0"/>
                </a:moveTo>
                <a:lnTo>
                  <a:pt x="0" y="0"/>
                </a:lnTo>
                <a:cubicBezTo>
                  <a:pt x="80855" y="115507"/>
                  <a:pt x="33386" y="92646"/>
                  <a:pt x="106325" y="116958"/>
                </a:cubicBezTo>
                <a:cubicBezTo>
                  <a:pt x="116958" y="113414"/>
                  <a:pt x="135505" y="117199"/>
                  <a:pt x="138223" y="106326"/>
                </a:cubicBezTo>
                <a:cubicBezTo>
                  <a:pt x="144301" y="82013"/>
                  <a:pt x="147983" y="46465"/>
                  <a:pt x="127590" y="31898"/>
                </a:cubicBezTo>
                <a:cubicBezTo>
                  <a:pt x="109350" y="18869"/>
                  <a:pt x="63795" y="53163"/>
                  <a:pt x="63795" y="53163"/>
                </a:cubicBezTo>
                <a:cubicBezTo>
                  <a:pt x="53162" y="46075"/>
                  <a:pt x="43327" y="37613"/>
                  <a:pt x="31897" y="31898"/>
                </a:cubicBezTo>
                <a:cubicBezTo>
                  <a:pt x="21873" y="26886"/>
                  <a:pt x="5316" y="5316"/>
                  <a:pt x="0"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76" name="Group 819"/>
          <p:cNvGrpSpPr>
            <a:grpSpLocks/>
          </p:cNvGrpSpPr>
          <p:nvPr/>
        </p:nvGrpSpPr>
        <p:grpSpPr bwMode="auto">
          <a:xfrm rot="9971663">
            <a:off x="4524375" y="5326063"/>
            <a:ext cx="190500" cy="365125"/>
            <a:chOff x="5540761" y="1348784"/>
            <a:chExt cx="2548987" cy="3156214"/>
          </a:xfrm>
        </p:grpSpPr>
        <p:grpSp>
          <p:nvGrpSpPr>
            <p:cNvPr id="24718" name="Group 4"/>
            <p:cNvGrpSpPr>
              <a:grpSpLocks/>
            </p:cNvGrpSpPr>
            <p:nvPr/>
          </p:nvGrpSpPr>
          <p:grpSpPr bwMode="auto">
            <a:xfrm>
              <a:off x="5749454" y="1348784"/>
              <a:ext cx="1923193" cy="3156214"/>
              <a:chOff x="2252" y="368"/>
              <a:chExt cx="610" cy="872"/>
            </a:xfrm>
          </p:grpSpPr>
          <p:grpSp>
            <p:nvGrpSpPr>
              <p:cNvPr id="24723" name="Group 5"/>
              <p:cNvGrpSpPr>
                <a:grpSpLocks/>
              </p:cNvGrpSpPr>
              <p:nvPr/>
            </p:nvGrpSpPr>
            <p:grpSpPr bwMode="auto">
              <a:xfrm>
                <a:off x="2454" y="634"/>
                <a:ext cx="211" cy="606"/>
                <a:chOff x="2454" y="634"/>
                <a:chExt cx="211" cy="606"/>
              </a:xfrm>
            </p:grpSpPr>
            <p:sp>
              <p:nvSpPr>
                <p:cNvPr id="24732"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33"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34"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35"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24" name="Group 10"/>
              <p:cNvGrpSpPr>
                <a:grpSpLocks/>
              </p:cNvGrpSpPr>
              <p:nvPr/>
            </p:nvGrpSpPr>
            <p:grpSpPr bwMode="auto">
              <a:xfrm>
                <a:off x="2689" y="368"/>
                <a:ext cx="173" cy="418"/>
                <a:chOff x="2689" y="368"/>
                <a:chExt cx="173" cy="418"/>
              </a:xfrm>
            </p:grpSpPr>
            <p:sp>
              <p:nvSpPr>
                <p:cNvPr id="24729"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30"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31"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25" name="Group 14"/>
              <p:cNvGrpSpPr>
                <a:grpSpLocks/>
              </p:cNvGrpSpPr>
              <p:nvPr/>
            </p:nvGrpSpPr>
            <p:grpSpPr bwMode="auto">
              <a:xfrm>
                <a:off x="2252" y="368"/>
                <a:ext cx="186" cy="417"/>
                <a:chOff x="2252" y="368"/>
                <a:chExt cx="186" cy="417"/>
              </a:xfrm>
            </p:grpSpPr>
            <p:sp>
              <p:nvSpPr>
                <p:cNvPr id="24726"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27"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28"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719"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20"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21"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22"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391" name="Group 838"/>
          <p:cNvGrpSpPr>
            <a:grpSpLocks/>
          </p:cNvGrpSpPr>
          <p:nvPr/>
        </p:nvGrpSpPr>
        <p:grpSpPr bwMode="auto">
          <a:xfrm rot="9971663">
            <a:off x="5870575" y="4754563"/>
            <a:ext cx="192088" cy="365125"/>
            <a:chOff x="5540761" y="1348784"/>
            <a:chExt cx="2548987" cy="3156214"/>
          </a:xfrm>
        </p:grpSpPr>
        <p:grpSp>
          <p:nvGrpSpPr>
            <p:cNvPr id="24700" name="Group 4"/>
            <p:cNvGrpSpPr>
              <a:grpSpLocks/>
            </p:cNvGrpSpPr>
            <p:nvPr/>
          </p:nvGrpSpPr>
          <p:grpSpPr bwMode="auto">
            <a:xfrm>
              <a:off x="5749454" y="1348784"/>
              <a:ext cx="1923193" cy="3156214"/>
              <a:chOff x="2252" y="368"/>
              <a:chExt cx="610" cy="872"/>
            </a:xfrm>
          </p:grpSpPr>
          <p:grpSp>
            <p:nvGrpSpPr>
              <p:cNvPr id="24705" name="Group 5"/>
              <p:cNvGrpSpPr>
                <a:grpSpLocks/>
              </p:cNvGrpSpPr>
              <p:nvPr/>
            </p:nvGrpSpPr>
            <p:grpSpPr bwMode="auto">
              <a:xfrm>
                <a:off x="2454" y="634"/>
                <a:ext cx="211" cy="606"/>
                <a:chOff x="2454" y="634"/>
                <a:chExt cx="211" cy="606"/>
              </a:xfrm>
            </p:grpSpPr>
            <p:sp>
              <p:nvSpPr>
                <p:cNvPr id="24714"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15"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16"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17"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06" name="Group 10"/>
              <p:cNvGrpSpPr>
                <a:grpSpLocks/>
              </p:cNvGrpSpPr>
              <p:nvPr/>
            </p:nvGrpSpPr>
            <p:grpSpPr bwMode="auto">
              <a:xfrm>
                <a:off x="2689" y="368"/>
                <a:ext cx="173" cy="418"/>
                <a:chOff x="2689" y="368"/>
                <a:chExt cx="173" cy="418"/>
              </a:xfrm>
            </p:grpSpPr>
            <p:sp>
              <p:nvSpPr>
                <p:cNvPr id="24711"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12"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13"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707" name="Group 14"/>
              <p:cNvGrpSpPr>
                <a:grpSpLocks/>
              </p:cNvGrpSpPr>
              <p:nvPr/>
            </p:nvGrpSpPr>
            <p:grpSpPr bwMode="auto">
              <a:xfrm>
                <a:off x="2252" y="368"/>
                <a:ext cx="186" cy="417"/>
                <a:chOff x="2252" y="368"/>
                <a:chExt cx="186" cy="417"/>
              </a:xfrm>
            </p:grpSpPr>
            <p:sp>
              <p:nvSpPr>
                <p:cNvPr id="24708"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09"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10"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701"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02"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03"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704"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113730" name="Group 961"/>
          <p:cNvGrpSpPr>
            <a:grpSpLocks/>
          </p:cNvGrpSpPr>
          <p:nvPr/>
        </p:nvGrpSpPr>
        <p:grpSpPr bwMode="auto">
          <a:xfrm rot="-900000">
            <a:off x="5497513" y="4738688"/>
            <a:ext cx="190500" cy="365125"/>
            <a:chOff x="5540761" y="1348784"/>
            <a:chExt cx="2548987" cy="3156214"/>
          </a:xfrm>
        </p:grpSpPr>
        <p:grpSp>
          <p:nvGrpSpPr>
            <p:cNvPr id="24682" name="Group 4"/>
            <p:cNvGrpSpPr>
              <a:grpSpLocks/>
            </p:cNvGrpSpPr>
            <p:nvPr/>
          </p:nvGrpSpPr>
          <p:grpSpPr bwMode="auto">
            <a:xfrm>
              <a:off x="5749454" y="1348784"/>
              <a:ext cx="1923193" cy="3156214"/>
              <a:chOff x="2252" y="368"/>
              <a:chExt cx="610" cy="872"/>
            </a:xfrm>
          </p:grpSpPr>
          <p:grpSp>
            <p:nvGrpSpPr>
              <p:cNvPr id="24687" name="Group 5"/>
              <p:cNvGrpSpPr>
                <a:grpSpLocks/>
              </p:cNvGrpSpPr>
              <p:nvPr/>
            </p:nvGrpSpPr>
            <p:grpSpPr bwMode="auto">
              <a:xfrm>
                <a:off x="2454" y="634"/>
                <a:ext cx="211" cy="606"/>
                <a:chOff x="2454" y="634"/>
                <a:chExt cx="211" cy="606"/>
              </a:xfrm>
            </p:grpSpPr>
            <p:sp>
              <p:nvSpPr>
                <p:cNvPr id="24696"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97"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98"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99"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88" name="Group 10"/>
              <p:cNvGrpSpPr>
                <a:grpSpLocks/>
              </p:cNvGrpSpPr>
              <p:nvPr/>
            </p:nvGrpSpPr>
            <p:grpSpPr bwMode="auto">
              <a:xfrm>
                <a:off x="2689" y="368"/>
                <a:ext cx="173" cy="418"/>
                <a:chOff x="2689" y="368"/>
                <a:chExt cx="173" cy="418"/>
              </a:xfrm>
            </p:grpSpPr>
            <p:sp>
              <p:nvSpPr>
                <p:cNvPr id="24693"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94"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95"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89" name="Group 14"/>
              <p:cNvGrpSpPr>
                <a:grpSpLocks/>
              </p:cNvGrpSpPr>
              <p:nvPr/>
            </p:nvGrpSpPr>
            <p:grpSpPr bwMode="auto">
              <a:xfrm>
                <a:off x="2252" y="368"/>
                <a:ext cx="186" cy="417"/>
                <a:chOff x="2252" y="368"/>
                <a:chExt cx="186" cy="417"/>
              </a:xfrm>
            </p:grpSpPr>
            <p:sp>
              <p:nvSpPr>
                <p:cNvPr id="24690"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91"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92"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683"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84"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85"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86"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113741" name="Group 980"/>
          <p:cNvGrpSpPr>
            <a:grpSpLocks/>
          </p:cNvGrpSpPr>
          <p:nvPr/>
        </p:nvGrpSpPr>
        <p:grpSpPr bwMode="auto">
          <a:xfrm rot="900000">
            <a:off x="5535613" y="4181475"/>
            <a:ext cx="190500" cy="365125"/>
            <a:chOff x="5540761" y="1348784"/>
            <a:chExt cx="2548987" cy="3156214"/>
          </a:xfrm>
        </p:grpSpPr>
        <p:grpSp>
          <p:nvGrpSpPr>
            <p:cNvPr id="24664" name="Group 4"/>
            <p:cNvGrpSpPr>
              <a:grpSpLocks/>
            </p:cNvGrpSpPr>
            <p:nvPr/>
          </p:nvGrpSpPr>
          <p:grpSpPr bwMode="auto">
            <a:xfrm>
              <a:off x="5749454" y="1348784"/>
              <a:ext cx="1923193" cy="3156214"/>
              <a:chOff x="2252" y="368"/>
              <a:chExt cx="610" cy="872"/>
            </a:xfrm>
          </p:grpSpPr>
          <p:grpSp>
            <p:nvGrpSpPr>
              <p:cNvPr id="24669" name="Group 5"/>
              <p:cNvGrpSpPr>
                <a:grpSpLocks/>
              </p:cNvGrpSpPr>
              <p:nvPr/>
            </p:nvGrpSpPr>
            <p:grpSpPr bwMode="auto">
              <a:xfrm>
                <a:off x="2454" y="634"/>
                <a:ext cx="211" cy="606"/>
                <a:chOff x="2454" y="634"/>
                <a:chExt cx="211" cy="606"/>
              </a:xfrm>
            </p:grpSpPr>
            <p:sp>
              <p:nvSpPr>
                <p:cNvPr id="24678"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79"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80"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81"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70" name="Group 10"/>
              <p:cNvGrpSpPr>
                <a:grpSpLocks/>
              </p:cNvGrpSpPr>
              <p:nvPr/>
            </p:nvGrpSpPr>
            <p:grpSpPr bwMode="auto">
              <a:xfrm>
                <a:off x="2689" y="368"/>
                <a:ext cx="173" cy="418"/>
                <a:chOff x="2689" y="368"/>
                <a:chExt cx="173" cy="418"/>
              </a:xfrm>
            </p:grpSpPr>
            <p:sp>
              <p:nvSpPr>
                <p:cNvPr id="24675"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76"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77"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71" name="Group 14"/>
              <p:cNvGrpSpPr>
                <a:grpSpLocks/>
              </p:cNvGrpSpPr>
              <p:nvPr/>
            </p:nvGrpSpPr>
            <p:grpSpPr bwMode="auto">
              <a:xfrm>
                <a:off x="2252" y="368"/>
                <a:ext cx="186" cy="417"/>
                <a:chOff x="2252" y="368"/>
                <a:chExt cx="186" cy="417"/>
              </a:xfrm>
            </p:grpSpPr>
            <p:sp>
              <p:nvSpPr>
                <p:cNvPr id="24672"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73"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74"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665"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66"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67"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68"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113751" name="Group 999"/>
          <p:cNvGrpSpPr>
            <a:grpSpLocks/>
          </p:cNvGrpSpPr>
          <p:nvPr/>
        </p:nvGrpSpPr>
        <p:grpSpPr bwMode="auto">
          <a:xfrm rot="3600000">
            <a:off x="5616576" y="4445000"/>
            <a:ext cx="190500" cy="365125"/>
            <a:chOff x="5540761" y="1348784"/>
            <a:chExt cx="2548987" cy="3156214"/>
          </a:xfrm>
        </p:grpSpPr>
        <p:grpSp>
          <p:nvGrpSpPr>
            <p:cNvPr id="24646" name="Group 4"/>
            <p:cNvGrpSpPr>
              <a:grpSpLocks/>
            </p:cNvGrpSpPr>
            <p:nvPr/>
          </p:nvGrpSpPr>
          <p:grpSpPr bwMode="auto">
            <a:xfrm>
              <a:off x="5749454" y="1348784"/>
              <a:ext cx="1923193" cy="3156214"/>
              <a:chOff x="2252" y="368"/>
              <a:chExt cx="610" cy="872"/>
            </a:xfrm>
          </p:grpSpPr>
          <p:grpSp>
            <p:nvGrpSpPr>
              <p:cNvPr id="24651" name="Group 5"/>
              <p:cNvGrpSpPr>
                <a:grpSpLocks/>
              </p:cNvGrpSpPr>
              <p:nvPr/>
            </p:nvGrpSpPr>
            <p:grpSpPr bwMode="auto">
              <a:xfrm>
                <a:off x="2454" y="634"/>
                <a:ext cx="211" cy="606"/>
                <a:chOff x="2454" y="634"/>
                <a:chExt cx="211" cy="606"/>
              </a:xfrm>
            </p:grpSpPr>
            <p:sp>
              <p:nvSpPr>
                <p:cNvPr id="24660"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61"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62"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63"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52" name="Group 10"/>
              <p:cNvGrpSpPr>
                <a:grpSpLocks/>
              </p:cNvGrpSpPr>
              <p:nvPr/>
            </p:nvGrpSpPr>
            <p:grpSpPr bwMode="auto">
              <a:xfrm>
                <a:off x="2689" y="368"/>
                <a:ext cx="173" cy="418"/>
                <a:chOff x="2689" y="368"/>
                <a:chExt cx="173" cy="418"/>
              </a:xfrm>
            </p:grpSpPr>
            <p:sp>
              <p:nvSpPr>
                <p:cNvPr id="24657" name="AutoShape 11"/>
                <p:cNvSpPr>
                  <a:spLocks noChangeAspect="1" noChangeArrowheads="1"/>
                </p:cNvSpPr>
                <p:nvPr/>
              </p:nvSpPr>
              <p:spPr bwMode="auto">
                <a:xfrm rot="18900000" flipH="1">
                  <a:off x="2561"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58"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59"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nvGrpSpPr>
              <p:cNvPr id="24653" name="Group 14"/>
              <p:cNvGrpSpPr>
                <a:grpSpLocks/>
              </p:cNvGrpSpPr>
              <p:nvPr/>
            </p:nvGrpSpPr>
            <p:grpSpPr bwMode="auto">
              <a:xfrm>
                <a:off x="2252" y="368"/>
                <a:ext cx="186" cy="417"/>
                <a:chOff x="2252" y="368"/>
                <a:chExt cx="186" cy="417"/>
              </a:xfrm>
            </p:grpSpPr>
            <p:sp>
              <p:nvSpPr>
                <p:cNvPr id="24654"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55"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56"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grpSp>
        <p:sp>
          <p:nvSpPr>
            <p:cNvPr id="24647" name="AutoShape 28"/>
            <p:cNvSpPr>
              <a:spLocks noChangeArrowheads="1"/>
            </p:cNvSpPr>
            <p:nvPr/>
          </p:nvSpPr>
          <p:spPr bwMode="auto">
            <a:xfrm rot="2700000" flipH="1">
              <a:off x="5334067" y="192526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48" name="AutoShape 28"/>
            <p:cNvSpPr>
              <a:spLocks noChangeArrowheads="1"/>
            </p:cNvSpPr>
            <p:nvPr/>
          </p:nvSpPr>
          <p:spPr bwMode="auto">
            <a:xfrm rot="18900000" flipH="1">
              <a:off x="7187727" y="163533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49" name="AutoShape 28"/>
            <p:cNvSpPr>
              <a:spLocks noChangeArrowheads="1"/>
            </p:cNvSpPr>
            <p:nvPr/>
          </p:nvSpPr>
          <p:spPr bwMode="auto">
            <a:xfrm rot="2700000" flipH="1">
              <a:off x="5573902" y="1641855"/>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24650" name="AutoShape 28"/>
            <p:cNvSpPr>
              <a:spLocks noChangeArrowheads="1"/>
            </p:cNvSpPr>
            <p:nvPr/>
          </p:nvSpPr>
          <p:spPr bwMode="auto">
            <a:xfrm rot="18900000" flipH="1">
              <a:off x="7403948" y="1932788"/>
              <a:ext cx="685800" cy="272411"/>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pic>
        <p:nvPicPr>
          <p:cNvPr id="1020" name="Picture 1019" descr="IMAGE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86675" y="3430588"/>
            <a:ext cx="1327150"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45" name="Rectangle 2"/>
          <p:cNvSpPr txBox="1">
            <a:spLocks noChangeArrowheads="1"/>
          </p:cNvSpPr>
          <p:nvPr/>
        </p:nvSpPr>
        <p:spPr bwMode="auto">
          <a:xfrm>
            <a:off x="-14288" y="0"/>
            <a:ext cx="8823326"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algn="r" eaLnBrk="1" hangingPunct="1">
              <a:spcBef>
                <a:spcPct val="0"/>
              </a:spcBef>
              <a:buClrTx/>
              <a:buFontTx/>
              <a:buNone/>
            </a:pPr>
            <a:r>
              <a:rPr lang="en-US" altLang="en-US" sz="2000" b="1"/>
              <a:t>Therapeutic Monoclonal Antibody Manufacturing Downstream Process</a:t>
            </a:r>
          </a:p>
        </p:txBody>
      </p:sp>
      <p:sp>
        <p:nvSpPr>
          <p:cNvPr id="739" name="Text Box 1081"/>
          <p:cNvSpPr txBox="1">
            <a:spLocks noChangeArrowheads="1"/>
          </p:cNvSpPr>
          <p:nvPr/>
        </p:nvSpPr>
        <p:spPr bwMode="auto">
          <a:xfrm>
            <a:off x="-7938" y="6189663"/>
            <a:ext cx="3940502" cy="21544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800" b="1" dirty="0">
                <a:solidFill>
                  <a:schemeClr val="bg1"/>
                </a:solidFill>
              </a:rPr>
              <a:t>1. </a:t>
            </a:r>
            <a:r>
              <a:rPr lang="en-US" sz="800" dirty="0" smtClean="0">
                <a:solidFill>
                  <a:schemeClr val="bg1"/>
                </a:solidFill>
                <a:latin typeface="+mn-lt"/>
              </a:rPr>
              <a:t>Daugherty E </a:t>
            </a:r>
            <a:r>
              <a:rPr lang="en-US" sz="800" dirty="0">
                <a:solidFill>
                  <a:schemeClr val="bg1"/>
                </a:solidFill>
                <a:latin typeface="+mn-lt"/>
              </a:rPr>
              <a:t>(2012</a:t>
            </a:r>
            <a:r>
              <a:rPr lang="en-US" sz="800" dirty="0" smtClean="0">
                <a:solidFill>
                  <a:schemeClr val="bg1"/>
                </a:solidFill>
                <a:latin typeface="+mn-lt"/>
              </a:rPr>
              <a:t>) </a:t>
            </a:r>
            <a:r>
              <a:rPr lang="en-US" sz="800" i="1" dirty="0" smtClean="0">
                <a:solidFill>
                  <a:schemeClr val="bg1"/>
                </a:solidFill>
                <a:latin typeface="+mn-lt"/>
              </a:rPr>
              <a:t>Biotechnology</a:t>
            </a:r>
            <a:r>
              <a:rPr lang="en-US" sz="800" dirty="0" smtClean="0">
                <a:solidFill>
                  <a:schemeClr val="bg1"/>
                </a:solidFill>
                <a:latin typeface="+mn-lt"/>
              </a:rPr>
              <a:t> St</a:t>
            </a:r>
            <a:r>
              <a:rPr lang="en-US" sz="800" dirty="0">
                <a:solidFill>
                  <a:schemeClr val="bg1"/>
                </a:solidFill>
                <a:latin typeface="+mn-lt"/>
              </a:rPr>
              <a:t>. Paul: Paradigm Publishing, Inc.</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441"/>
                                        </p:tgtEl>
                                        <p:attrNameLst>
                                          <p:attrName>style.visibility</p:attrName>
                                        </p:attrNameLst>
                                      </p:cBhvr>
                                      <p:to>
                                        <p:strVal val="visible"/>
                                      </p:to>
                                    </p:set>
                                    <p:animEffect transition="in" filter="fade">
                                      <p:cBhvr>
                                        <p:cTn id="13" dur="500"/>
                                        <p:tgtEl>
                                          <p:spTgt spid="17441"/>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8"/>
                                        </p:tgtEl>
                                        <p:attrNameLst>
                                          <p:attrName>style.visibility</p:attrName>
                                        </p:attrNameLst>
                                      </p:cBhvr>
                                      <p:to>
                                        <p:strVal val="visible"/>
                                      </p:to>
                                    </p:set>
                                    <p:animEffect transition="in" filter="fade">
                                      <p:cBhvr>
                                        <p:cTn id="19" dur="500"/>
                                        <p:tgtEl>
                                          <p:spTgt spid="28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9"/>
                                        </p:tgtEl>
                                        <p:attrNameLst>
                                          <p:attrName>style.visibility</p:attrName>
                                        </p:attrNameLst>
                                      </p:cBhvr>
                                      <p:to>
                                        <p:strVal val="visible"/>
                                      </p:to>
                                    </p:set>
                                    <p:animEffect transition="in" filter="fade">
                                      <p:cBhvr>
                                        <p:cTn id="22" dur="500"/>
                                        <p:tgtEl>
                                          <p:spTgt spid="28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23"/>
                                        </p:tgtEl>
                                        <p:attrNameLst>
                                          <p:attrName>style.visibility</p:attrName>
                                        </p:attrNameLst>
                                      </p:cBhvr>
                                      <p:to>
                                        <p:strVal val="visible"/>
                                      </p:to>
                                    </p:set>
                                    <p:animEffect transition="in" filter="fade">
                                      <p:cBhvr>
                                        <p:cTn id="27" dur="500"/>
                                        <p:tgtEl>
                                          <p:spTgt spid="523"/>
                                        </p:tgtEl>
                                      </p:cBhvr>
                                    </p:animEffect>
                                  </p:childTnLst>
                                </p:cTn>
                              </p:par>
                              <p:par>
                                <p:cTn id="28" presetID="10" presetClass="entr" presetSubtype="0" fill="hold" nodeType="withEffect">
                                  <p:stCondLst>
                                    <p:cond delay="0"/>
                                  </p:stCondLst>
                                  <p:childTnLst>
                                    <p:set>
                                      <p:cBhvr>
                                        <p:cTn id="29" dur="1" fill="hold">
                                          <p:stCondLst>
                                            <p:cond delay="0"/>
                                          </p:stCondLst>
                                        </p:cTn>
                                        <p:tgtEl>
                                          <p:spTgt spid="113668"/>
                                        </p:tgtEl>
                                        <p:attrNameLst>
                                          <p:attrName>style.visibility</p:attrName>
                                        </p:attrNameLst>
                                      </p:cBhvr>
                                      <p:to>
                                        <p:strVal val="visible"/>
                                      </p:to>
                                    </p:set>
                                    <p:animEffect transition="in" filter="fade">
                                      <p:cBhvr>
                                        <p:cTn id="30" dur="500"/>
                                        <p:tgtEl>
                                          <p:spTgt spid="113668"/>
                                        </p:tgtEl>
                                      </p:cBhvr>
                                    </p:animEffect>
                                  </p:childTnLst>
                                </p:cTn>
                              </p:par>
                              <p:par>
                                <p:cTn id="31" presetID="10" presetClass="entr" presetSubtype="0" fill="hold" nodeType="withEffect">
                                  <p:stCondLst>
                                    <p:cond delay="0"/>
                                  </p:stCondLst>
                                  <p:childTnLst>
                                    <p:set>
                                      <p:cBhvr>
                                        <p:cTn id="32" dur="1" fill="hold">
                                          <p:stCondLst>
                                            <p:cond delay="0"/>
                                          </p:stCondLst>
                                        </p:cTn>
                                        <p:tgtEl>
                                          <p:spTgt spid="113673"/>
                                        </p:tgtEl>
                                        <p:attrNameLst>
                                          <p:attrName>style.visibility</p:attrName>
                                        </p:attrNameLst>
                                      </p:cBhvr>
                                      <p:to>
                                        <p:strVal val="visible"/>
                                      </p:to>
                                    </p:set>
                                    <p:animEffect transition="in" filter="fade">
                                      <p:cBhvr>
                                        <p:cTn id="33" dur="500"/>
                                        <p:tgtEl>
                                          <p:spTgt spid="113673"/>
                                        </p:tgtEl>
                                      </p:cBhvr>
                                    </p:animEffect>
                                  </p:childTnLst>
                                </p:cTn>
                              </p:par>
                              <p:par>
                                <p:cTn id="34" presetID="10" presetClass="entr" presetSubtype="0" fill="hold" nodeType="withEffect">
                                  <p:stCondLst>
                                    <p:cond delay="0"/>
                                  </p:stCondLst>
                                  <p:childTnLst>
                                    <p:set>
                                      <p:cBhvr>
                                        <p:cTn id="35" dur="1" fill="hold">
                                          <p:stCondLst>
                                            <p:cond delay="0"/>
                                          </p:stCondLst>
                                        </p:cTn>
                                        <p:tgtEl>
                                          <p:spTgt spid="113683"/>
                                        </p:tgtEl>
                                        <p:attrNameLst>
                                          <p:attrName>style.visibility</p:attrName>
                                        </p:attrNameLst>
                                      </p:cBhvr>
                                      <p:to>
                                        <p:strVal val="visible"/>
                                      </p:to>
                                    </p:set>
                                    <p:animEffect transition="in" filter="fade">
                                      <p:cBhvr>
                                        <p:cTn id="36" dur="500"/>
                                        <p:tgtEl>
                                          <p:spTgt spid="113683"/>
                                        </p:tgtEl>
                                      </p:cBhvr>
                                    </p:animEffect>
                                  </p:childTnLst>
                                </p:cTn>
                              </p:par>
                              <p:par>
                                <p:cTn id="37" presetID="10" presetClass="entr" presetSubtype="0" fill="hold" nodeType="withEffect">
                                  <p:stCondLst>
                                    <p:cond delay="0"/>
                                  </p:stCondLst>
                                  <p:childTnLst>
                                    <p:set>
                                      <p:cBhvr>
                                        <p:cTn id="38" dur="1" fill="hold">
                                          <p:stCondLst>
                                            <p:cond delay="0"/>
                                          </p:stCondLst>
                                        </p:cTn>
                                        <p:tgtEl>
                                          <p:spTgt spid="113688"/>
                                        </p:tgtEl>
                                        <p:attrNameLst>
                                          <p:attrName>style.visibility</p:attrName>
                                        </p:attrNameLst>
                                      </p:cBhvr>
                                      <p:to>
                                        <p:strVal val="visible"/>
                                      </p:to>
                                    </p:set>
                                    <p:animEffect transition="in" filter="fade">
                                      <p:cBhvr>
                                        <p:cTn id="39" dur="500"/>
                                        <p:tgtEl>
                                          <p:spTgt spid="113688"/>
                                        </p:tgtEl>
                                      </p:cBhvr>
                                    </p:animEffect>
                                  </p:childTnLst>
                                </p:cTn>
                              </p:par>
                              <p:par>
                                <p:cTn id="40" presetID="10" presetClass="entr" presetSubtype="0" fill="hold" nodeType="withEffect">
                                  <p:stCondLst>
                                    <p:cond delay="0"/>
                                  </p:stCondLst>
                                  <p:childTnLst>
                                    <p:set>
                                      <p:cBhvr>
                                        <p:cTn id="41" dur="1" fill="hold">
                                          <p:stCondLst>
                                            <p:cond delay="0"/>
                                          </p:stCondLst>
                                        </p:cTn>
                                        <p:tgtEl>
                                          <p:spTgt spid="718"/>
                                        </p:tgtEl>
                                        <p:attrNameLst>
                                          <p:attrName>style.visibility</p:attrName>
                                        </p:attrNameLst>
                                      </p:cBhvr>
                                      <p:to>
                                        <p:strVal val="visible"/>
                                      </p:to>
                                    </p:set>
                                    <p:animEffect transition="in" filter="fade">
                                      <p:cBhvr>
                                        <p:cTn id="42" dur="500"/>
                                        <p:tgtEl>
                                          <p:spTgt spid="718"/>
                                        </p:tgtEl>
                                      </p:cBhvr>
                                    </p:animEffect>
                                  </p:childTnLst>
                                </p:cTn>
                              </p:par>
                              <p:par>
                                <p:cTn id="43" presetID="10" presetClass="entr" presetSubtype="0" fill="hold" nodeType="withEffect">
                                  <p:stCondLst>
                                    <p:cond delay="0"/>
                                  </p:stCondLst>
                                  <p:childTnLst>
                                    <p:set>
                                      <p:cBhvr>
                                        <p:cTn id="44" dur="1" fill="hold">
                                          <p:stCondLst>
                                            <p:cond delay="0"/>
                                          </p:stCondLst>
                                        </p:cTn>
                                        <p:tgtEl>
                                          <p:spTgt spid="719"/>
                                        </p:tgtEl>
                                        <p:attrNameLst>
                                          <p:attrName>style.visibility</p:attrName>
                                        </p:attrNameLst>
                                      </p:cBhvr>
                                      <p:to>
                                        <p:strVal val="visible"/>
                                      </p:to>
                                    </p:set>
                                    <p:animEffect transition="in" filter="fade">
                                      <p:cBhvr>
                                        <p:cTn id="45" dur="500"/>
                                        <p:tgtEl>
                                          <p:spTgt spid="719"/>
                                        </p:tgtEl>
                                      </p:cBhvr>
                                    </p:animEffect>
                                  </p:childTnLst>
                                </p:cTn>
                              </p:par>
                              <p:par>
                                <p:cTn id="46" presetID="10" presetClass="entr" presetSubtype="0" fill="hold" nodeType="withEffect">
                                  <p:stCondLst>
                                    <p:cond delay="0"/>
                                  </p:stCondLst>
                                  <p:childTnLst>
                                    <p:set>
                                      <p:cBhvr>
                                        <p:cTn id="47" dur="1" fill="hold">
                                          <p:stCondLst>
                                            <p:cond delay="0"/>
                                          </p:stCondLst>
                                        </p:cTn>
                                        <p:tgtEl>
                                          <p:spTgt spid="720"/>
                                        </p:tgtEl>
                                        <p:attrNameLst>
                                          <p:attrName>style.visibility</p:attrName>
                                        </p:attrNameLst>
                                      </p:cBhvr>
                                      <p:to>
                                        <p:strVal val="visible"/>
                                      </p:to>
                                    </p:set>
                                    <p:animEffect transition="in" filter="fade">
                                      <p:cBhvr>
                                        <p:cTn id="48" dur="500"/>
                                        <p:tgtEl>
                                          <p:spTgt spid="720"/>
                                        </p:tgtEl>
                                      </p:cBhvr>
                                    </p:animEffect>
                                  </p:childTnLst>
                                </p:cTn>
                              </p:par>
                              <p:par>
                                <p:cTn id="49" presetID="10" presetClass="entr" presetSubtype="0" fill="hold" nodeType="withEffect">
                                  <p:stCondLst>
                                    <p:cond delay="0"/>
                                  </p:stCondLst>
                                  <p:childTnLst>
                                    <p:set>
                                      <p:cBhvr>
                                        <p:cTn id="50" dur="1" fill="hold">
                                          <p:stCondLst>
                                            <p:cond delay="0"/>
                                          </p:stCondLst>
                                        </p:cTn>
                                        <p:tgtEl>
                                          <p:spTgt spid="721"/>
                                        </p:tgtEl>
                                        <p:attrNameLst>
                                          <p:attrName>style.visibility</p:attrName>
                                        </p:attrNameLst>
                                      </p:cBhvr>
                                      <p:to>
                                        <p:strVal val="visible"/>
                                      </p:to>
                                    </p:set>
                                    <p:animEffect transition="in" filter="fade">
                                      <p:cBhvr>
                                        <p:cTn id="51" dur="500"/>
                                        <p:tgtEl>
                                          <p:spTgt spid="721"/>
                                        </p:tgtEl>
                                      </p:cBhvr>
                                    </p:animEffect>
                                  </p:childTnLst>
                                </p:cTn>
                              </p:par>
                              <p:par>
                                <p:cTn id="52" presetID="10" presetClass="entr" presetSubtype="0" fill="hold" nodeType="withEffect">
                                  <p:stCondLst>
                                    <p:cond delay="0"/>
                                  </p:stCondLst>
                                  <p:childTnLst>
                                    <p:set>
                                      <p:cBhvr>
                                        <p:cTn id="53" dur="1" fill="hold">
                                          <p:stCondLst>
                                            <p:cond delay="0"/>
                                          </p:stCondLst>
                                        </p:cTn>
                                        <p:tgtEl>
                                          <p:spTgt spid="322"/>
                                        </p:tgtEl>
                                        <p:attrNameLst>
                                          <p:attrName>style.visibility</p:attrName>
                                        </p:attrNameLst>
                                      </p:cBhvr>
                                      <p:to>
                                        <p:strVal val="visible"/>
                                      </p:to>
                                    </p:set>
                                    <p:animEffect transition="in" filter="fade">
                                      <p:cBhvr>
                                        <p:cTn id="54" dur="500"/>
                                        <p:tgtEl>
                                          <p:spTgt spid="322"/>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948"/>
                                        </p:tgtEl>
                                        <p:attrNameLst>
                                          <p:attrName>style.visibility</p:attrName>
                                        </p:attrNameLst>
                                      </p:cBhvr>
                                      <p:to>
                                        <p:strVal val="visible"/>
                                      </p:to>
                                    </p:set>
                                    <p:animEffect transition="in" filter="fade">
                                      <p:cBhvr>
                                        <p:cTn id="59" dur="500"/>
                                        <p:tgtEl>
                                          <p:spTgt spid="948"/>
                                        </p:tgtEl>
                                      </p:cBhvr>
                                    </p:animEffect>
                                  </p:childTnLst>
                                </p:cTn>
                              </p:par>
                              <p:par>
                                <p:cTn id="60" presetID="10" presetClass="entr" presetSubtype="0" fill="hold" nodeType="with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37"/>
                                        </p:tgtEl>
                                        <p:attrNameLst>
                                          <p:attrName>style.visibility</p:attrName>
                                        </p:attrNameLst>
                                      </p:cBhvr>
                                      <p:to>
                                        <p:strVal val="visible"/>
                                      </p:to>
                                    </p:set>
                                    <p:animEffect transition="in" filter="fade">
                                      <p:cBhvr>
                                        <p:cTn id="65" dur="500"/>
                                        <p:tgtEl>
                                          <p:spTgt spid="437"/>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0" presetClass="entr" presetSubtype="0" fill="hold" nodeType="clickEffect">
                                  <p:stCondLst>
                                    <p:cond delay="0"/>
                                  </p:stCondLst>
                                  <p:childTnLst>
                                    <p:set>
                                      <p:cBhvr>
                                        <p:cTn id="69" dur="1" fill="hold">
                                          <p:stCondLst>
                                            <p:cond delay="0"/>
                                          </p:stCondLst>
                                        </p:cTn>
                                        <p:tgtEl>
                                          <p:spTgt spid="357"/>
                                        </p:tgtEl>
                                        <p:attrNameLst>
                                          <p:attrName>style.visibility</p:attrName>
                                        </p:attrNameLst>
                                      </p:cBhvr>
                                      <p:to>
                                        <p:strVal val="visible"/>
                                      </p:to>
                                    </p:set>
                                    <p:animEffect transition="in" filter="fade">
                                      <p:cBhvr>
                                        <p:cTn id="70" dur="500"/>
                                        <p:tgtEl>
                                          <p:spTgt spid="357"/>
                                        </p:tgtEl>
                                      </p:cBhvr>
                                    </p:animEffect>
                                  </p:childTnLst>
                                </p:cTn>
                              </p:par>
                              <p:par>
                                <p:cTn id="71" presetID="10" presetClass="entr" presetSubtype="0" fill="hold" nodeType="withEffect">
                                  <p:stCondLst>
                                    <p:cond delay="0"/>
                                  </p:stCondLst>
                                  <p:childTnLst>
                                    <p:set>
                                      <p:cBhvr>
                                        <p:cTn id="72" dur="1" fill="hold">
                                          <p:stCondLst>
                                            <p:cond delay="0"/>
                                          </p:stCondLst>
                                        </p:cTn>
                                        <p:tgtEl>
                                          <p:spTgt spid="818"/>
                                        </p:tgtEl>
                                        <p:attrNameLst>
                                          <p:attrName>style.visibility</p:attrName>
                                        </p:attrNameLst>
                                      </p:cBhvr>
                                      <p:to>
                                        <p:strVal val="visible"/>
                                      </p:to>
                                    </p:set>
                                    <p:animEffect transition="in" filter="fade">
                                      <p:cBhvr>
                                        <p:cTn id="73" dur="500"/>
                                        <p:tgtEl>
                                          <p:spTgt spid="818"/>
                                        </p:tgtEl>
                                      </p:cBhvr>
                                    </p:animEffect>
                                  </p:childTnLst>
                                </p:cTn>
                              </p:par>
                              <p:par>
                                <p:cTn id="74" presetID="10" presetClass="entr" presetSubtype="0" fill="hold" nodeType="withEffect">
                                  <p:stCondLst>
                                    <p:cond delay="0"/>
                                  </p:stCondLst>
                                  <p:childTnLst>
                                    <p:set>
                                      <p:cBhvr>
                                        <p:cTn id="75" dur="1" fill="hold">
                                          <p:stCondLst>
                                            <p:cond delay="0"/>
                                          </p:stCondLst>
                                        </p:cTn>
                                        <p:tgtEl>
                                          <p:spTgt spid="819"/>
                                        </p:tgtEl>
                                        <p:attrNameLst>
                                          <p:attrName>style.visibility</p:attrName>
                                        </p:attrNameLst>
                                      </p:cBhvr>
                                      <p:to>
                                        <p:strVal val="visible"/>
                                      </p:to>
                                    </p:set>
                                    <p:animEffect transition="in" filter="fade">
                                      <p:cBhvr>
                                        <p:cTn id="76" dur="500"/>
                                        <p:tgtEl>
                                          <p:spTgt spid="819"/>
                                        </p:tgtEl>
                                      </p:cBhvr>
                                    </p:animEffect>
                                  </p:childTnLst>
                                </p:cTn>
                              </p:par>
                            </p:childTnLst>
                          </p:cTn>
                        </p:par>
                        <p:par>
                          <p:cTn id="77" fill="hold" nodeType="afterGroup">
                            <p:stCondLst>
                              <p:cond delay="500"/>
                            </p:stCondLst>
                            <p:childTnLst>
                              <p:par>
                                <p:cTn id="78" presetID="0" presetClass="path" presetSubtype="0" accel="50000" decel="50000" fill="hold" nodeType="afterEffect">
                                  <p:stCondLst>
                                    <p:cond delay="0"/>
                                  </p:stCondLst>
                                  <p:childTnLst>
                                    <p:animMotion origin="layout" path="M 5E-6 3.7037E-6 L 0.02675 0.00926 L 0.029 0.13009 " pathEditMode="relative" ptsTypes="AAA">
                                      <p:cBhvr>
                                        <p:cTn id="79" dur="2000" fill="hold"/>
                                        <p:tgtEl>
                                          <p:spTgt spid="357"/>
                                        </p:tgtEl>
                                        <p:attrNameLst>
                                          <p:attrName>ppt_x</p:attrName>
                                          <p:attrName>ppt_y</p:attrName>
                                        </p:attrNameLst>
                                      </p:cBhvr>
                                    </p:animMotion>
                                  </p:childTnLst>
                                </p:cTn>
                              </p:par>
                              <p:par>
                                <p:cTn id="80" presetID="0" presetClass="path" presetSubtype="0" accel="50000" decel="50000" fill="hold" nodeType="withEffect">
                                  <p:stCondLst>
                                    <p:cond delay="0"/>
                                  </p:stCondLst>
                                  <p:childTnLst>
                                    <p:animMotion origin="layout" path="M 0 0 L 0.04653 0.02014 L 0.05816 0.1287 " pathEditMode="relative" ptsTypes="AAA">
                                      <p:cBhvr>
                                        <p:cTn id="81" dur="2000" fill="hold"/>
                                        <p:tgtEl>
                                          <p:spTgt spid="819"/>
                                        </p:tgtEl>
                                        <p:attrNameLst>
                                          <p:attrName>ppt_x</p:attrName>
                                          <p:attrName>ppt_y</p:attrName>
                                        </p:attrNameLst>
                                      </p:cBhvr>
                                    </p:animMotion>
                                  </p:childTnLst>
                                </p:cTn>
                              </p:par>
                              <p:par>
                                <p:cTn id="82" presetID="0" presetClass="path" presetSubtype="0" accel="50000" decel="50000" fill="hold" nodeType="withEffect">
                                  <p:stCondLst>
                                    <p:cond delay="0"/>
                                  </p:stCondLst>
                                  <p:childTnLst>
                                    <p:animMotion origin="layout" path="M 0 0 L 0.00225 0.13194 " pathEditMode="relative" ptsTypes="AA">
                                      <p:cBhvr>
                                        <p:cTn id="83" dur="2000" fill="hold"/>
                                        <p:tgtEl>
                                          <p:spTgt spid="818"/>
                                        </p:tgtEl>
                                        <p:attrNameLst>
                                          <p:attrName>ppt_x</p:attrName>
                                          <p:attrName>ppt_y</p:attrName>
                                        </p:attrNameLst>
                                      </p:cBhvr>
                                    </p:animMotion>
                                  </p:childTnLst>
                                </p:cTn>
                              </p:par>
                            </p:childTnLst>
                          </p:cTn>
                        </p:par>
                        <p:par>
                          <p:cTn id="84" fill="hold" nodeType="afterGroup">
                            <p:stCondLst>
                              <p:cond delay="2500"/>
                            </p:stCondLst>
                            <p:childTnLst>
                              <p:par>
                                <p:cTn id="85" presetID="42" presetClass="path" presetSubtype="0" accel="50000" decel="50000" fill="hold" nodeType="afterEffect">
                                  <p:stCondLst>
                                    <p:cond delay="0"/>
                                  </p:stCondLst>
                                  <p:childTnLst>
                                    <p:animMotion origin="layout" path="M 0.029 0.13009 L 0.03021 0.29051 " pathEditMode="relative" rAng="0" ptsTypes="AA">
                                      <p:cBhvr>
                                        <p:cTn id="86" dur="2000" fill="hold"/>
                                        <p:tgtEl>
                                          <p:spTgt spid="357"/>
                                        </p:tgtEl>
                                        <p:attrNameLst>
                                          <p:attrName>ppt_x</p:attrName>
                                          <p:attrName>ppt_y</p:attrName>
                                        </p:attrNameLst>
                                      </p:cBhvr>
                                      <p:rCtr x="5200" y="800900"/>
                                    </p:animMotion>
                                  </p:childTnLst>
                                  <p:subTnLst>
                                    <p:set>
                                      <p:cBhvr override="childStyle">
                                        <p:cTn dur="1" fill="hold" display="0" masterRel="sameClick" afterEffect="1">
                                          <p:stCondLst>
                                            <p:cond evt="end" delay="0">
                                              <p:tn val="85"/>
                                            </p:cond>
                                          </p:stCondLst>
                                        </p:cTn>
                                        <p:tgtEl>
                                          <p:spTgt spid="357"/>
                                        </p:tgtEl>
                                        <p:attrNameLst>
                                          <p:attrName>style.visibility</p:attrName>
                                        </p:attrNameLst>
                                      </p:cBhvr>
                                      <p:to>
                                        <p:strVal val="hidden"/>
                                      </p:to>
                                    </p:set>
                                  </p:subTnLst>
                                </p:cTn>
                              </p:par>
                              <p:par>
                                <p:cTn id="87" presetID="42" presetClass="path" presetSubtype="0" accel="50000" decel="50000" fill="hold" nodeType="withEffect">
                                  <p:stCondLst>
                                    <p:cond delay="0"/>
                                  </p:stCondLst>
                                  <p:childTnLst>
                                    <p:animMotion origin="layout" path="M 0.01007 0.13958 L 0.01597 0.29653 " pathEditMode="relative" rAng="0" ptsTypes="AA">
                                      <p:cBhvr>
                                        <p:cTn id="88" dur="3000" fill="hold"/>
                                        <p:tgtEl>
                                          <p:spTgt spid="818"/>
                                        </p:tgtEl>
                                        <p:attrNameLst>
                                          <p:attrName>ppt_x</p:attrName>
                                          <p:attrName>ppt_y</p:attrName>
                                        </p:attrNameLst>
                                      </p:cBhvr>
                                      <p:rCtr x="29500" y="784700"/>
                                    </p:animMotion>
                                  </p:childTnLst>
                                  <p:subTnLst>
                                    <p:set>
                                      <p:cBhvr override="childStyle">
                                        <p:cTn dur="1" fill="hold" display="0" masterRel="sameClick" afterEffect="1">
                                          <p:stCondLst>
                                            <p:cond evt="end" delay="0">
                                              <p:tn val="87"/>
                                            </p:cond>
                                          </p:stCondLst>
                                        </p:cTn>
                                        <p:tgtEl>
                                          <p:spTgt spid="818"/>
                                        </p:tgtEl>
                                        <p:attrNameLst>
                                          <p:attrName>style.visibility</p:attrName>
                                        </p:attrNameLst>
                                      </p:cBhvr>
                                      <p:to>
                                        <p:strVal val="hidden"/>
                                      </p:to>
                                    </p:set>
                                  </p:subTnLst>
                                </p:cTn>
                              </p:par>
                              <p:par>
                                <p:cTn id="89" presetID="42" presetClass="path" presetSubtype="0" accel="50000" decel="50000" fill="hold" nodeType="withEffect">
                                  <p:stCondLst>
                                    <p:cond delay="0"/>
                                  </p:stCondLst>
                                  <p:childTnLst>
                                    <p:animMotion origin="layout" path="M 0.04566 0.13657 L 0.04791 0.29491 " pathEditMode="relative" rAng="0" ptsTypes="AA">
                                      <p:cBhvr>
                                        <p:cTn id="90" dur="4000" fill="hold"/>
                                        <p:tgtEl>
                                          <p:spTgt spid="819"/>
                                        </p:tgtEl>
                                        <p:attrNameLst>
                                          <p:attrName>ppt_x</p:attrName>
                                          <p:attrName>ppt_y</p:attrName>
                                        </p:attrNameLst>
                                      </p:cBhvr>
                                      <p:rCtr x="10400" y="791700"/>
                                    </p:animMotion>
                                  </p:childTnLst>
                                  <p:subTnLst>
                                    <p:set>
                                      <p:cBhvr override="childStyle">
                                        <p:cTn dur="1" fill="hold" display="0" masterRel="sameClick" afterEffect="1">
                                          <p:stCondLst>
                                            <p:cond evt="end" delay="0">
                                              <p:tn val="89"/>
                                            </p:cond>
                                          </p:stCondLst>
                                        </p:cTn>
                                        <p:tgtEl>
                                          <p:spTgt spid="819"/>
                                        </p:tgtEl>
                                        <p:attrNameLst>
                                          <p:attrName>style.visibility</p:attrName>
                                        </p:attrNameLst>
                                      </p:cBhvr>
                                      <p:to>
                                        <p:strVal val="hidden"/>
                                      </p:to>
                                    </p:set>
                                  </p:subTnLst>
                                </p:cTn>
                              </p:par>
                            </p:childTnLst>
                          </p:cTn>
                        </p:par>
                        <p:par>
                          <p:cTn id="91" fill="hold" nodeType="afterGroup">
                            <p:stCondLst>
                              <p:cond delay="6500"/>
                            </p:stCondLst>
                            <p:childTnLst>
                              <p:par>
                                <p:cTn id="92" presetID="10" presetClass="entr" presetSubtype="0" fill="hold" nodeType="afterEffect">
                                  <p:stCondLst>
                                    <p:cond delay="0"/>
                                  </p:stCondLst>
                                  <p:childTnLst>
                                    <p:set>
                                      <p:cBhvr>
                                        <p:cTn id="93" dur="1" fill="hold">
                                          <p:stCondLst>
                                            <p:cond delay="0"/>
                                          </p:stCondLst>
                                        </p:cTn>
                                        <p:tgtEl>
                                          <p:spTgt spid="376"/>
                                        </p:tgtEl>
                                        <p:attrNameLst>
                                          <p:attrName>style.visibility</p:attrName>
                                        </p:attrNameLst>
                                      </p:cBhvr>
                                      <p:to>
                                        <p:strVal val="visible"/>
                                      </p:to>
                                    </p:set>
                                    <p:animEffect transition="in" filter="fade">
                                      <p:cBhvr>
                                        <p:cTn id="94" dur="500"/>
                                        <p:tgtEl>
                                          <p:spTgt spid="376"/>
                                        </p:tgtEl>
                                      </p:cBhvr>
                                    </p:animEffect>
                                  </p:childTnLst>
                                </p:cTn>
                              </p:par>
                              <p:par>
                                <p:cTn id="95" presetID="10" presetClass="entr" presetSubtype="0" fill="hold" nodeType="withEffect">
                                  <p:stCondLst>
                                    <p:cond delay="0"/>
                                  </p:stCondLst>
                                  <p:childTnLst>
                                    <p:set>
                                      <p:cBhvr>
                                        <p:cTn id="96" dur="1" fill="hold">
                                          <p:stCondLst>
                                            <p:cond delay="0"/>
                                          </p:stCondLst>
                                        </p:cTn>
                                        <p:tgtEl>
                                          <p:spTgt spid="113678"/>
                                        </p:tgtEl>
                                        <p:attrNameLst>
                                          <p:attrName>style.visibility</p:attrName>
                                        </p:attrNameLst>
                                      </p:cBhvr>
                                      <p:to>
                                        <p:strVal val="visible"/>
                                      </p:to>
                                    </p:set>
                                    <p:animEffect transition="in" filter="fade">
                                      <p:cBhvr>
                                        <p:cTn id="97" dur="500"/>
                                        <p:tgtEl>
                                          <p:spTgt spid="113678"/>
                                        </p:tgtEl>
                                      </p:cBhvr>
                                    </p:animEffect>
                                  </p:childTnLst>
                                </p:cTn>
                              </p:par>
                              <p:par>
                                <p:cTn id="98" presetID="10" presetClass="entr" presetSubtype="0" fill="hold" nodeType="withEffect">
                                  <p:stCondLst>
                                    <p:cond delay="0"/>
                                  </p:stCondLst>
                                  <p:childTnLst>
                                    <p:set>
                                      <p:cBhvr>
                                        <p:cTn id="99" dur="1" fill="hold">
                                          <p:stCondLst>
                                            <p:cond delay="0"/>
                                          </p:stCondLst>
                                        </p:cTn>
                                        <p:tgtEl>
                                          <p:spTgt spid="113693"/>
                                        </p:tgtEl>
                                        <p:attrNameLst>
                                          <p:attrName>style.visibility</p:attrName>
                                        </p:attrNameLst>
                                      </p:cBhvr>
                                      <p:to>
                                        <p:strVal val="visible"/>
                                      </p:to>
                                    </p:set>
                                    <p:animEffect transition="in" filter="fade">
                                      <p:cBhvr>
                                        <p:cTn id="100" dur="500"/>
                                        <p:tgtEl>
                                          <p:spTgt spid="113693"/>
                                        </p:tgtEl>
                                      </p:cBhvr>
                                    </p:animEffect>
                                  </p:childTnLst>
                                </p:cTn>
                              </p:par>
                              <p:par>
                                <p:cTn id="101" presetID="10" presetClass="entr" presetSubtype="0" fill="hold" nodeType="withEffect">
                                  <p:stCondLst>
                                    <p:cond delay="0"/>
                                  </p:stCondLst>
                                  <p:childTnLst>
                                    <p:set>
                                      <p:cBhvr>
                                        <p:cTn id="102" dur="1" fill="hold">
                                          <p:stCondLst>
                                            <p:cond delay="0"/>
                                          </p:stCondLst>
                                        </p:cTn>
                                        <p:tgtEl>
                                          <p:spTgt spid="327"/>
                                        </p:tgtEl>
                                        <p:attrNameLst>
                                          <p:attrName>style.visibility</p:attrName>
                                        </p:attrNameLst>
                                      </p:cBhvr>
                                      <p:to>
                                        <p:strVal val="visible"/>
                                      </p:to>
                                    </p:set>
                                    <p:animEffect transition="in" filter="fade">
                                      <p:cBhvr>
                                        <p:cTn id="103" dur="500"/>
                                        <p:tgtEl>
                                          <p:spTgt spid="327"/>
                                        </p:tgtEl>
                                      </p:cBhvr>
                                    </p:animEffect>
                                  </p:childTnLst>
                                </p:cTn>
                              </p:par>
                              <p:par>
                                <p:cTn id="104" presetID="10" presetClass="entr" presetSubtype="0" fill="hold" nodeType="withEffect">
                                  <p:stCondLst>
                                    <p:cond delay="0"/>
                                  </p:stCondLst>
                                  <p:childTnLst>
                                    <p:set>
                                      <p:cBhvr>
                                        <p:cTn id="105" dur="1" fill="hold">
                                          <p:stCondLst>
                                            <p:cond delay="0"/>
                                          </p:stCondLst>
                                        </p:cTn>
                                        <p:tgtEl>
                                          <p:spTgt spid="338"/>
                                        </p:tgtEl>
                                        <p:attrNameLst>
                                          <p:attrName>style.visibility</p:attrName>
                                        </p:attrNameLst>
                                      </p:cBhvr>
                                      <p:to>
                                        <p:strVal val="visible"/>
                                      </p:to>
                                    </p:set>
                                    <p:animEffect transition="in" filter="fade">
                                      <p:cBhvr>
                                        <p:cTn id="106" dur="500"/>
                                        <p:tgtEl>
                                          <p:spTgt spid="338"/>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779"/>
                                        </p:tgtEl>
                                        <p:attrNameLst>
                                          <p:attrName>style.visibility</p:attrName>
                                        </p:attrNameLst>
                                      </p:cBhvr>
                                      <p:to>
                                        <p:strVal val="visible"/>
                                      </p:to>
                                    </p:set>
                                    <p:animEffect transition="in" filter="fade">
                                      <p:cBhvr>
                                        <p:cTn id="109" dur="500"/>
                                        <p:tgtEl>
                                          <p:spTgt spid="779"/>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10" presetClass="entr" presetSubtype="0" fill="hold" nodeType="clickEffect">
                                  <p:stCondLst>
                                    <p:cond delay="0"/>
                                  </p:stCondLst>
                                  <p:childTnLst>
                                    <p:set>
                                      <p:cBhvr>
                                        <p:cTn id="113" dur="1" fill="hold">
                                          <p:stCondLst>
                                            <p:cond delay="0"/>
                                          </p:stCondLst>
                                        </p:cTn>
                                        <p:tgtEl>
                                          <p:spTgt spid="931"/>
                                        </p:tgtEl>
                                        <p:attrNameLst>
                                          <p:attrName>style.visibility</p:attrName>
                                        </p:attrNameLst>
                                      </p:cBhvr>
                                      <p:to>
                                        <p:strVal val="visible"/>
                                      </p:to>
                                    </p:set>
                                    <p:animEffect transition="in" filter="fade">
                                      <p:cBhvr>
                                        <p:cTn id="114" dur="500"/>
                                        <p:tgtEl>
                                          <p:spTgt spid="93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91"/>
                                        </p:tgtEl>
                                        <p:attrNameLst>
                                          <p:attrName>style.visibility</p:attrName>
                                        </p:attrNameLst>
                                      </p:cBhvr>
                                      <p:to>
                                        <p:strVal val="visible"/>
                                      </p:to>
                                    </p:set>
                                    <p:animEffect transition="in" filter="fade">
                                      <p:cBhvr>
                                        <p:cTn id="117" dur="500"/>
                                        <p:tgtEl>
                                          <p:spTgt spid="291"/>
                                        </p:tgtEl>
                                      </p:cBhvr>
                                    </p:animEffect>
                                  </p:childTnLst>
                                </p:cTn>
                              </p:par>
                              <p:par>
                                <p:cTn id="118" presetID="10" presetClass="entr" presetSubtype="0" fill="hold" nodeType="withEffect">
                                  <p:stCondLst>
                                    <p:cond delay="0"/>
                                  </p:stCondLst>
                                  <p:childTnLst>
                                    <p:set>
                                      <p:cBhvr>
                                        <p:cTn id="119" dur="1" fill="hold">
                                          <p:stCondLst>
                                            <p:cond delay="0"/>
                                          </p:stCondLst>
                                        </p:cTn>
                                        <p:tgtEl>
                                          <p:spTgt spid="113741"/>
                                        </p:tgtEl>
                                        <p:attrNameLst>
                                          <p:attrName>style.visibility</p:attrName>
                                        </p:attrNameLst>
                                      </p:cBhvr>
                                      <p:to>
                                        <p:strVal val="visible"/>
                                      </p:to>
                                    </p:set>
                                    <p:animEffect transition="in" filter="fade">
                                      <p:cBhvr>
                                        <p:cTn id="120" dur="500"/>
                                        <p:tgtEl>
                                          <p:spTgt spid="113741"/>
                                        </p:tgtEl>
                                      </p:cBhvr>
                                    </p:animEffect>
                                  </p:childTnLst>
                                </p:cTn>
                              </p:par>
                              <p:par>
                                <p:cTn id="121" presetID="10" presetClass="entr" presetSubtype="0" fill="hold" nodeType="withEffect">
                                  <p:stCondLst>
                                    <p:cond delay="0"/>
                                  </p:stCondLst>
                                  <p:childTnLst>
                                    <p:set>
                                      <p:cBhvr>
                                        <p:cTn id="122" dur="1" fill="hold">
                                          <p:stCondLst>
                                            <p:cond delay="0"/>
                                          </p:stCondLst>
                                        </p:cTn>
                                        <p:tgtEl>
                                          <p:spTgt spid="113751"/>
                                        </p:tgtEl>
                                        <p:attrNameLst>
                                          <p:attrName>style.visibility</p:attrName>
                                        </p:attrNameLst>
                                      </p:cBhvr>
                                      <p:to>
                                        <p:strVal val="visible"/>
                                      </p:to>
                                    </p:set>
                                    <p:animEffect transition="in" filter="fade">
                                      <p:cBhvr>
                                        <p:cTn id="123" dur="500"/>
                                        <p:tgtEl>
                                          <p:spTgt spid="113751"/>
                                        </p:tgtEl>
                                      </p:cBhvr>
                                    </p:animEffect>
                                  </p:childTnLst>
                                </p:cTn>
                              </p:par>
                              <p:par>
                                <p:cTn id="124" presetID="10" presetClass="entr" presetSubtype="0" fill="hold" nodeType="withEffect">
                                  <p:stCondLst>
                                    <p:cond delay="0"/>
                                  </p:stCondLst>
                                  <p:childTnLst>
                                    <p:set>
                                      <p:cBhvr>
                                        <p:cTn id="125" dur="1" fill="hold">
                                          <p:stCondLst>
                                            <p:cond delay="0"/>
                                          </p:stCondLst>
                                        </p:cTn>
                                        <p:tgtEl>
                                          <p:spTgt spid="113730"/>
                                        </p:tgtEl>
                                        <p:attrNameLst>
                                          <p:attrName>style.visibility</p:attrName>
                                        </p:attrNameLst>
                                      </p:cBhvr>
                                      <p:to>
                                        <p:strVal val="visible"/>
                                      </p:to>
                                    </p:set>
                                    <p:animEffect transition="in" filter="fade">
                                      <p:cBhvr>
                                        <p:cTn id="126" dur="500"/>
                                        <p:tgtEl>
                                          <p:spTgt spid="113730"/>
                                        </p:tgtEl>
                                      </p:cBhvr>
                                    </p:animEffect>
                                  </p:childTnLst>
                                </p:cTn>
                              </p:par>
                              <p:par>
                                <p:cTn id="127" presetID="10" presetClass="entr" presetSubtype="0" fill="hold" nodeType="withEffect">
                                  <p:stCondLst>
                                    <p:cond delay="0"/>
                                  </p:stCondLst>
                                  <p:childTnLst>
                                    <p:set>
                                      <p:cBhvr>
                                        <p:cTn id="128" dur="1" fill="hold">
                                          <p:stCondLst>
                                            <p:cond delay="0"/>
                                          </p:stCondLst>
                                        </p:cTn>
                                        <p:tgtEl>
                                          <p:spTgt spid="391"/>
                                        </p:tgtEl>
                                        <p:attrNameLst>
                                          <p:attrName>style.visibility</p:attrName>
                                        </p:attrNameLst>
                                      </p:cBhvr>
                                      <p:to>
                                        <p:strVal val="visible"/>
                                      </p:to>
                                    </p:set>
                                    <p:animEffect transition="in" filter="fade">
                                      <p:cBhvr>
                                        <p:cTn id="129" dur="500"/>
                                        <p:tgtEl>
                                          <p:spTgt spid="391"/>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328"/>
                                        </p:tgtEl>
                                        <p:attrNameLst>
                                          <p:attrName>style.visibility</p:attrName>
                                        </p:attrNameLst>
                                      </p:cBhvr>
                                      <p:to>
                                        <p:strVal val="visible"/>
                                      </p:to>
                                    </p:set>
                                    <p:animEffect transition="in" filter="fade">
                                      <p:cBhvr>
                                        <p:cTn id="132" dur="500"/>
                                        <p:tgtEl>
                                          <p:spTgt spid="328"/>
                                        </p:tgtEl>
                                      </p:cBhvr>
                                    </p:animEffect>
                                  </p:childTnLst>
                                </p:cTn>
                              </p:par>
                            </p:childTnLst>
                          </p:cTn>
                        </p:par>
                      </p:childTnLst>
                    </p:cTn>
                  </p:par>
                  <p:par>
                    <p:cTn id="133" fill="hold" nodeType="clickPar">
                      <p:stCondLst>
                        <p:cond delay="indefinite"/>
                      </p:stCondLst>
                      <p:childTnLst>
                        <p:par>
                          <p:cTn id="134" fill="hold" nodeType="withGroup">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329"/>
                                        </p:tgtEl>
                                        <p:attrNameLst>
                                          <p:attrName>style.visibility</p:attrName>
                                        </p:attrNameLst>
                                      </p:cBhvr>
                                      <p:to>
                                        <p:strVal val="visible"/>
                                      </p:to>
                                    </p:set>
                                    <p:animEffect transition="in" filter="fade">
                                      <p:cBhvr>
                                        <p:cTn id="137" dur="500"/>
                                        <p:tgtEl>
                                          <p:spTgt spid="329"/>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7460"/>
                                        </p:tgtEl>
                                        <p:attrNameLst>
                                          <p:attrName>style.visibility</p:attrName>
                                        </p:attrNameLst>
                                      </p:cBhvr>
                                      <p:to>
                                        <p:strVal val="visible"/>
                                      </p:to>
                                    </p:set>
                                    <p:animEffect transition="in" filter="fade">
                                      <p:cBhvr>
                                        <p:cTn id="140" dur="500"/>
                                        <p:tgtEl>
                                          <p:spTgt spid="17460"/>
                                        </p:tgtEl>
                                      </p:cBhvr>
                                    </p:animEffect>
                                  </p:childTnLst>
                                </p:cTn>
                              </p:par>
                              <p:par>
                                <p:cTn id="141" presetID="10" presetClass="entr" presetSubtype="0" fill="hold" nodeType="withEffect">
                                  <p:stCondLst>
                                    <p:cond delay="0"/>
                                  </p:stCondLst>
                                  <p:childTnLst>
                                    <p:set>
                                      <p:cBhvr>
                                        <p:cTn id="142" dur="1" fill="hold">
                                          <p:stCondLst>
                                            <p:cond delay="0"/>
                                          </p:stCondLst>
                                        </p:cTn>
                                        <p:tgtEl>
                                          <p:spTgt spid="1020"/>
                                        </p:tgtEl>
                                        <p:attrNameLst>
                                          <p:attrName>style.visibility</p:attrName>
                                        </p:attrNameLst>
                                      </p:cBhvr>
                                      <p:to>
                                        <p:strVal val="visible"/>
                                      </p:to>
                                    </p:set>
                                    <p:animEffect transition="in" filter="fade">
                                      <p:cBhvr>
                                        <p:cTn id="143" dur="500"/>
                                        <p:tgtEl>
                                          <p:spTgt spid="10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1" grpId="0" animBg="1"/>
      <p:bldP spid="17460" grpId="0"/>
      <p:bldP spid="948" grpId="0" animBg="1"/>
      <p:bldP spid="437" grpId="0"/>
      <p:bldP spid="4" grpId="0" animBg="1"/>
      <p:bldP spid="2" grpId="0" animBg="1"/>
      <p:bldP spid="288" grpId="0"/>
      <p:bldP spid="289" grpId="0"/>
      <p:bldP spid="291" grpId="0"/>
      <p:bldP spid="328" grpId="0" animBg="1"/>
      <p:bldP spid="329" grpId="0" animBg="1"/>
      <p:bldP spid="523" grpId="0" animBg="1"/>
      <p:bldP spid="77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p:cNvSpPr>
          <p:nvPr>
            <p:ph type="title"/>
          </p:nvPr>
        </p:nvSpPr>
        <p:spPr>
          <a:xfrm>
            <a:off x="1526380" y="-2801"/>
            <a:ext cx="7283450" cy="1090613"/>
          </a:xfrm>
        </p:spPr>
        <p:txBody>
          <a:bodyPr/>
          <a:lstStyle/>
          <a:p>
            <a:pPr eaLnBrk="1" hangingPunct="1"/>
            <a:r>
              <a:rPr lang="en-GB" altLang="en-US" dirty="0" smtClean="0"/>
              <a:t>History Of Discovery</a:t>
            </a:r>
            <a:r>
              <a:rPr lang="en-GB" altLang="en-US" baseline="30000" dirty="0" smtClean="0"/>
              <a:t>  </a:t>
            </a:r>
            <a:endParaRPr lang="en-GB" altLang="en-US" dirty="0" smtClean="0"/>
          </a:p>
        </p:txBody>
      </p:sp>
      <p:cxnSp>
        <p:nvCxnSpPr>
          <p:cNvPr id="48" name="Straight Connector 47"/>
          <p:cNvCxnSpPr/>
          <p:nvPr/>
        </p:nvCxnSpPr>
        <p:spPr>
          <a:xfrm>
            <a:off x="0" y="4267296"/>
            <a:ext cx="9140826" cy="0"/>
          </a:xfrm>
          <a:prstGeom prst="line">
            <a:avLst/>
          </a:prstGeom>
          <a:ln w="63500">
            <a:solidFill>
              <a:schemeClr val="accent3"/>
            </a:solidFill>
            <a:tailEnd type="stealth"/>
          </a:ln>
        </p:spPr>
        <p:style>
          <a:lnRef idx="1">
            <a:schemeClr val="accent1"/>
          </a:lnRef>
          <a:fillRef idx="0">
            <a:schemeClr val="accent1"/>
          </a:fillRef>
          <a:effectRef idx="0">
            <a:schemeClr val="accent1"/>
          </a:effectRef>
          <a:fontRef idx="minor">
            <a:schemeClr val="tx1"/>
          </a:fontRef>
        </p:style>
      </p:cxnSp>
      <p:sp>
        <p:nvSpPr>
          <p:cNvPr id="53" name="Text Box 137"/>
          <p:cNvSpPr txBox="1">
            <a:spLocks noChangeArrowheads="1"/>
          </p:cNvSpPr>
          <p:nvPr/>
        </p:nvSpPr>
        <p:spPr bwMode="auto">
          <a:xfrm>
            <a:off x="-42862" y="3126678"/>
            <a:ext cx="1670050" cy="600164"/>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100" dirty="0" smtClean="0">
                <a:solidFill>
                  <a:schemeClr val="bg1"/>
                </a:solidFill>
                <a:latin typeface="+mj-lt"/>
              </a:rPr>
              <a:t>Discovery </a:t>
            </a:r>
            <a:r>
              <a:rPr lang="en-US" sz="1100" dirty="0">
                <a:solidFill>
                  <a:schemeClr val="bg1"/>
                </a:solidFill>
                <a:latin typeface="+mj-lt"/>
              </a:rPr>
              <a:t>of tetanus and diphtheria </a:t>
            </a:r>
            <a:r>
              <a:rPr lang="en-US" sz="1100" dirty="0" smtClean="0">
                <a:solidFill>
                  <a:schemeClr val="bg1"/>
                </a:solidFill>
                <a:latin typeface="+mj-lt"/>
              </a:rPr>
              <a:t>antitoxins</a:t>
            </a:r>
            <a:r>
              <a:rPr lang="en-US" sz="1100" baseline="30000" dirty="0" smtClean="0">
                <a:solidFill>
                  <a:schemeClr val="bg1"/>
                </a:solidFill>
                <a:latin typeface="+mj-lt"/>
              </a:rPr>
              <a:t>2</a:t>
            </a:r>
            <a:endParaRPr lang="en-US" sz="1100" dirty="0">
              <a:solidFill>
                <a:schemeClr val="bg1"/>
              </a:solidFill>
              <a:latin typeface="+mj-lt"/>
            </a:endParaRPr>
          </a:p>
        </p:txBody>
      </p:sp>
      <p:sp>
        <p:nvSpPr>
          <p:cNvPr id="55" name="Text Box 137"/>
          <p:cNvSpPr txBox="1">
            <a:spLocks noChangeArrowheads="1"/>
          </p:cNvSpPr>
          <p:nvPr/>
        </p:nvSpPr>
        <p:spPr bwMode="auto">
          <a:xfrm>
            <a:off x="549274" y="1662794"/>
            <a:ext cx="1966913" cy="769441"/>
          </a:xfrm>
          <a:prstGeom prst="rect">
            <a:avLst/>
          </a:prstGeom>
          <a:noFill/>
          <a:ln>
            <a:noFill/>
          </a:ln>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100" dirty="0" smtClean="0">
                <a:solidFill>
                  <a:schemeClr val="bg1"/>
                </a:solidFill>
                <a:latin typeface="+mj-lt"/>
              </a:rPr>
              <a:t>Paul Ehrlich proposes “Side-Chain Theory” for antibody &amp; antigen (lock &amp; key) interaction</a:t>
            </a:r>
            <a:r>
              <a:rPr lang="en-US" sz="1100" baseline="30000" dirty="0">
                <a:solidFill>
                  <a:schemeClr val="bg1"/>
                </a:solidFill>
                <a:latin typeface="+mj-lt"/>
              </a:rPr>
              <a:t>3</a:t>
            </a:r>
            <a:endParaRPr lang="en-US" sz="1100" dirty="0">
              <a:solidFill>
                <a:schemeClr val="bg1"/>
              </a:solidFill>
              <a:latin typeface="+mj-lt"/>
            </a:endParaRPr>
          </a:p>
        </p:txBody>
      </p:sp>
      <p:sp>
        <p:nvSpPr>
          <p:cNvPr id="57" name="Text Box 137"/>
          <p:cNvSpPr txBox="1">
            <a:spLocks noChangeArrowheads="1"/>
          </p:cNvSpPr>
          <p:nvPr/>
        </p:nvSpPr>
        <p:spPr bwMode="auto">
          <a:xfrm>
            <a:off x="2025651" y="3171921"/>
            <a:ext cx="1295400" cy="600164"/>
          </a:xfrm>
          <a:prstGeom prst="rect">
            <a:avLst/>
          </a:prstGeom>
          <a:noFill/>
          <a:ln>
            <a:noFill/>
          </a:ln>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100" dirty="0" smtClean="0">
                <a:solidFill>
                  <a:schemeClr val="bg1"/>
                </a:solidFill>
                <a:latin typeface="+mj-lt"/>
              </a:rPr>
              <a:t>Linus Pauling confirms lock &amp; key theory</a:t>
            </a:r>
            <a:r>
              <a:rPr lang="en-US" sz="1100" baseline="30000" dirty="0" smtClean="0">
                <a:solidFill>
                  <a:schemeClr val="bg1"/>
                </a:solidFill>
                <a:latin typeface="+mj-lt"/>
              </a:rPr>
              <a:t>4</a:t>
            </a:r>
            <a:endParaRPr lang="en-US" sz="1100" dirty="0">
              <a:solidFill>
                <a:schemeClr val="bg1"/>
              </a:solidFill>
              <a:latin typeface="+mj-lt"/>
            </a:endParaRPr>
          </a:p>
        </p:txBody>
      </p:sp>
      <p:sp>
        <p:nvSpPr>
          <p:cNvPr id="71" name="Text Box 137"/>
          <p:cNvSpPr txBox="1">
            <a:spLocks noChangeArrowheads="1"/>
          </p:cNvSpPr>
          <p:nvPr/>
        </p:nvSpPr>
        <p:spPr bwMode="auto">
          <a:xfrm>
            <a:off x="2489201" y="715096"/>
            <a:ext cx="1666875" cy="1107996"/>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fontAlgn="auto">
              <a:spcBef>
                <a:spcPts val="0"/>
              </a:spcBef>
              <a:spcAft>
                <a:spcPts val="0"/>
              </a:spcAft>
              <a:defRPr/>
            </a:pPr>
            <a:r>
              <a:rPr lang="en-US" sz="1100" dirty="0">
                <a:solidFill>
                  <a:schemeClr val="bg1"/>
                </a:solidFill>
                <a:latin typeface="+mj-lt"/>
              </a:rPr>
              <a:t>Astrid </a:t>
            </a:r>
            <a:r>
              <a:rPr lang="en-US" sz="1100" dirty="0" err="1" smtClean="0">
                <a:solidFill>
                  <a:schemeClr val="bg1"/>
                </a:solidFill>
                <a:latin typeface="+mj-lt"/>
              </a:rPr>
              <a:t>Fagraeus</a:t>
            </a:r>
            <a:r>
              <a:rPr lang="en-US" sz="1100" dirty="0" smtClean="0">
                <a:solidFill>
                  <a:schemeClr val="bg1"/>
                </a:solidFill>
                <a:latin typeface="+mj-lt"/>
              </a:rPr>
              <a:t> </a:t>
            </a:r>
            <a:r>
              <a:rPr lang="en-US" sz="1100" dirty="0">
                <a:solidFill>
                  <a:schemeClr val="bg1"/>
                </a:solidFill>
                <a:latin typeface="+mj-lt"/>
              </a:rPr>
              <a:t>discovered that B </a:t>
            </a:r>
            <a:r>
              <a:rPr lang="en-US" sz="1100" dirty="0" smtClean="0">
                <a:solidFill>
                  <a:schemeClr val="bg1"/>
                </a:solidFill>
                <a:latin typeface="+mj-lt"/>
              </a:rPr>
              <a:t>cells</a:t>
            </a:r>
            <a:r>
              <a:rPr lang="en-US" sz="1100" dirty="0">
                <a:solidFill>
                  <a:schemeClr val="bg1"/>
                </a:solidFill>
                <a:latin typeface="+mj-lt"/>
              </a:rPr>
              <a:t> </a:t>
            </a:r>
            <a:r>
              <a:rPr lang="en-US" sz="1100" dirty="0" smtClean="0">
                <a:solidFill>
                  <a:schemeClr val="bg1"/>
                </a:solidFill>
                <a:latin typeface="+mj-lt"/>
              </a:rPr>
              <a:t>(plasma cells) </a:t>
            </a:r>
            <a:r>
              <a:rPr lang="en-US" sz="1100" dirty="0">
                <a:solidFill>
                  <a:schemeClr val="bg1"/>
                </a:solidFill>
                <a:latin typeface="+mj-lt"/>
              </a:rPr>
              <a:t>were responsible for generating </a:t>
            </a:r>
            <a:r>
              <a:rPr lang="en-US" sz="1100" dirty="0" smtClean="0">
                <a:solidFill>
                  <a:schemeClr val="bg1"/>
                </a:solidFill>
                <a:latin typeface="+mj-lt"/>
              </a:rPr>
              <a:t>antibodies</a:t>
            </a:r>
            <a:r>
              <a:rPr lang="en-US" sz="1100" baseline="30000" dirty="0" smtClean="0">
                <a:solidFill>
                  <a:schemeClr val="bg1"/>
                </a:solidFill>
                <a:latin typeface="+mj-lt"/>
              </a:rPr>
              <a:t>5</a:t>
            </a:r>
            <a:endParaRPr lang="en-US" sz="1100" dirty="0">
              <a:solidFill>
                <a:schemeClr val="bg1"/>
              </a:solidFill>
              <a:latin typeface="+mj-lt"/>
            </a:endParaRPr>
          </a:p>
        </p:txBody>
      </p:sp>
      <p:sp>
        <p:nvSpPr>
          <p:cNvPr id="75" name="Text Box 137"/>
          <p:cNvSpPr txBox="1">
            <a:spLocks noChangeArrowheads="1"/>
          </p:cNvSpPr>
          <p:nvPr/>
        </p:nvSpPr>
        <p:spPr bwMode="auto">
          <a:xfrm>
            <a:off x="3636169" y="2326617"/>
            <a:ext cx="2176463" cy="938719"/>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fontAlgn="auto">
              <a:spcBef>
                <a:spcPts val="0"/>
              </a:spcBef>
              <a:spcAft>
                <a:spcPts val="0"/>
              </a:spcAft>
              <a:defRPr/>
            </a:pPr>
            <a:r>
              <a:rPr lang="en-US" sz="1100" dirty="0">
                <a:solidFill>
                  <a:schemeClr val="bg1"/>
                </a:solidFill>
              </a:rPr>
              <a:t>César Milstein and Georges </a:t>
            </a:r>
            <a:r>
              <a:rPr lang="en-US" sz="1100" dirty="0" err="1" smtClean="0">
                <a:solidFill>
                  <a:schemeClr val="bg1"/>
                </a:solidFill>
              </a:rPr>
              <a:t>Köhler</a:t>
            </a:r>
            <a:r>
              <a:rPr lang="en-US" sz="1100" dirty="0" smtClean="0">
                <a:solidFill>
                  <a:schemeClr val="bg1"/>
                </a:solidFill>
              </a:rPr>
              <a:t> develop method of producing </a:t>
            </a:r>
            <a:r>
              <a:rPr lang="en-US" sz="1100" dirty="0">
                <a:solidFill>
                  <a:schemeClr val="bg1"/>
                </a:solidFill>
              </a:rPr>
              <a:t>"</a:t>
            </a:r>
            <a:r>
              <a:rPr lang="en-US" sz="1100" dirty="0" smtClean="0">
                <a:solidFill>
                  <a:schemeClr val="bg1"/>
                </a:solidFill>
              </a:rPr>
              <a:t>custom” </a:t>
            </a:r>
            <a:r>
              <a:rPr lang="en-US" sz="1100" dirty="0">
                <a:solidFill>
                  <a:schemeClr val="bg1"/>
                </a:solidFill>
              </a:rPr>
              <a:t>antibodies in </a:t>
            </a:r>
            <a:r>
              <a:rPr lang="en-US" sz="1100" dirty="0" smtClean="0">
                <a:solidFill>
                  <a:schemeClr val="bg1"/>
                </a:solidFill>
              </a:rPr>
              <a:t>vitro, by producing </a:t>
            </a:r>
            <a:r>
              <a:rPr lang="en-US" sz="1100" dirty="0">
                <a:solidFill>
                  <a:schemeClr val="bg1"/>
                </a:solidFill>
              </a:rPr>
              <a:t>a </a:t>
            </a:r>
            <a:r>
              <a:rPr lang="en-US" sz="1100" dirty="0" smtClean="0">
                <a:solidFill>
                  <a:schemeClr val="bg1"/>
                </a:solidFill>
              </a:rPr>
              <a:t>hybridoma</a:t>
            </a:r>
            <a:r>
              <a:rPr lang="en-US" sz="1100" baseline="30000" dirty="0" smtClean="0">
                <a:solidFill>
                  <a:schemeClr val="bg1"/>
                </a:solidFill>
              </a:rPr>
              <a:t>1</a:t>
            </a:r>
            <a:endParaRPr lang="en-US" sz="1100" dirty="0">
              <a:solidFill>
                <a:schemeClr val="bg1"/>
              </a:solidFill>
              <a:latin typeface="+mj-lt"/>
            </a:endParaRPr>
          </a:p>
        </p:txBody>
      </p:sp>
      <p:sp>
        <p:nvSpPr>
          <p:cNvPr id="77" name="Text Box 137"/>
          <p:cNvSpPr txBox="1">
            <a:spLocks noChangeArrowheads="1"/>
          </p:cNvSpPr>
          <p:nvPr/>
        </p:nvSpPr>
        <p:spPr bwMode="auto">
          <a:xfrm>
            <a:off x="4331621" y="1159512"/>
            <a:ext cx="2776711" cy="600164"/>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100" dirty="0">
                <a:solidFill>
                  <a:schemeClr val="bg1"/>
                </a:solidFill>
                <a:latin typeface="+mj-lt"/>
              </a:rPr>
              <a:t>First </a:t>
            </a:r>
            <a:r>
              <a:rPr lang="en-US" sz="1100" dirty="0" err="1">
                <a:solidFill>
                  <a:schemeClr val="bg1"/>
                </a:solidFill>
                <a:latin typeface="+mj-lt"/>
              </a:rPr>
              <a:t>mAb</a:t>
            </a:r>
            <a:r>
              <a:rPr lang="en-US" sz="1100" dirty="0">
                <a:solidFill>
                  <a:schemeClr val="bg1"/>
                </a:solidFill>
                <a:latin typeface="+mj-lt"/>
              </a:rPr>
              <a:t> approved for clinical use in transplant </a:t>
            </a:r>
            <a:r>
              <a:rPr lang="en-US" sz="1100" dirty="0" smtClean="0">
                <a:solidFill>
                  <a:schemeClr val="bg1"/>
                </a:solidFill>
                <a:latin typeface="+mj-lt"/>
              </a:rPr>
              <a:t>rejection: Muromonab-CD3 </a:t>
            </a:r>
            <a:r>
              <a:rPr lang="en-US" sz="1100" dirty="0">
                <a:solidFill>
                  <a:schemeClr val="bg1"/>
                </a:solidFill>
                <a:latin typeface="+mj-lt"/>
              </a:rPr>
              <a:t>– a mouse </a:t>
            </a:r>
            <a:r>
              <a:rPr lang="en-US" sz="1100" dirty="0" smtClean="0">
                <a:solidFill>
                  <a:schemeClr val="bg1"/>
                </a:solidFill>
                <a:latin typeface="+mj-lt"/>
              </a:rPr>
              <a:t>antibody</a:t>
            </a:r>
            <a:r>
              <a:rPr lang="en-US" sz="1100" baseline="30000" dirty="0" smtClean="0">
                <a:solidFill>
                  <a:schemeClr val="bg1"/>
                </a:solidFill>
                <a:latin typeface="+mj-lt"/>
              </a:rPr>
              <a:t>1,2</a:t>
            </a:r>
            <a:endParaRPr lang="en-US" sz="1100" dirty="0">
              <a:solidFill>
                <a:schemeClr val="bg1"/>
              </a:solidFill>
              <a:latin typeface="+mj-lt"/>
            </a:endParaRPr>
          </a:p>
        </p:txBody>
      </p:sp>
      <p:sp>
        <p:nvSpPr>
          <p:cNvPr id="79" name="Text Box 137"/>
          <p:cNvSpPr txBox="1">
            <a:spLocks noChangeArrowheads="1"/>
          </p:cNvSpPr>
          <p:nvPr/>
        </p:nvSpPr>
        <p:spPr bwMode="auto">
          <a:xfrm>
            <a:off x="5961063" y="2608359"/>
            <a:ext cx="1176338" cy="769441"/>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fontAlgn="auto">
              <a:spcBef>
                <a:spcPts val="0"/>
              </a:spcBef>
              <a:spcAft>
                <a:spcPts val="0"/>
              </a:spcAft>
              <a:defRPr/>
            </a:pPr>
            <a:r>
              <a:rPr lang="en-US" sz="1100" dirty="0" err="1">
                <a:solidFill>
                  <a:schemeClr val="bg1"/>
                </a:solidFill>
                <a:latin typeface="+mj-lt"/>
              </a:rPr>
              <a:t>Abciximab</a:t>
            </a:r>
            <a:r>
              <a:rPr lang="en-US" sz="1100" dirty="0">
                <a:solidFill>
                  <a:schemeClr val="bg1"/>
                </a:solidFill>
                <a:latin typeface="+mj-lt"/>
              </a:rPr>
              <a:t> – first chimeric antibody (</a:t>
            </a:r>
            <a:r>
              <a:rPr lang="en-US" sz="1100" dirty="0" smtClean="0">
                <a:solidFill>
                  <a:schemeClr val="bg1"/>
                </a:solidFill>
                <a:latin typeface="+mj-lt"/>
              </a:rPr>
              <a:t>fragment)</a:t>
            </a:r>
            <a:r>
              <a:rPr lang="en-US" sz="1100" baseline="30000" dirty="0">
                <a:solidFill>
                  <a:schemeClr val="bg1"/>
                </a:solidFill>
                <a:latin typeface="+mj-lt"/>
              </a:rPr>
              <a:t>2</a:t>
            </a:r>
            <a:endParaRPr lang="en-US" sz="1100" dirty="0">
              <a:solidFill>
                <a:schemeClr val="bg1"/>
              </a:solidFill>
              <a:latin typeface="+mj-lt"/>
            </a:endParaRPr>
          </a:p>
        </p:txBody>
      </p:sp>
      <p:sp>
        <p:nvSpPr>
          <p:cNvPr id="80" name="Text Box 137"/>
          <p:cNvSpPr txBox="1">
            <a:spLocks noChangeArrowheads="1"/>
          </p:cNvSpPr>
          <p:nvPr/>
        </p:nvSpPr>
        <p:spPr bwMode="auto">
          <a:xfrm>
            <a:off x="6475175" y="1821011"/>
            <a:ext cx="1889892" cy="600164"/>
          </a:xfrm>
          <a:prstGeom prst="rect">
            <a:avLst/>
          </a:prstGeom>
          <a:noFill/>
          <a:ln>
            <a:noFill/>
          </a:ln>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fontAlgn="auto">
              <a:spcBef>
                <a:spcPts val="0"/>
              </a:spcBef>
              <a:spcAft>
                <a:spcPts val="0"/>
              </a:spcAft>
              <a:defRPr/>
            </a:pPr>
            <a:r>
              <a:rPr lang="en-US" sz="1100" dirty="0" err="1">
                <a:solidFill>
                  <a:schemeClr val="bg1"/>
                </a:solidFill>
                <a:latin typeface="+mj-lt"/>
              </a:rPr>
              <a:t>Daclizumab</a:t>
            </a:r>
            <a:r>
              <a:rPr lang="en-US" sz="1100" dirty="0">
                <a:solidFill>
                  <a:schemeClr val="bg1"/>
                </a:solidFill>
                <a:latin typeface="+mj-lt"/>
              </a:rPr>
              <a:t> – first </a:t>
            </a:r>
            <a:r>
              <a:rPr lang="en-US" sz="1100" dirty="0" err="1" smtClean="0">
                <a:solidFill>
                  <a:schemeClr val="bg1"/>
                </a:solidFill>
                <a:latin typeface="+mj-lt"/>
              </a:rPr>
              <a:t>humanised</a:t>
            </a:r>
            <a:r>
              <a:rPr lang="en-US" sz="1100" dirty="0" smtClean="0">
                <a:solidFill>
                  <a:schemeClr val="bg1"/>
                </a:solidFill>
                <a:latin typeface="+mj-lt"/>
              </a:rPr>
              <a:t> </a:t>
            </a:r>
            <a:r>
              <a:rPr lang="en-US" sz="1100" dirty="0" err="1">
                <a:solidFill>
                  <a:schemeClr val="bg1"/>
                </a:solidFill>
                <a:latin typeface="+mj-lt"/>
              </a:rPr>
              <a:t>mAb</a:t>
            </a:r>
            <a:r>
              <a:rPr lang="en-US" sz="1100" dirty="0">
                <a:solidFill>
                  <a:schemeClr val="bg1"/>
                </a:solidFill>
                <a:latin typeface="+mj-lt"/>
              </a:rPr>
              <a:t> (transplant </a:t>
            </a:r>
            <a:r>
              <a:rPr lang="en-US" sz="1100" dirty="0" smtClean="0">
                <a:solidFill>
                  <a:schemeClr val="bg1"/>
                </a:solidFill>
                <a:latin typeface="+mj-lt"/>
              </a:rPr>
              <a:t>rejection)</a:t>
            </a:r>
            <a:r>
              <a:rPr lang="en-US" sz="1100" baseline="30000" dirty="0">
                <a:solidFill>
                  <a:schemeClr val="bg1"/>
                </a:solidFill>
                <a:latin typeface="+mj-lt"/>
              </a:rPr>
              <a:t>2</a:t>
            </a:r>
            <a:endParaRPr lang="en-US" sz="1100" dirty="0">
              <a:solidFill>
                <a:schemeClr val="bg1"/>
              </a:solidFill>
              <a:latin typeface="+mj-lt"/>
            </a:endParaRPr>
          </a:p>
        </p:txBody>
      </p:sp>
      <p:sp>
        <p:nvSpPr>
          <p:cNvPr id="82" name="Text Box 137"/>
          <p:cNvSpPr txBox="1">
            <a:spLocks noChangeArrowheads="1"/>
          </p:cNvSpPr>
          <p:nvPr/>
        </p:nvSpPr>
        <p:spPr bwMode="auto">
          <a:xfrm>
            <a:off x="7553326" y="2762346"/>
            <a:ext cx="1663700" cy="600164"/>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fontAlgn="auto">
              <a:spcBef>
                <a:spcPts val="0"/>
              </a:spcBef>
              <a:spcAft>
                <a:spcPts val="0"/>
              </a:spcAft>
              <a:defRPr/>
            </a:pPr>
            <a:r>
              <a:rPr lang="en-US" sz="1100" dirty="0" err="1">
                <a:solidFill>
                  <a:schemeClr val="bg1"/>
                </a:solidFill>
                <a:latin typeface="+mj-lt"/>
              </a:rPr>
              <a:t>Adalimumab</a:t>
            </a:r>
            <a:r>
              <a:rPr lang="en-US" sz="1100" dirty="0">
                <a:solidFill>
                  <a:schemeClr val="bg1"/>
                </a:solidFill>
                <a:latin typeface="+mj-lt"/>
              </a:rPr>
              <a:t> - 1</a:t>
            </a:r>
            <a:r>
              <a:rPr lang="en-US" sz="1100" baseline="30000" dirty="0">
                <a:solidFill>
                  <a:schemeClr val="bg1"/>
                </a:solidFill>
                <a:latin typeface="+mj-lt"/>
              </a:rPr>
              <a:t>st</a:t>
            </a:r>
            <a:r>
              <a:rPr lang="en-US" sz="1100" dirty="0">
                <a:solidFill>
                  <a:schemeClr val="bg1"/>
                </a:solidFill>
                <a:latin typeface="+mj-lt"/>
              </a:rPr>
              <a:t> fully human </a:t>
            </a:r>
            <a:r>
              <a:rPr lang="en-US" sz="1100" dirty="0" err="1">
                <a:solidFill>
                  <a:schemeClr val="bg1"/>
                </a:solidFill>
                <a:latin typeface="+mj-lt"/>
              </a:rPr>
              <a:t>mAb</a:t>
            </a:r>
            <a:r>
              <a:rPr lang="en-US" sz="1100" dirty="0">
                <a:solidFill>
                  <a:schemeClr val="bg1"/>
                </a:solidFill>
                <a:latin typeface="+mj-lt"/>
              </a:rPr>
              <a:t> approved by </a:t>
            </a:r>
            <a:r>
              <a:rPr lang="en-US" sz="1100" dirty="0" smtClean="0">
                <a:solidFill>
                  <a:schemeClr val="bg1"/>
                </a:solidFill>
                <a:latin typeface="+mj-lt"/>
              </a:rPr>
              <a:t>FDA</a:t>
            </a:r>
            <a:r>
              <a:rPr lang="en-US" sz="1100" baseline="30000" dirty="0" smtClean="0">
                <a:solidFill>
                  <a:schemeClr val="bg1"/>
                </a:solidFill>
                <a:latin typeface="+mj-lt"/>
              </a:rPr>
              <a:t>2</a:t>
            </a:r>
            <a:endParaRPr lang="en-US" sz="1100" dirty="0">
              <a:solidFill>
                <a:schemeClr val="bg1"/>
              </a:solidFill>
              <a:latin typeface="+mj-lt"/>
            </a:endParaRPr>
          </a:p>
        </p:txBody>
      </p:sp>
      <p:grpSp>
        <p:nvGrpSpPr>
          <p:cNvPr id="2" name="Group 117"/>
          <p:cNvGrpSpPr>
            <a:grpSpLocks/>
          </p:cNvGrpSpPr>
          <p:nvPr/>
        </p:nvGrpSpPr>
        <p:grpSpPr bwMode="auto">
          <a:xfrm>
            <a:off x="1446374" y="2421175"/>
            <a:ext cx="322100" cy="2504548"/>
            <a:chOff x="1292670" y="2958257"/>
            <a:chExt cx="322431" cy="2504532"/>
          </a:xfrm>
        </p:grpSpPr>
        <p:sp>
          <p:nvSpPr>
            <p:cNvPr id="30" name="Text Box 137"/>
            <p:cNvSpPr txBox="1">
              <a:spLocks noChangeArrowheads="1"/>
            </p:cNvSpPr>
            <p:nvPr/>
          </p:nvSpPr>
          <p:spPr bwMode="auto">
            <a:xfrm rot="2700000">
              <a:off x="1151742" y="5059981"/>
              <a:ext cx="543736" cy="261879"/>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1897</a:t>
              </a:r>
              <a:endParaRPr lang="en-US" sz="1100" dirty="0">
                <a:solidFill>
                  <a:schemeClr val="bg1"/>
                </a:solidFill>
                <a:latin typeface="+mj-lt"/>
              </a:endParaRPr>
            </a:p>
          </p:txBody>
        </p:sp>
        <p:grpSp>
          <p:nvGrpSpPr>
            <p:cNvPr id="8248" name="Group 113"/>
            <p:cNvGrpSpPr>
              <a:grpSpLocks/>
            </p:cNvGrpSpPr>
            <p:nvPr/>
          </p:nvGrpSpPr>
          <p:grpSpPr bwMode="auto">
            <a:xfrm>
              <a:off x="1505450" y="2958257"/>
              <a:ext cx="109651" cy="1968347"/>
              <a:chOff x="1505450" y="2958257"/>
              <a:chExt cx="109651" cy="1968347"/>
            </a:xfrm>
          </p:grpSpPr>
          <p:sp>
            <p:nvSpPr>
              <p:cNvPr id="54" name="Right Triangle 53"/>
              <p:cNvSpPr/>
              <p:nvPr/>
            </p:nvSpPr>
            <p:spPr>
              <a:xfrm>
                <a:off x="1513396" y="2958257"/>
                <a:ext cx="101705" cy="1846110"/>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sp>
            <p:nvSpPr>
              <p:cNvPr id="84" name="Right Triangle 83"/>
              <p:cNvSpPr/>
              <p:nvPr/>
            </p:nvSpPr>
            <p:spPr>
              <a:xfrm flipV="1">
                <a:off x="1505450" y="4818655"/>
                <a:ext cx="95348" cy="107949"/>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grpSp>
      </p:grpSp>
      <p:grpSp>
        <p:nvGrpSpPr>
          <p:cNvPr id="5" name="Group 116"/>
          <p:cNvGrpSpPr>
            <a:grpSpLocks/>
          </p:cNvGrpSpPr>
          <p:nvPr/>
        </p:nvGrpSpPr>
        <p:grpSpPr bwMode="auto">
          <a:xfrm>
            <a:off x="527213" y="3759296"/>
            <a:ext cx="261610" cy="1172777"/>
            <a:chOff x="373510" y="4295124"/>
            <a:chExt cx="261933" cy="1172827"/>
          </a:xfrm>
        </p:grpSpPr>
        <p:sp>
          <p:nvSpPr>
            <p:cNvPr id="29" name="Text Box 137"/>
            <p:cNvSpPr txBox="1">
              <a:spLocks noChangeArrowheads="1"/>
            </p:cNvSpPr>
            <p:nvPr/>
          </p:nvSpPr>
          <p:spPr bwMode="auto">
            <a:xfrm rot="2700000">
              <a:off x="232596" y="5065103"/>
              <a:ext cx="543762" cy="261933"/>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1890</a:t>
              </a:r>
              <a:endParaRPr lang="en-US" sz="1100" dirty="0">
                <a:solidFill>
                  <a:schemeClr val="bg1"/>
                </a:solidFill>
                <a:latin typeface="+mj-lt"/>
              </a:endParaRPr>
            </a:p>
          </p:txBody>
        </p:sp>
        <p:grpSp>
          <p:nvGrpSpPr>
            <p:cNvPr id="8244" name="Group 112"/>
            <p:cNvGrpSpPr>
              <a:grpSpLocks/>
            </p:cNvGrpSpPr>
            <p:nvPr/>
          </p:nvGrpSpPr>
          <p:grpSpPr bwMode="auto">
            <a:xfrm>
              <a:off x="497326" y="4295124"/>
              <a:ext cx="103314" cy="630266"/>
              <a:chOff x="497326" y="4295124"/>
              <a:chExt cx="103314" cy="630266"/>
            </a:xfrm>
          </p:grpSpPr>
          <p:sp>
            <p:nvSpPr>
              <p:cNvPr id="28" name="Right Triangle 27"/>
              <p:cNvSpPr/>
              <p:nvPr/>
            </p:nvSpPr>
            <p:spPr>
              <a:xfrm>
                <a:off x="497326" y="4295124"/>
                <a:ext cx="87420" cy="533423"/>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sp>
            <p:nvSpPr>
              <p:cNvPr id="85" name="Right Triangle 84"/>
              <p:cNvSpPr/>
              <p:nvPr/>
            </p:nvSpPr>
            <p:spPr>
              <a:xfrm flipV="1">
                <a:off x="505272" y="4817435"/>
                <a:ext cx="95368" cy="10795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grpSp>
      </p:grpSp>
      <p:grpSp>
        <p:nvGrpSpPr>
          <p:cNvPr id="7" name="Group 118"/>
          <p:cNvGrpSpPr>
            <a:grpSpLocks/>
          </p:cNvGrpSpPr>
          <p:nvPr/>
        </p:nvGrpSpPr>
        <p:grpSpPr bwMode="auto">
          <a:xfrm>
            <a:off x="2878138" y="3721199"/>
            <a:ext cx="291935" cy="1227901"/>
            <a:chOff x="2491874" y="4258127"/>
            <a:chExt cx="292295" cy="1226849"/>
          </a:xfrm>
        </p:grpSpPr>
        <p:sp>
          <p:nvSpPr>
            <p:cNvPr id="31" name="Text Box 137"/>
            <p:cNvSpPr txBox="1">
              <a:spLocks noChangeArrowheads="1"/>
            </p:cNvSpPr>
            <p:nvPr/>
          </p:nvSpPr>
          <p:spPr bwMode="auto">
            <a:xfrm rot="2700000">
              <a:off x="2344729" y="5045535"/>
              <a:ext cx="616948" cy="261933"/>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1940s</a:t>
              </a:r>
              <a:endParaRPr lang="en-US" sz="1100" dirty="0">
                <a:solidFill>
                  <a:schemeClr val="bg1"/>
                </a:solidFill>
                <a:latin typeface="+mj-lt"/>
              </a:endParaRPr>
            </a:p>
          </p:txBody>
        </p:sp>
        <p:sp>
          <p:nvSpPr>
            <p:cNvPr id="56" name="Right Triangle 55"/>
            <p:cNvSpPr/>
            <p:nvPr/>
          </p:nvSpPr>
          <p:spPr>
            <a:xfrm>
              <a:off x="2491874" y="4258127"/>
              <a:ext cx="89010" cy="532943"/>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sp>
          <p:nvSpPr>
            <p:cNvPr id="86" name="Right Triangle 85"/>
            <p:cNvSpPr/>
            <p:nvPr/>
          </p:nvSpPr>
          <p:spPr>
            <a:xfrm flipV="1">
              <a:off x="2491874" y="4818035"/>
              <a:ext cx="96957" cy="107858"/>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grpSp>
      <p:sp>
        <p:nvSpPr>
          <p:cNvPr id="87" name="Text Box 137"/>
          <p:cNvSpPr txBox="1">
            <a:spLocks noChangeArrowheads="1"/>
          </p:cNvSpPr>
          <p:nvPr/>
        </p:nvSpPr>
        <p:spPr bwMode="auto">
          <a:xfrm>
            <a:off x="217488" y="4928685"/>
            <a:ext cx="1820863" cy="600164"/>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1901 Nobel Prize</a:t>
            </a:r>
          </a:p>
          <a:p>
            <a:pPr eaLnBrk="1" fontAlgn="auto" hangingPunct="1">
              <a:spcBef>
                <a:spcPts val="0"/>
              </a:spcBef>
              <a:spcAft>
                <a:spcPts val="0"/>
              </a:spcAft>
              <a:defRPr/>
            </a:pPr>
            <a:r>
              <a:rPr lang="en-US" sz="1100" b="1" dirty="0">
                <a:solidFill>
                  <a:schemeClr val="bg1"/>
                </a:solidFill>
                <a:latin typeface="+mj-lt"/>
              </a:rPr>
              <a:t>Emil Adolf von </a:t>
            </a:r>
            <a:r>
              <a:rPr lang="en-US" sz="1100" b="1" dirty="0" smtClean="0">
                <a:solidFill>
                  <a:schemeClr val="bg1"/>
                </a:solidFill>
                <a:latin typeface="+mj-lt"/>
              </a:rPr>
              <a:t>Behring</a:t>
            </a:r>
            <a:r>
              <a:rPr lang="en-US" sz="1100" b="1" baseline="30000" dirty="0" smtClean="0">
                <a:solidFill>
                  <a:schemeClr val="bg1"/>
                </a:solidFill>
                <a:latin typeface="+mj-lt"/>
              </a:rPr>
              <a:t>6</a:t>
            </a:r>
            <a:endParaRPr lang="en-US" sz="1100" dirty="0">
              <a:solidFill>
                <a:schemeClr val="bg1"/>
              </a:solidFill>
              <a:latin typeface="+mj-lt"/>
            </a:endParaRPr>
          </a:p>
        </p:txBody>
      </p:sp>
      <p:sp>
        <p:nvSpPr>
          <p:cNvPr id="88" name="Text Box 137"/>
          <p:cNvSpPr txBox="1">
            <a:spLocks noChangeArrowheads="1"/>
          </p:cNvSpPr>
          <p:nvPr/>
        </p:nvSpPr>
        <p:spPr bwMode="auto">
          <a:xfrm>
            <a:off x="2741613" y="4936622"/>
            <a:ext cx="2362200" cy="600164"/>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1908 Nobel Prize</a:t>
            </a:r>
          </a:p>
          <a:p>
            <a:pPr eaLnBrk="1" fontAlgn="auto" hangingPunct="1">
              <a:spcBef>
                <a:spcPts val="0"/>
              </a:spcBef>
              <a:spcAft>
                <a:spcPts val="0"/>
              </a:spcAft>
              <a:defRPr/>
            </a:pPr>
            <a:r>
              <a:rPr lang="en-US" sz="1100" b="1" dirty="0">
                <a:solidFill>
                  <a:schemeClr val="bg1"/>
                </a:solidFill>
                <a:latin typeface="+mj-lt"/>
              </a:rPr>
              <a:t>Paul Ehrlich, </a:t>
            </a:r>
            <a:r>
              <a:rPr lang="en-US" sz="1100" b="1" dirty="0" err="1">
                <a:solidFill>
                  <a:schemeClr val="bg1"/>
                </a:solidFill>
                <a:latin typeface="+mj-lt"/>
              </a:rPr>
              <a:t>Ilya</a:t>
            </a:r>
            <a:r>
              <a:rPr lang="en-US" sz="1100" b="1" dirty="0">
                <a:solidFill>
                  <a:schemeClr val="bg1"/>
                </a:solidFill>
                <a:latin typeface="+mj-lt"/>
              </a:rPr>
              <a:t> </a:t>
            </a:r>
            <a:r>
              <a:rPr lang="en-US" sz="1100" b="1" dirty="0" smtClean="0">
                <a:solidFill>
                  <a:schemeClr val="bg1"/>
                </a:solidFill>
                <a:latin typeface="+mj-lt"/>
              </a:rPr>
              <a:t>Mechnikov</a:t>
            </a:r>
            <a:r>
              <a:rPr lang="en-US" sz="1100" b="1" baseline="30000" dirty="0" smtClean="0">
                <a:solidFill>
                  <a:schemeClr val="bg1"/>
                </a:solidFill>
                <a:latin typeface="+mj-lt"/>
              </a:rPr>
              <a:t>6</a:t>
            </a:r>
            <a:endParaRPr lang="en-US" sz="1100" dirty="0">
              <a:solidFill>
                <a:schemeClr val="bg1"/>
              </a:solidFill>
              <a:latin typeface="+mj-lt"/>
            </a:endParaRPr>
          </a:p>
        </p:txBody>
      </p:sp>
      <p:sp>
        <p:nvSpPr>
          <p:cNvPr id="90" name="Text Box 137"/>
          <p:cNvSpPr txBox="1">
            <a:spLocks noChangeArrowheads="1"/>
          </p:cNvSpPr>
          <p:nvPr/>
        </p:nvSpPr>
        <p:spPr bwMode="auto">
          <a:xfrm>
            <a:off x="4725988" y="5052510"/>
            <a:ext cx="2362200" cy="430887"/>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1954 Nobel Prize</a:t>
            </a:r>
          </a:p>
          <a:p>
            <a:pPr eaLnBrk="1" fontAlgn="auto" hangingPunct="1">
              <a:spcBef>
                <a:spcPts val="0"/>
              </a:spcBef>
              <a:spcAft>
                <a:spcPts val="0"/>
              </a:spcAft>
              <a:defRPr/>
            </a:pPr>
            <a:r>
              <a:rPr lang="en-US" sz="1100" b="1" dirty="0" smtClean="0">
                <a:solidFill>
                  <a:schemeClr val="bg1"/>
                </a:solidFill>
                <a:latin typeface="+mj-lt"/>
              </a:rPr>
              <a:t>Linus Pauling</a:t>
            </a:r>
            <a:r>
              <a:rPr lang="en-US" sz="1100" b="1" baseline="30000" dirty="0" smtClean="0">
                <a:solidFill>
                  <a:schemeClr val="bg1"/>
                </a:solidFill>
                <a:latin typeface="+mj-lt"/>
              </a:rPr>
              <a:t>7</a:t>
            </a:r>
            <a:endParaRPr lang="en-US" sz="1100" dirty="0">
              <a:solidFill>
                <a:schemeClr val="bg1"/>
              </a:solidFill>
              <a:latin typeface="+mj-lt"/>
            </a:endParaRPr>
          </a:p>
        </p:txBody>
      </p:sp>
      <p:sp>
        <p:nvSpPr>
          <p:cNvPr id="91" name="Text Box 137"/>
          <p:cNvSpPr txBox="1">
            <a:spLocks noChangeArrowheads="1"/>
          </p:cNvSpPr>
          <p:nvPr/>
        </p:nvSpPr>
        <p:spPr bwMode="auto">
          <a:xfrm>
            <a:off x="6940551" y="4931860"/>
            <a:ext cx="2557462" cy="600164"/>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1984 Nobel Prize</a:t>
            </a:r>
          </a:p>
          <a:p>
            <a:pPr eaLnBrk="1" fontAlgn="auto" hangingPunct="1">
              <a:spcBef>
                <a:spcPts val="0"/>
              </a:spcBef>
              <a:spcAft>
                <a:spcPts val="0"/>
              </a:spcAft>
              <a:defRPr/>
            </a:pPr>
            <a:r>
              <a:rPr lang="en-US" sz="1100" b="1" dirty="0">
                <a:solidFill>
                  <a:schemeClr val="bg1"/>
                </a:solidFill>
                <a:latin typeface="+mj-lt"/>
              </a:rPr>
              <a:t>César </a:t>
            </a:r>
            <a:r>
              <a:rPr lang="en-US" sz="1100" b="1" dirty="0" smtClean="0">
                <a:solidFill>
                  <a:schemeClr val="bg1"/>
                </a:solidFill>
                <a:latin typeface="+mj-lt"/>
              </a:rPr>
              <a:t>Milstein</a:t>
            </a:r>
            <a:r>
              <a:rPr lang="en-US" sz="1100" b="1" dirty="0">
                <a:solidFill>
                  <a:schemeClr val="bg1"/>
                </a:solidFill>
                <a:latin typeface="+mj-lt"/>
              </a:rPr>
              <a:t>, </a:t>
            </a:r>
            <a:r>
              <a:rPr lang="en-US" sz="1100" b="1" dirty="0" err="1" smtClean="0">
                <a:solidFill>
                  <a:schemeClr val="bg1"/>
                </a:solidFill>
                <a:latin typeface="+mj-lt"/>
              </a:rPr>
              <a:t>Niels</a:t>
            </a:r>
            <a:r>
              <a:rPr lang="en-US" sz="1100" b="1" dirty="0" smtClean="0">
                <a:solidFill>
                  <a:schemeClr val="bg1"/>
                </a:solidFill>
                <a:latin typeface="+mj-lt"/>
              </a:rPr>
              <a:t> Jerne, Georges Köhler</a:t>
            </a:r>
            <a:r>
              <a:rPr lang="en-US" sz="1100" b="1" baseline="30000" dirty="0" smtClean="0">
                <a:solidFill>
                  <a:schemeClr val="bg1"/>
                </a:solidFill>
                <a:latin typeface="+mj-lt"/>
              </a:rPr>
              <a:t>6</a:t>
            </a:r>
            <a:endParaRPr lang="en-US" sz="1100" b="1" dirty="0">
              <a:solidFill>
                <a:schemeClr val="bg1"/>
              </a:solidFill>
              <a:latin typeface="+mj-lt"/>
            </a:endParaRPr>
          </a:p>
        </p:txBody>
      </p:sp>
      <p:sp>
        <p:nvSpPr>
          <p:cNvPr id="101" name="Freeform 100"/>
          <p:cNvSpPr/>
          <p:nvPr/>
        </p:nvSpPr>
        <p:spPr>
          <a:xfrm>
            <a:off x="1720851" y="4267296"/>
            <a:ext cx="304800" cy="798513"/>
          </a:xfrm>
          <a:custGeom>
            <a:avLst/>
            <a:gdLst>
              <a:gd name="connsiteX0" fmla="*/ 304800 w 304800"/>
              <a:gd name="connsiteY0" fmla="*/ 0 h 798285"/>
              <a:gd name="connsiteX1" fmla="*/ 304800 w 304800"/>
              <a:gd name="connsiteY1" fmla="*/ 609600 h 798285"/>
              <a:gd name="connsiteX2" fmla="*/ 0 w 304800"/>
              <a:gd name="connsiteY2" fmla="*/ 798285 h 798285"/>
            </a:gdLst>
            <a:ahLst/>
            <a:cxnLst>
              <a:cxn ang="0">
                <a:pos x="connsiteX0" y="connsiteY0"/>
              </a:cxn>
              <a:cxn ang="0">
                <a:pos x="connsiteX1" y="connsiteY1"/>
              </a:cxn>
              <a:cxn ang="0">
                <a:pos x="connsiteX2" y="connsiteY2"/>
              </a:cxn>
            </a:cxnLst>
            <a:rect l="l" t="t" r="r" b="b"/>
            <a:pathLst>
              <a:path w="304800" h="798285">
                <a:moveTo>
                  <a:pt x="304800" y="0"/>
                </a:moveTo>
                <a:lnTo>
                  <a:pt x="304800" y="609600"/>
                </a:lnTo>
                <a:lnTo>
                  <a:pt x="0" y="798285"/>
                </a:lnTo>
              </a:path>
            </a:pathLst>
          </a:custGeom>
          <a:noFill/>
          <a:ln w="57150">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4" name="Freeform 103"/>
          <p:cNvSpPr/>
          <p:nvPr/>
        </p:nvSpPr>
        <p:spPr>
          <a:xfrm>
            <a:off x="5437188" y="4267296"/>
            <a:ext cx="1481138" cy="871538"/>
          </a:xfrm>
          <a:custGeom>
            <a:avLst/>
            <a:gdLst>
              <a:gd name="connsiteX0" fmla="*/ 0 w 1480457"/>
              <a:gd name="connsiteY0" fmla="*/ 0 h 870857"/>
              <a:gd name="connsiteX1" fmla="*/ 0 w 1480457"/>
              <a:gd name="connsiteY1" fmla="*/ 740228 h 870857"/>
              <a:gd name="connsiteX2" fmla="*/ 1132114 w 1480457"/>
              <a:gd name="connsiteY2" fmla="*/ 740228 h 870857"/>
              <a:gd name="connsiteX3" fmla="*/ 1480457 w 1480457"/>
              <a:gd name="connsiteY3" fmla="*/ 870857 h 870857"/>
            </a:gdLst>
            <a:ahLst/>
            <a:cxnLst>
              <a:cxn ang="0">
                <a:pos x="connsiteX0" y="connsiteY0"/>
              </a:cxn>
              <a:cxn ang="0">
                <a:pos x="connsiteX1" y="connsiteY1"/>
              </a:cxn>
              <a:cxn ang="0">
                <a:pos x="connsiteX2" y="connsiteY2"/>
              </a:cxn>
              <a:cxn ang="0">
                <a:pos x="connsiteX3" y="connsiteY3"/>
              </a:cxn>
            </a:cxnLst>
            <a:rect l="l" t="t" r="r" b="b"/>
            <a:pathLst>
              <a:path w="1480457" h="870857">
                <a:moveTo>
                  <a:pt x="0" y="0"/>
                </a:moveTo>
                <a:lnTo>
                  <a:pt x="0" y="740228"/>
                </a:lnTo>
                <a:lnTo>
                  <a:pt x="1132114" y="740228"/>
                </a:lnTo>
                <a:lnTo>
                  <a:pt x="1480457" y="870857"/>
                </a:lnTo>
              </a:path>
            </a:pathLst>
          </a:custGeom>
          <a:noFill/>
          <a:ln w="57150">
            <a:solidFill>
              <a:schemeClr val="accent3"/>
            </a:solidFill>
            <a:headEnd type="diamond" w="med" len="med"/>
            <a:tailEnd type="diamond"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5" name="Freeform 104"/>
          <p:cNvSpPr/>
          <p:nvPr/>
        </p:nvSpPr>
        <p:spPr>
          <a:xfrm>
            <a:off x="2301876" y="4267296"/>
            <a:ext cx="349250" cy="827088"/>
          </a:xfrm>
          <a:custGeom>
            <a:avLst/>
            <a:gdLst>
              <a:gd name="connsiteX0" fmla="*/ 0 w 348343"/>
              <a:gd name="connsiteY0" fmla="*/ 0 h 827314"/>
              <a:gd name="connsiteX1" fmla="*/ 0 w 348343"/>
              <a:gd name="connsiteY1" fmla="*/ 624114 h 827314"/>
              <a:gd name="connsiteX2" fmla="*/ 348343 w 348343"/>
              <a:gd name="connsiteY2" fmla="*/ 827314 h 827314"/>
            </a:gdLst>
            <a:ahLst/>
            <a:cxnLst>
              <a:cxn ang="0">
                <a:pos x="connsiteX0" y="connsiteY0"/>
              </a:cxn>
              <a:cxn ang="0">
                <a:pos x="connsiteX1" y="connsiteY1"/>
              </a:cxn>
              <a:cxn ang="0">
                <a:pos x="connsiteX2" y="connsiteY2"/>
              </a:cxn>
            </a:cxnLst>
            <a:rect l="l" t="t" r="r" b="b"/>
            <a:pathLst>
              <a:path w="348343" h="827314">
                <a:moveTo>
                  <a:pt x="0" y="0"/>
                </a:moveTo>
                <a:lnTo>
                  <a:pt x="0" y="624114"/>
                </a:lnTo>
                <a:lnTo>
                  <a:pt x="348343" y="827314"/>
                </a:lnTo>
              </a:path>
            </a:pathLst>
          </a:custGeom>
          <a:noFill/>
          <a:ln w="57150">
            <a:solidFill>
              <a:schemeClr val="accent3"/>
            </a:solidFill>
            <a:headEnd type="diamond" w="med" len="med"/>
            <a:tailEnd type="diamond"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6" name="Freeform 105"/>
          <p:cNvSpPr/>
          <p:nvPr/>
        </p:nvSpPr>
        <p:spPr>
          <a:xfrm>
            <a:off x="4087813" y="4253009"/>
            <a:ext cx="595313" cy="857250"/>
          </a:xfrm>
          <a:custGeom>
            <a:avLst/>
            <a:gdLst>
              <a:gd name="connsiteX0" fmla="*/ 0 w 595086"/>
              <a:gd name="connsiteY0" fmla="*/ 0 h 856343"/>
              <a:gd name="connsiteX1" fmla="*/ 0 w 595086"/>
              <a:gd name="connsiteY1" fmla="*/ 595086 h 856343"/>
              <a:gd name="connsiteX2" fmla="*/ 595086 w 595086"/>
              <a:gd name="connsiteY2" fmla="*/ 856343 h 856343"/>
            </a:gdLst>
            <a:ahLst/>
            <a:cxnLst>
              <a:cxn ang="0">
                <a:pos x="connsiteX0" y="connsiteY0"/>
              </a:cxn>
              <a:cxn ang="0">
                <a:pos x="connsiteX1" y="connsiteY1"/>
              </a:cxn>
              <a:cxn ang="0">
                <a:pos x="connsiteX2" y="connsiteY2"/>
              </a:cxn>
            </a:cxnLst>
            <a:rect l="l" t="t" r="r" b="b"/>
            <a:pathLst>
              <a:path w="595086" h="856343">
                <a:moveTo>
                  <a:pt x="0" y="0"/>
                </a:moveTo>
                <a:lnTo>
                  <a:pt x="0" y="595086"/>
                </a:lnTo>
                <a:lnTo>
                  <a:pt x="595086" y="856343"/>
                </a:lnTo>
              </a:path>
            </a:pathLst>
          </a:custGeom>
          <a:noFill/>
          <a:ln w="57150">
            <a:solidFill>
              <a:schemeClr val="accent3"/>
            </a:solidFill>
            <a:headEnd type="diamond" w="med" len="med"/>
            <a:tailEnd type="diamond"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nvGrpSpPr>
          <p:cNvPr id="8" name="Group 119"/>
          <p:cNvGrpSpPr>
            <a:grpSpLocks/>
          </p:cNvGrpSpPr>
          <p:nvPr/>
        </p:nvGrpSpPr>
        <p:grpSpPr bwMode="auto">
          <a:xfrm>
            <a:off x="3241676" y="1760634"/>
            <a:ext cx="353846" cy="3134130"/>
            <a:chOff x="3087361" y="2296523"/>
            <a:chExt cx="353726" cy="3134000"/>
          </a:xfrm>
        </p:grpSpPr>
        <p:sp>
          <p:nvSpPr>
            <p:cNvPr id="32" name="Text Box 137"/>
            <p:cNvSpPr txBox="1">
              <a:spLocks noChangeArrowheads="1"/>
            </p:cNvSpPr>
            <p:nvPr/>
          </p:nvSpPr>
          <p:spPr bwMode="auto">
            <a:xfrm rot="2700000">
              <a:off x="3038469" y="5027904"/>
              <a:ext cx="543716" cy="261521"/>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1948</a:t>
              </a:r>
              <a:endParaRPr lang="en-US" sz="1100" dirty="0">
                <a:solidFill>
                  <a:schemeClr val="bg1"/>
                </a:solidFill>
                <a:latin typeface="+mj-lt"/>
              </a:endParaRPr>
            </a:p>
          </p:txBody>
        </p:sp>
        <p:sp>
          <p:nvSpPr>
            <p:cNvPr id="58" name="Right Triangle 57"/>
            <p:cNvSpPr/>
            <p:nvPr/>
          </p:nvSpPr>
          <p:spPr>
            <a:xfrm>
              <a:off x="3093709" y="2296523"/>
              <a:ext cx="101566" cy="2525607"/>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sp>
          <p:nvSpPr>
            <p:cNvPr id="107" name="Right Triangle 106"/>
            <p:cNvSpPr/>
            <p:nvPr/>
          </p:nvSpPr>
          <p:spPr>
            <a:xfrm flipV="1">
              <a:off x="3087361" y="4814193"/>
              <a:ext cx="96804" cy="10794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grpSp>
      <p:grpSp>
        <p:nvGrpSpPr>
          <p:cNvPr id="9" name="Group 120"/>
          <p:cNvGrpSpPr>
            <a:grpSpLocks/>
          </p:cNvGrpSpPr>
          <p:nvPr/>
        </p:nvGrpSpPr>
        <p:grpSpPr bwMode="auto">
          <a:xfrm>
            <a:off x="4651533" y="3738655"/>
            <a:ext cx="261610" cy="1171188"/>
            <a:chOff x="4496932" y="4274764"/>
            <a:chExt cx="261933" cy="1172245"/>
          </a:xfrm>
        </p:grpSpPr>
        <p:sp>
          <p:nvSpPr>
            <p:cNvPr id="33" name="Text Box 137"/>
            <p:cNvSpPr txBox="1">
              <a:spLocks noChangeArrowheads="1"/>
            </p:cNvSpPr>
            <p:nvPr/>
          </p:nvSpPr>
          <p:spPr bwMode="auto">
            <a:xfrm rot="2700000">
              <a:off x="4355784" y="5043927"/>
              <a:ext cx="544230" cy="261933"/>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1975</a:t>
              </a:r>
              <a:endParaRPr lang="en-US" sz="1100" dirty="0">
                <a:solidFill>
                  <a:schemeClr val="bg1"/>
                </a:solidFill>
                <a:latin typeface="+mj-lt"/>
              </a:endParaRPr>
            </a:p>
          </p:txBody>
        </p:sp>
        <p:sp>
          <p:nvSpPr>
            <p:cNvPr id="74" name="Right Triangle 73"/>
            <p:cNvSpPr/>
            <p:nvPr/>
          </p:nvSpPr>
          <p:spPr>
            <a:xfrm>
              <a:off x="4522199" y="4274764"/>
              <a:ext cx="89010" cy="53388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sp>
          <p:nvSpPr>
            <p:cNvPr id="108" name="Right Triangle 107"/>
            <p:cNvSpPr/>
            <p:nvPr/>
          </p:nvSpPr>
          <p:spPr>
            <a:xfrm flipV="1">
              <a:off x="4523788" y="4827712"/>
              <a:ext cx="96957" cy="106458"/>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grpSp>
      <p:grpSp>
        <p:nvGrpSpPr>
          <p:cNvPr id="10" name="Group 121"/>
          <p:cNvGrpSpPr>
            <a:grpSpLocks/>
          </p:cNvGrpSpPr>
          <p:nvPr/>
        </p:nvGrpSpPr>
        <p:grpSpPr bwMode="auto">
          <a:xfrm>
            <a:off x="5764205" y="1823091"/>
            <a:ext cx="320511" cy="3076436"/>
            <a:chOff x="5610068" y="2359546"/>
            <a:chExt cx="320239" cy="3076094"/>
          </a:xfrm>
        </p:grpSpPr>
        <p:sp>
          <p:nvSpPr>
            <p:cNvPr id="35" name="Text Box 137"/>
            <p:cNvSpPr txBox="1">
              <a:spLocks noChangeArrowheads="1"/>
            </p:cNvSpPr>
            <p:nvPr/>
          </p:nvSpPr>
          <p:spPr bwMode="auto">
            <a:xfrm rot="2700000">
              <a:off x="5527774" y="5033107"/>
              <a:ext cx="543678" cy="261388"/>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1986</a:t>
              </a:r>
              <a:endParaRPr lang="en-US" sz="1100" dirty="0">
                <a:solidFill>
                  <a:schemeClr val="bg1"/>
                </a:solidFill>
                <a:latin typeface="+mj-lt"/>
              </a:endParaRPr>
            </a:p>
          </p:txBody>
        </p:sp>
        <p:sp>
          <p:nvSpPr>
            <p:cNvPr id="92" name="Right Triangle 91"/>
            <p:cNvSpPr/>
            <p:nvPr/>
          </p:nvSpPr>
          <p:spPr>
            <a:xfrm>
              <a:off x="5610069" y="2359546"/>
              <a:ext cx="101514" cy="2447107"/>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sp>
          <p:nvSpPr>
            <p:cNvPr id="109" name="Right Triangle 108"/>
            <p:cNvSpPr/>
            <p:nvPr/>
          </p:nvSpPr>
          <p:spPr>
            <a:xfrm flipV="1">
              <a:off x="5610068" y="4827290"/>
              <a:ext cx="96756" cy="107938"/>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grpSp>
      <p:grpSp>
        <p:nvGrpSpPr>
          <p:cNvPr id="11" name="Group 122"/>
          <p:cNvGrpSpPr>
            <a:grpSpLocks/>
          </p:cNvGrpSpPr>
          <p:nvPr/>
        </p:nvGrpSpPr>
        <p:grpSpPr bwMode="auto">
          <a:xfrm>
            <a:off x="6542091" y="3721193"/>
            <a:ext cx="323685" cy="1178330"/>
            <a:chOff x="6388748" y="4258127"/>
            <a:chExt cx="323489" cy="1177553"/>
          </a:xfrm>
        </p:grpSpPr>
        <p:sp>
          <p:nvSpPr>
            <p:cNvPr id="34" name="Text Box 137"/>
            <p:cNvSpPr txBox="1">
              <a:spLocks noChangeArrowheads="1"/>
            </p:cNvSpPr>
            <p:nvPr/>
          </p:nvSpPr>
          <p:spPr bwMode="auto">
            <a:xfrm rot="2700000">
              <a:off x="6309822" y="5033264"/>
              <a:ext cx="543380" cy="261451"/>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1994</a:t>
              </a:r>
              <a:endParaRPr lang="en-US" sz="1100" dirty="0">
                <a:solidFill>
                  <a:schemeClr val="bg1"/>
                </a:solidFill>
                <a:latin typeface="+mj-lt"/>
              </a:endParaRPr>
            </a:p>
          </p:txBody>
        </p:sp>
        <p:sp>
          <p:nvSpPr>
            <p:cNvPr id="78" name="Right Triangle 77"/>
            <p:cNvSpPr/>
            <p:nvPr/>
          </p:nvSpPr>
          <p:spPr>
            <a:xfrm>
              <a:off x="6388748" y="4258127"/>
              <a:ext cx="88846" cy="533048"/>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sp>
          <p:nvSpPr>
            <p:cNvPr id="110" name="Right Triangle 109"/>
            <p:cNvSpPr/>
            <p:nvPr/>
          </p:nvSpPr>
          <p:spPr>
            <a:xfrm flipV="1">
              <a:off x="6388748" y="4818145"/>
              <a:ext cx="96779" cy="107879"/>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grpSp>
      <p:grpSp>
        <p:nvGrpSpPr>
          <p:cNvPr id="12" name="Group 123"/>
          <p:cNvGrpSpPr>
            <a:grpSpLocks/>
          </p:cNvGrpSpPr>
          <p:nvPr/>
        </p:nvGrpSpPr>
        <p:grpSpPr bwMode="auto">
          <a:xfrm>
            <a:off x="7437419" y="2392459"/>
            <a:ext cx="326860" cy="2538819"/>
            <a:chOff x="7282690" y="2928975"/>
            <a:chExt cx="326962" cy="2538207"/>
          </a:xfrm>
        </p:grpSpPr>
        <p:sp>
          <p:nvSpPr>
            <p:cNvPr id="36" name="Text Box 137"/>
            <p:cNvSpPr txBox="1">
              <a:spLocks noChangeArrowheads="1"/>
            </p:cNvSpPr>
            <p:nvPr/>
          </p:nvSpPr>
          <p:spPr bwMode="auto">
            <a:xfrm rot="2700000">
              <a:off x="7207003" y="5064532"/>
              <a:ext cx="543608" cy="261691"/>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1997</a:t>
              </a:r>
              <a:endParaRPr lang="en-US" sz="1100" dirty="0">
                <a:solidFill>
                  <a:schemeClr val="bg1"/>
                </a:solidFill>
                <a:latin typeface="+mj-lt"/>
              </a:endParaRPr>
            </a:p>
          </p:txBody>
        </p:sp>
        <p:sp>
          <p:nvSpPr>
            <p:cNvPr id="76" name="Right Triangle 75"/>
            <p:cNvSpPr/>
            <p:nvPr/>
          </p:nvSpPr>
          <p:spPr>
            <a:xfrm>
              <a:off x="7282690" y="2928975"/>
              <a:ext cx="101631" cy="1861688"/>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sp>
          <p:nvSpPr>
            <p:cNvPr id="111" name="Right Triangle 110"/>
            <p:cNvSpPr/>
            <p:nvPr/>
          </p:nvSpPr>
          <p:spPr>
            <a:xfrm flipV="1">
              <a:off x="7282690" y="4827167"/>
              <a:ext cx="96868" cy="107924"/>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grpSp>
      <p:grpSp>
        <p:nvGrpSpPr>
          <p:cNvPr id="13" name="Group 124"/>
          <p:cNvGrpSpPr>
            <a:grpSpLocks/>
          </p:cNvGrpSpPr>
          <p:nvPr/>
        </p:nvGrpSpPr>
        <p:grpSpPr bwMode="auto">
          <a:xfrm>
            <a:off x="8358164" y="3732108"/>
            <a:ext cx="293523" cy="1199966"/>
            <a:chOff x="8203847" y="4267934"/>
            <a:chExt cx="293885" cy="1200020"/>
          </a:xfrm>
        </p:grpSpPr>
        <p:sp>
          <p:nvSpPr>
            <p:cNvPr id="37" name="Text Box 137"/>
            <p:cNvSpPr txBox="1">
              <a:spLocks noChangeArrowheads="1"/>
            </p:cNvSpPr>
            <p:nvPr/>
          </p:nvSpPr>
          <p:spPr bwMode="auto">
            <a:xfrm rot="2700000">
              <a:off x="8094884" y="5065106"/>
              <a:ext cx="543764" cy="261932"/>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100" dirty="0" smtClean="0">
                  <a:solidFill>
                    <a:schemeClr val="bg1"/>
                  </a:solidFill>
                  <a:latin typeface="+mj-lt"/>
                </a:rPr>
                <a:t>2002</a:t>
              </a:r>
              <a:endParaRPr lang="en-US" sz="1100" dirty="0">
                <a:solidFill>
                  <a:schemeClr val="bg1"/>
                </a:solidFill>
                <a:latin typeface="+mj-lt"/>
              </a:endParaRPr>
            </a:p>
          </p:txBody>
        </p:sp>
        <p:sp>
          <p:nvSpPr>
            <p:cNvPr id="81" name="Right Triangle 80"/>
            <p:cNvSpPr/>
            <p:nvPr/>
          </p:nvSpPr>
          <p:spPr>
            <a:xfrm>
              <a:off x="8207821" y="4267934"/>
              <a:ext cx="87420" cy="533424"/>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sp>
          <p:nvSpPr>
            <p:cNvPr id="112" name="Right Triangle 111"/>
            <p:cNvSpPr/>
            <p:nvPr/>
          </p:nvSpPr>
          <p:spPr>
            <a:xfrm flipV="1">
              <a:off x="8203847" y="4828548"/>
              <a:ext cx="95367" cy="10795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100"/>
            </a:p>
          </p:txBody>
        </p:sp>
      </p:grpSp>
      <p:sp>
        <p:nvSpPr>
          <p:cNvPr id="60" name="Rectangle 4"/>
          <p:cNvSpPr>
            <a:spLocks noChangeArrowheads="1"/>
          </p:cNvSpPr>
          <p:nvPr/>
        </p:nvSpPr>
        <p:spPr bwMode="auto">
          <a:xfrm>
            <a:off x="14417" y="5704526"/>
            <a:ext cx="91709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800" b="1" dirty="0" smtClean="0"/>
              <a:t>1. </a:t>
            </a:r>
            <a:r>
              <a:rPr lang="en-GB" altLang="en-US" sz="800" dirty="0" err="1" smtClean="0"/>
              <a:t>Catapano</a:t>
            </a:r>
            <a:r>
              <a:rPr lang="en-GB" altLang="en-US" sz="800" dirty="0" smtClean="0"/>
              <a:t> AL, et al. (2013).</a:t>
            </a:r>
            <a:r>
              <a:rPr lang="en-GB" altLang="en-US" sz="800" i="1" dirty="0" smtClean="0"/>
              <a:t> Atherosclerosis,</a:t>
            </a:r>
            <a:r>
              <a:rPr lang="en-GB" altLang="en-US" sz="800" dirty="0" smtClean="0"/>
              <a:t> 228(1):18-28;</a:t>
            </a:r>
            <a:r>
              <a:rPr lang="en-GB" altLang="en-US" sz="800" b="1" dirty="0" smtClean="0"/>
              <a:t> </a:t>
            </a:r>
            <a:r>
              <a:rPr lang="en-US" altLang="en-US" sz="800" b="1" dirty="0" smtClean="0"/>
              <a:t>2. </a:t>
            </a:r>
            <a:r>
              <a:rPr lang="en-US" sz="800" dirty="0" smtClean="0"/>
              <a:t>Foltz I, </a:t>
            </a:r>
            <a:r>
              <a:rPr lang="en-US" sz="800" i="1" dirty="0" smtClean="0"/>
              <a:t>et al</a:t>
            </a:r>
            <a:r>
              <a:rPr lang="en-US" sz="800" dirty="0" smtClean="0"/>
              <a:t>. </a:t>
            </a:r>
            <a:r>
              <a:rPr lang="en-US" sz="800" i="1" dirty="0" smtClean="0"/>
              <a:t>Circulation</a:t>
            </a:r>
            <a:r>
              <a:rPr lang="en-US" sz="800" dirty="0" smtClean="0"/>
              <a:t> 2013 Jun 4;127(22):2222-30; </a:t>
            </a:r>
            <a:r>
              <a:rPr lang="en-US" sz="800" b="1" dirty="0" smtClean="0"/>
              <a:t>3. </a:t>
            </a:r>
            <a:r>
              <a:rPr lang="en-US" sz="800" dirty="0" err="1" smtClean="0"/>
              <a:t>Prüll</a:t>
            </a:r>
            <a:r>
              <a:rPr lang="en-US" sz="800" dirty="0" smtClean="0"/>
              <a:t> C </a:t>
            </a:r>
            <a:r>
              <a:rPr lang="en-US" sz="800" i="1" dirty="0" smtClean="0"/>
              <a:t>Med Hist</a:t>
            </a:r>
            <a:r>
              <a:rPr lang="en-US" sz="800" dirty="0" smtClean="0"/>
              <a:t>. 2003 Jul;47(3):332-56; </a:t>
            </a:r>
          </a:p>
          <a:p>
            <a:pPr eaLnBrk="1" hangingPunct="1">
              <a:spcBef>
                <a:spcPct val="0"/>
              </a:spcBef>
              <a:buClrTx/>
              <a:buFontTx/>
              <a:buNone/>
            </a:pPr>
            <a:r>
              <a:rPr lang="en-US" sz="800" b="1" dirty="0" smtClean="0"/>
              <a:t>4. </a:t>
            </a:r>
            <a:r>
              <a:rPr lang="en-US" sz="800" dirty="0" err="1" smtClean="0"/>
              <a:t>Gormley</a:t>
            </a:r>
            <a:r>
              <a:rPr lang="en-US" sz="800" dirty="0" smtClean="0"/>
              <a:t> M </a:t>
            </a:r>
            <a:r>
              <a:rPr lang="en-US" sz="800" i="1" dirty="0" smtClean="0"/>
              <a:t>Endeavour</a:t>
            </a:r>
            <a:r>
              <a:rPr lang="en-US" sz="800" dirty="0" smtClean="0"/>
              <a:t>. 2007 Jun;31(2):71-7; </a:t>
            </a:r>
            <a:r>
              <a:rPr lang="en-US" sz="800" b="1" dirty="0" smtClean="0"/>
              <a:t>5.</a:t>
            </a:r>
            <a:r>
              <a:rPr lang="en-US" sz="800" dirty="0" smtClean="0"/>
              <a:t> </a:t>
            </a:r>
            <a:r>
              <a:rPr lang="en-US" sz="800" dirty="0" err="1" smtClean="0"/>
              <a:t>LeBien</a:t>
            </a:r>
            <a:r>
              <a:rPr lang="en-US" sz="800" dirty="0" smtClean="0"/>
              <a:t> TW &amp; </a:t>
            </a:r>
            <a:r>
              <a:rPr lang="en-US" sz="800" dirty="0" err="1" smtClean="0"/>
              <a:t>Tedder</a:t>
            </a:r>
            <a:r>
              <a:rPr lang="en-US" sz="800" dirty="0" smtClean="0"/>
              <a:t> TF </a:t>
            </a:r>
            <a:r>
              <a:rPr lang="en-GB" sz="800" i="1" dirty="0" smtClean="0"/>
              <a:t>Blood</a:t>
            </a:r>
            <a:r>
              <a:rPr lang="en-GB" sz="800" dirty="0"/>
              <a:t>. 2008 Sep 1;112(5):1570-80</a:t>
            </a:r>
            <a:r>
              <a:rPr lang="en-US" sz="800" dirty="0" smtClean="0"/>
              <a:t>; </a:t>
            </a:r>
            <a:r>
              <a:rPr lang="en-US" sz="800" b="1" dirty="0" smtClean="0"/>
              <a:t>6. </a:t>
            </a:r>
            <a:r>
              <a:rPr lang="en-US" altLang="en-US" sz="800" dirty="0" smtClean="0"/>
              <a:t>Nobelprize.org (2014) </a:t>
            </a:r>
            <a:r>
              <a:rPr lang="en-GB" altLang="en-US" sz="800" dirty="0"/>
              <a:t>All Nobel Laureates in Physiology or </a:t>
            </a:r>
            <a:r>
              <a:rPr lang="en-GB" altLang="en-US" sz="800" dirty="0" smtClean="0"/>
              <a:t>Medicine.</a:t>
            </a:r>
            <a:r>
              <a:rPr lang="en-US" altLang="en-US" sz="800" dirty="0" smtClean="0"/>
              <a:t> </a:t>
            </a:r>
            <a:r>
              <a:rPr lang="en-GB" sz="800" dirty="0">
                <a:cs typeface="Arial" panose="020B0604020202020204" pitchFamily="34" charset="0"/>
              </a:rPr>
              <a:t>Available </a:t>
            </a:r>
            <a:r>
              <a:rPr lang="en-GB" sz="800" dirty="0" smtClean="0">
                <a:cs typeface="Arial" panose="020B0604020202020204" pitchFamily="34" charset="0"/>
              </a:rPr>
              <a:t>at: </a:t>
            </a:r>
            <a:r>
              <a:rPr lang="en-US" altLang="en-US" sz="800" dirty="0" smtClean="0"/>
              <a:t>www.nobelprize.org/nobel_prizes/medicine/laureates/ Accessed: July 2014 </a:t>
            </a:r>
            <a:r>
              <a:rPr lang="en-US" altLang="en-US" sz="800" b="1" dirty="0" smtClean="0"/>
              <a:t>7.</a:t>
            </a:r>
            <a:r>
              <a:rPr lang="en-US" altLang="en-US" sz="800" dirty="0" smtClean="0"/>
              <a:t> Nobelprize.org (2014). </a:t>
            </a:r>
            <a:r>
              <a:rPr lang="en-GB" altLang="en-US" sz="800" dirty="0"/>
              <a:t>All Nobel Laureates in </a:t>
            </a:r>
            <a:r>
              <a:rPr lang="en-GB" altLang="en-US" sz="800" dirty="0" smtClean="0"/>
              <a:t>Chemistry. Available at: </a:t>
            </a:r>
            <a:r>
              <a:rPr lang="en-US" altLang="en-US" sz="800" dirty="0" smtClean="0"/>
              <a:t>www.nobelprize.org/nobel_prizes/chemistry/laureates/ </a:t>
            </a:r>
            <a:r>
              <a:rPr lang="en-US" altLang="en-US" sz="800" i="1" dirty="0" smtClean="0"/>
              <a:t>Accessed: July 2014</a:t>
            </a:r>
            <a:endParaRPr lang="en-US" altLang="en-US" sz="800" i="1"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500"/>
                                        <p:tgtEl>
                                          <p:spTgt spid="53"/>
                                        </p:tgtEl>
                                      </p:cBhvr>
                                    </p:animEffect>
                                  </p:childTnLst>
                                </p:cTn>
                              </p:par>
                            </p:childTnLst>
                          </p:cTn>
                        </p:par>
                        <p:par>
                          <p:cTn id="16" fill="hold">
                            <p:stCondLst>
                              <p:cond delay="1200"/>
                            </p:stCondLst>
                            <p:childTnLst>
                              <p:par>
                                <p:cTn id="17" presetID="10" presetClass="entr" presetSubtype="0" fill="hold" grpId="0" nodeType="afterEffect">
                                  <p:stCondLst>
                                    <p:cond delay="0"/>
                                  </p:stCondLst>
                                  <p:childTnLst>
                                    <p:set>
                                      <p:cBhvr>
                                        <p:cTn id="18" dur="1" fill="hold">
                                          <p:stCondLst>
                                            <p:cond delay="0"/>
                                          </p:stCondLst>
                                        </p:cTn>
                                        <p:tgtEl>
                                          <p:spTgt spid="101"/>
                                        </p:tgtEl>
                                        <p:attrNameLst>
                                          <p:attrName>style.visibility</p:attrName>
                                        </p:attrNameLst>
                                      </p:cBhvr>
                                      <p:to>
                                        <p:strVal val="visible"/>
                                      </p:to>
                                    </p:set>
                                    <p:animEffect transition="in" filter="fade">
                                      <p:cBhvr>
                                        <p:cTn id="19" dur="500"/>
                                        <p:tgtEl>
                                          <p:spTgt spid="101"/>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500"/>
                                        <p:tgtEl>
                                          <p:spTgt spid="8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par>
                                <p:cTn id="28" presetID="10" presetClass="entr" presetSubtype="0" fill="hold" grpId="0" nodeType="withEffect">
                                  <p:stCondLst>
                                    <p:cond delay="20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childTnLst>
                          </p:cTn>
                        </p:par>
                        <p:par>
                          <p:cTn id="31" fill="hold">
                            <p:stCondLst>
                              <p:cond delay="700"/>
                            </p:stCondLst>
                            <p:childTnLst>
                              <p:par>
                                <p:cTn id="32" presetID="10" presetClass="entr" presetSubtype="0" fill="hold" grpId="0" nodeType="afterEffect">
                                  <p:stCondLst>
                                    <p:cond delay="0"/>
                                  </p:stCondLst>
                                  <p:childTnLst>
                                    <p:set>
                                      <p:cBhvr>
                                        <p:cTn id="33" dur="1" fill="hold">
                                          <p:stCondLst>
                                            <p:cond delay="0"/>
                                          </p:stCondLst>
                                        </p:cTn>
                                        <p:tgtEl>
                                          <p:spTgt spid="105"/>
                                        </p:tgtEl>
                                        <p:attrNameLst>
                                          <p:attrName>style.visibility</p:attrName>
                                        </p:attrNameLst>
                                      </p:cBhvr>
                                      <p:to>
                                        <p:strVal val="visible"/>
                                      </p:to>
                                    </p:set>
                                    <p:animEffect transition="in" filter="fade">
                                      <p:cBhvr>
                                        <p:cTn id="34" dur="500"/>
                                        <p:tgtEl>
                                          <p:spTgt spid="105"/>
                                        </p:tgtEl>
                                      </p:cBhvr>
                                    </p:animEffect>
                                  </p:childTnLst>
                                </p:cTn>
                              </p:par>
                              <p:par>
                                <p:cTn id="35" presetID="10" presetClass="entr" presetSubtype="0" fill="hold" grpId="0" nodeType="withEffect">
                                  <p:stCondLst>
                                    <p:cond delay="300"/>
                                  </p:stCondLst>
                                  <p:childTnLst>
                                    <p:set>
                                      <p:cBhvr>
                                        <p:cTn id="36" dur="1" fill="hold">
                                          <p:stCondLst>
                                            <p:cond delay="0"/>
                                          </p:stCondLst>
                                        </p:cTn>
                                        <p:tgtEl>
                                          <p:spTgt spid="88"/>
                                        </p:tgtEl>
                                        <p:attrNameLst>
                                          <p:attrName>style.visibility</p:attrName>
                                        </p:attrNameLst>
                                      </p:cBhvr>
                                      <p:to>
                                        <p:strVal val="visible"/>
                                      </p:to>
                                    </p:set>
                                    <p:animEffect transition="in" filter="fade">
                                      <p:cBhvr>
                                        <p:cTn id="37" dur="500"/>
                                        <p:tgtEl>
                                          <p:spTgt spid="8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par>
                                <p:cTn id="43" presetID="10" presetClass="entr" presetSubtype="0" fill="hold" grpId="0" nodeType="withEffect">
                                  <p:stCondLst>
                                    <p:cond delay="200"/>
                                  </p:stCondLst>
                                  <p:childTnLst>
                                    <p:set>
                                      <p:cBhvr>
                                        <p:cTn id="44" dur="1" fill="hold">
                                          <p:stCondLst>
                                            <p:cond delay="0"/>
                                          </p:stCondLst>
                                        </p:cTn>
                                        <p:tgtEl>
                                          <p:spTgt spid="57"/>
                                        </p:tgtEl>
                                        <p:attrNameLst>
                                          <p:attrName>style.visibility</p:attrName>
                                        </p:attrNameLst>
                                      </p:cBhvr>
                                      <p:to>
                                        <p:strVal val="visible"/>
                                      </p:to>
                                    </p:set>
                                    <p:animEffect transition="in" filter="fade">
                                      <p:cBhvr>
                                        <p:cTn id="45" dur="500"/>
                                        <p:tgtEl>
                                          <p:spTgt spid="57"/>
                                        </p:tgtEl>
                                      </p:cBhvr>
                                    </p:animEffect>
                                  </p:childTnLst>
                                </p:cTn>
                              </p:par>
                            </p:childTnLst>
                          </p:cTn>
                        </p:par>
                        <p:par>
                          <p:cTn id="46" fill="hold">
                            <p:stCondLst>
                              <p:cond delay="700"/>
                            </p:stCondLst>
                            <p:childTnLst>
                              <p:par>
                                <p:cTn id="47" presetID="10" presetClass="entr" presetSubtype="0" fill="hold" grpId="0" nodeType="afterEffect">
                                  <p:stCondLst>
                                    <p:cond delay="0"/>
                                  </p:stCondLst>
                                  <p:childTnLst>
                                    <p:set>
                                      <p:cBhvr>
                                        <p:cTn id="48" dur="1" fill="hold">
                                          <p:stCondLst>
                                            <p:cond delay="0"/>
                                          </p:stCondLst>
                                        </p:cTn>
                                        <p:tgtEl>
                                          <p:spTgt spid="106"/>
                                        </p:tgtEl>
                                        <p:attrNameLst>
                                          <p:attrName>style.visibility</p:attrName>
                                        </p:attrNameLst>
                                      </p:cBhvr>
                                      <p:to>
                                        <p:strVal val="visible"/>
                                      </p:to>
                                    </p:set>
                                    <p:animEffect transition="in" filter="fade">
                                      <p:cBhvr>
                                        <p:cTn id="49" dur="500"/>
                                        <p:tgtEl>
                                          <p:spTgt spid="106"/>
                                        </p:tgtEl>
                                      </p:cBhvr>
                                    </p:animEffect>
                                  </p:childTnLst>
                                </p:cTn>
                              </p:par>
                              <p:par>
                                <p:cTn id="50" presetID="10" presetClass="entr" presetSubtype="0" fill="hold" grpId="0" nodeType="withEffect">
                                  <p:stCondLst>
                                    <p:cond delay="300"/>
                                  </p:stCondLst>
                                  <p:childTnLst>
                                    <p:set>
                                      <p:cBhvr>
                                        <p:cTn id="51" dur="1" fill="hold">
                                          <p:stCondLst>
                                            <p:cond delay="0"/>
                                          </p:stCondLst>
                                        </p:cTn>
                                        <p:tgtEl>
                                          <p:spTgt spid="90"/>
                                        </p:tgtEl>
                                        <p:attrNameLst>
                                          <p:attrName>style.visibility</p:attrName>
                                        </p:attrNameLst>
                                      </p:cBhvr>
                                      <p:to>
                                        <p:strVal val="visible"/>
                                      </p:to>
                                    </p:set>
                                    <p:animEffect transition="in" filter="fade">
                                      <p:cBhvr>
                                        <p:cTn id="52" dur="500"/>
                                        <p:tgtEl>
                                          <p:spTgt spid="9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200"/>
                                  </p:stCondLst>
                                  <p:childTnLst>
                                    <p:set>
                                      <p:cBhvr>
                                        <p:cTn id="59" dur="1" fill="hold">
                                          <p:stCondLst>
                                            <p:cond delay="0"/>
                                          </p:stCondLst>
                                        </p:cTn>
                                        <p:tgtEl>
                                          <p:spTgt spid="71"/>
                                        </p:tgtEl>
                                        <p:attrNameLst>
                                          <p:attrName>style.visibility</p:attrName>
                                        </p:attrNameLst>
                                      </p:cBhvr>
                                      <p:to>
                                        <p:strVal val="visible"/>
                                      </p:to>
                                    </p:set>
                                    <p:animEffect transition="in" filter="fade">
                                      <p:cBhvr>
                                        <p:cTn id="60" dur="500"/>
                                        <p:tgtEl>
                                          <p:spTgt spid="7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fade">
                                      <p:cBhvr>
                                        <p:cTn id="65" dur="500"/>
                                        <p:tgtEl>
                                          <p:spTgt spid="9"/>
                                        </p:tgtEl>
                                      </p:cBhvr>
                                    </p:animEffect>
                                  </p:childTnLst>
                                </p:cTn>
                              </p:par>
                              <p:par>
                                <p:cTn id="66" presetID="10" presetClass="entr" presetSubtype="0" fill="hold" grpId="0" nodeType="withEffect">
                                  <p:stCondLst>
                                    <p:cond delay="200"/>
                                  </p:stCondLst>
                                  <p:childTnLst>
                                    <p:set>
                                      <p:cBhvr>
                                        <p:cTn id="67" dur="1" fill="hold">
                                          <p:stCondLst>
                                            <p:cond delay="0"/>
                                          </p:stCondLst>
                                        </p:cTn>
                                        <p:tgtEl>
                                          <p:spTgt spid="75"/>
                                        </p:tgtEl>
                                        <p:attrNameLst>
                                          <p:attrName>style.visibility</p:attrName>
                                        </p:attrNameLst>
                                      </p:cBhvr>
                                      <p:to>
                                        <p:strVal val="visible"/>
                                      </p:to>
                                    </p:set>
                                    <p:animEffect transition="in" filter="fade">
                                      <p:cBhvr>
                                        <p:cTn id="68" dur="500"/>
                                        <p:tgtEl>
                                          <p:spTgt spid="75"/>
                                        </p:tgtEl>
                                      </p:cBhvr>
                                    </p:animEffect>
                                  </p:childTnLst>
                                </p:cTn>
                              </p:par>
                            </p:childTnLst>
                          </p:cTn>
                        </p:par>
                        <p:par>
                          <p:cTn id="69" fill="hold">
                            <p:stCondLst>
                              <p:cond delay="700"/>
                            </p:stCondLst>
                            <p:childTnLst>
                              <p:par>
                                <p:cTn id="70" presetID="10" presetClass="entr" presetSubtype="0" fill="hold" grpId="0" nodeType="afterEffect">
                                  <p:stCondLst>
                                    <p:cond delay="0"/>
                                  </p:stCondLst>
                                  <p:childTnLst>
                                    <p:set>
                                      <p:cBhvr>
                                        <p:cTn id="71" dur="1" fill="hold">
                                          <p:stCondLst>
                                            <p:cond delay="0"/>
                                          </p:stCondLst>
                                        </p:cTn>
                                        <p:tgtEl>
                                          <p:spTgt spid="104"/>
                                        </p:tgtEl>
                                        <p:attrNameLst>
                                          <p:attrName>style.visibility</p:attrName>
                                        </p:attrNameLst>
                                      </p:cBhvr>
                                      <p:to>
                                        <p:strVal val="visible"/>
                                      </p:to>
                                    </p:set>
                                    <p:animEffect transition="in" filter="fade">
                                      <p:cBhvr>
                                        <p:cTn id="72" dur="500"/>
                                        <p:tgtEl>
                                          <p:spTgt spid="104"/>
                                        </p:tgtEl>
                                      </p:cBhvr>
                                    </p:animEffect>
                                  </p:childTnLst>
                                </p:cTn>
                              </p:par>
                              <p:par>
                                <p:cTn id="73" presetID="10" presetClass="entr" presetSubtype="0" fill="hold" grpId="0" nodeType="withEffect">
                                  <p:stCondLst>
                                    <p:cond delay="200"/>
                                  </p:stCondLst>
                                  <p:childTnLst>
                                    <p:set>
                                      <p:cBhvr>
                                        <p:cTn id="74" dur="1" fill="hold">
                                          <p:stCondLst>
                                            <p:cond delay="0"/>
                                          </p:stCondLst>
                                        </p:cTn>
                                        <p:tgtEl>
                                          <p:spTgt spid="91"/>
                                        </p:tgtEl>
                                        <p:attrNameLst>
                                          <p:attrName>style.visibility</p:attrName>
                                        </p:attrNameLst>
                                      </p:cBhvr>
                                      <p:to>
                                        <p:strVal val="visible"/>
                                      </p:to>
                                    </p:set>
                                    <p:animEffect transition="in" filter="fade">
                                      <p:cBhvr>
                                        <p:cTn id="75" dur="500"/>
                                        <p:tgtEl>
                                          <p:spTgt spid="91"/>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500"/>
                                        <p:tgtEl>
                                          <p:spTgt spid="10"/>
                                        </p:tgtEl>
                                      </p:cBhvr>
                                    </p:animEffect>
                                  </p:childTnLst>
                                </p:cTn>
                              </p:par>
                              <p:par>
                                <p:cTn id="81" presetID="10" presetClass="entr" presetSubtype="0" fill="hold" grpId="0" nodeType="withEffect">
                                  <p:stCondLst>
                                    <p:cond delay="200"/>
                                  </p:stCondLst>
                                  <p:childTnLst>
                                    <p:set>
                                      <p:cBhvr>
                                        <p:cTn id="82" dur="1" fill="hold">
                                          <p:stCondLst>
                                            <p:cond delay="0"/>
                                          </p:stCondLst>
                                        </p:cTn>
                                        <p:tgtEl>
                                          <p:spTgt spid="77"/>
                                        </p:tgtEl>
                                        <p:attrNameLst>
                                          <p:attrName>style.visibility</p:attrName>
                                        </p:attrNameLst>
                                      </p:cBhvr>
                                      <p:to>
                                        <p:strVal val="visible"/>
                                      </p:to>
                                    </p:set>
                                    <p:animEffect transition="in" filter="fade">
                                      <p:cBhvr>
                                        <p:cTn id="83" dur="500"/>
                                        <p:tgtEl>
                                          <p:spTgt spid="77"/>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fade">
                                      <p:cBhvr>
                                        <p:cTn id="88" dur="500"/>
                                        <p:tgtEl>
                                          <p:spTgt spid="11"/>
                                        </p:tgtEl>
                                      </p:cBhvr>
                                    </p:animEffect>
                                  </p:childTnLst>
                                </p:cTn>
                              </p:par>
                              <p:par>
                                <p:cTn id="89" presetID="10" presetClass="entr" presetSubtype="0" fill="hold" grpId="0" nodeType="withEffect">
                                  <p:stCondLst>
                                    <p:cond delay="200"/>
                                  </p:stCondLst>
                                  <p:childTnLst>
                                    <p:set>
                                      <p:cBhvr>
                                        <p:cTn id="90" dur="1" fill="hold">
                                          <p:stCondLst>
                                            <p:cond delay="0"/>
                                          </p:stCondLst>
                                        </p:cTn>
                                        <p:tgtEl>
                                          <p:spTgt spid="79"/>
                                        </p:tgtEl>
                                        <p:attrNameLst>
                                          <p:attrName>style.visibility</p:attrName>
                                        </p:attrNameLst>
                                      </p:cBhvr>
                                      <p:to>
                                        <p:strVal val="visible"/>
                                      </p:to>
                                    </p:set>
                                    <p:animEffect transition="in" filter="fade">
                                      <p:cBhvr>
                                        <p:cTn id="91" dur="500"/>
                                        <p:tgtEl>
                                          <p:spTgt spid="7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12"/>
                                        </p:tgtEl>
                                        <p:attrNameLst>
                                          <p:attrName>style.visibility</p:attrName>
                                        </p:attrNameLst>
                                      </p:cBhvr>
                                      <p:to>
                                        <p:strVal val="visible"/>
                                      </p:to>
                                    </p:set>
                                    <p:animEffect transition="in" filter="fade">
                                      <p:cBhvr>
                                        <p:cTn id="96" dur="500"/>
                                        <p:tgtEl>
                                          <p:spTgt spid="12"/>
                                        </p:tgtEl>
                                      </p:cBhvr>
                                    </p:animEffect>
                                  </p:childTnLst>
                                </p:cTn>
                              </p:par>
                              <p:par>
                                <p:cTn id="97" presetID="10" presetClass="entr" presetSubtype="0" fill="hold" grpId="0" nodeType="withEffect">
                                  <p:stCondLst>
                                    <p:cond delay="200"/>
                                  </p:stCondLst>
                                  <p:childTnLst>
                                    <p:set>
                                      <p:cBhvr>
                                        <p:cTn id="98" dur="1" fill="hold">
                                          <p:stCondLst>
                                            <p:cond delay="0"/>
                                          </p:stCondLst>
                                        </p:cTn>
                                        <p:tgtEl>
                                          <p:spTgt spid="80"/>
                                        </p:tgtEl>
                                        <p:attrNameLst>
                                          <p:attrName>style.visibility</p:attrName>
                                        </p:attrNameLst>
                                      </p:cBhvr>
                                      <p:to>
                                        <p:strVal val="visible"/>
                                      </p:to>
                                    </p:set>
                                    <p:animEffect transition="in" filter="fade">
                                      <p:cBhvr>
                                        <p:cTn id="99" dur="500"/>
                                        <p:tgtEl>
                                          <p:spTgt spid="80"/>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fade">
                                      <p:cBhvr>
                                        <p:cTn id="104" dur="500"/>
                                        <p:tgtEl>
                                          <p:spTgt spid="13"/>
                                        </p:tgtEl>
                                      </p:cBhvr>
                                    </p:animEffect>
                                  </p:childTnLst>
                                </p:cTn>
                              </p:par>
                              <p:par>
                                <p:cTn id="105" presetID="10" presetClass="entr" presetSubtype="0" fill="hold" grpId="0" nodeType="withEffect">
                                  <p:stCondLst>
                                    <p:cond delay="200"/>
                                  </p:stCondLst>
                                  <p:childTnLst>
                                    <p:set>
                                      <p:cBhvr>
                                        <p:cTn id="106" dur="1" fill="hold">
                                          <p:stCondLst>
                                            <p:cond delay="0"/>
                                          </p:stCondLst>
                                        </p:cTn>
                                        <p:tgtEl>
                                          <p:spTgt spid="82"/>
                                        </p:tgtEl>
                                        <p:attrNameLst>
                                          <p:attrName>style.visibility</p:attrName>
                                        </p:attrNameLst>
                                      </p:cBhvr>
                                      <p:to>
                                        <p:strVal val="visible"/>
                                      </p:to>
                                    </p:set>
                                    <p:animEffect transition="in" filter="fade">
                                      <p:cBhvr>
                                        <p:cTn id="10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5" grpId="0"/>
      <p:bldP spid="57" grpId="0"/>
      <p:bldP spid="71" grpId="0"/>
      <p:bldP spid="75" grpId="0"/>
      <p:bldP spid="77" grpId="0"/>
      <p:bldP spid="79" grpId="0"/>
      <p:bldP spid="80" grpId="0"/>
      <p:bldP spid="82" grpId="0"/>
      <p:bldP spid="87" grpId="0"/>
      <p:bldP spid="88" grpId="0"/>
      <p:bldP spid="90" grpId="0"/>
      <p:bldP spid="91" grpId="0"/>
      <p:bldP spid="101" grpId="0" animBg="1"/>
      <p:bldP spid="104" grpId="0" animBg="1"/>
      <p:bldP spid="105" grpId="0" animBg="1"/>
      <p:bldP spid="10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533525" y="-1588"/>
            <a:ext cx="7283450" cy="1095376"/>
          </a:xfrm>
        </p:spPr>
        <p:txBody>
          <a:bodyPr/>
          <a:lstStyle/>
          <a:p>
            <a:pPr eaLnBrk="1" hangingPunct="1"/>
            <a:r>
              <a:rPr lang="en-GB" altLang="en-US" smtClean="0"/>
              <a:t>Conclusion</a:t>
            </a:r>
          </a:p>
        </p:txBody>
      </p:sp>
      <p:sp>
        <p:nvSpPr>
          <p:cNvPr id="3" name="Content Placeholder 2"/>
          <p:cNvSpPr>
            <a:spLocks noGrp="1"/>
          </p:cNvSpPr>
          <p:nvPr>
            <p:ph idx="1"/>
          </p:nvPr>
        </p:nvSpPr>
        <p:spPr>
          <a:xfrm>
            <a:off x="457200" y="1443038"/>
            <a:ext cx="8570913" cy="4946650"/>
          </a:xfrm>
        </p:spPr>
        <p:txBody>
          <a:bodyPr/>
          <a:lstStyle/>
          <a:p>
            <a:pPr eaLnBrk="1" hangingPunct="1">
              <a:spcAft>
                <a:spcPts val="1200"/>
              </a:spcAft>
            </a:pPr>
            <a:r>
              <a:rPr lang="en-US" altLang="en-US" dirty="0" smtClean="0"/>
              <a:t>Monoclonal antibodies are used for a wide variety of clinical indications</a:t>
            </a:r>
            <a:endParaRPr lang="en-GB" altLang="en-US" dirty="0" smtClean="0"/>
          </a:p>
          <a:p>
            <a:pPr eaLnBrk="1" hangingPunct="1">
              <a:spcAft>
                <a:spcPts val="1200"/>
              </a:spcAft>
            </a:pPr>
            <a:r>
              <a:rPr lang="en-US" altLang="en-US" dirty="0" smtClean="0"/>
              <a:t>Therapeutic monoclonal antibodies can be selected by use of </a:t>
            </a:r>
            <a:r>
              <a:rPr lang="en-US" altLang="en-US" dirty="0" err="1" smtClean="0"/>
              <a:t>hybridoma</a:t>
            </a:r>
            <a:r>
              <a:rPr lang="en-US" altLang="en-US" dirty="0" smtClean="0"/>
              <a:t> technology, phage display or genetically engineered mice</a:t>
            </a:r>
            <a:endParaRPr lang="en-GB" altLang="en-US" dirty="0" smtClean="0"/>
          </a:p>
          <a:p>
            <a:pPr eaLnBrk="1" hangingPunct="1">
              <a:spcAft>
                <a:spcPts val="1200"/>
              </a:spcAft>
            </a:pPr>
            <a:r>
              <a:rPr lang="en-GB" altLang="en-US" dirty="0" smtClean="0"/>
              <a:t>Humanised</a:t>
            </a:r>
            <a:r>
              <a:rPr lang="en-US" altLang="en-US" dirty="0" smtClean="0"/>
              <a:t> and fully human monoclonal antibodies have lower incidence of immunogenicity than mouse monoclonal antibodies </a:t>
            </a:r>
            <a:endParaRPr lang="en-GB" altLang="en-US" dirty="0" smtClean="0"/>
          </a:p>
          <a:p>
            <a:pPr eaLnBrk="1" hangingPunct="1">
              <a:spcAft>
                <a:spcPts val="1200"/>
              </a:spcAft>
            </a:pPr>
            <a:r>
              <a:rPr lang="en-US" altLang="en-US" dirty="0" smtClean="0"/>
              <a:t>Once the monoclonal antibody is selected, the monoclonal antibody  gene is transferred to mammalian cells for manufacture</a:t>
            </a:r>
            <a:endParaRPr lang="en-GB" altLang="en-US" dirty="0" smtClean="0"/>
          </a:p>
          <a:p>
            <a:pPr eaLnBrk="1" hangingPunct="1">
              <a:spcAft>
                <a:spcPts val="1200"/>
              </a:spcAft>
            </a:pPr>
            <a:r>
              <a:rPr lang="en-US" altLang="en-US" dirty="0" smtClean="0"/>
              <a:t>Monoclonal antibodies  can tag a cell for destruction, block cell receptors to interrupt disease pathology or capture signaling molecules to interrupt disease pathology</a:t>
            </a:r>
            <a:endParaRPr lang="en-GB" altLang="en-US" dirty="0" smtClean="0"/>
          </a:p>
          <a:p>
            <a:pPr eaLnBrk="1" hangingPunct="1">
              <a:spcAft>
                <a:spcPts val="1200"/>
              </a:spcAft>
            </a:pPr>
            <a:endParaRPr lang="en-GB" altLang="en-US" dirty="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7" presetClass="entr" presetSubtype="1"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7" presetClass="entr" presetSubtype="1"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lexander.eve\AppData\Local\Microsoft\Windows\Temporary Internet Files\Content.Outlook\L61DB0I9\sanofi regeneron logo2.png"/>
          <p:cNvPicPr>
            <a:picLocks noChangeAspect="1" noChangeArrowheads="1"/>
          </p:cNvPicPr>
          <p:nvPr/>
        </p:nvPicPr>
        <p:blipFill rotWithShape="1">
          <a:blip r:embed="rId2">
            <a:biLevel thresh="25000"/>
            <a:extLst>
              <a:ext uri="{28A0092B-C50C-407E-A947-70E740481C1C}">
                <a14:useLocalDpi xmlns:a14="http://schemas.microsoft.com/office/drawing/2010/main" val="0"/>
              </a:ext>
            </a:extLst>
          </a:blip>
          <a:srcRect r="729"/>
          <a:stretch/>
        </p:blipFill>
        <p:spPr bwMode="auto">
          <a:xfrm>
            <a:off x="1551709" y="3126642"/>
            <a:ext cx="6143624" cy="624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1143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524000" y="0"/>
            <a:ext cx="7283450" cy="1093788"/>
          </a:xfrm>
        </p:spPr>
        <p:txBody>
          <a:bodyPr/>
          <a:lstStyle/>
          <a:p>
            <a:pPr eaLnBrk="1" hangingPunct="1"/>
            <a:r>
              <a:rPr lang="en-US" altLang="en-US" dirty="0" smtClean="0"/>
              <a:t>Antibodies</a:t>
            </a:r>
          </a:p>
        </p:txBody>
      </p:sp>
      <p:sp>
        <p:nvSpPr>
          <p:cNvPr id="18" name="TextBox 17"/>
          <p:cNvSpPr txBox="1"/>
          <p:nvPr/>
        </p:nvSpPr>
        <p:spPr>
          <a:xfrm>
            <a:off x="658813" y="1155700"/>
            <a:ext cx="7920037" cy="585788"/>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Arial" panose="020B0604020202020204" pitchFamily="34" charset="0"/>
              </a:rPr>
              <a:t>Antibodies are naturally occurring </a:t>
            </a:r>
            <a:r>
              <a:rPr lang="en-US" sz="1600" b="1" dirty="0">
                <a:solidFill>
                  <a:schemeClr val="bg1"/>
                </a:solidFill>
                <a:latin typeface="+mj-lt"/>
                <a:cs typeface="Arial" panose="020B0604020202020204" pitchFamily="34" charset="0"/>
              </a:rPr>
              <a:t>proteins</a:t>
            </a:r>
            <a:r>
              <a:rPr lang="en-US" sz="1600" dirty="0">
                <a:solidFill>
                  <a:schemeClr val="bg1"/>
                </a:solidFill>
                <a:latin typeface="+mj-lt"/>
                <a:cs typeface="Arial" panose="020B0604020202020204" pitchFamily="34" charset="0"/>
              </a:rPr>
              <a:t> that help protect against </a:t>
            </a:r>
            <a:r>
              <a:rPr lang="en-US" sz="1600" dirty="0" smtClean="0">
                <a:solidFill>
                  <a:schemeClr val="bg1"/>
                </a:solidFill>
                <a:latin typeface="+mj-lt"/>
                <a:cs typeface="Arial" panose="020B0604020202020204" pitchFamily="34" charset="0"/>
              </a:rPr>
              <a:t>infectious disease </a:t>
            </a:r>
            <a:endParaRPr lang="en-US" sz="1600" dirty="0">
              <a:solidFill>
                <a:schemeClr val="bg1"/>
              </a:solidFill>
              <a:latin typeface="+mj-lt"/>
              <a:cs typeface="Arial" panose="020B0604020202020204" pitchFamily="34" charset="0"/>
            </a:endParaRPr>
          </a:p>
        </p:txBody>
      </p:sp>
      <p:sp>
        <p:nvSpPr>
          <p:cNvPr id="46" name="Text Box 42"/>
          <p:cNvSpPr txBox="1">
            <a:spLocks noChangeArrowheads="1"/>
          </p:cNvSpPr>
          <p:nvPr/>
        </p:nvSpPr>
        <p:spPr bwMode="auto">
          <a:xfrm>
            <a:off x="3195638" y="3836988"/>
            <a:ext cx="1238250" cy="585787"/>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Constant region</a:t>
            </a:r>
            <a:endParaRPr lang="en-US" sz="1600" dirty="0">
              <a:solidFill>
                <a:schemeClr val="bg1"/>
              </a:solidFill>
              <a:latin typeface="+mj-lt"/>
            </a:endParaRPr>
          </a:p>
        </p:txBody>
      </p:sp>
      <p:sp>
        <p:nvSpPr>
          <p:cNvPr id="51" name="Text Box 42"/>
          <p:cNvSpPr txBox="1">
            <a:spLocks noChangeArrowheads="1"/>
          </p:cNvSpPr>
          <p:nvPr/>
        </p:nvSpPr>
        <p:spPr bwMode="auto">
          <a:xfrm>
            <a:off x="5705475" y="4467225"/>
            <a:ext cx="412750" cy="338138"/>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600" dirty="0" smtClean="0">
                <a:solidFill>
                  <a:schemeClr val="bg1"/>
                </a:solidFill>
                <a:latin typeface="+mj-lt"/>
              </a:rPr>
              <a:t>Fc</a:t>
            </a:r>
            <a:endParaRPr lang="en-US" sz="1600" dirty="0">
              <a:solidFill>
                <a:schemeClr val="bg1"/>
              </a:solidFill>
              <a:latin typeface="+mj-lt"/>
            </a:endParaRPr>
          </a:p>
        </p:txBody>
      </p:sp>
      <p:sp>
        <p:nvSpPr>
          <p:cNvPr id="4" name="Right Brace 3"/>
          <p:cNvSpPr/>
          <p:nvPr/>
        </p:nvSpPr>
        <p:spPr>
          <a:xfrm>
            <a:off x="5126038" y="3854450"/>
            <a:ext cx="577850" cy="1595438"/>
          </a:xfrm>
          <a:prstGeom prst="rightBrace">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68" name="AutoShape 6"/>
          <p:cNvSpPr>
            <a:spLocks noChangeAspect="1" noChangeArrowheads="1"/>
          </p:cNvSpPr>
          <p:nvPr/>
        </p:nvSpPr>
        <p:spPr bwMode="auto">
          <a:xfrm>
            <a:off x="4324350" y="3287713"/>
            <a:ext cx="255588" cy="219392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69" name="AutoShape 7"/>
          <p:cNvSpPr>
            <a:spLocks noChangeAspect="1" noChangeArrowheads="1"/>
          </p:cNvSpPr>
          <p:nvPr/>
        </p:nvSpPr>
        <p:spPr bwMode="auto">
          <a:xfrm flipH="1">
            <a:off x="4733925" y="3287713"/>
            <a:ext cx="255588" cy="2193925"/>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70" name="AutoShape 8"/>
          <p:cNvSpPr>
            <a:spLocks noChangeAspect="1" noChangeArrowheads="1"/>
          </p:cNvSpPr>
          <p:nvPr/>
        </p:nvSpPr>
        <p:spPr bwMode="auto">
          <a:xfrm>
            <a:off x="4532313" y="3613150"/>
            <a:ext cx="246062" cy="141288"/>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71" name="AutoShape 9"/>
          <p:cNvSpPr>
            <a:spLocks noChangeAspect="1" noChangeArrowheads="1"/>
          </p:cNvSpPr>
          <p:nvPr/>
        </p:nvSpPr>
        <p:spPr bwMode="auto">
          <a:xfrm>
            <a:off x="4532313" y="3808413"/>
            <a:ext cx="246062" cy="141287"/>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65" name="AutoShape 11"/>
          <p:cNvSpPr>
            <a:spLocks noChangeAspect="1" noChangeArrowheads="1"/>
          </p:cNvSpPr>
          <p:nvPr/>
        </p:nvSpPr>
        <p:spPr bwMode="auto">
          <a:xfrm rot="18900000" flipH="1">
            <a:off x="4575968" y="2882107"/>
            <a:ext cx="1325563" cy="234950"/>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66" name="AutoShape 12"/>
          <p:cNvSpPr>
            <a:spLocks noChangeAspect="1" noChangeArrowheads="1"/>
          </p:cNvSpPr>
          <p:nvPr/>
        </p:nvSpPr>
        <p:spPr bwMode="auto">
          <a:xfrm rot="18900000" flipH="1">
            <a:off x="4885532" y="3113881"/>
            <a:ext cx="1212850" cy="23653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67" name="AutoShape 13"/>
          <p:cNvSpPr>
            <a:spLocks noChangeAspect="1" noChangeArrowheads="1"/>
          </p:cNvSpPr>
          <p:nvPr/>
        </p:nvSpPr>
        <p:spPr bwMode="auto">
          <a:xfrm rot="2700000">
            <a:off x="5015707" y="3312319"/>
            <a:ext cx="228600" cy="128587"/>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62" name="AutoShape 15"/>
          <p:cNvSpPr>
            <a:spLocks noChangeAspect="1" noChangeArrowheads="1"/>
          </p:cNvSpPr>
          <p:nvPr/>
        </p:nvSpPr>
        <p:spPr bwMode="auto">
          <a:xfrm rot="2700000">
            <a:off x="3419476" y="2867025"/>
            <a:ext cx="1325562" cy="236537"/>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63" name="AutoShape 16"/>
          <p:cNvSpPr>
            <a:spLocks noChangeAspect="1" noChangeArrowheads="1"/>
          </p:cNvSpPr>
          <p:nvPr/>
        </p:nvSpPr>
        <p:spPr bwMode="auto">
          <a:xfrm rot="2700000">
            <a:off x="3203575" y="3109913"/>
            <a:ext cx="1208087" cy="236538"/>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64" name="AutoShape 17"/>
          <p:cNvSpPr>
            <a:spLocks noChangeAspect="1" noChangeArrowheads="1"/>
          </p:cNvSpPr>
          <p:nvPr/>
        </p:nvSpPr>
        <p:spPr bwMode="auto">
          <a:xfrm rot="8100000">
            <a:off x="4075113" y="3290888"/>
            <a:ext cx="198437" cy="149225"/>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55" name="AutoShape 28"/>
          <p:cNvSpPr>
            <a:spLocks noChangeArrowheads="1"/>
          </p:cNvSpPr>
          <p:nvPr/>
        </p:nvSpPr>
        <p:spPr bwMode="auto">
          <a:xfrm rot="2700000" flipH="1">
            <a:off x="3271838" y="2901950"/>
            <a:ext cx="685800" cy="271463"/>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56" name="AutoShape 28"/>
          <p:cNvSpPr>
            <a:spLocks noChangeArrowheads="1"/>
          </p:cNvSpPr>
          <p:nvPr/>
        </p:nvSpPr>
        <p:spPr bwMode="auto">
          <a:xfrm rot="18900000" flipH="1">
            <a:off x="5126038" y="2611438"/>
            <a:ext cx="685800" cy="273050"/>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57" name="AutoShape 28"/>
          <p:cNvSpPr>
            <a:spLocks noChangeArrowheads="1"/>
          </p:cNvSpPr>
          <p:nvPr/>
        </p:nvSpPr>
        <p:spPr bwMode="auto">
          <a:xfrm rot="2700000" flipH="1">
            <a:off x="3511550" y="2617788"/>
            <a:ext cx="685800" cy="273050"/>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58" name="AutoShape 28"/>
          <p:cNvSpPr>
            <a:spLocks noChangeArrowheads="1"/>
          </p:cNvSpPr>
          <p:nvPr/>
        </p:nvSpPr>
        <p:spPr bwMode="auto">
          <a:xfrm rot="18900000" flipH="1">
            <a:off x="5341938" y="2908300"/>
            <a:ext cx="685800" cy="273050"/>
          </a:xfrm>
          <a:prstGeom prst="roundRect">
            <a:avLst>
              <a:gd name="adj" fmla="val 44255"/>
            </a:avLst>
          </a:prstGeom>
          <a:gradFill rotWithShape="0">
            <a:gsLst>
              <a:gs pos="0">
                <a:srgbClr val="4D0808"/>
              </a:gs>
              <a:gs pos="9000">
                <a:srgbClr val="4D0808"/>
              </a:gs>
              <a:gs pos="33000">
                <a:srgbClr val="B21212"/>
              </a:gs>
              <a:gs pos="41000">
                <a:srgbClr val="EB3535"/>
              </a:gs>
              <a:gs pos="50000">
                <a:srgbClr val="F38989"/>
              </a:gs>
              <a:gs pos="59000">
                <a:srgbClr val="EB3535"/>
              </a:gs>
              <a:gs pos="67999">
                <a:srgbClr val="B21212"/>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sp>
        <p:nvSpPr>
          <p:cNvPr id="31" name="Right Brace 30"/>
          <p:cNvSpPr/>
          <p:nvPr/>
        </p:nvSpPr>
        <p:spPr>
          <a:xfrm>
            <a:off x="6015038" y="2259013"/>
            <a:ext cx="577850" cy="1463675"/>
          </a:xfrm>
          <a:prstGeom prst="rightBrace">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32" name="Text Box 42"/>
          <p:cNvSpPr txBox="1">
            <a:spLocks noChangeArrowheads="1"/>
          </p:cNvSpPr>
          <p:nvPr/>
        </p:nvSpPr>
        <p:spPr bwMode="auto">
          <a:xfrm>
            <a:off x="6731000" y="2800350"/>
            <a:ext cx="544513" cy="339725"/>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600" dirty="0" smtClean="0">
                <a:solidFill>
                  <a:schemeClr val="bg1"/>
                </a:solidFill>
                <a:latin typeface="+mj-lt"/>
              </a:rPr>
              <a:t>Fab</a:t>
            </a:r>
            <a:endParaRPr lang="en-US" sz="1600" dirty="0">
              <a:solidFill>
                <a:schemeClr val="bg1"/>
              </a:solidFill>
              <a:latin typeface="+mj-lt"/>
            </a:endParaRPr>
          </a:p>
        </p:txBody>
      </p:sp>
      <p:cxnSp>
        <p:nvCxnSpPr>
          <p:cNvPr id="14" name="Straight Arrow Connector 13"/>
          <p:cNvCxnSpPr/>
          <p:nvPr/>
        </p:nvCxnSpPr>
        <p:spPr>
          <a:xfrm flipV="1">
            <a:off x="4862513" y="5492750"/>
            <a:ext cx="0" cy="29368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4451350" y="5492750"/>
            <a:ext cx="0" cy="29368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605213" y="5705475"/>
            <a:ext cx="2105025" cy="339725"/>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Arial" panose="020B0604020202020204" pitchFamily="34" charset="0"/>
              </a:rPr>
              <a:t>Heavy chains</a:t>
            </a:r>
          </a:p>
        </p:txBody>
      </p:sp>
      <p:sp>
        <p:nvSpPr>
          <p:cNvPr id="72" name="TextBox 71"/>
          <p:cNvSpPr txBox="1"/>
          <p:nvPr/>
        </p:nvSpPr>
        <p:spPr>
          <a:xfrm>
            <a:off x="6223000" y="4005263"/>
            <a:ext cx="1136650" cy="585787"/>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Arial" panose="020B0604020202020204" pitchFamily="34" charset="0"/>
              </a:rPr>
              <a:t>Light chain</a:t>
            </a:r>
          </a:p>
        </p:txBody>
      </p:sp>
      <p:sp>
        <p:nvSpPr>
          <p:cNvPr id="74" name="TextBox 73"/>
          <p:cNvSpPr txBox="1"/>
          <p:nvPr/>
        </p:nvSpPr>
        <p:spPr>
          <a:xfrm>
            <a:off x="1811338" y="4005263"/>
            <a:ext cx="1135062" cy="585787"/>
          </a:xfrm>
          <a:prstGeom prst="rect">
            <a:avLst/>
          </a:prstGeom>
          <a:noFill/>
        </p:spPr>
        <p:txBody>
          <a:bodyPr>
            <a:spAutoFit/>
          </a:bodyPr>
          <a:lstStyle/>
          <a:p>
            <a:pPr algn="ctr" fontAlgn="auto">
              <a:spcBef>
                <a:spcPts val="0"/>
              </a:spcBef>
              <a:spcAft>
                <a:spcPts val="0"/>
              </a:spcAft>
              <a:defRPr/>
            </a:pPr>
            <a:r>
              <a:rPr lang="en-US" sz="1600" dirty="0">
                <a:solidFill>
                  <a:schemeClr val="bg1"/>
                </a:solidFill>
                <a:latin typeface="+mj-lt"/>
                <a:cs typeface="Arial" panose="020B0604020202020204" pitchFamily="34" charset="0"/>
              </a:rPr>
              <a:t>Light chain</a:t>
            </a:r>
          </a:p>
        </p:txBody>
      </p:sp>
      <p:cxnSp>
        <p:nvCxnSpPr>
          <p:cNvPr id="75" name="Straight Arrow Connector 74"/>
          <p:cNvCxnSpPr/>
          <p:nvPr/>
        </p:nvCxnSpPr>
        <p:spPr>
          <a:xfrm flipH="1" flipV="1">
            <a:off x="5421313" y="3627438"/>
            <a:ext cx="1014412" cy="522287"/>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V="1">
            <a:off x="2816225" y="3576638"/>
            <a:ext cx="1001713" cy="52070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5" name="Text Box 43"/>
          <p:cNvSpPr txBox="1">
            <a:spLocks noChangeArrowheads="1"/>
          </p:cNvSpPr>
          <p:nvPr/>
        </p:nvSpPr>
        <p:spPr bwMode="auto">
          <a:xfrm>
            <a:off x="4183063" y="1944688"/>
            <a:ext cx="1141412" cy="584200"/>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Variable region</a:t>
            </a:r>
            <a:endParaRPr lang="en-US" sz="1600" dirty="0">
              <a:solidFill>
                <a:schemeClr val="bg1"/>
              </a:solidFill>
              <a:latin typeface="+mj-lt"/>
            </a:endParaRPr>
          </a:p>
        </p:txBody>
      </p:sp>
      <p:sp>
        <p:nvSpPr>
          <p:cNvPr id="37" name="Line 45"/>
          <p:cNvSpPr>
            <a:spLocks noChangeShapeType="1"/>
          </p:cNvSpPr>
          <p:nvPr/>
        </p:nvSpPr>
        <p:spPr bwMode="auto">
          <a:xfrm flipV="1">
            <a:off x="4008438" y="2544763"/>
            <a:ext cx="369887" cy="29051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Freeform 44"/>
          <p:cNvSpPr>
            <a:spLocks/>
          </p:cNvSpPr>
          <p:nvPr/>
        </p:nvSpPr>
        <p:spPr bwMode="auto">
          <a:xfrm rot="7352667" flipV="1">
            <a:off x="3199607" y="2170906"/>
            <a:ext cx="992188" cy="587375"/>
          </a:xfrm>
          <a:custGeom>
            <a:avLst/>
            <a:gdLst>
              <a:gd name="T0" fmla="*/ 2147483647 w 10406"/>
              <a:gd name="T1" fmla="*/ 557756833 h 13009"/>
              <a:gd name="T2" fmla="*/ 2147483647 w 10406"/>
              <a:gd name="T3" fmla="*/ 10672354 h 13009"/>
              <a:gd name="T4" fmla="*/ 0 w 10406"/>
              <a:gd name="T5" fmla="*/ 1196939446 h 13009"/>
              <a:gd name="T6" fmla="*/ 0 60000 65536"/>
              <a:gd name="T7" fmla="*/ 0 60000 65536"/>
              <a:gd name="T8" fmla="*/ 0 60000 65536"/>
            </a:gdLst>
            <a:ahLst/>
            <a:cxnLst>
              <a:cxn ang="T6">
                <a:pos x="T0" y="T1"/>
              </a:cxn>
              <a:cxn ang="T7">
                <a:pos x="T2" y="T3"/>
              </a:cxn>
              <a:cxn ang="T8">
                <a:pos x="T4" y="T5"/>
              </a:cxn>
            </a:cxnLst>
            <a:rect l="0" t="0" r="r" b="b"/>
            <a:pathLst>
              <a:path w="10406" h="13009">
                <a:moveTo>
                  <a:pt x="10406" y="6062"/>
                </a:moveTo>
                <a:cubicBezTo>
                  <a:pt x="9111" y="5318"/>
                  <a:pt x="9322" y="-926"/>
                  <a:pt x="7656" y="116"/>
                </a:cubicBezTo>
                <a:cubicBezTo>
                  <a:pt x="6290" y="1794"/>
                  <a:pt x="682" y="12064"/>
                  <a:pt x="0" y="13009"/>
                </a:cubicBezTo>
              </a:path>
            </a:pathLst>
          </a:cu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9" name="Line 45"/>
          <p:cNvSpPr>
            <a:spLocks noChangeShapeType="1"/>
          </p:cNvSpPr>
          <p:nvPr/>
        </p:nvSpPr>
        <p:spPr bwMode="auto">
          <a:xfrm flipH="1" flipV="1">
            <a:off x="4994275" y="2544763"/>
            <a:ext cx="352425" cy="29051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Right Brace 39"/>
          <p:cNvSpPr/>
          <p:nvPr/>
        </p:nvSpPr>
        <p:spPr>
          <a:xfrm flipH="1">
            <a:off x="2819400" y="2259013"/>
            <a:ext cx="476250" cy="1463675"/>
          </a:xfrm>
          <a:prstGeom prst="rightBrace">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1" name="Text Box 42"/>
          <p:cNvSpPr txBox="1">
            <a:spLocks noChangeArrowheads="1"/>
          </p:cNvSpPr>
          <p:nvPr/>
        </p:nvSpPr>
        <p:spPr bwMode="auto">
          <a:xfrm>
            <a:off x="2209800" y="2806700"/>
            <a:ext cx="544513" cy="338138"/>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600" dirty="0" smtClean="0">
                <a:solidFill>
                  <a:schemeClr val="bg1"/>
                </a:solidFill>
                <a:latin typeface="+mj-lt"/>
              </a:rPr>
              <a:t>Fab</a:t>
            </a:r>
            <a:endParaRPr lang="en-US" sz="1600" dirty="0">
              <a:solidFill>
                <a:schemeClr val="bg1"/>
              </a:solidFill>
              <a:latin typeface="+mj-lt"/>
            </a:endParaRPr>
          </a:p>
        </p:txBody>
      </p:sp>
      <p:sp>
        <p:nvSpPr>
          <p:cNvPr id="9252" name="Rectangle 4"/>
          <p:cNvSpPr>
            <a:spLocks noChangeArrowheads="1"/>
          </p:cNvSpPr>
          <p:nvPr/>
        </p:nvSpPr>
        <p:spPr bwMode="auto">
          <a:xfrm>
            <a:off x="-26988" y="6161727"/>
            <a:ext cx="46974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800" dirty="0" err="1" smtClean="0"/>
              <a:t>Sompayrac</a:t>
            </a:r>
            <a:r>
              <a:rPr lang="en-US" altLang="en-US" sz="800" dirty="0" smtClean="0"/>
              <a:t> L </a:t>
            </a:r>
            <a:r>
              <a:rPr lang="en-US" altLang="en-US" sz="800" dirty="0"/>
              <a:t>(2012). </a:t>
            </a:r>
            <a:r>
              <a:rPr lang="en-US" altLang="en-US" sz="800" i="1" dirty="0"/>
              <a:t>How The Immune System Works.</a:t>
            </a:r>
            <a:r>
              <a:rPr lang="en-US" altLang="en-US" sz="800" dirty="0"/>
              <a:t> Hoboken: Wiley-Blackwell.</a:t>
            </a:r>
          </a:p>
        </p:txBody>
      </p:sp>
      <p:sp>
        <p:nvSpPr>
          <p:cNvPr id="44" name="Freeform 44"/>
          <p:cNvSpPr>
            <a:spLocks/>
          </p:cNvSpPr>
          <p:nvPr/>
        </p:nvSpPr>
        <p:spPr bwMode="auto">
          <a:xfrm rot="-7352667" flipH="1" flipV="1">
            <a:off x="5106988" y="2192338"/>
            <a:ext cx="993775" cy="587375"/>
          </a:xfrm>
          <a:custGeom>
            <a:avLst/>
            <a:gdLst>
              <a:gd name="T0" fmla="*/ 2147483647 w 10406"/>
              <a:gd name="T1" fmla="*/ 557756833 h 13009"/>
              <a:gd name="T2" fmla="*/ 2147483647 w 10406"/>
              <a:gd name="T3" fmla="*/ 10672354 h 13009"/>
              <a:gd name="T4" fmla="*/ 0 w 10406"/>
              <a:gd name="T5" fmla="*/ 1196939446 h 13009"/>
              <a:gd name="T6" fmla="*/ 0 60000 65536"/>
              <a:gd name="T7" fmla="*/ 0 60000 65536"/>
              <a:gd name="T8" fmla="*/ 0 60000 65536"/>
            </a:gdLst>
            <a:ahLst/>
            <a:cxnLst>
              <a:cxn ang="T6">
                <a:pos x="T0" y="T1"/>
              </a:cxn>
              <a:cxn ang="T7">
                <a:pos x="T2" y="T3"/>
              </a:cxn>
              <a:cxn ang="T8">
                <a:pos x="T4" y="T5"/>
              </a:cxn>
            </a:cxnLst>
            <a:rect l="0" t="0" r="r" b="b"/>
            <a:pathLst>
              <a:path w="10406" h="13009">
                <a:moveTo>
                  <a:pt x="10406" y="6062"/>
                </a:moveTo>
                <a:cubicBezTo>
                  <a:pt x="9111" y="5318"/>
                  <a:pt x="9322" y="-926"/>
                  <a:pt x="7656" y="116"/>
                </a:cubicBezTo>
                <a:cubicBezTo>
                  <a:pt x="6290" y="1794"/>
                  <a:pt x="682" y="12064"/>
                  <a:pt x="0" y="13009"/>
                </a:cubicBezTo>
              </a:path>
            </a:pathLst>
          </a:cu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mph" presetSubtype="0" fill="remove" grpId="0" nodeType="clickEffect">
                                  <p:stCondLst>
                                    <p:cond delay="0"/>
                                  </p:stCondLst>
                                  <p:childTnLst>
                                    <p:animClr clrSpc="hsl" dir="cw">
                                      <p:cBhvr override="childStyle">
                                        <p:cTn id="6" dur="2000" fill="hold"/>
                                        <p:tgtEl>
                                          <p:spTgt spid="68"/>
                                        </p:tgtEl>
                                        <p:attrNameLst>
                                          <p:attrName>style.color</p:attrName>
                                        </p:attrNameLst>
                                      </p:cBhvr>
                                      <p:by>
                                        <p:hsl h="0" s="-70588" l="0"/>
                                      </p:by>
                                    </p:animClr>
                                    <p:animClr clrSpc="hsl" dir="cw">
                                      <p:cBhvr>
                                        <p:cTn id="7" dur="2000" fill="hold"/>
                                        <p:tgtEl>
                                          <p:spTgt spid="68"/>
                                        </p:tgtEl>
                                        <p:attrNameLst>
                                          <p:attrName>fillcolor</p:attrName>
                                        </p:attrNameLst>
                                      </p:cBhvr>
                                      <p:by>
                                        <p:hsl h="0" s="-70588" l="0"/>
                                      </p:by>
                                    </p:animClr>
                                    <p:animClr clrSpc="hsl" dir="cw">
                                      <p:cBhvr>
                                        <p:cTn id="8" dur="2000" fill="hold"/>
                                        <p:tgtEl>
                                          <p:spTgt spid="68"/>
                                        </p:tgtEl>
                                        <p:attrNameLst>
                                          <p:attrName>stroke.color</p:attrName>
                                        </p:attrNameLst>
                                      </p:cBhvr>
                                      <p:by>
                                        <p:hsl h="0" s="-70588" l="0"/>
                                      </p:by>
                                    </p:animClr>
                                    <p:set>
                                      <p:cBhvr>
                                        <p:cTn id="9" dur="2000" fill="hold"/>
                                        <p:tgtEl>
                                          <p:spTgt spid="68"/>
                                        </p:tgtEl>
                                        <p:attrNameLst>
                                          <p:attrName>fill.type</p:attrName>
                                        </p:attrNameLst>
                                      </p:cBhvr>
                                      <p:to>
                                        <p:strVal val="solid"/>
                                      </p:to>
                                    </p:set>
                                  </p:childTnLst>
                                </p:cTn>
                              </p:par>
                              <p:par>
                                <p:cTn id="10" presetID="10" presetClass="entr" presetSubtype="0" fill="hold"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500"/>
                                        <p:tgtEl>
                                          <p:spTgt spid="50"/>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25" presetClass="emph" presetSubtype="0" fill="remove" grpId="0" nodeType="withEffect">
                                  <p:stCondLst>
                                    <p:cond delay="0"/>
                                  </p:stCondLst>
                                  <p:childTnLst>
                                    <p:animClr clrSpc="hsl" dir="cw">
                                      <p:cBhvr override="childStyle">
                                        <p:cTn id="20" dur="2000" fill="hold"/>
                                        <p:tgtEl>
                                          <p:spTgt spid="62"/>
                                        </p:tgtEl>
                                        <p:attrNameLst>
                                          <p:attrName>style.color</p:attrName>
                                        </p:attrNameLst>
                                      </p:cBhvr>
                                      <p:by>
                                        <p:hsl h="0" s="-70588" l="0"/>
                                      </p:by>
                                    </p:animClr>
                                    <p:animClr clrSpc="hsl" dir="cw">
                                      <p:cBhvr>
                                        <p:cTn id="21" dur="2000" fill="hold"/>
                                        <p:tgtEl>
                                          <p:spTgt spid="62"/>
                                        </p:tgtEl>
                                        <p:attrNameLst>
                                          <p:attrName>fillcolor</p:attrName>
                                        </p:attrNameLst>
                                      </p:cBhvr>
                                      <p:by>
                                        <p:hsl h="0" s="-70588" l="0"/>
                                      </p:by>
                                    </p:animClr>
                                    <p:animClr clrSpc="hsl" dir="cw">
                                      <p:cBhvr>
                                        <p:cTn id="22" dur="2000" fill="hold"/>
                                        <p:tgtEl>
                                          <p:spTgt spid="62"/>
                                        </p:tgtEl>
                                        <p:attrNameLst>
                                          <p:attrName>stroke.color</p:attrName>
                                        </p:attrNameLst>
                                      </p:cBhvr>
                                      <p:by>
                                        <p:hsl h="0" s="-70588" l="0"/>
                                      </p:by>
                                    </p:animClr>
                                    <p:set>
                                      <p:cBhvr>
                                        <p:cTn id="23" dur="2000" fill="hold"/>
                                        <p:tgtEl>
                                          <p:spTgt spid="62"/>
                                        </p:tgtEl>
                                        <p:attrNameLst>
                                          <p:attrName>fill.type</p:attrName>
                                        </p:attrNameLst>
                                      </p:cBhvr>
                                      <p:to>
                                        <p:strVal val="solid"/>
                                      </p:to>
                                    </p:set>
                                  </p:childTnLst>
                                </p:cTn>
                              </p:par>
                              <p:par>
                                <p:cTn id="24" presetID="25" presetClass="emph" presetSubtype="0" fill="remove" grpId="0" nodeType="withEffect">
                                  <p:stCondLst>
                                    <p:cond delay="0"/>
                                  </p:stCondLst>
                                  <p:childTnLst>
                                    <p:animClr clrSpc="hsl" dir="cw">
                                      <p:cBhvr override="childStyle">
                                        <p:cTn id="25" dur="2000" fill="hold"/>
                                        <p:tgtEl>
                                          <p:spTgt spid="57"/>
                                        </p:tgtEl>
                                        <p:attrNameLst>
                                          <p:attrName>style.color</p:attrName>
                                        </p:attrNameLst>
                                      </p:cBhvr>
                                      <p:by>
                                        <p:hsl h="0" s="-70588" l="0"/>
                                      </p:by>
                                    </p:animClr>
                                    <p:animClr clrSpc="hsl" dir="cw">
                                      <p:cBhvr>
                                        <p:cTn id="26" dur="2000" fill="hold"/>
                                        <p:tgtEl>
                                          <p:spTgt spid="57"/>
                                        </p:tgtEl>
                                        <p:attrNameLst>
                                          <p:attrName>fillcolor</p:attrName>
                                        </p:attrNameLst>
                                      </p:cBhvr>
                                      <p:by>
                                        <p:hsl h="0" s="-70588" l="0"/>
                                      </p:by>
                                    </p:animClr>
                                    <p:animClr clrSpc="hsl" dir="cw">
                                      <p:cBhvr>
                                        <p:cTn id="27" dur="2000" fill="hold"/>
                                        <p:tgtEl>
                                          <p:spTgt spid="57"/>
                                        </p:tgtEl>
                                        <p:attrNameLst>
                                          <p:attrName>stroke.color</p:attrName>
                                        </p:attrNameLst>
                                      </p:cBhvr>
                                      <p:by>
                                        <p:hsl h="0" s="-70588" l="0"/>
                                      </p:by>
                                    </p:animClr>
                                    <p:set>
                                      <p:cBhvr>
                                        <p:cTn id="28" dur="2000" fill="hold"/>
                                        <p:tgtEl>
                                          <p:spTgt spid="57"/>
                                        </p:tgtEl>
                                        <p:attrNameLst>
                                          <p:attrName>fill.type</p:attrName>
                                        </p:attrNameLst>
                                      </p:cBhvr>
                                      <p:to>
                                        <p:strVal val="solid"/>
                                      </p:to>
                                    </p:set>
                                  </p:childTnLst>
                                </p:cTn>
                              </p:par>
                              <p:par>
                                <p:cTn id="29" presetID="25" presetClass="emph" presetSubtype="0" fill="remove" grpId="0" nodeType="withEffect">
                                  <p:stCondLst>
                                    <p:cond delay="0"/>
                                  </p:stCondLst>
                                  <p:childTnLst>
                                    <p:animClr clrSpc="hsl" dir="cw">
                                      <p:cBhvr override="childStyle">
                                        <p:cTn id="30" dur="2000" fill="hold"/>
                                        <p:tgtEl>
                                          <p:spTgt spid="56"/>
                                        </p:tgtEl>
                                        <p:attrNameLst>
                                          <p:attrName>style.color</p:attrName>
                                        </p:attrNameLst>
                                      </p:cBhvr>
                                      <p:by>
                                        <p:hsl h="0" s="-70588" l="0"/>
                                      </p:by>
                                    </p:animClr>
                                    <p:animClr clrSpc="hsl" dir="cw">
                                      <p:cBhvr>
                                        <p:cTn id="31" dur="2000" fill="hold"/>
                                        <p:tgtEl>
                                          <p:spTgt spid="56"/>
                                        </p:tgtEl>
                                        <p:attrNameLst>
                                          <p:attrName>fillcolor</p:attrName>
                                        </p:attrNameLst>
                                      </p:cBhvr>
                                      <p:by>
                                        <p:hsl h="0" s="-70588" l="0"/>
                                      </p:by>
                                    </p:animClr>
                                    <p:animClr clrSpc="hsl" dir="cw">
                                      <p:cBhvr>
                                        <p:cTn id="32" dur="2000" fill="hold"/>
                                        <p:tgtEl>
                                          <p:spTgt spid="56"/>
                                        </p:tgtEl>
                                        <p:attrNameLst>
                                          <p:attrName>stroke.color</p:attrName>
                                        </p:attrNameLst>
                                      </p:cBhvr>
                                      <p:by>
                                        <p:hsl h="0" s="-70588" l="0"/>
                                      </p:by>
                                    </p:animClr>
                                    <p:set>
                                      <p:cBhvr>
                                        <p:cTn id="33" dur="2000" fill="hold"/>
                                        <p:tgtEl>
                                          <p:spTgt spid="56"/>
                                        </p:tgtEl>
                                        <p:attrNameLst>
                                          <p:attrName>fill.type</p:attrName>
                                        </p:attrNameLst>
                                      </p:cBhvr>
                                      <p:to>
                                        <p:strVal val="solid"/>
                                      </p:to>
                                    </p:set>
                                  </p:childTnLst>
                                </p:cTn>
                              </p:par>
                              <p:par>
                                <p:cTn id="34" presetID="25" presetClass="emph" presetSubtype="0" fill="remove" grpId="0" nodeType="withEffect">
                                  <p:stCondLst>
                                    <p:cond delay="0"/>
                                  </p:stCondLst>
                                  <p:childTnLst>
                                    <p:animClr clrSpc="hsl" dir="cw">
                                      <p:cBhvr override="childStyle">
                                        <p:cTn id="35" dur="2000" fill="hold"/>
                                        <p:tgtEl>
                                          <p:spTgt spid="65"/>
                                        </p:tgtEl>
                                        <p:attrNameLst>
                                          <p:attrName>style.color</p:attrName>
                                        </p:attrNameLst>
                                      </p:cBhvr>
                                      <p:by>
                                        <p:hsl h="0" s="-70588" l="0"/>
                                      </p:by>
                                    </p:animClr>
                                    <p:animClr clrSpc="hsl" dir="cw">
                                      <p:cBhvr>
                                        <p:cTn id="36" dur="2000" fill="hold"/>
                                        <p:tgtEl>
                                          <p:spTgt spid="65"/>
                                        </p:tgtEl>
                                        <p:attrNameLst>
                                          <p:attrName>fillcolor</p:attrName>
                                        </p:attrNameLst>
                                      </p:cBhvr>
                                      <p:by>
                                        <p:hsl h="0" s="-70588" l="0"/>
                                      </p:by>
                                    </p:animClr>
                                    <p:animClr clrSpc="hsl" dir="cw">
                                      <p:cBhvr>
                                        <p:cTn id="37" dur="2000" fill="hold"/>
                                        <p:tgtEl>
                                          <p:spTgt spid="65"/>
                                        </p:tgtEl>
                                        <p:attrNameLst>
                                          <p:attrName>stroke.color</p:attrName>
                                        </p:attrNameLst>
                                      </p:cBhvr>
                                      <p:by>
                                        <p:hsl h="0" s="-70588" l="0"/>
                                      </p:by>
                                    </p:animClr>
                                    <p:set>
                                      <p:cBhvr>
                                        <p:cTn id="38" dur="2000" fill="hold"/>
                                        <p:tgtEl>
                                          <p:spTgt spid="65"/>
                                        </p:tgtEl>
                                        <p:attrNameLst>
                                          <p:attrName>fill.type</p:attrName>
                                        </p:attrNameLst>
                                      </p:cBhvr>
                                      <p:to>
                                        <p:strVal val="solid"/>
                                      </p:to>
                                    </p:set>
                                  </p:childTnLst>
                                </p:cTn>
                              </p:par>
                              <p:par>
                                <p:cTn id="39" presetID="25" presetClass="emph" presetSubtype="0" fill="remove" grpId="0" nodeType="withEffect">
                                  <p:stCondLst>
                                    <p:cond delay="0"/>
                                  </p:stCondLst>
                                  <p:childTnLst>
                                    <p:animClr clrSpc="hsl" dir="cw">
                                      <p:cBhvr override="childStyle">
                                        <p:cTn id="40" dur="2000" fill="hold"/>
                                        <p:tgtEl>
                                          <p:spTgt spid="69"/>
                                        </p:tgtEl>
                                        <p:attrNameLst>
                                          <p:attrName>style.color</p:attrName>
                                        </p:attrNameLst>
                                      </p:cBhvr>
                                      <p:by>
                                        <p:hsl h="0" s="-70588" l="0"/>
                                      </p:by>
                                    </p:animClr>
                                    <p:animClr clrSpc="hsl" dir="cw">
                                      <p:cBhvr>
                                        <p:cTn id="41" dur="2000" fill="hold"/>
                                        <p:tgtEl>
                                          <p:spTgt spid="69"/>
                                        </p:tgtEl>
                                        <p:attrNameLst>
                                          <p:attrName>fillcolor</p:attrName>
                                        </p:attrNameLst>
                                      </p:cBhvr>
                                      <p:by>
                                        <p:hsl h="0" s="-70588" l="0"/>
                                      </p:by>
                                    </p:animClr>
                                    <p:animClr clrSpc="hsl" dir="cw">
                                      <p:cBhvr>
                                        <p:cTn id="42" dur="2000" fill="hold"/>
                                        <p:tgtEl>
                                          <p:spTgt spid="69"/>
                                        </p:tgtEl>
                                        <p:attrNameLst>
                                          <p:attrName>stroke.color</p:attrName>
                                        </p:attrNameLst>
                                      </p:cBhvr>
                                      <p:by>
                                        <p:hsl h="0" s="-70588" l="0"/>
                                      </p:by>
                                    </p:animClr>
                                    <p:set>
                                      <p:cBhvr>
                                        <p:cTn id="43" dur="2000" fill="hold"/>
                                        <p:tgtEl>
                                          <p:spTgt spid="69"/>
                                        </p:tgtEl>
                                        <p:attrNameLst>
                                          <p:attrName>fill.type</p:attrName>
                                        </p:attrNameLst>
                                      </p:cBhvr>
                                      <p:to>
                                        <p:strVal val="solid"/>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25" presetClass="emph" presetSubtype="0" fill="remove" grpId="0" nodeType="clickEffect">
                                  <p:stCondLst>
                                    <p:cond delay="0"/>
                                  </p:stCondLst>
                                  <p:childTnLst>
                                    <p:animClr clrSpc="hsl" dir="cw">
                                      <p:cBhvr override="childStyle">
                                        <p:cTn id="47" dur="2000" fill="hold"/>
                                        <p:tgtEl>
                                          <p:spTgt spid="66"/>
                                        </p:tgtEl>
                                        <p:attrNameLst>
                                          <p:attrName>style.color</p:attrName>
                                        </p:attrNameLst>
                                      </p:cBhvr>
                                      <p:by>
                                        <p:hsl h="0" s="-70588" l="0"/>
                                      </p:by>
                                    </p:animClr>
                                    <p:animClr clrSpc="hsl" dir="cw">
                                      <p:cBhvr>
                                        <p:cTn id="48" dur="2000" fill="hold"/>
                                        <p:tgtEl>
                                          <p:spTgt spid="66"/>
                                        </p:tgtEl>
                                        <p:attrNameLst>
                                          <p:attrName>fillcolor</p:attrName>
                                        </p:attrNameLst>
                                      </p:cBhvr>
                                      <p:by>
                                        <p:hsl h="0" s="-70588" l="0"/>
                                      </p:by>
                                    </p:animClr>
                                    <p:animClr clrSpc="hsl" dir="cw">
                                      <p:cBhvr>
                                        <p:cTn id="49" dur="2000" fill="hold"/>
                                        <p:tgtEl>
                                          <p:spTgt spid="66"/>
                                        </p:tgtEl>
                                        <p:attrNameLst>
                                          <p:attrName>stroke.color</p:attrName>
                                        </p:attrNameLst>
                                      </p:cBhvr>
                                      <p:by>
                                        <p:hsl h="0" s="-70588" l="0"/>
                                      </p:by>
                                    </p:animClr>
                                    <p:set>
                                      <p:cBhvr>
                                        <p:cTn id="50" dur="2000" fill="hold"/>
                                        <p:tgtEl>
                                          <p:spTgt spid="66"/>
                                        </p:tgtEl>
                                        <p:attrNameLst>
                                          <p:attrName>fill.type</p:attrName>
                                        </p:attrNameLst>
                                      </p:cBhvr>
                                      <p:to>
                                        <p:strVal val="solid"/>
                                      </p:to>
                                    </p:set>
                                  </p:childTnLst>
                                </p:cTn>
                              </p:par>
                              <p:par>
                                <p:cTn id="51" presetID="10" presetClass="entr" presetSubtype="0" fill="hold" nodeType="with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500"/>
                                        <p:tgtEl>
                                          <p:spTgt spid="7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fade">
                                      <p:cBhvr>
                                        <p:cTn id="56" dur="500"/>
                                        <p:tgtEl>
                                          <p:spTgt spid="74"/>
                                        </p:tgtEl>
                                      </p:cBhvr>
                                    </p:animEffect>
                                  </p:childTnLst>
                                </p:cTn>
                              </p:par>
                              <p:par>
                                <p:cTn id="57" presetID="10" presetClass="entr" presetSubtype="0" fill="hold"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72"/>
                                        </p:tgtEl>
                                        <p:attrNameLst>
                                          <p:attrName>style.visibility</p:attrName>
                                        </p:attrNameLst>
                                      </p:cBhvr>
                                      <p:to>
                                        <p:strVal val="visible"/>
                                      </p:to>
                                    </p:set>
                                    <p:animEffect transition="in" filter="fade">
                                      <p:cBhvr>
                                        <p:cTn id="62" dur="500"/>
                                        <p:tgtEl>
                                          <p:spTgt spid="72"/>
                                        </p:tgtEl>
                                      </p:cBhvr>
                                    </p:animEffect>
                                  </p:childTnLst>
                                </p:cTn>
                              </p:par>
                              <p:par>
                                <p:cTn id="63" presetID="25" presetClass="emph" presetSubtype="0" fill="remove" grpId="0" nodeType="withEffect">
                                  <p:stCondLst>
                                    <p:cond delay="0"/>
                                  </p:stCondLst>
                                  <p:childTnLst>
                                    <p:animClr clrSpc="hsl" dir="cw">
                                      <p:cBhvr override="childStyle">
                                        <p:cTn id="64" dur="2000" fill="hold"/>
                                        <p:tgtEl>
                                          <p:spTgt spid="58"/>
                                        </p:tgtEl>
                                        <p:attrNameLst>
                                          <p:attrName>style.color</p:attrName>
                                        </p:attrNameLst>
                                      </p:cBhvr>
                                      <p:by>
                                        <p:hsl h="0" s="-70588" l="0"/>
                                      </p:by>
                                    </p:animClr>
                                    <p:animClr clrSpc="hsl" dir="cw">
                                      <p:cBhvr>
                                        <p:cTn id="65" dur="2000" fill="hold"/>
                                        <p:tgtEl>
                                          <p:spTgt spid="58"/>
                                        </p:tgtEl>
                                        <p:attrNameLst>
                                          <p:attrName>fillcolor</p:attrName>
                                        </p:attrNameLst>
                                      </p:cBhvr>
                                      <p:by>
                                        <p:hsl h="0" s="-70588" l="0"/>
                                      </p:by>
                                    </p:animClr>
                                    <p:animClr clrSpc="hsl" dir="cw">
                                      <p:cBhvr>
                                        <p:cTn id="66" dur="2000" fill="hold"/>
                                        <p:tgtEl>
                                          <p:spTgt spid="58"/>
                                        </p:tgtEl>
                                        <p:attrNameLst>
                                          <p:attrName>stroke.color</p:attrName>
                                        </p:attrNameLst>
                                      </p:cBhvr>
                                      <p:by>
                                        <p:hsl h="0" s="-70588" l="0"/>
                                      </p:by>
                                    </p:animClr>
                                    <p:set>
                                      <p:cBhvr>
                                        <p:cTn id="67" dur="2000" fill="hold"/>
                                        <p:tgtEl>
                                          <p:spTgt spid="58"/>
                                        </p:tgtEl>
                                        <p:attrNameLst>
                                          <p:attrName>fill.type</p:attrName>
                                        </p:attrNameLst>
                                      </p:cBhvr>
                                      <p:to>
                                        <p:strVal val="solid"/>
                                      </p:to>
                                    </p:set>
                                  </p:childTnLst>
                                </p:cTn>
                              </p:par>
                              <p:par>
                                <p:cTn id="68" presetID="25" presetClass="emph" presetSubtype="0" fill="remove" grpId="0" nodeType="withEffect">
                                  <p:stCondLst>
                                    <p:cond delay="0"/>
                                  </p:stCondLst>
                                  <p:childTnLst>
                                    <p:animClr clrSpc="hsl" dir="cw">
                                      <p:cBhvr override="childStyle">
                                        <p:cTn id="69" dur="2000" fill="hold"/>
                                        <p:tgtEl>
                                          <p:spTgt spid="63"/>
                                        </p:tgtEl>
                                        <p:attrNameLst>
                                          <p:attrName>style.color</p:attrName>
                                        </p:attrNameLst>
                                      </p:cBhvr>
                                      <p:by>
                                        <p:hsl h="0" s="-70588" l="0"/>
                                      </p:by>
                                    </p:animClr>
                                    <p:animClr clrSpc="hsl" dir="cw">
                                      <p:cBhvr>
                                        <p:cTn id="70" dur="2000" fill="hold"/>
                                        <p:tgtEl>
                                          <p:spTgt spid="63"/>
                                        </p:tgtEl>
                                        <p:attrNameLst>
                                          <p:attrName>fillcolor</p:attrName>
                                        </p:attrNameLst>
                                      </p:cBhvr>
                                      <p:by>
                                        <p:hsl h="0" s="-70588" l="0"/>
                                      </p:by>
                                    </p:animClr>
                                    <p:animClr clrSpc="hsl" dir="cw">
                                      <p:cBhvr>
                                        <p:cTn id="71" dur="2000" fill="hold"/>
                                        <p:tgtEl>
                                          <p:spTgt spid="63"/>
                                        </p:tgtEl>
                                        <p:attrNameLst>
                                          <p:attrName>stroke.color</p:attrName>
                                        </p:attrNameLst>
                                      </p:cBhvr>
                                      <p:by>
                                        <p:hsl h="0" s="-70588" l="0"/>
                                      </p:by>
                                    </p:animClr>
                                    <p:set>
                                      <p:cBhvr>
                                        <p:cTn id="72" dur="2000" fill="hold"/>
                                        <p:tgtEl>
                                          <p:spTgt spid="63"/>
                                        </p:tgtEl>
                                        <p:attrNameLst>
                                          <p:attrName>fill.type</p:attrName>
                                        </p:attrNameLst>
                                      </p:cBhvr>
                                      <p:to>
                                        <p:strVal val="solid"/>
                                      </p:to>
                                    </p:set>
                                  </p:childTnLst>
                                </p:cTn>
                              </p:par>
                              <p:par>
                                <p:cTn id="73" presetID="25" presetClass="emph" presetSubtype="0" fill="remove" grpId="0" nodeType="withEffect">
                                  <p:stCondLst>
                                    <p:cond delay="0"/>
                                  </p:stCondLst>
                                  <p:childTnLst>
                                    <p:animClr clrSpc="hsl" dir="cw">
                                      <p:cBhvr override="childStyle">
                                        <p:cTn id="74" dur="2000" fill="hold"/>
                                        <p:tgtEl>
                                          <p:spTgt spid="55"/>
                                        </p:tgtEl>
                                        <p:attrNameLst>
                                          <p:attrName>style.color</p:attrName>
                                        </p:attrNameLst>
                                      </p:cBhvr>
                                      <p:by>
                                        <p:hsl h="0" s="-70588" l="0"/>
                                      </p:by>
                                    </p:animClr>
                                    <p:animClr clrSpc="hsl" dir="cw">
                                      <p:cBhvr>
                                        <p:cTn id="75" dur="2000" fill="hold"/>
                                        <p:tgtEl>
                                          <p:spTgt spid="55"/>
                                        </p:tgtEl>
                                        <p:attrNameLst>
                                          <p:attrName>fillcolor</p:attrName>
                                        </p:attrNameLst>
                                      </p:cBhvr>
                                      <p:by>
                                        <p:hsl h="0" s="-70588" l="0"/>
                                      </p:by>
                                    </p:animClr>
                                    <p:animClr clrSpc="hsl" dir="cw">
                                      <p:cBhvr>
                                        <p:cTn id="76" dur="2000" fill="hold"/>
                                        <p:tgtEl>
                                          <p:spTgt spid="55"/>
                                        </p:tgtEl>
                                        <p:attrNameLst>
                                          <p:attrName>stroke.color</p:attrName>
                                        </p:attrNameLst>
                                      </p:cBhvr>
                                      <p:by>
                                        <p:hsl h="0" s="-70588" l="0"/>
                                      </p:by>
                                    </p:animClr>
                                    <p:set>
                                      <p:cBhvr>
                                        <p:cTn id="77" dur="2000" fill="hold"/>
                                        <p:tgtEl>
                                          <p:spTgt spid="55"/>
                                        </p:tgtEl>
                                        <p:attrNameLst>
                                          <p:attrName>fill.type</p:attrName>
                                        </p:attrNameLst>
                                      </p:cBhvr>
                                      <p:to>
                                        <p:strVal val="solid"/>
                                      </p:to>
                                    </p:set>
                                  </p:childTnLst>
                                </p:cTn>
                              </p:par>
                            </p:childTnLst>
                          </p:cTn>
                        </p:par>
                      </p:childTnLst>
                    </p:cTn>
                  </p:par>
                  <p:par>
                    <p:cTn id="78" fill="hold" nodeType="clickPar">
                      <p:stCondLst>
                        <p:cond delay="indefinite"/>
                      </p:stCondLst>
                      <p:childTnLst>
                        <p:par>
                          <p:cTn id="79" fill="hold" nodeType="withGroup">
                            <p:stCondLst>
                              <p:cond delay="0"/>
                            </p:stCondLst>
                            <p:childTnLst>
                              <p:par>
                                <p:cTn id="80" presetID="25" presetClass="emph" presetSubtype="0" fill="remove" grpId="0" nodeType="clickEffect">
                                  <p:stCondLst>
                                    <p:cond delay="0"/>
                                  </p:stCondLst>
                                  <p:childTnLst>
                                    <p:animClr clrSpc="hsl" dir="cw">
                                      <p:cBhvr override="childStyle">
                                        <p:cTn id="81" dur="2000" fill="hold"/>
                                        <p:tgtEl>
                                          <p:spTgt spid="64"/>
                                        </p:tgtEl>
                                        <p:attrNameLst>
                                          <p:attrName>style.color</p:attrName>
                                        </p:attrNameLst>
                                      </p:cBhvr>
                                      <p:by>
                                        <p:hsl h="0" s="-70588" l="0"/>
                                      </p:by>
                                    </p:animClr>
                                    <p:animClr clrSpc="hsl" dir="cw">
                                      <p:cBhvr>
                                        <p:cTn id="82" dur="2000" fill="hold"/>
                                        <p:tgtEl>
                                          <p:spTgt spid="64"/>
                                        </p:tgtEl>
                                        <p:attrNameLst>
                                          <p:attrName>fillcolor</p:attrName>
                                        </p:attrNameLst>
                                      </p:cBhvr>
                                      <p:by>
                                        <p:hsl h="0" s="-70588" l="0"/>
                                      </p:by>
                                    </p:animClr>
                                    <p:animClr clrSpc="hsl" dir="cw">
                                      <p:cBhvr>
                                        <p:cTn id="83" dur="2000" fill="hold"/>
                                        <p:tgtEl>
                                          <p:spTgt spid="64"/>
                                        </p:tgtEl>
                                        <p:attrNameLst>
                                          <p:attrName>stroke.color</p:attrName>
                                        </p:attrNameLst>
                                      </p:cBhvr>
                                      <p:by>
                                        <p:hsl h="0" s="-70588" l="0"/>
                                      </p:by>
                                    </p:animClr>
                                    <p:set>
                                      <p:cBhvr>
                                        <p:cTn id="84" dur="2000" fill="hold"/>
                                        <p:tgtEl>
                                          <p:spTgt spid="64"/>
                                        </p:tgtEl>
                                        <p:attrNameLst>
                                          <p:attrName>fill.type</p:attrName>
                                        </p:attrNameLst>
                                      </p:cBhvr>
                                      <p:to>
                                        <p:strVal val="solid"/>
                                      </p:to>
                                    </p:set>
                                  </p:childTnLst>
                                </p:cTn>
                              </p:par>
                              <p:par>
                                <p:cTn id="85" presetID="25" presetClass="emph" presetSubtype="0" fill="remove" grpId="0" nodeType="withEffect">
                                  <p:stCondLst>
                                    <p:cond delay="0"/>
                                  </p:stCondLst>
                                  <p:childTnLst>
                                    <p:animClr clrSpc="hsl" dir="cw">
                                      <p:cBhvr override="childStyle">
                                        <p:cTn id="86" dur="2000" fill="hold"/>
                                        <p:tgtEl>
                                          <p:spTgt spid="67"/>
                                        </p:tgtEl>
                                        <p:attrNameLst>
                                          <p:attrName>style.color</p:attrName>
                                        </p:attrNameLst>
                                      </p:cBhvr>
                                      <p:by>
                                        <p:hsl h="0" s="-70588" l="0"/>
                                      </p:by>
                                    </p:animClr>
                                    <p:animClr clrSpc="hsl" dir="cw">
                                      <p:cBhvr>
                                        <p:cTn id="87" dur="2000" fill="hold"/>
                                        <p:tgtEl>
                                          <p:spTgt spid="67"/>
                                        </p:tgtEl>
                                        <p:attrNameLst>
                                          <p:attrName>fillcolor</p:attrName>
                                        </p:attrNameLst>
                                      </p:cBhvr>
                                      <p:by>
                                        <p:hsl h="0" s="-70588" l="0"/>
                                      </p:by>
                                    </p:animClr>
                                    <p:animClr clrSpc="hsl" dir="cw">
                                      <p:cBhvr>
                                        <p:cTn id="88" dur="2000" fill="hold"/>
                                        <p:tgtEl>
                                          <p:spTgt spid="67"/>
                                        </p:tgtEl>
                                        <p:attrNameLst>
                                          <p:attrName>stroke.color</p:attrName>
                                        </p:attrNameLst>
                                      </p:cBhvr>
                                      <p:by>
                                        <p:hsl h="0" s="-70588" l="0"/>
                                      </p:by>
                                    </p:animClr>
                                    <p:set>
                                      <p:cBhvr>
                                        <p:cTn id="89" dur="2000" fill="hold"/>
                                        <p:tgtEl>
                                          <p:spTgt spid="67"/>
                                        </p:tgtEl>
                                        <p:attrNameLst>
                                          <p:attrName>fill.type</p:attrName>
                                        </p:attrNameLst>
                                      </p:cBhvr>
                                      <p:to>
                                        <p:strVal val="solid"/>
                                      </p:to>
                                    </p:set>
                                  </p:childTnLst>
                                </p:cTn>
                              </p:par>
                              <p:par>
                                <p:cTn id="90" presetID="25" presetClass="emph" presetSubtype="0" fill="remove" grpId="0" nodeType="withEffect">
                                  <p:stCondLst>
                                    <p:cond delay="0"/>
                                  </p:stCondLst>
                                  <p:childTnLst>
                                    <p:animClr clrSpc="hsl" dir="cw">
                                      <p:cBhvr override="childStyle">
                                        <p:cTn id="91" dur="2000" fill="hold"/>
                                        <p:tgtEl>
                                          <p:spTgt spid="70"/>
                                        </p:tgtEl>
                                        <p:attrNameLst>
                                          <p:attrName>style.color</p:attrName>
                                        </p:attrNameLst>
                                      </p:cBhvr>
                                      <p:by>
                                        <p:hsl h="0" s="-70588" l="0"/>
                                      </p:by>
                                    </p:animClr>
                                    <p:animClr clrSpc="hsl" dir="cw">
                                      <p:cBhvr>
                                        <p:cTn id="92" dur="2000" fill="hold"/>
                                        <p:tgtEl>
                                          <p:spTgt spid="70"/>
                                        </p:tgtEl>
                                        <p:attrNameLst>
                                          <p:attrName>fillcolor</p:attrName>
                                        </p:attrNameLst>
                                      </p:cBhvr>
                                      <p:by>
                                        <p:hsl h="0" s="-70588" l="0"/>
                                      </p:by>
                                    </p:animClr>
                                    <p:animClr clrSpc="hsl" dir="cw">
                                      <p:cBhvr>
                                        <p:cTn id="93" dur="2000" fill="hold"/>
                                        <p:tgtEl>
                                          <p:spTgt spid="70"/>
                                        </p:tgtEl>
                                        <p:attrNameLst>
                                          <p:attrName>stroke.color</p:attrName>
                                        </p:attrNameLst>
                                      </p:cBhvr>
                                      <p:by>
                                        <p:hsl h="0" s="-70588" l="0"/>
                                      </p:by>
                                    </p:animClr>
                                    <p:set>
                                      <p:cBhvr>
                                        <p:cTn id="94" dur="2000" fill="hold"/>
                                        <p:tgtEl>
                                          <p:spTgt spid="70"/>
                                        </p:tgtEl>
                                        <p:attrNameLst>
                                          <p:attrName>fill.type</p:attrName>
                                        </p:attrNameLst>
                                      </p:cBhvr>
                                      <p:to>
                                        <p:strVal val="solid"/>
                                      </p:to>
                                    </p:set>
                                  </p:childTnLst>
                                </p:cTn>
                              </p:par>
                              <p:par>
                                <p:cTn id="95" presetID="25" presetClass="emph" presetSubtype="0" fill="remove" grpId="0" nodeType="withEffect">
                                  <p:stCondLst>
                                    <p:cond delay="0"/>
                                  </p:stCondLst>
                                  <p:childTnLst>
                                    <p:animClr clrSpc="hsl" dir="cw">
                                      <p:cBhvr override="childStyle">
                                        <p:cTn id="96" dur="2000" fill="hold"/>
                                        <p:tgtEl>
                                          <p:spTgt spid="71"/>
                                        </p:tgtEl>
                                        <p:attrNameLst>
                                          <p:attrName>style.color</p:attrName>
                                        </p:attrNameLst>
                                      </p:cBhvr>
                                      <p:by>
                                        <p:hsl h="0" s="-70588" l="0"/>
                                      </p:by>
                                    </p:animClr>
                                    <p:animClr clrSpc="hsl" dir="cw">
                                      <p:cBhvr>
                                        <p:cTn id="97" dur="2000" fill="hold"/>
                                        <p:tgtEl>
                                          <p:spTgt spid="71"/>
                                        </p:tgtEl>
                                        <p:attrNameLst>
                                          <p:attrName>fillcolor</p:attrName>
                                        </p:attrNameLst>
                                      </p:cBhvr>
                                      <p:by>
                                        <p:hsl h="0" s="-70588" l="0"/>
                                      </p:by>
                                    </p:animClr>
                                    <p:animClr clrSpc="hsl" dir="cw">
                                      <p:cBhvr>
                                        <p:cTn id="98" dur="2000" fill="hold"/>
                                        <p:tgtEl>
                                          <p:spTgt spid="71"/>
                                        </p:tgtEl>
                                        <p:attrNameLst>
                                          <p:attrName>stroke.color</p:attrName>
                                        </p:attrNameLst>
                                      </p:cBhvr>
                                      <p:by>
                                        <p:hsl h="0" s="-70588" l="0"/>
                                      </p:by>
                                    </p:animClr>
                                    <p:set>
                                      <p:cBhvr>
                                        <p:cTn id="99" dur="2000" fill="hold"/>
                                        <p:tgtEl>
                                          <p:spTgt spid="71"/>
                                        </p:tgtEl>
                                        <p:attrNameLst>
                                          <p:attrName>fill.type</p:attrName>
                                        </p:attrNameLst>
                                      </p:cBhvr>
                                      <p:to>
                                        <p:strVal val="solid"/>
                                      </p:to>
                                    </p:se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fade">
                                      <p:cBhvr>
                                        <p:cTn id="104" dur="500"/>
                                        <p:tgtEl>
                                          <p:spTgt spid="35"/>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44"/>
                                        </p:tgtEl>
                                        <p:attrNameLst>
                                          <p:attrName>style.visibility</p:attrName>
                                        </p:attrNameLst>
                                      </p:cBhvr>
                                      <p:to>
                                        <p:strVal val="visible"/>
                                      </p:to>
                                    </p:set>
                                    <p:animEffect transition="in" filter="fade">
                                      <p:cBhvr>
                                        <p:cTn id="110" dur="500"/>
                                        <p:tgtEl>
                                          <p:spTgt spid="44"/>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9"/>
                                        </p:tgtEl>
                                        <p:attrNameLst>
                                          <p:attrName>style.visibility</p:attrName>
                                        </p:attrNameLst>
                                      </p:cBhvr>
                                      <p:to>
                                        <p:strVal val="visible"/>
                                      </p:to>
                                    </p:set>
                                    <p:animEffect transition="in" filter="fade">
                                      <p:cBhvr>
                                        <p:cTn id="113" dur="500"/>
                                        <p:tgtEl>
                                          <p:spTgt spid="3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500"/>
                                        <p:tgtEl>
                                          <p:spTgt spid="37"/>
                                        </p:tgtEl>
                                      </p:cBhvr>
                                    </p:animEffect>
                                  </p:childTnLst>
                                </p:cTn>
                              </p:par>
                              <p:par>
                                <p:cTn id="117" presetID="10" presetClass="exit" presetSubtype="0" fill="hold" nodeType="withEffect">
                                  <p:stCondLst>
                                    <p:cond delay="0"/>
                                  </p:stCondLst>
                                  <p:childTnLst>
                                    <p:animEffect transition="out" filter="fade">
                                      <p:cBhvr>
                                        <p:cTn id="118" dur="500"/>
                                        <p:tgtEl>
                                          <p:spTgt spid="76"/>
                                        </p:tgtEl>
                                      </p:cBhvr>
                                    </p:animEffect>
                                    <p:set>
                                      <p:cBhvr>
                                        <p:cTn id="119" dur="1" fill="hold">
                                          <p:stCondLst>
                                            <p:cond delay="499"/>
                                          </p:stCondLst>
                                        </p:cTn>
                                        <p:tgtEl>
                                          <p:spTgt spid="76"/>
                                        </p:tgtEl>
                                        <p:attrNameLst>
                                          <p:attrName>style.visibility</p:attrName>
                                        </p:attrNameLst>
                                      </p:cBhvr>
                                      <p:to>
                                        <p:strVal val="hidden"/>
                                      </p:to>
                                    </p:set>
                                  </p:childTnLst>
                                </p:cTn>
                              </p:par>
                              <p:par>
                                <p:cTn id="120" presetID="10" presetClass="exit" presetSubtype="0" fill="hold" grpId="1" nodeType="withEffect">
                                  <p:stCondLst>
                                    <p:cond delay="0"/>
                                  </p:stCondLst>
                                  <p:childTnLst>
                                    <p:animEffect transition="out" filter="fade">
                                      <p:cBhvr>
                                        <p:cTn id="121" dur="500"/>
                                        <p:tgtEl>
                                          <p:spTgt spid="74"/>
                                        </p:tgtEl>
                                      </p:cBhvr>
                                    </p:animEffect>
                                    <p:set>
                                      <p:cBhvr>
                                        <p:cTn id="122" dur="1" fill="hold">
                                          <p:stCondLst>
                                            <p:cond delay="499"/>
                                          </p:stCondLst>
                                        </p:cTn>
                                        <p:tgtEl>
                                          <p:spTgt spid="74"/>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75"/>
                                        </p:tgtEl>
                                      </p:cBhvr>
                                    </p:animEffect>
                                    <p:set>
                                      <p:cBhvr>
                                        <p:cTn id="125" dur="1" fill="hold">
                                          <p:stCondLst>
                                            <p:cond delay="499"/>
                                          </p:stCondLst>
                                        </p:cTn>
                                        <p:tgtEl>
                                          <p:spTgt spid="75"/>
                                        </p:tgtEl>
                                        <p:attrNameLst>
                                          <p:attrName>style.visibility</p:attrName>
                                        </p:attrNameLst>
                                      </p:cBhvr>
                                      <p:to>
                                        <p:strVal val="hidden"/>
                                      </p:to>
                                    </p:set>
                                  </p:childTnLst>
                                </p:cTn>
                              </p:par>
                              <p:par>
                                <p:cTn id="126" presetID="10" presetClass="exit" presetSubtype="0" fill="hold" grpId="1" nodeType="withEffect">
                                  <p:stCondLst>
                                    <p:cond delay="0"/>
                                  </p:stCondLst>
                                  <p:childTnLst>
                                    <p:animEffect transition="out" filter="fade">
                                      <p:cBhvr>
                                        <p:cTn id="127" dur="500"/>
                                        <p:tgtEl>
                                          <p:spTgt spid="72"/>
                                        </p:tgtEl>
                                      </p:cBhvr>
                                    </p:animEffect>
                                    <p:set>
                                      <p:cBhvr>
                                        <p:cTn id="128" dur="1" fill="hold">
                                          <p:stCondLst>
                                            <p:cond delay="499"/>
                                          </p:stCondLst>
                                        </p:cTn>
                                        <p:tgtEl>
                                          <p:spTgt spid="72"/>
                                        </p:tgtEl>
                                        <p:attrNameLst>
                                          <p:attrName>style.visibility</p:attrName>
                                        </p:attrNameLst>
                                      </p:cBhvr>
                                      <p:to>
                                        <p:strVal val="hidden"/>
                                      </p:to>
                                    </p:set>
                                  </p:childTnLst>
                                </p:cTn>
                              </p:par>
                              <p:par>
                                <p:cTn id="129" presetID="10" presetClass="exit" presetSubtype="0" fill="hold" nodeType="withEffect">
                                  <p:stCondLst>
                                    <p:cond delay="0"/>
                                  </p:stCondLst>
                                  <p:childTnLst>
                                    <p:animEffect transition="out" filter="fade">
                                      <p:cBhvr>
                                        <p:cTn id="130" dur="500"/>
                                        <p:tgtEl>
                                          <p:spTgt spid="50"/>
                                        </p:tgtEl>
                                      </p:cBhvr>
                                    </p:animEffect>
                                    <p:set>
                                      <p:cBhvr>
                                        <p:cTn id="131" dur="1" fill="hold">
                                          <p:stCondLst>
                                            <p:cond delay="499"/>
                                          </p:stCondLst>
                                        </p:cTn>
                                        <p:tgtEl>
                                          <p:spTgt spid="50"/>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14"/>
                                        </p:tgtEl>
                                      </p:cBhvr>
                                    </p:animEffect>
                                    <p:set>
                                      <p:cBhvr>
                                        <p:cTn id="134" dur="1" fill="hold">
                                          <p:stCondLst>
                                            <p:cond delay="499"/>
                                          </p:stCondLst>
                                        </p:cTn>
                                        <p:tgtEl>
                                          <p:spTgt spid="14"/>
                                        </p:tgtEl>
                                        <p:attrNameLst>
                                          <p:attrName>style.visibility</p:attrName>
                                        </p:attrNameLst>
                                      </p:cBhvr>
                                      <p:to>
                                        <p:strVal val="hidden"/>
                                      </p:to>
                                    </p:set>
                                  </p:childTnLst>
                                </p:cTn>
                              </p:par>
                              <p:par>
                                <p:cTn id="135" presetID="10" presetClass="exit" presetSubtype="0" fill="hold" grpId="1" nodeType="withEffect">
                                  <p:stCondLst>
                                    <p:cond delay="0"/>
                                  </p:stCondLst>
                                  <p:childTnLst>
                                    <p:animEffect transition="out" filter="fade">
                                      <p:cBhvr>
                                        <p:cTn id="136" dur="500"/>
                                        <p:tgtEl>
                                          <p:spTgt spid="15"/>
                                        </p:tgtEl>
                                      </p:cBhvr>
                                    </p:animEffect>
                                    <p:set>
                                      <p:cBhvr>
                                        <p:cTn id="137" dur="1" fill="hold">
                                          <p:stCondLst>
                                            <p:cond delay="499"/>
                                          </p:stCondLst>
                                        </p:cTn>
                                        <p:tgtEl>
                                          <p:spTgt spid="15"/>
                                        </p:tgtEl>
                                        <p:attrNameLst>
                                          <p:attrName>style.visibility</p:attrName>
                                        </p:attrNameLst>
                                      </p:cBhvr>
                                      <p:to>
                                        <p:strVal val="hidden"/>
                                      </p:to>
                                    </p:set>
                                  </p:childTnLst>
                                </p:cTn>
                              </p:par>
                            </p:childTnLst>
                          </p:cTn>
                        </p:par>
                      </p:childTnLst>
                    </p:cTn>
                  </p:par>
                  <p:par>
                    <p:cTn id="138" fill="hold" nodeType="clickPar">
                      <p:stCondLst>
                        <p:cond delay="indefinite"/>
                      </p:stCondLst>
                      <p:childTnLst>
                        <p:par>
                          <p:cTn id="139" fill="hold" nodeType="withGroup">
                            <p:stCondLst>
                              <p:cond delay="0"/>
                            </p:stCondLst>
                            <p:childTnLst>
                              <p:par>
                                <p:cTn id="140" presetID="10" presetClass="entr" presetSubtype="0" fill="hold" grpId="0" nodeType="clickEffect">
                                  <p:stCondLst>
                                    <p:cond delay="0"/>
                                  </p:stCondLst>
                                  <p:childTnLst>
                                    <p:set>
                                      <p:cBhvr>
                                        <p:cTn id="141" dur="1" fill="hold">
                                          <p:stCondLst>
                                            <p:cond delay="0"/>
                                          </p:stCondLst>
                                        </p:cTn>
                                        <p:tgtEl>
                                          <p:spTgt spid="46"/>
                                        </p:tgtEl>
                                        <p:attrNameLst>
                                          <p:attrName>style.visibility</p:attrName>
                                        </p:attrNameLst>
                                      </p:cBhvr>
                                      <p:to>
                                        <p:strVal val="visible"/>
                                      </p:to>
                                    </p:set>
                                    <p:animEffect transition="in" filter="fade">
                                      <p:cBhvr>
                                        <p:cTn id="142" dur="500"/>
                                        <p:tgtEl>
                                          <p:spTgt spid="46"/>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4"/>
                                        </p:tgtEl>
                                        <p:attrNameLst>
                                          <p:attrName>style.visibility</p:attrName>
                                        </p:attrNameLst>
                                      </p:cBhvr>
                                      <p:to>
                                        <p:strVal val="visible"/>
                                      </p:to>
                                    </p:set>
                                    <p:animEffect transition="in" filter="fade">
                                      <p:cBhvr>
                                        <p:cTn id="147" dur="500"/>
                                        <p:tgtEl>
                                          <p:spTgt spid="4"/>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51"/>
                                        </p:tgtEl>
                                        <p:attrNameLst>
                                          <p:attrName>style.visibility</p:attrName>
                                        </p:attrNameLst>
                                      </p:cBhvr>
                                      <p:to>
                                        <p:strVal val="visible"/>
                                      </p:to>
                                    </p:set>
                                    <p:animEffect transition="in" filter="fade">
                                      <p:cBhvr>
                                        <p:cTn id="150" dur="500"/>
                                        <p:tgtEl>
                                          <p:spTgt spid="51"/>
                                        </p:tgtEl>
                                      </p:cBhvr>
                                    </p:animEffect>
                                  </p:childTnLst>
                                </p:cTn>
                              </p:par>
                              <p:par>
                                <p:cTn id="151" presetID="10" presetClass="exit" presetSubtype="0" fill="hold" grpId="1" nodeType="withEffect">
                                  <p:stCondLst>
                                    <p:cond delay="0"/>
                                  </p:stCondLst>
                                  <p:childTnLst>
                                    <p:animEffect transition="out" filter="fade">
                                      <p:cBhvr>
                                        <p:cTn id="152" dur="500"/>
                                        <p:tgtEl>
                                          <p:spTgt spid="46"/>
                                        </p:tgtEl>
                                      </p:cBhvr>
                                    </p:animEffect>
                                    <p:set>
                                      <p:cBhvr>
                                        <p:cTn id="153" dur="1" fill="hold">
                                          <p:stCondLst>
                                            <p:cond delay="499"/>
                                          </p:stCondLst>
                                        </p:cTn>
                                        <p:tgtEl>
                                          <p:spTgt spid="46"/>
                                        </p:tgtEl>
                                        <p:attrNameLst>
                                          <p:attrName>style.visibility</p:attrName>
                                        </p:attrNameLst>
                                      </p:cBhvr>
                                      <p:to>
                                        <p:strVal val="hidden"/>
                                      </p:to>
                                    </p:set>
                                  </p:childTnLst>
                                </p:cTn>
                              </p:par>
                            </p:childTnLst>
                          </p:cTn>
                        </p:par>
                      </p:childTnLst>
                    </p:cTn>
                  </p:par>
                  <p:par>
                    <p:cTn id="154" fill="hold" nodeType="clickPar">
                      <p:stCondLst>
                        <p:cond delay="indefinite"/>
                      </p:stCondLst>
                      <p:childTnLst>
                        <p:par>
                          <p:cTn id="155" fill="hold" nodeType="withGroup">
                            <p:stCondLst>
                              <p:cond delay="0"/>
                            </p:stCondLst>
                            <p:childTnLst>
                              <p:par>
                                <p:cTn id="156" presetID="10" presetClass="entr" presetSubtype="0" fill="hold" grpId="0" nodeType="clickEffect">
                                  <p:stCondLst>
                                    <p:cond delay="0"/>
                                  </p:stCondLst>
                                  <p:childTnLst>
                                    <p:set>
                                      <p:cBhvr>
                                        <p:cTn id="157" dur="1" fill="hold">
                                          <p:stCondLst>
                                            <p:cond delay="0"/>
                                          </p:stCondLst>
                                        </p:cTn>
                                        <p:tgtEl>
                                          <p:spTgt spid="31"/>
                                        </p:tgtEl>
                                        <p:attrNameLst>
                                          <p:attrName>style.visibility</p:attrName>
                                        </p:attrNameLst>
                                      </p:cBhvr>
                                      <p:to>
                                        <p:strVal val="visible"/>
                                      </p:to>
                                    </p:set>
                                    <p:animEffect transition="in" filter="fade">
                                      <p:cBhvr>
                                        <p:cTn id="158" dur="500"/>
                                        <p:tgtEl>
                                          <p:spTgt spid="31"/>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32"/>
                                        </p:tgtEl>
                                        <p:attrNameLst>
                                          <p:attrName>style.visibility</p:attrName>
                                        </p:attrNameLst>
                                      </p:cBhvr>
                                      <p:to>
                                        <p:strVal val="visible"/>
                                      </p:to>
                                    </p:set>
                                    <p:animEffect transition="in" filter="fade">
                                      <p:cBhvr>
                                        <p:cTn id="161" dur="500"/>
                                        <p:tgtEl>
                                          <p:spTgt spid="32"/>
                                        </p:tgtEl>
                                      </p:cBhvr>
                                    </p:animEffect>
                                  </p:childTnLst>
                                </p:cTn>
                              </p:par>
                              <p:par>
                                <p:cTn id="162" presetID="10" presetClass="exit" presetSubtype="0" fill="hold" grpId="1" nodeType="withEffect">
                                  <p:stCondLst>
                                    <p:cond delay="0"/>
                                  </p:stCondLst>
                                  <p:childTnLst>
                                    <p:animEffect transition="out" filter="fade">
                                      <p:cBhvr>
                                        <p:cTn id="163" dur="500"/>
                                        <p:tgtEl>
                                          <p:spTgt spid="35"/>
                                        </p:tgtEl>
                                      </p:cBhvr>
                                    </p:animEffect>
                                    <p:set>
                                      <p:cBhvr>
                                        <p:cTn id="164" dur="1" fill="hold">
                                          <p:stCondLst>
                                            <p:cond delay="499"/>
                                          </p:stCondLst>
                                        </p:cTn>
                                        <p:tgtEl>
                                          <p:spTgt spid="35"/>
                                        </p:tgtEl>
                                        <p:attrNameLst>
                                          <p:attrName>style.visibility</p:attrName>
                                        </p:attrNameLst>
                                      </p:cBhvr>
                                      <p:to>
                                        <p:strVal val="hidden"/>
                                      </p:to>
                                    </p:set>
                                  </p:childTnLst>
                                </p:cTn>
                              </p:par>
                              <p:par>
                                <p:cTn id="165" presetID="10" presetClass="exit" presetSubtype="0" fill="hold" grpId="1" nodeType="withEffect">
                                  <p:stCondLst>
                                    <p:cond delay="0"/>
                                  </p:stCondLst>
                                  <p:childTnLst>
                                    <p:animEffect transition="out" filter="fade">
                                      <p:cBhvr>
                                        <p:cTn id="166" dur="500"/>
                                        <p:tgtEl>
                                          <p:spTgt spid="38"/>
                                        </p:tgtEl>
                                      </p:cBhvr>
                                    </p:animEffect>
                                    <p:set>
                                      <p:cBhvr>
                                        <p:cTn id="167" dur="1" fill="hold">
                                          <p:stCondLst>
                                            <p:cond delay="499"/>
                                          </p:stCondLst>
                                        </p:cTn>
                                        <p:tgtEl>
                                          <p:spTgt spid="38"/>
                                        </p:tgtEl>
                                        <p:attrNameLst>
                                          <p:attrName>style.visibility</p:attrName>
                                        </p:attrNameLst>
                                      </p:cBhvr>
                                      <p:to>
                                        <p:strVal val="hidden"/>
                                      </p:to>
                                    </p:set>
                                  </p:childTnLst>
                                </p:cTn>
                              </p:par>
                              <p:par>
                                <p:cTn id="168" presetID="10" presetClass="exit" presetSubtype="0" fill="hold" grpId="1" nodeType="withEffect">
                                  <p:stCondLst>
                                    <p:cond delay="0"/>
                                  </p:stCondLst>
                                  <p:childTnLst>
                                    <p:animEffect transition="out" filter="fade">
                                      <p:cBhvr>
                                        <p:cTn id="169" dur="500"/>
                                        <p:tgtEl>
                                          <p:spTgt spid="44"/>
                                        </p:tgtEl>
                                      </p:cBhvr>
                                    </p:animEffect>
                                    <p:set>
                                      <p:cBhvr>
                                        <p:cTn id="170" dur="1" fill="hold">
                                          <p:stCondLst>
                                            <p:cond delay="499"/>
                                          </p:stCondLst>
                                        </p:cTn>
                                        <p:tgtEl>
                                          <p:spTgt spid="44"/>
                                        </p:tgtEl>
                                        <p:attrNameLst>
                                          <p:attrName>style.visibility</p:attrName>
                                        </p:attrNameLst>
                                      </p:cBhvr>
                                      <p:to>
                                        <p:strVal val="hidden"/>
                                      </p:to>
                                    </p:set>
                                  </p:childTnLst>
                                </p:cTn>
                              </p:par>
                              <p:par>
                                <p:cTn id="171" presetID="10" presetClass="exit" presetSubtype="0" fill="hold" grpId="1" nodeType="withEffect">
                                  <p:stCondLst>
                                    <p:cond delay="0"/>
                                  </p:stCondLst>
                                  <p:childTnLst>
                                    <p:animEffect transition="out" filter="fade">
                                      <p:cBhvr>
                                        <p:cTn id="172" dur="500"/>
                                        <p:tgtEl>
                                          <p:spTgt spid="39"/>
                                        </p:tgtEl>
                                      </p:cBhvr>
                                    </p:animEffect>
                                    <p:set>
                                      <p:cBhvr>
                                        <p:cTn id="173" dur="1" fill="hold">
                                          <p:stCondLst>
                                            <p:cond delay="499"/>
                                          </p:stCondLst>
                                        </p:cTn>
                                        <p:tgtEl>
                                          <p:spTgt spid="39"/>
                                        </p:tgtEl>
                                        <p:attrNameLst>
                                          <p:attrName>style.visibility</p:attrName>
                                        </p:attrNameLst>
                                      </p:cBhvr>
                                      <p:to>
                                        <p:strVal val="hidden"/>
                                      </p:to>
                                    </p:set>
                                  </p:childTnLst>
                                </p:cTn>
                              </p:par>
                              <p:par>
                                <p:cTn id="174" presetID="10" presetClass="exit" presetSubtype="0" fill="hold" grpId="1" nodeType="withEffect">
                                  <p:stCondLst>
                                    <p:cond delay="0"/>
                                  </p:stCondLst>
                                  <p:childTnLst>
                                    <p:animEffect transition="out" filter="fade">
                                      <p:cBhvr>
                                        <p:cTn id="175" dur="500"/>
                                        <p:tgtEl>
                                          <p:spTgt spid="37"/>
                                        </p:tgtEl>
                                      </p:cBhvr>
                                    </p:animEffect>
                                    <p:set>
                                      <p:cBhvr>
                                        <p:cTn id="176" dur="1" fill="hold">
                                          <p:stCondLst>
                                            <p:cond delay="499"/>
                                          </p:stCondLst>
                                        </p:cTn>
                                        <p:tgtEl>
                                          <p:spTgt spid="37"/>
                                        </p:tgtEl>
                                        <p:attrNameLst>
                                          <p:attrName>style.visibility</p:attrName>
                                        </p:attrNameLst>
                                      </p:cBhvr>
                                      <p:to>
                                        <p:strVal val="hidden"/>
                                      </p:to>
                                    </p:set>
                                  </p:childTnLst>
                                </p:cTn>
                              </p:par>
                              <p:par>
                                <p:cTn id="177" presetID="10" presetClass="entr" presetSubtype="0" fill="hold" grpId="0" nodeType="withEffect">
                                  <p:stCondLst>
                                    <p:cond delay="0"/>
                                  </p:stCondLst>
                                  <p:childTnLst>
                                    <p:set>
                                      <p:cBhvr>
                                        <p:cTn id="178" dur="1" fill="hold">
                                          <p:stCondLst>
                                            <p:cond delay="0"/>
                                          </p:stCondLst>
                                        </p:cTn>
                                        <p:tgtEl>
                                          <p:spTgt spid="40"/>
                                        </p:tgtEl>
                                        <p:attrNameLst>
                                          <p:attrName>style.visibility</p:attrName>
                                        </p:attrNameLst>
                                      </p:cBhvr>
                                      <p:to>
                                        <p:strVal val="visible"/>
                                      </p:to>
                                    </p:set>
                                    <p:animEffect transition="in" filter="fade">
                                      <p:cBhvr>
                                        <p:cTn id="179" dur="500"/>
                                        <p:tgtEl>
                                          <p:spTgt spid="40"/>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41"/>
                                        </p:tgtEl>
                                        <p:attrNameLst>
                                          <p:attrName>style.visibility</p:attrName>
                                        </p:attrNameLst>
                                      </p:cBhvr>
                                      <p:to>
                                        <p:strVal val="visible"/>
                                      </p:to>
                                    </p:set>
                                    <p:animEffect transition="in" filter="fade">
                                      <p:cBhvr>
                                        <p:cTn id="18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6" grpId="1"/>
      <p:bldP spid="51" grpId="0"/>
      <p:bldP spid="4" grpId="0" animBg="1"/>
      <p:bldP spid="68" grpId="0" animBg="1"/>
      <p:bldP spid="69" grpId="0" animBg="1"/>
      <p:bldP spid="70" grpId="0" animBg="1"/>
      <p:bldP spid="71" grpId="0" animBg="1"/>
      <p:bldP spid="65" grpId="0" animBg="1"/>
      <p:bldP spid="66" grpId="0" animBg="1"/>
      <p:bldP spid="67" grpId="0" animBg="1"/>
      <p:bldP spid="62" grpId="0" animBg="1"/>
      <p:bldP spid="63" grpId="0" animBg="1"/>
      <p:bldP spid="64" grpId="0" animBg="1"/>
      <p:bldP spid="55" grpId="0" animBg="1"/>
      <p:bldP spid="56" grpId="0" animBg="1"/>
      <p:bldP spid="57" grpId="0" animBg="1"/>
      <p:bldP spid="58" grpId="0" animBg="1"/>
      <p:bldP spid="31" grpId="0" animBg="1"/>
      <p:bldP spid="32" grpId="0"/>
      <p:bldP spid="15" grpId="0"/>
      <p:bldP spid="15" grpId="1"/>
      <p:bldP spid="72" grpId="0"/>
      <p:bldP spid="72" grpId="1"/>
      <p:bldP spid="74" grpId="0"/>
      <p:bldP spid="74" grpId="1"/>
      <p:bldP spid="35" grpId="0"/>
      <p:bldP spid="35" grpId="1"/>
      <p:bldP spid="37" grpId="0" animBg="1"/>
      <p:bldP spid="37" grpId="1" animBg="1"/>
      <p:bldP spid="38" grpId="0" animBg="1"/>
      <p:bldP spid="38" grpId="1" animBg="1"/>
      <p:bldP spid="39" grpId="0" animBg="1"/>
      <p:bldP spid="39" grpId="1" animBg="1"/>
      <p:bldP spid="40" grpId="0" animBg="1"/>
      <p:bldP spid="41" grpId="0"/>
      <p:bldP spid="44" grpId="0" animBg="1"/>
      <p:bldP spid="44"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2"/>
          <p:cNvSpPr txBox="1">
            <a:spLocks noChangeArrowheads="1"/>
          </p:cNvSpPr>
          <p:nvPr/>
        </p:nvSpPr>
        <p:spPr bwMode="auto">
          <a:xfrm>
            <a:off x="220663" y="1439863"/>
            <a:ext cx="8610600" cy="1619250"/>
          </a:xfrm>
          <a:prstGeom prst="rect">
            <a:avLst/>
          </a:prstGeom>
          <a:noFill/>
          <a:ln>
            <a:noFill/>
          </a:ln>
          <a:extLst/>
        </p:spPr>
        <p:txBody>
          <a:bodyPr>
            <a:spAutoFit/>
          </a:bodyPr>
          <a:lstStyle>
            <a:lvl1pPr marL="2286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ct val="30000"/>
              </a:spcBef>
              <a:spcAft>
                <a:spcPts val="0"/>
              </a:spcAft>
              <a:buClr>
                <a:schemeClr val="bg2"/>
              </a:buClr>
              <a:buFontTx/>
              <a:buChar char="•"/>
              <a:defRPr/>
            </a:pPr>
            <a:r>
              <a:rPr lang="en-US" sz="1600" dirty="0" smtClean="0">
                <a:solidFill>
                  <a:schemeClr val="bg1"/>
                </a:solidFill>
                <a:latin typeface="+mj-lt"/>
              </a:rPr>
              <a:t> B-cell </a:t>
            </a:r>
            <a:r>
              <a:rPr lang="en-US" sz="1600" b="1" dirty="0" smtClean="0">
                <a:solidFill>
                  <a:schemeClr val="bg1"/>
                </a:solidFill>
                <a:latin typeface="+mj-lt"/>
              </a:rPr>
              <a:t>antibody receptors</a:t>
            </a:r>
            <a:r>
              <a:rPr lang="en-US" sz="1600" dirty="0" smtClean="0">
                <a:solidFill>
                  <a:schemeClr val="bg1"/>
                </a:solidFill>
                <a:latin typeface="+mj-lt"/>
              </a:rPr>
              <a:t> </a:t>
            </a:r>
            <a:r>
              <a:rPr lang="en-GB" sz="1600" dirty="0" smtClean="0">
                <a:solidFill>
                  <a:schemeClr val="bg1"/>
                </a:solidFill>
                <a:latin typeface="+mj-lt"/>
              </a:rPr>
              <a:t>recognise</a:t>
            </a:r>
            <a:r>
              <a:rPr lang="en-US" sz="1600" dirty="0" smtClean="0">
                <a:solidFill>
                  <a:schemeClr val="bg1"/>
                </a:solidFill>
                <a:latin typeface="+mj-lt"/>
              </a:rPr>
              <a:t> </a:t>
            </a:r>
            <a:r>
              <a:rPr lang="en-US" sz="1600" b="1" dirty="0" smtClean="0">
                <a:solidFill>
                  <a:schemeClr val="bg1"/>
                </a:solidFill>
                <a:latin typeface="+mj-lt"/>
              </a:rPr>
              <a:t>antigens</a:t>
            </a:r>
          </a:p>
          <a:p>
            <a:pPr eaLnBrk="1" fontAlgn="auto" hangingPunct="1">
              <a:spcBef>
                <a:spcPct val="30000"/>
              </a:spcBef>
              <a:spcAft>
                <a:spcPts val="0"/>
              </a:spcAft>
              <a:buClr>
                <a:schemeClr val="bg2"/>
              </a:buClr>
              <a:buFontTx/>
              <a:buChar char="•"/>
              <a:defRPr/>
            </a:pPr>
            <a:r>
              <a:rPr lang="en-US" sz="1600" dirty="0">
                <a:solidFill>
                  <a:schemeClr val="bg1"/>
                </a:solidFill>
                <a:latin typeface="+mj-lt"/>
              </a:rPr>
              <a:t> </a:t>
            </a:r>
            <a:r>
              <a:rPr lang="en-US" sz="1600" b="1" dirty="0" smtClean="0">
                <a:solidFill>
                  <a:schemeClr val="bg1"/>
                </a:solidFill>
                <a:latin typeface="+mj-lt"/>
              </a:rPr>
              <a:t>Antigens</a:t>
            </a:r>
            <a:r>
              <a:rPr lang="en-US" sz="1600" dirty="0" smtClean="0">
                <a:solidFill>
                  <a:schemeClr val="bg1"/>
                </a:solidFill>
                <a:latin typeface="+mj-lt"/>
              </a:rPr>
              <a:t> are molecules that cause an organism to generate antibodies</a:t>
            </a:r>
          </a:p>
          <a:p>
            <a:pPr eaLnBrk="1" fontAlgn="auto" hangingPunct="1">
              <a:spcBef>
                <a:spcPct val="30000"/>
              </a:spcBef>
              <a:spcAft>
                <a:spcPts val="0"/>
              </a:spcAft>
              <a:buClr>
                <a:schemeClr val="bg2"/>
              </a:buClr>
              <a:buFontTx/>
              <a:buChar char="•"/>
              <a:defRPr/>
            </a:pPr>
            <a:r>
              <a:rPr lang="en-US" sz="1600" dirty="0" smtClean="0">
                <a:solidFill>
                  <a:schemeClr val="bg1"/>
                </a:solidFill>
                <a:latin typeface="+mj-lt"/>
              </a:rPr>
              <a:t> </a:t>
            </a:r>
            <a:r>
              <a:rPr lang="en-US" sz="1600" dirty="0">
                <a:solidFill>
                  <a:schemeClr val="bg1"/>
                </a:solidFill>
                <a:latin typeface="+mj-lt"/>
              </a:rPr>
              <a:t>B-cells </a:t>
            </a:r>
            <a:r>
              <a:rPr lang="en-US" sz="1600" dirty="0" smtClean="0">
                <a:solidFill>
                  <a:schemeClr val="bg1"/>
                </a:solidFill>
                <a:latin typeface="+mj-lt"/>
              </a:rPr>
              <a:t>activate </a:t>
            </a:r>
            <a:r>
              <a:rPr lang="en-US" sz="1600" dirty="0">
                <a:solidFill>
                  <a:schemeClr val="bg1"/>
                </a:solidFill>
                <a:latin typeface="+mj-lt"/>
              </a:rPr>
              <a:t>when their </a:t>
            </a:r>
            <a:r>
              <a:rPr lang="en-US" sz="1600" b="1" dirty="0" smtClean="0">
                <a:solidFill>
                  <a:schemeClr val="bg1"/>
                </a:solidFill>
                <a:latin typeface="+mj-lt"/>
              </a:rPr>
              <a:t>antibody receptors</a:t>
            </a:r>
            <a:r>
              <a:rPr lang="en-US" sz="1600" dirty="0" smtClean="0">
                <a:solidFill>
                  <a:schemeClr val="bg1"/>
                </a:solidFill>
                <a:latin typeface="+mj-lt"/>
              </a:rPr>
              <a:t> </a:t>
            </a:r>
            <a:r>
              <a:rPr lang="en-US" sz="1600" dirty="0">
                <a:solidFill>
                  <a:schemeClr val="bg1"/>
                </a:solidFill>
                <a:latin typeface="+mj-lt"/>
              </a:rPr>
              <a:t>bind </a:t>
            </a:r>
            <a:r>
              <a:rPr lang="en-US" sz="1600" dirty="0" smtClean="0">
                <a:solidFill>
                  <a:schemeClr val="bg1"/>
                </a:solidFill>
                <a:latin typeface="+mj-lt"/>
              </a:rPr>
              <a:t>antigen</a:t>
            </a:r>
            <a:endParaRPr lang="en-US" sz="1600" dirty="0">
              <a:solidFill>
                <a:schemeClr val="bg1"/>
              </a:solidFill>
              <a:latin typeface="+mj-lt"/>
            </a:endParaRPr>
          </a:p>
          <a:p>
            <a:pPr eaLnBrk="1" fontAlgn="auto" hangingPunct="1">
              <a:spcBef>
                <a:spcPct val="30000"/>
              </a:spcBef>
              <a:spcAft>
                <a:spcPts val="0"/>
              </a:spcAft>
              <a:buClr>
                <a:schemeClr val="bg2"/>
              </a:buClr>
              <a:buFontTx/>
              <a:buChar char="•"/>
              <a:defRPr/>
            </a:pPr>
            <a:r>
              <a:rPr lang="en-US" sz="1600" dirty="0">
                <a:solidFill>
                  <a:schemeClr val="bg1"/>
                </a:solidFill>
                <a:latin typeface="+mj-lt"/>
              </a:rPr>
              <a:t> Activated B-cells differentiate into </a:t>
            </a:r>
            <a:r>
              <a:rPr lang="en-US" sz="1600" b="1" dirty="0">
                <a:solidFill>
                  <a:schemeClr val="bg1"/>
                </a:solidFill>
                <a:latin typeface="+mj-lt"/>
              </a:rPr>
              <a:t>plasma </a:t>
            </a:r>
            <a:r>
              <a:rPr lang="en-US" sz="1600" b="1" dirty="0" smtClean="0">
                <a:solidFill>
                  <a:schemeClr val="bg1"/>
                </a:solidFill>
                <a:latin typeface="+mj-lt"/>
              </a:rPr>
              <a:t>cells</a:t>
            </a:r>
            <a:r>
              <a:rPr lang="en-US" sz="1600" dirty="0">
                <a:solidFill>
                  <a:schemeClr val="bg1"/>
                </a:solidFill>
                <a:latin typeface="+mj-lt"/>
              </a:rPr>
              <a:t> </a:t>
            </a:r>
            <a:r>
              <a:rPr lang="en-US" sz="1600" dirty="0" smtClean="0">
                <a:solidFill>
                  <a:schemeClr val="bg1"/>
                </a:solidFill>
                <a:latin typeface="+mj-lt"/>
              </a:rPr>
              <a:t>and </a:t>
            </a:r>
            <a:r>
              <a:rPr lang="en-US" sz="1600" dirty="0">
                <a:solidFill>
                  <a:schemeClr val="bg1"/>
                </a:solidFill>
                <a:latin typeface="+mj-lt"/>
              </a:rPr>
              <a:t>memory </a:t>
            </a:r>
            <a:r>
              <a:rPr lang="en-US" sz="1600" b="1" dirty="0" smtClean="0">
                <a:solidFill>
                  <a:schemeClr val="bg1"/>
                </a:solidFill>
                <a:latin typeface="+mj-lt"/>
              </a:rPr>
              <a:t>B-cells</a:t>
            </a:r>
          </a:p>
          <a:p>
            <a:pPr eaLnBrk="1" fontAlgn="auto" hangingPunct="1">
              <a:spcBef>
                <a:spcPct val="30000"/>
              </a:spcBef>
              <a:spcAft>
                <a:spcPts val="0"/>
              </a:spcAft>
              <a:buClr>
                <a:schemeClr val="bg2"/>
              </a:buClr>
              <a:buFontTx/>
              <a:buChar char="•"/>
              <a:defRPr/>
            </a:pPr>
            <a:r>
              <a:rPr lang="en-US" sz="1600" dirty="0">
                <a:solidFill>
                  <a:schemeClr val="bg1"/>
                </a:solidFill>
                <a:latin typeface="+mj-lt"/>
              </a:rPr>
              <a:t> </a:t>
            </a:r>
            <a:r>
              <a:rPr lang="en-US" sz="1600" dirty="0" smtClean="0">
                <a:solidFill>
                  <a:schemeClr val="bg1"/>
                </a:solidFill>
                <a:latin typeface="+mj-lt"/>
              </a:rPr>
              <a:t>Plasma cells secrete </a:t>
            </a:r>
            <a:r>
              <a:rPr lang="en-US" sz="1600" b="1" dirty="0" smtClean="0">
                <a:solidFill>
                  <a:schemeClr val="bg1"/>
                </a:solidFill>
                <a:latin typeface="+mj-lt"/>
              </a:rPr>
              <a:t>antibodies</a:t>
            </a:r>
            <a:endParaRPr lang="en-US" sz="1600" b="1" dirty="0">
              <a:solidFill>
                <a:schemeClr val="bg1"/>
              </a:solidFill>
              <a:latin typeface="+mj-lt"/>
            </a:endParaRPr>
          </a:p>
        </p:txBody>
      </p:sp>
      <p:sp>
        <p:nvSpPr>
          <p:cNvPr id="10243" name="Rectangle 3"/>
          <p:cNvSpPr>
            <a:spLocks noGrp="1" noChangeArrowheads="1"/>
          </p:cNvSpPr>
          <p:nvPr>
            <p:ph type="title"/>
          </p:nvPr>
        </p:nvSpPr>
        <p:spPr>
          <a:xfrm>
            <a:off x="384175" y="0"/>
            <a:ext cx="8424863" cy="1093788"/>
          </a:xfrm>
        </p:spPr>
        <p:txBody>
          <a:bodyPr/>
          <a:lstStyle/>
          <a:p>
            <a:pPr eaLnBrk="1" hangingPunct="1"/>
            <a:r>
              <a:rPr lang="en-US" altLang="en-US" smtClean="0"/>
              <a:t>B-Cells Produce Antibodies</a:t>
            </a:r>
          </a:p>
        </p:txBody>
      </p:sp>
      <p:grpSp>
        <p:nvGrpSpPr>
          <p:cNvPr id="2" name="Group 4"/>
          <p:cNvGrpSpPr>
            <a:grpSpLocks/>
          </p:cNvGrpSpPr>
          <p:nvPr/>
        </p:nvGrpSpPr>
        <p:grpSpPr bwMode="auto">
          <a:xfrm rot="-2661969">
            <a:off x="2501900" y="4076700"/>
            <a:ext cx="1454150" cy="1254125"/>
            <a:chOff x="3026" y="3129"/>
            <a:chExt cx="916" cy="789"/>
          </a:xfrm>
        </p:grpSpPr>
        <p:sp>
          <p:nvSpPr>
            <p:cNvPr id="130273" name="Text Box 5"/>
            <p:cNvSpPr txBox="1">
              <a:spLocks noChangeArrowheads="1"/>
            </p:cNvSpPr>
            <p:nvPr/>
          </p:nvSpPr>
          <p:spPr bwMode="auto">
            <a:xfrm rot="16406454">
              <a:off x="3073" y="3435"/>
              <a:ext cx="238" cy="330"/>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800" b="1" dirty="0">
                  <a:solidFill>
                    <a:schemeClr val="bg2">
                      <a:lumMod val="60000"/>
                      <a:lumOff val="40000"/>
                    </a:schemeClr>
                  </a:solidFill>
                </a:rPr>
                <a:t>Y</a:t>
              </a:r>
            </a:p>
          </p:txBody>
        </p:sp>
        <p:sp>
          <p:nvSpPr>
            <p:cNvPr id="130274" name="Text Box 6"/>
            <p:cNvSpPr txBox="1">
              <a:spLocks noChangeArrowheads="1"/>
            </p:cNvSpPr>
            <p:nvPr/>
          </p:nvSpPr>
          <p:spPr bwMode="auto">
            <a:xfrm rot="7845156">
              <a:off x="3646" y="3617"/>
              <a:ext cx="267" cy="330"/>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800" b="1" dirty="0">
                  <a:solidFill>
                    <a:schemeClr val="bg2">
                      <a:lumMod val="60000"/>
                      <a:lumOff val="40000"/>
                    </a:schemeClr>
                  </a:solidFill>
                </a:rPr>
                <a:t>Y</a:t>
              </a:r>
            </a:p>
          </p:txBody>
        </p:sp>
        <p:sp>
          <p:nvSpPr>
            <p:cNvPr id="130275" name="Text Box 7"/>
            <p:cNvSpPr txBox="1">
              <a:spLocks noChangeArrowheads="1"/>
            </p:cNvSpPr>
            <p:nvPr/>
          </p:nvSpPr>
          <p:spPr bwMode="auto">
            <a:xfrm>
              <a:off x="3379" y="3126"/>
              <a:ext cx="267" cy="330"/>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800" b="1" dirty="0">
                  <a:solidFill>
                    <a:schemeClr val="bg2">
                      <a:lumMod val="60000"/>
                      <a:lumOff val="40000"/>
                    </a:schemeClr>
                  </a:solidFill>
                </a:rPr>
                <a:t>Y</a:t>
              </a:r>
            </a:p>
          </p:txBody>
        </p:sp>
        <p:grpSp>
          <p:nvGrpSpPr>
            <p:cNvPr id="10476" name="Group 8"/>
            <p:cNvGrpSpPr>
              <a:grpSpLocks noChangeAspect="1"/>
            </p:cNvGrpSpPr>
            <p:nvPr/>
          </p:nvGrpSpPr>
          <p:grpSpPr bwMode="auto">
            <a:xfrm>
              <a:off x="3268" y="3362"/>
              <a:ext cx="526" cy="464"/>
              <a:chOff x="2646" y="1887"/>
              <a:chExt cx="452" cy="399"/>
            </a:xfrm>
          </p:grpSpPr>
          <p:sp>
            <p:nvSpPr>
              <p:cNvPr id="308" name="Freeform 9"/>
              <p:cNvSpPr>
                <a:spLocks noChangeAspect="1"/>
              </p:cNvSpPr>
              <p:nvPr/>
            </p:nvSpPr>
            <p:spPr bwMode="auto">
              <a:xfrm>
                <a:off x="2649" y="1882"/>
                <a:ext cx="451" cy="398"/>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a:no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77" name="Freeform 9"/>
              <p:cNvSpPr>
                <a:spLocks noChangeAspect="1"/>
              </p:cNvSpPr>
              <p:nvPr/>
            </p:nvSpPr>
            <p:spPr bwMode="auto">
              <a:xfrm>
                <a:off x="2648" y="1884"/>
                <a:ext cx="451" cy="398"/>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CC66">
                      <a:alpha val="50998"/>
                    </a:srgbClr>
                  </a:gs>
                  <a:gs pos="100000">
                    <a:srgbClr val="FF6600">
                      <a:alpha val="49001"/>
                    </a:srgbClr>
                  </a:gs>
                </a:gsLst>
                <a:path path="rect">
                  <a:fillToRect l="50000" t="50000" r="50000" b="50000"/>
                </a:path>
              </a:gradFill>
              <a:ln w="9525">
                <a:solidFill>
                  <a:srgbClr val="FF9933"/>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78" name="Freeform 10"/>
              <p:cNvSpPr>
                <a:spLocks noChangeAspect="1"/>
              </p:cNvSpPr>
              <p:nvPr/>
            </p:nvSpPr>
            <p:spPr bwMode="auto">
              <a:xfrm>
                <a:off x="2849" y="1946"/>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79" name="Freeform 11"/>
              <p:cNvSpPr>
                <a:spLocks noChangeAspect="1"/>
              </p:cNvSpPr>
              <p:nvPr/>
            </p:nvSpPr>
            <p:spPr bwMode="auto">
              <a:xfrm>
                <a:off x="2897" y="1932"/>
                <a:ext cx="5"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0" name="Freeform 12"/>
              <p:cNvSpPr>
                <a:spLocks noChangeAspect="1"/>
              </p:cNvSpPr>
              <p:nvPr/>
            </p:nvSpPr>
            <p:spPr bwMode="auto">
              <a:xfrm>
                <a:off x="2939" y="1989"/>
                <a:ext cx="7"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1" name="Freeform 13"/>
              <p:cNvSpPr>
                <a:spLocks noChangeAspect="1"/>
              </p:cNvSpPr>
              <p:nvPr/>
            </p:nvSpPr>
            <p:spPr bwMode="auto">
              <a:xfrm>
                <a:off x="2946" y="2162"/>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2" name="Freeform 14"/>
              <p:cNvSpPr>
                <a:spLocks noChangeAspect="1"/>
              </p:cNvSpPr>
              <p:nvPr/>
            </p:nvSpPr>
            <p:spPr bwMode="auto">
              <a:xfrm>
                <a:off x="2874" y="2198"/>
                <a:ext cx="6" cy="7"/>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3" name="Freeform 15"/>
              <p:cNvSpPr>
                <a:spLocks noChangeAspect="1"/>
              </p:cNvSpPr>
              <p:nvPr/>
            </p:nvSpPr>
            <p:spPr bwMode="auto">
              <a:xfrm>
                <a:off x="2732" y="2007"/>
                <a:ext cx="22" cy="4"/>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4" name="Freeform 16"/>
              <p:cNvSpPr>
                <a:spLocks noChangeAspect="1"/>
              </p:cNvSpPr>
              <p:nvPr/>
            </p:nvSpPr>
            <p:spPr bwMode="auto">
              <a:xfrm>
                <a:off x="2769" y="1965"/>
                <a:ext cx="21"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5" name="Freeform 17"/>
              <p:cNvSpPr>
                <a:spLocks noChangeAspect="1"/>
              </p:cNvSpPr>
              <p:nvPr/>
            </p:nvSpPr>
            <p:spPr bwMode="auto">
              <a:xfrm>
                <a:off x="2744" y="2176"/>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6" name="Freeform 18"/>
              <p:cNvSpPr>
                <a:spLocks noChangeAspect="1"/>
              </p:cNvSpPr>
              <p:nvPr/>
            </p:nvSpPr>
            <p:spPr bwMode="auto">
              <a:xfrm rot="1588548">
                <a:off x="2860" y="1996"/>
                <a:ext cx="38" cy="64"/>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7" name="Freeform 19"/>
              <p:cNvSpPr>
                <a:spLocks noChangeAspect="1"/>
              </p:cNvSpPr>
              <p:nvPr/>
            </p:nvSpPr>
            <p:spPr bwMode="auto">
              <a:xfrm rot="20011452" flipV="1">
                <a:off x="2838" y="2085"/>
                <a:ext cx="37" cy="64"/>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8" name="Freeform 20"/>
              <p:cNvSpPr>
                <a:spLocks noChangeAspect="1"/>
              </p:cNvSpPr>
              <p:nvPr/>
            </p:nvSpPr>
            <p:spPr bwMode="auto">
              <a:xfrm rot="20011452" flipV="1">
                <a:off x="2824" y="1992"/>
                <a:ext cx="38"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89" name="Freeform 21"/>
              <p:cNvSpPr>
                <a:spLocks noChangeAspect="1"/>
              </p:cNvSpPr>
              <p:nvPr/>
            </p:nvSpPr>
            <p:spPr bwMode="auto">
              <a:xfrm flipH="1">
                <a:off x="2890" y="2034"/>
                <a:ext cx="39"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0" name="Freeform 22"/>
              <p:cNvSpPr>
                <a:spLocks noChangeAspect="1"/>
              </p:cNvSpPr>
              <p:nvPr/>
            </p:nvSpPr>
            <p:spPr bwMode="auto">
              <a:xfrm rot="4687844" flipH="1">
                <a:off x="2871" y="2029"/>
                <a:ext cx="39"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1" name="Freeform 23"/>
              <p:cNvSpPr>
                <a:spLocks noChangeAspect="1"/>
              </p:cNvSpPr>
              <p:nvPr/>
            </p:nvSpPr>
            <p:spPr bwMode="auto">
              <a:xfrm rot="-2250469">
                <a:off x="2867" y="2067"/>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2" name="Freeform 24"/>
              <p:cNvSpPr>
                <a:spLocks noChangeAspect="1"/>
              </p:cNvSpPr>
              <p:nvPr/>
            </p:nvSpPr>
            <p:spPr bwMode="auto">
              <a:xfrm>
                <a:off x="2843" y="2045"/>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3" name="Freeform 25"/>
              <p:cNvSpPr>
                <a:spLocks noChangeAspect="1"/>
              </p:cNvSpPr>
              <p:nvPr/>
            </p:nvSpPr>
            <p:spPr bwMode="auto">
              <a:xfrm rot="17541503" flipV="1">
                <a:off x="2786" y="1991"/>
                <a:ext cx="39"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4" name="Freeform 26"/>
              <p:cNvSpPr>
                <a:spLocks noChangeAspect="1"/>
              </p:cNvSpPr>
              <p:nvPr/>
            </p:nvSpPr>
            <p:spPr bwMode="auto">
              <a:xfrm flipH="1">
                <a:off x="2758" y="2020"/>
                <a:ext cx="39" cy="64"/>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5" name="Freeform 27"/>
              <p:cNvSpPr>
                <a:spLocks noChangeAspect="1"/>
              </p:cNvSpPr>
              <p:nvPr/>
            </p:nvSpPr>
            <p:spPr bwMode="auto">
              <a:xfrm rot="13389691" flipH="1">
                <a:off x="2733" y="2041"/>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6" name="Freeform 28"/>
              <p:cNvSpPr>
                <a:spLocks noChangeAspect="1"/>
              </p:cNvSpPr>
              <p:nvPr/>
            </p:nvSpPr>
            <p:spPr bwMode="auto">
              <a:xfrm rot="-6913792">
                <a:off x="2782" y="2053"/>
                <a:ext cx="40" cy="64"/>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7" name="Freeform 29"/>
              <p:cNvSpPr>
                <a:spLocks noChangeAspect="1"/>
              </p:cNvSpPr>
              <p:nvPr/>
            </p:nvSpPr>
            <p:spPr bwMode="auto">
              <a:xfrm rot="1588548">
                <a:off x="2762" y="2043"/>
                <a:ext cx="37"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8" name="Freeform 30"/>
              <p:cNvSpPr>
                <a:spLocks noChangeAspect="1"/>
              </p:cNvSpPr>
              <p:nvPr/>
            </p:nvSpPr>
            <p:spPr bwMode="auto">
              <a:xfrm rot="-5591453">
                <a:off x="2813" y="2052"/>
                <a:ext cx="39"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299" name="Freeform 31"/>
              <p:cNvSpPr>
                <a:spLocks noChangeAspect="1"/>
              </p:cNvSpPr>
              <p:nvPr/>
            </p:nvSpPr>
            <p:spPr bwMode="auto">
              <a:xfrm>
                <a:off x="2921" y="2047"/>
                <a:ext cx="21" cy="4"/>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0" name="Freeform 32"/>
              <p:cNvSpPr>
                <a:spLocks noChangeAspect="1"/>
              </p:cNvSpPr>
              <p:nvPr/>
            </p:nvSpPr>
            <p:spPr bwMode="auto">
              <a:xfrm>
                <a:off x="2746" y="2087"/>
                <a:ext cx="12"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1" name="Freeform 33"/>
              <p:cNvSpPr>
                <a:spLocks noChangeAspect="1"/>
              </p:cNvSpPr>
              <p:nvPr/>
            </p:nvSpPr>
            <p:spPr bwMode="auto">
              <a:xfrm>
                <a:off x="2751" y="2063"/>
                <a:ext cx="13"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2" name="Freeform 34"/>
              <p:cNvSpPr>
                <a:spLocks noChangeAspect="1"/>
              </p:cNvSpPr>
              <p:nvPr/>
            </p:nvSpPr>
            <p:spPr bwMode="auto">
              <a:xfrm>
                <a:off x="2819" y="2146"/>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3" name="Freeform 35"/>
              <p:cNvSpPr>
                <a:spLocks noChangeAspect="1"/>
              </p:cNvSpPr>
              <p:nvPr/>
            </p:nvSpPr>
            <p:spPr bwMode="auto">
              <a:xfrm>
                <a:off x="2832" y="2072"/>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4" name="Freeform 36"/>
              <p:cNvSpPr>
                <a:spLocks noChangeAspect="1"/>
              </p:cNvSpPr>
              <p:nvPr/>
            </p:nvSpPr>
            <p:spPr bwMode="auto">
              <a:xfrm>
                <a:off x="2837" y="2144"/>
                <a:ext cx="11" cy="10"/>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5" name="Freeform 37"/>
              <p:cNvSpPr>
                <a:spLocks noChangeAspect="1"/>
              </p:cNvSpPr>
              <p:nvPr/>
            </p:nvSpPr>
            <p:spPr bwMode="auto">
              <a:xfrm>
                <a:off x="2792" y="2080"/>
                <a:ext cx="12"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6" name="Freeform 38"/>
              <p:cNvSpPr>
                <a:spLocks noChangeAspect="1"/>
              </p:cNvSpPr>
              <p:nvPr/>
            </p:nvSpPr>
            <p:spPr bwMode="auto">
              <a:xfrm>
                <a:off x="2795" y="210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7" name="Freeform 39"/>
              <p:cNvSpPr>
                <a:spLocks noChangeAspect="1"/>
              </p:cNvSpPr>
              <p:nvPr/>
            </p:nvSpPr>
            <p:spPr bwMode="auto">
              <a:xfrm>
                <a:off x="2783" y="2105"/>
                <a:ext cx="13"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8" name="Freeform 40"/>
              <p:cNvSpPr>
                <a:spLocks noChangeAspect="1"/>
              </p:cNvSpPr>
              <p:nvPr/>
            </p:nvSpPr>
            <p:spPr bwMode="auto">
              <a:xfrm>
                <a:off x="2798" y="2126"/>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09" name="Freeform 41"/>
              <p:cNvSpPr>
                <a:spLocks noChangeAspect="1"/>
              </p:cNvSpPr>
              <p:nvPr/>
            </p:nvSpPr>
            <p:spPr bwMode="auto">
              <a:xfrm>
                <a:off x="2817" y="2125"/>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0" name="Freeform 42"/>
              <p:cNvSpPr>
                <a:spLocks noChangeAspect="1"/>
              </p:cNvSpPr>
              <p:nvPr/>
            </p:nvSpPr>
            <p:spPr bwMode="auto">
              <a:xfrm>
                <a:off x="2812" y="2062"/>
                <a:ext cx="9" cy="10"/>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1" name="Freeform 43"/>
              <p:cNvSpPr>
                <a:spLocks noChangeAspect="1"/>
              </p:cNvSpPr>
              <p:nvPr/>
            </p:nvSpPr>
            <p:spPr bwMode="auto">
              <a:xfrm>
                <a:off x="2837" y="2127"/>
                <a:ext cx="9"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2" name="Freeform 44"/>
              <p:cNvSpPr>
                <a:spLocks noChangeAspect="1"/>
              </p:cNvSpPr>
              <p:nvPr/>
            </p:nvSpPr>
            <p:spPr bwMode="auto">
              <a:xfrm>
                <a:off x="2803" y="2044"/>
                <a:ext cx="14"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3" name="Freeform 45"/>
              <p:cNvSpPr>
                <a:spLocks noChangeAspect="1"/>
              </p:cNvSpPr>
              <p:nvPr/>
            </p:nvSpPr>
            <p:spPr bwMode="auto">
              <a:xfrm>
                <a:off x="2768" y="2111"/>
                <a:ext cx="13" cy="12"/>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4" name="Freeform 46"/>
              <p:cNvSpPr>
                <a:spLocks noChangeAspect="1"/>
              </p:cNvSpPr>
              <p:nvPr/>
            </p:nvSpPr>
            <p:spPr bwMode="auto">
              <a:xfrm>
                <a:off x="2842" y="2017"/>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5" name="Freeform 47"/>
              <p:cNvSpPr>
                <a:spLocks noChangeAspect="1"/>
              </p:cNvSpPr>
              <p:nvPr/>
            </p:nvSpPr>
            <p:spPr bwMode="auto">
              <a:xfrm>
                <a:off x="2832" y="1993"/>
                <a:ext cx="15"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6" name="Freeform 48"/>
              <p:cNvSpPr>
                <a:spLocks noChangeAspect="1"/>
              </p:cNvSpPr>
              <p:nvPr/>
            </p:nvSpPr>
            <p:spPr bwMode="auto">
              <a:xfrm>
                <a:off x="2819" y="1993"/>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7" name="Freeform 49"/>
              <p:cNvSpPr>
                <a:spLocks noChangeAspect="1"/>
              </p:cNvSpPr>
              <p:nvPr/>
            </p:nvSpPr>
            <p:spPr bwMode="auto">
              <a:xfrm>
                <a:off x="2801" y="2004"/>
                <a:ext cx="14"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8" name="Freeform 50"/>
              <p:cNvSpPr>
                <a:spLocks noChangeAspect="1"/>
              </p:cNvSpPr>
              <p:nvPr/>
            </p:nvSpPr>
            <p:spPr bwMode="auto">
              <a:xfrm>
                <a:off x="2807" y="2023"/>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19" name="Freeform 51"/>
              <p:cNvSpPr>
                <a:spLocks noChangeAspect="1"/>
              </p:cNvSpPr>
              <p:nvPr/>
            </p:nvSpPr>
            <p:spPr bwMode="auto">
              <a:xfrm>
                <a:off x="2836" y="2049"/>
                <a:ext cx="12"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0" name="Freeform 52"/>
              <p:cNvSpPr>
                <a:spLocks noChangeAspect="1"/>
              </p:cNvSpPr>
              <p:nvPr/>
            </p:nvSpPr>
            <p:spPr bwMode="auto">
              <a:xfrm>
                <a:off x="2812" y="210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1" name="Freeform 53"/>
              <p:cNvSpPr>
                <a:spLocks noChangeAspect="1"/>
              </p:cNvSpPr>
              <p:nvPr/>
            </p:nvSpPr>
            <p:spPr bwMode="auto">
              <a:xfrm>
                <a:off x="2910" y="2102"/>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2" name="Freeform 54"/>
              <p:cNvSpPr>
                <a:spLocks noChangeAspect="1"/>
              </p:cNvSpPr>
              <p:nvPr/>
            </p:nvSpPr>
            <p:spPr bwMode="auto">
              <a:xfrm>
                <a:off x="2861" y="2114"/>
                <a:ext cx="12" cy="12"/>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3" name="Freeform 55"/>
              <p:cNvSpPr>
                <a:spLocks noChangeAspect="1"/>
              </p:cNvSpPr>
              <p:nvPr/>
            </p:nvSpPr>
            <p:spPr bwMode="auto">
              <a:xfrm>
                <a:off x="2897" y="2132"/>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4" name="Freeform 56"/>
              <p:cNvSpPr>
                <a:spLocks noChangeAspect="1"/>
              </p:cNvSpPr>
              <p:nvPr/>
            </p:nvSpPr>
            <p:spPr bwMode="auto">
              <a:xfrm>
                <a:off x="2883" y="2094"/>
                <a:ext cx="14"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5" name="Freeform 57"/>
              <p:cNvSpPr>
                <a:spLocks noChangeAspect="1"/>
              </p:cNvSpPr>
              <p:nvPr/>
            </p:nvSpPr>
            <p:spPr bwMode="auto">
              <a:xfrm>
                <a:off x="2863" y="1999"/>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6" name="Freeform 58"/>
              <p:cNvSpPr>
                <a:spLocks noChangeAspect="1"/>
              </p:cNvSpPr>
              <p:nvPr/>
            </p:nvSpPr>
            <p:spPr bwMode="auto">
              <a:xfrm>
                <a:off x="2861" y="2144"/>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7" name="Freeform 59"/>
              <p:cNvSpPr>
                <a:spLocks noChangeAspect="1"/>
              </p:cNvSpPr>
              <p:nvPr/>
            </p:nvSpPr>
            <p:spPr bwMode="auto">
              <a:xfrm>
                <a:off x="2746" y="2035"/>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8" name="Freeform 60"/>
              <p:cNvSpPr>
                <a:spLocks noChangeAspect="1"/>
              </p:cNvSpPr>
              <p:nvPr/>
            </p:nvSpPr>
            <p:spPr bwMode="auto">
              <a:xfrm>
                <a:off x="2844" y="2109"/>
                <a:ext cx="15"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29" name="Freeform 61"/>
              <p:cNvSpPr>
                <a:spLocks noChangeAspect="1"/>
              </p:cNvSpPr>
              <p:nvPr/>
            </p:nvSpPr>
            <p:spPr bwMode="auto">
              <a:xfrm>
                <a:off x="2885" y="2058"/>
                <a:ext cx="9"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0" name="Freeform 62"/>
              <p:cNvSpPr>
                <a:spLocks noChangeAspect="1"/>
              </p:cNvSpPr>
              <p:nvPr/>
            </p:nvSpPr>
            <p:spPr bwMode="auto">
              <a:xfrm>
                <a:off x="2899" y="2077"/>
                <a:ext cx="14"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1" name="Freeform 63"/>
              <p:cNvSpPr>
                <a:spLocks noChangeAspect="1"/>
              </p:cNvSpPr>
              <p:nvPr/>
            </p:nvSpPr>
            <p:spPr bwMode="auto">
              <a:xfrm>
                <a:off x="2886" y="201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2" name="Freeform 64"/>
              <p:cNvSpPr>
                <a:spLocks noChangeAspect="1"/>
              </p:cNvSpPr>
              <p:nvPr/>
            </p:nvSpPr>
            <p:spPr bwMode="auto">
              <a:xfrm>
                <a:off x="2813" y="2047"/>
                <a:ext cx="22" cy="4"/>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3" name="Freeform 65"/>
              <p:cNvSpPr>
                <a:spLocks noChangeAspect="1"/>
              </p:cNvSpPr>
              <p:nvPr/>
            </p:nvSpPr>
            <p:spPr bwMode="auto">
              <a:xfrm>
                <a:off x="2847" y="2169"/>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4" name="Freeform 66"/>
              <p:cNvSpPr>
                <a:spLocks noChangeAspect="1"/>
              </p:cNvSpPr>
              <p:nvPr/>
            </p:nvSpPr>
            <p:spPr bwMode="auto">
              <a:xfrm>
                <a:off x="2880" y="2149"/>
                <a:ext cx="21" cy="3"/>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5" name="Freeform 67"/>
              <p:cNvSpPr>
                <a:spLocks noChangeAspect="1"/>
              </p:cNvSpPr>
              <p:nvPr/>
            </p:nvSpPr>
            <p:spPr bwMode="auto">
              <a:xfrm>
                <a:off x="2770" y="2126"/>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6" name="Freeform 68"/>
              <p:cNvSpPr>
                <a:spLocks noChangeAspect="1"/>
              </p:cNvSpPr>
              <p:nvPr/>
            </p:nvSpPr>
            <p:spPr bwMode="auto">
              <a:xfrm>
                <a:off x="2841" y="2158"/>
                <a:ext cx="21"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7" name="Freeform 69"/>
              <p:cNvSpPr>
                <a:spLocks noChangeAspect="1"/>
              </p:cNvSpPr>
              <p:nvPr/>
            </p:nvSpPr>
            <p:spPr bwMode="auto">
              <a:xfrm>
                <a:off x="2872" y="2126"/>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8" name="Freeform 70"/>
              <p:cNvSpPr>
                <a:spLocks noChangeAspect="1"/>
              </p:cNvSpPr>
              <p:nvPr/>
            </p:nvSpPr>
            <p:spPr bwMode="auto">
              <a:xfrm>
                <a:off x="2743" y="2114"/>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39" name="Freeform 71"/>
              <p:cNvSpPr>
                <a:spLocks noChangeAspect="1"/>
              </p:cNvSpPr>
              <p:nvPr/>
            </p:nvSpPr>
            <p:spPr bwMode="auto">
              <a:xfrm>
                <a:off x="2789" y="2145"/>
                <a:ext cx="21"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40" name="Freeform 72"/>
              <p:cNvSpPr>
                <a:spLocks noChangeAspect="1"/>
              </p:cNvSpPr>
              <p:nvPr/>
            </p:nvSpPr>
            <p:spPr bwMode="auto">
              <a:xfrm>
                <a:off x="2829" y="2139"/>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41" name="Freeform 73"/>
              <p:cNvSpPr>
                <a:spLocks noChangeAspect="1"/>
              </p:cNvSpPr>
              <p:nvPr/>
            </p:nvSpPr>
            <p:spPr bwMode="auto">
              <a:xfrm>
                <a:off x="2904" y="2028"/>
                <a:ext cx="21" cy="4"/>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42" name="Freeform 74"/>
              <p:cNvSpPr>
                <a:spLocks noChangeAspect="1"/>
              </p:cNvSpPr>
              <p:nvPr/>
            </p:nvSpPr>
            <p:spPr bwMode="auto">
              <a:xfrm>
                <a:off x="2750" y="2129"/>
                <a:ext cx="21"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43" name="Freeform 75"/>
              <p:cNvSpPr>
                <a:spLocks noChangeAspect="1"/>
              </p:cNvSpPr>
              <p:nvPr/>
            </p:nvSpPr>
            <p:spPr bwMode="auto">
              <a:xfrm>
                <a:off x="2824" y="2107"/>
                <a:ext cx="21" cy="4"/>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44" name="Freeform 76"/>
              <p:cNvSpPr>
                <a:spLocks noChangeAspect="1"/>
              </p:cNvSpPr>
              <p:nvPr/>
            </p:nvSpPr>
            <p:spPr bwMode="auto">
              <a:xfrm>
                <a:off x="2817" y="2053"/>
                <a:ext cx="9" cy="11"/>
              </a:xfrm>
              <a:custGeom>
                <a:avLst/>
                <a:gdLst>
                  <a:gd name="T0" fmla="*/ 0 w 111"/>
                  <a:gd name="T1" fmla="*/ 0 h 93"/>
                  <a:gd name="T2" fmla="*/ 0 w 111"/>
                  <a:gd name="T3" fmla="*/ 0 h 93"/>
                  <a:gd name="T4" fmla="*/ 0 w 111"/>
                  <a:gd name="T5" fmla="*/ 0 h 93"/>
                  <a:gd name="T6" fmla="*/ 0 w 111"/>
                  <a:gd name="T7" fmla="*/ 0 h 93"/>
                  <a:gd name="T8" fmla="*/ 0 w 111"/>
                  <a:gd name="T9" fmla="*/ 0 h 93"/>
                  <a:gd name="T10" fmla="*/ 0 w 111"/>
                  <a:gd name="T11" fmla="*/ 0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345" name="Oval 77"/>
              <p:cNvSpPr>
                <a:spLocks noChangeAspect="1" noChangeArrowheads="1"/>
              </p:cNvSpPr>
              <p:nvPr/>
            </p:nvSpPr>
            <p:spPr bwMode="auto">
              <a:xfrm>
                <a:off x="2712" y="1962"/>
                <a:ext cx="256" cy="228"/>
              </a:xfrm>
              <a:prstGeom prst="ellipse">
                <a:avLst/>
              </a:prstGeom>
              <a:gradFill rotWithShape="1">
                <a:gsLst>
                  <a:gs pos="0">
                    <a:srgbClr val="FFFFFF">
                      <a:alpha val="70000"/>
                    </a:srgbClr>
                  </a:gs>
                  <a:gs pos="100000">
                    <a:schemeClr val="folHlink"/>
                  </a:gs>
                </a:gsLst>
                <a:path path="shape">
                  <a:fillToRect l="50000" t="50000" r="50000" b="50000"/>
                </a:path>
              </a:gradFill>
              <a:ln>
                <a:noFill/>
              </a:ln>
              <a:extLst/>
            </p:spPr>
            <p:txBody>
              <a:bodyPr wrap="none" anchor="ctr"/>
              <a:lstStyle/>
              <a:p>
                <a:pPr fontAlgn="auto">
                  <a:spcBef>
                    <a:spcPts val="0"/>
                  </a:spcBef>
                  <a:spcAft>
                    <a:spcPts val="0"/>
                  </a:spcAft>
                  <a:defRPr/>
                </a:pPr>
                <a:endParaRPr lang="en-US">
                  <a:solidFill>
                    <a:schemeClr val="accent6">
                      <a:lumMod val="75000"/>
                    </a:schemeClr>
                  </a:solidFill>
                  <a:latin typeface="+mn-lt"/>
                  <a:cs typeface="+mn-cs"/>
                </a:endParaRPr>
              </a:p>
            </p:txBody>
          </p:sp>
        </p:grpSp>
      </p:grpSp>
      <p:sp>
        <p:nvSpPr>
          <p:cNvPr id="130055" name="Text Box 226"/>
          <p:cNvSpPr txBox="1">
            <a:spLocks noChangeArrowheads="1"/>
          </p:cNvSpPr>
          <p:nvPr/>
        </p:nvSpPr>
        <p:spPr bwMode="auto">
          <a:xfrm>
            <a:off x="738188" y="5254625"/>
            <a:ext cx="1219200" cy="338138"/>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600" dirty="0">
                <a:solidFill>
                  <a:schemeClr val="bg1"/>
                </a:solidFill>
                <a:latin typeface="+mj-lt"/>
              </a:rPr>
              <a:t> </a:t>
            </a:r>
            <a:r>
              <a:rPr lang="en-US" sz="1600" dirty="0" smtClean="0">
                <a:solidFill>
                  <a:schemeClr val="bg1"/>
                </a:solidFill>
                <a:latin typeface="+mj-lt"/>
              </a:rPr>
              <a:t>B-cell</a:t>
            </a:r>
            <a:endParaRPr lang="en-US" sz="1600" dirty="0">
              <a:solidFill>
                <a:schemeClr val="bg1"/>
              </a:solidFill>
              <a:latin typeface="+mj-lt"/>
            </a:endParaRPr>
          </a:p>
        </p:txBody>
      </p:sp>
      <p:sp>
        <p:nvSpPr>
          <p:cNvPr id="130056" name="Text Box 227"/>
          <p:cNvSpPr txBox="1">
            <a:spLocks noChangeArrowheads="1"/>
          </p:cNvSpPr>
          <p:nvPr/>
        </p:nvSpPr>
        <p:spPr bwMode="auto">
          <a:xfrm>
            <a:off x="2544763" y="5616575"/>
            <a:ext cx="1789112" cy="338138"/>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Activated B-cell</a:t>
            </a:r>
            <a:endParaRPr lang="en-US" sz="1600" dirty="0">
              <a:solidFill>
                <a:schemeClr val="bg1"/>
              </a:solidFill>
              <a:latin typeface="+mj-lt"/>
            </a:endParaRPr>
          </a:p>
        </p:txBody>
      </p:sp>
      <p:sp>
        <p:nvSpPr>
          <p:cNvPr id="130057" name="Text Box 228"/>
          <p:cNvSpPr txBox="1">
            <a:spLocks noChangeArrowheads="1"/>
          </p:cNvSpPr>
          <p:nvPr/>
        </p:nvSpPr>
        <p:spPr bwMode="auto">
          <a:xfrm>
            <a:off x="5081588" y="3305175"/>
            <a:ext cx="1331912" cy="338138"/>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600" dirty="0">
                <a:solidFill>
                  <a:schemeClr val="bg1"/>
                </a:solidFill>
                <a:latin typeface="+mj-lt"/>
              </a:rPr>
              <a:t>Plasma </a:t>
            </a:r>
            <a:r>
              <a:rPr lang="en-US" sz="1600" dirty="0" smtClean="0">
                <a:solidFill>
                  <a:schemeClr val="bg1"/>
                </a:solidFill>
                <a:latin typeface="+mj-lt"/>
              </a:rPr>
              <a:t>cell</a:t>
            </a:r>
            <a:endParaRPr lang="en-US" sz="1600" dirty="0">
              <a:solidFill>
                <a:schemeClr val="bg1"/>
              </a:solidFill>
              <a:latin typeface="+mj-lt"/>
            </a:endParaRPr>
          </a:p>
        </p:txBody>
      </p:sp>
      <p:sp>
        <p:nvSpPr>
          <p:cNvPr id="130058" name="Text Box 229"/>
          <p:cNvSpPr txBox="1">
            <a:spLocks noChangeArrowheads="1"/>
          </p:cNvSpPr>
          <p:nvPr/>
        </p:nvSpPr>
        <p:spPr bwMode="auto">
          <a:xfrm>
            <a:off x="5138738" y="5967413"/>
            <a:ext cx="1663700" cy="338137"/>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1600" dirty="0">
                <a:solidFill>
                  <a:schemeClr val="bg1"/>
                </a:solidFill>
                <a:latin typeface="+mj-lt"/>
              </a:rPr>
              <a:t>Memory </a:t>
            </a:r>
            <a:r>
              <a:rPr lang="en-US" sz="1600" dirty="0" smtClean="0">
                <a:solidFill>
                  <a:schemeClr val="bg1"/>
                </a:solidFill>
                <a:latin typeface="+mj-lt"/>
              </a:rPr>
              <a:t>B-cell</a:t>
            </a:r>
            <a:endParaRPr lang="en-US" sz="1600" dirty="0">
              <a:solidFill>
                <a:schemeClr val="bg1"/>
              </a:solidFill>
              <a:latin typeface="+mj-lt"/>
            </a:endParaRPr>
          </a:p>
        </p:txBody>
      </p:sp>
      <p:grpSp>
        <p:nvGrpSpPr>
          <p:cNvPr id="5" name="Group 7"/>
          <p:cNvGrpSpPr>
            <a:grpSpLocks/>
          </p:cNvGrpSpPr>
          <p:nvPr/>
        </p:nvGrpSpPr>
        <p:grpSpPr bwMode="auto">
          <a:xfrm>
            <a:off x="5384800" y="3663950"/>
            <a:ext cx="1174750" cy="839788"/>
            <a:chOff x="5385090" y="3664208"/>
            <a:chExt cx="1174948" cy="839345"/>
          </a:xfrm>
        </p:grpSpPr>
        <p:sp>
          <p:nvSpPr>
            <p:cNvPr id="10423" name="Freeform 230"/>
            <p:cNvSpPr>
              <a:spLocks noChangeAspect="1"/>
            </p:cNvSpPr>
            <p:nvPr/>
          </p:nvSpPr>
          <p:spPr bwMode="auto">
            <a:xfrm rot="-207550">
              <a:off x="5385090" y="3664208"/>
              <a:ext cx="1173343" cy="836655"/>
            </a:xfrm>
            <a:custGeom>
              <a:avLst/>
              <a:gdLst>
                <a:gd name="T0" fmla="*/ 55633884 w 3030"/>
                <a:gd name="T1" fmla="*/ 40083495 h 2666"/>
                <a:gd name="T2" fmla="*/ 11546779 w 3030"/>
                <a:gd name="T3" fmla="*/ 108531037 h 2666"/>
                <a:gd name="T4" fmla="*/ 42137729 w 3030"/>
                <a:gd name="T5" fmla="*/ 208592276 h 2666"/>
                <a:gd name="T6" fmla="*/ 264822741 w 3030"/>
                <a:gd name="T7" fmla="*/ 253107908 h 2666"/>
                <a:gd name="T8" fmla="*/ 437572520 w 3030"/>
                <a:gd name="T9" fmla="*/ 151864808 h 2666"/>
                <a:gd name="T10" fmla="*/ 365593542 w 3030"/>
                <a:gd name="T11" fmla="*/ 23439521 h 2666"/>
                <a:gd name="T12" fmla="*/ 142908530 w 3030"/>
                <a:gd name="T13" fmla="*/ 11128830 h 2666"/>
                <a:gd name="T14" fmla="*/ 55633884 w 3030"/>
                <a:gd name="T15" fmla="*/ 40083495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endParaRPr lang="en-GB"/>
            </a:p>
          </p:txBody>
        </p:sp>
        <p:sp>
          <p:nvSpPr>
            <p:cNvPr id="398" name="Freeform 230"/>
            <p:cNvSpPr>
              <a:spLocks noChangeAspect="1"/>
            </p:cNvSpPr>
            <p:nvPr/>
          </p:nvSpPr>
          <p:spPr bwMode="auto">
            <a:xfrm rot="21392450">
              <a:off x="5386695" y="3666898"/>
              <a:ext cx="1173343" cy="836655"/>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48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cs typeface="+mn-cs"/>
              </a:endParaRPr>
            </a:p>
          </p:txBody>
        </p:sp>
        <p:sp>
          <p:nvSpPr>
            <p:cNvPr id="10427" name="Freeform 234"/>
            <p:cNvSpPr>
              <a:spLocks noChangeAspect="1"/>
            </p:cNvSpPr>
            <p:nvPr/>
          </p:nvSpPr>
          <p:spPr bwMode="auto">
            <a:xfrm rot="-3317777">
              <a:off x="6108863" y="394640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28" name="Freeform 235"/>
            <p:cNvSpPr>
              <a:spLocks noChangeAspect="1"/>
            </p:cNvSpPr>
            <p:nvPr/>
          </p:nvSpPr>
          <p:spPr bwMode="auto">
            <a:xfrm rot="-3317777">
              <a:off x="6085432" y="4146092"/>
              <a:ext cx="13892" cy="15899"/>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29" name="Freeform 238"/>
            <p:cNvSpPr>
              <a:spLocks noChangeAspect="1"/>
            </p:cNvSpPr>
            <p:nvPr/>
          </p:nvSpPr>
          <p:spPr bwMode="auto">
            <a:xfrm rot="-3317777">
              <a:off x="5869348" y="4382385"/>
              <a:ext cx="19449" cy="2119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30" name="Freeform 240"/>
            <p:cNvSpPr>
              <a:spLocks noChangeAspect="1"/>
            </p:cNvSpPr>
            <p:nvPr/>
          </p:nvSpPr>
          <p:spPr bwMode="auto">
            <a:xfrm rot="16693675" flipV="1">
              <a:off x="5859759" y="4007706"/>
              <a:ext cx="90299" cy="152361"/>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0431" name="Freeform 242"/>
            <p:cNvSpPr>
              <a:spLocks noChangeAspect="1"/>
            </p:cNvSpPr>
            <p:nvPr/>
          </p:nvSpPr>
          <p:spPr bwMode="auto">
            <a:xfrm rot="18282223" flipH="1">
              <a:off x="5827898" y="3831341"/>
              <a:ext cx="93076" cy="155011"/>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0432" name="Freeform 243"/>
            <p:cNvSpPr>
              <a:spLocks noChangeAspect="1"/>
            </p:cNvSpPr>
            <p:nvPr/>
          </p:nvSpPr>
          <p:spPr bwMode="auto">
            <a:xfrm rot="1370067" flipH="1">
              <a:off x="5795605" y="3859531"/>
              <a:ext cx="88768" cy="162536"/>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0433" name="Freeform 244"/>
            <p:cNvSpPr>
              <a:spLocks noChangeAspect="1"/>
            </p:cNvSpPr>
            <p:nvPr/>
          </p:nvSpPr>
          <p:spPr bwMode="auto">
            <a:xfrm rot="-5568246">
              <a:off x="5863006" y="3916746"/>
              <a:ext cx="93077" cy="15368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0434" name="Freeform 251"/>
            <p:cNvSpPr>
              <a:spLocks noChangeAspect="1"/>
            </p:cNvSpPr>
            <p:nvPr/>
          </p:nvSpPr>
          <p:spPr bwMode="auto">
            <a:xfrm rot="-8909230">
              <a:off x="5765133" y="4001229"/>
              <a:ext cx="88767" cy="159758"/>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0435" name="Freeform 252"/>
            <p:cNvSpPr>
              <a:spLocks noChangeAspect="1"/>
            </p:cNvSpPr>
            <p:nvPr/>
          </p:nvSpPr>
          <p:spPr bwMode="auto">
            <a:xfrm rot="-3317777">
              <a:off x="5844098" y="3832699"/>
              <a:ext cx="51400" cy="10599"/>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0436" name="Freeform 255"/>
            <p:cNvSpPr>
              <a:spLocks noChangeAspect="1"/>
            </p:cNvSpPr>
            <p:nvPr/>
          </p:nvSpPr>
          <p:spPr bwMode="auto">
            <a:xfrm rot="-3317777">
              <a:off x="5910195" y="4177007"/>
              <a:ext cx="29174" cy="3047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37" name="Freeform 256"/>
            <p:cNvSpPr>
              <a:spLocks noChangeAspect="1"/>
            </p:cNvSpPr>
            <p:nvPr/>
          </p:nvSpPr>
          <p:spPr bwMode="auto">
            <a:xfrm rot="-3317777">
              <a:off x="5786980" y="4050591"/>
              <a:ext cx="29173"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38" name="Freeform 257"/>
            <p:cNvSpPr>
              <a:spLocks noChangeAspect="1"/>
            </p:cNvSpPr>
            <p:nvPr/>
          </p:nvSpPr>
          <p:spPr bwMode="auto">
            <a:xfrm rot="-3317777">
              <a:off x="5931456" y="4142150"/>
              <a:ext cx="26395" cy="251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39" name="Freeform 258"/>
            <p:cNvSpPr>
              <a:spLocks noChangeAspect="1"/>
            </p:cNvSpPr>
            <p:nvPr/>
          </p:nvSpPr>
          <p:spPr bwMode="auto">
            <a:xfrm rot="-3317777">
              <a:off x="5748559" y="4143667"/>
              <a:ext cx="29174" cy="3047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0" name="Freeform 259"/>
            <p:cNvSpPr>
              <a:spLocks noChangeAspect="1"/>
            </p:cNvSpPr>
            <p:nvPr/>
          </p:nvSpPr>
          <p:spPr bwMode="auto">
            <a:xfrm rot="-3317777">
              <a:off x="5802815" y="4174229"/>
              <a:ext cx="31951" cy="3047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1" name="Freeform 260"/>
            <p:cNvSpPr>
              <a:spLocks noChangeAspect="1"/>
            </p:cNvSpPr>
            <p:nvPr/>
          </p:nvSpPr>
          <p:spPr bwMode="auto">
            <a:xfrm rot="-3317777">
              <a:off x="5786916" y="4190965"/>
              <a:ext cx="31952" cy="3312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2" name="Freeform 261"/>
            <p:cNvSpPr>
              <a:spLocks noChangeAspect="1"/>
            </p:cNvSpPr>
            <p:nvPr/>
          </p:nvSpPr>
          <p:spPr bwMode="auto">
            <a:xfrm rot="-3317777">
              <a:off x="5843951" y="4196456"/>
              <a:ext cx="29174" cy="3047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3" name="Freeform 262"/>
            <p:cNvSpPr>
              <a:spLocks noChangeAspect="1"/>
            </p:cNvSpPr>
            <p:nvPr/>
          </p:nvSpPr>
          <p:spPr bwMode="auto">
            <a:xfrm rot="-3317777">
              <a:off x="5869059" y="4156170"/>
              <a:ext cx="31952" cy="3047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4" name="Freeform 263"/>
            <p:cNvSpPr>
              <a:spLocks noChangeAspect="1"/>
            </p:cNvSpPr>
            <p:nvPr/>
          </p:nvSpPr>
          <p:spPr bwMode="auto">
            <a:xfrm rot="-3317777">
              <a:off x="5744083" y="4081718"/>
              <a:ext cx="22227" cy="2517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5" name="Freeform 264"/>
            <p:cNvSpPr>
              <a:spLocks noChangeAspect="1"/>
            </p:cNvSpPr>
            <p:nvPr/>
          </p:nvSpPr>
          <p:spPr bwMode="auto">
            <a:xfrm rot="-3317777">
              <a:off x="5899820" y="4121215"/>
              <a:ext cx="19449" cy="2119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6" name="Freeform 265"/>
            <p:cNvSpPr>
              <a:spLocks noChangeAspect="1"/>
            </p:cNvSpPr>
            <p:nvPr/>
          </p:nvSpPr>
          <p:spPr bwMode="auto">
            <a:xfrm rot="-3317777">
              <a:off x="5694174" y="4067261"/>
              <a:ext cx="31952" cy="3047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7" name="Freeform 266"/>
            <p:cNvSpPr>
              <a:spLocks noChangeAspect="1"/>
            </p:cNvSpPr>
            <p:nvPr/>
          </p:nvSpPr>
          <p:spPr bwMode="auto">
            <a:xfrm rot="-3317777">
              <a:off x="5775654" y="4231849"/>
              <a:ext cx="31952" cy="2914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8" name="Freeform 267"/>
            <p:cNvSpPr>
              <a:spLocks noChangeAspect="1"/>
            </p:cNvSpPr>
            <p:nvPr/>
          </p:nvSpPr>
          <p:spPr bwMode="auto">
            <a:xfrm rot="-3317777">
              <a:off x="5695788" y="3964236"/>
              <a:ext cx="19449" cy="2119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49" name="Freeform 268"/>
            <p:cNvSpPr>
              <a:spLocks noChangeAspect="1"/>
            </p:cNvSpPr>
            <p:nvPr/>
          </p:nvSpPr>
          <p:spPr bwMode="auto">
            <a:xfrm rot="-3317777">
              <a:off x="5635880" y="3935286"/>
              <a:ext cx="31951" cy="3047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0" name="Freeform 269"/>
            <p:cNvSpPr>
              <a:spLocks noChangeAspect="1"/>
            </p:cNvSpPr>
            <p:nvPr/>
          </p:nvSpPr>
          <p:spPr bwMode="auto">
            <a:xfrm rot="-3317777">
              <a:off x="5618945" y="3975284"/>
              <a:ext cx="19449" cy="1854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1" name="Freeform 272"/>
            <p:cNvSpPr>
              <a:spLocks noChangeAspect="1"/>
            </p:cNvSpPr>
            <p:nvPr/>
          </p:nvSpPr>
          <p:spPr bwMode="auto">
            <a:xfrm rot="-3317777">
              <a:off x="5749883" y="4011694"/>
              <a:ext cx="29173"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2" name="Freeform 273"/>
            <p:cNvSpPr>
              <a:spLocks noChangeAspect="1"/>
            </p:cNvSpPr>
            <p:nvPr/>
          </p:nvSpPr>
          <p:spPr bwMode="auto">
            <a:xfrm rot="-3317777">
              <a:off x="5825337" y="4139500"/>
              <a:ext cx="31952"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3" name="Freeform 274"/>
            <p:cNvSpPr>
              <a:spLocks noChangeAspect="1"/>
            </p:cNvSpPr>
            <p:nvPr/>
          </p:nvSpPr>
          <p:spPr bwMode="auto">
            <a:xfrm rot="-3317777">
              <a:off x="5944577" y="3933898"/>
              <a:ext cx="31952"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4" name="Freeform 275"/>
            <p:cNvSpPr>
              <a:spLocks noChangeAspect="1"/>
            </p:cNvSpPr>
            <p:nvPr/>
          </p:nvSpPr>
          <p:spPr bwMode="auto">
            <a:xfrm rot="-3317777">
              <a:off x="5908869" y="4046359"/>
              <a:ext cx="29173" cy="2782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5" name="Freeform 276"/>
            <p:cNvSpPr>
              <a:spLocks noChangeAspect="1"/>
            </p:cNvSpPr>
            <p:nvPr/>
          </p:nvSpPr>
          <p:spPr bwMode="auto">
            <a:xfrm rot="-3317777">
              <a:off x="5987635" y="4004020"/>
              <a:ext cx="31952" cy="2914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6" name="Freeform 277"/>
            <p:cNvSpPr>
              <a:spLocks noChangeAspect="1"/>
            </p:cNvSpPr>
            <p:nvPr/>
          </p:nvSpPr>
          <p:spPr bwMode="auto">
            <a:xfrm rot="-3317777">
              <a:off x="5894232" y="3976963"/>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7" name="Freeform 278"/>
            <p:cNvSpPr>
              <a:spLocks noChangeAspect="1"/>
            </p:cNvSpPr>
            <p:nvPr/>
          </p:nvSpPr>
          <p:spPr bwMode="auto">
            <a:xfrm rot="-3317777">
              <a:off x="5687549" y="3883887"/>
              <a:ext cx="31952"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8" name="Freeform 279"/>
            <p:cNvSpPr>
              <a:spLocks noChangeAspect="1"/>
            </p:cNvSpPr>
            <p:nvPr/>
          </p:nvSpPr>
          <p:spPr bwMode="auto">
            <a:xfrm rot="-3317777">
              <a:off x="5963126" y="4093656"/>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59" name="Freeform 281"/>
            <p:cNvSpPr>
              <a:spLocks noChangeAspect="1"/>
            </p:cNvSpPr>
            <p:nvPr/>
          </p:nvSpPr>
          <p:spPr bwMode="auto">
            <a:xfrm rot="-3317777">
              <a:off x="5877009" y="4071428"/>
              <a:ext cx="31951" cy="3047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60" name="Freeform 283"/>
            <p:cNvSpPr>
              <a:spLocks noChangeAspect="1"/>
            </p:cNvSpPr>
            <p:nvPr/>
          </p:nvSpPr>
          <p:spPr bwMode="auto">
            <a:xfrm rot="-3317777">
              <a:off x="5886945" y="3919279"/>
              <a:ext cx="31951" cy="2914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0461" name="Freeform 286"/>
            <p:cNvSpPr>
              <a:spLocks noChangeAspect="1"/>
            </p:cNvSpPr>
            <p:nvPr/>
          </p:nvSpPr>
          <p:spPr bwMode="auto">
            <a:xfrm rot="-3317777">
              <a:off x="5981160" y="4147384"/>
              <a:ext cx="54178" cy="11924"/>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0462" name="Freeform 287"/>
            <p:cNvSpPr>
              <a:spLocks noChangeAspect="1"/>
            </p:cNvSpPr>
            <p:nvPr/>
          </p:nvSpPr>
          <p:spPr bwMode="auto">
            <a:xfrm rot="-3317777">
              <a:off x="5985198" y="4052919"/>
              <a:ext cx="51401" cy="11924"/>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0463" name="Freeform 288"/>
            <p:cNvSpPr>
              <a:spLocks noChangeAspect="1"/>
            </p:cNvSpPr>
            <p:nvPr/>
          </p:nvSpPr>
          <p:spPr bwMode="auto">
            <a:xfrm rot="-3317777">
              <a:off x="5798325" y="4239137"/>
              <a:ext cx="54179" cy="1457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0464" name="Freeform 289"/>
            <p:cNvSpPr>
              <a:spLocks noChangeAspect="1"/>
            </p:cNvSpPr>
            <p:nvPr/>
          </p:nvSpPr>
          <p:spPr bwMode="auto">
            <a:xfrm rot="-3317777">
              <a:off x="5950688" y="4146059"/>
              <a:ext cx="54178" cy="14574"/>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0465" name="Freeform 290"/>
            <p:cNvSpPr>
              <a:spLocks noChangeAspect="1"/>
            </p:cNvSpPr>
            <p:nvPr/>
          </p:nvSpPr>
          <p:spPr bwMode="auto">
            <a:xfrm rot="-3317777">
              <a:off x="5934853" y="4034859"/>
              <a:ext cx="51400" cy="11924"/>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0466" name="Freeform 291"/>
            <p:cNvSpPr>
              <a:spLocks noChangeAspect="1"/>
            </p:cNvSpPr>
            <p:nvPr/>
          </p:nvSpPr>
          <p:spPr bwMode="auto">
            <a:xfrm rot="-3317777">
              <a:off x="5738770" y="4280748"/>
              <a:ext cx="51401" cy="11924"/>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0467" name="Freeform 292"/>
            <p:cNvSpPr>
              <a:spLocks noChangeAspect="1"/>
            </p:cNvSpPr>
            <p:nvPr/>
          </p:nvSpPr>
          <p:spPr bwMode="auto">
            <a:xfrm rot="-3317777">
              <a:off x="5856685" y="4234968"/>
              <a:ext cx="51401" cy="14574"/>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0468" name="Freeform 293"/>
            <p:cNvSpPr>
              <a:spLocks noChangeAspect="1"/>
            </p:cNvSpPr>
            <p:nvPr/>
          </p:nvSpPr>
          <p:spPr bwMode="auto">
            <a:xfrm rot="-3317777">
              <a:off x="5901731" y="4140439"/>
              <a:ext cx="51400" cy="11924"/>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0469" name="Freeform 295"/>
            <p:cNvSpPr>
              <a:spLocks noChangeAspect="1"/>
            </p:cNvSpPr>
            <p:nvPr/>
          </p:nvSpPr>
          <p:spPr bwMode="auto">
            <a:xfrm rot="-3317777">
              <a:off x="5771197" y="4289842"/>
              <a:ext cx="52790" cy="14574"/>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0470" name="Freeform 296"/>
            <p:cNvSpPr>
              <a:spLocks noChangeAspect="1"/>
            </p:cNvSpPr>
            <p:nvPr/>
          </p:nvSpPr>
          <p:spPr bwMode="auto">
            <a:xfrm rot="-3317777">
              <a:off x="5829525" y="4107761"/>
              <a:ext cx="51400" cy="10599"/>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0471" name="Freeform 297"/>
            <p:cNvSpPr>
              <a:spLocks noChangeAspect="1"/>
            </p:cNvSpPr>
            <p:nvPr/>
          </p:nvSpPr>
          <p:spPr bwMode="auto">
            <a:xfrm rot="-3317777">
              <a:off x="5730011" y="4057407"/>
              <a:ext cx="29174" cy="2517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0472" name="Oval 298"/>
            <p:cNvSpPr>
              <a:spLocks noChangeAspect="1" noChangeArrowheads="1"/>
            </p:cNvSpPr>
            <p:nvPr/>
          </p:nvSpPr>
          <p:spPr bwMode="auto">
            <a:xfrm rot="391867">
              <a:off x="5573024" y="3808130"/>
              <a:ext cx="508755" cy="580687"/>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chemeClr val="tx1"/>
                </a:solidFill>
              </a:endParaRPr>
            </a:p>
          </p:txBody>
        </p:sp>
      </p:grpSp>
      <p:sp>
        <p:nvSpPr>
          <p:cNvPr id="130061" name="Text Box 380"/>
          <p:cNvSpPr txBox="1">
            <a:spLocks noChangeArrowheads="1"/>
          </p:cNvSpPr>
          <p:nvPr/>
        </p:nvSpPr>
        <p:spPr bwMode="auto">
          <a:xfrm>
            <a:off x="6561138" y="4206875"/>
            <a:ext cx="2582862" cy="338138"/>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defRPr/>
            </a:pPr>
            <a:r>
              <a:rPr lang="en-US" sz="1600" dirty="0" smtClean="0">
                <a:solidFill>
                  <a:schemeClr val="bg1"/>
                </a:solidFill>
                <a:latin typeface="+mj-lt"/>
              </a:rPr>
              <a:t>Secreted antibodies</a:t>
            </a:r>
            <a:endParaRPr lang="en-US" sz="1600" dirty="0">
              <a:solidFill>
                <a:schemeClr val="bg1"/>
              </a:solidFill>
              <a:latin typeface="+mj-lt"/>
            </a:endParaRPr>
          </a:p>
        </p:txBody>
      </p:sp>
      <p:sp>
        <p:nvSpPr>
          <p:cNvPr id="130063" name="Line 383"/>
          <p:cNvSpPr>
            <a:spLocks noChangeShapeType="1"/>
          </p:cNvSpPr>
          <p:nvPr/>
        </p:nvSpPr>
        <p:spPr bwMode="auto">
          <a:xfrm flipV="1">
            <a:off x="4502150" y="4144963"/>
            <a:ext cx="760413" cy="346075"/>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30064" name="Line 384"/>
          <p:cNvSpPr>
            <a:spLocks noChangeShapeType="1"/>
          </p:cNvSpPr>
          <p:nvPr/>
        </p:nvSpPr>
        <p:spPr bwMode="auto">
          <a:xfrm>
            <a:off x="4414838" y="5035550"/>
            <a:ext cx="762000" cy="449263"/>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30065" name="Line 385"/>
          <p:cNvSpPr>
            <a:spLocks noChangeShapeType="1"/>
          </p:cNvSpPr>
          <p:nvPr/>
        </p:nvSpPr>
        <p:spPr bwMode="auto">
          <a:xfrm flipV="1">
            <a:off x="6561138" y="3962400"/>
            <a:ext cx="525462" cy="7938"/>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6" name="Group 4"/>
          <p:cNvGrpSpPr>
            <a:grpSpLocks/>
          </p:cNvGrpSpPr>
          <p:nvPr/>
        </p:nvGrpSpPr>
        <p:grpSpPr bwMode="auto">
          <a:xfrm>
            <a:off x="5170488" y="4797425"/>
            <a:ext cx="1460500" cy="1095375"/>
            <a:chOff x="5082036" y="4828329"/>
            <a:chExt cx="1460323" cy="1094841"/>
          </a:xfrm>
        </p:grpSpPr>
        <p:grpSp>
          <p:nvGrpSpPr>
            <p:cNvPr id="10348" name="Group 3"/>
            <p:cNvGrpSpPr>
              <a:grpSpLocks/>
            </p:cNvGrpSpPr>
            <p:nvPr/>
          </p:nvGrpSpPr>
          <p:grpSpPr bwMode="auto">
            <a:xfrm>
              <a:off x="5082036" y="5124935"/>
              <a:ext cx="1460323" cy="798235"/>
              <a:chOff x="5073194" y="4926145"/>
              <a:chExt cx="1460323" cy="798235"/>
            </a:xfrm>
          </p:grpSpPr>
          <p:grpSp>
            <p:nvGrpSpPr>
              <p:cNvPr id="10350" name="Group 8"/>
              <p:cNvGrpSpPr>
                <a:grpSpLocks noChangeAspect="1"/>
              </p:cNvGrpSpPr>
              <p:nvPr/>
            </p:nvGrpSpPr>
            <p:grpSpPr bwMode="auto">
              <a:xfrm rot="-1574213">
                <a:off x="5379254" y="4926145"/>
                <a:ext cx="833773" cy="735601"/>
                <a:chOff x="2646" y="1889"/>
                <a:chExt cx="452" cy="399"/>
              </a:xfrm>
            </p:grpSpPr>
            <p:sp>
              <p:nvSpPr>
                <p:cNvPr id="303" name="Freeform 9"/>
                <p:cNvSpPr>
                  <a:spLocks noChangeAspect="1"/>
                </p:cNvSpPr>
                <p:nvPr/>
              </p:nvSpPr>
              <p:spPr bwMode="auto">
                <a:xfrm>
                  <a:off x="2646" y="1890"/>
                  <a:ext cx="451" cy="398"/>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a:no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47" name="Freeform 9"/>
                <p:cNvSpPr>
                  <a:spLocks noChangeAspect="1"/>
                </p:cNvSpPr>
                <p:nvPr/>
              </p:nvSpPr>
              <p:spPr bwMode="auto">
                <a:xfrm>
                  <a:off x="2646" y="1889"/>
                  <a:ext cx="451" cy="398"/>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CC66">
                        <a:alpha val="50998"/>
                      </a:srgbClr>
                    </a:gs>
                    <a:gs pos="100000">
                      <a:srgbClr val="FF6600">
                        <a:alpha val="49001"/>
                      </a:srgbClr>
                    </a:gs>
                  </a:gsLst>
                  <a:path path="rect">
                    <a:fillToRect l="50000" t="50000" r="50000" b="50000"/>
                  </a:path>
                </a:gradFill>
                <a:ln w="9525">
                  <a:solidFill>
                    <a:srgbClr val="FF9933"/>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48" name="Freeform 10"/>
                <p:cNvSpPr>
                  <a:spLocks noChangeAspect="1"/>
                </p:cNvSpPr>
                <p:nvPr/>
              </p:nvSpPr>
              <p:spPr bwMode="auto">
                <a:xfrm>
                  <a:off x="2848" y="1952"/>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49" name="Freeform 11"/>
                <p:cNvSpPr>
                  <a:spLocks noChangeAspect="1"/>
                </p:cNvSpPr>
                <p:nvPr/>
              </p:nvSpPr>
              <p:spPr bwMode="auto">
                <a:xfrm>
                  <a:off x="2896" y="1937"/>
                  <a:ext cx="5"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0" name="Freeform 12"/>
                <p:cNvSpPr>
                  <a:spLocks noChangeAspect="1"/>
                </p:cNvSpPr>
                <p:nvPr/>
              </p:nvSpPr>
              <p:spPr bwMode="auto">
                <a:xfrm>
                  <a:off x="2937" y="1993"/>
                  <a:ext cx="7"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1" name="Freeform 13"/>
                <p:cNvSpPr>
                  <a:spLocks noChangeAspect="1"/>
                </p:cNvSpPr>
                <p:nvPr/>
              </p:nvSpPr>
              <p:spPr bwMode="auto">
                <a:xfrm>
                  <a:off x="2943" y="2166"/>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2" name="Freeform 14"/>
                <p:cNvSpPr>
                  <a:spLocks noChangeAspect="1"/>
                </p:cNvSpPr>
                <p:nvPr/>
              </p:nvSpPr>
              <p:spPr bwMode="auto">
                <a:xfrm>
                  <a:off x="2874" y="2202"/>
                  <a:ext cx="6" cy="7"/>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3" name="Freeform 15"/>
                <p:cNvSpPr>
                  <a:spLocks noChangeAspect="1"/>
                </p:cNvSpPr>
                <p:nvPr/>
              </p:nvSpPr>
              <p:spPr bwMode="auto">
                <a:xfrm>
                  <a:off x="2731" y="2011"/>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4" name="Freeform 16"/>
                <p:cNvSpPr>
                  <a:spLocks noChangeAspect="1"/>
                </p:cNvSpPr>
                <p:nvPr/>
              </p:nvSpPr>
              <p:spPr bwMode="auto">
                <a:xfrm>
                  <a:off x="2766" y="1968"/>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5" name="Freeform 17"/>
                <p:cNvSpPr>
                  <a:spLocks noChangeAspect="1"/>
                </p:cNvSpPr>
                <p:nvPr/>
              </p:nvSpPr>
              <p:spPr bwMode="auto">
                <a:xfrm>
                  <a:off x="2741" y="2181"/>
                  <a:ext cx="9"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6" name="Freeform 18"/>
                <p:cNvSpPr>
                  <a:spLocks noChangeAspect="1"/>
                </p:cNvSpPr>
                <p:nvPr/>
              </p:nvSpPr>
              <p:spPr bwMode="auto">
                <a:xfrm rot="1588548">
                  <a:off x="2858" y="1999"/>
                  <a:ext cx="40"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7" name="Freeform 19"/>
                <p:cNvSpPr>
                  <a:spLocks noChangeAspect="1"/>
                </p:cNvSpPr>
                <p:nvPr/>
              </p:nvSpPr>
              <p:spPr bwMode="auto">
                <a:xfrm rot="20011452" flipV="1">
                  <a:off x="2837" y="2091"/>
                  <a:ext cx="37"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8" name="Freeform 20"/>
                <p:cNvSpPr>
                  <a:spLocks noChangeAspect="1"/>
                </p:cNvSpPr>
                <p:nvPr/>
              </p:nvSpPr>
              <p:spPr bwMode="auto">
                <a:xfrm rot="20011452" flipV="1">
                  <a:off x="2820" y="1995"/>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59" name="Freeform 21"/>
                <p:cNvSpPr>
                  <a:spLocks noChangeAspect="1"/>
                </p:cNvSpPr>
                <p:nvPr/>
              </p:nvSpPr>
              <p:spPr bwMode="auto">
                <a:xfrm flipH="1">
                  <a:off x="2887" y="2036"/>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0" name="Freeform 22"/>
                <p:cNvSpPr>
                  <a:spLocks noChangeAspect="1"/>
                </p:cNvSpPr>
                <p:nvPr/>
              </p:nvSpPr>
              <p:spPr bwMode="auto">
                <a:xfrm rot="4687844" flipH="1">
                  <a:off x="2866" y="2035"/>
                  <a:ext cx="38"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1" name="Freeform 23"/>
                <p:cNvSpPr>
                  <a:spLocks noChangeAspect="1"/>
                </p:cNvSpPr>
                <p:nvPr/>
              </p:nvSpPr>
              <p:spPr bwMode="auto">
                <a:xfrm rot="-2250469">
                  <a:off x="2867" y="2072"/>
                  <a:ext cx="38"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2" name="Freeform 24"/>
                <p:cNvSpPr>
                  <a:spLocks noChangeAspect="1"/>
                </p:cNvSpPr>
                <p:nvPr/>
              </p:nvSpPr>
              <p:spPr bwMode="auto">
                <a:xfrm>
                  <a:off x="2842" y="2049"/>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3" name="Freeform 25"/>
                <p:cNvSpPr>
                  <a:spLocks noChangeAspect="1"/>
                </p:cNvSpPr>
                <p:nvPr/>
              </p:nvSpPr>
              <p:spPr bwMode="auto">
                <a:xfrm rot="17541503" flipV="1">
                  <a:off x="2784" y="1996"/>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4" name="Freeform 26"/>
                <p:cNvSpPr>
                  <a:spLocks noChangeAspect="1"/>
                </p:cNvSpPr>
                <p:nvPr/>
              </p:nvSpPr>
              <p:spPr bwMode="auto">
                <a:xfrm flipH="1">
                  <a:off x="2757" y="2024"/>
                  <a:ext cx="38"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5" name="Freeform 27"/>
                <p:cNvSpPr>
                  <a:spLocks noChangeAspect="1"/>
                </p:cNvSpPr>
                <p:nvPr/>
              </p:nvSpPr>
              <p:spPr bwMode="auto">
                <a:xfrm rot="13389691" flipH="1">
                  <a:off x="2733" y="2045"/>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6" name="Freeform 28"/>
                <p:cNvSpPr>
                  <a:spLocks noChangeAspect="1"/>
                </p:cNvSpPr>
                <p:nvPr/>
              </p:nvSpPr>
              <p:spPr bwMode="auto">
                <a:xfrm rot="-6913792">
                  <a:off x="2780" y="2057"/>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7" name="Freeform 29"/>
                <p:cNvSpPr>
                  <a:spLocks noChangeAspect="1"/>
                </p:cNvSpPr>
                <p:nvPr/>
              </p:nvSpPr>
              <p:spPr bwMode="auto">
                <a:xfrm rot="1588548">
                  <a:off x="2759" y="2048"/>
                  <a:ext cx="37"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8" name="Freeform 30"/>
                <p:cNvSpPr>
                  <a:spLocks noChangeAspect="1"/>
                </p:cNvSpPr>
                <p:nvPr/>
              </p:nvSpPr>
              <p:spPr bwMode="auto">
                <a:xfrm rot="-5591453">
                  <a:off x="2812" y="2057"/>
                  <a:ext cx="40"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69" name="Freeform 31"/>
                <p:cNvSpPr>
                  <a:spLocks noChangeAspect="1"/>
                </p:cNvSpPr>
                <p:nvPr/>
              </p:nvSpPr>
              <p:spPr bwMode="auto">
                <a:xfrm>
                  <a:off x="2918" y="2051"/>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0" name="Freeform 32"/>
                <p:cNvSpPr>
                  <a:spLocks noChangeAspect="1"/>
                </p:cNvSpPr>
                <p:nvPr/>
              </p:nvSpPr>
              <p:spPr bwMode="auto">
                <a:xfrm>
                  <a:off x="2745" y="2091"/>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1" name="Freeform 33"/>
                <p:cNvSpPr>
                  <a:spLocks noChangeAspect="1"/>
                </p:cNvSpPr>
                <p:nvPr/>
              </p:nvSpPr>
              <p:spPr bwMode="auto">
                <a:xfrm>
                  <a:off x="2747" y="2067"/>
                  <a:ext cx="15"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2" name="Freeform 34"/>
                <p:cNvSpPr>
                  <a:spLocks noChangeAspect="1"/>
                </p:cNvSpPr>
                <p:nvPr/>
              </p:nvSpPr>
              <p:spPr bwMode="auto">
                <a:xfrm>
                  <a:off x="2817" y="2149"/>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3" name="Freeform 35"/>
                <p:cNvSpPr>
                  <a:spLocks noChangeAspect="1"/>
                </p:cNvSpPr>
                <p:nvPr/>
              </p:nvSpPr>
              <p:spPr bwMode="auto">
                <a:xfrm>
                  <a:off x="2830" y="2076"/>
                  <a:ext cx="12"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4" name="Freeform 36"/>
                <p:cNvSpPr>
                  <a:spLocks noChangeAspect="1"/>
                </p:cNvSpPr>
                <p:nvPr/>
              </p:nvSpPr>
              <p:spPr bwMode="auto">
                <a:xfrm>
                  <a:off x="2835" y="2147"/>
                  <a:ext cx="9" cy="11"/>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5" name="Freeform 37"/>
                <p:cNvSpPr>
                  <a:spLocks noChangeAspect="1"/>
                </p:cNvSpPr>
                <p:nvPr/>
              </p:nvSpPr>
              <p:spPr bwMode="auto">
                <a:xfrm>
                  <a:off x="2789" y="2084"/>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6" name="Freeform 38"/>
                <p:cNvSpPr>
                  <a:spLocks noChangeAspect="1"/>
                </p:cNvSpPr>
                <p:nvPr/>
              </p:nvSpPr>
              <p:spPr bwMode="auto">
                <a:xfrm>
                  <a:off x="2792" y="2111"/>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7" name="Freeform 39"/>
                <p:cNvSpPr>
                  <a:spLocks noChangeAspect="1"/>
                </p:cNvSpPr>
                <p:nvPr/>
              </p:nvSpPr>
              <p:spPr bwMode="auto">
                <a:xfrm>
                  <a:off x="2782" y="2109"/>
                  <a:ext cx="13"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8" name="Freeform 40"/>
                <p:cNvSpPr>
                  <a:spLocks noChangeAspect="1"/>
                </p:cNvSpPr>
                <p:nvPr/>
              </p:nvSpPr>
              <p:spPr bwMode="auto">
                <a:xfrm>
                  <a:off x="2794" y="2129"/>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79" name="Freeform 41"/>
                <p:cNvSpPr>
                  <a:spLocks noChangeAspect="1"/>
                </p:cNvSpPr>
                <p:nvPr/>
              </p:nvSpPr>
              <p:spPr bwMode="auto">
                <a:xfrm>
                  <a:off x="2814" y="2128"/>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0" name="Freeform 42"/>
                <p:cNvSpPr>
                  <a:spLocks noChangeAspect="1"/>
                </p:cNvSpPr>
                <p:nvPr/>
              </p:nvSpPr>
              <p:spPr bwMode="auto">
                <a:xfrm>
                  <a:off x="2811" y="2067"/>
                  <a:ext cx="9" cy="11"/>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1" name="Freeform 43"/>
                <p:cNvSpPr>
                  <a:spLocks noChangeAspect="1"/>
                </p:cNvSpPr>
                <p:nvPr/>
              </p:nvSpPr>
              <p:spPr bwMode="auto">
                <a:xfrm>
                  <a:off x="2837" y="2130"/>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2" name="Freeform 44"/>
                <p:cNvSpPr>
                  <a:spLocks noChangeAspect="1"/>
                </p:cNvSpPr>
                <p:nvPr/>
              </p:nvSpPr>
              <p:spPr bwMode="auto">
                <a:xfrm>
                  <a:off x="2801" y="2048"/>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3" name="Freeform 45"/>
                <p:cNvSpPr>
                  <a:spLocks noChangeAspect="1"/>
                </p:cNvSpPr>
                <p:nvPr/>
              </p:nvSpPr>
              <p:spPr bwMode="auto">
                <a:xfrm>
                  <a:off x="2764" y="2114"/>
                  <a:ext cx="13" cy="12"/>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4" name="Freeform 46"/>
                <p:cNvSpPr>
                  <a:spLocks noChangeAspect="1"/>
                </p:cNvSpPr>
                <p:nvPr/>
              </p:nvSpPr>
              <p:spPr bwMode="auto">
                <a:xfrm>
                  <a:off x="2839" y="2023"/>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5" name="Freeform 47"/>
                <p:cNvSpPr>
                  <a:spLocks noChangeAspect="1"/>
                </p:cNvSpPr>
                <p:nvPr/>
              </p:nvSpPr>
              <p:spPr bwMode="auto">
                <a:xfrm>
                  <a:off x="2831" y="199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6" name="Freeform 48"/>
                <p:cNvSpPr>
                  <a:spLocks noChangeAspect="1"/>
                </p:cNvSpPr>
                <p:nvPr/>
              </p:nvSpPr>
              <p:spPr bwMode="auto">
                <a:xfrm>
                  <a:off x="2817" y="1999"/>
                  <a:ext cx="8"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7" name="Freeform 49"/>
                <p:cNvSpPr>
                  <a:spLocks noChangeAspect="1"/>
                </p:cNvSpPr>
                <p:nvPr/>
              </p:nvSpPr>
              <p:spPr bwMode="auto">
                <a:xfrm>
                  <a:off x="2800" y="2006"/>
                  <a:ext cx="13"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8" name="Freeform 50"/>
                <p:cNvSpPr>
                  <a:spLocks noChangeAspect="1"/>
                </p:cNvSpPr>
                <p:nvPr/>
              </p:nvSpPr>
              <p:spPr bwMode="auto">
                <a:xfrm>
                  <a:off x="2805" y="2024"/>
                  <a:ext cx="13"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89" name="Freeform 51"/>
                <p:cNvSpPr>
                  <a:spLocks noChangeAspect="1"/>
                </p:cNvSpPr>
                <p:nvPr/>
              </p:nvSpPr>
              <p:spPr bwMode="auto">
                <a:xfrm>
                  <a:off x="2832" y="2053"/>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0" name="Freeform 52"/>
                <p:cNvSpPr>
                  <a:spLocks noChangeAspect="1"/>
                </p:cNvSpPr>
                <p:nvPr/>
              </p:nvSpPr>
              <p:spPr bwMode="auto">
                <a:xfrm>
                  <a:off x="2808" y="2110"/>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1" name="Freeform 53"/>
                <p:cNvSpPr>
                  <a:spLocks noChangeAspect="1"/>
                </p:cNvSpPr>
                <p:nvPr/>
              </p:nvSpPr>
              <p:spPr bwMode="auto">
                <a:xfrm>
                  <a:off x="2907" y="2104"/>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2" name="Freeform 54"/>
                <p:cNvSpPr>
                  <a:spLocks noChangeAspect="1"/>
                </p:cNvSpPr>
                <p:nvPr/>
              </p:nvSpPr>
              <p:spPr bwMode="auto">
                <a:xfrm>
                  <a:off x="2861" y="2118"/>
                  <a:ext cx="12" cy="12"/>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3" name="Freeform 55"/>
                <p:cNvSpPr>
                  <a:spLocks noChangeAspect="1"/>
                </p:cNvSpPr>
                <p:nvPr/>
              </p:nvSpPr>
              <p:spPr bwMode="auto">
                <a:xfrm>
                  <a:off x="2894" y="2135"/>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4" name="Freeform 56"/>
                <p:cNvSpPr>
                  <a:spLocks noChangeAspect="1"/>
                </p:cNvSpPr>
                <p:nvPr/>
              </p:nvSpPr>
              <p:spPr bwMode="auto">
                <a:xfrm>
                  <a:off x="2880" y="209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5" name="Freeform 57"/>
                <p:cNvSpPr>
                  <a:spLocks noChangeAspect="1"/>
                </p:cNvSpPr>
                <p:nvPr/>
              </p:nvSpPr>
              <p:spPr bwMode="auto">
                <a:xfrm>
                  <a:off x="2861" y="2003"/>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6" name="Freeform 58"/>
                <p:cNvSpPr>
                  <a:spLocks noChangeAspect="1"/>
                </p:cNvSpPr>
                <p:nvPr/>
              </p:nvSpPr>
              <p:spPr bwMode="auto">
                <a:xfrm>
                  <a:off x="2857" y="2148"/>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7" name="Freeform 59"/>
                <p:cNvSpPr>
                  <a:spLocks noChangeAspect="1"/>
                </p:cNvSpPr>
                <p:nvPr/>
              </p:nvSpPr>
              <p:spPr bwMode="auto">
                <a:xfrm>
                  <a:off x="2743" y="2038"/>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8" name="Freeform 60"/>
                <p:cNvSpPr>
                  <a:spLocks noChangeAspect="1"/>
                </p:cNvSpPr>
                <p:nvPr/>
              </p:nvSpPr>
              <p:spPr bwMode="auto">
                <a:xfrm>
                  <a:off x="2844" y="2112"/>
                  <a:ext cx="13"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199" name="Freeform 61"/>
                <p:cNvSpPr>
                  <a:spLocks noChangeAspect="1"/>
                </p:cNvSpPr>
                <p:nvPr/>
              </p:nvSpPr>
              <p:spPr bwMode="auto">
                <a:xfrm>
                  <a:off x="2883" y="2063"/>
                  <a:ext cx="10"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0" name="Freeform 62"/>
                <p:cNvSpPr>
                  <a:spLocks noChangeAspect="1"/>
                </p:cNvSpPr>
                <p:nvPr/>
              </p:nvSpPr>
              <p:spPr bwMode="auto">
                <a:xfrm>
                  <a:off x="2898" y="2081"/>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1" name="Freeform 63"/>
                <p:cNvSpPr>
                  <a:spLocks noChangeAspect="1"/>
                </p:cNvSpPr>
                <p:nvPr/>
              </p:nvSpPr>
              <p:spPr bwMode="auto">
                <a:xfrm>
                  <a:off x="2882" y="2021"/>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2" name="Freeform 64"/>
                <p:cNvSpPr>
                  <a:spLocks noChangeAspect="1"/>
                </p:cNvSpPr>
                <p:nvPr/>
              </p:nvSpPr>
              <p:spPr bwMode="auto">
                <a:xfrm>
                  <a:off x="2813" y="2050"/>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3" name="Freeform 65"/>
                <p:cNvSpPr>
                  <a:spLocks noChangeAspect="1"/>
                </p:cNvSpPr>
                <p:nvPr/>
              </p:nvSpPr>
              <p:spPr bwMode="auto">
                <a:xfrm>
                  <a:off x="2845" y="2172"/>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4" name="Freeform 66"/>
                <p:cNvSpPr>
                  <a:spLocks noChangeAspect="1"/>
                </p:cNvSpPr>
                <p:nvPr/>
              </p:nvSpPr>
              <p:spPr bwMode="auto">
                <a:xfrm>
                  <a:off x="2878" y="2152"/>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5" name="Freeform 67"/>
                <p:cNvSpPr>
                  <a:spLocks noChangeAspect="1"/>
                </p:cNvSpPr>
                <p:nvPr/>
              </p:nvSpPr>
              <p:spPr bwMode="auto">
                <a:xfrm>
                  <a:off x="2770" y="2130"/>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6" name="Freeform 68"/>
                <p:cNvSpPr>
                  <a:spLocks noChangeAspect="1"/>
                </p:cNvSpPr>
                <p:nvPr/>
              </p:nvSpPr>
              <p:spPr bwMode="auto">
                <a:xfrm>
                  <a:off x="2838" y="2160"/>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7" name="Freeform 69"/>
                <p:cNvSpPr>
                  <a:spLocks noChangeAspect="1"/>
                </p:cNvSpPr>
                <p:nvPr/>
              </p:nvSpPr>
              <p:spPr bwMode="auto">
                <a:xfrm>
                  <a:off x="2872" y="2130"/>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8" name="Freeform 70"/>
                <p:cNvSpPr>
                  <a:spLocks noChangeAspect="1"/>
                </p:cNvSpPr>
                <p:nvPr/>
              </p:nvSpPr>
              <p:spPr bwMode="auto">
                <a:xfrm>
                  <a:off x="2742" y="2117"/>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09" name="Freeform 71"/>
                <p:cNvSpPr>
                  <a:spLocks noChangeAspect="1"/>
                </p:cNvSpPr>
                <p:nvPr/>
              </p:nvSpPr>
              <p:spPr bwMode="auto">
                <a:xfrm>
                  <a:off x="2786" y="2149"/>
                  <a:ext cx="21"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10" name="Freeform 72"/>
                <p:cNvSpPr>
                  <a:spLocks noChangeAspect="1"/>
                </p:cNvSpPr>
                <p:nvPr/>
              </p:nvSpPr>
              <p:spPr bwMode="auto">
                <a:xfrm>
                  <a:off x="2830" y="2142"/>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11" name="Freeform 73"/>
                <p:cNvSpPr>
                  <a:spLocks noChangeAspect="1"/>
                </p:cNvSpPr>
                <p:nvPr/>
              </p:nvSpPr>
              <p:spPr bwMode="auto">
                <a:xfrm>
                  <a:off x="2900" y="2031"/>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12" name="Freeform 74"/>
                <p:cNvSpPr>
                  <a:spLocks noChangeAspect="1"/>
                </p:cNvSpPr>
                <p:nvPr/>
              </p:nvSpPr>
              <p:spPr bwMode="auto">
                <a:xfrm>
                  <a:off x="2747" y="2134"/>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13" name="Freeform 75"/>
                <p:cNvSpPr>
                  <a:spLocks noChangeAspect="1"/>
                </p:cNvSpPr>
                <p:nvPr/>
              </p:nvSpPr>
              <p:spPr bwMode="auto">
                <a:xfrm>
                  <a:off x="2822" y="2110"/>
                  <a:ext cx="22"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14" name="Freeform 76"/>
                <p:cNvSpPr>
                  <a:spLocks noChangeAspect="1"/>
                </p:cNvSpPr>
                <p:nvPr/>
              </p:nvSpPr>
              <p:spPr bwMode="auto">
                <a:xfrm>
                  <a:off x="2814" y="2059"/>
                  <a:ext cx="12" cy="9"/>
                </a:xfrm>
                <a:custGeom>
                  <a:avLst/>
                  <a:gdLst>
                    <a:gd name="T0" fmla="*/ 0 w 111"/>
                    <a:gd name="T1" fmla="*/ 0 h 93"/>
                    <a:gd name="T2" fmla="*/ 0 w 111"/>
                    <a:gd name="T3" fmla="*/ 0 h 93"/>
                    <a:gd name="T4" fmla="*/ 0 w 111"/>
                    <a:gd name="T5" fmla="*/ 0 h 93"/>
                    <a:gd name="T6" fmla="*/ 0 w 111"/>
                    <a:gd name="T7" fmla="*/ 0 h 93"/>
                    <a:gd name="T8" fmla="*/ 0 w 111"/>
                    <a:gd name="T9" fmla="*/ 0 h 93"/>
                    <a:gd name="T10" fmla="*/ 0 w 111"/>
                    <a:gd name="T11" fmla="*/ 0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sp>
              <p:nvSpPr>
                <p:cNvPr id="130215" name="Oval 77"/>
                <p:cNvSpPr>
                  <a:spLocks noChangeAspect="1" noChangeArrowheads="1"/>
                </p:cNvSpPr>
                <p:nvPr/>
              </p:nvSpPr>
              <p:spPr bwMode="auto">
                <a:xfrm>
                  <a:off x="2708" y="1963"/>
                  <a:ext cx="256" cy="232"/>
                </a:xfrm>
                <a:prstGeom prst="ellipse">
                  <a:avLst/>
                </a:prstGeom>
                <a:gradFill rotWithShape="1">
                  <a:gsLst>
                    <a:gs pos="0">
                      <a:srgbClr val="FFFFFF">
                        <a:alpha val="70000"/>
                      </a:srgbClr>
                    </a:gs>
                    <a:gs pos="100000">
                      <a:schemeClr val="folHlink"/>
                    </a:gs>
                  </a:gsLst>
                  <a:path path="shape">
                    <a:fillToRect l="50000" t="50000" r="50000" b="50000"/>
                  </a:path>
                </a:gradFill>
                <a:ln>
                  <a:noFill/>
                </a:ln>
                <a:extLst/>
              </p:spPr>
              <p:txBody>
                <a:bodyPr wrap="none" anchor="ctr"/>
                <a:lstStyle/>
                <a:p>
                  <a:pPr fontAlgn="auto">
                    <a:spcBef>
                      <a:spcPts val="0"/>
                    </a:spcBef>
                    <a:spcAft>
                      <a:spcPts val="0"/>
                    </a:spcAft>
                    <a:defRPr/>
                  </a:pPr>
                  <a:endParaRPr lang="en-US" sz="3200">
                    <a:solidFill>
                      <a:schemeClr val="accent6">
                        <a:lumMod val="75000"/>
                      </a:schemeClr>
                    </a:solidFill>
                    <a:latin typeface="Arial" panose="020B0604020202020204" pitchFamily="34" charset="0"/>
                    <a:cs typeface="Arial" panose="020B0604020202020204" pitchFamily="34" charset="0"/>
                  </a:endParaRPr>
                </a:p>
              </p:txBody>
            </p:sp>
          </p:grpSp>
          <p:sp>
            <p:nvSpPr>
              <p:cNvPr id="130143" name="Text Box 5"/>
              <p:cNvSpPr txBox="1">
                <a:spLocks noChangeArrowheads="1"/>
              </p:cNvSpPr>
              <p:nvPr/>
            </p:nvSpPr>
            <p:spPr bwMode="auto">
              <a:xfrm rot="14832241">
                <a:off x="5148660" y="5276034"/>
                <a:ext cx="372880" cy="52381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800" b="1" dirty="0">
                    <a:solidFill>
                      <a:schemeClr val="bg2">
                        <a:lumMod val="60000"/>
                        <a:lumOff val="40000"/>
                      </a:schemeClr>
                    </a:solidFill>
                  </a:rPr>
                  <a:t>Y</a:t>
                </a:r>
              </a:p>
            </p:txBody>
          </p:sp>
          <p:sp>
            <p:nvSpPr>
              <p:cNvPr id="130144" name="Text Box 6"/>
              <p:cNvSpPr txBox="1">
                <a:spLocks noChangeArrowheads="1"/>
              </p:cNvSpPr>
              <p:nvPr/>
            </p:nvSpPr>
            <p:spPr bwMode="auto">
              <a:xfrm rot="6270943">
                <a:off x="6059783" y="5115775"/>
                <a:ext cx="423657" cy="523812"/>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800" b="1" dirty="0">
                    <a:solidFill>
                      <a:schemeClr val="bg2">
                        <a:lumMod val="60000"/>
                        <a:lumOff val="40000"/>
                      </a:schemeClr>
                    </a:solidFill>
                  </a:rPr>
                  <a:t>Y</a:t>
                </a:r>
              </a:p>
            </p:txBody>
          </p:sp>
        </p:grpSp>
        <p:sp>
          <p:nvSpPr>
            <p:cNvPr id="130145" name="Text Box 7"/>
            <p:cNvSpPr txBox="1">
              <a:spLocks noChangeArrowheads="1"/>
            </p:cNvSpPr>
            <p:nvPr/>
          </p:nvSpPr>
          <p:spPr bwMode="auto">
            <a:xfrm rot="20025787">
              <a:off x="5394735" y="4828329"/>
              <a:ext cx="423812" cy="523620"/>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800" b="1" dirty="0">
                  <a:solidFill>
                    <a:schemeClr val="bg2">
                      <a:lumMod val="60000"/>
                      <a:lumOff val="40000"/>
                    </a:schemeClr>
                  </a:solidFill>
                </a:rPr>
                <a:t>Y</a:t>
              </a:r>
            </a:p>
          </p:txBody>
        </p:sp>
      </p:grpSp>
      <p:grpSp>
        <p:nvGrpSpPr>
          <p:cNvPr id="10255" name="Group 4"/>
          <p:cNvGrpSpPr>
            <a:grpSpLocks/>
          </p:cNvGrpSpPr>
          <p:nvPr/>
        </p:nvGrpSpPr>
        <p:grpSpPr bwMode="auto">
          <a:xfrm rot="-2661969">
            <a:off x="241300" y="3979863"/>
            <a:ext cx="1443038" cy="1252537"/>
            <a:chOff x="3033" y="3129"/>
            <a:chExt cx="909" cy="789"/>
          </a:xfrm>
        </p:grpSpPr>
        <p:sp>
          <p:nvSpPr>
            <p:cNvPr id="130070" name="Text Box 5"/>
            <p:cNvSpPr txBox="1">
              <a:spLocks noChangeArrowheads="1"/>
            </p:cNvSpPr>
            <p:nvPr/>
          </p:nvSpPr>
          <p:spPr bwMode="auto">
            <a:xfrm rot="16406454">
              <a:off x="3081" y="3443"/>
              <a:ext cx="235" cy="330"/>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800" b="1" dirty="0">
                  <a:solidFill>
                    <a:schemeClr val="bg2">
                      <a:lumMod val="60000"/>
                      <a:lumOff val="40000"/>
                    </a:schemeClr>
                  </a:solidFill>
                </a:rPr>
                <a:t>Y</a:t>
              </a:r>
            </a:p>
          </p:txBody>
        </p:sp>
        <p:sp>
          <p:nvSpPr>
            <p:cNvPr id="130071" name="Text Box 6"/>
            <p:cNvSpPr txBox="1">
              <a:spLocks noChangeArrowheads="1"/>
            </p:cNvSpPr>
            <p:nvPr/>
          </p:nvSpPr>
          <p:spPr bwMode="auto">
            <a:xfrm rot="7845156">
              <a:off x="3644" y="3619"/>
              <a:ext cx="267" cy="330"/>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800" b="1" dirty="0">
                  <a:solidFill>
                    <a:schemeClr val="bg2">
                      <a:lumMod val="60000"/>
                      <a:lumOff val="40000"/>
                    </a:schemeClr>
                  </a:solidFill>
                </a:rPr>
                <a:t>Y</a:t>
              </a:r>
            </a:p>
          </p:txBody>
        </p:sp>
        <p:sp>
          <p:nvSpPr>
            <p:cNvPr id="130072" name="Text Box 7"/>
            <p:cNvSpPr txBox="1">
              <a:spLocks noChangeArrowheads="1"/>
            </p:cNvSpPr>
            <p:nvPr/>
          </p:nvSpPr>
          <p:spPr bwMode="auto">
            <a:xfrm>
              <a:off x="3377" y="3127"/>
              <a:ext cx="267" cy="330"/>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800" b="1" dirty="0">
                  <a:solidFill>
                    <a:schemeClr val="bg2">
                      <a:lumMod val="60000"/>
                      <a:lumOff val="40000"/>
                    </a:schemeClr>
                  </a:solidFill>
                </a:rPr>
                <a:t>Y</a:t>
              </a:r>
            </a:p>
          </p:txBody>
        </p:sp>
        <p:grpSp>
          <p:nvGrpSpPr>
            <p:cNvPr id="10277" name="Group 8"/>
            <p:cNvGrpSpPr>
              <a:grpSpLocks noChangeAspect="1"/>
            </p:cNvGrpSpPr>
            <p:nvPr/>
          </p:nvGrpSpPr>
          <p:grpSpPr bwMode="auto">
            <a:xfrm>
              <a:off x="3269" y="3366"/>
              <a:ext cx="526" cy="462"/>
              <a:chOff x="2647" y="1889"/>
              <a:chExt cx="452" cy="397"/>
            </a:xfrm>
          </p:grpSpPr>
          <p:sp>
            <p:nvSpPr>
              <p:cNvPr id="309" name="Freeform 9"/>
              <p:cNvSpPr>
                <a:spLocks noChangeAspect="1"/>
              </p:cNvSpPr>
              <p:nvPr/>
            </p:nvSpPr>
            <p:spPr bwMode="auto">
              <a:xfrm>
                <a:off x="2647" y="1886"/>
                <a:ext cx="451" cy="397"/>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a:no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74" name="Freeform 9"/>
              <p:cNvSpPr>
                <a:spLocks noChangeAspect="1"/>
              </p:cNvSpPr>
              <p:nvPr/>
            </p:nvSpPr>
            <p:spPr bwMode="auto">
              <a:xfrm>
                <a:off x="2647" y="1886"/>
                <a:ext cx="451" cy="397"/>
              </a:xfrm>
              <a:custGeom>
                <a:avLst/>
                <a:gdLst>
                  <a:gd name="T0" fmla="*/ 0 w 3030"/>
                  <a:gd name="T1" fmla="*/ 0 h 2666"/>
                  <a:gd name="T2" fmla="*/ 0 w 3030"/>
                  <a:gd name="T3" fmla="*/ 0 h 2666"/>
                  <a:gd name="T4" fmla="*/ 0 w 3030"/>
                  <a:gd name="T5" fmla="*/ 0 h 2666"/>
                  <a:gd name="T6" fmla="*/ 0 w 3030"/>
                  <a:gd name="T7" fmla="*/ 0 h 2666"/>
                  <a:gd name="T8" fmla="*/ 0 w 3030"/>
                  <a:gd name="T9" fmla="*/ 0 h 2666"/>
                  <a:gd name="T10" fmla="*/ 0 w 3030"/>
                  <a:gd name="T11" fmla="*/ 0 h 2666"/>
                  <a:gd name="T12" fmla="*/ 0 w 3030"/>
                  <a:gd name="T13" fmla="*/ 0 h 2666"/>
                  <a:gd name="T14" fmla="*/ 0 w 3030"/>
                  <a:gd name="T15" fmla="*/ 0 h 2666"/>
                  <a:gd name="T16" fmla="*/ 0 60000 65536"/>
                  <a:gd name="T17" fmla="*/ 0 60000 65536"/>
                  <a:gd name="T18" fmla="*/ 0 60000 65536"/>
                  <a:gd name="T19" fmla="*/ 0 60000 65536"/>
                  <a:gd name="T20" fmla="*/ 0 60000 65536"/>
                  <a:gd name="T21" fmla="*/ 0 60000 65536"/>
                  <a:gd name="T22" fmla="*/ 0 60000 65536"/>
                  <a:gd name="T23" fmla="*/ 0 60000 65536"/>
                  <a:gd name="T24" fmla="*/ 0 w 3030"/>
                  <a:gd name="T25" fmla="*/ 0 h 2666"/>
                  <a:gd name="T26" fmla="*/ 3030 w 3030"/>
                  <a:gd name="T27" fmla="*/ 2666 h 26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CC66">
                      <a:alpha val="50998"/>
                    </a:srgbClr>
                  </a:gs>
                  <a:gs pos="100000">
                    <a:srgbClr val="FF6600">
                      <a:alpha val="49001"/>
                    </a:srgbClr>
                  </a:gs>
                </a:gsLst>
                <a:path path="rect">
                  <a:fillToRect l="50000" t="50000" r="50000" b="50000"/>
                </a:path>
              </a:gradFill>
              <a:ln w="9525">
                <a:solidFill>
                  <a:srgbClr val="FF9933"/>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75" name="Freeform 10"/>
              <p:cNvSpPr>
                <a:spLocks noChangeAspect="1"/>
              </p:cNvSpPr>
              <p:nvPr/>
            </p:nvSpPr>
            <p:spPr bwMode="auto">
              <a:xfrm>
                <a:off x="2847" y="1949"/>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76" name="Freeform 11"/>
              <p:cNvSpPr>
                <a:spLocks noChangeAspect="1"/>
              </p:cNvSpPr>
              <p:nvPr/>
            </p:nvSpPr>
            <p:spPr bwMode="auto">
              <a:xfrm>
                <a:off x="2896" y="1935"/>
                <a:ext cx="5"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77" name="Freeform 12"/>
              <p:cNvSpPr>
                <a:spLocks noChangeAspect="1"/>
              </p:cNvSpPr>
              <p:nvPr/>
            </p:nvSpPr>
            <p:spPr bwMode="auto">
              <a:xfrm>
                <a:off x="2935" y="1989"/>
                <a:ext cx="9"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78" name="Freeform 13"/>
              <p:cNvSpPr>
                <a:spLocks noChangeAspect="1"/>
              </p:cNvSpPr>
              <p:nvPr/>
            </p:nvSpPr>
            <p:spPr bwMode="auto">
              <a:xfrm>
                <a:off x="2941" y="2163"/>
                <a:ext cx="15"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79" name="Freeform 14"/>
              <p:cNvSpPr>
                <a:spLocks noChangeAspect="1"/>
              </p:cNvSpPr>
              <p:nvPr/>
            </p:nvSpPr>
            <p:spPr bwMode="auto">
              <a:xfrm>
                <a:off x="2874" y="2198"/>
                <a:ext cx="6" cy="7"/>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0" name="Freeform 15"/>
              <p:cNvSpPr>
                <a:spLocks noChangeAspect="1"/>
              </p:cNvSpPr>
              <p:nvPr/>
            </p:nvSpPr>
            <p:spPr bwMode="auto">
              <a:xfrm>
                <a:off x="2731" y="2009"/>
                <a:ext cx="21" cy="4"/>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1" name="Freeform 16"/>
              <p:cNvSpPr>
                <a:spLocks noChangeAspect="1"/>
              </p:cNvSpPr>
              <p:nvPr/>
            </p:nvSpPr>
            <p:spPr bwMode="auto">
              <a:xfrm>
                <a:off x="2765" y="1966"/>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2" name="Freeform 17"/>
              <p:cNvSpPr>
                <a:spLocks noChangeAspect="1"/>
              </p:cNvSpPr>
              <p:nvPr/>
            </p:nvSpPr>
            <p:spPr bwMode="auto">
              <a:xfrm>
                <a:off x="2739" y="2177"/>
                <a:ext cx="9"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3" name="Freeform 18"/>
              <p:cNvSpPr>
                <a:spLocks noChangeAspect="1"/>
              </p:cNvSpPr>
              <p:nvPr/>
            </p:nvSpPr>
            <p:spPr bwMode="auto">
              <a:xfrm rot="1588548">
                <a:off x="2858" y="1999"/>
                <a:ext cx="38"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4" name="Freeform 19"/>
              <p:cNvSpPr>
                <a:spLocks noChangeAspect="1"/>
              </p:cNvSpPr>
              <p:nvPr/>
            </p:nvSpPr>
            <p:spPr bwMode="auto">
              <a:xfrm rot="20011452" flipV="1">
                <a:off x="2837" y="2088"/>
                <a:ext cx="37" cy="64"/>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5" name="Freeform 20"/>
              <p:cNvSpPr>
                <a:spLocks noChangeAspect="1"/>
              </p:cNvSpPr>
              <p:nvPr/>
            </p:nvSpPr>
            <p:spPr bwMode="auto">
              <a:xfrm rot="20011452" flipV="1">
                <a:off x="2819" y="1992"/>
                <a:ext cx="40"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6" name="Freeform 21"/>
              <p:cNvSpPr>
                <a:spLocks noChangeAspect="1"/>
              </p:cNvSpPr>
              <p:nvPr/>
            </p:nvSpPr>
            <p:spPr bwMode="auto">
              <a:xfrm flipH="1">
                <a:off x="2885" y="2035"/>
                <a:ext cx="40"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7" name="Freeform 22"/>
              <p:cNvSpPr>
                <a:spLocks noChangeAspect="1"/>
              </p:cNvSpPr>
              <p:nvPr/>
            </p:nvSpPr>
            <p:spPr bwMode="auto">
              <a:xfrm rot="4687844" flipH="1">
                <a:off x="2869" y="2029"/>
                <a:ext cx="39"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8" name="Freeform 23"/>
              <p:cNvSpPr>
                <a:spLocks noChangeAspect="1"/>
              </p:cNvSpPr>
              <p:nvPr/>
            </p:nvSpPr>
            <p:spPr bwMode="auto">
              <a:xfrm rot="-2250469">
                <a:off x="2864" y="2069"/>
                <a:ext cx="38" cy="64"/>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89" name="Freeform 24"/>
              <p:cNvSpPr>
                <a:spLocks noChangeAspect="1"/>
              </p:cNvSpPr>
              <p:nvPr/>
            </p:nvSpPr>
            <p:spPr bwMode="auto">
              <a:xfrm>
                <a:off x="2842" y="2047"/>
                <a:ext cx="38"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0" name="Freeform 25"/>
              <p:cNvSpPr>
                <a:spLocks noChangeAspect="1"/>
              </p:cNvSpPr>
              <p:nvPr/>
            </p:nvSpPr>
            <p:spPr bwMode="auto">
              <a:xfrm rot="17541503" flipV="1">
                <a:off x="2783" y="1993"/>
                <a:ext cx="39"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1" name="Freeform 26"/>
              <p:cNvSpPr>
                <a:spLocks noChangeAspect="1"/>
              </p:cNvSpPr>
              <p:nvPr/>
            </p:nvSpPr>
            <p:spPr bwMode="auto">
              <a:xfrm flipH="1">
                <a:off x="2757" y="2021"/>
                <a:ext cx="38" cy="64"/>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2" name="Freeform 27"/>
              <p:cNvSpPr>
                <a:spLocks noChangeAspect="1"/>
              </p:cNvSpPr>
              <p:nvPr/>
            </p:nvSpPr>
            <p:spPr bwMode="auto">
              <a:xfrm rot="13389691" flipH="1">
                <a:off x="2733" y="2042"/>
                <a:ext cx="38"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3" name="Freeform 28"/>
              <p:cNvSpPr>
                <a:spLocks noChangeAspect="1"/>
              </p:cNvSpPr>
              <p:nvPr/>
            </p:nvSpPr>
            <p:spPr bwMode="auto">
              <a:xfrm rot="-6913792">
                <a:off x="2780" y="2054"/>
                <a:ext cx="39"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4" name="Freeform 29"/>
              <p:cNvSpPr>
                <a:spLocks noChangeAspect="1"/>
              </p:cNvSpPr>
              <p:nvPr/>
            </p:nvSpPr>
            <p:spPr bwMode="auto">
              <a:xfrm rot="1588548">
                <a:off x="2760" y="2045"/>
                <a:ext cx="37" cy="66"/>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5" name="Freeform 30"/>
              <p:cNvSpPr>
                <a:spLocks noChangeAspect="1"/>
              </p:cNvSpPr>
              <p:nvPr/>
            </p:nvSpPr>
            <p:spPr bwMode="auto">
              <a:xfrm rot="-5591453">
                <a:off x="2813" y="2056"/>
                <a:ext cx="38" cy="65"/>
              </a:xfrm>
              <a:custGeom>
                <a:avLst/>
                <a:gdLst>
                  <a:gd name="T0" fmla="*/ 0 w 330"/>
                  <a:gd name="T1" fmla="*/ 0 h 913"/>
                  <a:gd name="T2" fmla="*/ 0 w 330"/>
                  <a:gd name="T3" fmla="*/ 0 h 913"/>
                  <a:gd name="T4" fmla="*/ 0 w 330"/>
                  <a:gd name="T5" fmla="*/ 0 h 913"/>
                  <a:gd name="T6" fmla="*/ 0 w 330"/>
                  <a:gd name="T7" fmla="*/ 0 h 913"/>
                  <a:gd name="T8" fmla="*/ 0 w 330"/>
                  <a:gd name="T9" fmla="*/ 0 h 913"/>
                  <a:gd name="T10" fmla="*/ 0 w 330"/>
                  <a:gd name="T11" fmla="*/ 0 h 913"/>
                  <a:gd name="T12" fmla="*/ 0 w 330"/>
                  <a:gd name="T13" fmla="*/ 0 h 913"/>
                  <a:gd name="T14" fmla="*/ 0 w 330"/>
                  <a:gd name="T15" fmla="*/ 0 h 913"/>
                  <a:gd name="T16" fmla="*/ 0 w 330"/>
                  <a:gd name="T17" fmla="*/ 0 h 913"/>
                  <a:gd name="T18" fmla="*/ 0 w 330"/>
                  <a:gd name="T19" fmla="*/ 0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6" name="Freeform 31"/>
              <p:cNvSpPr>
                <a:spLocks noChangeAspect="1"/>
              </p:cNvSpPr>
              <p:nvPr/>
            </p:nvSpPr>
            <p:spPr bwMode="auto">
              <a:xfrm>
                <a:off x="2917" y="2048"/>
                <a:ext cx="21" cy="4"/>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7" name="Freeform 32"/>
              <p:cNvSpPr>
                <a:spLocks noChangeAspect="1"/>
              </p:cNvSpPr>
              <p:nvPr/>
            </p:nvSpPr>
            <p:spPr bwMode="auto">
              <a:xfrm>
                <a:off x="2745" y="2090"/>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8" name="Freeform 33"/>
              <p:cNvSpPr>
                <a:spLocks noChangeAspect="1"/>
              </p:cNvSpPr>
              <p:nvPr/>
            </p:nvSpPr>
            <p:spPr bwMode="auto">
              <a:xfrm>
                <a:off x="2749" y="2065"/>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099" name="Freeform 34"/>
              <p:cNvSpPr>
                <a:spLocks noChangeAspect="1"/>
              </p:cNvSpPr>
              <p:nvPr/>
            </p:nvSpPr>
            <p:spPr bwMode="auto">
              <a:xfrm>
                <a:off x="2817" y="2146"/>
                <a:ext cx="12"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0" name="Freeform 35"/>
              <p:cNvSpPr>
                <a:spLocks noChangeAspect="1"/>
              </p:cNvSpPr>
              <p:nvPr/>
            </p:nvSpPr>
            <p:spPr bwMode="auto">
              <a:xfrm>
                <a:off x="2829" y="2073"/>
                <a:ext cx="12"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1" name="Freeform 36"/>
              <p:cNvSpPr>
                <a:spLocks noChangeAspect="1"/>
              </p:cNvSpPr>
              <p:nvPr/>
            </p:nvSpPr>
            <p:spPr bwMode="auto">
              <a:xfrm>
                <a:off x="2835" y="2143"/>
                <a:ext cx="11" cy="11"/>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2" name="Freeform 37"/>
              <p:cNvSpPr>
                <a:spLocks noChangeAspect="1"/>
              </p:cNvSpPr>
              <p:nvPr/>
            </p:nvSpPr>
            <p:spPr bwMode="auto">
              <a:xfrm>
                <a:off x="2788" y="2081"/>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3" name="Freeform 38"/>
              <p:cNvSpPr>
                <a:spLocks noChangeAspect="1"/>
              </p:cNvSpPr>
              <p:nvPr/>
            </p:nvSpPr>
            <p:spPr bwMode="auto">
              <a:xfrm>
                <a:off x="2792" y="210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4" name="Freeform 39"/>
              <p:cNvSpPr>
                <a:spLocks noChangeAspect="1"/>
              </p:cNvSpPr>
              <p:nvPr/>
            </p:nvSpPr>
            <p:spPr bwMode="auto">
              <a:xfrm>
                <a:off x="2782" y="2106"/>
                <a:ext cx="13"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5" name="Freeform 40"/>
              <p:cNvSpPr>
                <a:spLocks noChangeAspect="1"/>
              </p:cNvSpPr>
              <p:nvPr/>
            </p:nvSpPr>
            <p:spPr bwMode="auto">
              <a:xfrm>
                <a:off x="2793" y="2126"/>
                <a:ext cx="12"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6" name="Freeform 41"/>
              <p:cNvSpPr>
                <a:spLocks noChangeAspect="1"/>
              </p:cNvSpPr>
              <p:nvPr/>
            </p:nvSpPr>
            <p:spPr bwMode="auto">
              <a:xfrm>
                <a:off x="2812" y="2126"/>
                <a:ext cx="13"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7" name="Freeform 42"/>
              <p:cNvSpPr>
                <a:spLocks noChangeAspect="1"/>
              </p:cNvSpPr>
              <p:nvPr/>
            </p:nvSpPr>
            <p:spPr bwMode="auto">
              <a:xfrm>
                <a:off x="2811" y="2064"/>
                <a:ext cx="9" cy="11"/>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8" name="Freeform 43"/>
              <p:cNvSpPr>
                <a:spLocks noChangeAspect="1"/>
              </p:cNvSpPr>
              <p:nvPr/>
            </p:nvSpPr>
            <p:spPr bwMode="auto">
              <a:xfrm>
                <a:off x="2835" y="2127"/>
                <a:ext cx="8"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09" name="Freeform 44"/>
              <p:cNvSpPr>
                <a:spLocks noChangeAspect="1"/>
              </p:cNvSpPr>
              <p:nvPr/>
            </p:nvSpPr>
            <p:spPr bwMode="auto">
              <a:xfrm>
                <a:off x="2801" y="2045"/>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0" name="Freeform 45"/>
              <p:cNvSpPr>
                <a:spLocks noChangeAspect="1"/>
              </p:cNvSpPr>
              <p:nvPr/>
            </p:nvSpPr>
            <p:spPr bwMode="auto">
              <a:xfrm>
                <a:off x="2763" y="2112"/>
                <a:ext cx="15" cy="11"/>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1" name="Freeform 46"/>
              <p:cNvSpPr>
                <a:spLocks noChangeAspect="1"/>
              </p:cNvSpPr>
              <p:nvPr/>
            </p:nvSpPr>
            <p:spPr bwMode="auto">
              <a:xfrm>
                <a:off x="2837" y="2020"/>
                <a:ext cx="9"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2" name="Freeform 47"/>
              <p:cNvSpPr>
                <a:spLocks noChangeAspect="1"/>
              </p:cNvSpPr>
              <p:nvPr/>
            </p:nvSpPr>
            <p:spPr bwMode="auto">
              <a:xfrm>
                <a:off x="2830" y="1994"/>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3" name="Freeform 48"/>
              <p:cNvSpPr>
                <a:spLocks noChangeAspect="1"/>
              </p:cNvSpPr>
              <p:nvPr/>
            </p:nvSpPr>
            <p:spPr bwMode="auto">
              <a:xfrm>
                <a:off x="2817" y="1996"/>
                <a:ext cx="8" cy="8"/>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4" name="Freeform 49"/>
              <p:cNvSpPr>
                <a:spLocks noChangeAspect="1"/>
              </p:cNvSpPr>
              <p:nvPr/>
            </p:nvSpPr>
            <p:spPr bwMode="auto">
              <a:xfrm>
                <a:off x="2799" y="2004"/>
                <a:ext cx="13"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5" name="Freeform 50"/>
              <p:cNvSpPr>
                <a:spLocks noChangeAspect="1"/>
              </p:cNvSpPr>
              <p:nvPr/>
            </p:nvSpPr>
            <p:spPr bwMode="auto">
              <a:xfrm>
                <a:off x="2804" y="202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6" name="Freeform 51"/>
              <p:cNvSpPr>
                <a:spLocks noChangeAspect="1"/>
              </p:cNvSpPr>
              <p:nvPr/>
            </p:nvSpPr>
            <p:spPr bwMode="auto">
              <a:xfrm>
                <a:off x="2834" y="2051"/>
                <a:ext cx="12"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7" name="Freeform 52"/>
              <p:cNvSpPr>
                <a:spLocks noChangeAspect="1"/>
              </p:cNvSpPr>
              <p:nvPr/>
            </p:nvSpPr>
            <p:spPr bwMode="auto">
              <a:xfrm>
                <a:off x="2809" y="2107"/>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8" name="Freeform 53"/>
              <p:cNvSpPr>
                <a:spLocks noChangeAspect="1"/>
              </p:cNvSpPr>
              <p:nvPr/>
            </p:nvSpPr>
            <p:spPr bwMode="auto">
              <a:xfrm>
                <a:off x="2907" y="2101"/>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19" name="Freeform 54"/>
              <p:cNvSpPr>
                <a:spLocks noChangeAspect="1"/>
              </p:cNvSpPr>
              <p:nvPr/>
            </p:nvSpPr>
            <p:spPr bwMode="auto">
              <a:xfrm>
                <a:off x="2860" y="2114"/>
                <a:ext cx="12" cy="12"/>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0" name="Freeform 55"/>
              <p:cNvSpPr>
                <a:spLocks noChangeAspect="1"/>
              </p:cNvSpPr>
              <p:nvPr/>
            </p:nvSpPr>
            <p:spPr bwMode="auto">
              <a:xfrm>
                <a:off x="2892" y="2133"/>
                <a:ext cx="15"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1" name="Freeform 56"/>
              <p:cNvSpPr>
                <a:spLocks noChangeAspect="1"/>
              </p:cNvSpPr>
              <p:nvPr/>
            </p:nvSpPr>
            <p:spPr bwMode="auto">
              <a:xfrm>
                <a:off x="2880" y="2094"/>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2" name="Freeform 57"/>
              <p:cNvSpPr>
                <a:spLocks noChangeAspect="1"/>
              </p:cNvSpPr>
              <p:nvPr/>
            </p:nvSpPr>
            <p:spPr bwMode="auto">
              <a:xfrm>
                <a:off x="2861" y="2002"/>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3" name="Freeform 58"/>
              <p:cNvSpPr>
                <a:spLocks noChangeAspect="1"/>
              </p:cNvSpPr>
              <p:nvPr/>
            </p:nvSpPr>
            <p:spPr bwMode="auto">
              <a:xfrm>
                <a:off x="2858" y="2146"/>
                <a:ext cx="13"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4" name="Freeform 59"/>
              <p:cNvSpPr>
                <a:spLocks noChangeAspect="1"/>
              </p:cNvSpPr>
              <p:nvPr/>
            </p:nvSpPr>
            <p:spPr bwMode="auto">
              <a:xfrm>
                <a:off x="2743" y="2034"/>
                <a:ext cx="13"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5" name="Freeform 60"/>
              <p:cNvSpPr>
                <a:spLocks noChangeAspect="1"/>
              </p:cNvSpPr>
              <p:nvPr/>
            </p:nvSpPr>
            <p:spPr bwMode="auto">
              <a:xfrm>
                <a:off x="2843" y="2109"/>
                <a:ext cx="13" cy="13"/>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6" name="Freeform 61"/>
              <p:cNvSpPr>
                <a:spLocks noChangeAspect="1"/>
              </p:cNvSpPr>
              <p:nvPr/>
            </p:nvSpPr>
            <p:spPr bwMode="auto">
              <a:xfrm>
                <a:off x="2883" y="2059"/>
                <a:ext cx="9" cy="9"/>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7" name="Freeform 62"/>
              <p:cNvSpPr>
                <a:spLocks noChangeAspect="1"/>
              </p:cNvSpPr>
              <p:nvPr/>
            </p:nvSpPr>
            <p:spPr bwMode="auto">
              <a:xfrm>
                <a:off x="2897" y="2077"/>
                <a:ext cx="13" cy="15"/>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8" name="Freeform 63"/>
              <p:cNvSpPr>
                <a:spLocks noChangeAspect="1"/>
              </p:cNvSpPr>
              <p:nvPr/>
            </p:nvSpPr>
            <p:spPr bwMode="auto">
              <a:xfrm>
                <a:off x="2883" y="2017"/>
                <a:ext cx="13" cy="14"/>
              </a:xfrm>
              <a:custGeom>
                <a:avLst/>
                <a:gdLst>
                  <a:gd name="T0" fmla="*/ 0 w 112"/>
                  <a:gd name="T1" fmla="*/ 0 h 113"/>
                  <a:gd name="T2" fmla="*/ 0 w 112"/>
                  <a:gd name="T3" fmla="*/ 0 h 113"/>
                  <a:gd name="T4" fmla="*/ 0 w 112"/>
                  <a:gd name="T5" fmla="*/ 0 h 113"/>
                  <a:gd name="T6" fmla="*/ 0 w 112"/>
                  <a:gd name="T7" fmla="*/ 0 h 113"/>
                  <a:gd name="T8" fmla="*/ 0 w 112"/>
                  <a:gd name="T9" fmla="*/ 0 h 113"/>
                  <a:gd name="T10" fmla="*/ 0 w 112"/>
                  <a:gd name="T11" fmla="*/ 0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29" name="Freeform 64"/>
              <p:cNvSpPr>
                <a:spLocks noChangeAspect="1"/>
              </p:cNvSpPr>
              <p:nvPr/>
            </p:nvSpPr>
            <p:spPr bwMode="auto">
              <a:xfrm>
                <a:off x="2813" y="2048"/>
                <a:ext cx="22" cy="4"/>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0" name="Freeform 65"/>
              <p:cNvSpPr>
                <a:spLocks noChangeAspect="1"/>
              </p:cNvSpPr>
              <p:nvPr/>
            </p:nvSpPr>
            <p:spPr bwMode="auto">
              <a:xfrm>
                <a:off x="2846" y="2169"/>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1" name="Freeform 66"/>
              <p:cNvSpPr>
                <a:spLocks noChangeAspect="1"/>
              </p:cNvSpPr>
              <p:nvPr/>
            </p:nvSpPr>
            <p:spPr bwMode="auto">
              <a:xfrm>
                <a:off x="2878" y="2149"/>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2" name="Freeform 67"/>
              <p:cNvSpPr>
                <a:spLocks noChangeAspect="1"/>
              </p:cNvSpPr>
              <p:nvPr/>
            </p:nvSpPr>
            <p:spPr bwMode="auto">
              <a:xfrm>
                <a:off x="2770" y="2126"/>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3" name="Freeform 68"/>
              <p:cNvSpPr>
                <a:spLocks noChangeAspect="1"/>
              </p:cNvSpPr>
              <p:nvPr/>
            </p:nvSpPr>
            <p:spPr bwMode="auto">
              <a:xfrm>
                <a:off x="2838" y="2159"/>
                <a:ext cx="22"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4" name="Freeform 69"/>
              <p:cNvSpPr>
                <a:spLocks noChangeAspect="1"/>
              </p:cNvSpPr>
              <p:nvPr/>
            </p:nvSpPr>
            <p:spPr bwMode="auto">
              <a:xfrm>
                <a:off x="2871" y="2127"/>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5" name="Freeform 70"/>
              <p:cNvSpPr>
                <a:spLocks noChangeAspect="1"/>
              </p:cNvSpPr>
              <p:nvPr/>
            </p:nvSpPr>
            <p:spPr bwMode="auto">
              <a:xfrm>
                <a:off x="2742" y="2115"/>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6" name="Freeform 71"/>
              <p:cNvSpPr>
                <a:spLocks noChangeAspect="1"/>
              </p:cNvSpPr>
              <p:nvPr/>
            </p:nvSpPr>
            <p:spPr bwMode="auto">
              <a:xfrm>
                <a:off x="2786" y="2146"/>
                <a:ext cx="21"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7" name="Freeform 72"/>
              <p:cNvSpPr>
                <a:spLocks noChangeAspect="1"/>
              </p:cNvSpPr>
              <p:nvPr/>
            </p:nvSpPr>
            <p:spPr bwMode="auto">
              <a:xfrm>
                <a:off x="2829" y="2140"/>
                <a:ext cx="21" cy="4"/>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8" name="Freeform 73"/>
              <p:cNvSpPr>
                <a:spLocks noChangeAspect="1"/>
              </p:cNvSpPr>
              <p:nvPr/>
            </p:nvSpPr>
            <p:spPr bwMode="auto">
              <a:xfrm>
                <a:off x="2901" y="2029"/>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39" name="Freeform 74"/>
              <p:cNvSpPr>
                <a:spLocks noChangeAspect="1"/>
              </p:cNvSpPr>
              <p:nvPr/>
            </p:nvSpPr>
            <p:spPr bwMode="auto">
              <a:xfrm>
                <a:off x="2746" y="2129"/>
                <a:ext cx="21" cy="6"/>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40" name="Freeform 75"/>
              <p:cNvSpPr>
                <a:spLocks noChangeAspect="1"/>
              </p:cNvSpPr>
              <p:nvPr/>
            </p:nvSpPr>
            <p:spPr bwMode="auto">
              <a:xfrm>
                <a:off x="2822" y="2106"/>
                <a:ext cx="21" cy="5"/>
              </a:xfrm>
              <a:custGeom>
                <a:avLst/>
                <a:gdLst>
                  <a:gd name="T0" fmla="*/ 0 w 189"/>
                  <a:gd name="T1" fmla="*/ 0 h 47"/>
                  <a:gd name="T2" fmla="*/ 0 w 189"/>
                  <a:gd name="T3" fmla="*/ 0 h 47"/>
                  <a:gd name="T4" fmla="*/ 0 w 189"/>
                  <a:gd name="T5" fmla="*/ 0 h 47"/>
                  <a:gd name="T6" fmla="*/ 0 w 189"/>
                  <a:gd name="T7" fmla="*/ 0 h 47"/>
                  <a:gd name="T8" fmla="*/ 0 w 189"/>
                  <a:gd name="T9" fmla="*/ 0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41" name="Freeform 76"/>
              <p:cNvSpPr>
                <a:spLocks noChangeAspect="1"/>
              </p:cNvSpPr>
              <p:nvPr/>
            </p:nvSpPr>
            <p:spPr bwMode="auto">
              <a:xfrm>
                <a:off x="2811" y="2057"/>
                <a:ext cx="12" cy="9"/>
              </a:xfrm>
              <a:custGeom>
                <a:avLst/>
                <a:gdLst>
                  <a:gd name="T0" fmla="*/ 0 w 111"/>
                  <a:gd name="T1" fmla="*/ 0 h 93"/>
                  <a:gd name="T2" fmla="*/ 0 w 111"/>
                  <a:gd name="T3" fmla="*/ 0 h 93"/>
                  <a:gd name="T4" fmla="*/ 0 w 111"/>
                  <a:gd name="T5" fmla="*/ 0 h 93"/>
                  <a:gd name="T6" fmla="*/ 0 w 111"/>
                  <a:gd name="T7" fmla="*/ 0 h 93"/>
                  <a:gd name="T8" fmla="*/ 0 w 111"/>
                  <a:gd name="T9" fmla="*/ 0 h 93"/>
                  <a:gd name="T10" fmla="*/ 0 w 111"/>
                  <a:gd name="T11" fmla="*/ 0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pPr fontAlgn="auto">
                  <a:spcBef>
                    <a:spcPts val="0"/>
                  </a:spcBef>
                  <a:spcAft>
                    <a:spcPts val="0"/>
                  </a:spcAft>
                  <a:defRPr/>
                </a:pPr>
                <a:endParaRPr lang="en-US">
                  <a:solidFill>
                    <a:schemeClr val="accent6">
                      <a:lumMod val="75000"/>
                    </a:schemeClr>
                  </a:solidFill>
                  <a:latin typeface="+mn-lt"/>
                  <a:cs typeface="+mn-cs"/>
                </a:endParaRPr>
              </a:p>
            </p:txBody>
          </p:sp>
          <p:sp>
            <p:nvSpPr>
              <p:cNvPr id="130142" name="Oval 77"/>
              <p:cNvSpPr>
                <a:spLocks noChangeAspect="1" noChangeArrowheads="1"/>
              </p:cNvSpPr>
              <p:nvPr/>
            </p:nvSpPr>
            <p:spPr bwMode="auto">
              <a:xfrm>
                <a:off x="2708" y="1961"/>
                <a:ext cx="256" cy="229"/>
              </a:xfrm>
              <a:prstGeom prst="ellipse">
                <a:avLst/>
              </a:prstGeom>
              <a:gradFill rotWithShape="1">
                <a:gsLst>
                  <a:gs pos="0">
                    <a:srgbClr val="FFFFFF">
                      <a:alpha val="70000"/>
                    </a:srgbClr>
                  </a:gs>
                  <a:gs pos="100000">
                    <a:schemeClr val="folHlink"/>
                  </a:gs>
                </a:gsLst>
                <a:path path="shape">
                  <a:fillToRect l="50000" t="50000" r="50000" b="50000"/>
                </a:path>
              </a:gradFill>
              <a:ln>
                <a:noFill/>
              </a:ln>
              <a:extLst/>
            </p:spPr>
            <p:txBody>
              <a:bodyPr wrap="none" anchor="ctr"/>
              <a:lstStyle/>
              <a:p>
                <a:pPr fontAlgn="auto">
                  <a:spcBef>
                    <a:spcPts val="0"/>
                  </a:spcBef>
                  <a:spcAft>
                    <a:spcPts val="0"/>
                  </a:spcAft>
                  <a:defRPr/>
                </a:pPr>
                <a:endParaRPr lang="en-US">
                  <a:solidFill>
                    <a:schemeClr val="accent6">
                      <a:lumMod val="75000"/>
                    </a:schemeClr>
                  </a:solidFill>
                  <a:latin typeface="+mn-lt"/>
                  <a:cs typeface="+mn-cs"/>
                </a:endParaRPr>
              </a:p>
            </p:txBody>
          </p:sp>
        </p:grpSp>
      </p:grpSp>
      <p:pic>
        <p:nvPicPr>
          <p:cNvPr id="299" name="Picture 587" descr="Antithrombin"/>
          <p:cNvPicPr>
            <a:picLocks noChangeAspect="1" noChangeArrowheads="1"/>
          </p:cNvPicPr>
          <p:nvPr/>
        </p:nvPicPr>
        <p:blipFill>
          <a:blip r:embed="rId3">
            <a:extLst>
              <a:ext uri="{28A0092B-C50C-407E-A947-70E740481C1C}">
                <a14:useLocalDpi xmlns:a14="http://schemas.microsoft.com/office/drawing/2010/main" val="0"/>
              </a:ext>
            </a:extLst>
          </a:blip>
          <a:srcRect l="45978"/>
          <a:stretch>
            <a:fillRect/>
          </a:stretch>
        </p:blipFill>
        <p:spPr bwMode="auto">
          <a:xfrm rot="2246628">
            <a:off x="2584450" y="3738563"/>
            <a:ext cx="498475"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1" name="Picture 587" descr="Antithrombin"/>
          <p:cNvPicPr>
            <a:picLocks noChangeAspect="1" noChangeArrowheads="1"/>
          </p:cNvPicPr>
          <p:nvPr/>
        </p:nvPicPr>
        <p:blipFill>
          <a:blip r:embed="rId3">
            <a:extLst>
              <a:ext uri="{28A0092B-C50C-407E-A947-70E740481C1C}">
                <a14:useLocalDpi xmlns:a14="http://schemas.microsoft.com/office/drawing/2010/main" val="0"/>
              </a:ext>
            </a:extLst>
          </a:blip>
          <a:srcRect l="45978"/>
          <a:stretch>
            <a:fillRect/>
          </a:stretch>
        </p:blipFill>
        <p:spPr bwMode="auto">
          <a:xfrm rot="10108280">
            <a:off x="3965575" y="4430713"/>
            <a:ext cx="500063"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4" name="Line 385"/>
          <p:cNvSpPr>
            <a:spLocks noChangeShapeType="1"/>
          </p:cNvSpPr>
          <p:nvPr/>
        </p:nvSpPr>
        <p:spPr bwMode="auto">
          <a:xfrm flipV="1">
            <a:off x="1936750" y="4643438"/>
            <a:ext cx="742950" cy="4762"/>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 name="TextBox 2"/>
          <p:cNvSpPr txBox="1"/>
          <p:nvPr/>
        </p:nvSpPr>
        <p:spPr>
          <a:xfrm>
            <a:off x="3268663" y="3797300"/>
            <a:ext cx="1223962" cy="339725"/>
          </a:xfrm>
          <a:prstGeom prst="rect">
            <a:avLst/>
          </a:prstGeom>
          <a:noFill/>
        </p:spPr>
        <p:txBody>
          <a:bodyPr>
            <a:spAutoFit/>
          </a:bodyPr>
          <a:lstStyle/>
          <a:p>
            <a:pPr fontAlgn="auto">
              <a:spcBef>
                <a:spcPts val="0"/>
              </a:spcBef>
              <a:spcAft>
                <a:spcPts val="0"/>
              </a:spcAft>
              <a:defRPr/>
            </a:pPr>
            <a:r>
              <a:rPr lang="en-US" sz="1600" dirty="0">
                <a:solidFill>
                  <a:schemeClr val="bg1"/>
                </a:solidFill>
                <a:latin typeface="+mj-lt"/>
                <a:cs typeface="Arial" panose="020B0604020202020204" pitchFamily="34" charset="0"/>
              </a:rPr>
              <a:t>Antigen</a:t>
            </a:r>
          </a:p>
        </p:txBody>
      </p:sp>
      <p:sp>
        <p:nvSpPr>
          <p:cNvPr id="7" name="TextBox 6"/>
          <p:cNvSpPr txBox="1"/>
          <p:nvPr/>
        </p:nvSpPr>
        <p:spPr>
          <a:xfrm rot="-600000">
            <a:off x="7027863" y="3375025"/>
            <a:ext cx="306387" cy="522288"/>
          </a:xfrm>
          <a:prstGeom prst="rect">
            <a:avLst/>
          </a:prstGeom>
          <a:noFill/>
        </p:spPr>
        <p:txBody>
          <a:bodyPr>
            <a:spAutoFit/>
          </a:bodyPr>
          <a:lstStyle/>
          <a:p>
            <a:pPr fontAlgn="auto">
              <a:spcBef>
                <a:spcPts val="0"/>
              </a:spcBef>
              <a:spcAft>
                <a:spcPts val="0"/>
              </a:spcAft>
              <a:defRPr/>
            </a:pPr>
            <a:r>
              <a:rPr lang="en-US" sz="2800" b="1" dirty="0">
                <a:solidFill>
                  <a:schemeClr val="bg2">
                    <a:lumMod val="60000"/>
                    <a:lumOff val="40000"/>
                  </a:schemeClr>
                </a:solidFill>
                <a:latin typeface="+mn-lt"/>
                <a:cs typeface="+mn-cs"/>
              </a:rPr>
              <a:t>Y</a:t>
            </a:r>
          </a:p>
        </p:txBody>
      </p:sp>
      <p:sp>
        <p:nvSpPr>
          <p:cNvPr id="362" name="TextBox 361"/>
          <p:cNvSpPr txBox="1"/>
          <p:nvPr/>
        </p:nvSpPr>
        <p:spPr>
          <a:xfrm rot="-9000000">
            <a:off x="7545388" y="3332163"/>
            <a:ext cx="307975" cy="523875"/>
          </a:xfrm>
          <a:prstGeom prst="rect">
            <a:avLst/>
          </a:prstGeom>
          <a:noFill/>
        </p:spPr>
        <p:txBody>
          <a:bodyPr>
            <a:spAutoFit/>
          </a:bodyPr>
          <a:lstStyle/>
          <a:p>
            <a:pPr fontAlgn="auto">
              <a:spcBef>
                <a:spcPts val="0"/>
              </a:spcBef>
              <a:spcAft>
                <a:spcPts val="0"/>
              </a:spcAft>
              <a:defRPr/>
            </a:pPr>
            <a:r>
              <a:rPr lang="en-US" sz="2800" b="1" dirty="0">
                <a:solidFill>
                  <a:schemeClr val="bg2">
                    <a:lumMod val="60000"/>
                    <a:lumOff val="40000"/>
                  </a:schemeClr>
                </a:solidFill>
                <a:latin typeface="+mn-lt"/>
                <a:cs typeface="+mn-cs"/>
              </a:rPr>
              <a:t>Y</a:t>
            </a:r>
          </a:p>
        </p:txBody>
      </p:sp>
      <p:sp>
        <p:nvSpPr>
          <p:cNvPr id="363" name="TextBox 362"/>
          <p:cNvSpPr txBox="1"/>
          <p:nvPr/>
        </p:nvSpPr>
        <p:spPr>
          <a:xfrm rot="9000000">
            <a:off x="7831138" y="3654425"/>
            <a:ext cx="306387" cy="523875"/>
          </a:xfrm>
          <a:prstGeom prst="rect">
            <a:avLst/>
          </a:prstGeom>
          <a:noFill/>
        </p:spPr>
        <p:txBody>
          <a:bodyPr>
            <a:spAutoFit/>
          </a:bodyPr>
          <a:lstStyle/>
          <a:p>
            <a:pPr fontAlgn="auto">
              <a:spcBef>
                <a:spcPts val="0"/>
              </a:spcBef>
              <a:spcAft>
                <a:spcPts val="0"/>
              </a:spcAft>
              <a:defRPr/>
            </a:pPr>
            <a:r>
              <a:rPr lang="en-US" sz="2800" b="1" dirty="0">
                <a:solidFill>
                  <a:schemeClr val="bg2">
                    <a:lumMod val="60000"/>
                    <a:lumOff val="40000"/>
                  </a:schemeClr>
                </a:solidFill>
                <a:latin typeface="+mn-lt"/>
                <a:cs typeface="+mn-cs"/>
              </a:rPr>
              <a:t>Y</a:t>
            </a:r>
          </a:p>
        </p:txBody>
      </p:sp>
      <p:sp>
        <p:nvSpPr>
          <p:cNvPr id="364" name="TextBox 363"/>
          <p:cNvSpPr txBox="1"/>
          <p:nvPr/>
        </p:nvSpPr>
        <p:spPr>
          <a:xfrm rot="-2700000">
            <a:off x="7321550" y="2862263"/>
            <a:ext cx="306388" cy="523875"/>
          </a:xfrm>
          <a:prstGeom prst="rect">
            <a:avLst/>
          </a:prstGeom>
          <a:noFill/>
        </p:spPr>
        <p:txBody>
          <a:bodyPr>
            <a:spAutoFit/>
          </a:bodyPr>
          <a:lstStyle/>
          <a:p>
            <a:pPr fontAlgn="auto">
              <a:spcBef>
                <a:spcPts val="0"/>
              </a:spcBef>
              <a:spcAft>
                <a:spcPts val="0"/>
              </a:spcAft>
              <a:defRPr/>
            </a:pPr>
            <a:r>
              <a:rPr lang="en-US" sz="2800" b="1" dirty="0">
                <a:solidFill>
                  <a:schemeClr val="bg2">
                    <a:lumMod val="60000"/>
                    <a:lumOff val="40000"/>
                  </a:schemeClr>
                </a:solidFill>
                <a:latin typeface="+mn-lt"/>
                <a:cs typeface="+mn-cs"/>
              </a:rPr>
              <a:t>Y</a:t>
            </a:r>
          </a:p>
        </p:txBody>
      </p:sp>
      <p:sp>
        <p:nvSpPr>
          <p:cNvPr id="365" name="TextBox 364"/>
          <p:cNvSpPr txBox="1"/>
          <p:nvPr/>
        </p:nvSpPr>
        <p:spPr>
          <a:xfrm rot="-6900000">
            <a:off x="8474075" y="3059113"/>
            <a:ext cx="307975" cy="523875"/>
          </a:xfrm>
          <a:prstGeom prst="rect">
            <a:avLst/>
          </a:prstGeom>
          <a:noFill/>
        </p:spPr>
        <p:txBody>
          <a:bodyPr>
            <a:spAutoFit/>
          </a:bodyPr>
          <a:lstStyle/>
          <a:p>
            <a:pPr fontAlgn="auto">
              <a:spcBef>
                <a:spcPts val="0"/>
              </a:spcBef>
              <a:spcAft>
                <a:spcPts val="0"/>
              </a:spcAft>
              <a:defRPr/>
            </a:pPr>
            <a:r>
              <a:rPr lang="en-US" sz="2800" b="1" dirty="0">
                <a:solidFill>
                  <a:schemeClr val="bg2">
                    <a:lumMod val="60000"/>
                    <a:lumOff val="40000"/>
                  </a:schemeClr>
                </a:solidFill>
                <a:latin typeface="+mn-lt"/>
                <a:cs typeface="+mn-cs"/>
              </a:rPr>
              <a:t>Y</a:t>
            </a:r>
          </a:p>
        </p:txBody>
      </p:sp>
      <p:sp>
        <p:nvSpPr>
          <p:cNvPr id="366" name="TextBox 365"/>
          <p:cNvSpPr txBox="1"/>
          <p:nvPr/>
        </p:nvSpPr>
        <p:spPr>
          <a:xfrm rot="4200000">
            <a:off x="8437563" y="3640138"/>
            <a:ext cx="306387" cy="522287"/>
          </a:xfrm>
          <a:prstGeom prst="rect">
            <a:avLst/>
          </a:prstGeom>
          <a:noFill/>
        </p:spPr>
        <p:txBody>
          <a:bodyPr>
            <a:spAutoFit/>
          </a:bodyPr>
          <a:lstStyle/>
          <a:p>
            <a:pPr fontAlgn="auto">
              <a:spcBef>
                <a:spcPts val="0"/>
              </a:spcBef>
              <a:spcAft>
                <a:spcPts val="0"/>
              </a:spcAft>
              <a:defRPr/>
            </a:pPr>
            <a:r>
              <a:rPr lang="en-US" sz="2800" b="1" dirty="0">
                <a:solidFill>
                  <a:schemeClr val="bg2">
                    <a:lumMod val="60000"/>
                    <a:lumOff val="40000"/>
                  </a:schemeClr>
                </a:solidFill>
                <a:latin typeface="+mn-lt"/>
                <a:cs typeface="+mn-cs"/>
              </a:rPr>
              <a:t>Y</a:t>
            </a:r>
          </a:p>
        </p:txBody>
      </p:sp>
      <p:sp>
        <p:nvSpPr>
          <p:cNvPr id="367" name="TextBox 366"/>
          <p:cNvSpPr txBox="1"/>
          <p:nvPr/>
        </p:nvSpPr>
        <p:spPr>
          <a:xfrm rot="10800000">
            <a:off x="8120063" y="3335338"/>
            <a:ext cx="306387" cy="523875"/>
          </a:xfrm>
          <a:prstGeom prst="rect">
            <a:avLst/>
          </a:prstGeom>
          <a:noFill/>
        </p:spPr>
        <p:txBody>
          <a:bodyPr>
            <a:spAutoFit/>
          </a:bodyPr>
          <a:lstStyle/>
          <a:p>
            <a:pPr fontAlgn="auto">
              <a:spcBef>
                <a:spcPts val="0"/>
              </a:spcBef>
              <a:spcAft>
                <a:spcPts val="0"/>
              </a:spcAft>
              <a:defRPr/>
            </a:pPr>
            <a:r>
              <a:rPr lang="en-US" sz="2800" b="1" dirty="0">
                <a:solidFill>
                  <a:schemeClr val="bg2">
                    <a:lumMod val="60000"/>
                    <a:lumOff val="40000"/>
                  </a:schemeClr>
                </a:solidFill>
                <a:latin typeface="+mn-lt"/>
                <a:cs typeface="+mn-cs"/>
              </a:rPr>
              <a:t>Y</a:t>
            </a:r>
          </a:p>
        </p:txBody>
      </p:sp>
      <p:sp>
        <p:nvSpPr>
          <p:cNvPr id="368" name="TextBox 367"/>
          <p:cNvSpPr txBox="1"/>
          <p:nvPr/>
        </p:nvSpPr>
        <p:spPr>
          <a:xfrm rot="1800000">
            <a:off x="7780338" y="2862263"/>
            <a:ext cx="307975" cy="523875"/>
          </a:xfrm>
          <a:prstGeom prst="rect">
            <a:avLst/>
          </a:prstGeom>
          <a:noFill/>
        </p:spPr>
        <p:txBody>
          <a:bodyPr>
            <a:spAutoFit/>
          </a:bodyPr>
          <a:lstStyle/>
          <a:p>
            <a:pPr fontAlgn="auto">
              <a:spcBef>
                <a:spcPts val="0"/>
              </a:spcBef>
              <a:spcAft>
                <a:spcPts val="0"/>
              </a:spcAft>
              <a:defRPr/>
            </a:pPr>
            <a:r>
              <a:rPr lang="en-US" sz="2800" b="1" dirty="0">
                <a:solidFill>
                  <a:schemeClr val="bg2">
                    <a:lumMod val="60000"/>
                    <a:lumOff val="40000"/>
                  </a:schemeClr>
                </a:solidFill>
                <a:latin typeface="+mn-lt"/>
                <a:cs typeface="+mn-cs"/>
              </a:rPr>
              <a:t>Y</a:t>
            </a:r>
          </a:p>
        </p:txBody>
      </p:sp>
      <p:cxnSp>
        <p:nvCxnSpPr>
          <p:cNvPr id="9" name="Straight Connector 8"/>
          <p:cNvCxnSpPr/>
          <p:nvPr/>
        </p:nvCxnSpPr>
        <p:spPr>
          <a:xfrm>
            <a:off x="4038600" y="4114800"/>
            <a:ext cx="109538" cy="2587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endCxn id="3" idx="1"/>
          </p:cNvCxnSpPr>
          <p:nvPr/>
        </p:nvCxnSpPr>
        <p:spPr>
          <a:xfrm flipV="1">
            <a:off x="3082925" y="3967163"/>
            <a:ext cx="185738" cy="666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0" name="Text Box 380"/>
          <p:cNvSpPr txBox="1">
            <a:spLocks noChangeArrowheads="1"/>
          </p:cNvSpPr>
          <p:nvPr/>
        </p:nvSpPr>
        <p:spPr bwMode="auto">
          <a:xfrm>
            <a:off x="738188" y="3411538"/>
            <a:ext cx="1260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algn="ctr" eaLnBrk="1" hangingPunct="1">
              <a:spcBef>
                <a:spcPct val="0"/>
              </a:spcBef>
              <a:buClrTx/>
              <a:buFontTx/>
              <a:buNone/>
            </a:pPr>
            <a:r>
              <a:rPr lang="en-US" altLang="en-US">
                <a:latin typeface="Arial" charset="0"/>
              </a:rPr>
              <a:t>Antibody receptors</a:t>
            </a:r>
          </a:p>
        </p:txBody>
      </p:sp>
      <p:cxnSp>
        <p:nvCxnSpPr>
          <p:cNvPr id="11" name="Straight Connector 10"/>
          <p:cNvCxnSpPr/>
          <p:nvPr/>
        </p:nvCxnSpPr>
        <p:spPr>
          <a:xfrm>
            <a:off x="1611313" y="4046538"/>
            <a:ext cx="93662" cy="276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p:nvCxnSpPr>
        <p:spPr>
          <a:xfrm flipV="1">
            <a:off x="723900" y="3970338"/>
            <a:ext cx="138113" cy="1317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273" name="Rectangle 301"/>
          <p:cNvSpPr>
            <a:spLocks noChangeArrowheads="1"/>
          </p:cNvSpPr>
          <p:nvPr/>
        </p:nvSpPr>
        <p:spPr bwMode="auto">
          <a:xfrm>
            <a:off x="-18102" y="6160140"/>
            <a:ext cx="49355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800" dirty="0" err="1" smtClean="0"/>
              <a:t>Sompayrac</a:t>
            </a:r>
            <a:r>
              <a:rPr lang="en-US" altLang="en-US" sz="800" dirty="0" smtClean="0"/>
              <a:t> L </a:t>
            </a:r>
            <a:r>
              <a:rPr lang="en-US" altLang="en-US" sz="800" dirty="0"/>
              <a:t>(2012). </a:t>
            </a:r>
            <a:r>
              <a:rPr lang="en-US" altLang="en-US" sz="800" i="1" dirty="0"/>
              <a:t>How The Immune System Works.</a:t>
            </a:r>
            <a:r>
              <a:rPr lang="en-US" altLang="en-US" sz="800" dirty="0"/>
              <a:t> Hoboken: Wiley-Blackwell.</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05"/>
                                        </p:tgtEl>
                                        <p:attrNameLst>
                                          <p:attrName>style.visibility</p:attrName>
                                        </p:attrNameLst>
                                      </p:cBhvr>
                                      <p:to>
                                        <p:strVal val="visible"/>
                                      </p:to>
                                    </p:set>
                                    <p:animEffect transition="in" filter="fade">
                                      <p:cBhvr>
                                        <p:cTn id="7" dur="500"/>
                                        <p:tgtEl>
                                          <p:spTgt spid="305"/>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0"/>
                                        </p:tgtEl>
                                        <p:attrNameLst>
                                          <p:attrName>style.visibility</p:attrName>
                                        </p:attrNameLst>
                                      </p:cBhvr>
                                      <p:to>
                                        <p:strVal val="visible"/>
                                      </p:to>
                                    </p:set>
                                    <p:animEffect transition="in" filter="fade">
                                      <p:cBhvr>
                                        <p:cTn id="13" dur="500"/>
                                        <p:tgtEl>
                                          <p:spTgt spid="30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130050">
                                            <p:txEl>
                                              <p:pRg st="1" end="1"/>
                                            </p:txEl>
                                          </p:spTgt>
                                        </p:tgtEl>
                                        <p:attrNameLst>
                                          <p:attrName>style.visibility</p:attrName>
                                        </p:attrNameLst>
                                      </p:cBhvr>
                                      <p:to>
                                        <p:strVal val="visible"/>
                                      </p:to>
                                    </p:set>
                                    <p:animEffect transition="in" filter="fade">
                                      <p:cBhvr>
                                        <p:cTn id="18" dur="500"/>
                                        <p:tgtEl>
                                          <p:spTgt spid="130050">
                                            <p:txEl>
                                              <p:pRg st="1" end="1"/>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childTnLst>
                                </p:cTn>
                              </p:par>
                              <p:par>
                                <p:cTn id="30" presetID="10" presetClass="entr" presetSubtype="0" fill="hold" grpId="0" nodeType="withEffect">
                                  <p:stCondLst>
                                    <p:cond delay="0"/>
                                  </p:stCondLst>
                                  <p:childTnLst>
                                    <p:set>
                                      <p:cBhvr>
                                        <p:cTn id="31" dur="1" fill="hold">
                                          <p:stCondLst>
                                            <p:cond delay="0"/>
                                          </p:stCondLst>
                                        </p:cTn>
                                        <p:tgtEl>
                                          <p:spTgt spid="130056"/>
                                        </p:tgtEl>
                                        <p:attrNameLst>
                                          <p:attrName>style.visibility</p:attrName>
                                        </p:attrNameLst>
                                      </p:cBhvr>
                                      <p:to>
                                        <p:strVal val="visible"/>
                                      </p:to>
                                    </p:set>
                                    <p:animEffect transition="in" filter="fade">
                                      <p:cBhvr>
                                        <p:cTn id="32" dur="500"/>
                                        <p:tgtEl>
                                          <p:spTgt spid="130056"/>
                                        </p:tgtEl>
                                      </p:cBhvr>
                                    </p:animEffect>
                                  </p:childTnLst>
                                </p:cTn>
                              </p:par>
                              <p:par>
                                <p:cTn id="33" presetID="10" presetClass="entr" presetSubtype="0" fill="hold" nodeType="withEffect">
                                  <p:stCondLst>
                                    <p:cond delay="0"/>
                                  </p:stCondLst>
                                  <p:childTnLst>
                                    <p:set>
                                      <p:cBhvr>
                                        <p:cTn id="34" dur="1" fill="hold">
                                          <p:stCondLst>
                                            <p:cond delay="0"/>
                                          </p:stCondLst>
                                        </p:cTn>
                                        <p:tgtEl>
                                          <p:spTgt spid="299"/>
                                        </p:tgtEl>
                                        <p:attrNameLst>
                                          <p:attrName>style.visibility</p:attrName>
                                        </p:attrNameLst>
                                      </p:cBhvr>
                                      <p:to>
                                        <p:strVal val="visible"/>
                                      </p:to>
                                    </p:set>
                                    <p:animEffect transition="in" filter="fade">
                                      <p:cBhvr>
                                        <p:cTn id="35" dur="500"/>
                                        <p:tgtEl>
                                          <p:spTgt spid="299"/>
                                        </p:tgtEl>
                                      </p:cBhvr>
                                    </p:animEffect>
                                  </p:childTnLst>
                                </p:cTn>
                              </p:par>
                              <p:par>
                                <p:cTn id="36" presetID="10" presetClass="entr" presetSubtype="0" fill="hold" nodeType="withEffect">
                                  <p:stCondLst>
                                    <p:cond delay="0"/>
                                  </p:stCondLst>
                                  <p:childTnLst>
                                    <p:set>
                                      <p:cBhvr>
                                        <p:cTn id="37" dur="1" fill="hold">
                                          <p:stCondLst>
                                            <p:cond delay="0"/>
                                          </p:stCondLst>
                                        </p:cTn>
                                        <p:tgtEl>
                                          <p:spTgt spid="301"/>
                                        </p:tgtEl>
                                        <p:attrNameLst>
                                          <p:attrName>style.visibility</p:attrName>
                                        </p:attrNameLst>
                                      </p:cBhvr>
                                      <p:to>
                                        <p:strVal val="visible"/>
                                      </p:to>
                                    </p:set>
                                    <p:animEffect transition="in" filter="fade">
                                      <p:cBhvr>
                                        <p:cTn id="38" dur="500"/>
                                        <p:tgtEl>
                                          <p:spTgt spid="30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4"/>
                                        </p:tgtEl>
                                        <p:attrNameLst>
                                          <p:attrName>style.visibility</p:attrName>
                                        </p:attrNameLst>
                                      </p:cBhvr>
                                      <p:to>
                                        <p:strVal val="visible"/>
                                      </p:to>
                                    </p:set>
                                    <p:animEffect transition="in" filter="fade">
                                      <p:cBhvr>
                                        <p:cTn id="41" dur="500"/>
                                        <p:tgtEl>
                                          <p:spTgt spid="304"/>
                                        </p:tgtEl>
                                      </p:cBhvr>
                                    </p:animEffect>
                                  </p:childTnLst>
                                </p:cTn>
                              </p:par>
                              <p:par>
                                <p:cTn id="42" presetID="10" presetClass="entr" presetSubtype="0" fill="hold" nodeType="withEffect">
                                  <p:stCondLst>
                                    <p:cond delay="0"/>
                                  </p:stCondLst>
                                  <p:childTnLst>
                                    <p:set>
                                      <p:cBhvr>
                                        <p:cTn id="43" dur="1" fill="hold">
                                          <p:stCondLst>
                                            <p:cond delay="0"/>
                                          </p:stCondLst>
                                        </p:cTn>
                                        <p:tgtEl>
                                          <p:spTgt spid="130050">
                                            <p:txEl>
                                              <p:pRg st="2" end="2"/>
                                            </p:txEl>
                                          </p:spTgt>
                                        </p:tgtEl>
                                        <p:attrNameLst>
                                          <p:attrName>style.visibility</p:attrName>
                                        </p:attrNameLst>
                                      </p:cBhvr>
                                      <p:to>
                                        <p:strVal val="visible"/>
                                      </p:to>
                                    </p:set>
                                    <p:animEffect transition="in" filter="fade">
                                      <p:cBhvr>
                                        <p:cTn id="44" dur="500"/>
                                        <p:tgtEl>
                                          <p:spTgt spid="130050">
                                            <p:txEl>
                                              <p:pRg st="2" end="2"/>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30057"/>
                                        </p:tgtEl>
                                        <p:attrNameLst>
                                          <p:attrName>style.visibility</p:attrName>
                                        </p:attrNameLst>
                                      </p:cBhvr>
                                      <p:to>
                                        <p:strVal val="visible"/>
                                      </p:to>
                                    </p:set>
                                    <p:animEffect transition="in" filter="fade">
                                      <p:cBhvr>
                                        <p:cTn id="49" dur="500"/>
                                        <p:tgtEl>
                                          <p:spTgt spid="13005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0058"/>
                                        </p:tgtEl>
                                        <p:attrNameLst>
                                          <p:attrName>style.visibility</p:attrName>
                                        </p:attrNameLst>
                                      </p:cBhvr>
                                      <p:to>
                                        <p:strVal val="visible"/>
                                      </p:to>
                                    </p:set>
                                    <p:animEffect transition="in" filter="fade">
                                      <p:cBhvr>
                                        <p:cTn id="52" dur="500"/>
                                        <p:tgtEl>
                                          <p:spTgt spid="13005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30063"/>
                                        </p:tgtEl>
                                        <p:attrNameLst>
                                          <p:attrName>style.visibility</p:attrName>
                                        </p:attrNameLst>
                                      </p:cBhvr>
                                      <p:to>
                                        <p:strVal val="visible"/>
                                      </p:to>
                                    </p:set>
                                    <p:animEffect transition="in" filter="fade">
                                      <p:cBhvr>
                                        <p:cTn id="55" dur="500"/>
                                        <p:tgtEl>
                                          <p:spTgt spid="13006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0064"/>
                                        </p:tgtEl>
                                        <p:attrNameLst>
                                          <p:attrName>style.visibility</p:attrName>
                                        </p:attrNameLst>
                                      </p:cBhvr>
                                      <p:to>
                                        <p:strVal val="visible"/>
                                      </p:to>
                                    </p:set>
                                    <p:animEffect transition="in" filter="fade">
                                      <p:cBhvr>
                                        <p:cTn id="58" dur="500"/>
                                        <p:tgtEl>
                                          <p:spTgt spid="130064"/>
                                        </p:tgtEl>
                                      </p:cBhvr>
                                    </p:animEffect>
                                  </p:childTnLst>
                                </p:cTn>
                              </p:par>
                              <p:par>
                                <p:cTn id="59" presetID="10" presetClass="entr" presetSubtype="0"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500"/>
                                        <p:tgtEl>
                                          <p:spTgt spid="5"/>
                                        </p:tgtEl>
                                      </p:cBhvr>
                                    </p:animEffect>
                                  </p:childTnLst>
                                </p:cTn>
                              </p:par>
                              <p:par>
                                <p:cTn id="62" presetID="10" presetClass="entr" presetSubtype="0" fill="hold" nodeType="with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500"/>
                                        <p:tgtEl>
                                          <p:spTgt spid="6"/>
                                        </p:tgtEl>
                                      </p:cBhvr>
                                    </p:animEffect>
                                  </p:childTnLst>
                                </p:cTn>
                              </p:par>
                              <p:par>
                                <p:cTn id="65" presetID="10" presetClass="entr" presetSubtype="0" fill="hold" nodeType="withEffect">
                                  <p:stCondLst>
                                    <p:cond delay="0"/>
                                  </p:stCondLst>
                                  <p:childTnLst>
                                    <p:set>
                                      <p:cBhvr>
                                        <p:cTn id="66" dur="1" fill="hold">
                                          <p:stCondLst>
                                            <p:cond delay="0"/>
                                          </p:stCondLst>
                                        </p:cTn>
                                        <p:tgtEl>
                                          <p:spTgt spid="130050">
                                            <p:txEl>
                                              <p:pRg st="3" end="3"/>
                                            </p:txEl>
                                          </p:spTgt>
                                        </p:tgtEl>
                                        <p:attrNameLst>
                                          <p:attrName>style.visibility</p:attrName>
                                        </p:attrNameLst>
                                      </p:cBhvr>
                                      <p:to>
                                        <p:strVal val="visible"/>
                                      </p:to>
                                    </p:set>
                                    <p:animEffect transition="in" filter="fade">
                                      <p:cBhvr>
                                        <p:cTn id="67" dur="500"/>
                                        <p:tgtEl>
                                          <p:spTgt spid="130050">
                                            <p:txEl>
                                              <p:pRg st="3" end="3"/>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30065"/>
                                        </p:tgtEl>
                                        <p:attrNameLst>
                                          <p:attrName>style.visibility</p:attrName>
                                        </p:attrNameLst>
                                      </p:cBhvr>
                                      <p:to>
                                        <p:strVal val="visible"/>
                                      </p:to>
                                    </p:set>
                                    <p:animEffect transition="in" filter="fade">
                                      <p:cBhvr>
                                        <p:cTn id="72" dur="500"/>
                                        <p:tgtEl>
                                          <p:spTgt spid="13006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0061"/>
                                        </p:tgtEl>
                                        <p:attrNameLst>
                                          <p:attrName>style.visibility</p:attrName>
                                        </p:attrNameLst>
                                      </p:cBhvr>
                                      <p:to>
                                        <p:strVal val="visible"/>
                                      </p:to>
                                    </p:set>
                                    <p:animEffect transition="in" filter="fade">
                                      <p:cBhvr>
                                        <p:cTn id="75" dur="500"/>
                                        <p:tgtEl>
                                          <p:spTgt spid="130061"/>
                                        </p:tgtEl>
                                      </p:cBhvr>
                                    </p:animEffect>
                                  </p:childTnLst>
                                </p:cTn>
                              </p:par>
                              <p:par>
                                <p:cTn id="76" presetID="10" presetClass="entr" presetSubtype="0" fill="hold" nodeType="withEffect">
                                  <p:stCondLst>
                                    <p:cond delay="0"/>
                                  </p:stCondLst>
                                  <p:childTnLst>
                                    <p:set>
                                      <p:cBhvr>
                                        <p:cTn id="77" dur="1" fill="hold">
                                          <p:stCondLst>
                                            <p:cond delay="0"/>
                                          </p:stCondLst>
                                        </p:cTn>
                                        <p:tgtEl>
                                          <p:spTgt spid="130050">
                                            <p:txEl>
                                              <p:pRg st="4" end="4"/>
                                            </p:txEl>
                                          </p:spTgt>
                                        </p:tgtEl>
                                        <p:attrNameLst>
                                          <p:attrName>style.visibility</p:attrName>
                                        </p:attrNameLst>
                                      </p:cBhvr>
                                      <p:to>
                                        <p:strVal val="visible"/>
                                      </p:to>
                                    </p:set>
                                    <p:animEffect transition="in" filter="fade">
                                      <p:cBhvr>
                                        <p:cTn id="78" dur="500"/>
                                        <p:tgtEl>
                                          <p:spTgt spid="130050">
                                            <p:txEl>
                                              <p:pRg st="4" end="4"/>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66"/>
                                        </p:tgtEl>
                                        <p:attrNameLst>
                                          <p:attrName>style.visibility</p:attrName>
                                        </p:attrNameLst>
                                      </p:cBhvr>
                                      <p:to>
                                        <p:strVal val="visible"/>
                                      </p:to>
                                    </p:set>
                                    <p:animEffect transition="in" filter="fade">
                                      <p:cBhvr>
                                        <p:cTn id="81" dur="500"/>
                                        <p:tgtEl>
                                          <p:spTgt spid="366"/>
                                        </p:tgtEl>
                                      </p:cBhvr>
                                    </p:animEffect>
                                  </p:childTnLst>
                                </p:cTn>
                              </p:par>
                            </p:childTnLst>
                          </p:cTn>
                        </p:par>
                        <p:par>
                          <p:cTn id="82" fill="hold" nodeType="afterGroup">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368"/>
                                        </p:tgtEl>
                                        <p:attrNameLst>
                                          <p:attrName>style.visibility</p:attrName>
                                        </p:attrNameLst>
                                      </p:cBhvr>
                                      <p:to>
                                        <p:strVal val="visible"/>
                                      </p:to>
                                    </p:set>
                                    <p:animEffect transition="in" filter="fade">
                                      <p:cBhvr>
                                        <p:cTn id="85" dur="500"/>
                                        <p:tgtEl>
                                          <p:spTgt spid="36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500"/>
                                        <p:tgtEl>
                                          <p:spTgt spid="7"/>
                                        </p:tgtEl>
                                      </p:cBhvr>
                                    </p:animEffect>
                                  </p:childTnLst>
                                </p:cTn>
                              </p:par>
                            </p:childTnLst>
                          </p:cTn>
                        </p:par>
                        <p:par>
                          <p:cTn id="89" fill="hold" nodeType="afterGroup">
                            <p:stCondLst>
                              <p:cond delay="1000"/>
                            </p:stCondLst>
                            <p:childTnLst>
                              <p:par>
                                <p:cTn id="90" presetID="10" presetClass="entr" presetSubtype="0" fill="hold" grpId="0" nodeType="afterEffect">
                                  <p:stCondLst>
                                    <p:cond delay="0"/>
                                  </p:stCondLst>
                                  <p:childTnLst>
                                    <p:set>
                                      <p:cBhvr>
                                        <p:cTn id="91" dur="1" fill="hold">
                                          <p:stCondLst>
                                            <p:cond delay="0"/>
                                          </p:stCondLst>
                                        </p:cTn>
                                        <p:tgtEl>
                                          <p:spTgt spid="364"/>
                                        </p:tgtEl>
                                        <p:attrNameLst>
                                          <p:attrName>style.visibility</p:attrName>
                                        </p:attrNameLst>
                                      </p:cBhvr>
                                      <p:to>
                                        <p:strVal val="visible"/>
                                      </p:to>
                                    </p:set>
                                    <p:animEffect transition="in" filter="fade">
                                      <p:cBhvr>
                                        <p:cTn id="92" dur="500"/>
                                        <p:tgtEl>
                                          <p:spTgt spid="36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67"/>
                                        </p:tgtEl>
                                        <p:attrNameLst>
                                          <p:attrName>style.visibility</p:attrName>
                                        </p:attrNameLst>
                                      </p:cBhvr>
                                      <p:to>
                                        <p:strVal val="visible"/>
                                      </p:to>
                                    </p:set>
                                    <p:animEffect transition="in" filter="fade">
                                      <p:cBhvr>
                                        <p:cTn id="95" dur="500"/>
                                        <p:tgtEl>
                                          <p:spTgt spid="367"/>
                                        </p:tgtEl>
                                      </p:cBhvr>
                                    </p:animEffect>
                                  </p:childTnLst>
                                </p:cTn>
                              </p:par>
                            </p:childTnLst>
                          </p:cTn>
                        </p:par>
                        <p:par>
                          <p:cTn id="96" fill="hold" nodeType="afterGroup">
                            <p:stCondLst>
                              <p:cond delay="1500"/>
                            </p:stCondLst>
                            <p:childTnLst>
                              <p:par>
                                <p:cTn id="97" presetID="10" presetClass="entr" presetSubtype="0" fill="hold" grpId="0" nodeType="afterEffect">
                                  <p:stCondLst>
                                    <p:cond delay="0"/>
                                  </p:stCondLst>
                                  <p:childTnLst>
                                    <p:set>
                                      <p:cBhvr>
                                        <p:cTn id="98" dur="1" fill="hold">
                                          <p:stCondLst>
                                            <p:cond delay="0"/>
                                          </p:stCondLst>
                                        </p:cTn>
                                        <p:tgtEl>
                                          <p:spTgt spid="365"/>
                                        </p:tgtEl>
                                        <p:attrNameLst>
                                          <p:attrName>style.visibility</p:attrName>
                                        </p:attrNameLst>
                                      </p:cBhvr>
                                      <p:to>
                                        <p:strVal val="visible"/>
                                      </p:to>
                                    </p:set>
                                    <p:animEffect transition="in" filter="fade">
                                      <p:cBhvr>
                                        <p:cTn id="99" dur="500"/>
                                        <p:tgtEl>
                                          <p:spTgt spid="36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363"/>
                                        </p:tgtEl>
                                        <p:attrNameLst>
                                          <p:attrName>style.visibility</p:attrName>
                                        </p:attrNameLst>
                                      </p:cBhvr>
                                      <p:to>
                                        <p:strVal val="visible"/>
                                      </p:to>
                                    </p:set>
                                    <p:animEffect transition="in" filter="fade">
                                      <p:cBhvr>
                                        <p:cTn id="102" dur="500"/>
                                        <p:tgtEl>
                                          <p:spTgt spid="36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362"/>
                                        </p:tgtEl>
                                        <p:attrNameLst>
                                          <p:attrName>style.visibility</p:attrName>
                                        </p:attrNameLst>
                                      </p:cBhvr>
                                      <p:to>
                                        <p:strVal val="visible"/>
                                      </p:to>
                                    </p:set>
                                    <p:animEffect transition="in" filter="fade">
                                      <p:cBhvr>
                                        <p:cTn id="105" dur="500"/>
                                        <p:tgtEl>
                                          <p:spTgt spid="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6" grpId="0"/>
      <p:bldP spid="130057" grpId="0"/>
      <p:bldP spid="130058" grpId="0"/>
      <p:bldP spid="130061" grpId="0"/>
      <p:bldP spid="130063" grpId="0" animBg="1"/>
      <p:bldP spid="130064" grpId="0" animBg="1"/>
      <p:bldP spid="130065" grpId="0" animBg="1"/>
      <p:bldP spid="304" grpId="0" animBg="1"/>
      <p:bldP spid="3" grpId="0"/>
      <p:bldP spid="7" grpId="0"/>
      <p:bldP spid="362" grpId="0"/>
      <p:bldP spid="363" grpId="0"/>
      <p:bldP spid="364" grpId="0"/>
      <p:bldP spid="365" grpId="0"/>
      <p:bldP spid="366" grpId="0"/>
      <p:bldP spid="367" grpId="0"/>
      <p:bldP spid="368" grpId="0"/>
      <p:bldP spid="30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8"/>
          <p:cNvSpPr>
            <a:spLocks noChangeArrowheads="1"/>
          </p:cNvSpPr>
          <p:nvPr/>
        </p:nvSpPr>
        <p:spPr bwMode="auto">
          <a:xfrm>
            <a:off x="1041400" y="5938610"/>
            <a:ext cx="7686675" cy="252413"/>
          </a:xfrm>
          <a:prstGeom prst="rect">
            <a:avLst/>
          </a:prstGeom>
          <a:solidFill>
            <a:schemeClr val="accent3">
              <a:alpha val="98000"/>
            </a:schemeClr>
          </a:soli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5" name="Line 110"/>
          <p:cNvSpPr>
            <a:spLocks noChangeShapeType="1"/>
          </p:cNvSpPr>
          <p:nvPr/>
        </p:nvSpPr>
        <p:spPr bwMode="auto">
          <a:xfrm>
            <a:off x="779463" y="958850"/>
            <a:ext cx="0" cy="4721225"/>
          </a:xfrm>
          <a:prstGeom prst="line">
            <a:avLst/>
          </a:prstGeom>
          <a:noFill/>
          <a:ln w="57150">
            <a:solidFill>
              <a:schemeClr val="bg1"/>
            </a:solidFill>
            <a:round/>
            <a:headEnd type="triangle" w="med" len="me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6" name="Line 111"/>
          <p:cNvSpPr>
            <a:spLocks noChangeShapeType="1"/>
          </p:cNvSpPr>
          <p:nvPr/>
        </p:nvSpPr>
        <p:spPr bwMode="auto">
          <a:xfrm>
            <a:off x="760413" y="5668963"/>
            <a:ext cx="8204200" cy="6350"/>
          </a:xfrm>
          <a:prstGeom prst="line">
            <a:avLst/>
          </a:prstGeom>
          <a:noFill/>
          <a:ln w="57150">
            <a:solidFill>
              <a:schemeClr val="bg1"/>
            </a:solidFill>
            <a:round/>
            <a:headEnd/>
            <a:tailEnd/>
          </a:ln>
          <a:extLst/>
        </p:spPr>
        <p:txBody>
          <a:bodyPr/>
          <a:lstStyle/>
          <a:p>
            <a:pPr fontAlgn="auto">
              <a:spcBef>
                <a:spcPts val="0"/>
              </a:spcBef>
              <a:spcAft>
                <a:spcPts val="0"/>
              </a:spcAft>
              <a:defRPr/>
            </a:pPr>
            <a:endParaRPr lang="en-US">
              <a:solidFill>
                <a:schemeClr val="bg1"/>
              </a:solidFill>
              <a:latin typeface="+mj-lt"/>
              <a:cs typeface="+mn-cs"/>
            </a:endParaRPr>
          </a:p>
        </p:txBody>
      </p:sp>
      <p:sp>
        <p:nvSpPr>
          <p:cNvPr id="7" name="Text Box 113"/>
          <p:cNvSpPr txBox="1">
            <a:spLocks noChangeArrowheads="1"/>
          </p:cNvSpPr>
          <p:nvPr/>
        </p:nvSpPr>
        <p:spPr bwMode="auto">
          <a:xfrm rot="16200000">
            <a:off x="-643731" y="3733006"/>
            <a:ext cx="2273300" cy="401638"/>
          </a:xfrm>
          <a:prstGeom prst="rect">
            <a:avLst/>
          </a:prstGeom>
          <a:noFill/>
          <a:ln>
            <a:noFill/>
          </a:ln>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fontAlgn="auto">
              <a:spcBef>
                <a:spcPts val="0"/>
              </a:spcBef>
              <a:spcAft>
                <a:spcPts val="0"/>
              </a:spcAft>
              <a:defRPr/>
            </a:pPr>
            <a:r>
              <a:rPr lang="en-US" sz="2000" dirty="0">
                <a:solidFill>
                  <a:schemeClr val="bg1"/>
                </a:solidFill>
                <a:latin typeface="+mj-lt"/>
              </a:rPr>
              <a:t>Immunogenicity</a:t>
            </a:r>
          </a:p>
        </p:txBody>
      </p:sp>
      <p:sp>
        <p:nvSpPr>
          <p:cNvPr id="8" name="TextBox 112"/>
          <p:cNvSpPr txBox="1">
            <a:spLocks noChangeArrowheads="1"/>
          </p:cNvSpPr>
          <p:nvPr/>
        </p:nvSpPr>
        <p:spPr bwMode="auto">
          <a:xfrm>
            <a:off x="858838" y="5646738"/>
            <a:ext cx="1887537" cy="584200"/>
          </a:xfrm>
          <a:prstGeom prst="rect">
            <a:avLst/>
          </a:prstGeom>
          <a:no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auto">
              <a:spcBef>
                <a:spcPts val="0"/>
              </a:spcBef>
              <a:spcAft>
                <a:spcPts val="0"/>
              </a:spcAft>
              <a:defRPr/>
            </a:pPr>
            <a:r>
              <a:rPr lang="en-US" sz="1600" dirty="0">
                <a:solidFill>
                  <a:schemeClr val="bg1"/>
                </a:solidFill>
                <a:latin typeface="+mj-lt"/>
              </a:rPr>
              <a:t>Fully Mouse</a:t>
            </a:r>
          </a:p>
          <a:p>
            <a:pPr algn="ctr" fontAlgn="auto">
              <a:spcBef>
                <a:spcPts val="0"/>
              </a:spcBef>
              <a:spcAft>
                <a:spcPts val="0"/>
              </a:spcAft>
              <a:defRPr/>
            </a:pPr>
            <a:r>
              <a:rPr lang="en-US" sz="1600" dirty="0">
                <a:solidFill>
                  <a:schemeClr val="bg1"/>
                </a:solidFill>
                <a:latin typeface="+mj-lt"/>
              </a:rPr>
              <a:t>1</a:t>
            </a:r>
            <a:r>
              <a:rPr lang="en-US" sz="1600" baseline="30000" dirty="0">
                <a:solidFill>
                  <a:schemeClr val="bg1"/>
                </a:solidFill>
                <a:latin typeface="+mj-lt"/>
              </a:rPr>
              <a:t>st </a:t>
            </a:r>
            <a:r>
              <a:rPr lang="en-US" sz="1600" dirty="0">
                <a:solidFill>
                  <a:schemeClr val="bg1"/>
                </a:solidFill>
                <a:latin typeface="+mj-lt"/>
              </a:rPr>
              <a:t>generation</a:t>
            </a:r>
          </a:p>
        </p:txBody>
      </p:sp>
      <p:sp>
        <p:nvSpPr>
          <p:cNvPr id="9" name="TextBox 112"/>
          <p:cNvSpPr txBox="1">
            <a:spLocks noChangeArrowheads="1"/>
          </p:cNvSpPr>
          <p:nvPr/>
        </p:nvSpPr>
        <p:spPr bwMode="auto">
          <a:xfrm>
            <a:off x="2638425" y="5646738"/>
            <a:ext cx="1887538" cy="584200"/>
          </a:xfrm>
          <a:prstGeom prst="rect">
            <a:avLst/>
          </a:prstGeom>
          <a:no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auto">
              <a:spcBef>
                <a:spcPts val="0"/>
              </a:spcBef>
              <a:spcAft>
                <a:spcPts val="0"/>
              </a:spcAft>
              <a:defRPr/>
            </a:pPr>
            <a:r>
              <a:rPr lang="en-US" sz="1600" dirty="0">
                <a:solidFill>
                  <a:schemeClr val="bg1"/>
                </a:solidFill>
                <a:latin typeface="+mj-lt"/>
              </a:rPr>
              <a:t>Chimeric</a:t>
            </a:r>
          </a:p>
          <a:p>
            <a:pPr algn="ctr" fontAlgn="auto">
              <a:spcBef>
                <a:spcPts val="0"/>
              </a:spcBef>
              <a:spcAft>
                <a:spcPts val="0"/>
              </a:spcAft>
              <a:defRPr/>
            </a:pPr>
            <a:r>
              <a:rPr lang="en-US" sz="1600" dirty="0">
                <a:solidFill>
                  <a:schemeClr val="bg1"/>
                </a:solidFill>
                <a:latin typeface="+mj-lt"/>
              </a:rPr>
              <a:t>2</a:t>
            </a:r>
            <a:r>
              <a:rPr lang="en-US" sz="1600" baseline="30000" dirty="0">
                <a:solidFill>
                  <a:schemeClr val="bg1"/>
                </a:solidFill>
                <a:latin typeface="+mj-lt"/>
              </a:rPr>
              <a:t>nd </a:t>
            </a:r>
            <a:r>
              <a:rPr lang="en-US" sz="1600" dirty="0">
                <a:solidFill>
                  <a:schemeClr val="bg1"/>
                </a:solidFill>
                <a:latin typeface="+mj-lt"/>
              </a:rPr>
              <a:t>generation</a:t>
            </a:r>
          </a:p>
        </p:txBody>
      </p:sp>
      <p:sp>
        <p:nvSpPr>
          <p:cNvPr id="10" name="TextBox 112"/>
          <p:cNvSpPr txBox="1">
            <a:spLocks noChangeArrowheads="1"/>
          </p:cNvSpPr>
          <p:nvPr/>
        </p:nvSpPr>
        <p:spPr bwMode="auto">
          <a:xfrm>
            <a:off x="4903788" y="5646738"/>
            <a:ext cx="1887537" cy="584200"/>
          </a:xfrm>
          <a:prstGeom prst="rect">
            <a:avLst/>
          </a:prstGeom>
          <a:no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auto">
              <a:spcBef>
                <a:spcPts val="0"/>
              </a:spcBef>
              <a:spcAft>
                <a:spcPts val="0"/>
              </a:spcAft>
              <a:defRPr/>
            </a:pPr>
            <a:r>
              <a:rPr lang="en-US" sz="1600" dirty="0" err="1" smtClean="0">
                <a:solidFill>
                  <a:schemeClr val="bg1"/>
                </a:solidFill>
                <a:latin typeface="+mj-lt"/>
              </a:rPr>
              <a:t>Humanised</a:t>
            </a:r>
            <a:endParaRPr lang="en-US" sz="1600" dirty="0">
              <a:solidFill>
                <a:schemeClr val="bg1"/>
              </a:solidFill>
              <a:latin typeface="+mj-lt"/>
            </a:endParaRPr>
          </a:p>
          <a:p>
            <a:pPr algn="ctr" fontAlgn="auto">
              <a:spcBef>
                <a:spcPts val="0"/>
              </a:spcBef>
              <a:spcAft>
                <a:spcPts val="0"/>
              </a:spcAft>
              <a:defRPr/>
            </a:pPr>
            <a:r>
              <a:rPr lang="en-US" sz="1600" dirty="0">
                <a:solidFill>
                  <a:schemeClr val="bg1"/>
                </a:solidFill>
                <a:latin typeface="+mj-lt"/>
              </a:rPr>
              <a:t>3</a:t>
            </a:r>
            <a:r>
              <a:rPr lang="en-US" sz="1600" baseline="30000" dirty="0">
                <a:solidFill>
                  <a:schemeClr val="bg1"/>
                </a:solidFill>
                <a:latin typeface="+mj-lt"/>
              </a:rPr>
              <a:t>rd </a:t>
            </a:r>
            <a:r>
              <a:rPr lang="en-US" sz="1600" dirty="0">
                <a:solidFill>
                  <a:schemeClr val="bg1"/>
                </a:solidFill>
                <a:latin typeface="+mj-lt"/>
              </a:rPr>
              <a:t>generation</a:t>
            </a:r>
          </a:p>
        </p:txBody>
      </p:sp>
      <p:sp>
        <p:nvSpPr>
          <p:cNvPr id="11" name="TextBox 112"/>
          <p:cNvSpPr txBox="1">
            <a:spLocks noChangeArrowheads="1"/>
          </p:cNvSpPr>
          <p:nvPr/>
        </p:nvSpPr>
        <p:spPr bwMode="auto">
          <a:xfrm>
            <a:off x="6991350" y="5646738"/>
            <a:ext cx="1887538" cy="584200"/>
          </a:xfrm>
          <a:prstGeom prst="rect">
            <a:avLst/>
          </a:prstGeom>
          <a:no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auto">
              <a:spcBef>
                <a:spcPts val="0"/>
              </a:spcBef>
              <a:spcAft>
                <a:spcPts val="0"/>
              </a:spcAft>
              <a:defRPr/>
            </a:pPr>
            <a:r>
              <a:rPr lang="en-US" sz="1600" dirty="0">
                <a:solidFill>
                  <a:schemeClr val="bg1"/>
                </a:solidFill>
                <a:latin typeface="+mj-lt"/>
              </a:rPr>
              <a:t>“Fully” Human</a:t>
            </a:r>
          </a:p>
          <a:p>
            <a:pPr algn="ctr" fontAlgn="auto">
              <a:spcBef>
                <a:spcPts val="0"/>
              </a:spcBef>
              <a:spcAft>
                <a:spcPts val="0"/>
              </a:spcAft>
              <a:defRPr/>
            </a:pPr>
            <a:r>
              <a:rPr lang="en-US" sz="1600" dirty="0">
                <a:solidFill>
                  <a:schemeClr val="bg1"/>
                </a:solidFill>
                <a:latin typeface="+mj-lt"/>
              </a:rPr>
              <a:t>4</a:t>
            </a:r>
            <a:r>
              <a:rPr lang="en-US" sz="1600" baseline="30000" dirty="0">
                <a:solidFill>
                  <a:schemeClr val="bg1"/>
                </a:solidFill>
                <a:latin typeface="+mj-lt"/>
              </a:rPr>
              <a:t>th </a:t>
            </a:r>
            <a:r>
              <a:rPr lang="en-US" sz="1600" dirty="0">
                <a:solidFill>
                  <a:schemeClr val="bg1"/>
                </a:solidFill>
                <a:latin typeface="+mj-lt"/>
              </a:rPr>
              <a:t>generation</a:t>
            </a:r>
          </a:p>
        </p:txBody>
      </p:sp>
      <p:grpSp>
        <p:nvGrpSpPr>
          <p:cNvPr id="11274" name="Group 11"/>
          <p:cNvGrpSpPr>
            <a:grpSpLocks/>
          </p:cNvGrpSpPr>
          <p:nvPr/>
        </p:nvGrpSpPr>
        <p:grpSpPr bwMode="auto">
          <a:xfrm>
            <a:off x="1122363" y="814388"/>
            <a:ext cx="1631950" cy="1924050"/>
            <a:chOff x="647856" y="2586847"/>
            <a:chExt cx="1847400" cy="2054560"/>
          </a:xfrm>
        </p:grpSpPr>
        <p:sp>
          <p:nvSpPr>
            <p:cNvPr id="13" name="AutoShape 6"/>
            <p:cNvSpPr>
              <a:spLocks noChangeAspect="1" noChangeArrowheads="1"/>
            </p:cNvSpPr>
            <p:nvPr/>
          </p:nvSpPr>
          <p:spPr bwMode="auto">
            <a:xfrm>
              <a:off x="1242689" y="3214064"/>
              <a:ext cx="186896" cy="1427343"/>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4" name="AutoShape 7"/>
            <p:cNvSpPr>
              <a:spLocks noChangeAspect="1" noChangeArrowheads="1"/>
            </p:cNvSpPr>
            <p:nvPr/>
          </p:nvSpPr>
          <p:spPr bwMode="auto">
            <a:xfrm flipH="1">
              <a:off x="1542803" y="3214064"/>
              <a:ext cx="188693" cy="1427343"/>
            </a:xfrm>
            <a:prstGeom prst="roundRect">
              <a:avLst>
                <a:gd name="adj" fmla="val 50000"/>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5" name="AutoShape 8"/>
            <p:cNvSpPr>
              <a:spLocks noChangeAspect="1" noChangeArrowheads="1"/>
            </p:cNvSpPr>
            <p:nvPr/>
          </p:nvSpPr>
          <p:spPr bwMode="auto">
            <a:xfrm>
              <a:off x="1395442" y="3425961"/>
              <a:ext cx="181505" cy="91540"/>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6" name="AutoShape 9"/>
            <p:cNvSpPr>
              <a:spLocks noChangeAspect="1" noChangeArrowheads="1"/>
            </p:cNvSpPr>
            <p:nvPr/>
          </p:nvSpPr>
          <p:spPr bwMode="auto">
            <a:xfrm>
              <a:off x="1395442" y="3553100"/>
              <a:ext cx="181505" cy="91540"/>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7" name="AutoShape 11"/>
            <p:cNvSpPr>
              <a:spLocks noChangeAspect="1" noChangeArrowheads="1"/>
            </p:cNvSpPr>
            <p:nvPr/>
          </p:nvSpPr>
          <p:spPr bwMode="auto">
            <a:xfrm rot="18900000" flipH="1">
              <a:off x="1483324" y="2930264"/>
              <a:ext cx="861152" cy="174316"/>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8" name="AutoShape 12"/>
            <p:cNvSpPr>
              <a:spLocks noChangeAspect="1" noChangeArrowheads="1"/>
            </p:cNvSpPr>
            <p:nvPr/>
          </p:nvSpPr>
          <p:spPr bwMode="auto">
            <a:xfrm rot="18900000" flipH="1">
              <a:off x="1706667" y="3090459"/>
              <a:ext cx="788259" cy="174316"/>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9" name="AutoShape 13"/>
            <p:cNvSpPr>
              <a:spLocks noChangeAspect="1" noChangeArrowheads="1"/>
            </p:cNvSpPr>
            <p:nvPr/>
          </p:nvSpPr>
          <p:spPr bwMode="auto">
            <a:xfrm rot="2700000">
              <a:off x="1760241" y="3224077"/>
              <a:ext cx="149176" cy="95245"/>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0" name="AutoShape 15"/>
            <p:cNvSpPr>
              <a:spLocks noChangeAspect="1" noChangeArrowheads="1"/>
            </p:cNvSpPr>
            <p:nvPr/>
          </p:nvSpPr>
          <p:spPr bwMode="auto">
            <a:xfrm rot="2700000">
              <a:off x="633304" y="2930264"/>
              <a:ext cx="861152" cy="174317"/>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1" name="AutoShape 16"/>
            <p:cNvSpPr>
              <a:spLocks noChangeAspect="1" noChangeArrowheads="1"/>
            </p:cNvSpPr>
            <p:nvPr/>
          </p:nvSpPr>
          <p:spPr bwMode="auto">
            <a:xfrm rot="2700000">
              <a:off x="469325" y="3087916"/>
              <a:ext cx="786564" cy="174317"/>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2" name="AutoShape 17"/>
            <p:cNvSpPr>
              <a:spLocks noChangeAspect="1" noChangeArrowheads="1"/>
            </p:cNvSpPr>
            <p:nvPr/>
          </p:nvSpPr>
          <p:spPr bwMode="auto">
            <a:xfrm rot="8100000">
              <a:off x="1059387" y="3217455"/>
              <a:ext cx="145564" cy="96625"/>
            </a:xfrm>
            <a:prstGeom prst="roundRect">
              <a:avLst>
                <a:gd name="adj" fmla="val 16667"/>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3" name="AutoShape 28"/>
            <p:cNvSpPr>
              <a:spLocks noChangeArrowheads="1"/>
            </p:cNvSpPr>
            <p:nvPr/>
          </p:nvSpPr>
          <p:spPr bwMode="auto">
            <a:xfrm rot="18900000" flipH="1">
              <a:off x="1850024" y="2765068"/>
              <a:ext cx="445833" cy="201273"/>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4" name="AutoShape 28"/>
            <p:cNvSpPr>
              <a:spLocks noChangeArrowheads="1"/>
            </p:cNvSpPr>
            <p:nvPr/>
          </p:nvSpPr>
          <p:spPr bwMode="auto">
            <a:xfrm rot="18900000" flipH="1">
              <a:off x="2009118" y="2925262"/>
              <a:ext cx="447528" cy="201273"/>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5" name="AutoShape 28"/>
            <p:cNvSpPr>
              <a:spLocks noChangeArrowheads="1"/>
            </p:cNvSpPr>
            <p:nvPr/>
          </p:nvSpPr>
          <p:spPr bwMode="auto">
            <a:xfrm rot="13500000" flipH="1">
              <a:off x="682000" y="2759756"/>
              <a:ext cx="445676" cy="200031"/>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26" name="AutoShape 28"/>
            <p:cNvSpPr>
              <a:spLocks noChangeArrowheads="1"/>
            </p:cNvSpPr>
            <p:nvPr/>
          </p:nvSpPr>
          <p:spPr bwMode="auto">
            <a:xfrm rot="13500000" flipH="1">
              <a:off x="525654" y="2949616"/>
              <a:ext cx="445676" cy="200031"/>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96" name="Rectangle 130"/>
          <p:cNvSpPr>
            <a:spLocks noChangeArrowheads="1"/>
          </p:cNvSpPr>
          <p:nvPr/>
        </p:nvSpPr>
        <p:spPr bwMode="auto">
          <a:xfrm>
            <a:off x="833438" y="2820988"/>
            <a:ext cx="2049462" cy="523875"/>
          </a:xfrm>
          <a:prstGeom prst="rect">
            <a:avLst/>
          </a:prstGeom>
          <a:noFill/>
          <a:ln>
            <a:noFill/>
          </a:ln>
          <a:extLst/>
        </p:spPr>
        <p:txBody>
          <a:bodyPr wrap="none">
            <a:spAutoFit/>
          </a:bodyPr>
          <a:lstStyle/>
          <a:p>
            <a:pPr algn="ctr" fontAlgn="auto">
              <a:spcBef>
                <a:spcPts val="0"/>
              </a:spcBef>
              <a:spcAft>
                <a:spcPts val="0"/>
              </a:spcAft>
              <a:defRPr/>
            </a:pPr>
            <a:r>
              <a:rPr lang="en-US" sz="1400" dirty="0">
                <a:solidFill>
                  <a:schemeClr val="bg1"/>
                </a:solidFill>
                <a:latin typeface="+mj-lt"/>
                <a:cs typeface="Arial" panose="020B0604020202020204" pitchFamily="34" charset="0"/>
              </a:rPr>
              <a:t>Highly </a:t>
            </a:r>
            <a:r>
              <a:rPr lang="en-US" sz="1400" dirty="0" smtClean="0">
                <a:solidFill>
                  <a:schemeClr val="bg1"/>
                </a:solidFill>
                <a:latin typeface="+mj-lt"/>
                <a:cs typeface="Arial" panose="020B0604020202020204" pitchFamily="34" charset="0"/>
              </a:rPr>
              <a:t>immunogenic</a:t>
            </a:r>
            <a:endParaRPr lang="en-US" sz="1400" dirty="0">
              <a:solidFill>
                <a:schemeClr val="bg1"/>
              </a:solidFill>
              <a:latin typeface="+mj-lt"/>
              <a:cs typeface="Arial" panose="020B0604020202020204" pitchFamily="34" charset="0"/>
            </a:endParaRPr>
          </a:p>
          <a:p>
            <a:pPr algn="ctr" fontAlgn="auto">
              <a:spcBef>
                <a:spcPts val="0"/>
              </a:spcBef>
              <a:spcAft>
                <a:spcPts val="0"/>
              </a:spcAft>
              <a:defRPr/>
            </a:pPr>
            <a:r>
              <a:rPr lang="en-US" sz="1400" dirty="0">
                <a:solidFill>
                  <a:schemeClr val="bg1"/>
                </a:solidFill>
                <a:latin typeface="+mj-lt"/>
                <a:cs typeface="Arial" panose="020B0604020202020204" pitchFamily="34" charset="0"/>
              </a:rPr>
              <a:t>100% Mouse</a:t>
            </a:r>
          </a:p>
        </p:txBody>
      </p:sp>
      <p:grpSp>
        <p:nvGrpSpPr>
          <p:cNvPr id="12" name="Group 103"/>
          <p:cNvGrpSpPr>
            <a:grpSpLocks/>
          </p:cNvGrpSpPr>
          <p:nvPr/>
        </p:nvGrpSpPr>
        <p:grpSpPr bwMode="auto">
          <a:xfrm>
            <a:off x="2328863" y="1439863"/>
            <a:ext cx="2551112" cy="2947987"/>
            <a:chOff x="2155402" y="1600200"/>
            <a:chExt cx="2550699" cy="2948405"/>
          </a:xfrm>
        </p:grpSpPr>
        <p:grpSp>
          <p:nvGrpSpPr>
            <p:cNvPr id="11347" name="Group 26"/>
            <p:cNvGrpSpPr>
              <a:grpSpLocks/>
            </p:cNvGrpSpPr>
            <p:nvPr/>
          </p:nvGrpSpPr>
          <p:grpSpPr bwMode="auto">
            <a:xfrm>
              <a:off x="2618035" y="2005915"/>
              <a:ext cx="1741544" cy="2013548"/>
              <a:chOff x="2716964" y="2627859"/>
              <a:chExt cx="1741544" cy="2013548"/>
            </a:xfrm>
          </p:grpSpPr>
          <p:grpSp>
            <p:nvGrpSpPr>
              <p:cNvPr id="11350" name="Group 4"/>
              <p:cNvGrpSpPr>
                <a:grpSpLocks/>
              </p:cNvGrpSpPr>
              <p:nvPr/>
            </p:nvGrpSpPr>
            <p:grpSpPr bwMode="auto">
              <a:xfrm>
                <a:off x="2863189" y="2627859"/>
                <a:ext cx="1325544" cy="2013548"/>
                <a:chOff x="2252" y="368"/>
                <a:chExt cx="610" cy="872"/>
              </a:xfrm>
            </p:grpSpPr>
            <p:grpSp>
              <p:nvGrpSpPr>
                <p:cNvPr id="11355" name="Group 5"/>
                <p:cNvGrpSpPr>
                  <a:grpSpLocks/>
                </p:cNvGrpSpPr>
                <p:nvPr/>
              </p:nvGrpSpPr>
              <p:grpSpPr bwMode="auto">
                <a:xfrm>
                  <a:off x="2454" y="634"/>
                  <a:ext cx="211" cy="606"/>
                  <a:chOff x="2454" y="634"/>
                  <a:chExt cx="211" cy="606"/>
                </a:xfrm>
              </p:grpSpPr>
              <p:sp>
                <p:nvSpPr>
                  <p:cNvPr id="42"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43"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44"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45"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11356" name="Group 10"/>
                <p:cNvGrpSpPr>
                  <a:grpSpLocks/>
                </p:cNvGrpSpPr>
                <p:nvPr/>
              </p:nvGrpSpPr>
              <p:grpSpPr bwMode="auto">
                <a:xfrm>
                  <a:off x="2689" y="368"/>
                  <a:ext cx="173" cy="418"/>
                  <a:chOff x="2689" y="368"/>
                  <a:chExt cx="173" cy="418"/>
                </a:xfrm>
              </p:grpSpPr>
              <p:sp>
                <p:nvSpPr>
                  <p:cNvPr id="39" name="AutoShape 11"/>
                  <p:cNvSpPr>
                    <a:spLocks noChangeAspect="1" noChangeArrowheads="1"/>
                  </p:cNvSpPr>
                  <p:nvPr/>
                </p:nvSpPr>
                <p:spPr bwMode="auto">
                  <a:xfrm rot="18900000" flipH="1">
                    <a:off x="2560" y="516"/>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40"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41"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11357" name="Group 14"/>
                <p:cNvGrpSpPr>
                  <a:grpSpLocks/>
                </p:cNvGrpSpPr>
                <p:nvPr/>
              </p:nvGrpSpPr>
              <p:grpSpPr bwMode="auto">
                <a:xfrm>
                  <a:off x="2252" y="368"/>
                  <a:ext cx="186" cy="417"/>
                  <a:chOff x="2252" y="368"/>
                  <a:chExt cx="186" cy="417"/>
                </a:xfrm>
              </p:grpSpPr>
              <p:sp>
                <p:nvSpPr>
                  <p:cNvPr id="36" name="AutoShape 15"/>
                  <p:cNvSpPr>
                    <a:spLocks noChangeAspect="1" noChangeArrowheads="1"/>
                  </p:cNvSpPr>
                  <p:nvPr/>
                </p:nvSpPr>
                <p:spPr bwMode="auto">
                  <a:xfrm rot="2700000">
                    <a:off x="2191" y="515"/>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37" name="AutoShape 16"/>
                  <p:cNvSpPr>
                    <a:spLocks noChangeAspect="1" noChangeArrowheads="1"/>
                  </p:cNvSpPr>
                  <p:nvPr/>
                </p:nvSpPr>
                <p:spPr bwMode="auto">
                  <a:xfrm rot="2700000">
                    <a:off x="2122" y="581"/>
                    <a:ext cx="333"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38"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sp>
            <p:nvSpPr>
              <p:cNvPr id="29" name="AutoShape 28"/>
              <p:cNvSpPr>
                <a:spLocks noChangeArrowheads="1"/>
              </p:cNvSpPr>
              <p:nvPr/>
            </p:nvSpPr>
            <p:spPr bwMode="auto">
              <a:xfrm rot="18900000" flipH="1">
                <a:off x="3859759" y="2804075"/>
                <a:ext cx="446151" cy="199993"/>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30" name="AutoShape 28"/>
              <p:cNvSpPr>
                <a:spLocks noChangeArrowheads="1"/>
              </p:cNvSpPr>
              <p:nvPr/>
            </p:nvSpPr>
            <p:spPr bwMode="auto">
              <a:xfrm rot="18900000" flipH="1">
                <a:off x="4012135" y="2956497"/>
                <a:ext cx="446151" cy="199993"/>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31" name="AutoShape 28"/>
              <p:cNvSpPr>
                <a:spLocks noChangeArrowheads="1"/>
              </p:cNvSpPr>
              <p:nvPr/>
            </p:nvSpPr>
            <p:spPr bwMode="auto">
              <a:xfrm rot="13500000" flipH="1">
                <a:off x="2749551" y="2793725"/>
                <a:ext cx="447603" cy="200053"/>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32" name="AutoShape 28"/>
              <p:cNvSpPr>
                <a:spLocks noChangeArrowheads="1"/>
              </p:cNvSpPr>
              <p:nvPr/>
            </p:nvSpPr>
            <p:spPr bwMode="auto">
              <a:xfrm rot="13500000" flipH="1">
                <a:off x="2589239" y="2982664"/>
                <a:ext cx="450777" cy="200053"/>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97" name="Rectangle 132"/>
            <p:cNvSpPr>
              <a:spLocks noChangeArrowheads="1"/>
            </p:cNvSpPr>
            <p:nvPr/>
          </p:nvSpPr>
          <p:spPr bwMode="auto">
            <a:xfrm>
              <a:off x="2529991" y="4024656"/>
              <a:ext cx="1801520" cy="523949"/>
            </a:xfrm>
            <a:prstGeom prst="rect">
              <a:avLst/>
            </a:prstGeom>
            <a:noFill/>
            <a:ln>
              <a:noFill/>
            </a:ln>
            <a:extLst/>
          </p:spPr>
          <p:txBody>
            <a:bodyPr wrap="none">
              <a:spAutoFit/>
            </a:bodyPr>
            <a:lstStyle/>
            <a:p>
              <a:pPr algn="ctr" fontAlgn="auto">
                <a:spcBef>
                  <a:spcPts val="0"/>
                </a:spcBef>
                <a:spcAft>
                  <a:spcPts val="0"/>
                </a:spcAft>
                <a:defRPr/>
              </a:pPr>
              <a:r>
                <a:rPr lang="en-US" sz="1400" dirty="0">
                  <a:solidFill>
                    <a:schemeClr val="bg1"/>
                  </a:solidFill>
                  <a:latin typeface="+mj-lt"/>
                  <a:cs typeface="Arial" panose="020B0604020202020204" pitchFamily="34" charset="0"/>
                </a:rPr>
                <a:t>Still immunogenic</a:t>
              </a:r>
            </a:p>
            <a:p>
              <a:pPr algn="ctr" fontAlgn="auto">
                <a:spcBef>
                  <a:spcPts val="0"/>
                </a:spcBef>
                <a:spcAft>
                  <a:spcPts val="0"/>
                </a:spcAft>
                <a:defRPr/>
              </a:pPr>
              <a:r>
                <a:rPr lang="en-US" sz="1400" dirty="0">
                  <a:solidFill>
                    <a:schemeClr val="bg1"/>
                  </a:solidFill>
                  <a:latin typeface="+mj-lt"/>
                  <a:cs typeface="Arial" panose="020B0604020202020204" pitchFamily="34" charset="0"/>
                </a:rPr>
                <a:t>~30% Mouse</a:t>
              </a:r>
            </a:p>
          </p:txBody>
        </p:sp>
        <p:sp>
          <p:nvSpPr>
            <p:cNvPr id="100" name="Rectangle 124"/>
            <p:cNvSpPr>
              <a:spLocks noChangeArrowheads="1"/>
            </p:cNvSpPr>
            <p:nvPr/>
          </p:nvSpPr>
          <p:spPr bwMode="auto">
            <a:xfrm>
              <a:off x="2155402" y="1600200"/>
              <a:ext cx="2550699" cy="479493"/>
            </a:xfrm>
            <a:prstGeom prst="rect">
              <a:avLst/>
            </a:prstGeom>
            <a:noFill/>
            <a:ln>
              <a:noFill/>
            </a:ln>
            <a:extLst/>
          </p:spPr>
          <p:txBody>
            <a:bodyPr wrap="none">
              <a:spAutoFit/>
            </a:bodyPr>
            <a:lstStyle/>
            <a:p>
              <a:pPr algn="ctr" fontAlgn="auto">
                <a:lnSpc>
                  <a:spcPct val="90000"/>
                </a:lnSpc>
                <a:spcBef>
                  <a:spcPts val="0"/>
                </a:spcBef>
                <a:spcAft>
                  <a:spcPts val="0"/>
                </a:spcAft>
                <a:defRPr/>
              </a:pPr>
              <a:r>
                <a:rPr lang="en-US" sz="1400" dirty="0">
                  <a:solidFill>
                    <a:schemeClr val="bg1"/>
                  </a:solidFill>
                  <a:latin typeface="+mj-lt"/>
                  <a:cs typeface="+mn-cs"/>
                </a:rPr>
                <a:t>e.g.</a:t>
              </a:r>
              <a:br>
                <a:rPr lang="en-US" sz="1400" dirty="0">
                  <a:solidFill>
                    <a:schemeClr val="bg1"/>
                  </a:solidFill>
                  <a:latin typeface="+mj-lt"/>
                  <a:cs typeface="+mn-cs"/>
                </a:rPr>
              </a:br>
              <a:r>
                <a:rPr lang="en-US" sz="1400" dirty="0">
                  <a:solidFill>
                    <a:schemeClr val="bg1"/>
                  </a:solidFill>
                  <a:latin typeface="+mj-lt"/>
                  <a:cs typeface="+mn-cs"/>
                </a:rPr>
                <a:t>ritu</a:t>
              </a:r>
              <a:r>
                <a:rPr lang="en-US" sz="1400" b="1" dirty="0">
                  <a:solidFill>
                    <a:schemeClr val="bg1"/>
                  </a:solidFill>
                  <a:latin typeface="+mj-lt"/>
                  <a:cs typeface="+mn-cs"/>
                </a:rPr>
                <a:t>ximab</a:t>
              </a:r>
              <a:r>
                <a:rPr lang="en-US" sz="1400" dirty="0">
                  <a:solidFill>
                    <a:schemeClr val="bg1"/>
                  </a:solidFill>
                  <a:latin typeface="+mj-lt"/>
                  <a:cs typeface="+mn-cs"/>
                </a:rPr>
                <a:t> and </a:t>
              </a:r>
              <a:r>
                <a:rPr lang="en-US" sz="1400" dirty="0" err="1">
                  <a:solidFill>
                    <a:schemeClr val="bg1"/>
                  </a:solidFill>
                  <a:latin typeface="+mj-lt"/>
                  <a:cs typeface="+mn-cs"/>
                </a:rPr>
                <a:t>abci</a:t>
              </a:r>
              <a:r>
                <a:rPr lang="en-US" sz="1400" b="1" dirty="0" err="1">
                  <a:solidFill>
                    <a:schemeClr val="bg1"/>
                  </a:solidFill>
                  <a:latin typeface="+mj-lt"/>
                  <a:cs typeface="+mn-cs"/>
                </a:rPr>
                <a:t>ximab</a:t>
              </a:r>
              <a:endParaRPr lang="en-US" sz="1400" b="1" dirty="0">
                <a:solidFill>
                  <a:schemeClr val="bg1"/>
                </a:solidFill>
                <a:latin typeface="+mj-lt"/>
                <a:cs typeface="+mn-cs"/>
              </a:endParaRPr>
            </a:p>
          </p:txBody>
        </p:sp>
      </p:grpSp>
      <p:grpSp>
        <p:nvGrpSpPr>
          <p:cNvPr id="46" name="Group 118"/>
          <p:cNvGrpSpPr>
            <a:grpSpLocks/>
          </p:cNvGrpSpPr>
          <p:nvPr/>
        </p:nvGrpSpPr>
        <p:grpSpPr bwMode="auto">
          <a:xfrm>
            <a:off x="4340225" y="2249488"/>
            <a:ext cx="3087688" cy="2977494"/>
            <a:chOff x="3788274" y="2352080"/>
            <a:chExt cx="3087448" cy="2977013"/>
          </a:xfrm>
        </p:grpSpPr>
        <p:grpSp>
          <p:nvGrpSpPr>
            <p:cNvPr id="11314" name="Group 64"/>
            <p:cNvGrpSpPr>
              <a:grpSpLocks/>
            </p:cNvGrpSpPr>
            <p:nvPr/>
          </p:nvGrpSpPr>
          <p:grpSpPr bwMode="auto">
            <a:xfrm>
              <a:off x="4438540" y="2801194"/>
              <a:ext cx="1786912" cy="1978948"/>
              <a:chOff x="3589294" y="2707131"/>
              <a:chExt cx="1786912" cy="1978948"/>
            </a:xfrm>
          </p:grpSpPr>
          <p:grpSp>
            <p:nvGrpSpPr>
              <p:cNvPr id="11317" name="Group 4"/>
              <p:cNvGrpSpPr>
                <a:grpSpLocks/>
              </p:cNvGrpSpPr>
              <p:nvPr/>
            </p:nvGrpSpPr>
            <p:grpSpPr bwMode="auto">
              <a:xfrm>
                <a:off x="3838668" y="2707131"/>
                <a:ext cx="1266996" cy="1978948"/>
                <a:chOff x="2252" y="368"/>
                <a:chExt cx="610" cy="872"/>
              </a:xfrm>
            </p:grpSpPr>
            <p:grpSp>
              <p:nvGrpSpPr>
                <p:cNvPr id="11334" name="Group 5"/>
                <p:cNvGrpSpPr>
                  <a:grpSpLocks/>
                </p:cNvGrpSpPr>
                <p:nvPr/>
              </p:nvGrpSpPr>
              <p:grpSpPr bwMode="auto">
                <a:xfrm>
                  <a:off x="2454" y="634"/>
                  <a:ext cx="211" cy="606"/>
                  <a:chOff x="2454" y="634"/>
                  <a:chExt cx="211" cy="606"/>
                </a:xfrm>
              </p:grpSpPr>
              <p:sp>
                <p:nvSpPr>
                  <p:cNvPr id="92"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93"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94"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95"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11335" name="Group 10"/>
                <p:cNvGrpSpPr>
                  <a:grpSpLocks/>
                </p:cNvGrpSpPr>
                <p:nvPr/>
              </p:nvGrpSpPr>
              <p:grpSpPr bwMode="auto">
                <a:xfrm>
                  <a:off x="2689" y="368"/>
                  <a:ext cx="173" cy="418"/>
                  <a:chOff x="2689" y="368"/>
                  <a:chExt cx="173" cy="418"/>
                </a:xfrm>
              </p:grpSpPr>
              <p:sp>
                <p:nvSpPr>
                  <p:cNvPr id="89" name="AutoShape 11"/>
                  <p:cNvSpPr>
                    <a:spLocks noChangeAspect="1" noChangeArrowheads="1"/>
                  </p:cNvSpPr>
                  <p:nvPr/>
                </p:nvSpPr>
                <p:spPr bwMode="auto">
                  <a:xfrm rot="18900000" flipH="1">
                    <a:off x="2560" y="516"/>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90"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91" name="AutoShape 13"/>
                  <p:cNvSpPr>
                    <a:spLocks noChangeAspect="1" noChangeArrowheads="1"/>
                  </p:cNvSpPr>
                  <p:nvPr/>
                </p:nvSpPr>
                <p:spPr bwMode="auto">
                  <a:xfrm rot="2700000">
                    <a:off x="2679"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11336" name="Group 14"/>
                <p:cNvGrpSpPr>
                  <a:grpSpLocks/>
                </p:cNvGrpSpPr>
                <p:nvPr/>
              </p:nvGrpSpPr>
              <p:grpSpPr bwMode="auto">
                <a:xfrm>
                  <a:off x="2252" y="368"/>
                  <a:ext cx="186" cy="417"/>
                  <a:chOff x="2252" y="368"/>
                  <a:chExt cx="186" cy="417"/>
                </a:xfrm>
              </p:grpSpPr>
              <p:sp>
                <p:nvSpPr>
                  <p:cNvPr id="86"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87" name="AutoShape 16"/>
                  <p:cNvSpPr>
                    <a:spLocks noChangeAspect="1" noChangeArrowheads="1"/>
                  </p:cNvSpPr>
                  <p:nvPr/>
                </p:nvSpPr>
                <p:spPr bwMode="auto">
                  <a:xfrm rot="2700000">
                    <a:off x="2123" y="581"/>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88"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sp>
            <p:nvSpPr>
              <p:cNvPr id="67" name="AutoShape 28"/>
              <p:cNvSpPr>
                <a:spLocks noChangeArrowheads="1"/>
              </p:cNvSpPr>
              <p:nvPr/>
            </p:nvSpPr>
            <p:spPr bwMode="auto">
              <a:xfrm rot="18900000" flipH="1">
                <a:off x="4948664" y="3045281"/>
                <a:ext cx="426968" cy="204772"/>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68" name="AutoShape 28"/>
              <p:cNvSpPr>
                <a:spLocks noChangeArrowheads="1"/>
              </p:cNvSpPr>
              <p:nvPr/>
            </p:nvSpPr>
            <p:spPr bwMode="auto">
              <a:xfrm rot="18900000" flipH="1">
                <a:off x="4793895" y="2865129"/>
                <a:ext cx="426968" cy="203184"/>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69" name="AutoShape 28"/>
              <p:cNvSpPr>
                <a:spLocks noChangeArrowheads="1"/>
              </p:cNvSpPr>
              <p:nvPr/>
            </p:nvSpPr>
            <p:spPr bwMode="auto">
              <a:xfrm rot="13500000" flipH="1">
                <a:off x="3567629" y="3034178"/>
                <a:ext cx="427005" cy="204755"/>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b="1" dirty="0">
                  <a:solidFill>
                    <a:schemeClr val="bg1"/>
                  </a:solidFill>
                  <a:latin typeface="+mj-lt"/>
                  <a:cs typeface="+mn-cs"/>
                </a:endParaRPr>
              </a:p>
            </p:txBody>
          </p:sp>
          <p:sp>
            <p:nvSpPr>
              <p:cNvPr id="70" name="AutoShape 28"/>
              <p:cNvSpPr>
                <a:spLocks noChangeArrowheads="1"/>
              </p:cNvSpPr>
              <p:nvPr/>
            </p:nvSpPr>
            <p:spPr bwMode="auto">
              <a:xfrm rot="13500000" flipH="1">
                <a:off x="3727954" y="2870693"/>
                <a:ext cx="427004" cy="203167"/>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b="1" dirty="0">
                  <a:solidFill>
                    <a:schemeClr val="bg1"/>
                  </a:solidFill>
                  <a:latin typeface="+mj-lt"/>
                  <a:cs typeface="+mn-cs"/>
                </a:endParaRPr>
              </a:p>
            </p:txBody>
          </p:sp>
          <p:sp>
            <p:nvSpPr>
              <p:cNvPr id="71" name="AutoShape 28"/>
              <p:cNvSpPr>
                <a:spLocks noChangeArrowheads="1"/>
              </p:cNvSpPr>
              <p:nvPr/>
            </p:nvSpPr>
            <p:spPr bwMode="auto">
              <a:xfrm rot="13500000" flipH="1">
                <a:off x="3823197" y="2780219"/>
                <a:ext cx="63495" cy="211104"/>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72" name="AutoShape 28"/>
              <p:cNvSpPr>
                <a:spLocks noChangeArrowheads="1"/>
              </p:cNvSpPr>
              <p:nvPr/>
            </p:nvSpPr>
            <p:spPr bwMode="auto">
              <a:xfrm rot="18866049" flipH="1">
                <a:off x="5043097" y="2784179"/>
                <a:ext cx="60315" cy="211122"/>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73" name="AutoShape 28"/>
              <p:cNvSpPr>
                <a:spLocks noChangeArrowheads="1"/>
              </p:cNvSpPr>
              <p:nvPr/>
            </p:nvSpPr>
            <p:spPr bwMode="auto">
              <a:xfrm rot="18866049" flipH="1">
                <a:off x="5221678" y="2959569"/>
                <a:ext cx="60315" cy="209534"/>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74" name="AutoShape 28"/>
              <p:cNvSpPr>
                <a:spLocks noChangeArrowheads="1"/>
              </p:cNvSpPr>
              <p:nvPr/>
            </p:nvSpPr>
            <p:spPr bwMode="auto">
              <a:xfrm rot="18866049" flipH="1">
                <a:off x="5104212" y="3070676"/>
                <a:ext cx="60315" cy="209534"/>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75" name="AutoShape 28"/>
              <p:cNvSpPr>
                <a:spLocks noChangeArrowheads="1"/>
              </p:cNvSpPr>
              <p:nvPr/>
            </p:nvSpPr>
            <p:spPr bwMode="auto">
              <a:xfrm rot="18866049" flipH="1">
                <a:off x="4952617" y="2884176"/>
                <a:ext cx="60315" cy="211121"/>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76" name="AutoShape 28"/>
              <p:cNvSpPr>
                <a:spLocks noChangeArrowheads="1"/>
              </p:cNvSpPr>
              <p:nvPr/>
            </p:nvSpPr>
            <p:spPr bwMode="auto">
              <a:xfrm rot="18866049" flipH="1">
                <a:off x="5047066" y="3137341"/>
                <a:ext cx="60315" cy="209534"/>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77" name="AutoShape 28"/>
              <p:cNvSpPr>
                <a:spLocks noChangeArrowheads="1"/>
              </p:cNvSpPr>
              <p:nvPr/>
            </p:nvSpPr>
            <p:spPr bwMode="auto">
              <a:xfrm rot="18866049" flipH="1">
                <a:off x="4889122" y="2947665"/>
                <a:ext cx="60315" cy="211121"/>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78" name="AutoShape 28"/>
              <p:cNvSpPr>
                <a:spLocks noChangeArrowheads="1"/>
              </p:cNvSpPr>
              <p:nvPr/>
            </p:nvSpPr>
            <p:spPr bwMode="auto">
              <a:xfrm rot="13500000" flipH="1">
                <a:off x="3662871" y="2951641"/>
                <a:ext cx="63495" cy="211104"/>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79" name="AutoShape 28"/>
              <p:cNvSpPr>
                <a:spLocks noChangeArrowheads="1"/>
              </p:cNvSpPr>
              <p:nvPr/>
            </p:nvSpPr>
            <p:spPr bwMode="auto">
              <a:xfrm rot="13500000" flipH="1">
                <a:off x="3773988" y="3067511"/>
                <a:ext cx="65083" cy="211103"/>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80" name="AutoShape 28"/>
              <p:cNvSpPr>
                <a:spLocks noChangeArrowheads="1"/>
              </p:cNvSpPr>
              <p:nvPr/>
            </p:nvSpPr>
            <p:spPr bwMode="auto">
              <a:xfrm rot="13500000" flipH="1">
                <a:off x="3832721" y="3119889"/>
                <a:ext cx="65082" cy="211104"/>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81" name="AutoShape 28"/>
              <p:cNvSpPr>
                <a:spLocks noChangeArrowheads="1"/>
              </p:cNvSpPr>
              <p:nvPr/>
            </p:nvSpPr>
            <p:spPr bwMode="auto">
              <a:xfrm rot="13500000" flipH="1">
                <a:off x="3947012" y="2904024"/>
                <a:ext cx="65082" cy="211104"/>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82" name="AutoShape 28"/>
              <p:cNvSpPr>
                <a:spLocks noChangeArrowheads="1"/>
              </p:cNvSpPr>
              <p:nvPr/>
            </p:nvSpPr>
            <p:spPr bwMode="auto">
              <a:xfrm rot="13500000" flipH="1">
                <a:off x="4007332" y="2959578"/>
                <a:ext cx="63495" cy="211103"/>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98" name="Rectangle 133"/>
            <p:cNvSpPr>
              <a:spLocks noChangeArrowheads="1"/>
            </p:cNvSpPr>
            <p:nvPr/>
          </p:nvSpPr>
          <p:spPr bwMode="auto">
            <a:xfrm>
              <a:off x="4220040" y="4805958"/>
              <a:ext cx="2195342" cy="523135"/>
            </a:xfrm>
            <a:prstGeom prst="rect">
              <a:avLst/>
            </a:prstGeom>
            <a:noFill/>
            <a:ln>
              <a:noFill/>
            </a:ln>
            <a:extLst/>
          </p:spPr>
          <p:txBody>
            <a:bodyPr>
              <a:spAutoFit/>
            </a:bodyPr>
            <a:lstStyle/>
            <a:p>
              <a:pPr algn="ctr" fontAlgn="auto">
                <a:spcBef>
                  <a:spcPts val="0"/>
                </a:spcBef>
                <a:spcAft>
                  <a:spcPts val="0"/>
                </a:spcAft>
                <a:defRPr/>
              </a:pPr>
              <a:r>
                <a:rPr lang="en-US" sz="1400" dirty="0">
                  <a:solidFill>
                    <a:schemeClr val="bg1"/>
                  </a:solidFill>
                  <a:latin typeface="+mj-lt"/>
                  <a:cs typeface="Arial" panose="020B0604020202020204" pitchFamily="34" charset="0"/>
                </a:rPr>
                <a:t>Still </a:t>
              </a:r>
              <a:r>
                <a:rPr lang="en-US" sz="1400" dirty="0" smtClean="0">
                  <a:solidFill>
                    <a:schemeClr val="bg1"/>
                  </a:solidFill>
                  <a:latin typeface="+mj-lt"/>
                  <a:cs typeface="Arial" panose="020B0604020202020204" pitchFamily="34" charset="0"/>
                </a:rPr>
                <a:t>immunogenic</a:t>
              </a:r>
              <a:endParaRPr lang="en-US" sz="1400" dirty="0">
                <a:solidFill>
                  <a:schemeClr val="bg1"/>
                </a:solidFill>
                <a:latin typeface="+mj-lt"/>
                <a:cs typeface="Arial" panose="020B0604020202020204" pitchFamily="34" charset="0"/>
              </a:endParaRPr>
            </a:p>
            <a:p>
              <a:pPr algn="ctr" fontAlgn="auto">
                <a:spcBef>
                  <a:spcPts val="0"/>
                </a:spcBef>
                <a:spcAft>
                  <a:spcPts val="0"/>
                </a:spcAft>
                <a:defRPr/>
              </a:pPr>
              <a:r>
                <a:rPr lang="en-US" sz="1400" dirty="0">
                  <a:solidFill>
                    <a:schemeClr val="bg1"/>
                  </a:solidFill>
                  <a:latin typeface="+mj-lt"/>
                  <a:cs typeface="Arial" panose="020B0604020202020204" pitchFamily="34" charset="0"/>
                </a:rPr>
                <a:t>~5-10% Mouse</a:t>
              </a:r>
            </a:p>
          </p:txBody>
        </p:sp>
        <p:sp>
          <p:nvSpPr>
            <p:cNvPr id="101" name="Rectangle 125"/>
            <p:cNvSpPr>
              <a:spLocks noChangeArrowheads="1"/>
            </p:cNvSpPr>
            <p:nvPr/>
          </p:nvSpPr>
          <p:spPr bwMode="auto">
            <a:xfrm>
              <a:off x="3788274" y="2352080"/>
              <a:ext cx="3087448" cy="479348"/>
            </a:xfrm>
            <a:prstGeom prst="rect">
              <a:avLst/>
            </a:prstGeom>
            <a:noFill/>
            <a:ln>
              <a:noFill/>
            </a:ln>
            <a:extLst/>
          </p:spPr>
          <p:txBody>
            <a:bodyPr wrap="none">
              <a:spAutoFit/>
            </a:bodyPr>
            <a:lstStyle/>
            <a:p>
              <a:pPr algn="ctr" fontAlgn="auto">
                <a:lnSpc>
                  <a:spcPct val="90000"/>
                </a:lnSpc>
                <a:spcBef>
                  <a:spcPts val="0"/>
                </a:spcBef>
                <a:spcAft>
                  <a:spcPts val="0"/>
                </a:spcAft>
                <a:defRPr/>
              </a:pPr>
              <a:r>
                <a:rPr lang="en-US" sz="1400" dirty="0">
                  <a:solidFill>
                    <a:schemeClr val="bg1"/>
                  </a:solidFill>
                  <a:latin typeface="+mj-lt"/>
                  <a:cs typeface="+mn-cs"/>
                </a:rPr>
                <a:t>e.g.</a:t>
              </a:r>
              <a:br>
                <a:rPr lang="en-US" sz="1400" dirty="0">
                  <a:solidFill>
                    <a:schemeClr val="bg1"/>
                  </a:solidFill>
                  <a:latin typeface="+mj-lt"/>
                  <a:cs typeface="+mn-cs"/>
                </a:rPr>
              </a:br>
              <a:r>
                <a:rPr lang="en-US" sz="1400" dirty="0" err="1">
                  <a:solidFill>
                    <a:schemeClr val="bg1"/>
                  </a:solidFill>
                  <a:latin typeface="+mj-lt"/>
                  <a:cs typeface="+mn-cs"/>
                </a:rPr>
                <a:t>trastu</a:t>
              </a:r>
              <a:r>
                <a:rPr lang="en-US" sz="1400" b="1" dirty="0" err="1">
                  <a:solidFill>
                    <a:schemeClr val="bg1"/>
                  </a:solidFill>
                  <a:latin typeface="+mj-lt"/>
                  <a:cs typeface="+mn-cs"/>
                </a:rPr>
                <a:t>zumab</a:t>
              </a:r>
              <a:r>
                <a:rPr lang="en-US" sz="1400" dirty="0">
                  <a:solidFill>
                    <a:schemeClr val="bg1"/>
                  </a:solidFill>
                  <a:latin typeface="+mj-lt"/>
                  <a:cs typeface="+mn-cs"/>
                </a:rPr>
                <a:t> and </a:t>
              </a:r>
              <a:r>
                <a:rPr lang="en-US" sz="1400" dirty="0" err="1">
                  <a:solidFill>
                    <a:schemeClr val="bg1"/>
                  </a:solidFill>
                  <a:latin typeface="+mj-lt"/>
                  <a:cs typeface="+mn-cs"/>
                </a:rPr>
                <a:t>bevaci</a:t>
              </a:r>
              <a:r>
                <a:rPr lang="en-US" sz="1400" b="1" dirty="0" err="1">
                  <a:solidFill>
                    <a:schemeClr val="bg1"/>
                  </a:solidFill>
                  <a:latin typeface="+mj-lt"/>
                  <a:cs typeface="+mn-cs"/>
                </a:rPr>
                <a:t>zumab</a:t>
              </a:r>
              <a:endParaRPr lang="en-US" sz="1400" dirty="0">
                <a:solidFill>
                  <a:schemeClr val="bg1"/>
                </a:solidFill>
                <a:latin typeface="+mj-lt"/>
                <a:cs typeface="+mn-cs"/>
              </a:endParaRPr>
            </a:p>
          </p:txBody>
        </p:sp>
      </p:grpSp>
      <p:grpSp>
        <p:nvGrpSpPr>
          <p:cNvPr id="66" name="Group 119"/>
          <p:cNvGrpSpPr>
            <a:grpSpLocks/>
          </p:cNvGrpSpPr>
          <p:nvPr/>
        </p:nvGrpSpPr>
        <p:grpSpPr bwMode="auto">
          <a:xfrm>
            <a:off x="6297613" y="2663825"/>
            <a:ext cx="3281362" cy="2970213"/>
            <a:chOff x="5934129" y="2823909"/>
            <a:chExt cx="3282448" cy="2970826"/>
          </a:xfrm>
        </p:grpSpPr>
        <p:grpSp>
          <p:nvGrpSpPr>
            <p:cNvPr id="11293" name="Group 45"/>
            <p:cNvGrpSpPr>
              <a:grpSpLocks/>
            </p:cNvGrpSpPr>
            <p:nvPr/>
          </p:nvGrpSpPr>
          <p:grpSpPr bwMode="auto">
            <a:xfrm>
              <a:off x="6749485" y="3432071"/>
              <a:ext cx="1768628" cy="2013548"/>
              <a:chOff x="6637299" y="2627859"/>
              <a:chExt cx="1768628" cy="2013548"/>
            </a:xfrm>
          </p:grpSpPr>
          <p:grpSp>
            <p:nvGrpSpPr>
              <p:cNvPr id="11296" name="Group 4"/>
              <p:cNvGrpSpPr>
                <a:grpSpLocks/>
              </p:cNvGrpSpPr>
              <p:nvPr/>
            </p:nvGrpSpPr>
            <p:grpSpPr bwMode="auto">
              <a:xfrm>
                <a:off x="6776628" y="2627859"/>
                <a:ext cx="1325544" cy="2013548"/>
                <a:chOff x="2252" y="368"/>
                <a:chExt cx="610" cy="872"/>
              </a:xfrm>
            </p:grpSpPr>
            <p:grpSp>
              <p:nvGrpSpPr>
                <p:cNvPr id="11301" name="Group 5"/>
                <p:cNvGrpSpPr>
                  <a:grpSpLocks/>
                </p:cNvGrpSpPr>
                <p:nvPr/>
              </p:nvGrpSpPr>
              <p:grpSpPr bwMode="auto">
                <a:xfrm>
                  <a:off x="2454" y="634"/>
                  <a:ext cx="211" cy="606"/>
                  <a:chOff x="2454" y="634"/>
                  <a:chExt cx="211" cy="606"/>
                </a:xfrm>
              </p:grpSpPr>
              <p:sp>
                <p:nvSpPr>
                  <p:cNvPr id="61" name="AutoShape 6"/>
                  <p:cNvSpPr>
                    <a:spLocks noChangeAspect="1" noChangeArrowheads="1"/>
                  </p:cNvSpPr>
                  <p:nvPr/>
                </p:nvSpPr>
                <p:spPr bwMode="auto">
                  <a:xfrm>
                    <a:off x="245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62" name="AutoShape 7"/>
                  <p:cNvSpPr>
                    <a:spLocks noChangeAspect="1" noChangeArrowheads="1"/>
                  </p:cNvSpPr>
                  <p:nvPr/>
                </p:nvSpPr>
                <p:spPr bwMode="auto">
                  <a:xfrm flipH="1">
                    <a:off x="2584" y="634"/>
                    <a:ext cx="81" cy="606"/>
                  </a:xfrm>
                  <a:prstGeom prst="roundRect">
                    <a:avLst>
                      <a:gd name="adj" fmla="val 50000"/>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63" name="AutoShape 8"/>
                  <p:cNvSpPr>
                    <a:spLocks noChangeAspect="1" noChangeArrowheads="1"/>
                  </p:cNvSpPr>
                  <p:nvPr/>
                </p:nvSpPr>
                <p:spPr bwMode="auto">
                  <a:xfrm>
                    <a:off x="2520" y="724"/>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64" name="AutoShape 9"/>
                  <p:cNvSpPr>
                    <a:spLocks noChangeAspect="1" noChangeArrowheads="1"/>
                  </p:cNvSpPr>
                  <p:nvPr/>
                </p:nvSpPr>
                <p:spPr bwMode="auto">
                  <a:xfrm>
                    <a:off x="2520" y="778"/>
                    <a:ext cx="78" cy="39"/>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11302" name="Group 10"/>
                <p:cNvGrpSpPr>
                  <a:grpSpLocks/>
                </p:cNvGrpSpPr>
                <p:nvPr/>
              </p:nvGrpSpPr>
              <p:grpSpPr bwMode="auto">
                <a:xfrm>
                  <a:off x="2689" y="368"/>
                  <a:ext cx="173" cy="418"/>
                  <a:chOff x="2689" y="368"/>
                  <a:chExt cx="173" cy="418"/>
                </a:xfrm>
              </p:grpSpPr>
              <p:sp>
                <p:nvSpPr>
                  <p:cNvPr id="58" name="AutoShape 11"/>
                  <p:cNvSpPr>
                    <a:spLocks noChangeAspect="1" noChangeArrowheads="1"/>
                  </p:cNvSpPr>
                  <p:nvPr/>
                </p:nvSpPr>
                <p:spPr bwMode="auto">
                  <a:xfrm rot="18900000" flipH="1">
                    <a:off x="2560"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59" name="AutoShape 12"/>
                  <p:cNvSpPr>
                    <a:spLocks noChangeAspect="1" noChangeArrowheads="1"/>
                  </p:cNvSpPr>
                  <p:nvPr/>
                </p:nvSpPr>
                <p:spPr bwMode="auto">
                  <a:xfrm rot="18900000" flipH="1">
                    <a:off x="2657" y="581"/>
                    <a:ext cx="335"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60" name="AutoShape 13"/>
                  <p:cNvSpPr>
                    <a:spLocks noChangeAspect="1" noChangeArrowheads="1"/>
                  </p:cNvSpPr>
                  <p:nvPr/>
                </p:nvSpPr>
                <p:spPr bwMode="auto">
                  <a:xfrm rot="2700000">
                    <a:off x="2678" y="638"/>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nvGrpSpPr>
                <p:cNvPr id="11303" name="Group 14"/>
                <p:cNvGrpSpPr>
                  <a:grpSpLocks/>
                </p:cNvGrpSpPr>
                <p:nvPr/>
              </p:nvGrpSpPr>
              <p:grpSpPr bwMode="auto">
                <a:xfrm>
                  <a:off x="2252" y="368"/>
                  <a:ext cx="186" cy="417"/>
                  <a:chOff x="2252" y="368"/>
                  <a:chExt cx="186" cy="417"/>
                </a:xfrm>
              </p:grpSpPr>
              <p:sp>
                <p:nvSpPr>
                  <p:cNvPr id="55" name="AutoShape 15"/>
                  <p:cNvSpPr>
                    <a:spLocks noChangeAspect="1" noChangeArrowheads="1"/>
                  </p:cNvSpPr>
                  <p:nvPr/>
                </p:nvSpPr>
                <p:spPr bwMode="auto">
                  <a:xfrm rot="2700000">
                    <a:off x="2194" y="513"/>
                    <a:ext cx="366"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56" name="AutoShape 16"/>
                  <p:cNvSpPr>
                    <a:spLocks noChangeAspect="1" noChangeArrowheads="1"/>
                  </p:cNvSpPr>
                  <p:nvPr/>
                </p:nvSpPr>
                <p:spPr bwMode="auto">
                  <a:xfrm rot="2700000">
                    <a:off x="2123" y="580"/>
                    <a:ext cx="334" cy="75"/>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57" name="AutoShape 17"/>
                  <p:cNvSpPr>
                    <a:spLocks noChangeAspect="1" noChangeArrowheads="1"/>
                  </p:cNvSpPr>
                  <p:nvPr/>
                </p:nvSpPr>
                <p:spPr bwMode="auto">
                  <a:xfrm rot="8100000">
                    <a:off x="2375" y="635"/>
                    <a:ext cx="63" cy="41"/>
                  </a:xfrm>
                  <a:prstGeom prst="roundRect">
                    <a:avLst>
                      <a:gd name="adj" fmla="val 16667"/>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grpSp>
          <p:sp>
            <p:nvSpPr>
              <p:cNvPr id="48" name="AutoShape 28"/>
              <p:cNvSpPr>
                <a:spLocks noChangeArrowheads="1"/>
              </p:cNvSpPr>
              <p:nvPr/>
            </p:nvSpPr>
            <p:spPr bwMode="auto">
              <a:xfrm rot="18900000" flipH="1">
                <a:off x="7808589" y="2778665"/>
                <a:ext cx="427126" cy="204856"/>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49" name="AutoShape 28"/>
              <p:cNvSpPr>
                <a:spLocks noChangeArrowheads="1"/>
              </p:cNvSpPr>
              <p:nvPr/>
            </p:nvSpPr>
            <p:spPr bwMode="auto">
              <a:xfrm rot="18900000" flipH="1">
                <a:off x="7978508" y="2948563"/>
                <a:ext cx="427125" cy="204855"/>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50" name="AutoShape 28"/>
              <p:cNvSpPr>
                <a:spLocks noChangeArrowheads="1"/>
              </p:cNvSpPr>
              <p:nvPr/>
            </p:nvSpPr>
            <p:spPr bwMode="auto">
              <a:xfrm rot="13500000" flipH="1">
                <a:off x="6685829" y="2792969"/>
                <a:ext cx="427178" cy="204829"/>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51" name="AutoShape 28"/>
              <p:cNvSpPr>
                <a:spLocks noChangeArrowheads="1"/>
              </p:cNvSpPr>
              <p:nvPr/>
            </p:nvSpPr>
            <p:spPr bwMode="auto">
              <a:xfrm rot="13500000" flipH="1">
                <a:off x="6525438" y="2969217"/>
                <a:ext cx="427179" cy="203242"/>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grpSp>
        <p:sp>
          <p:nvSpPr>
            <p:cNvPr id="99" name="Rectangle 134"/>
            <p:cNvSpPr>
              <a:spLocks noChangeArrowheads="1"/>
            </p:cNvSpPr>
            <p:nvPr/>
          </p:nvSpPr>
          <p:spPr bwMode="auto">
            <a:xfrm>
              <a:off x="6666208" y="5486696"/>
              <a:ext cx="1935803" cy="308039"/>
            </a:xfrm>
            <a:prstGeom prst="rect">
              <a:avLst/>
            </a:prstGeom>
            <a:noFill/>
            <a:ln>
              <a:noFill/>
            </a:ln>
            <a:extLst/>
          </p:spPr>
          <p:txBody>
            <a:bodyPr wrap="none">
              <a:spAutoFit/>
            </a:bodyPr>
            <a:lstStyle/>
            <a:p>
              <a:pPr algn="ctr" fontAlgn="auto">
                <a:spcBef>
                  <a:spcPts val="0"/>
                </a:spcBef>
                <a:spcAft>
                  <a:spcPts val="0"/>
                </a:spcAft>
                <a:defRPr/>
              </a:pPr>
              <a:r>
                <a:rPr lang="en-US" sz="1400" dirty="0">
                  <a:solidFill>
                    <a:schemeClr val="bg1"/>
                  </a:solidFill>
                  <a:latin typeface="+mj-lt"/>
                  <a:cs typeface="Arial" panose="020B0604020202020204" pitchFamily="34" charset="0"/>
                </a:rPr>
                <a:t>Least immunogenic</a:t>
              </a:r>
            </a:p>
          </p:txBody>
        </p:sp>
        <p:sp>
          <p:nvSpPr>
            <p:cNvPr id="102" name="Rectangle 126"/>
            <p:cNvSpPr>
              <a:spLocks noChangeArrowheads="1"/>
            </p:cNvSpPr>
            <p:nvPr/>
          </p:nvSpPr>
          <p:spPr bwMode="auto">
            <a:xfrm>
              <a:off x="5934129" y="2823909"/>
              <a:ext cx="3282448" cy="673239"/>
            </a:xfrm>
            <a:prstGeom prst="rect">
              <a:avLst/>
            </a:prstGeom>
            <a:noFill/>
            <a:ln>
              <a:noFill/>
            </a:ln>
            <a:extLst/>
          </p:spPr>
          <p:txBody>
            <a:bodyPr>
              <a:spAutoFit/>
            </a:bodyPr>
            <a:lstStyle/>
            <a:p>
              <a:pPr algn="ctr" fontAlgn="auto">
                <a:lnSpc>
                  <a:spcPct val="90000"/>
                </a:lnSpc>
                <a:spcBef>
                  <a:spcPts val="0"/>
                </a:spcBef>
                <a:spcAft>
                  <a:spcPts val="0"/>
                </a:spcAft>
                <a:defRPr/>
              </a:pPr>
              <a:r>
                <a:rPr lang="en-US" sz="1400" dirty="0">
                  <a:solidFill>
                    <a:schemeClr val="bg1"/>
                  </a:solidFill>
                  <a:latin typeface="+mj-lt"/>
                  <a:cs typeface="+mn-cs"/>
                </a:rPr>
                <a:t>e.g.</a:t>
              </a:r>
              <a:br>
                <a:rPr lang="en-US" sz="1400" dirty="0">
                  <a:solidFill>
                    <a:schemeClr val="bg1"/>
                  </a:solidFill>
                  <a:latin typeface="+mj-lt"/>
                  <a:cs typeface="+mn-cs"/>
                </a:rPr>
              </a:br>
              <a:r>
                <a:rPr lang="en-US" sz="1400" dirty="0" err="1">
                  <a:solidFill>
                    <a:schemeClr val="bg1"/>
                  </a:solidFill>
                  <a:latin typeface="+mj-lt"/>
                  <a:cs typeface="+mn-cs"/>
                </a:rPr>
                <a:t>adalim</a:t>
              </a:r>
              <a:r>
                <a:rPr lang="en-US" sz="1400" b="1" dirty="0" err="1">
                  <a:solidFill>
                    <a:schemeClr val="bg1"/>
                  </a:solidFill>
                  <a:latin typeface="+mj-lt"/>
                  <a:cs typeface="+mn-cs"/>
                </a:rPr>
                <a:t>umab</a:t>
              </a:r>
              <a:r>
                <a:rPr lang="en-US" sz="1400" dirty="0">
                  <a:solidFill>
                    <a:schemeClr val="bg1"/>
                  </a:solidFill>
                  <a:latin typeface="+mj-lt"/>
                  <a:cs typeface="+mn-cs"/>
                </a:rPr>
                <a:t> and </a:t>
              </a:r>
            </a:p>
            <a:p>
              <a:pPr algn="ctr" fontAlgn="auto">
                <a:lnSpc>
                  <a:spcPct val="90000"/>
                </a:lnSpc>
                <a:spcBef>
                  <a:spcPts val="0"/>
                </a:spcBef>
                <a:spcAft>
                  <a:spcPts val="0"/>
                </a:spcAft>
                <a:defRPr/>
              </a:pPr>
              <a:r>
                <a:rPr lang="en-US" sz="1400" dirty="0" err="1">
                  <a:solidFill>
                    <a:schemeClr val="bg1"/>
                  </a:solidFill>
                  <a:latin typeface="+mj-lt"/>
                  <a:cs typeface="+mn-cs"/>
                </a:rPr>
                <a:t>panitum</a:t>
              </a:r>
              <a:r>
                <a:rPr lang="en-US" sz="1400" b="1" dirty="0" err="1">
                  <a:solidFill>
                    <a:schemeClr val="bg1"/>
                  </a:solidFill>
                  <a:latin typeface="+mj-lt"/>
                  <a:cs typeface="+mn-cs"/>
                </a:rPr>
                <a:t>umab</a:t>
              </a:r>
              <a:endParaRPr lang="en-US" sz="1400" dirty="0">
                <a:solidFill>
                  <a:schemeClr val="bg1"/>
                </a:solidFill>
                <a:latin typeface="+mj-lt"/>
                <a:cs typeface="+mn-cs"/>
              </a:endParaRPr>
            </a:p>
          </p:txBody>
        </p:sp>
      </p:grpSp>
      <p:sp>
        <p:nvSpPr>
          <p:cNvPr id="103" name="Rectangle 124"/>
          <p:cNvSpPr>
            <a:spLocks noChangeArrowheads="1"/>
          </p:cNvSpPr>
          <p:nvPr/>
        </p:nvSpPr>
        <p:spPr bwMode="auto">
          <a:xfrm>
            <a:off x="963613" y="620713"/>
            <a:ext cx="1792287" cy="285750"/>
          </a:xfrm>
          <a:prstGeom prst="rect">
            <a:avLst/>
          </a:prstGeom>
          <a:noFill/>
          <a:ln>
            <a:noFill/>
          </a:ln>
          <a:extLst/>
        </p:spPr>
        <p:txBody>
          <a:bodyPr>
            <a:spAutoFit/>
          </a:bodyPr>
          <a:lstStyle/>
          <a:p>
            <a:pPr algn="ctr" fontAlgn="auto">
              <a:lnSpc>
                <a:spcPct val="90000"/>
              </a:lnSpc>
              <a:spcBef>
                <a:spcPts val="0"/>
              </a:spcBef>
              <a:spcAft>
                <a:spcPts val="0"/>
              </a:spcAft>
              <a:defRPr/>
            </a:pPr>
            <a:r>
              <a:rPr lang="en-US" sz="1400" dirty="0">
                <a:solidFill>
                  <a:schemeClr val="bg1"/>
                </a:solidFill>
                <a:latin typeface="+mj-lt"/>
                <a:cs typeface="+mn-cs"/>
              </a:rPr>
              <a:t>e.g. </a:t>
            </a:r>
            <a:r>
              <a:rPr lang="en-US" sz="1400" dirty="0" err="1">
                <a:solidFill>
                  <a:schemeClr val="bg1"/>
                </a:solidFill>
                <a:latin typeface="+mj-lt"/>
                <a:cs typeface="+mn-cs"/>
              </a:rPr>
              <a:t>ibritum</a:t>
            </a:r>
            <a:r>
              <a:rPr lang="en-US" sz="1400" b="1" dirty="0" err="1">
                <a:solidFill>
                  <a:schemeClr val="bg1"/>
                </a:solidFill>
                <a:latin typeface="+mj-lt"/>
                <a:cs typeface="+mn-cs"/>
              </a:rPr>
              <a:t>omab</a:t>
            </a:r>
            <a:endParaRPr lang="en-US" sz="1400" b="1" dirty="0">
              <a:solidFill>
                <a:schemeClr val="bg1"/>
              </a:solidFill>
              <a:latin typeface="+mj-lt"/>
              <a:cs typeface="+mn-cs"/>
            </a:endParaRPr>
          </a:p>
        </p:txBody>
      </p:sp>
      <p:grpSp>
        <p:nvGrpSpPr>
          <p:cNvPr id="11280" name="Group 114"/>
          <p:cNvGrpSpPr>
            <a:grpSpLocks/>
          </p:cNvGrpSpPr>
          <p:nvPr/>
        </p:nvGrpSpPr>
        <p:grpSpPr bwMode="auto">
          <a:xfrm>
            <a:off x="6691313" y="866775"/>
            <a:ext cx="2320925" cy="1295400"/>
            <a:chOff x="6691196" y="780569"/>
            <a:chExt cx="2321186" cy="1295881"/>
          </a:xfrm>
        </p:grpSpPr>
        <p:grpSp>
          <p:nvGrpSpPr>
            <p:cNvPr id="11283" name="Group 112"/>
            <p:cNvGrpSpPr>
              <a:grpSpLocks/>
            </p:cNvGrpSpPr>
            <p:nvPr/>
          </p:nvGrpSpPr>
          <p:grpSpPr bwMode="auto">
            <a:xfrm>
              <a:off x="6817888" y="857412"/>
              <a:ext cx="2194494" cy="1215156"/>
              <a:chOff x="6817888" y="857412"/>
              <a:chExt cx="2194494" cy="1215156"/>
            </a:xfrm>
          </p:grpSpPr>
          <p:sp>
            <p:nvSpPr>
              <p:cNvPr id="105" name="AutoShape 28"/>
              <p:cNvSpPr>
                <a:spLocks noChangeArrowheads="1"/>
              </p:cNvSpPr>
              <p:nvPr/>
            </p:nvSpPr>
            <p:spPr bwMode="auto">
              <a:xfrm flipH="1">
                <a:off x="6818210" y="928262"/>
                <a:ext cx="417559" cy="146104"/>
              </a:xfrm>
              <a:prstGeom prst="roundRect">
                <a:avLst>
                  <a:gd name="adj" fmla="val 44255"/>
                </a:avLst>
              </a:prstGeom>
              <a:gradFill>
                <a:gsLst>
                  <a:gs pos="9000">
                    <a:schemeClr val="accent3">
                      <a:lumMod val="50000"/>
                    </a:schemeClr>
                  </a:gs>
                  <a:gs pos="33000">
                    <a:schemeClr val="accent3">
                      <a:lumMod val="75000"/>
                    </a:schemeClr>
                  </a:gs>
                  <a:gs pos="50000">
                    <a:schemeClr val="accent3">
                      <a:lumMod val="60000"/>
                      <a:lumOff val="40000"/>
                    </a:schemeClr>
                  </a:gs>
                  <a:gs pos="68000">
                    <a:schemeClr val="accent3">
                      <a:lumMod val="75000"/>
                    </a:schemeClr>
                  </a:gs>
                  <a:gs pos="93000">
                    <a:schemeClr val="accent3">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06" name="AutoShape 12"/>
              <p:cNvSpPr>
                <a:spLocks noChangeArrowheads="1"/>
              </p:cNvSpPr>
              <p:nvPr/>
            </p:nvSpPr>
            <p:spPr bwMode="auto">
              <a:xfrm flipH="1">
                <a:off x="6818210" y="1220471"/>
                <a:ext cx="420734" cy="146104"/>
              </a:xfrm>
              <a:prstGeom prst="roundRect">
                <a:avLst>
                  <a:gd name="adj" fmla="val 44255"/>
                </a:avLst>
              </a:prstGeom>
              <a:gradFill rotWithShape="1">
                <a:gsLst>
                  <a:gs pos="0">
                    <a:schemeClr val="accent4">
                      <a:lumMod val="50000"/>
                    </a:schemeClr>
                  </a:gs>
                  <a:gs pos="24000">
                    <a:schemeClr val="accent4">
                      <a:lumMod val="75000"/>
                    </a:schemeClr>
                  </a:gs>
                  <a:gs pos="38000">
                    <a:schemeClr val="accent4">
                      <a:lumMod val="60000"/>
                      <a:lumOff val="40000"/>
                    </a:schemeClr>
                  </a:gs>
                  <a:gs pos="50000">
                    <a:schemeClr val="accent4">
                      <a:lumMod val="40000"/>
                      <a:lumOff val="60000"/>
                    </a:schemeClr>
                  </a:gs>
                  <a:gs pos="63000">
                    <a:schemeClr val="accent4">
                      <a:lumMod val="60000"/>
                      <a:lumOff val="40000"/>
                    </a:schemeClr>
                  </a:gs>
                  <a:gs pos="76000">
                    <a:schemeClr val="accent4">
                      <a:lumMod val="75000"/>
                    </a:schemeClr>
                  </a:gs>
                  <a:gs pos="100000">
                    <a:schemeClr val="accent4">
                      <a:lumMod val="50000"/>
                    </a:schemeClr>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07" name="AutoShape 28"/>
              <p:cNvSpPr>
                <a:spLocks noChangeArrowheads="1"/>
              </p:cNvSpPr>
              <p:nvPr/>
            </p:nvSpPr>
            <p:spPr bwMode="auto">
              <a:xfrm flipH="1">
                <a:off x="6818210" y="1531736"/>
                <a:ext cx="420734" cy="147692"/>
              </a:xfrm>
              <a:prstGeom prst="roundRect">
                <a:avLst>
                  <a:gd name="adj" fmla="val 44255"/>
                </a:avLst>
              </a:prstGeom>
              <a:gradFill>
                <a:gsLst>
                  <a:gs pos="9000">
                    <a:srgbClr val="4D0808"/>
                  </a:gs>
                  <a:gs pos="33000">
                    <a:srgbClr val="B21212"/>
                  </a:gs>
                  <a:gs pos="59000">
                    <a:srgbClr val="EB3535"/>
                  </a:gs>
                  <a:gs pos="41000">
                    <a:srgbClr val="EB3535"/>
                  </a:gs>
                  <a:gs pos="50000">
                    <a:srgbClr val="F38989"/>
                  </a:gs>
                  <a:gs pos="68000">
                    <a:srgbClr val="B21212"/>
                  </a:gs>
                  <a:gs pos="93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08" name="AutoShape 12"/>
              <p:cNvSpPr>
                <a:spLocks noChangeArrowheads="1"/>
              </p:cNvSpPr>
              <p:nvPr/>
            </p:nvSpPr>
            <p:spPr bwMode="auto">
              <a:xfrm flipH="1">
                <a:off x="6818210" y="1836649"/>
                <a:ext cx="420734" cy="146104"/>
              </a:xfrm>
              <a:prstGeom prst="roundRect">
                <a:avLst>
                  <a:gd name="adj" fmla="val 44255"/>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5400000" scaled="1"/>
              </a:gradFill>
              <a:ln>
                <a:noFill/>
              </a:ln>
              <a:extLst/>
            </p:spPr>
            <p:txBody>
              <a:bodyPr wrap="none" anchor="ctr"/>
              <a:lstStyle/>
              <a:p>
                <a:pPr fontAlgn="auto">
                  <a:spcBef>
                    <a:spcPts val="0"/>
                  </a:spcBef>
                  <a:spcAft>
                    <a:spcPts val="0"/>
                  </a:spcAft>
                  <a:defRPr/>
                </a:pPr>
                <a:endParaRPr lang="en-US">
                  <a:solidFill>
                    <a:schemeClr val="bg1"/>
                  </a:solidFill>
                  <a:latin typeface="+mj-lt"/>
                  <a:cs typeface="+mn-cs"/>
                </a:endParaRPr>
              </a:p>
            </p:txBody>
          </p:sp>
          <p:sp>
            <p:nvSpPr>
              <p:cNvPr id="109" name="TextBox 108"/>
              <p:cNvSpPr txBox="1"/>
              <p:nvPr/>
            </p:nvSpPr>
            <p:spPr>
              <a:xfrm>
                <a:off x="7273873" y="856798"/>
                <a:ext cx="1609906" cy="308089"/>
              </a:xfrm>
              <a:prstGeom prst="rect">
                <a:avLst/>
              </a:prstGeom>
              <a:noFill/>
            </p:spPr>
            <p:txBody>
              <a:bodyPr>
                <a:spAutoFit/>
              </a:bodyPr>
              <a:lstStyle/>
              <a:p>
                <a:pPr fontAlgn="auto">
                  <a:spcBef>
                    <a:spcPts val="0"/>
                  </a:spcBef>
                  <a:spcAft>
                    <a:spcPts val="0"/>
                  </a:spcAft>
                  <a:defRPr/>
                </a:pPr>
                <a:r>
                  <a:rPr lang="en-US" sz="1400" dirty="0">
                    <a:solidFill>
                      <a:schemeClr val="bg1"/>
                    </a:solidFill>
                    <a:latin typeface="+mj-lt"/>
                    <a:cs typeface="Arial" panose="020B0604020202020204" pitchFamily="34" charset="0"/>
                  </a:rPr>
                  <a:t>Mouse variable</a:t>
                </a:r>
              </a:p>
            </p:txBody>
          </p:sp>
          <p:sp>
            <p:nvSpPr>
              <p:cNvPr id="110" name="TextBox 109"/>
              <p:cNvSpPr txBox="1"/>
              <p:nvPr/>
            </p:nvSpPr>
            <p:spPr>
              <a:xfrm>
                <a:off x="7273873" y="1160123"/>
                <a:ext cx="1609906" cy="308089"/>
              </a:xfrm>
              <a:prstGeom prst="rect">
                <a:avLst/>
              </a:prstGeom>
              <a:noFill/>
            </p:spPr>
            <p:txBody>
              <a:bodyPr>
                <a:spAutoFit/>
              </a:bodyPr>
              <a:lstStyle/>
              <a:p>
                <a:pPr fontAlgn="auto">
                  <a:spcBef>
                    <a:spcPts val="0"/>
                  </a:spcBef>
                  <a:spcAft>
                    <a:spcPts val="0"/>
                  </a:spcAft>
                  <a:defRPr/>
                </a:pPr>
                <a:r>
                  <a:rPr lang="en-US" sz="1400" dirty="0">
                    <a:solidFill>
                      <a:schemeClr val="bg1"/>
                    </a:solidFill>
                    <a:latin typeface="+mj-lt"/>
                    <a:cs typeface="Arial" panose="020B0604020202020204" pitchFamily="34" charset="0"/>
                  </a:rPr>
                  <a:t>Mouse constant</a:t>
                </a:r>
              </a:p>
            </p:txBody>
          </p:sp>
          <p:sp>
            <p:nvSpPr>
              <p:cNvPr id="111" name="TextBox 110"/>
              <p:cNvSpPr txBox="1"/>
              <p:nvPr/>
            </p:nvSpPr>
            <p:spPr>
              <a:xfrm>
                <a:off x="7273873" y="1461860"/>
                <a:ext cx="1609906" cy="308089"/>
              </a:xfrm>
              <a:prstGeom prst="rect">
                <a:avLst/>
              </a:prstGeom>
              <a:noFill/>
            </p:spPr>
            <p:txBody>
              <a:bodyPr>
                <a:spAutoFit/>
              </a:bodyPr>
              <a:lstStyle/>
              <a:p>
                <a:pPr fontAlgn="auto">
                  <a:spcBef>
                    <a:spcPts val="0"/>
                  </a:spcBef>
                  <a:spcAft>
                    <a:spcPts val="0"/>
                  </a:spcAft>
                  <a:defRPr/>
                </a:pPr>
                <a:r>
                  <a:rPr lang="en-US" sz="1400" dirty="0">
                    <a:solidFill>
                      <a:schemeClr val="bg1"/>
                    </a:solidFill>
                    <a:latin typeface="+mj-lt"/>
                    <a:cs typeface="Arial" panose="020B0604020202020204" pitchFamily="34" charset="0"/>
                  </a:rPr>
                  <a:t>Human variable</a:t>
                </a:r>
              </a:p>
            </p:txBody>
          </p:sp>
          <p:sp>
            <p:nvSpPr>
              <p:cNvPr id="112" name="TextBox 111"/>
              <p:cNvSpPr txBox="1"/>
              <p:nvPr/>
            </p:nvSpPr>
            <p:spPr>
              <a:xfrm>
                <a:off x="7273873" y="1765185"/>
                <a:ext cx="1738509" cy="308089"/>
              </a:xfrm>
              <a:prstGeom prst="rect">
                <a:avLst/>
              </a:prstGeom>
              <a:noFill/>
            </p:spPr>
            <p:txBody>
              <a:bodyPr>
                <a:spAutoFit/>
              </a:bodyPr>
              <a:lstStyle/>
              <a:p>
                <a:pPr fontAlgn="auto">
                  <a:spcBef>
                    <a:spcPts val="0"/>
                  </a:spcBef>
                  <a:spcAft>
                    <a:spcPts val="0"/>
                  </a:spcAft>
                  <a:defRPr/>
                </a:pPr>
                <a:r>
                  <a:rPr lang="en-US" sz="1400" dirty="0">
                    <a:solidFill>
                      <a:schemeClr val="bg1"/>
                    </a:solidFill>
                    <a:latin typeface="+mj-lt"/>
                    <a:cs typeface="Arial" panose="020B0604020202020204" pitchFamily="34" charset="0"/>
                  </a:rPr>
                  <a:t>Human constant</a:t>
                </a:r>
              </a:p>
            </p:txBody>
          </p:sp>
        </p:grpSp>
        <p:sp>
          <p:nvSpPr>
            <p:cNvPr id="114" name="Rectangle 113"/>
            <p:cNvSpPr/>
            <p:nvPr/>
          </p:nvSpPr>
          <p:spPr>
            <a:xfrm>
              <a:off x="6691196" y="780569"/>
              <a:ext cx="2321186" cy="1295881"/>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latin typeface="+mj-lt"/>
              </a:endParaRPr>
            </a:p>
          </p:txBody>
        </p:sp>
      </p:grpSp>
      <p:sp>
        <p:nvSpPr>
          <p:cNvPr id="116" name="Rectangle 115"/>
          <p:cNvSpPr/>
          <p:nvPr/>
        </p:nvSpPr>
        <p:spPr>
          <a:xfrm>
            <a:off x="-25400" y="6186488"/>
            <a:ext cx="7673975" cy="215900"/>
          </a:xfrm>
          <a:prstGeom prst="rect">
            <a:avLst/>
          </a:prstGeom>
        </p:spPr>
        <p:txBody>
          <a:bodyPr>
            <a:spAutoFit/>
          </a:bodyPr>
          <a:lstStyle/>
          <a:p>
            <a:pPr fontAlgn="auto">
              <a:spcBef>
                <a:spcPts val="0"/>
              </a:spcBef>
              <a:spcAft>
                <a:spcPts val="0"/>
              </a:spcAft>
              <a:defRPr/>
            </a:pPr>
            <a:r>
              <a:rPr lang="en-US" sz="800" b="1" dirty="0">
                <a:solidFill>
                  <a:schemeClr val="bg1"/>
                </a:solidFill>
                <a:latin typeface="+mj-lt"/>
                <a:cs typeface="+mn-cs"/>
              </a:rPr>
              <a:t>1. </a:t>
            </a:r>
            <a:r>
              <a:rPr lang="en-US" sz="800" dirty="0" smtClean="0">
                <a:solidFill>
                  <a:schemeClr val="bg1"/>
                </a:solidFill>
                <a:latin typeface="+mj-lt"/>
                <a:cs typeface="+mn-cs"/>
              </a:rPr>
              <a:t>Foltz I </a:t>
            </a:r>
            <a:r>
              <a:rPr lang="en-US" sz="800" i="1" dirty="0">
                <a:solidFill>
                  <a:schemeClr val="bg1"/>
                </a:solidFill>
                <a:latin typeface="+mj-lt"/>
                <a:cs typeface="+mn-cs"/>
              </a:rPr>
              <a:t>et al</a:t>
            </a:r>
            <a:r>
              <a:rPr lang="en-US" sz="800" dirty="0">
                <a:solidFill>
                  <a:schemeClr val="bg1"/>
                </a:solidFill>
                <a:latin typeface="+mj-lt"/>
                <a:cs typeface="+mn-cs"/>
              </a:rPr>
              <a:t>. </a:t>
            </a:r>
            <a:r>
              <a:rPr lang="en-US" sz="800" i="1" dirty="0">
                <a:solidFill>
                  <a:schemeClr val="bg1"/>
                </a:solidFill>
                <a:latin typeface="+mj-lt"/>
                <a:cs typeface="+mn-cs"/>
              </a:rPr>
              <a:t>Circulation</a:t>
            </a:r>
            <a:r>
              <a:rPr lang="en-US" sz="800" dirty="0">
                <a:solidFill>
                  <a:schemeClr val="bg1"/>
                </a:solidFill>
                <a:latin typeface="+mj-lt"/>
                <a:cs typeface="+mn-cs"/>
              </a:rPr>
              <a:t> 2013 Jun 4;127(22):2222-30; </a:t>
            </a:r>
            <a:r>
              <a:rPr lang="en-US" sz="800" b="1" dirty="0">
                <a:solidFill>
                  <a:schemeClr val="bg1"/>
                </a:solidFill>
                <a:latin typeface="+mj-lt"/>
                <a:cs typeface="+mn-cs"/>
              </a:rPr>
              <a:t>2. </a:t>
            </a:r>
            <a:r>
              <a:rPr lang="en-US" sz="800" dirty="0" smtClean="0">
                <a:solidFill>
                  <a:schemeClr val="bg1"/>
                </a:solidFill>
                <a:latin typeface="+mj-lt"/>
                <a:cs typeface="+mn-cs"/>
              </a:rPr>
              <a:t>Nelson AL </a:t>
            </a:r>
            <a:r>
              <a:rPr lang="en-US" sz="800" i="1" dirty="0">
                <a:solidFill>
                  <a:schemeClr val="bg1"/>
                </a:solidFill>
                <a:latin typeface="+mj-lt"/>
                <a:cs typeface="+mn-cs"/>
              </a:rPr>
              <a:t>et al</a:t>
            </a:r>
            <a:r>
              <a:rPr lang="en-US" sz="800" dirty="0">
                <a:solidFill>
                  <a:schemeClr val="bg1"/>
                </a:solidFill>
                <a:latin typeface="+mj-lt"/>
                <a:cs typeface="+mn-cs"/>
              </a:rPr>
              <a:t>. </a:t>
            </a:r>
            <a:r>
              <a:rPr lang="en-US" sz="800" i="1" dirty="0">
                <a:solidFill>
                  <a:schemeClr val="bg1"/>
                </a:solidFill>
                <a:latin typeface="+mj-lt"/>
                <a:cs typeface="+mn-cs"/>
              </a:rPr>
              <a:t>Nature Reviews Drug Discovery </a:t>
            </a:r>
            <a:r>
              <a:rPr lang="en-US" sz="800" dirty="0">
                <a:solidFill>
                  <a:schemeClr val="bg1"/>
                </a:solidFill>
                <a:latin typeface="+mj-lt"/>
                <a:cs typeface="+mn-cs"/>
              </a:rPr>
              <a:t>2010 Oct;9(10):767-74.</a:t>
            </a:r>
          </a:p>
        </p:txBody>
      </p:sp>
      <p:sp>
        <p:nvSpPr>
          <p:cNvPr id="11282" name="Title 1"/>
          <p:cNvSpPr>
            <a:spLocks noGrp="1"/>
          </p:cNvSpPr>
          <p:nvPr>
            <p:ph type="title"/>
          </p:nvPr>
        </p:nvSpPr>
        <p:spPr>
          <a:xfrm>
            <a:off x="1531938" y="3175"/>
            <a:ext cx="7283450" cy="1143000"/>
          </a:xfrm>
        </p:spPr>
        <p:txBody>
          <a:bodyPr/>
          <a:lstStyle/>
          <a:p>
            <a:pPr eaLnBrk="1" hangingPunct="1"/>
            <a:r>
              <a:rPr lang="en-US" altLang="en-US" dirty="0" smtClean="0"/>
              <a:t>Monoclonal Antibody Evolution</a:t>
            </a:r>
            <a:endParaRPr lang="en-GB" altLang="en-US" dirty="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18"/>
          <p:cNvGrpSpPr>
            <a:grpSpLocks/>
          </p:cNvGrpSpPr>
          <p:nvPr/>
        </p:nvGrpSpPr>
        <p:grpSpPr bwMode="auto">
          <a:xfrm>
            <a:off x="5768370" y="759411"/>
            <a:ext cx="1226699" cy="869375"/>
            <a:chOff x="4710" y="3490"/>
            <a:chExt cx="473" cy="333"/>
          </a:xfrm>
        </p:grpSpPr>
        <p:sp>
          <p:nvSpPr>
            <p:cNvPr id="12329" name="Freeform 19"/>
            <p:cNvSpPr>
              <a:spLocks noChangeAspect="1"/>
            </p:cNvSpPr>
            <p:nvPr/>
          </p:nvSpPr>
          <p:spPr bwMode="auto">
            <a:xfrm>
              <a:off x="4786" y="3555"/>
              <a:ext cx="25" cy="34"/>
            </a:xfrm>
            <a:custGeom>
              <a:avLst/>
              <a:gdLst>
                <a:gd name="T0" fmla="*/ 0 w 524"/>
                <a:gd name="T1" fmla="*/ 0 h 653"/>
                <a:gd name="T2" fmla="*/ 0 w 524"/>
                <a:gd name="T3" fmla="*/ 0 h 653"/>
                <a:gd name="T4" fmla="*/ 0 w 524"/>
                <a:gd name="T5" fmla="*/ 0 h 653"/>
                <a:gd name="T6" fmla="*/ 0 w 524"/>
                <a:gd name="T7" fmla="*/ 0 h 653"/>
                <a:gd name="T8" fmla="*/ 0 w 524"/>
                <a:gd name="T9" fmla="*/ 0 h 653"/>
                <a:gd name="T10" fmla="*/ 0 w 524"/>
                <a:gd name="T11" fmla="*/ 0 h 653"/>
                <a:gd name="T12" fmla="*/ 0 w 524"/>
                <a:gd name="T13" fmla="*/ 0 h 653"/>
                <a:gd name="T14" fmla="*/ 0 w 524"/>
                <a:gd name="T15" fmla="*/ 0 h 653"/>
                <a:gd name="T16" fmla="*/ 0 w 524"/>
                <a:gd name="T17" fmla="*/ 0 h 6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4"/>
                <a:gd name="T28" fmla="*/ 0 h 653"/>
                <a:gd name="T29" fmla="*/ 524 w 524"/>
                <a:gd name="T30" fmla="*/ 653 h 6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4" h="653">
                  <a:moveTo>
                    <a:pt x="506" y="171"/>
                  </a:moveTo>
                  <a:cubicBezTo>
                    <a:pt x="489" y="150"/>
                    <a:pt x="456" y="70"/>
                    <a:pt x="404" y="45"/>
                  </a:cubicBezTo>
                  <a:cubicBezTo>
                    <a:pt x="352" y="20"/>
                    <a:pt x="256" y="0"/>
                    <a:pt x="194" y="21"/>
                  </a:cubicBezTo>
                  <a:cubicBezTo>
                    <a:pt x="132" y="42"/>
                    <a:pt x="62" y="102"/>
                    <a:pt x="32" y="171"/>
                  </a:cubicBezTo>
                  <a:cubicBezTo>
                    <a:pt x="2" y="240"/>
                    <a:pt x="0" y="363"/>
                    <a:pt x="14" y="435"/>
                  </a:cubicBezTo>
                  <a:cubicBezTo>
                    <a:pt x="28" y="507"/>
                    <a:pt x="62" y="568"/>
                    <a:pt x="116" y="603"/>
                  </a:cubicBezTo>
                  <a:cubicBezTo>
                    <a:pt x="170" y="638"/>
                    <a:pt x="277" y="653"/>
                    <a:pt x="338" y="645"/>
                  </a:cubicBezTo>
                  <a:cubicBezTo>
                    <a:pt x="399" y="637"/>
                    <a:pt x="451" y="586"/>
                    <a:pt x="482" y="555"/>
                  </a:cubicBezTo>
                  <a:cubicBezTo>
                    <a:pt x="513" y="524"/>
                    <a:pt x="515" y="479"/>
                    <a:pt x="524" y="459"/>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12330" name="Line 20"/>
            <p:cNvSpPr>
              <a:spLocks noChangeAspect="1" noChangeShapeType="1"/>
            </p:cNvSpPr>
            <p:nvPr/>
          </p:nvSpPr>
          <p:spPr bwMode="auto">
            <a:xfrm rot="15995416" flipV="1">
              <a:off x="4750" y="3515"/>
              <a:ext cx="27" cy="36"/>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31" name="Line 21"/>
            <p:cNvSpPr>
              <a:spLocks noChangeAspect="1" noChangeShapeType="1"/>
            </p:cNvSpPr>
            <p:nvPr/>
          </p:nvSpPr>
          <p:spPr bwMode="auto">
            <a:xfrm rot="15995416" flipV="1">
              <a:off x="4742" y="3529"/>
              <a:ext cx="26" cy="34"/>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32" name="Oval 22"/>
            <p:cNvSpPr>
              <a:spLocks noChangeAspect="1" noChangeArrowheads="1"/>
            </p:cNvSpPr>
            <p:nvPr/>
          </p:nvSpPr>
          <p:spPr bwMode="auto">
            <a:xfrm flipH="1" flipV="1">
              <a:off x="4710" y="3494"/>
              <a:ext cx="24" cy="36"/>
            </a:xfrm>
            <a:prstGeom prst="ellipse">
              <a:avLst/>
            </a:pr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GB" altLang="en-US" sz="1600" dirty="0">
                <a:solidFill>
                  <a:schemeClr val="tx1"/>
                </a:solidFill>
              </a:endParaRPr>
            </a:p>
          </p:txBody>
        </p:sp>
        <p:sp>
          <p:nvSpPr>
            <p:cNvPr id="12333" name="Line 23"/>
            <p:cNvSpPr>
              <a:spLocks noChangeAspect="1" noChangeShapeType="1"/>
            </p:cNvSpPr>
            <p:nvPr/>
          </p:nvSpPr>
          <p:spPr bwMode="auto">
            <a:xfrm rot="5604584" flipH="1" flipV="1">
              <a:off x="4826" y="3523"/>
              <a:ext cx="25" cy="34"/>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34" name="Line 24"/>
            <p:cNvSpPr>
              <a:spLocks noChangeAspect="1" noChangeShapeType="1"/>
            </p:cNvSpPr>
            <p:nvPr/>
          </p:nvSpPr>
          <p:spPr bwMode="auto">
            <a:xfrm>
              <a:off x="4903" y="3490"/>
              <a:ext cx="0" cy="38"/>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35" name="Line 25"/>
            <p:cNvSpPr>
              <a:spLocks noChangeAspect="1" noChangeShapeType="1"/>
            </p:cNvSpPr>
            <p:nvPr/>
          </p:nvSpPr>
          <p:spPr bwMode="auto">
            <a:xfrm>
              <a:off x="4926" y="3490"/>
              <a:ext cx="0" cy="38"/>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36" name="Line 26"/>
            <p:cNvSpPr>
              <a:spLocks noChangeAspect="1" noChangeShapeType="1"/>
            </p:cNvSpPr>
            <p:nvPr/>
          </p:nvSpPr>
          <p:spPr bwMode="auto">
            <a:xfrm>
              <a:off x="4903" y="3508"/>
              <a:ext cx="23" cy="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37" name="Oval 27"/>
            <p:cNvSpPr>
              <a:spLocks noChangeAspect="1" noChangeArrowheads="1"/>
            </p:cNvSpPr>
            <p:nvPr/>
          </p:nvSpPr>
          <p:spPr bwMode="auto">
            <a:xfrm flipH="1">
              <a:off x="4864" y="3491"/>
              <a:ext cx="22" cy="35"/>
            </a:xfrm>
            <a:prstGeom prst="ellipse">
              <a:avLst/>
            </a:pr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GB" altLang="en-US" sz="1600" dirty="0">
                <a:solidFill>
                  <a:schemeClr val="tx1"/>
                </a:solidFill>
              </a:endParaRPr>
            </a:p>
          </p:txBody>
        </p:sp>
        <p:sp>
          <p:nvSpPr>
            <p:cNvPr id="12338" name="Line 28"/>
            <p:cNvSpPr>
              <a:spLocks noChangeAspect="1" noChangeShapeType="1"/>
            </p:cNvSpPr>
            <p:nvPr/>
          </p:nvSpPr>
          <p:spPr bwMode="auto">
            <a:xfrm flipV="1">
              <a:off x="4798" y="3604"/>
              <a:ext cx="0" cy="45"/>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39" name="Line 29"/>
            <p:cNvSpPr>
              <a:spLocks noChangeAspect="1" noChangeShapeType="1"/>
            </p:cNvSpPr>
            <p:nvPr/>
          </p:nvSpPr>
          <p:spPr bwMode="auto">
            <a:xfrm rot="5604584" flipH="1" flipV="1">
              <a:off x="4738" y="3635"/>
              <a:ext cx="48" cy="72"/>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40" name="Line 30"/>
            <p:cNvSpPr>
              <a:spLocks noChangeAspect="1" noChangeShapeType="1"/>
            </p:cNvSpPr>
            <p:nvPr/>
          </p:nvSpPr>
          <p:spPr bwMode="auto">
            <a:xfrm rot="15995416" flipV="1">
              <a:off x="4810" y="3635"/>
              <a:ext cx="47" cy="72"/>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41" name="Line 31"/>
            <p:cNvSpPr>
              <a:spLocks noChangeAspect="1" noChangeShapeType="1"/>
            </p:cNvSpPr>
            <p:nvPr/>
          </p:nvSpPr>
          <p:spPr bwMode="auto">
            <a:xfrm flipV="1">
              <a:off x="4724" y="3690"/>
              <a:ext cx="0" cy="9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42" name="Line 32"/>
            <p:cNvSpPr>
              <a:spLocks noChangeAspect="1" noChangeShapeType="1"/>
            </p:cNvSpPr>
            <p:nvPr/>
          </p:nvSpPr>
          <p:spPr bwMode="auto">
            <a:xfrm flipV="1">
              <a:off x="4870" y="3690"/>
              <a:ext cx="0" cy="9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43" name="Line 33"/>
            <p:cNvSpPr>
              <a:spLocks noChangeAspect="1" noChangeShapeType="1"/>
            </p:cNvSpPr>
            <p:nvPr/>
          </p:nvSpPr>
          <p:spPr bwMode="auto">
            <a:xfrm rot="15995416" flipH="1">
              <a:off x="4738" y="3763"/>
              <a:ext cx="48" cy="72"/>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44" name="Line 34"/>
            <p:cNvSpPr>
              <a:spLocks noChangeAspect="1" noChangeShapeType="1"/>
            </p:cNvSpPr>
            <p:nvPr/>
          </p:nvSpPr>
          <p:spPr bwMode="auto">
            <a:xfrm rot="5604584">
              <a:off x="4810" y="3763"/>
              <a:ext cx="48" cy="72"/>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45" name="Oval 35"/>
            <p:cNvSpPr>
              <a:spLocks noChangeAspect="1" noChangeArrowheads="1"/>
            </p:cNvSpPr>
            <p:nvPr/>
          </p:nvSpPr>
          <p:spPr bwMode="auto">
            <a:xfrm rot="10800000" flipV="1">
              <a:off x="4747" y="3682"/>
              <a:ext cx="103" cy="103"/>
            </a:xfrm>
            <a:prstGeom prst="ellipse">
              <a:avLst/>
            </a:pr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GB" altLang="en-US" sz="1600" dirty="0">
                <a:solidFill>
                  <a:schemeClr val="tx1"/>
                </a:solidFill>
              </a:endParaRPr>
            </a:p>
          </p:txBody>
        </p:sp>
        <p:sp>
          <p:nvSpPr>
            <p:cNvPr id="12346" name="Oval 36"/>
            <p:cNvSpPr>
              <a:spLocks noChangeAspect="1" noChangeArrowheads="1"/>
            </p:cNvSpPr>
            <p:nvPr/>
          </p:nvSpPr>
          <p:spPr bwMode="auto">
            <a:xfrm flipH="1">
              <a:off x="4931" y="3638"/>
              <a:ext cx="22" cy="34"/>
            </a:xfrm>
            <a:prstGeom prst="ellipse">
              <a:avLst/>
            </a:pr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GB" altLang="en-US" sz="1600" dirty="0">
                <a:solidFill>
                  <a:schemeClr val="tx1"/>
                </a:solidFill>
              </a:endParaRPr>
            </a:p>
          </p:txBody>
        </p:sp>
        <p:sp>
          <p:nvSpPr>
            <p:cNvPr id="12347" name="Line 37"/>
            <p:cNvSpPr>
              <a:spLocks noChangeAspect="1" noChangeShapeType="1"/>
            </p:cNvSpPr>
            <p:nvPr/>
          </p:nvSpPr>
          <p:spPr bwMode="auto">
            <a:xfrm rot="15995416" flipH="1">
              <a:off x="4973" y="3650"/>
              <a:ext cx="34" cy="52"/>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48" name="Line 38"/>
            <p:cNvSpPr>
              <a:spLocks noChangeAspect="1" noChangeShapeType="1"/>
            </p:cNvSpPr>
            <p:nvPr/>
          </p:nvSpPr>
          <p:spPr bwMode="auto">
            <a:xfrm rot="5604584">
              <a:off x="4880" y="3651"/>
              <a:ext cx="33" cy="51"/>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49" name="Line 39"/>
            <p:cNvSpPr>
              <a:spLocks noChangeAspect="1" noChangeShapeType="1"/>
            </p:cNvSpPr>
            <p:nvPr/>
          </p:nvSpPr>
          <p:spPr bwMode="auto">
            <a:xfrm rot="5604584" flipH="1" flipV="1">
              <a:off x="5027" y="3634"/>
              <a:ext cx="48" cy="72"/>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50" name="Line 40"/>
            <p:cNvSpPr>
              <a:spLocks noChangeAspect="1" noChangeShapeType="1"/>
            </p:cNvSpPr>
            <p:nvPr/>
          </p:nvSpPr>
          <p:spPr bwMode="auto">
            <a:xfrm>
              <a:off x="5009" y="3701"/>
              <a:ext cx="0" cy="45"/>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51" name="Line 41"/>
            <p:cNvSpPr>
              <a:spLocks noChangeAspect="1" noChangeShapeType="1"/>
            </p:cNvSpPr>
            <p:nvPr/>
          </p:nvSpPr>
          <p:spPr bwMode="auto">
            <a:xfrm>
              <a:off x="5023" y="3701"/>
              <a:ext cx="0" cy="45"/>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52" name="Oval 42"/>
            <p:cNvSpPr>
              <a:spLocks noChangeAspect="1" noChangeArrowheads="1"/>
            </p:cNvSpPr>
            <p:nvPr/>
          </p:nvSpPr>
          <p:spPr bwMode="auto">
            <a:xfrm flipH="1">
              <a:off x="5004" y="3758"/>
              <a:ext cx="24" cy="36"/>
            </a:xfrm>
            <a:prstGeom prst="ellipse">
              <a:avLst/>
            </a:pr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GB" altLang="en-US" sz="1600" dirty="0">
                <a:solidFill>
                  <a:schemeClr val="tx1"/>
                </a:solidFill>
              </a:endParaRPr>
            </a:p>
          </p:txBody>
        </p:sp>
        <p:sp>
          <p:nvSpPr>
            <p:cNvPr id="12353" name="Freeform 43"/>
            <p:cNvSpPr>
              <a:spLocks noChangeAspect="1"/>
            </p:cNvSpPr>
            <p:nvPr/>
          </p:nvSpPr>
          <p:spPr bwMode="auto">
            <a:xfrm>
              <a:off x="5094" y="3611"/>
              <a:ext cx="26" cy="35"/>
            </a:xfrm>
            <a:custGeom>
              <a:avLst/>
              <a:gdLst>
                <a:gd name="T0" fmla="*/ 0 w 524"/>
                <a:gd name="T1" fmla="*/ 0 h 653"/>
                <a:gd name="T2" fmla="*/ 0 w 524"/>
                <a:gd name="T3" fmla="*/ 0 h 653"/>
                <a:gd name="T4" fmla="*/ 0 w 524"/>
                <a:gd name="T5" fmla="*/ 0 h 653"/>
                <a:gd name="T6" fmla="*/ 0 w 524"/>
                <a:gd name="T7" fmla="*/ 0 h 653"/>
                <a:gd name="T8" fmla="*/ 0 w 524"/>
                <a:gd name="T9" fmla="*/ 0 h 653"/>
                <a:gd name="T10" fmla="*/ 0 w 524"/>
                <a:gd name="T11" fmla="*/ 0 h 653"/>
                <a:gd name="T12" fmla="*/ 0 w 524"/>
                <a:gd name="T13" fmla="*/ 0 h 653"/>
                <a:gd name="T14" fmla="*/ 0 w 524"/>
                <a:gd name="T15" fmla="*/ 0 h 653"/>
                <a:gd name="T16" fmla="*/ 0 w 524"/>
                <a:gd name="T17" fmla="*/ 0 h 6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4"/>
                <a:gd name="T28" fmla="*/ 0 h 653"/>
                <a:gd name="T29" fmla="*/ 524 w 524"/>
                <a:gd name="T30" fmla="*/ 653 h 6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4" h="653">
                  <a:moveTo>
                    <a:pt x="506" y="171"/>
                  </a:moveTo>
                  <a:cubicBezTo>
                    <a:pt x="489" y="150"/>
                    <a:pt x="456" y="70"/>
                    <a:pt x="404" y="45"/>
                  </a:cubicBezTo>
                  <a:cubicBezTo>
                    <a:pt x="352" y="20"/>
                    <a:pt x="256" y="0"/>
                    <a:pt x="194" y="21"/>
                  </a:cubicBezTo>
                  <a:cubicBezTo>
                    <a:pt x="132" y="42"/>
                    <a:pt x="62" y="102"/>
                    <a:pt x="32" y="171"/>
                  </a:cubicBezTo>
                  <a:cubicBezTo>
                    <a:pt x="2" y="240"/>
                    <a:pt x="0" y="363"/>
                    <a:pt x="14" y="435"/>
                  </a:cubicBezTo>
                  <a:cubicBezTo>
                    <a:pt x="28" y="507"/>
                    <a:pt x="62" y="568"/>
                    <a:pt x="116" y="603"/>
                  </a:cubicBezTo>
                  <a:cubicBezTo>
                    <a:pt x="170" y="638"/>
                    <a:pt x="277" y="653"/>
                    <a:pt x="338" y="645"/>
                  </a:cubicBezTo>
                  <a:cubicBezTo>
                    <a:pt x="399" y="637"/>
                    <a:pt x="451" y="586"/>
                    <a:pt x="482" y="555"/>
                  </a:cubicBezTo>
                  <a:cubicBezTo>
                    <a:pt x="513" y="524"/>
                    <a:pt x="515" y="479"/>
                    <a:pt x="524" y="459"/>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12354" name="Line 44"/>
            <p:cNvSpPr>
              <a:spLocks noChangeAspect="1" noChangeShapeType="1"/>
            </p:cNvSpPr>
            <p:nvPr/>
          </p:nvSpPr>
          <p:spPr bwMode="auto">
            <a:xfrm>
              <a:off x="5134" y="3609"/>
              <a:ext cx="0" cy="38"/>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55" name="Line 45"/>
            <p:cNvSpPr>
              <a:spLocks noChangeAspect="1" noChangeShapeType="1"/>
            </p:cNvSpPr>
            <p:nvPr/>
          </p:nvSpPr>
          <p:spPr bwMode="auto">
            <a:xfrm>
              <a:off x="5157" y="3609"/>
              <a:ext cx="0" cy="38"/>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56" name="Line 46"/>
            <p:cNvSpPr>
              <a:spLocks noChangeAspect="1" noChangeShapeType="1"/>
            </p:cNvSpPr>
            <p:nvPr/>
          </p:nvSpPr>
          <p:spPr bwMode="auto">
            <a:xfrm>
              <a:off x="5134" y="3627"/>
              <a:ext cx="23" cy="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2357" name="Freeform 47"/>
            <p:cNvSpPr>
              <a:spLocks noChangeAspect="1"/>
            </p:cNvSpPr>
            <p:nvPr/>
          </p:nvSpPr>
          <p:spPr bwMode="auto">
            <a:xfrm>
              <a:off x="5170" y="3638"/>
              <a:ext cx="13" cy="23"/>
            </a:xfrm>
            <a:custGeom>
              <a:avLst/>
              <a:gdLst>
                <a:gd name="T0" fmla="*/ 0 w 371"/>
                <a:gd name="T1" fmla="*/ 0 h 649"/>
                <a:gd name="T2" fmla="*/ 0 w 371"/>
                <a:gd name="T3" fmla="*/ 0 h 649"/>
                <a:gd name="T4" fmla="*/ 0 w 371"/>
                <a:gd name="T5" fmla="*/ 0 h 649"/>
                <a:gd name="T6" fmla="*/ 0 w 371"/>
                <a:gd name="T7" fmla="*/ 0 h 649"/>
                <a:gd name="T8" fmla="*/ 0 w 371"/>
                <a:gd name="T9" fmla="*/ 0 h 649"/>
                <a:gd name="T10" fmla="*/ 0 w 371"/>
                <a:gd name="T11" fmla="*/ 0 h 649"/>
                <a:gd name="T12" fmla="*/ 0 w 371"/>
                <a:gd name="T13" fmla="*/ 0 h 649"/>
                <a:gd name="T14" fmla="*/ 0 w 371"/>
                <a:gd name="T15" fmla="*/ 0 h 649"/>
                <a:gd name="T16" fmla="*/ 0 w 371"/>
                <a:gd name="T17" fmla="*/ 0 h 649"/>
                <a:gd name="T18" fmla="*/ 0 w 371"/>
                <a:gd name="T19" fmla="*/ 0 h 649"/>
                <a:gd name="T20" fmla="*/ 0 w 371"/>
                <a:gd name="T21" fmla="*/ 0 h 649"/>
                <a:gd name="T22" fmla="*/ 0 w 371"/>
                <a:gd name="T23" fmla="*/ 0 h 649"/>
                <a:gd name="T24" fmla="*/ 0 w 371"/>
                <a:gd name="T25" fmla="*/ 0 h 649"/>
                <a:gd name="T26" fmla="*/ 0 w 371"/>
                <a:gd name="T27" fmla="*/ 0 h 649"/>
                <a:gd name="T28" fmla="*/ 0 w 371"/>
                <a:gd name="T29" fmla="*/ 0 h 6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71"/>
                <a:gd name="T46" fmla="*/ 0 h 649"/>
                <a:gd name="T47" fmla="*/ 371 w 371"/>
                <a:gd name="T48" fmla="*/ 649 h 6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71" h="649">
                  <a:moveTo>
                    <a:pt x="13" y="145"/>
                  </a:moveTo>
                  <a:cubicBezTo>
                    <a:pt x="19" y="131"/>
                    <a:pt x="27" y="86"/>
                    <a:pt x="49" y="62"/>
                  </a:cubicBezTo>
                  <a:cubicBezTo>
                    <a:pt x="71" y="38"/>
                    <a:pt x="107" y="8"/>
                    <a:pt x="145" y="4"/>
                  </a:cubicBezTo>
                  <a:cubicBezTo>
                    <a:pt x="183" y="0"/>
                    <a:pt x="248" y="10"/>
                    <a:pt x="279" y="36"/>
                  </a:cubicBezTo>
                  <a:cubicBezTo>
                    <a:pt x="310" y="62"/>
                    <a:pt x="334" y="121"/>
                    <a:pt x="333" y="158"/>
                  </a:cubicBezTo>
                  <a:cubicBezTo>
                    <a:pt x="332" y="195"/>
                    <a:pt x="295" y="238"/>
                    <a:pt x="275" y="260"/>
                  </a:cubicBezTo>
                  <a:cubicBezTo>
                    <a:pt x="255" y="282"/>
                    <a:pt x="234" y="286"/>
                    <a:pt x="211" y="292"/>
                  </a:cubicBezTo>
                  <a:cubicBezTo>
                    <a:pt x="188" y="298"/>
                    <a:pt x="125" y="295"/>
                    <a:pt x="135" y="298"/>
                  </a:cubicBezTo>
                  <a:cubicBezTo>
                    <a:pt x="145" y="301"/>
                    <a:pt x="234" y="296"/>
                    <a:pt x="269" y="311"/>
                  </a:cubicBezTo>
                  <a:cubicBezTo>
                    <a:pt x="304" y="326"/>
                    <a:pt x="328" y="357"/>
                    <a:pt x="343" y="388"/>
                  </a:cubicBezTo>
                  <a:cubicBezTo>
                    <a:pt x="358" y="419"/>
                    <a:pt x="371" y="461"/>
                    <a:pt x="362" y="497"/>
                  </a:cubicBezTo>
                  <a:cubicBezTo>
                    <a:pt x="353" y="533"/>
                    <a:pt x="327" y="582"/>
                    <a:pt x="292" y="606"/>
                  </a:cubicBezTo>
                  <a:cubicBezTo>
                    <a:pt x="257" y="630"/>
                    <a:pt x="194" y="649"/>
                    <a:pt x="151" y="644"/>
                  </a:cubicBezTo>
                  <a:cubicBezTo>
                    <a:pt x="108" y="639"/>
                    <a:pt x="61" y="598"/>
                    <a:pt x="36" y="574"/>
                  </a:cubicBezTo>
                  <a:cubicBezTo>
                    <a:pt x="11" y="550"/>
                    <a:pt x="7" y="513"/>
                    <a:pt x="0" y="497"/>
                  </a:cubicBez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dirty="0"/>
            </a:p>
          </p:txBody>
        </p:sp>
      </p:grpSp>
      <p:pic>
        <p:nvPicPr>
          <p:cNvPr id="12291" name="Picture 8" descr="Hemoglobin_a"/>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b="7143"/>
          <a:stretch>
            <a:fillRect/>
          </a:stretch>
        </p:blipFill>
        <p:spPr bwMode="auto">
          <a:xfrm>
            <a:off x="1682750" y="652463"/>
            <a:ext cx="1171041" cy="110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1210782535"/>
              </p:ext>
            </p:extLst>
          </p:nvPr>
        </p:nvGraphicFramePr>
        <p:xfrm>
          <a:off x="272256" y="1950378"/>
          <a:ext cx="8686800" cy="4004582"/>
        </p:xfrm>
        <a:graphic>
          <a:graphicData uri="http://schemas.openxmlformats.org/drawingml/2006/table">
            <a:tbl>
              <a:tblPr firstRow="1" bandRow="1">
                <a:tableStyleId>{5C22544A-7EE6-4342-B048-85BDC9FD1C3A}</a:tableStyleId>
              </a:tblPr>
              <a:tblGrid>
                <a:gridCol w="4370385"/>
                <a:gridCol w="4316415"/>
              </a:tblGrid>
              <a:tr h="596240">
                <a:tc>
                  <a:txBody>
                    <a:bodyPr/>
                    <a:lstStyle/>
                    <a:p>
                      <a:pPr algn="ctr"/>
                      <a:r>
                        <a:rPr lang="en-US" sz="1400" dirty="0" smtClean="0">
                          <a:solidFill>
                            <a:schemeClr val="bg1"/>
                          </a:solidFill>
                          <a:latin typeface="+mj-lt"/>
                          <a:cs typeface="Arial" panose="020B0604020202020204" pitchFamily="34" charset="0"/>
                        </a:rPr>
                        <a:t>Large Molecule (Biologic)</a:t>
                      </a:r>
                      <a:r>
                        <a:rPr lang="en-US" sz="1400" baseline="30000" dirty="0" smtClean="0">
                          <a:solidFill>
                            <a:schemeClr val="bg1"/>
                          </a:solidFill>
                          <a:latin typeface="+mj-lt"/>
                          <a:cs typeface="Arial" panose="020B0604020202020204" pitchFamily="34" charset="0"/>
                        </a:rPr>
                        <a:t>1</a:t>
                      </a:r>
                      <a:endParaRPr lang="en-US" sz="1400" dirty="0">
                        <a:solidFill>
                          <a:schemeClr val="bg1"/>
                        </a:solidFill>
                        <a:latin typeface="+mj-lt"/>
                        <a:cs typeface="Arial" panose="020B0604020202020204" pitchFamily="34" charset="0"/>
                      </a:endParaRPr>
                    </a:p>
                  </a:txBody>
                  <a:tcPr marL="91446" marR="91446" marT="45712" marB="45712"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a:r>
                        <a:rPr lang="en-US" sz="1400" dirty="0" smtClean="0">
                          <a:solidFill>
                            <a:schemeClr val="bg1"/>
                          </a:solidFill>
                          <a:latin typeface="+mj-lt"/>
                          <a:cs typeface="Arial" panose="020B0604020202020204" pitchFamily="34" charset="0"/>
                        </a:rPr>
                        <a:t>Small Molecule (Drug)</a:t>
                      </a:r>
                      <a:r>
                        <a:rPr lang="en-US" sz="1400" baseline="30000" dirty="0" smtClean="0">
                          <a:solidFill>
                            <a:schemeClr val="bg1"/>
                          </a:solidFill>
                          <a:latin typeface="+mj-lt"/>
                          <a:cs typeface="Arial" panose="020B0604020202020204" pitchFamily="34" charset="0"/>
                        </a:rPr>
                        <a:t>1</a:t>
                      </a:r>
                      <a:endParaRPr lang="en-US" sz="1400" dirty="0">
                        <a:solidFill>
                          <a:schemeClr val="bg1"/>
                        </a:solidFill>
                        <a:latin typeface="+mj-lt"/>
                        <a:cs typeface="Arial" panose="020B0604020202020204" pitchFamily="34" charset="0"/>
                      </a:endParaRPr>
                    </a:p>
                  </a:txBody>
                  <a:tcPr marL="91446" marR="91446" marT="45712" marB="45712"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r>
              <a:tr h="370782">
                <a:tc>
                  <a:txBody>
                    <a:bodyPr/>
                    <a:lstStyle/>
                    <a:p>
                      <a:r>
                        <a:rPr lang="en-US" sz="1400" dirty="0" smtClean="0">
                          <a:solidFill>
                            <a:schemeClr val="bg1"/>
                          </a:solidFill>
                          <a:latin typeface="+mj-lt"/>
                          <a:cs typeface="Arial" panose="020B0604020202020204" pitchFamily="34" charset="0"/>
                        </a:rPr>
                        <a:t>Extremely high specificity</a:t>
                      </a:r>
                      <a:r>
                        <a:rPr lang="en-US" sz="1400" baseline="30000" dirty="0" smtClean="0">
                          <a:solidFill>
                            <a:schemeClr val="bg1"/>
                          </a:solidFill>
                          <a:latin typeface="+mj-lt"/>
                          <a:cs typeface="Arial" panose="020B0604020202020204" pitchFamily="34" charset="0"/>
                        </a:rPr>
                        <a:t>2</a:t>
                      </a:r>
                      <a:endParaRPr lang="en-US" sz="1400" dirty="0">
                        <a:solidFill>
                          <a:schemeClr val="bg1"/>
                        </a:solidFill>
                        <a:latin typeface="+mj-lt"/>
                        <a:cs typeface="Arial" panose="020B0604020202020204" pitchFamily="34" charset="0"/>
                      </a:endParaRPr>
                    </a:p>
                  </a:txBody>
                  <a:tcPr marL="91446" marR="91446" marT="45712" marB="45712"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sz="1400" dirty="0" smtClean="0">
                          <a:solidFill>
                            <a:schemeClr val="bg1"/>
                          </a:solidFill>
                          <a:latin typeface="+mj-lt"/>
                          <a:cs typeface="Arial" panose="020B0604020202020204" pitchFamily="34" charset="0"/>
                        </a:rPr>
                        <a:t>Good specificity</a:t>
                      </a:r>
                      <a:r>
                        <a:rPr lang="en-US" sz="1400" baseline="30000" dirty="0" smtClean="0">
                          <a:solidFill>
                            <a:schemeClr val="bg1"/>
                          </a:solidFill>
                          <a:latin typeface="+mj-lt"/>
                          <a:cs typeface="Arial" panose="020B0604020202020204" pitchFamily="34" charset="0"/>
                        </a:rPr>
                        <a:t>2</a:t>
                      </a:r>
                      <a:endParaRPr lang="en-US" sz="1400" dirty="0">
                        <a:solidFill>
                          <a:schemeClr val="bg1"/>
                        </a:solidFill>
                        <a:latin typeface="+mj-lt"/>
                        <a:cs typeface="Arial" panose="020B0604020202020204" pitchFamily="34" charset="0"/>
                      </a:endParaRPr>
                    </a:p>
                  </a:txBody>
                  <a:tcPr marL="91446" marR="91446" marT="45712" marB="45712"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370782">
                <a:tc>
                  <a:txBody>
                    <a:bodyPr/>
                    <a:lstStyle/>
                    <a:p>
                      <a:r>
                        <a:rPr lang="en-US" sz="1400" dirty="0" smtClean="0">
                          <a:solidFill>
                            <a:schemeClr val="bg1"/>
                          </a:solidFill>
                          <a:latin typeface="+mj-lt"/>
                          <a:cs typeface="Arial" panose="020B0604020202020204" pitchFamily="34" charset="0"/>
                        </a:rPr>
                        <a:t>Parenteral administration</a:t>
                      </a:r>
                      <a:r>
                        <a:rPr lang="en-US" sz="1400" baseline="30000" dirty="0" smtClean="0">
                          <a:solidFill>
                            <a:schemeClr val="bg1"/>
                          </a:solidFill>
                          <a:latin typeface="+mj-lt"/>
                          <a:cs typeface="Arial" panose="020B0604020202020204" pitchFamily="34" charset="0"/>
                        </a:rPr>
                        <a:t>3</a:t>
                      </a:r>
                      <a:endParaRPr lang="en-US" sz="1400" dirty="0">
                        <a:solidFill>
                          <a:schemeClr val="bg1"/>
                        </a:solidFill>
                        <a:latin typeface="+mj-lt"/>
                        <a:cs typeface="Arial" panose="020B0604020202020204" pitchFamily="34" charset="0"/>
                      </a:endParaRPr>
                    </a:p>
                  </a:txBody>
                  <a:tcPr marL="91446" marR="91446" marT="45712" marB="45712"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sz="1400" dirty="0" smtClean="0">
                          <a:solidFill>
                            <a:schemeClr val="bg1"/>
                          </a:solidFill>
                          <a:latin typeface="+mj-lt"/>
                          <a:cs typeface="Arial" panose="020B0604020202020204" pitchFamily="34" charset="0"/>
                        </a:rPr>
                        <a:t>Commonly</a:t>
                      </a:r>
                      <a:r>
                        <a:rPr lang="en-US" sz="1400" baseline="0" dirty="0" smtClean="0">
                          <a:solidFill>
                            <a:schemeClr val="bg1"/>
                          </a:solidFill>
                          <a:latin typeface="+mj-lt"/>
                          <a:cs typeface="Arial" panose="020B0604020202020204" pitchFamily="34" charset="0"/>
                        </a:rPr>
                        <a:t> administered orally</a:t>
                      </a:r>
                      <a:r>
                        <a:rPr lang="en-US" sz="1400" baseline="30000" dirty="0" smtClean="0">
                          <a:solidFill>
                            <a:schemeClr val="bg1"/>
                          </a:solidFill>
                          <a:latin typeface="+mj-lt"/>
                          <a:cs typeface="Arial" panose="020B0604020202020204" pitchFamily="34" charset="0"/>
                        </a:rPr>
                        <a:t>3</a:t>
                      </a:r>
                      <a:endParaRPr lang="en-US" sz="1400" dirty="0">
                        <a:solidFill>
                          <a:schemeClr val="bg1"/>
                        </a:solidFill>
                        <a:latin typeface="+mj-lt"/>
                        <a:cs typeface="Arial" panose="020B0604020202020204" pitchFamily="34" charset="0"/>
                      </a:endParaRPr>
                    </a:p>
                  </a:txBody>
                  <a:tcPr marL="91446" marR="91446" marT="45712" marB="45712"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518139">
                <a:tc>
                  <a:txBody>
                    <a:bodyPr/>
                    <a:lstStyle/>
                    <a:p>
                      <a:r>
                        <a:rPr lang="en-US" sz="1400" dirty="0" smtClean="0">
                          <a:solidFill>
                            <a:schemeClr val="bg1"/>
                          </a:solidFill>
                          <a:latin typeface="+mj-lt"/>
                          <a:cs typeface="Arial" panose="020B0604020202020204" pitchFamily="34" charset="0"/>
                        </a:rPr>
                        <a:t>Eliminated primarily by cellular endocytosis, phagocytosis and target-mediated</a:t>
                      </a:r>
                      <a:r>
                        <a:rPr lang="en-US" sz="1400" baseline="0" dirty="0" smtClean="0">
                          <a:solidFill>
                            <a:schemeClr val="bg1"/>
                          </a:solidFill>
                          <a:latin typeface="+mj-lt"/>
                          <a:cs typeface="Arial" panose="020B0604020202020204" pitchFamily="34" charset="0"/>
                        </a:rPr>
                        <a:t> clearance</a:t>
                      </a:r>
                      <a:r>
                        <a:rPr lang="en-US" sz="1400" baseline="30000" dirty="0" smtClean="0">
                          <a:solidFill>
                            <a:schemeClr val="bg1"/>
                          </a:solidFill>
                          <a:latin typeface="+mj-lt"/>
                          <a:cs typeface="Arial" panose="020B0604020202020204" pitchFamily="34" charset="0"/>
                        </a:rPr>
                        <a:t>3,4</a:t>
                      </a:r>
                      <a:endParaRPr lang="en-US" sz="1400" dirty="0">
                        <a:solidFill>
                          <a:schemeClr val="bg1"/>
                        </a:solidFill>
                        <a:latin typeface="+mj-lt"/>
                        <a:cs typeface="Arial" panose="020B0604020202020204" pitchFamily="34" charset="0"/>
                      </a:endParaRPr>
                    </a:p>
                  </a:txBody>
                  <a:tcPr marL="91446" marR="91446" marT="45712" marB="45712"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GB" sz="1400" noProof="0" dirty="0" smtClean="0">
                          <a:solidFill>
                            <a:schemeClr val="bg1"/>
                          </a:solidFill>
                          <a:latin typeface="+mj-lt"/>
                          <a:cs typeface="Arial" panose="020B0604020202020204" pitchFamily="34" charset="0"/>
                        </a:rPr>
                        <a:t>Metabolised</a:t>
                      </a:r>
                      <a:r>
                        <a:rPr lang="en-US" sz="1400" dirty="0" smtClean="0">
                          <a:solidFill>
                            <a:schemeClr val="bg1"/>
                          </a:solidFill>
                          <a:latin typeface="+mj-lt"/>
                          <a:cs typeface="Arial" panose="020B0604020202020204" pitchFamily="34" charset="0"/>
                        </a:rPr>
                        <a:t> and eliminated primarily by liver and kidneys</a:t>
                      </a:r>
                      <a:r>
                        <a:rPr lang="en-US" sz="1400" baseline="30000" dirty="0" smtClean="0">
                          <a:solidFill>
                            <a:schemeClr val="bg1"/>
                          </a:solidFill>
                          <a:latin typeface="+mj-lt"/>
                          <a:cs typeface="Arial" panose="020B0604020202020204" pitchFamily="34" charset="0"/>
                        </a:rPr>
                        <a:t>3,4</a:t>
                      </a:r>
                      <a:endParaRPr lang="en-US" sz="1400" dirty="0">
                        <a:solidFill>
                          <a:schemeClr val="bg1"/>
                        </a:solidFill>
                        <a:latin typeface="+mj-lt"/>
                        <a:cs typeface="Arial" panose="020B0604020202020204" pitchFamily="34" charset="0"/>
                      </a:endParaRPr>
                    </a:p>
                  </a:txBody>
                  <a:tcPr marL="91446" marR="91446" marT="45712" marB="45712"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370782">
                <a:tc>
                  <a:txBody>
                    <a:bodyPr/>
                    <a:lstStyle/>
                    <a:p>
                      <a:r>
                        <a:rPr lang="en-US" sz="1400" dirty="0" smtClean="0">
                          <a:solidFill>
                            <a:schemeClr val="bg1"/>
                          </a:solidFill>
                          <a:latin typeface="+mj-lt"/>
                          <a:cs typeface="Arial" panose="020B0604020202020204" pitchFamily="34" charset="0"/>
                        </a:rPr>
                        <a:t>Unlikely to have drug-drug interaction</a:t>
                      </a:r>
                      <a:r>
                        <a:rPr lang="en-US" sz="1400" baseline="30000" dirty="0" smtClean="0">
                          <a:solidFill>
                            <a:schemeClr val="bg1"/>
                          </a:solidFill>
                          <a:latin typeface="+mj-lt"/>
                          <a:cs typeface="Arial" panose="020B0604020202020204" pitchFamily="34" charset="0"/>
                        </a:rPr>
                        <a:t>4</a:t>
                      </a:r>
                      <a:endParaRPr lang="en-US" sz="1400" dirty="0">
                        <a:solidFill>
                          <a:schemeClr val="bg1"/>
                        </a:solidFill>
                        <a:latin typeface="+mj-lt"/>
                        <a:cs typeface="Arial" panose="020B0604020202020204" pitchFamily="34" charset="0"/>
                      </a:endParaRPr>
                    </a:p>
                  </a:txBody>
                  <a:tcPr marL="91446" marR="91446" marT="45712" marB="45712"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sz="1400" dirty="0" smtClean="0">
                          <a:solidFill>
                            <a:schemeClr val="bg1"/>
                          </a:solidFill>
                          <a:latin typeface="+mj-lt"/>
                          <a:cs typeface="Arial" panose="020B0604020202020204" pitchFamily="34" charset="0"/>
                        </a:rPr>
                        <a:t>May have drug-drug interactions</a:t>
                      </a:r>
                      <a:r>
                        <a:rPr lang="en-US" sz="1400" kern="1200" baseline="30000" dirty="0" smtClean="0">
                          <a:solidFill>
                            <a:schemeClr val="bg1"/>
                          </a:solidFill>
                          <a:latin typeface="+mn-lt"/>
                          <a:ea typeface="+mn-ea"/>
                          <a:cs typeface="Arial" panose="020B0604020202020204" pitchFamily="34" charset="0"/>
                        </a:rPr>
                        <a:t>4</a:t>
                      </a:r>
                      <a:endParaRPr lang="en-US" sz="1400" dirty="0">
                        <a:solidFill>
                          <a:schemeClr val="bg1"/>
                        </a:solidFill>
                        <a:latin typeface="+mj-lt"/>
                        <a:cs typeface="Arial" panose="020B0604020202020204" pitchFamily="34" charset="0"/>
                      </a:endParaRPr>
                    </a:p>
                  </a:txBody>
                  <a:tcPr marL="91446" marR="91446" marT="45712" marB="45712"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518139">
                <a:tc>
                  <a:txBody>
                    <a:bodyPr/>
                    <a:lstStyle/>
                    <a:p>
                      <a:r>
                        <a:rPr lang="en-US" sz="1400" dirty="0" smtClean="0">
                          <a:solidFill>
                            <a:schemeClr val="bg1"/>
                          </a:solidFill>
                          <a:latin typeface="+mj-lt"/>
                          <a:cs typeface="Arial" panose="020B0604020202020204" pitchFamily="34" charset="0"/>
                        </a:rPr>
                        <a:t>Longer half-life, less frequent</a:t>
                      </a:r>
                      <a:r>
                        <a:rPr lang="en-US" sz="1400" baseline="0" dirty="0" smtClean="0">
                          <a:solidFill>
                            <a:schemeClr val="bg1"/>
                          </a:solidFill>
                          <a:latin typeface="+mj-lt"/>
                          <a:cs typeface="Arial" panose="020B0604020202020204" pitchFamily="34" charset="0"/>
                        </a:rPr>
                        <a:t> administration</a:t>
                      </a:r>
                      <a:r>
                        <a:rPr lang="en-US" sz="1400" kern="1200" baseline="30000" dirty="0" smtClean="0">
                          <a:solidFill>
                            <a:schemeClr val="bg1"/>
                          </a:solidFill>
                          <a:latin typeface="+mn-lt"/>
                          <a:ea typeface="+mn-ea"/>
                          <a:cs typeface="Arial" panose="020B0604020202020204" pitchFamily="34" charset="0"/>
                        </a:rPr>
                        <a:t>4</a:t>
                      </a:r>
                      <a:endParaRPr lang="en-US" sz="1400" dirty="0">
                        <a:solidFill>
                          <a:schemeClr val="bg1"/>
                        </a:solidFill>
                        <a:latin typeface="+mj-lt"/>
                        <a:cs typeface="Arial" panose="020B0604020202020204" pitchFamily="34" charset="0"/>
                      </a:endParaRPr>
                    </a:p>
                  </a:txBody>
                  <a:tcPr marL="91446" marR="91446" marT="45712" marB="45712"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sz="1400" dirty="0" smtClean="0">
                          <a:solidFill>
                            <a:schemeClr val="bg1"/>
                          </a:solidFill>
                          <a:latin typeface="+mj-lt"/>
                          <a:cs typeface="Arial" panose="020B0604020202020204" pitchFamily="34" charset="0"/>
                        </a:rPr>
                        <a:t>Shorter half-life, more frequent administration</a:t>
                      </a:r>
                      <a:r>
                        <a:rPr lang="en-US" sz="1400" kern="1200" baseline="30000" dirty="0" smtClean="0">
                          <a:solidFill>
                            <a:schemeClr val="bg1"/>
                          </a:solidFill>
                          <a:latin typeface="+mn-lt"/>
                          <a:ea typeface="+mn-ea"/>
                          <a:cs typeface="Arial" panose="020B0604020202020204" pitchFamily="34" charset="0"/>
                        </a:rPr>
                        <a:t>4</a:t>
                      </a:r>
                      <a:endParaRPr lang="en-US" sz="1400" dirty="0">
                        <a:solidFill>
                          <a:schemeClr val="bg1"/>
                        </a:solidFill>
                        <a:latin typeface="+mj-lt"/>
                        <a:cs typeface="Arial" panose="020B0604020202020204" pitchFamily="34" charset="0"/>
                      </a:endParaRPr>
                    </a:p>
                  </a:txBody>
                  <a:tcPr marL="91446" marR="91446" marT="45712" marB="45712"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518139">
                <a:tc>
                  <a:txBody>
                    <a:bodyPr/>
                    <a:lstStyle/>
                    <a:p>
                      <a:r>
                        <a:rPr lang="en-US" sz="1400" dirty="0" smtClean="0">
                          <a:solidFill>
                            <a:schemeClr val="bg1"/>
                          </a:solidFill>
                          <a:latin typeface="+mj-lt"/>
                          <a:cs typeface="Arial" panose="020B0604020202020204" pitchFamily="34" charset="0"/>
                        </a:rPr>
                        <a:t>Produced by genetically engineered cells or purified from natural sources</a:t>
                      </a:r>
                      <a:r>
                        <a:rPr lang="en-US" sz="1400" kern="1200" baseline="30000" dirty="0" smtClean="0">
                          <a:solidFill>
                            <a:schemeClr val="bg1"/>
                          </a:solidFill>
                          <a:latin typeface="+mn-lt"/>
                          <a:ea typeface="+mn-ea"/>
                          <a:cs typeface="Arial" panose="020B0604020202020204" pitchFamily="34" charset="0"/>
                        </a:rPr>
                        <a:t>3</a:t>
                      </a:r>
                      <a:endParaRPr lang="en-US" sz="1400" dirty="0">
                        <a:solidFill>
                          <a:schemeClr val="bg1"/>
                        </a:solidFill>
                        <a:latin typeface="+mj-lt"/>
                        <a:cs typeface="Arial" panose="020B0604020202020204" pitchFamily="34" charset="0"/>
                      </a:endParaRPr>
                    </a:p>
                  </a:txBody>
                  <a:tcPr marL="91446" marR="91446" marT="45712" marB="45712"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GB" sz="1400" noProof="0" dirty="0" smtClean="0">
                          <a:solidFill>
                            <a:schemeClr val="bg1"/>
                          </a:solidFill>
                          <a:latin typeface="+mj-lt"/>
                          <a:cs typeface="Arial" panose="020B0604020202020204" pitchFamily="34" charset="0"/>
                        </a:rPr>
                        <a:t>Synthesised</a:t>
                      </a:r>
                      <a:r>
                        <a:rPr lang="en-US" sz="1400" dirty="0" smtClean="0">
                          <a:solidFill>
                            <a:schemeClr val="bg1"/>
                          </a:solidFill>
                          <a:latin typeface="+mj-lt"/>
                          <a:cs typeface="Arial" panose="020B0604020202020204" pitchFamily="34" charset="0"/>
                        </a:rPr>
                        <a:t> chemically</a:t>
                      </a:r>
                      <a:r>
                        <a:rPr lang="en-US" sz="1400" baseline="0" dirty="0" smtClean="0">
                          <a:solidFill>
                            <a:schemeClr val="bg1"/>
                          </a:solidFill>
                          <a:latin typeface="+mj-lt"/>
                          <a:cs typeface="Arial" panose="020B0604020202020204" pitchFamily="34" charset="0"/>
                        </a:rPr>
                        <a:t> or purified from natural sources</a:t>
                      </a:r>
                      <a:r>
                        <a:rPr lang="en-US" sz="1400" kern="1200" baseline="30000" dirty="0" smtClean="0">
                          <a:solidFill>
                            <a:schemeClr val="bg1"/>
                          </a:solidFill>
                          <a:latin typeface="+mn-lt"/>
                          <a:ea typeface="+mn-ea"/>
                          <a:cs typeface="Arial" panose="020B0604020202020204" pitchFamily="34" charset="0"/>
                        </a:rPr>
                        <a:t>3</a:t>
                      </a:r>
                      <a:endParaRPr lang="en-US" sz="1400" dirty="0">
                        <a:solidFill>
                          <a:schemeClr val="bg1"/>
                        </a:solidFill>
                        <a:latin typeface="+mj-lt"/>
                        <a:cs typeface="Arial" panose="020B0604020202020204" pitchFamily="34" charset="0"/>
                      </a:endParaRPr>
                    </a:p>
                  </a:txBody>
                  <a:tcPr marL="91446" marR="91446" marT="45712" marB="45712"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370782">
                <a:tc>
                  <a:txBody>
                    <a:bodyPr/>
                    <a:lstStyle/>
                    <a:p>
                      <a:r>
                        <a:rPr lang="en-US" sz="1400" dirty="0" smtClean="0">
                          <a:solidFill>
                            <a:schemeClr val="bg1"/>
                          </a:solidFill>
                          <a:latin typeface="+mj-lt"/>
                          <a:cs typeface="Arial" panose="020B0604020202020204" pitchFamily="34" charset="0"/>
                        </a:rPr>
                        <a:t>Typically do not cross blood-brain</a:t>
                      </a:r>
                      <a:r>
                        <a:rPr lang="en-US" sz="1400" baseline="0" dirty="0" smtClean="0">
                          <a:solidFill>
                            <a:schemeClr val="bg1"/>
                          </a:solidFill>
                          <a:latin typeface="+mj-lt"/>
                          <a:cs typeface="Arial" panose="020B0604020202020204" pitchFamily="34" charset="0"/>
                        </a:rPr>
                        <a:t> barrier</a:t>
                      </a:r>
                      <a:r>
                        <a:rPr lang="en-US" sz="1400" kern="1200" baseline="30000" dirty="0" smtClean="0">
                          <a:solidFill>
                            <a:schemeClr val="bg1"/>
                          </a:solidFill>
                          <a:latin typeface="+mn-lt"/>
                          <a:ea typeface="+mn-ea"/>
                          <a:cs typeface="Arial" panose="020B0604020202020204" pitchFamily="34" charset="0"/>
                        </a:rPr>
                        <a:t>5</a:t>
                      </a:r>
                      <a:endParaRPr lang="en-US" sz="1400" dirty="0">
                        <a:solidFill>
                          <a:schemeClr val="bg1"/>
                        </a:solidFill>
                        <a:latin typeface="+mj-lt"/>
                        <a:cs typeface="Arial" panose="020B0604020202020204" pitchFamily="34" charset="0"/>
                      </a:endParaRPr>
                    </a:p>
                  </a:txBody>
                  <a:tcPr marL="91446" marR="91446" marT="45712" marB="45712"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US" sz="1400" dirty="0" smtClean="0">
                          <a:solidFill>
                            <a:schemeClr val="bg1"/>
                          </a:solidFill>
                          <a:latin typeface="+mj-lt"/>
                          <a:cs typeface="Arial" panose="020B0604020202020204" pitchFamily="34" charset="0"/>
                        </a:rPr>
                        <a:t>Some cross blood-brain barrier</a:t>
                      </a:r>
                      <a:r>
                        <a:rPr lang="en-US" sz="1400" baseline="30000" dirty="0" smtClean="0">
                          <a:solidFill>
                            <a:schemeClr val="bg1"/>
                          </a:solidFill>
                          <a:latin typeface="+mj-lt"/>
                          <a:cs typeface="Arial" panose="020B0604020202020204" pitchFamily="34" charset="0"/>
                        </a:rPr>
                        <a:t>5</a:t>
                      </a:r>
                      <a:endParaRPr lang="en-US" sz="1400" dirty="0">
                        <a:solidFill>
                          <a:schemeClr val="bg1"/>
                        </a:solidFill>
                        <a:latin typeface="+mj-lt"/>
                        <a:cs typeface="Arial" panose="020B0604020202020204" pitchFamily="34" charset="0"/>
                      </a:endParaRPr>
                    </a:p>
                  </a:txBody>
                  <a:tcPr marL="91446" marR="91446" marT="45712" marB="45712"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370782">
                <a:tc>
                  <a:txBody>
                    <a:bodyPr/>
                    <a:lstStyle/>
                    <a:p>
                      <a:r>
                        <a:rPr lang="en-US" sz="1400" dirty="0" smtClean="0">
                          <a:solidFill>
                            <a:schemeClr val="bg1"/>
                          </a:solidFill>
                          <a:latin typeface="+mj-lt"/>
                          <a:cs typeface="Arial" panose="020B0604020202020204" pitchFamily="34" charset="0"/>
                        </a:rPr>
                        <a:t>Can be immunogenic</a:t>
                      </a:r>
                      <a:r>
                        <a:rPr lang="en-US" sz="1400" baseline="30000" dirty="0" smtClean="0">
                          <a:solidFill>
                            <a:schemeClr val="bg1"/>
                          </a:solidFill>
                          <a:latin typeface="+mj-lt"/>
                          <a:cs typeface="Arial" panose="020B0604020202020204" pitchFamily="34" charset="0"/>
                        </a:rPr>
                        <a:t>4</a:t>
                      </a:r>
                      <a:endParaRPr lang="en-US" sz="1400" dirty="0">
                        <a:solidFill>
                          <a:schemeClr val="bg1"/>
                        </a:solidFill>
                        <a:latin typeface="+mj-lt"/>
                        <a:cs typeface="Arial" panose="020B0604020202020204" pitchFamily="34" charset="0"/>
                      </a:endParaRPr>
                    </a:p>
                  </a:txBody>
                  <a:tcPr marL="91446" marR="91446" marT="45712" marB="45712"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noFill/>
                  </a:tcPr>
                </a:tc>
                <a:tc>
                  <a:txBody>
                    <a:bodyPr/>
                    <a:lstStyle/>
                    <a:p>
                      <a:r>
                        <a:rPr lang="en-US" sz="1400" dirty="0" smtClean="0">
                          <a:solidFill>
                            <a:schemeClr val="bg1"/>
                          </a:solidFill>
                          <a:latin typeface="+mj-lt"/>
                          <a:cs typeface="Arial" panose="020B0604020202020204" pitchFamily="34" charset="0"/>
                        </a:rPr>
                        <a:t>Rarely immunogenic</a:t>
                      </a:r>
                      <a:r>
                        <a:rPr lang="en-US" sz="1400" baseline="30000" dirty="0" smtClean="0">
                          <a:solidFill>
                            <a:schemeClr val="bg1"/>
                          </a:solidFill>
                          <a:latin typeface="+mj-lt"/>
                          <a:cs typeface="Arial" panose="020B0604020202020204" pitchFamily="34" charset="0"/>
                        </a:rPr>
                        <a:t>4</a:t>
                      </a:r>
                      <a:endParaRPr lang="en-US" sz="1400" dirty="0">
                        <a:solidFill>
                          <a:schemeClr val="bg1"/>
                        </a:solidFill>
                        <a:latin typeface="+mj-lt"/>
                        <a:cs typeface="Arial" panose="020B0604020202020204" pitchFamily="34" charset="0"/>
                      </a:endParaRPr>
                    </a:p>
                  </a:txBody>
                  <a:tcPr marL="91446" marR="91446" marT="45712" marB="45712"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noFill/>
                  </a:tcPr>
                </a:tc>
              </a:tr>
            </a:tbl>
          </a:graphicData>
        </a:graphic>
      </p:graphicFrame>
      <p:sp>
        <p:nvSpPr>
          <p:cNvPr id="12326" name="Title 2"/>
          <p:cNvSpPr>
            <a:spLocks noGrp="1"/>
          </p:cNvSpPr>
          <p:nvPr>
            <p:ph type="title"/>
          </p:nvPr>
        </p:nvSpPr>
        <p:spPr>
          <a:xfrm>
            <a:off x="1539875" y="-179952"/>
            <a:ext cx="7283450" cy="1143001"/>
          </a:xfrm>
        </p:spPr>
        <p:txBody>
          <a:bodyPr/>
          <a:lstStyle/>
          <a:p>
            <a:pPr eaLnBrk="1" hangingPunct="1"/>
            <a:r>
              <a:rPr lang="en-GB" altLang="en-US" dirty="0" smtClean="0"/>
              <a:t>Biologic And Small Molecule Drugs</a:t>
            </a:r>
          </a:p>
        </p:txBody>
      </p:sp>
      <p:sp>
        <p:nvSpPr>
          <p:cNvPr id="12328" name="Rectangle 4"/>
          <p:cNvSpPr>
            <a:spLocks noChangeArrowheads="1"/>
          </p:cNvSpPr>
          <p:nvPr/>
        </p:nvSpPr>
        <p:spPr bwMode="auto">
          <a:xfrm>
            <a:off x="0" y="5967413"/>
            <a:ext cx="92313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GB" altLang="en-US" sz="800" b="1" dirty="0" smtClean="0"/>
              <a:t>1. </a:t>
            </a:r>
            <a:r>
              <a:rPr lang="en-GB" altLang="en-US" sz="800" dirty="0" smtClean="0"/>
              <a:t>Generics and </a:t>
            </a:r>
            <a:r>
              <a:rPr lang="en-GB" altLang="en-US" sz="800" dirty="0" err="1" smtClean="0"/>
              <a:t>Biosimilars</a:t>
            </a:r>
            <a:r>
              <a:rPr lang="en-GB" altLang="en-US" sz="800" dirty="0" smtClean="0"/>
              <a:t> Initiative. (2012, June 29). </a:t>
            </a:r>
            <a:r>
              <a:rPr lang="en-GB" altLang="en-US" sz="800" i="1" dirty="0" smtClean="0"/>
              <a:t>Small molecule versus biological drugs</a:t>
            </a:r>
            <a:r>
              <a:rPr lang="en-GB" altLang="en-US" sz="800" dirty="0" smtClean="0"/>
              <a:t>. Accessed http://www.gabionline.net/Biosimilars/Research/Small-molecule-versus-biological-drugs (17</a:t>
            </a:r>
            <a:r>
              <a:rPr lang="en-GB" altLang="en-US" sz="800" baseline="30000" dirty="0" smtClean="0"/>
              <a:t>th</a:t>
            </a:r>
            <a:r>
              <a:rPr lang="en-GB" altLang="en-US" sz="800" dirty="0" smtClean="0"/>
              <a:t> July 2014)</a:t>
            </a:r>
            <a:r>
              <a:rPr lang="en-GB" altLang="en-US" sz="800" i="1" dirty="0" smtClean="0"/>
              <a:t>; </a:t>
            </a:r>
            <a:r>
              <a:rPr lang="en-GB" altLang="en-US" sz="800" b="1" dirty="0" smtClean="0"/>
              <a:t>2. </a:t>
            </a:r>
            <a:r>
              <a:rPr lang="en-GB" altLang="en-US" sz="800" dirty="0" smtClean="0"/>
              <a:t>Webb, D.R., </a:t>
            </a:r>
            <a:r>
              <a:rPr lang="en-GB" altLang="en-US" sz="800" i="1" dirty="0" smtClean="0"/>
              <a:t>et al. </a:t>
            </a:r>
            <a:r>
              <a:rPr lang="en-GB" altLang="en-US" sz="800" dirty="0" smtClean="0"/>
              <a:t>(2013). </a:t>
            </a:r>
            <a:r>
              <a:rPr lang="en-GB" altLang="en-US" sz="800" i="1" dirty="0" smtClean="0"/>
              <a:t>Biochemical Pharmacology</a:t>
            </a:r>
            <a:r>
              <a:rPr lang="en-GB" altLang="en-US" sz="800" dirty="0" smtClean="0"/>
              <a:t> , 85(2):147-152; </a:t>
            </a:r>
            <a:r>
              <a:rPr lang="en-GB" altLang="en-US" sz="800" b="1" dirty="0" smtClean="0"/>
              <a:t>3. </a:t>
            </a:r>
            <a:r>
              <a:rPr lang="en-GB" altLang="en-US" sz="800" dirty="0" err="1" smtClean="0"/>
              <a:t>Vugumeyster</a:t>
            </a:r>
            <a:r>
              <a:rPr lang="en-GB" altLang="en-US" sz="800" dirty="0" smtClean="0"/>
              <a:t> Y </a:t>
            </a:r>
            <a:r>
              <a:rPr lang="en-GB" altLang="en-US" sz="800" i="1" dirty="0" smtClean="0"/>
              <a:t>et al.</a:t>
            </a:r>
            <a:r>
              <a:rPr lang="en-GB" altLang="en-US" sz="800" dirty="0" smtClean="0"/>
              <a:t> (2012). </a:t>
            </a:r>
            <a:r>
              <a:rPr lang="en-GB" altLang="en-US" sz="800" i="1" dirty="0" smtClean="0"/>
              <a:t>World Journal of Biological Chemistry, 3</a:t>
            </a:r>
            <a:r>
              <a:rPr lang="en-GB" altLang="en-US" sz="800" dirty="0" smtClean="0"/>
              <a:t>(4), 73-92; </a:t>
            </a:r>
            <a:r>
              <a:rPr lang="en-GB" altLang="en-US" sz="800" b="1" dirty="0" smtClean="0"/>
              <a:t>4. </a:t>
            </a:r>
            <a:r>
              <a:rPr lang="en-GB" altLang="en-US" sz="800" dirty="0" err="1" smtClean="0"/>
              <a:t>Catapano</a:t>
            </a:r>
            <a:r>
              <a:rPr lang="en-GB" altLang="en-US" sz="800" dirty="0" smtClean="0"/>
              <a:t>, AL </a:t>
            </a:r>
            <a:r>
              <a:rPr lang="en-GB" altLang="en-US" sz="800" i="1" dirty="0" smtClean="0"/>
              <a:t>et al.</a:t>
            </a:r>
            <a:r>
              <a:rPr lang="en-GB" altLang="en-US" sz="800" dirty="0" smtClean="0"/>
              <a:t>(2013).</a:t>
            </a:r>
            <a:r>
              <a:rPr lang="en-GB" altLang="en-US" sz="800" i="1" dirty="0" smtClean="0"/>
              <a:t> Atherosclerosis,</a:t>
            </a:r>
            <a:r>
              <a:rPr lang="en-GB" altLang="en-US" sz="800" dirty="0" smtClean="0"/>
              <a:t> 228(1):18-28; </a:t>
            </a:r>
            <a:r>
              <a:rPr lang="en-GB" altLang="en-US" sz="800" b="1" dirty="0" smtClean="0"/>
              <a:t>5. </a:t>
            </a:r>
            <a:r>
              <a:rPr lang="en-GB" altLang="en-US" sz="800" dirty="0" err="1" smtClean="0"/>
              <a:t>Gabathuler</a:t>
            </a:r>
            <a:r>
              <a:rPr lang="en-GB" altLang="en-US" sz="800" dirty="0" smtClean="0"/>
              <a:t> (2010). </a:t>
            </a:r>
            <a:r>
              <a:rPr lang="en-GB" altLang="en-US" sz="800" i="1" dirty="0" smtClean="0"/>
              <a:t>Neurobiology of Disease</a:t>
            </a:r>
            <a:r>
              <a:rPr lang="en-GB" altLang="en-US" sz="800" dirty="0" smtClean="0"/>
              <a:t>, 48-57. </a:t>
            </a:r>
            <a:endParaRPr lang="en-GB" altLang="en-US" sz="8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4"/>
          <p:cNvGrpSpPr>
            <a:grpSpLocks/>
          </p:cNvGrpSpPr>
          <p:nvPr/>
        </p:nvGrpSpPr>
        <p:grpSpPr bwMode="auto">
          <a:xfrm>
            <a:off x="1725613" y="4067175"/>
            <a:ext cx="1211262" cy="842963"/>
            <a:chOff x="1782843" y="4410699"/>
            <a:chExt cx="1211782" cy="843006"/>
          </a:xfrm>
        </p:grpSpPr>
        <p:grpSp>
          <p:nvGrpSpPr>
            <p:cNvPr id="13547" name="Group 293"/>
            <p:cNvGrpSpPr>
              <a:grpSpLocks/>
            </p:cNvGrpSpPr>
            <p:nvPr/>
          </p:nvGrpSpPr>
          <p:grpSpPr bwMode="auto">
            <a:xfrm>
              <a:off x="1782843" y="4410699"/>
              <a:ext cx="1211782" cy="843006"/>
              <a:chOff x="5285321" y="3679054"/>
              <a:chExt cx="1451979" cy="963338"/>
            </a:xfrm>
          </p:grpSpPr>
          <p:sp>
            <p:nvSpPr>
              <p:cNvPr id="344" name="Freeform 230"/>
              <p:cNvSpPr>
                <a:spLocks noChangeAspect="1"/>
              </p:cNvSpPr>
              <p:nvPr/>
            </p:nvSpPr>
            <p:spPr bwMode="auto">
              <a:xfrm rot="21392450">
                <a:off x="5285321" y="3686311"/>
                <a:ext cx="1451979"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29" name="Freeform 230"/>
              <p:cNvSpPr>
                <a:spLocks noChangeAspect="1"/>
              </p:cNvSpPr>
              <p:nvPr/>
            </p:nvSpPr>
            <p:spPr bwMode="auto">
              <a:xfrm rot="21392450">
                <a:off x="5285321" y="3679054"/>
                <a:ext cx="1451288"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3554"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55"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56"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57"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558"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559"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560"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561"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562"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63"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64"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65"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66"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67"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68"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69"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0"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1"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2"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3"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4"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5"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6"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7"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8"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79"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80"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81"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82"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83"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84"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85"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86"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87"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88"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589"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590"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591"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92"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93"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94"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95"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96"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97"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98"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599"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3548" name="Freeform 234"/>
            <p:cNvSpPr>
              <a:spLocks noChangeAspect="1"/>
            </p:cNvSpPr>
            <p:nvPr/>
          </p:nvSpPr>
          <p:spPr bwMode="auto">
            <a:xfrm rot="-3317777">
              <a:off x="2657444" y="484374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49" name="Freeform 234"/>
            <p:cNvSpPr>
              <a:spLocks noChangeAspect="1"/>
            </p:cNvSpPr>
            <p:nvPr/>
          </p:nvSpPr>
          <p:spPr bwMode="auto">
            <a:xfrm rot="-3317777">
              <a:off x="2689268" y="469470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4" name="Group 299"/>
          <p:cNvGrpSpPr>
            <a:grpSpLocks/>
          </p:cNvGrpSpPr>
          <p:nvPr/>
        </p:nvGrpSpPr>
        <p:grpSpPr bwMode="auto">
          <a:xfrm>
            <a:off x="4525963" y="4913313"/>
            <a:ext cx="912812" cy="1139825"/>
            <a:chOff x="4592098" y="5178193"/>
            <a:chExt cx="912885" cy="1140485"/>
          </a:xfrm>
        </p:grpSpPr>
        <p:grpSp>
          <p:nvGrpSpPr>
            <p:cNvPr id="13494" name="Group 293"/>
            <p:cNvGrpSpPr>
              <a:grpSpLocks/>
            </p:cNvGrpSpPr>
            <p:nvPr/>
          </p:nvGrpSpPr>
          <p:grpSpPr bwMode="auto">
            <a:xfrm>
              <a:off x="4592098" y="5178193"/>
              <a:ext cx="912885" cy="1140485"/>
              <a:chOff x="5296526" y="3689215"/>
              <a:chExt cx="1093836" cy="1303281"/>
            </a:xfrm>
          </p:grpSpPr>
          <p:sp>
            <p:nvSpPr>
              <p:cNvPr id="343" name="Freeform 230"/>
              <p:cNvSpPr>
                <a:spLocks noChangeAspect="1"/>
              </p:cNvSpPr>
              <p:nvPr/>
            </p:nvSpPr>
            <p:spPr bwMode="auto">
              <a:xfrm rot="21392450">
                <a:off x="5302232" y="3692845"/>
                <a:ext cx="1088130" cy="129965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229" name="Freeform 230"/>
              <p:cNvSpPr>
                <a:spLocks noChangeAspect="1"/>
              </p:cNvSpPr>
              <p:nvPr/>
            </p:nvSpPr>
            <p:spPr bwMode="auto">
              <a:xfrm rot="21392450">
                <a:off x="5296526" y="3689215"/>
                <a:ext cx="1087201" cy="12997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3501"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02"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03"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04"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505"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506"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507"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508"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509"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10"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11"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12"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13"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14"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15"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16"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17"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18"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19"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0"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1"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2"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3"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4"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5"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6"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7"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8"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29"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30"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31"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32"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33"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34"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535"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536"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537"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538"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39"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40"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41"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42"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43"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44"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545"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546"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3495" name="Freeform 235"/>
            <p:cNvSpPr>
              <a:spLocks noChangeAspect="1"/>
            </p:cNvSpPr>
            <p:nvPr/>
          </p:nvSpPr>
          <p:spPr bwMode="auto">
            <a:xfrm rot="-3317777">
              <a:off x="5303296" y="5867351"/>
              <a:ext cx="13892" cy="15899"/>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96" name="Freeform 235"/>
            <p:cNvSpPr>
              <a:spLocks noChangeAspect="1"/>
            </p:cNvSpPr>
            <p:nvPr/>
          </p:nvSpPr>
          <p:spPr bwMode="auto">
            <a:xfrm rot="-3317777">
              <a:off x="4913104" y="6019751"/>
              <a:ext cx="13892" cy="15899"/>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6" name="Group 298"/>
          <p:cNvGrpSpPr>
            <a:grpSpLocks/>
          </p:cNvGrpSpPr>
          <p:nvPr/>
        </p:nvGrpSpPr>
        <p:grpSpPr bwMode="auto">
          <a:xfrm>
            <a:off x="6970713" y="2976563"/>
            <a:ext cx="1112837" cy="892175"/>
            <a:chOff x="6969660" y="2976820"/>
            <a:chExt cx="1113698" cy="891298"/>
          </a:xfrm>
        </p:grpSpPr>
        <p:grpSp>
          <p:nvGrpSpPr>
            <p:cNvPr id="13441" name="Group 293"/>
            <p:cNvGrpSpPr>
              <a:grpSpLocks/>
            </p:cNvGrpSpPr>
            <p:nvPr/>
          </p:nvGrpSpPr>
          <p:grpSpPr bwMode="auto">
            <a:xfrm>
              <a:off x="6969660" y="2976820"/>
              <a:ext cx="1113698" cy="891298"/>
              <a:chOff x="5283085" y="3620039"/>
              <a:chExt cx="1334455" cy="1018524"/>
            </a:xfrm>
          </p:grpSpPr>
          <p:sp>
            <p:nvSpPr>
              <p:cNvPr id="342" name="Freeform 230"/>
              <p:cNvSpPr>
                <a:spLocks noChangeAspect="1"/>
              </p:cNvSpPr>
              <p:nvPr/>
            </p:nvSpPr>
            <p:spPr bwMode="auto">
              <a:xfrm rot="21392450">
                <a:off x="5283085" y="3620039"/>
                <a:ext cx="1334455" cy="1018524"/>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schemeClr val="bg1"/>
                  </a:solidFill>
                  <a:cs typeface="+mn-cs"/>
                </a:endParaRPr>
              </a:p>
            </p:txBody>
          </p:sp>
          <p:sp>
            <p:nvSpPr>
              <p:cNvPr id="181" name="Freeform 230"/>
              <p:cNvSpPr>
                <a:spLocks noChangeAspect="1"/>
              </p:cNvSpPr>
              <p:nvPr/>
            </p:nvSpPr>
            <p:spPr bwMode="auto">
              <a:xfrm rot="21392450">
                <a:off x="5283452" y="3620039"/>
                <a:ext cx="1334088" cy="1018524"/>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3448"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49"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50"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51"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452"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453"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454"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455"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456"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57"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58"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59"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0"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1"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2"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3"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4"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5"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6"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7"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8"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69"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0"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1"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2"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3"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4"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5"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6"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7"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8"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79"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80"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81"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82"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483"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484"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485"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86"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87"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88"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89"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90"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91"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92"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493"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3442" name="Freeform 234"/>
            <p:cNvSpPr>
              <a:spLocks noChangeAspect="1"/>
            </p:cNvSpPr>
            <p:nvPr/>
          </p:nvSpPr>
          <p:spPr bwMode="auto">
            <a:xfrm rot="-3317777">
              <a:off x="7846133" y="3461508"/>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43" name="Freeform 234"/>
            <p:cNvSpPr>
              <a:spLocks noChangeAspect="1"/>
            </p:cNvSpPr>
            <p:nvPr/>
          </p:nvSpPr>
          <p:spPr bwMode="auto">
            <a:xfrm rot="-3317777">
              <a:off x="7842789" y="3302420"/>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8" name="Group 297"/>
          <p:cNvGrpSpPr>
            <a:grpSpLocks/>
          </p:cNvGrpSpPr>
          <p:nvPr/>
        </p:nvGrpSpPr>
        <p:grpSpPr bwMode="auto">
          <a:xfrm>
            <a:off x="5522913" y="1316038"/>
            <a:ext cx="1101725" cy="839787"/>
            <a:chOff x="5522379" y="1316353"/>
            <a:chExt cx="1102604" cy="839134"/>
          </a:xfrm>
        </p:grpSpPr>
        <p:grpSp>
          <p:nvGrpSpPr>
            <p:cNvPr id="13388" name="Group 293"/>
            <p:cNvGrpSpPr>
              <a:grpSpLocks/>
            </p:cNvGrpSpPr>
            <p:nvPr/>
          </p:nvGrpSpPr>
          <p:grpSpPr bwMode="auto">
            <a:xfrm>
              <a:off x="5522379" y="1316353"/>
              <a:ext cx="1102604" cy="839134"/>
              <a:chOff x="5285440" y="3682797"/>
              <a:chExt cx="1321161" cy="958914"/>
            </a:xfrm>
          </p:grpSpPr>
          <p:sp>
            <p:nvSpPr>
              <p:cNvPr id="341" name="Freeform 230"/>
              <p:cNvSpPr>
                <a:spLocks noChangeAspect="1"/>
              </p:cNvSpPr>
              <p:nvPr/>
            </p:nvSpPr>
            <p:spPr bwMode="auto">
              <a:xfrm rot="21392450">
                <a:off x="5285440" y="3686422"/>
                <a:ext cx="1321161" cy="955289"/>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25" name="Freeform 230"/>
              <p:cNvSpPr>
                <a:spLocks noChangeAspect="1"/>
              </p:cNvSpPr>
              <p:nvPr/>
            </p:nvSpPr>
            <p:spPr bwMode="auto">
              <a:xfrm rot="21392450">
                <a:off x="5285440" y="3682797"/>
                <a:ext cx="1321160"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3395"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96"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97"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98"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399"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400"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401"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402"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403"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04"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05"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06"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07"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08"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09"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0"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1"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2"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3"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4"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5"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6"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7"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8"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19"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0"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1"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2"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3"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4"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5"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6"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7"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8"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429"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430"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431"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432"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33"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34"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35"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36"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37"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38"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439"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440"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3389" name="Freeform 234"/>
            <p:cNvSpPr>
              <a:spLocks noChangeAspect="1"/>
            </p:cNvSpPr>
            <p:nvPr/>
          </p:nvSpPr>
          <p:spPr bwMode="auto">
            <a:xfrm rot="-3317777">
              <a:off x="6396886" y="1746123"/>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90" name="Freeform 234"/>
            <p:cNvSpPr>
              <a:spLocks noChangeAspect="1"/>
            </p:cNvSpPr>
            <p:nvPr/>
          </p:nvSpPr>
          <p:spPr bwMode="auto">
            <a:xfrm rot="-3317777">
              <a:off x="6308134" y="141119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11" name="Group 25"/>
          <p:cNvGrpSpPr>
            <a:grpSpLocks/>
          </p:cNvGrpSpPr>
          <p:nvPr/>
        </p:nvGrpSpPr>
        <p:grpSpPr bwMode="auto">
          <a:xfrm>
            <a:off x="1558925" y="1312863"/>
            <a:ext cx="1230313" cy="836612"/>
            <a:chOff x="1558868" y="1313158"/>
            <a:chExt cx="1230108" cy="837262"/>
          </a:xfrm>
        </p:grpSpPr>
        <p:grpSp>
          <p:nvGrpSpPr>
            <p:cNvPr id="13333" name="Group 293"/>
            <p:cNvGrpSpPr>
              <a:grpSpLocks/>
            </p:cNvGrpSpPr>
            <p:nvPr/>
          </p:nvGrpSpPr>
          <p:grpSpPr bwMode="auto">
            <a:xfrm>
              <a:off x="1558868" y="1313158"/>
              <a:ext cx="1230108" cy="837262"/>
              <a:chOff x="5048898" y="3696571"/>
              <a:chExt cx="1324171" cy="956775"/>
            </a:xfrm>
          </p:grpSpPr>
          <p:sp>
            <p:nvSpPr>
              <p:cNvPr id="340" name="Freeform 230"/>
              <p:cNvSpPr>
                <a:spLocks noChangeAspect="1"/>
              </p:cNvSpPr>
              <p:nvPr/>
            </p:nvSpPr>
            <p:spPr bwMode="auto">
              <a:xfrm rot="21392450">
                <a:off x="5048898" y="3696571"/>
                <a:ext cx="1320754" cy="956775"/>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77" name="Freeform 230"/>
              <p:cNvSpPr>
                <a:spLocks noChangeAspect="1"/>
              </p:cNvSpPr>
              <p:nvPr/>
            </p:nvSpPr>
            <p:spPr bwMode="auto">
              <a:xfrm rot="21392450">
                <a:off x="5051663" y="3696571"/>
                <a:ext cx="1321406"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3342"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43"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44"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45"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346"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347"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348"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349"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3350"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351"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52"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53"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54"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55"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56"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57"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58"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59"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0"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1"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2"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3"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4"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5"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6"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7"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8"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69"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70"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71"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72"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73"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74"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75"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76"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377"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378"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3379"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380"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381"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382"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383"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384"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385"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3386"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3387"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3334" name="Freeform 234"/>
            <p:cNvSpPr>
              <a:spLocks noChangeAspect="1"/>
            </p:cNvSpPr>
            <p:nvPr/>
          </p:nvSpPr>
          <p:spPr bwMode="auto">
            <a:xfrm rot="-3317777">
              <a:off x="1896658" y="173087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35" name="Freeform 234"/>
            <p:cNvSpPr>
              <a:spLocks noChangeAspect="1"/>
            </p:cNvSpPr>
            <p:nvPr/>
          </p:nvSpPr>
          <p:spPr bwMode="auto">
            <a:xfrm rot="-3317777">
              <a:off x="1923458" y="188327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36" name="Freeform 234"/>
            <p:cNvSpPr>
              <a:spLocks noChangeAspect="1"/>
            </p:cNvSpPr>
            <p:nvPr/>
          </p:nvSpPr>
          <p:spPr bwMode="auto">
            <a:xfrm rot="-3317777">
              <a:off x="2075858" y="203567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3337" name="Freeform 234"/>
            <p:cNvSpPr>
              <a:spLocks noChangeAspect="1"/>
            </p:cNvSpPr>
            <p:nvPr/>
          </p:nvSpPr>
          <p:spPr bwMode="auto">
            <a:xfrm rot="-3317777">
              <a:off x="1722498" y="165217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pic>
        <p:nvPicPr>
          <p:cNvPr id="13319" name="Picture 2" descr="Antithrombin"/>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40150" y="2609850"/>
            <a:ext cx="1438275" cy="111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Title 2"/>
          <p:cNvSpPr>
            <a:spLocks noGrp="1"/>
          </p:cNvSpPr>
          <p:nvPr>
            <p:ph type="title"/>
          </p:nvPr>
        </p:nvSpPr>
        <p:spPr>
          <a:xfrm>
            <a:off x="1533525" y="-16102"/>
            <a:ext cx="7283450" cy="1143001"/>
          </a:xfrm>
        </p:spPr>
        <p:txBody>
          <a:bodyPr/>
          <a:lstStyle/>
          <a:p>
            <a:pPr eaLnBrk="1" hangingPunct="1"/>
            <a:r>
              <a:rPr lang="en-US" altLang="en-US" dirty="0" smtClean="0">
                <a:cs typeface="Arial" charset="0"/>
              </a:rPr>
              <a:t>Multiple B-Cells Generate Antibodies That Bind Different Regions Of The Antigen</a:t>
            </a:r>
          </a:p>
        </p:txBody>
      </p:sp>
      <p:sp>
        <p:nvSpPr>
          <p:cNvPr id="276" name="Text Box 5"/>
          <p:cNvSpPr txBox="1">
            <a:spLocks noChangeArrowheads="1"/>
          </p:cNvSpPr>
          <p:nvPr/>
        </p:nvSpPr>
        <p:spPr bwMode="auto">
          <a:xfrm rot="9632132">
            <a:off x="5738410" y="1499071"/>
            <a:ext cx="373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accent5"/>
                </a:solidFill>
                <a:latin typeface="Arial" charset="0"/>
              </a:rPr>
              <a:t>Y</a:t>
            </a:r>
          </a:p>
        </p:txBody>
      </p:sp>
      <p:sp>
        <p:nvSpPr>
          <p:cNvPr id="277" name="Text Box 5"/>
          <p:cNvSpPr txBox="1">
            <a:spLocks noChangeArrowheads="1"/>
          </p:cNvSpPr>
          <p:nvPr/>
        </p:nvSpPr>
        <p:spPr bwMode="auto">
          <a:xfrm rot="2127959">
            <a:off x="4705989" y="5068490"/>
            <a:ext cx="373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3200" b="1" dirty="0">
                <a:solidFill>
                  <a:srgbClr val="FF0000"/>
                </a:solidFill>
                <a:latin typeface="Arial" charset="0"/>
              </a:rPr>
              <a:t>Y</a:t>
            </a:r>
          </a:p>
        </p:txBody>
      </p:sp>
      <p:sp>
        <p:nvSpPr>
          <p:cNvPr id="278" name="Text Box 7"/>
          <p:cNvSpPr txBox="1">
            <a:spLocks noChangeArrowheads="1"/>
          </p:cNvSpPr>
          <p:nvPr/>
        </p:nvSpPr>
        <p:spPr bwMode="auto">
          <a:xfrm rot="-8207348">
            <a:off x="7200676" y="3149190"/>
            <a:ext cx="458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bg2">
                    <a:lumMod val="60000"/>
                    <a:lumOff val="40000"/>
                  </a:schemeClr>
                </a:solidFill>
                <a:latin typeface="Arial" charset="0"/>
              </a:rPr>
              <a:t>Y</a:t>
            </a:r>
          </a:p>
        </p:txBody>
      </p:sp>
      <p:sp>
        <p:nvSpPr>
          <p:cNvPr id="279" name="Text Box 5"/>
          <p:cNvSpPr txBox="1">
            <a:spLocks noChangeArrowheads="1"/>
          </p:cNvSpPr>
          <p:nvPr/>
        </p:nvSpPr>
        <p:spPr bwMode="auto">
          <a:xfrm rot="-9884797">
            <a:off x="2191148" y="1375562"/>
            <a:ext cx="373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3200" b="1" dirty="0">
                <a:solidFill>
                  <a:schemeClr val="accent1"/>
                </a:solidFill>
                <a:latin typeface="Arial" charset="0"/>
              </a:rPr>
              <a:t>Y</a:t>
            </a:r>
          </a:p>
        </p:txBody>
      </p:sp>
      <p:sp>
        <p:nvSpPr>
          <p:cNvPr id="280" name="Text Box 6"/>
          <p:cNvSpPr txBox="1">
            <a:spLocks noChangeArrowheads="1"/>
          </p:cNvSpPr>
          <p:nvPr/>
        </p:nvSpPr>
        <p:spPr bwMode="auto">
          <a:xfrm rot="4882379">
            <a:off x="1934974" y="4198936"/>
            <a:ext cx="4587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accent4">
                    <a:lumMod val="60000"/>
                    <a:lumOff val="40000"/>
                  </a:schemeClr>
                </a:solidFill>
                <a:latin typeface="Arial" charset="0"/>
              </a:rPr>
              <a:t>Y</a:t>
            </a:r>
          </a:p>
        </p:txBody>
      </p:sp>
      <p:cxnSp>
        <p:nvCxnSpPr>
          <p:cNvPr id="281" name="Straight Connector 280"/>
          <p:cNvCxnSpPr/>
          <p:nvPr/>
        </p:nvCxnSpPr>
        <p:spPr>
          <a:xfrm flipH="1">
            <a:off x="3017838" y="3817938"/>
            <a:ext cx="546100" cy="350837"/>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p:nvCxnSpPr>
        <p:spPr>
          <a:xfrm>
            <a:off x="5911850" y="3368675"/>
            <a:ext cx="711200" cy="7938"/>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flipV="1">
            <a:off x="5143500" y="2314575"/>
            <a:ext cx="411163" cy="503238"/>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p:nvCxnSpPr>
        <p:spPr>
          <a:xfrm>
            <a:off x="4772025" y="4100513"/>
            <a:ext cx="79375" cy="673100"/>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5" name="Straight Connector 284"/>
          <p:cNvCxnSpPr/>
          <p:nvPr/>
        </p:nvCxnSpPr>
        <p:spPr>
          <a:xfrm flipH="1" flipV="1">
            <a:off x="2855913" y="2122488"/>
            <a:ext cx="688975" cy="376237"/>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6405" name="Rectangle 302"/>
          <p:cNvSpPr>
            <a:spLocks noChangeArrowheads="1"/>
          </p:cNvSpPr>
          <p:nvPr/>
        </p:nvSpPr>
        <p:spPr bwMode="auto">
          <a:xfrm>
            <a:off x="1587" y="6082591"/>
            <a:ext cx="567603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800" b="1" dirty="0" smtClean="0">
                <a:solidFill>
                  <a:schemeClr val="bg1"/>
                </a:solidFill>
                <a:latin typeface="+mj-lt"/>
              </a:rPr>
              <a:t>1. </a:t>
            </a:r>
            <a:r>
              <a:rPr lang="en-US" altLang="en-US" sz="800" dirty="0" smtClean="0">
                <a:solidFill>
                  <a:schemeClr val="bg1"/>
                </a:solidFill>
                <a:latin typeface="+mj-lt"/>
              </a:rPr>
              <a:t>Khanna R (2011) </a:t>
            </a:r>
            <a:r>
              <a:rPr lang="en-US" altLang="en-US" sz="800" i="1" dirty="0" smtClean="0">
                <a:solidFill>
                  <a:schemeClr val="bg1"/>
                </a:solidFill>
                <a:latin typeface="+mj-lt"/>
              </a:rPr>
              <a:t>Immunology.</a:t>
            </a:r>
            <a:r>
              <a:rPr lang="en-US" altLang="en-US" sz="800" dirty="0" smtClean="0">
                <a:solidFill>
                  <a:schemeClr val="bg1"/>
                </a:solidFill>
                <a:latin typeface="+mj-lt"/>
              </a:rPr>
              <a:t> Oxford: Oxford University Press;</a:t>
            </a:r>
          </a:p>
          <a:p>
            <a:pPr>
              <a:defRPr/>
            </a:pPr>
            <a:r>
              <a:rPr lang="en-US" altLang="en-US" sz="800" b="1" dirty="0" smtClean="0">
                <a:solidFill>
                  <a:schemeClr val="bg1"/>
                </a:solidFill>
                <a:latin typeface="+mj-lt"/>
              </a:rPr>
              <a:t>2. </a:t>
            </a:r>
            <a:r>
              <a:rPr lang="en-US" altLang="en-US" sz="800" dirty="0" err="1" smtClean="0">
                <a:solidFill>
                  <a:schemeClr val="bg1"/>
                </a:solidFill>
                <a:latin typeface="+mj-lt"/>
              </a:rPr>
              <a:t>Sompayrac</a:t>
            </a:r>
            <a:r>
              <a:rPr lang="en-US" altLang="en-US" sz="800" dirty="0" smtClean="0">
                <a:solidFill>
                  <a:schemeClr val="bg1"/>
                </a:solidFill>
                <a:latin typeface="+mj-lt"/>
              </a:rPr>
              <a:t> L </a:t>
            </a:r>
            <a:r>
              <a:rPr lang="en-US" altLang="en-US" sz="800" dirty="0">
                <a:solidFill>
                  <a:schemeClr val="bg1"/>
                </a:solidFill>
                <a:latin typeface="+mj-lt"/>
              </a:rPr>
              <a:t>(2012</a:t>
            </a:r>
            <a:r>
              <a:rPr lang="en-US" altLang="en-US" sz="800" dirty="0" smtClean="0">
                <a:solidFill>
                  <a:schemeClr val="bg1"/>
                </a:solidFill>
                <a:latin typeface="+mj-lt"/>
              </a:rPr>
              <a:t>) </a:t>
            </a:r>
            <a:r>
              <a:rPr lang="en-US" altLang="en-US" sz="800" i="1" dirty="0">
                <a:solidFill>
                  <a:schemeClr val="bg1"/>
                </a:solidFill>
                <a:latin typeface="+mj-lt"/>
              </a:rPr>
              <a:t>How The Immune System Works.</a:t>
            </a:r>
            <a:r>
              <a:rPr lang="en-US" altLang="en-US" sz="800" dirty="0">
                <a:solidFill>
                  <a:schemeClr val="bg1"/>
                </a:solidFill>
                <a:latin typeface="+mj-lt"/>
              </a:rPr>
              <a:t> Hoboken: Wiley-Blackwell</a:t>
            </a:r>
            <a:r>
              <a:rPr lang="en-US" altLang="en-US" sz="800" dirty="0" smtClean="0">
                <a:solidFill>
                  <a:schemeClr val="bg1"/>
                </a:solidFill>
                <a:latin typeface="+mj-lt"/>
              </a:rPr>
              <a:t>.</a:t>
            </a:r>
            <a:endParaRPr lang="en-US" altLang="en-US" sz="800" dirty="0">
              <a:solidFill>
                <a:schemeClr val="bg1"/>
              </a:solidFill>
              <a:latin typeface="+mj-lt"/>
            </a:endParaRPr>
          </a:p>
        </p:txBody>
      </p:sp>
      <p:sp>
        <p:nvSpPr>
          <p:cNvPr id="345" name="TextBox 344"/>
          <p:cNvSpPr txBox="1">
            <a:spLocks noChangeArrowheads="1"/>
          </p:cNvSpPr>
          <p:nvPr/>
        </p:nvSpPr>
        <p:spPr bwMode="auto">
          <a:xfrm>
            <a:off x="5592327" y="5136938"/>
            <a:ext cx="26812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1600" dirty="0" smtClean="0">
                <a:solidFill>
                  <a:schemeClr val="bg1"/>
                </a:solidFill>
                <a:latin typeface="+mj-lt"/>
              </a:rPr>
              <a:t>Plasma B-cells producing antibodies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76"/>
                                        </p:tgtEl>
                                        <p:attrNameLst>
                                          <p:attrName>style.visibility</p:attrName>
                                        </p:attrNameLst>
                                      </p:cBhvr>
                                      <p:to>
                                        <p:strVal val="visible"/>
                                      </p:to>
                                    </p:set>
                                    <p:animEffect transition="in" filter="fade">
                                      <p:cBhvr>
                                        <p:cTn id="24" dur="500"/>
                                        <p:tgtEl>
                                          <p:spTgt spid="27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7"/>
                                        </p:tgtEl>
                                        <p:attrNameLst>
                                          <p:attrName>style.visibility</p:attrName>
                                        </p:attrNameLst>
                                      </p:cBhvr>
                                      <p:to>
                                        <p:strVal val="visible"/>
                                      </p:to>
                                    </p:set>
                                    <p:animEffect transition="in" filter="fade">
                                      <p:cBhvr>
                                        <p:cTn id="27" dur="500"/>
                                        <p:tgtEl>
                                          <p:spTgt spid="27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8"/>
                                        </p:tgtEl>
                                        <p:attrNameLst>
                                          <p:attrName>style.visibility</p:attrName>
                                        </p:attrNameLst>
                                      </p:cBhvr>
                                      <p:to>
                                        <p:strVal val="visible"/>
                                      </p:to>
                                    </p:set>
                                    <p:animEffect transition="in" filter="fade">
                                      <p:cBhvr>
                                        <p:cTn id="30" dur="500"/>
                                        <p:tgtEl>
                                          <p:spTgt spid="278"/>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280"/>
                                        </p:tgtEl>
                                        <p:attrNameLst>
                                          <p:attrName>style.visibility</p:attrName>
                                        </p:attrNameLst>
                                      </p:cBhvr>
                                      <p:to>
                                        <p:strVal val="visible"/>
                                      </p:to>
                                    </p:set>
                                    <p:animEffect transition="in" filter="fade">
                                      <p:cBhvr>
                                        <p:cTn id="33" dur="500"/>
                                        <p:tgtEl>
                                          <p:spTgt spid="28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79"/>
                                        </p:tgtEl>
                                        <p:attrNameLst>
                                          <p:attrName>style.visibility</p:attrName>
                                        </p:attrNameLst>
                                      </p:cBhvr>
                                      <p:to>
                                        <p:strVal val="visible"/>
                                      </p:to>
                                    </p:set>
                                    <p:animEffect transition="in" filter="fade">
                                      <p:cBhvr>
                                        <p:cTn id="36" dur="500"/>
                                        <p:tgtEl>
                                          <p:spTgt spid="279"/>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42" presetClass="path" presetSubtype="0" accel="50000" decel="50000" fill="hold" grpId="0" nodeType="clickEffect">
                                  <p:stCondLst>
                                    <p:cond delay="0"/>
                                  </p:stCondLst>
                                  <p:childTnLst>
                                    <p:animMotion origin="layout" path="M -1.94444E-6 -4.04624E-6 L 0.19896 -0.15653 " pathEditMode="relative" rAng="0" ptsTypes="AA">
                                      <p:cBhvr>
                                        <p:cTn id="40" dur="2000" fill="hold"/>
                                        <p:tgtEl>
                                          <p:spTgt spid="280"/>
                                        </p:tgtEl>
                                        <p:attrNameLst>
                                          <p:attrName>ppt_x</p:attrName>
                                          <p:attrName>ppt_y</p:attrName>
                                        </p:attrNameLst>
                                      </p:cBhvr>
                                      <p:rCtr x="9948" y="-7838"/>
                                    </p:animMotion>
                                  </p:childTnLst>
                                </p:cTn>
                              </p:par>
                              <p:par>
                                <p:cTn id="41" presetID="42" presetClass="path" presetSubtype="0" accel="50000" decel="50000" fill="hold" grpId="1" nodeType="withEffect">
                                  <p:stCondLst>
                                    <p:cond delay="0"/>
                                  </p:stCondLst>
                                  <p:childTnLst>
                                    <p:animMotion origin="layout" path="M -4.16667E-6 3.52601E-6 L -0.11579 0.163 " pathEditMode="relative" rAng="0" ptsTypes="AA">
                                      <p:cBhvr>
                                        <p:cTn id="42" dur="2000" fill="hold"/>
                                        <p:tgtEl>
                                          <p:spTgt spid="276"/>
                                        </p:tgtEl>
                                        <p:attrNameLst>
                                          <p:attrName>ppt_x</p:attrName>
                                          <p:attrName>ppt_y</p:attrName>
                                        </p:attrNameLst>
                                      </p:cBhvr>
                                      <p:rCtr x="-5799" y="8139"/>
                                    </p:animMotion>
                                  </p:childTnLst>
                                </p:cTn>
                              </p:par>
                              <p:par>
                                <p:cTn id="43" presetID="42" presetClass="path" presetSubtype="0" accel="50000" decel="50000" fill="hold" grpId="1" nodeType="withEffect">
                                  <p:stCondLst>
                                    <p:cond delay="0"/>
                                  </p:stCondLst>
                                  <p:childTnLst>
                                    <p:animMotion origin="layout" path="M 4.16667E-6 7.51445E-7 L -0.03108 -0.24439 " pathEditMode="relative" rAng="0" ptsTypes="AA">
                                      <p:cBhvr>
                                        <p:cTn id="44" dur="2000" fill="hold"/>
                                        <p:tgtEl>
                                          <p:spTgt spid="277"/>
                                        </p:tgtEl>
                                        <p:attrNameLst>
                                          <p:attrName>ppt_x</p:attrName>
                                          <p:attrName>ppt_y</p:attrName>
                                        </p:attrNameLst>
                                      </p:cBhvr>
                                      <p:rCtr x="-1563" y="-12231"/>
                                    </p:animMotion>
                                  </p:childTnLst>
                                </p:cTn>
                              </p:par>
                              <p:par>
                                <p:cTn id="45" presetID="42" presetClass="path" presetSubtype="0" accel="50000" decel="50000" fill="hold" grpId="1" nodeType="withEffect">
                                  <p:stCondLst>
                                    <p:cond delay="0"/>
                                  </p:stCondLst>
                                  <p:childTnLst>
                                    <p:animMotion origin="layout" path="M 0 -1.6763E-6 L -0.24722 -0.00902 " pathEditMode="relative" rAng="0" ptsTypes="AA">
                                      <p:cBhvr>
                                        <p:cTn id="46" dur="2000" fill="hold"/>
                                        <p:tgtEl>
                                          <p:spTgt spid="278"/>
                                        </p:tgtEl>
                                        <p:attrNameLst>
                                          <p:attrName>ppt_x</p:attrName>
                                          <p:attrName>ppt_y</p:attrName>
                                        </p:attrNameLst>
                                      </p:cBhvr>
                                      <p:rCtr x="-12361" y="-462"/>
                                    </p:animMotion>
                                  </p:childTnLst>
                                </p:cTn>
                              </p:par>
                              <p:par>
                                <p:cTn id="47" presetID="42" presetClass="path" presetSubtype="0" accel="50000" decel="50000" fill="hold" grpId="1" nodeType="withEffect">
                                  <p:stCondLst>
                                    <p:cond delay="0"/>
                                  </p:stCondLst>
                                  <p:childTnLst>
                                    <p:animMotion origin="layout" path="M 1.66667E-6 -2.71676E-6 L 0.1842 0.1348 " pathEditMode="relative" rAng="0" ptsTypes="AA">
                                      <p:cBhvr>
                                        <p:cTn id="48" dur="2000" fill="hold"/>
                                        <p:tgtEl>
                                          <p:spTgt spid="279"/>
                                        </p:tgtEl>
                                        <p:attrNameLst>
                                          <p:attrName>ppt_x</p:attrName>
                                          <p:attrName>ppt_y</p:attrName>
                                        </p:attrNameLst>
                                      </p:cBhvr>
                                      <p:rCtr x="9201" y="6728"/>
                                    </p:animMotion>
                                  </p:childTnLst>
                                </p:cTn>
                              </p:par>
                              <p:par>
                                <p:cTn id="49" presetID="22" presetClass="entr" presetSubtype="8" fill="hold" nodeType="withEffect">
                                  <p:stCondLst>
                                    <p:cond delay="1000"/>
                                  </p:stCondLst>
                                  <p:childTnLst>
                                    <p:set>
                                      <p:cBhvr>
                                        <p:cTn id="50" dur="1" fill="hold">
                                          <p:stCondLst>
                                            <p:cond delay="0"/>
                                          </p:stCondLst>
                                        </p:cTn>
                                        <p:tgtEl>
                                          <p:spTgt spid="281"/>
                                        </p:tgtEl>
                                        <p:attrNameLst>
                                          <p:attrName>style.visibility</p:attrName>
                                        </p:attrNameLst>
                                      </p:cBhvr>
                                      <p:to>
                                        <p:strVal val="visible"/>
                                      </p:to>
                                    </p:set>
                                    <p:animEffect transition="in" filter="wipe(left)">
                                      <p:cBhvr>
                                        <p:cTn id="51" dur="1000"/>
                                        <p:tgtEl>
                                          <p:spTgt spid="281"/>
                                        </p:tgtEl>
                                      </p:cBhvr>
                                    </p:animEffect>
                                  </p:childTnLst>
                                </p:cTn>
                              </p:par>
                              <p:par>
                                <p:cTn id="52" presetID="22" presetClass="entr" presetSubtype="2" fill="hold" nodeType="withEffect">
                                  <p:stCondLst>
                                    <p:cond delay="1000"/>
                                  </p:stCondLst>
                                  <p:childTnLst>
                                    <p:set>
                                      <p:cBhvr>
                                        <p:cTn id="53" dur="1" fill="hold">
                                          <p:stCondLst>
                                            <p:cond delay="0"/>
                                          </p:stCondLst>
                                        </p:cTn>
                                        <p:tgtEl>
                                          <p:spTgt spid="282"/>
                                        </p:tgtEl>
                                        <p:attrNameLst>
                                          <p:attrName>style.visibility</p:attrName>
                                        </p:attrNameLst>
                                      </p:cBhvr>
                                      <p:to>
                                        <p:strVal val="visible"/>
                                      </p:to>
                                    </p:set>
                                    <p:animEffect transition="in" filter="wipe(right)">
                                      <p:cBhvr>
                                        <p:cTn id="54" dur="1000"/>
                                        <p:tgtEl>
                                          <p:spTgt spid="282"/>
                                        </p:tgtEl>
                                      </p:cBhvr>
                                    </p:animEffect>
                                  </p:childTnLst>
                                </p:cTn>
                              </p:par>
                              <p:par>
                                <p:cTn id="55" presetID="22" presetClass="entr" presetSubtype="2" fill="hold" nodeType="withEffect">
                                  <p:stCondLst>
                                    <p:cond delay="1000"/>
                                  </p:stCondLst>
                                  <p:childTnLst>
                                    <p:set>
                                      <p:cBhvr>
                                        <p:cTn id="56" dur="1" fill="hold">
                                          <p:stCondLst>
                                            <p:cond delay="0"/>
                                          </p:stCondLst>
                                        </p:cTn>
                                        <p:tgtEl>
                                          <p:spTgt spid="283"/>
                                        </p:tgtEl>
                                        <p:attrNameLst>
                                          <p:attrName>style.visibility</p:attrName>
                                        </p:attrNameLst>
                                      </p:cBhvr>
                                      <p:to>
                                        <p:strVal val="visible"/>
                                      </p:to>
                                    </p:set>
                                    <p:animEffect transition="in" filter="wipe(right)">
                                      <p:cBhvr>
                                        <p:cTn id="57" dur="1000"/>
                                        <p:tgtEl>
                                          <p:spTgt spid="283"/>
                                        </p:tgtEl>
                                      </p:cBhvr>
                                    </p:animEffect>
                                  </p:childTnLst>
                                </p:cTn>
                              </p:par>
                              <p:par>
                                <p:cTn id="58" presetID="22" presetClass="entr" presetSubtype="4" fill="hold" nodeType="withEffect">
                                  <p:stCondLst>
                                    <p:cond delay="1000"/>
                                  </p:stCondLst>
                                  <p:childTnLst>
                                    <p:set>
                                      <p:cBhvr>
                                        <p:cTn id="59" dur="1" fill="hold">
                                          <p:stCondLst>
                                            <p:cond delay="0"/>
                                          </p:stCondLst>
                                        </p:cTn>
                                        <p:tgtEl>
                                          <p:spTgt spid="284"/>
                                        </p:tgtEl>
                                        <p:attrNameLst>
                                          <p:attrName>style.visibility</p:attrName>
                                        </p:attrNameLst>
                                      </p:cBhvr>
                                      <p:to>
                                        <p:strVal val="visible"/>
                                      </p:to>
                                    </p:set>
                                    <p:animEffect transition="in" filter="wipe(down)">
                                      <p:cBhvr>
                                        <p:cTn id="60" dur="1000"/>
                                        <p:tgtEl>
                                          <p:spTgt spid="284"/>
                                        </p:tgtEl>
                                      </p:cBhvr>
                                    </p:animEffect>
                                  </p:childTnLst>
                                </p:cTn>
                              </p:par>
                              <p:par>
                                <p:cTn id="61" presetID="22" presetClass="entr" presetSubtype="8" fill="hold" nodeType="withEffect">
                                  <p:stCondLst>
                                    <p:cond delay="1000"/>
                                  </p:stCondLst>
                                  <p:childTnLst>
                                    <p:set>
                                      <p:cBhvr>
                                        <p:cTn id="62" dur="1" fill="hold">
                                          <p:stCondLst>
                                            <p:cond delay="0"/>
                                          </p:stCondLst>
                                        </p:cTn>
                                        <p:tgtEl>
                                          <p:spTgt spid="285"/>
                                        </p:tgtEl>
                                        <p:attrNameLst>
                                          <p:attrName>style.visibility</p:attrName>
                                        </p:attrNameLst>
                                      </p:cBhvr>
                                      <p:to>
                                        <p:strVal val="visible"/>
                                      </p:to>
                                    </p:set>
                                    <p:animEffect transition="in" filter="wipe(left)">
                                      <p:cBhvr>
                                        <p:cTn id="63" dur="1000"/>
                                        <p:tgtEl>
                                          <p:spTgt spid="28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45"/>
                                        </p:tgtEl>
                                        <p:attrNameLst>
                                          <p:attrName>style.visibility</p:attrName>
                                        </p:attrNameLst>
                                      </p:cBhvr>
                                      <p:to>
                                        <p:strVal val="visible"/>
                                      </p:to>
                                    </p:set>
                                    <p:animEffect transition="in" filter="fade">
                                      <p:cBhvr>
                                        <p:cTn id="66" dur="500"/>
                                        <p:tgtEl>
                                          <p:spTgt spid="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 grpId="0"/>
      <p:bldP spid="276" grpId="1"/>
      <p:bldP spid="277" grpId="0"/>
      <p:bldP spid="277" grpId="1"/>
      <p:bldP spid="278" grpId="0"/>
      <p:bldP spid="278" grpId="1"/>
      <p:bldP spid="279" grpId="0"/>
      <p:bldP spid="279" grpId="1"/>
      <p:bldP spid="280" grpId="0"/>
      <p:bldP spid="280" grpId="1"/>
      <p:bldP spid="3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Antithrombin"/>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40150" y="2609850"/>
            <a:ext cx="1438275" cy="111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Oval 21"/>
          <p:cNvSpPr/>
          <p:nvPr/>
        </p:nvSpPr>
        <p:spPr>
          <a:xfrm>
            <a:off x="3970338" y="3224213"/>
            <a:ext cx="225425" cy="3603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srgbClr val="77933C"/>
              </a:solidFill>
            </a:endParaRPr>
          </a:p>
        </p:txBody>
      </p:sp>
      <p:sp>
        <p:nvSpPr>
          <p:cNvPr id="14" name="Oval 13"/>
          <p:cNvSpPr/>
          <p:nvPr/>
        </p:nvSpPr>
        <p:spPr>
          <a:xfrm>
            <a:off x="3887788" y="2481263"/>
            <a:ext cx="223837" cy="3603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prstClr val="white"/>
              </a:solidFill>
            </a:endParaRPr>
          </a:p>
        </p:txBody>
      </p:sp>
      <p:sp>
        <p:nvSpPr>
          <p:cNvPr id="14341" name="TextBox 14"/>
          <p:cNvSpPr txBox="1">
            <a:spLocks noChangeArrowheads="1"/>
          </p:cNvSpPr>
          <p:nvPr/>
        </p:nvSpPr>
        <p:spPr bwMode="auto">
          <a:xfrm>
            <a:off x="3522663" y="2063750"/>
            <a:ext cx="1190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1600">
                <a:solidFill>
                  <a:schemeClr val="accent1"/>
                </a:solidFill>
                <a:latin typeface="Arial" charset="0"/>
              </a:rPr>
              <a:t>Epitope 1</a:t>
            </a:r>
          </a:p>
        </p:txBody>
      </p:sp>
      <p:sp>
        <p:nvSpPr>
          <p:cNvPr id="18" name="Oval 17"/>
          <p:cNvSpPr/>
          <p:nvPr/>
        </p:nvSpPr>
        <p:spPr>
          <a:xfrm>
            <a:off x="5026025" y="3224213"/>
            <a:ext cx="225425" cy="3603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prstClr val="white"/>
              </a:solidFill>
            </a:endParaRPr>
          </a:p>
        </p:txBody>
      </p:sp>
      <p:sp>
        <p:nvSpPr>
          <p:cNvPr id="21" name="Oval 20"/>
          <p:cNvSpPr/>
          <p:nvPr/>
        </p:nvSpPr>
        <p:spPr>
          <a:xfrm>
            <a:off x="4600575" y="3414713"/>
            <a:ext cx="225425" cy="3603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prstClr val="white"/>
              </a:solidFill>
            </a:endParaRPr>
          </a:p>
        </p:txBody>
      </p:sp>
      <p:sp>
        <p:nvSpPr>
          <p:cNvPr id="17" name="Oval 16"/>
          <p:cNvSpPr/>
          <p:nvPr/>
        </p:nvSpPr>
        <p:spPr>
          <a:xfrm>
            <a:off x="4729163" y="2863850"/>
            <a:ext cx="223837" cy="36036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prstClr val="white"/>
              </a:solidFill>
            </a:endParaRPr>
          </a:p>
        </p:txBody>
      </p:sp>
      <p:sp>
        <p:nvSpPr>
          <p:cNvPr id="17417" name="TextBox 167"/>
          <p:cNvSpPr txBox="1">
            <a:spLocks noChangeArrowheads="1"/>
          </p:cNvSpPr>
          <p:nvPr/>
        </p:nvSpPr>
        <p:spPr bwMode="auto">
          <a:xfrm>
            <a:off x="5118100" y="2805113"/>
            <a:ext cx="16986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1600" dirty="0" smtClean="0">
                <a:solidFill>
                  <a:schemeClr val="accent5"/>
                </a:solidFill>
                <a:latin typeface="Arial" charset="0"/>
              </a:rPr>
              <a:t>Epitope 2</a:t>
            </a:r>
          </a:p>
        </p:txBody>
      </p:sp>
      <p:sp>
        <p:nvSpPr>
          <p:cNvPr id="17418" name="TextBox 168"/>
          <p:cNvSpPr txBox="1">
            <a:spLocks noChangeArrowheads="1"/>
          </p:cNvSpPr>
          <p:nvPr/>
        </p:nvSpPr>
        <p:spPr bwMode="auto">
          <a:xfrm>
            <a:off x="2900363" y="3321050"/>
            <a:ext cx="11001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1600" dirty="0" smtClean="0">
                <a:solidFill>
                  <a:schemeClr val="accent4">
                    <a:lumMod val="60000"/>
                    <a:lumOff val="40000"/>
                  </a:schemeClr>
                </a:solidFill>
                <a:latin typeface="Arial" charset="0"/>
              </a:rPr>
              <a:t>Epitope 5</a:t>
            </a:r>
          </a:p>
        </p:txBody>
      </p:sp>
      <p:sp>
        <p:nvSpPr>
          <p:cNvPr id="17419" name="TextBox 169"/>
          <p:cNvSpPr txBox="1">
            <a:spLocks noChangeArrowheads="1"/>
          </p:cNvSpPr>
          <p:nvPr/>
        </p:nvSpPr>
        <p:spPr bwMode="auto">
          <a:xfrm>
            <a:off x="5251450" y="3479800"/>
            <a:ext cx="1698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1600" dirty="0" smtClean="0">
                <a:solidFill>
                  <a:schemeClr val="bg2">
                    <a:lumMod val="60000"/>
                    <a:lumOff val="40000"/>
                  </a:schemeClr>
                </a:solidFill>
                <a:latin typeface="Arial" charset="0"/>
              </a:rPr>
              <a:t>Epitope 3</a:t>
            </a:r>
          </a:p>
        </p:txBody>
      </p:sp>
      <p:sp>
        <p:nvSpPr>
          <p:cNvPr id="14348" name="TextBox 170"/>
          <p:cNvSpPr txBox="1">
            <a:spLocks noChangeArrowheads="1"/>
          </p:cNvSpPr>
          <p:nvPr/>
        </p:nvSpPr>
        <p:spPr bwMode="auto">
          <a:xfrm>
            <a:off x="4024313" y="3778250"/>
            <a:ext cx="11318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1600">
                <a:solidFill>
                  <a:srgbClr val="FF0000"/>
                </a:solidFill>
                <a:latin typeface="Arial" charset="0"/>
              </a:rPr>
              <a:t>Epitope 4</a:t>
            </a:r>
          </a:p>
        </p:txBody>
      </p:sp>
      <p:cxnSp>
        <p:nvCxnSpPr>
          <p:cNvPr id="270" name="Straight Connector 269"/>
          <p:cNvCxnSpPr/>
          <p:nvPr/>
        </p:nvCxnSpPr>
        <p:spPr>
          <a:xfrm>
            <a:off x="5911850" y="3368675"/>
            <a:ext cx="711200" cy="7938"/>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flipV="1">
            <a:off x="5143500" y="2314575"/>
            <a:ext cx="411163" cy="503238"/>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flipH="1" flipV="1">
            <a:off x="2855913" y="2122488"/>
            <a:ext cx="688975" cy="376237"/>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4352" name="Group 615"/>
          <p:cNvGrpSpPr>
            <a:grpSpLocks/>
          </p:cNvGrpSpPr>
          <p:nvPr/>
        </p:nvGrpSpPr>
        <p:grpSpPr bwMode="auto">
          <a:xfrm>
            <a:off x="6970713" y="2976563"/>
            <a:ext cx="1112837" cy="892175"/>
            <a:chOff x="6969664" y="2976817"/>
            <a:chExt cx="1113698" cy="892012"/>
          </a:xfrm>
        </p:grpSpPr>
        <p:grpSp>
          <p:nvGrpSpPr>
            <p:cNvPr id="14576" name="Group 293"/>
            <p:cNvGrpSpPr>
              <a:grpSpLocks/>
            </p:cNvGrpSpPr>
            <p:nvPr/>
          </p:nvGrpSpPr>
          <p:grpSpPr bwMode="auto">
            <a:xfrm>
              <a:off x="6969664" y="2976817"/>
              <a:ext cx="1113698" cy="892012"/>
              <a:chOff x="5283086" y="3620039"/>
              <a:chExt cx="1334454" cy="1019341"/>
            </a:xfrm>
          </p:grpSpPr>
          <p:sp>
            <p:nvSpPr>
              <p:cNvPr id="285" name="Freeform 230"/>
              <p:cNvSpPr>
                <a:spLocks noChangeAspect="1"/>
              </p:cNvSpPr>
              <p:nvPr/>
            </p:nvSpPr>
            <p:spPr bwMode="auto">
              <a:xfrm rot="21392450">
                <a:off x="5283086" y="3620039"/>
                <a:ext cx="1334454" cy="101934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620" name="Freeform 230"/>
              <p:cNvSpPr>
                <a:spLocks noChangeAspect="1"/>
              </p:cNvSpPr>
              <p:nvPr/>
            </p:nvSpPr>
            <p:spPr bwMode="auto">
              <a:xfrm rot="21392450">
                <a:off x="5283452" y="3620039"/>
                <a:ext cx="1334088" cy="1018524"/>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4583"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84"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85"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86"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587"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588"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589"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590"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591"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92"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93"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94"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95"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96"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97"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98"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99"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0"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1"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2"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3"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4"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5"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6"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7"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8"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09"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10"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11"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12"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13"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14"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15"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16"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617"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618"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619"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620"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621"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622"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623"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624"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625"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626"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627"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628"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4577" name="Freeform 234"/>
            <p:cNvSpPr>
              <a:spLocks noChangeAspect="1"/>
            </p:cNvSpPr>
            <p:nvPr/>
          </p:nvSpPr>
          <p:spPr bwMode="auto">
            <a:xfrm rot="-3317777">
              <a:off x="7846133" y="3461508"/>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78" name="Freeform 234"/>
            <p:cNvSpPr>
              <a:spLocks noChangeAspect="1"/>
            </p:cNvSpPr>
            <p:nvPr/>
          </p:nvSpPr>
          <p:spPr bwMode="auto">
            <a:xfrm rot="-3317777">
              <a:off x="7842789" y="3302420"/>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14353" name="Group 666"/>
          <p:cNvGrpSpPr>
            <a:grpSpLocks/>
          </p:cNvGrpSpPr>
          <p:nvPr/>
        </p:nvGrpSpPr>
        <p:grpSpPr bwMode="auto">
          <a:xfrm>
            <a:off x="5521325" y="1316038"/>
            <a:ext cx="1103313" cy="836612"/>
            <a:chOff x="5521282" y="1316353"/>
            <a:chExt cx="1103704" cy="836830"/>
          </a:xfrm>
        </p:grpSpPr>
        <p:grpSp>
          <p:nvGrpSpPr>
            <p:cNvPr id="14523" name="Group 293"/>
            <p:cNvGrpSpPr>
              <a:grpSpLocks/>
            </p:cNvGrpSpPr>
            <p:nvPr/>
          </p:nvGrpSpPr>
          <p:grpSpPr bwMode="auto">
            <a:xfrm>
              <a:off x="5521282" y="1316353"/>
              <a:ext cx="1103704" cy="836830"/>
              <a:chOff x="5284122" y="3682797"/>
              <a:chExt cx="1322478" cy="956281"/>
            </a:xfrm>
          </p:grpSpPr>
          <p:sp>
            <p:nvSpPr>
              <p:cNvPr id="284" name="Freeform 230"/>
              <p:cNvSpPr>
                <a:spLocks noChangeAspect="1"/>
              </p:cNvSpPr>
              <p:nvPr/>
            </p:nvSpPr>
            <p:spPr bwMode="auto">
              <a:xfrm rot="21392450">
                <a:off x="5284122" y="3682797"/>
                <a:ext cx="1320575" cy="9562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671" name="Freeform 230"/>
              <p:cNvSpPr>
                <a:spLocks noChangeAspect="1"/>
              </p:cNvSpPr>
              <p:nvPr/>
            </p:nvSpPr>
            <p:spPr bwMode="auto">
              <a:xfrm rot="21392450">
                <a:off x="5285440" y="3682797"/>
                <a:ext cx="1321160"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4530"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31"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32"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33"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534"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535"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536"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537"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538"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39"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0"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1"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2"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3"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4"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5"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6"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7"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8"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49"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0"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1"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2"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3"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4"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5"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6"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7"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8"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59"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60"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61"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62"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63"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64"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565"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566"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567"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68"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69"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70"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71"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72"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73"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74"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575"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4524" name="Freeform 234"/>
            <p:cNvSpPr>
              <a:spLocks noChangeAspect="1"/>
            </p:cNvSpPr>
            <p:nvPr/>
          </p:nvSpPr>
          <p:spPr bwMode="auto">
            <a:xfrm rot="-3317777">
              <a:off x="6396886" y="1746123"/>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25" name="Freeform 234"/>
            <p:cNvSpPr>
              <a:spLocks noChangeAspect="1"/>
            </p:cNvSpPr>
            <p:nvPr/>
          </p:nvSpPr>
          <p:spPr bwMode="auto">
            <a:xfrm rot="-3317777">
              <a:off x="6308134" y="141119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14354" name="Group 717"/>
          <p:cNvGrpSpPr>
            <a:grpSpLocks/>
          </p:cNvGrpSpPr>
          <p:nvPr/>
        </p:nvGrpSpPr>
        <p:grpSpPr bwMode="auto">
          <a:xfrm>
            <a:off x="1562100" y="1311275"/>
            <a:ext cx="1230313" cy="838200"/>
            <a:chOff x="1561435" y="1310897"/>
            <a:chExt cx="1230718" cy="838921"/>
          </a:xfrm>
        </p:grpSpPr>
        <p:grpSp>
          <p:nvGrpSpPr>
            <p:cNvPr id="14468" name="Group 293"/>
            <p:cNvGrpSpPr>
              <a:grpSpLocks/>
            </p:cNvGrpSpPr>
            <p:nvPr/>
          </p:nvGrpSpPr>
          <p:grpSpPr bwMode="auto">
            <a:xfrm>
              <a:off x="1561435" y="1310897"/>
              <a:ext cx="1230718" cy="838921"/>
              <a:chOff x="5051663" y="3693982"/>
              <a:chExt cx="1324827" cy="958669"/>
            </a:xfrm>
          </p:grpSpPr>
          <p:sp>
            <p:nvSpPr>
              <p:cNvPr id="283" name="Freeform 230"/>
              <p:cNvSpPr>
                <a:spLocks noChangeAspect="1"/>
              </p:cNvSpPr>
              <p:nvPr/>
            </p:nvSpPr>
            <p:spPr bwMode="auto">
              <a:xfrm rot="21392450">
                <a:off x="5055082" y="3693982"/>
                <a:ext cx="1321408" cy="956854"/>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schemeClr val="bg1"/>
                  </a:solidFill>
                  <a:cs typeface="+mn-cs"/>
                </a:endParaRPr>
              </a:p>
            </p:txBody>
          </p:sp>
          <p:sp>
            <p:nvSpPr>
              <p:cNvPr id="724" name="Freeform 230"/>
              <p:cNvSpPr>
                <a:spLocks noChangeAspect="1"/>
              </p:cNvSpPr>
              <p:nvPr/>
            </p:nvSpPr>
            <p:spPr bwMode="auto">
              <a:xfrm rot="21392450">
                <a:off x="5051663" y="3696570"/>
                <a:ext cx="1321406"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4477"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78"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79"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80"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481"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482"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483"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484"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485"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86"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87"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88"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89"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0"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1"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2"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3"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4"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5"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6"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7"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8"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99"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0"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1"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2"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3"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4"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5"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6"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7"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8"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09"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10"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511"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512"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513"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514"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15"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16"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17"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18"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19"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20"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521"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522"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4469" name="Freeform 234"/>
            <p:cNvSpPr>
              <a:spLocks noChangeAspect="1"/>
            </p:cNvSpPr>
            <p:nvPr/>
          </p:nvSpPr>
          <p:spPr bwMode="auto">
            <a:xfrm rot="-3317777">
              <a:off x="1896658" y="173087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70" name="Freeform 234"/>
            <p:cNvSpPr>
              <a:spLocks noChangeAspect="1"/>
            </p:cNvSpPr>
            <p:nvPr/>
          </p:nvSpPr>
          <p:spPr bwMode="auto">
            <a:xfrm rot="-3317777">
              <a:off x="1923458" y="188327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71" name="Freeform 234"/>
            <p:cNvSpPr>
              <a:spLocks noChangeAspect="1"/>
            </p:cNvSpPr>
            <p:nvPr/>
          </p:nvSpPr>
          <p:spPr bwMode="auto">
            <a:xfrm rot="-3317777">
              <a:off x="2075858" y="203567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72" name="Freeform 234"/>
            <p:cNvSpPr>
              <a:spLocks noChangeAspect="1"/>
            </p:cNvSpPr>
            <p:nvPr/>
          </p:nvSpPr>
          <p:spPr bwMode="auto">
            <a:xfrm rot="-3317777">
              <a:off x="1722498" y="165217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sp>
        <p:nvSpPr>
          <p:cNvPr id="14355" name="Title 2"/>
          <p:cNvSpPr>
            <a:spLocks noGrp="1"/>
          </p:cNvSpPr>
          <p:nvPr>
            <p:ph type="title"/>
          </p:nvPr>
        </p:nvSpPr>
        <p:spPr>
          <a:xfrm>
            <a:off x="1531938" y="-15240"/>
            <a:ext cx="7283450" cy="1143000"/>
          </a:xfrm>
        </p:spPr>
        <p:txBody>
          <a:bodyPr/>
          <a:lstStyle/>
          <a:p>
            <a:pPr eaLnBrk="1" hangingPunct="1"/>
            <a:r>
              <a:rPr lang="en-US" altLang="en-US" dirty="0" smtClean="0">
                <a:cs typeface="Arial" charset="0"/>
              </a:rPr>
              <a:t>Multiple B-Cells Generate Antibodies That Bind Different Regions Of The Antigen</a:t>
            </a:r>
          </a:p>
        </p:txBody>
      </p:sp>
      <p:grpSp>
        <p:nvGrpSpPr>
          <p:cNvPr id="14356" name="Group 281"/>
          <p:cNvGrpSpPr>
            <a:grpSpLocks/>
          </p:cNvGrpSpPr>
          <p:nvPr/>
        </p:nvGrpSpPr>
        <p:grpSpPr bwMode="auto">
          <a:xfrm>
            <a:off x="1725613" y="4067175"/>
            <a:ext cx="1211262" cy="836613"/>
            <a:chOff x="1782840" y="4410697"/>
            <a:chExt cx="1211343" cy="837350"/>
          </a:xfrm>
        </p:grpSpPr>
        <p:grpSp>
          <p:nvGrpSpPr>
            <p:cNvPr id="14415" name="Group 293"/>
            <p:cNvGrpSpPr>
              <a:grpSpLocks/>
            </p:cNvGrpSpPr>
            <p:nvPr/>
          </p:nvGrpSpPr>
          <p:grpSpPr bwMode="auto">
            <a:xfrm>
              <a:off x="1782840" y="4410697"/>
              <a:ext cx="1211343" cy="837350"/>
              <a:chOff x="5285321" y="3679054"/>
              <a:chExt cx="1451454" cy="956875"/>
            </a:xfrm>
          </p:grpSpPr>
          <p:sp>
            <p:nvSpPr>
              <p:cNvPr id="287" name="Freeform 230"/>
              <p:cNvSpPr>
                <a:spLocks noChangeAspect="1"/>
              </p:cNvSpPr>
              <p:nvPr/>
            </p:nvSpPr>
            <p:spPr bwMode="auto">
              <a:xfrm rot="21392450">
                <a:off x="5285321" y="3679054"/>
                <a:ext cx="1451454" cy="956875"/>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286" name="Freeform 230"/>
              <p:cNvSpPr>
                <a:spLocks noChangeAspect="1"/>
              </p:cNvSpPr>
              <p:nvPr/>
            </p:nvSpPr>
            <p:spPr bwMode="auto">
              <a:xfrm rot="21392450">
                <a:off x="5285321" y="3679054"/>
                <a:ext cx="1451288"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4422"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23"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24"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25"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426"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427"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428"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429"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430"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31"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32"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33"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34"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35"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36"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37"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38"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39"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0"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1"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2"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3"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4"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5"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6"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7"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8"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49"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50"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51"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52"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53"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54"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55"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56"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457"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458"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459"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60"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61"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62"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63"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64"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65"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66"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467"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4416" name="Freeform 234"/>
            <p:cNvSpPr>
              <a:spLocks noChangeAspect="1"/>
            </p:cNvSpPr>
            <p:nvPr/>
          </p:nvSpPr>
          <p:spPr bwMode="auto">
            <a:xfrm rot="-3317777">
              <a:off x="2657444" y="484374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17" name="Freeform 234"/>
            <p:cNvSpPr>
              <a:spLocks noChangeAspect="1"/>
            </p:cNvSpPr>
            <p:nvPr/>
          </p:nvSpPr>
          <p:spPr bwMode="auto">
            <a:xfrm rot="-3317777">
              <a:off x="2689268" y="469470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14357" name="Group 332"/>
          <p:cNvGrpSpPr>
            <a:grpSpLocks/>
          </p:cNvGrpSpPr>
          <p:nvPr/>
        </p:nvGrpSpPr>
        <p:grpSpPr bwMode="auto">
          <a:xfrm>
            <a:off x="4525963" y="4913313"/>
            <a:ext cx="908050" cy="1139825"/>
            <a:chOff x="4592100" y="5178195"/>
            <a:chExt cx="907348" cy="1140485"/>
          </a:xfrm>
        </p:grpSpPr>
        <p:grpSp>
          <p:nvGrpSpPr>
            <p:cNvPr id="14362" name="Group 293"/>
            <p:cNvGrpSpPr>
              <a:grpSpLocks/>
            </p:cNvGrpSpPr>
            <p:nvPr/>
          </p:nvGrpSpPr>
          <p:grpSpPr bwMode="auto">
            <a:xfrm>
              <a:off x="4592100" y="5178195"/>
              <a:ext cx="907348" cy="1140485"/>
              <a:chOff x="5296526" y="3689215"/>
              <a:chExt cx="1087201" cy="1303280"/>
            </a:xfrm>
          </p:grpSpPr>
          <p:sp>
            <p:nvSpPr>
              <p:cNvPr id="288" name="Freeform 230"/>
              <p:cNvSpPr>
                <a:spLocks noChangeAspect="1"/>
              </p:cNvSpPr>
              <p:nvPr/>
            </p:nvSpPr>
            <p:spPr bwMode="auto">
              <a:xfrm rot="21392450">
                <a:off x="5296526" y="3692845"/>
                <a:ext cx="1087201" cy="1299650"/>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337" name="Freeform 230"/>
              <p:cNvSpPr>
                <a:spLocks noChangeAspect="1"/>
              </p:cNvSpPr>
              <p:nvPr/>
            </p:nvSpPr>
            <p:spPr bwMode="auto">
              <a:xfrm rot="21392450">
                <a:off x="5296526" y="3689215"/>
                <a:ext cx="1087201" cy="12997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4369"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70"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71"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72"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373"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374"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375"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376"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4377"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378"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79"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0"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1"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2"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3"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4"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5"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6"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7"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8"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89"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0"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1"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2"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3"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4"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5"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6"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7"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8"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99"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00"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01"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02"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403"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404"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405"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4406"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07"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08"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09"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10"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11"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12"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4413"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4414"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4363" name="Freeform 235"/>
            <p:cNvSpPr>
              <a:spLocks noChangeAspect="1"/>
            </p:cNvSpPr>
            <p:nvPr/>
          </p:nvSpPr>
          <p:spPr bwMode="auto">
            <a:xfrm rot="-3317777">
              <a:off x="5303296" y="5867351"/>
              <a:ext cx="13892" cy="15899"/>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4364" name="Freeform 235"/>
            <p:cNvSpPr>
              <a:spLocks noChangeAspect="1"/>
            </p:cNvSpPr>
            <p:nvPr/>
          </p:nvSpPr>
          <p:spPr bwMode="auto">
            <a:xfrm rot="-3317777">
              <a:off x="4913104" y="6019751"/>
              <a:ext cx="13892" cy="15899"/>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cxnSp>
        <p:nvCxnSpPr>
          <p:cNvPr id="384" name="Straight Connector 383"/>
          <p:cNvCxnSpPr/>
          <p:nvPr/>
        </p:nvCxnSpPr>
        <p:spPr>
          <a:xfrm flipH="1">
            <a:off x="3017838" y="3817938"/>
            <a:ext cx="546100" cy="350837"/>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p:cNvCxnSpPr/>
          <p:nvPr/>
        </p:nvCxnSpPr>
        <p:spPr>
          <a:xfrm>
            <a:off x="4772025" y="4100513"/>
            <a:ext cx="79375" cy="673100"/>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93" name="TextBox 292"/>
          <p:cNvSpPr txBox="1">
            <a:spLocks noChangeArrowheads="1"/>
          </p:cNvSpPr>
          <p:nvPr/>
        </p:nvSpPr>
        <p:spPr bwMode="auto">
          <a:xfrm>
            <a:off x="5592327" y="5136938"/>
            <a:ext cx="26812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1600" dirty="0" smtClean="0">
                <a:solidFill>
                  <a:schemeClr val="bg1"/>
                </a:solidFill>
                <a:latin typeface="+mj-lt"/>
              </a:rPr>
              <a:t>Plasma B-cells producing antibodies</a:t>
            </a:r>
          </a:p>
        </p:txBody>
      </p:sp>
      <p:sp>
        <p:nvSpPr>
          <p:cNvPr id="289" name="Rectangle 302"/>
          <p:cNvSpPr>
            <a:spLocks noChangeArrowheads="1"/>
          </p:cNvSpPr>
          <p:nvPr/>
        </p:nvSpPr>
        <p:spPr bwMode="auto">
          <a:xfrm>
            <a:off x="1587" y="6082591"/>
            <a:ext cx="567603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800" b="1" dirty="0" smtClean="0">
                <a:solidFill>
                  <a:schemeClr val="bg1"/>
                </a:solidFill>
                <a:latin typeface="+mj-lt"/>
              </a:rPr>
              <a:t>1. </a:t>
            </a:r>
            <a:r>
              <a:rPr lang="en-US" altLang="en-US" sz="800" dirty="0" smtClean="0">
                <a:solidFill>
                  <a:schemeClr val="bg1"/>
                </a:solidFill>
                <a:latin typeface="+mj-lt"/>
              </a:rPr>
              <a:t>Khanna R (2011) </a:t>
            </a:r>
            <a:r>
              <a:rPr lang="en-US" altLang="en-US" sz="800" i="1" dirty="0" smtClean="0">
                <a:solidFill>
                  <a:schemeClr val="bg1"/>
                </a:solidFill>
                <a:latin typeface="+mj-lt"/>
              </a:rPr>
              <a:t>Immunology.</a:t>
            </a:r>
            <a:r>
              <a:rPr lang="en-US" altLang="en-US" sz="800" dirty="0" smtClean="0">
                <a:solidFill>
                  <a:schemeClr val="bg1"/>
                </a:solidFill>
                <a:latin typeface="+mj-lt"/>
              </a:rPr>
              <a:t> Oxford: Oxford University Press;</a:t>
            </a:r>
          </a:p>
          <a:p>
            <a:pPr>
              <a:defRPr/>
            </a:pPr>
            <a:r>
              <a:rPr lang="en-US" altLang="en-US" sz="800" b="1" dirty="0" smtClean="0">
                <a:solidFill>
                  <a:schemeClr val="bg1"/>
                </a:solidFill>
                <a:latin typeface="+mj-lt"/>
              </a:rPr>
              <a:t>2. </a:t>
            </a:r>
            <a:r>
              <a:rPr lang="en-US" altLang="en-US" sz="800" dirty="0" err="1" smtClean="0">
                <a:solidFill>
                  <a:schemeClr val="bg1"/>
                </a:solidFill>
                <a:latin typeface="+mj-lt"/>
              </a:rPr>
              <a:t>Sompayrac</a:t>
            </a:r>
            <a:r>
              <a:rPr lang="en-US" altLang="en-US" sz="800" dirty="0" smtClean="0">
                <a:solidFill>
                  <a:schemeClr val="bg1"/>
                </a:solidFill>
                <a:latin typeface="+mj-lt"/>
              </a:rPr>
              <a:t> L </a:t>
            </a:r>
            <a:r>
              <a:rPr lang="en-US" altLang="en-US" sz="800" dirty="0">
                <a:solidFill>
                  <a:schemeClr val="bg1"/>
                </a:solidFill>
                <a:latin typeface="+mj-lt"/>
              </a:rPr>
              <a:t>(2012</a:t>
            </a:r>
            <a:r>
              <a:rPr lang="en-US" altLang="en-US" sz="800" dirty="0" smtClean="0">
                <a:solidFill>
                  <a:schemeClr val="bg1"/>
                </a:solidFill>
                <a:latin typeface="+mj-lt"/>
              </a:rPr>
              <a:t>) </a:t>
            </a:r>
            <a:r>
              <a:rPr lang="en-US" altLang="en-US" sz="800" i="1" dirty="0">
                <a:solidFill>
                  <a:schemeClr val="bg1"/>
                </a:solidFill>
                <a:latin typeface="+mj-lt"/>
              </a:rPr>
              <a:t>How The Immune System Works.</a:t>
            </a:r>
            <a:r>
              <a:rPr lang="en-US" altLang="en-US" sz="800" dirty="0">
                <a:solidFill>
                  <a:schemeClr val="bg1"/>
                </a:solidFill>
                <a:latin typeface="+mj-lt"/>
              </a:rPr>
              <a:t> Hoboken: Wiley-Blackwell</a:t>
            </a:r>
            <a:r>
              <a:rPr lang="en-US" altLang="en-US" sz="800" dirty="0" smtClean="0">
                <a:solidFill>
                  <a:schemeClr val="bg1"/>
                </a:solidFill>
                <a:latin typeface="+mj-lt"/>
              </a:rPr>
              <a:t>.</a:t>
            </a:r>
            <a:endParaRPr lang="en-US" altLang="en-US" sz="800" dirty="0">
              <a:solidFill>
                <a:schemeClr val="bg1"/>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3"/>
                                        </p:tgtEl>
                                        <p:attrNameLst>
                                          <p:attrName>style.visibility</p:attrName>
                                        </p:attrNameLst>
                                      </p:cBhvr>
                                      <p:to>
                                        <p:strVal val="visible"/>
                                      </p:to>
                                    </p:set>
                                    <p:animEffect transition="in" filter="fade">
                                      <p:cBhvr>
                                        <p:cTn id="7" dur="5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6438" y="3913188"/>
            <a:ext cx="1657350" cy="212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25" y="3914775"/>
            <a:ext cx="1657350" cy="212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2" descr="Antithrombin"/>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40150" y="2609850"/>
            <a:ext cx="1438275" cy="111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Oval 21"/>
          <p:cNvSpPr/>
          <p:nvPr/>
        </p:nvSpPr>
        <p:spPr>
          <a:xfrm>
            <a:off x="3970338" y="3224213"/>
            <a:ext cx="225425" cy="3603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prstClr val="white"/>
              </a:solidFill>
            </a:endParaRPr>
          </a:p>
        </p:txBody>
      </p:sp>
      <p:sp>
        <p:nvSpPr>
          <p:cNvPr id="14" name="Oval 13"/>
          <p:cNvSpPr/>
          <p:nvPr/>
        </p:nvSpPr>
        <p:spPr>
          <a:xfrm>
            <a:off x="3887788" y="2481263"/>
            <a:ext cx="223837" cy="3603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prstClr val="white"/>
              </a:solidFill>
            </a:endParaRPr>
          </a:p>
        </p:txBody>
      </p:sp>
      <p:sp>
        <p:nvSpPr>
          <p:cNvPr id="15367" name="TextBox 14"/>
          <p:cNvSpPr txBox="1">
            <a:spLocks noChangeArrowheads="1"/>
          </p:cNvSpPr>
          <p:nvPr/>
        </p:nvSpPr>
        <p:spPr bwMode="auto">
          <a:xfrm>
            <a:off x="3522663" y="2063750"/>
            <a:ext cx="10779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1600">
                <a:solidFill>
                  <a:schemeClr val="accent1"/>
                </a:solidFill>
                <a:latin typeface="Arial" charset="0"/>
              </a:rPr>
              <a:t>Epitope 1</a:t>
            </a:r>
          </a:p>
        </p:txBody>
      </p:sp>
      <p:sp>
        <p:nvSpPr>
          <p:cNvPr id="18" name="Oval 17"/>
          <p:cNvSpPr/>
          <p:nvPr/>
        </p:nvSpPr>
        <p:spPr>
          <a:xfrm>
            <a:off x="5026025" y="3224213"/>
            <a:ext cx="225425" cy="3603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prstClr val="white"/>
              </a:solidFill>
            </a:endParaRPr>
          </a:p>
        </p:txBody>
      </p:sp>
      <p:sp>
        <p:nvSpPr>
          <p:cNvPr id="21" name="Oval 20"/>
          <p:cNvSpPr/>
          <p:nvPr/>
        </p:nvSpPr>
        <p:spPr>
          <a:xfrm>
            <a:off x="4600575" y="3414713"/>
            <a:ext cx="225425" cy="3603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prstClr val="white"/>
              </a:solidFill>
            </a:endParaRPr>
          </a:p>
        </p:txBody>
      </p:sp>
      <p:sp>
        <p:nvSpPr>
          <p:cNvPr id="17" name="Oval 16"/>
          <p:cNvSpPr/>
          <p:nvPr/>
        </p:nvSpPr>
        <p:spPr>
          <a:xfrm>
            <a:off x="4729163" y="2863850"/>
            <a:ext cx="223837" cy="36036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n w="57150">
                <a:solidFill>
                  <a:prstClr val="black"/>
                </a:solidFill>
              </a:ln>
              <a:solidFill>
                <a:prstClr val="white"/>
              </a:solidFill>
            </a:endParaRPr>
          </a:p>
        </p:txBody>
      </p:sp>
      <p:sp>
        <p:nvSpPr>
          <p:cNvPr id="18443" name="TextBox 167"/>
          <p:cNvSpPr txBox="1">
            <a:spLocks noChangeArrowheads="1"/>
          </p:cNvSpPr>
          <p:nvPr/>
        </p:nvSpPr>
        <p:spPr bwMode="auto">
          <a:xfrm>
            <a:off x="5118100" y="2805113"/>
            <a:ext cx="16986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1600" dirty="0" smtClean="0">
                <a:solidFill>
                  <a:schemeClr val="accent5"/>
                </a:solidFill>
                <a:latin typeface="Arial" charset="0"/>
              </a:rPr>
              <a:t>Epitope 2</a:t>
            </a:r>
          </a:p>
        </p:txBody>
      </p:sp>
      <p:sp>
        <p:nvSpPr>
          <p:cNvPr id="18444" name="TextBox 168"/>
          <p:cNvSpPr txBox="1">
            <a:spLocks noChangeArrowheads="1"/>
          </p:cNvSpPr>
          <p:nvPr/>
        </p:nvSpPr>
        <p:spPr bwMode="auto">
          <a:xfrm>
            <a:off x="2900363" y="3321050"/>
            <a:ext cx="11001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1600" dirty="0" smtClean="0">
                <a:solidFill>
                  <a:schemeClr val="accent4">
                    <a:lumMod val="60000"/>
                    <a:lumOff val="40000"/>
                  </a:schemeClr>
                </a:solidFill>
                <a:latin typeface="Arial" charset="0"/>
              </a:rPr>
              <a:t>Epitope 5</a:t>
            </a:r>
          </a:p>
        </p:txBody>
      </p:sp>
      <p:sp>
        <p:nvSpPr>
          <p:cNvPr id="18445" name="TextBox 169"/>
          <p:cNvSpPr txBox="1">
            <a:spLocks noChangeArrowheads="1"/>
          </p:cNvSpPr>
          <p:nvPr/>
        </p:nvSpPr>
        <p:spPr bwMode="auto">
          <a:xfrm>
            <a:off x="5251450" y="3479800"/>
            <a:ext cx="1698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1600" dirty="0" smtClean="0">
                <a:solidFill>
                  <a:schemeClr val="bg2">
                    <a:lumMod val="60000"/>
                    <a:lumOff val="40000"/>
                  </a:schemeClr>
                </a:solidFill>
                <a:latin typeface="Arial" charset="0"/>
              </a:rPr>
              <a:t>Epitope 3</a:t>
            </a:r>
          </a:p>
        </p:txBody>
      </p:sp>
      <p:sp>
        <p:nvSpPr>
          <p:cNvPr id="15374" name="TextBox 170"/>
          <p:cNvSpPr txBox="1">
            <a:spLocks noChangeArrowheads="1"/>
          </p:cNvSpPr>
          <p:nvPr/>
        </p:nvSpPr>
        <p:spPr bwMode="auto">
          <a:xfrm>
            <a:off x="4024313" y="3778250"/>
            <a:ext cx="11318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1600">
                <a:solidFill>
                  <a:srgbClr val="FF0000"/>
                </a:solidFill>
                <a:latin typeface="Arial" charset="0"/>
              </a:rPr>
              <a:t>Epitope 4</a:t>
            </a:r>
          </a:p>
        </p:txBody>
      </p:sp>
      <p:cxnSp>
        <p:nvCxnSpPr>
          <p:cNvPr id="270" name="Straight Connector 269"/>
          <p:cNvCxnSpPr/>
          <p:nvPr/>
        </p:nvCxnSpPr>
        <p:spPr>
          <a:xfrm>
            <a:off x="5911850" y="3368675"/>
            <a:ext cx="711200" cy="7938"/>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flipV="1">
            <a:off x="5143500" y="2314575"/>
            <a:ext cx="411163" cy="503238"/>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flipH="1" flipV="1">
            <a:off x="2855913" y="2122488"/>
            <a:ext cx="688975" cy="376237"/>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5378" name="Group 615"/>
          <p:cNvGrpSpPr>
            <a:grpSpLocks/>
          </p:cNvGrpSpPr>
          <p:nvPr/>
        </p:nvGrpSpPr>
        <p:grpSpPr bwMode="auto">
          <a:xfrm>
            <a:off x="6965950" y="2976563"/>
            <a:ext cx="1117600" cy="892175"/>
            <a:chOff x="6965708" y="2976819"/>
            <a:chExt cx="1117657" cy="891897"/>
          </a:xfrm>
        </p:grpSpPr>
        <p:grpSp>
          <p:nvGrpSpPr>
            <p:cNvPr id="15613" name="Group 293"/>
            <p:cNvGrpSpPr>
              <a:grpSpLocks/>
            </p:cNvGrpSpPr>
            <p:nvPr/>
          </p:nvGrpSpPr>
          <p:grpSpPr bwMode="auto">
            <a:xfrm>
              <a:off x="6965708" y="2976819"/>
              <a:ext cx="1117657" cy="891897"/>
              <a:chOff x="5278343" y="3620039"/>
              <a:chExt cx="1339197" cy="1019209"/>
            </a:xfrm>
          </p:grpSpPr>
          <p:sp>
            <p:nvSpPr>
              <p:cNvPr id="304" name="Freeform 230"/>
              <p:cNvSpPr>
                <a:spLocks noChangeAspect="1"/>
              </p:cNvSpPr>
              <p:nvPr/>
            </p:nvSpPr>
            <p:spPr bwMode="auto">
              <a:xfrm rot="21392450">
                <a:off x="5278343" y="3620039"/>
                <a:ext cx="1333491" cy="1019209"/>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620" name="Freeform 230"/>
              <p:cNvSpPr>
                <a:spLocks noChangeAspect="1"/>
              </p:cNvSpPr>
              <p:nvPr/>
            </p:nvSpPr>
            <p:spPr bwMode="auto">
              <a:xfrm rot="21392450">
                <a:off x="5283452" y="3620039"/>
                <a:ext cx="1334088" cy="1018524"/>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5620"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21"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22"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23"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624"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625"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626"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627"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628"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29"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0"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1"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2"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3"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4"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5"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6"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7"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8"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39"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0"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1"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2"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3"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4"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5"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6"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7"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8"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49"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50"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51"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52"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53"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54"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655"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656"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657"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58"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59"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60"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61"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62"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63"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64"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665"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5614" name="Freeform 234"/>
            <p:cNvSpPr>
              <a:spLocks noChangeAspect="1"/>
            </p:cNvSpPr>
            <p:nvPr/>
          </p:nvSpPr>
          <p:spPr bwMode="auto">
            <a:xfrm rot="-3317777">
              <a:off x="7846133" y="3461508"/>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15" name="Freeform 234"/>
            <p:cNvSpPr>
              <a:spLocks noChangeAspect="1"/>
            </p:cNvSpPr>
            <p:nvPr/>
          </p:nvSpPr>
          <p:spPr bwMode="auto">
            <a:xfrm rot="-3317777">
              <a:off x="7842789" y="3302420"/>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15379" name="Group 666"/>
          <p:cNvGrpSpPr>
            <a:grpSpLocks/>
          </p:cNvGrpSpPr>
          <p:nvPr/>
        </p:nvGrpSpPr>
        <p:grpSpPr bwMode="auto">
          <a:xfrm>
            <a:off x="5522913" y="1316038"/>
            <a:ext cx="1101725" cy="836612"/>
            <a:chOff x="5521762" y="1316353"/>
            <a:chExt cx="1103224" cy="836656"/>
          </a:xfrm>
        </p:grpSpPr>
        <p:grpSp>
          <p:nvGrpSpPr>
            <p:cNvPr id="15560" name="Group 293"/>
            <p:cNvGrpSpPr>
              <a:grpSpLocks/>
            </p:cNvGrpSpPr>
            <p:nvPr/>
          </p:nvGrpSpPr>
          <p:grpSpPr bwMode="auto">
            <a:xfrm>
              <a:off x="5521762" y="1316353"/>
              <a:ext cx="1103224" cy="836656"/>
              <a:chOff x="5284697" y="3682796"/>
              <a:chExt cx="1321903" cy="956082"/>
            </a:xfrm>
          </p:grpSpPr>
          <p:sp>
            <p:nvSpPr>
              <p:cNvPr id="303" name="Freeform 230"/>
              <p:cNvSpPr>
                <a:spLocks noChangeAspect="1"/>
              </p:cNvSpPr>
              <p:nvPr/>
            </p:nvSpPr>
            <p:spPr bwMode="auto">
              <a:xfrm rot="21392450">
                <a:off x="5284697" y="3682796"/>
                <a:ext cx="1321903" cy="956082"/>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671" name="Freeform 230"/>
              <p:cNvSpPr>
                <a:spLocks noChangeAspect="1"/>
              </p:cNvSpPr>
              <p:nvPr/>
            </p:nvSpPr>
            <p:spPr bwMode="auto">
              <a:xfrm rot="21392450">
                <a:off x="5285440" y="3682797"/>
                <a:ext cx="1321160"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5567"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68"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69"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70"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571"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572"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573"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574"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575"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76"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77"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78"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79"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0"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1"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2"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3"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4"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5"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6"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7"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8"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89"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0"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1"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2"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3"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4"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5"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6"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7"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8"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99"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00"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601"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602"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603"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604"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05"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06"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07"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08"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09"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10"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611"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612"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5561" name="Freeform 234"/>
            <p:cNvSpPr>
              <a:spLocks noChangeAspect="1"/>
            </p:cNvSpPr>
            <p:nvPr/>
          </p:nvSpPr>
          <p:spPr bwMode="auto">
            <a:xfrm rot="-3317777">
              <a:off x="6396886" y="1746123"/>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62" name="Freeform 234"/>
            <p:cNvSpPr>
              <a:spLocks noChangeAspect="1"/>
            </p:cNvSpPr>
            <p:nvPr/>
          </p:nvSpPr>
          <p:spPr bwMode="auto">
            <a:xfrm rot="-3317777">
              <a:off x="6308134" y="141119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15380" name="Group 717"/>
          <p:cNvGrpSpPr>
            <a:grpSpLocks/>
          </p:cNvGrpSpPr>
          <p:nvPr/>
        </p:nvGrpSpPr>
        <p:grpSpPr bwMode="auto">
          <a:xfrm>
            <a:off x="1562100" y="1312863"/>
            <a:ext cx="1227138" cy="836612"/>
            <a:chOff x="1561439" y="1313115"/>
            <a:chExt cx="1228144" cy="836700"/>
          </a:xfrm>
        </p:grpSpPr>
        <p:grpSp>
          <p:nvGrpSpPr>
            <p:cNvPr id="15505" name="Group 293"/>
            <p:cNvGrpSpPr>
              <a:grpSpLocks/>
            </p:cNvGrpSpPr>
            <p:nvPr/>
          </p:nvGrpSpPr>
          <p:grpSpPr bwMode="auto">
            <a:xfrm>
              <a:off x="1561439" y="1313115"/>
              <a:ext cx="1228144" cy="836700"/>
              <a:chOff x="5051663" y="3696519"/>
              <a:chExt cx="1322056" cy="956132"/>
            </a:xfrm>
          </p:grpSpPr>
          <p:sp>
            <p:nvSpPr>
              <p:cNvPr id="302" name="Freeform 230"/>
              <p:cNvSpPr>
                <a:spLocks noChangeAspect="1"/>
              </p:cNvSpPr>
              <p:nvPr/>
            </p:nvSpPr>
            <p:spPr bwMode="auto">
              <a:xfrm rot="21392450">
                <a:off x="5051663" y="3696519"/>
                <a:ext cx="1322056" cy="956132"/>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724" name="Freeform 230"/>
              <p:cNvSpPr>
                <a:spLocks noChangeAspect="1"/>
              </p:cNvSpPr>
              <p:nvPr/>
            </p:nvSpPr>
            <p:spPr bwMode="auto">
              <a:xfrm rot="21392450">
                <a:off x="5051663" y="3696570"/>
                <a:ext cx="1321406"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5514"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15"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16"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17"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518"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519"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520"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521"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522"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23"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24"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25"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26"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27"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28"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29"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0"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1"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2"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3"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4"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5"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6"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7"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8"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39"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40"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41"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42"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43"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44"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45"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46"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47"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48"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549"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550"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551"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52"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53"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54"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55"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56"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57"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58"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559"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5506" name="Freeform 234"/>
            <p:cNvSpPr>
              <a:spLocks noChangeAspect="1"/>
            </p:cNvSpPr>
            <p:nvPr/>
          </p:nvSpPr>
          <p:spPr bwMode="auto">
            <a:xfrm rot="-3317777">
              <a:off x="1896658" y="173087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07" name="Freeform 234"/>
            <p:cNvSpPr>
              <a:spLocks noChangeAspect="1"/>
            </p:cNvSpPr>
            <p:nvPr/>
          </p:nvSpPr>
          <p:spPr bwMode="auto">
            <a:xfrm rot="-3317777">
              <a:off x="1923458" y="188327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08" name="Freeform 234"/>
            <p:cNvSpPr>
              <a:spLocks noChangeAspect="1"/>
            </p:cNvSpPr>
            <p:nvPr/>
          </p:nvSpPr>
          <p:spPr bwMode="auto">
            <a:xfrm rot="-3317777">
              <a:off x="2075858" y="2035675"/>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509" name="Freeform 234"/>
            <p:cNvSpPr>
              <a:spLocks noChangeAspect="1"/>
            </p:cNvSpPr>
            <p:nvPr/>
          </p:nvSpPr>
          <p:spPr bwMode="auto">
            <a:xfrm rot="-3317777">
              <a:off x="1722498" y="165217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sp>
        <p:nvSpPr>
          <p:cNvPr id="15381" name="Title 2"/>
          <p:cNvSpPr>
            <a:spLocks noGrp="1"/>
          </p:cNvSpPr>
          <p:nvPr>
            <p:ph type="title"/>
          </p:nvPr>
        </p:nvSpPr>
        <p:spPr>
          <a:xfrm>
            <a:off x="1525588" y="-15875"/>
            <a:ext cx="7283450" cy="1143000"/>
          </a:xfrm>
        </p:spPr>
        <p:txBody>
          <a:bodyPr/>
          <a:lstStyle/>
          <a:p>
            <a:pPr eaLnBrk="1" hangingPunct="1"/>
            <a:r>
              <a:rPr lang="en-US" altLang="en-US" dirty="0" smtClean="0">
                <a:cs typeface="Arial" charset="0"/>
              </a:rPr>
              <a:t>Polyclonal Vs. Monoclonal Antibodies</a:t>
            </a:r>
          </a:p>
        </p:txBody>
      </p:sp>
      <p:grpSp>
        <p:nvGrpSpPr>
          <p:cNvPr id="15382" name="Group 281"/>
          <p:cNvGrpSpPr>
            <a:grpSpLocks/>
          </p:cNvGrpSpPr>
          <p:nvPr/>
        </p:nvGrpSpPr>
        <p:grpSpPr bwMode="auto">
          <a:xfrm>
            <a:off x="1725613" y="4067175"/>
            <a:ext cx="1211262" cy="836613"/>
            <a:chOff x="1782843" y="4410697"/>
            <a:chExt cx="1211347" cy="837278"/>
          </a:xfrm>
        </p:grpSpPr>
        <p:grpSp>
          <p:nvGrpSpPr>
            <p:cNvPr id="15452" name="Group 293"/>
            <p:cNvGrpSpPr>
              <a:grpSpLocks/>
            </p:cNvGrpSpPr>
            <p:nvPr/>
          </p:nvGrpSpPr>
          <p:grpSpPr bwMode="auto">
            <a:xfrm>
              <a:off x="1782843" y="4410697"/>
              <a:ext cx="1211347" cy="837278"/>
              <a:chOff x="5285321" y="3679054"/>
              <a:chExt cx="1451458" cy="956793"/>
            </a:xfrm>
          </p:grpSpPr>
          <p:sp>
            <p:nvSpPr>
              <p:cNvPr id="306" name="Freeform 230"/>
              <p:cNvSpPr>
                <a:spLocks noChangeAspect="1"/>
              </p:cNvSpPr>
              <p:nvPr/>
            </p:nvSpPr>
            <p:spPr bwMode="auto">
              <a:xfrm rot="21392450">
                <a:off x="5285321" y="3679054"/>
                <a:ext cx="1451458" cy="956793"/>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286" name="Freeform 230"/>
              <p:cNvSpPr>
                <a:spLocks noChangeAspect="1"/>
              </p:cNvSpPr>
              <p:nvPr/>
            </p:nvSpPr>
            <p:spPr bwMode="auto">
              <a:xfrm rot="21392450">
                <a:off x="5285321" y="3679054"/>
                <a:ext cx="1451288" cy="9560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5459"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60"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61"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62"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463"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464"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465"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466"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467"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68"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69"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0"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1"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2"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3"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4"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5"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6"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7"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8"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79"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0"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1"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2"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3"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4"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5"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6"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7"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8"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89"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90"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91"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92"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93"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494"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495"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496"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97"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98"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99"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00"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01"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02"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503"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504"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5453" name="Freeform 234"/>
            <p:cNvSpPr>
              <a:spLocks noChangeAspect="1"/>
            </p:cNvSpPr>
            <p:nvPr/>
          </p:nvSpPr>
          <p:spPr bwMode="auto">
            <a:xfrm rot="-3317777">
              <a:off x="2657444" y="484374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54" name="Freeform 234"/>
            <p:cNvSpPr>
              <a:spLocks noChangeAspect="1"/>
            </p:cNvSpPr>
            <p:nvPr/>
          </p:nvSpPr>
          <p:spPr bwMode="auto">
            <a:xfrm rot="-3317777">
              <a:off x="2689268" y="4694701"/>
              <a:ext cx="31951" cy="3047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grpSp>
        <p:nvGrpSpPr>
          <p:cNvPr id="15383" name="Group 332"/>
          <p:cNvGrpSpPr>
            <a:grpSpLocks/>
          </p:cNvGrpSpPr>
          <p:nvPr/>
        </p:nvGrpSpPr>
        <p:grpSpPr bwMode="auto">
          <a:xfrm>
            <a:off x="4525963" y="4911725"/>
            <a:ext cx="908050" cy="1138238"/>
            <a:chOff x="4592100" y="5176739"/>
            <a:chExt cx="907348" cy="1138878"/>
          </a:xfrm>
        </p:grpSpPr>
        <p:grpSp>
          <p:nvGrpSpPr>
            <p:cNvPr id="15399" name="Group 293"/>
            <p:cNvGrpSpPr>
              <a:grpSpLocks/>
            </p:cNvGrpSpPr>
            <p:nvPr/>
          </p:nvGrpSpPr>
          <p:grpSpPr bwMode="auto">
            <a:xfrm>
              <a:off x="4592100" y="5176739"/>
              <a:ext cx="907348" cy="1138878"/>
              <a:chOff x="5296526" y="3687552"/>
              <a:chExt cx="1087201" cy="1301444"/>
            </a:xfrm>
          </p:grpSpPr>
          <p:sp>
            <p:nvSpPr>
              <p:cNvPr id="305" name="Freeform 230"/>
              <p:cNvSpPr>
                <a:spLocks noChangeAspect="1"/>
              </p:cNvSpPr>
              <p:nvPr/>
            </p:nvSpPr>
            <p:spPr bwMode="auto">
              <a:xfrm rot="21392450">
                <a:off x="5296526" y="3687552"/>
                <a:ext cx="1087201" cy="1299628"/>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solidFill>
                <a:schemeClr val="bg1"/>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337" name="Freeform 230"/>
              <p:cNvSpPr>
                <a:spLocks noChangeAspect="1"/>
              </p:cNvSpPr>
              <p:nvPr/>
            </p:nvSpPr>
            <p:spPr bwMode="auto">
              <a:xfrm rot="21392450">
                <a:off x="5296526" y="3689215"/>
                <a:ext cx="1087201" cy="1299781"/>
              </a:xfrm>
              <a:custGeom>
                <a:avLst/>
                <a:gdLst/>
                <a:ahLst/>
                <a:cxnLst>
                  <a:cxn ang="0">
                    <a:pos x="371" y="407"/>
                  </a:cxn>
                  <a:cxn ang="0">
                    <a:pos x="77" y="1102"/>
                  </a:cxn>
                  <a:cxn ang="0">
                    <a:pos x="281" y="2118"/>
                  </a:cxn>
                  <a:cxn ang="0">
                    <a:pos x="1766" y="2570"/>
                  </a:cxn>
                  <a:cxn ang="0">
                    <a:pos x="2918" y="1542"/>
                  </a:cxn>
                  <a:cxn ang="0">
                    <a:pos x="2438" y="238"/>
                  </a:cxn>
                  <a:cxn ang="0">
                    <a:pos x="953" y="113"/>
                  </a:cxn>
                  <a:cxn ang="0">
                    <a:pos x="371" y="407"/>
                  </a:cxn>
                </a:cxnLst>
                <a:rect l="0" t="0" r="r" b="b"/>
                <a:pathLst>
                  <a:path w="3030" h="2666">
                    <a:moveTo>
                      <a:pt x="371" y="407"/>
                    </a:moveTo>
                    <a:cubicBezTo>
                      <a:pt x="225" y="572"/>
                      <a:pt x="92" y="817"/>
                      <a:pt x="77" y="1102"/>
                    </a:cubicBezTo>
                    <a:cubicBezTo>
                      <a:pt x="62" y="1387"/>
                      <a:pt x="0" y="1873"/>
                      <a:pt x="281" y="2118"/>
                    </a:cubicBezTo>
                    <a:cubicBezTo>
                      <a:pt x="562" y="2363"/>
                      <a:pt x="1327" y="2666"/>
                      <a:pt x="1766" y="2570"/>
                    </a:cubicBezTo>
                    <a:cubicBezTo>
                      <a:pt x="2205" y="2474"/>
                      <a:pt x="2806" y="1931"/>
                      <a:pt x="2918" y="1542"/>
                    </a:cubicBezTo>
                    <a:cubicBezTo>
                      <a:pt x="3030" y="1153"/>
                      <a:pt x="2765" y="476"/>
                      <a:pt x="2438" y="238"/>
                    </a:cubicBezTo>
                    <a:cubicBezTo>
                      <a:pt x="2111" y="0"/>
                      <a:pt x="1296" y="84"/>
                      <a:pt x="953" y="113"/>
                    </a:cubicBezTo>
                    <a:cubicBezTo>
                      <a:pt x="610" y="142"/>
                      <a:pt x="517" y="242"/>
                      <a:pt x="371" y="407"/>
                    </a:cubicBezTo>
                    <a:close/>
                  </a:path>
                </a:pathLst>
              </a:custGeom>
              <a:gradFill rotWithShape="1">
                <a:gsLst>
                  <a:gs pos="0">
                    <a:srgbClr val="FF0000"/>
                  </a:gs>
                  <a:gs pos="50000">
                    <a:srgbClr val="FF6600">
                      <a:alpha val="49001"/>
                    </a:srgbClr>
                  </a:gs>
                  <a:gs pos="100000">
                    <a:srgbClr val="FF0000"/>
                  </a:gs>
                </a:gsLst>
                <a:lin ang="5400000" scaled="1"/>
              </a:gradFill>
              <a:ln w="9525" cap="flat" cmpd="sng">
                <a:solidFill>
                  <a:srgbClr val="FF9933"/>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cs typeface="+mn-cs"/>
                </a:endParaRPr>
              </a:p>
            </p:txBody>
          </p:sp>
          <p:sp>
            <p:nvSpPr>
              <p:cNvPr id="15406" name="Freeform 234"/>
              <p:cNvSpPr>
                <a:spLocks noChangeAspect="1"/>
              </p:cNvSpPr>
              <p:nvPr/>
            </p:nvSpPr>
            <p:spPr bwMode="auto">
              <a:xfrm rot="-3317777">
                <a:off x="6151563" y="3998913"/>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07" name="Freeform 235"/>
              <p:cNvSpPr>
                <a:spLocks noChangeAspect="1"/>
              </p:cNvSpPr>
              <p:nvPr/>
            </p:nvSpPr>
            <p:spPr bwMode="auto">
              <a:xfrm rot="-3317777">
                <a:off x="6122987" y="4227513"/>
                <a:ext cx="15875" cy="1905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08" name="Freeform 238"/>
              <p:cNvSpPr>
                <a:spLocks noChangeAspect="1"/>
              </p:cNvSpPr>
              <p:nvPr/>
            </p:nvSpPr>
            <p:spPr bwMode="auto">
              <a:xfrm rot="-3317777">
                <a:off x="5864225" y="449738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09" name="Freeform 240"/>
              <p:cNvSpPr>
                <a:spLocks noChangeAspect="1"/>
              </p:cNvSpPr>
              <p:nvPr/>
            </p:nvSpPr>
            <p:spPr bwMode="auto">
              <a:xfrm rot="16693675" flipV="1">
                <a:off x="5854700" y="4065588"/>
                <a:ext cx="103188"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410" name="Freeform 242"/>
              <p:cNvSpPr>
                <a:spLocks noChangeAspect="1"/>
              </p:cNvSpPr>
              <p:nvPr/>
            </p:nvSpPr>
            <p:spPr bwMode="auto">
              <a:xfrm rot="18282223" flipH="1">
                <a:off x="5816601" y="3863975"/>
                <a:ext cx="106362"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411" name="Freeform 243"/>
              <p:cNvSpPr>
                <a:spLocks noChangeAspect="1"/>
              </p:cNvSpPr>
              <p:nvPr/>
            </p:nvSpPr>
            <p:spPr bwMode="auto">
              <a:xfrm rot="1370067" flipH="1">
                <a:off x="5775325" y="3900488"/>
                <a:ext cx="106363" cy="185737"/>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412" name="Freeform 244"/>
              <p:cNvSpPr>
                <a:spLocks noChangeAspect="1"/>
              </p:cNvSpPr>
              <p:nvPr/>
            </p:nvSpPr>
            <p:spPr bwMode="auto">
              <a:xfrm rot="-5568246">
                <a:off x="5858668" y="3961607"/>
                <a:ext cx="106363" cy="184150"/>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413" name="Freeform 251"/>
              <p:cNvSpPr>
                <a:spLocks noChangeAspect="1"/>
              </p:cNvSpPr>
              <p:nvPr/>
            </p:nvSpPr>
            <p:spPr bwMode="auto">
              <a:xfrm rot="-8909230">
                <a:off x="5738813" y="4062413"/>
                <a:ext cx="106362" cy="182562"/>
              </a:xfrm>
              <a:custGeom>
                <a:avLst/>
                <a:gdLst>
                  <a:gd name="T0" fmla="*/ 2147483647 w 330"/>
                  <a:gd name="T1" fmla="*/ 2147483647 h 913"/>
                  <a:gd name="T2" fmla="*/ 2147483647 w 330"/>
                  <a:gd name="T3" fmla="*/ 2147483647 h 913"/>
                  <a:gd name="T4" fmla="*/ 2147483647 w 330"/>
                  <a:gd name="T5" fmla="*/ 2147483647 h 913"/>
                  <a:gd name="T6" fmla="*/ 2147483647 w 330"/>
                  <a:gd name="T7" fmla="*/ 2147483647 h 913"/>
                  <a:gd name="T8" fmla="*/ 2147483647 w 330"/>
                  <a:gd name="T9" fmla="*/ 2147483647 h 913"/>
                  <a:gd name="T10" fmla="*/ 2147483647 w 330"/>
                  <a:gd name="T11" fmla="*/ 2147483647 h 913"/>
                  <a:gd name="T12" fmla="*/ 2147483647 w 330"/>
                  <a:gd name="T13" fmla="*/ 2147483647 h 913"/>
                  <a:gd name="T14" fmla="*/ 2147483647 w 330"/>
                  <a:gd name="T15" fmla="*/ 2147483647 h 913"/>
                  <a:gd name="T16" fmla="*/ 2147483647 w 330"/>
                  <a:gd name="T17" fmla="*/ 2147483647 h 913"/>
                  <a:gd name="T18" fmla="*/ 2147483647 w 330"/>
                  <a:gd name="T19" fmla="*/ 2147483647 h 9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0"/>
                  <a:gd name="T31" fmla="*/ 0 h 913"/>
                  <a:gd name="T32" fmla="*/ 330 w 330"/>
                  <a:gd name="T33" fmla="*/ 913 h 9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0" h="913">
                    <a:moveTo>
                      <a:pt x="294" y="21"/>
                    </a:moveTo>
                    <a:cubicBezTo>
                      <a:pt x="258" y="42"/>
                      <a:pt x="140" y="139"/>
                      <a:pt x="93" y="240"/>
                    </a:cubicBezTo>
                    <a:cubicBezTo>
                      <a:pt x="46" y="341"/>
                      <a:pt x="0" y="519"/>
                      <a:pt x="12" y="626"/>
                    </a:cubicBezTo>
                    <a:cubicBezTo>
                      <a:pt x="24" y="733"/>
                      <a:pt x="133" y="847"/>
                      <a:pt x="167" y="880"/>
                    </a:cubicBezTo>
                    <a:cubicBezTo>
                      <a:pt x="201" y="913"/>
                      <a:pt x="231" y="856"/>
                      <a:pt x="219" y="822"/>
                    </a:cubicBezTo>
                    <a:cubicBezTo>
                      <a:pt x="207" y="788"/>
                      <a:pt x="116" y="741"/>
                      <a:pt x="93" y="678"/>
                    </a:cubicBezTo>
                    <a:cubicBezTo>
                      <a:pt x="70" y="615"/>
                      <a:pt x="66" y="519"/>
                      <a:pt x="81" y="442"/>
                    </a:cubicBezTo>
                    <a:cubicBezTo>
                      <a:pt x="96" y="365"/>
                      <a:pt x="147" y="272"/>
                      <a:pt x="185" y="217"/>
                    </a:cubicBezTo>
                    <a:cubicBezTo>
                      <a:pt x="223" y="162"/>
                      <a:pt x="294" y="144"/>
                      <a:pt x="311" y="113"/>
                    </a:cubicBezTo>
                    <a:cubicBezTo>
                      <a:pt x="328" y="82"/>
                      <a:pt x="330" y="0"/>
                      <a:pt x="294" y="21"/>
                    </a:cubicBezTo>
                    <a:close/>
                  </a:path>
                </a:pathLst>
              </a:custGeom>
              <a:solidFill>
                <a:srgbClr val="996633"/>
              </a:solidFill>
              <a:ln w="9525">
                <a:solidFill>
                  <a:schemeClr val="tx1"/>
                </a:solidFill>
                <a:round/>
                <a:headEnd/>
                <a:tailEnd/>
              </a:ln>
            </p:spPr>
            <p:txBody>
              <a:bodyPr/>
              <a:lstStyle/>
              <a:p>
                <a:endParaRPr lang="en-GB"/>
              </a:p>
            </p:txBody>
          </p:sp>
          <p:sp>
            <p:nvSpPr>
              <p:cNvPr id="15414" name="Freeform 252"/>
              <p:cNvSpPr>
                <a:spLocks noChangeAspect="1"/>
              </p:cNvSpPr>
              <p:nvPr/>
            </p:nvSpPr>
            <p:spPr bwMode="auto">
              <a:xfrm rot="-3317777">
                <a:off x="5834856" y="3869532"/>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15" name="Freeform 255"/>
              <p:cNvSpPr>
                <a:spLocks noChangeAspect="1"/>
              </p:cNvSpPr>
              <p:nvPr/>
            </p:nvSpPr>
            <p:spPr bwMode="auto">
              <a:xfrm rot="-3317777">
                <a:off x="5913438" y="42624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16" name="Freeform 256"/>
              <p:cNvSpPr>
                <a:spLocks noChangeAspect="1"/>
              </p:cNvSpPr>
              <p:nvPr/>
            </p:nvSpPr>
            <p:spPr bwMode="auto">
              <a:xfrm rot="-3317777">
                <a:off x="5765800" y="411797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17" name="Freeform 257"/>
              <p:cNvSpPr>
                <a:spLocks noChangeAspect="1"/>
              </p:cNvSpPr>
              <p:nvPr/>
            </p:nvSpPr>
            <p:spPr bwMode="auto">
              <a:xfrm rot="-3317777">
                <a:off x="5938837" y="4222751"/>
                <a:ext cx="30163" cy="3016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18" name="Freeform 258"/>
              <p:cNvSpPr>
                <a:spLocks noChangeAspect="1"/>
              </p:cNvSpPr>
              <p:nvPr/>
            </p:nvSpPr>
            <p:spPr bwMode="auto">
              <a:xfrm rot="-3317777">
                <a:off x="5719763" y="4224337"/>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19" name="Freeform 259"/>
              <p:cNvSpPr>
                <a:spLocks noChangeAspect="1"/>
              </p:cNvSpPr>
              <p:nvPr/>
            </p:nvSpPr>
            <p:spPr bwMode="auto">
              <a:xfrm rot="-3317777">
                <a:off x="5784851" y="425926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0" name="Freeform 260"/>
              <p:cNvSpPr>
                <a:spLocks noChangeAspect="1"/>
              </p:cNvSpPr>
              <p:nvPr/>
            </p:nvSpPr>
            <p:spPr bwMode="auto">
              <a:xfrm rot="-3317777">
                <a:off x="5765800" y="4278313"/>
                <a:ext cx="36513" cy="39687"/>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1" name="Freeform 261"/>
              <p:cNvSpPr>
                <a:spLocks noChangeAspect="1"/>
              </p:cNvSpPr>
              <p:nvPr/>
            </p:nvSpPr>
            <p:spPr bwMode="auto">
              <a:xfrm rot="-3317777">
                <a:off x="5834063" y="4284662"/>
                <a:ext cx="33338"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2" name="Freeform 262"/>
              <p:cNvSpPr>
                <a:spLocks noChangeAspect="1"/>
              </p:cNvSpPr>
              <p:nvPr/>
            </p:nvSpPr>
            <p:spPr bwMode="auto">
              <a:xfrm rot="-3317777">
                <a:off x="5864225" y="42386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3" name="Freeform 263"/>
              <p:cNvSpPr>
                <a:spLocks noChangeAspect="1"/>
              </p:cNvSpPr>
              <p:nvPr/>
            </p:nvSpPr>
            <p:spPr bwMode="auto">
              <a:xfrm rot="-3317777">
                <a:off x="5714207" y="4153693"/>
                <a:ext cx="25400" cy="3016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4" name="Freeform 264"/>
              <p:cNvSpPr>
                <a:spLocks noChangeAspect="1"/>
              </p:cNvSpPr>
              <p:nvPr/>
            </p:nvSpPr>
            <p:spPr bwMode="auto">
              <a:xfrm rot="-3317777">
                <a:off x="5900737" y="4198938"/>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5" name="Freeform 265"/>
              <p:cNvSpPr>
                <a:spLocks noChangeAspect="1"/>
              </p:cNvSpPr>
              <p:nvPr/>
            </p:nvSpPr>
            <p:spPr bwMode="auto">
              <a:xfrm rot="-3317777">
                <a:off x="5654675" y="4137025"/>
                <a:ext cx="36513"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6" name="Freeform 266"/>
              <p:cNvSpPr>
                <a:spLocks noChangeAspect="1"/>
              </p:cNvSpPr>
              <p:nvPr/>
            </p:nvSpPr>
            <p:spPr bwMode="auto">
              <a:xfrm rot="-3317777">
                <a:off x="5752306" y="432514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7" name="Freeform 267"/>
              <p:cNvSpPr>
                <a:spLocks noChangeAspect="1"/>
              </p:cNvSpPr>
              <p:nvPr/>
            </p:nvSpPr>
            <p:spPr bwMode="auto">
              <a:xfrm rot="-3317777">
                <a:off x="5656262" y="4019551"/>
                <a:ext cx="22225" cy="25400"/>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8" name="Freeform 268"/>
              <p:cNvSpPr>
                <a:spLocks noChangeAspect="1"/>
              </p:cNvSpPr>
              <p:nvPr/>
            </p:nvSpPr>
            <p:spPr bwMode="auto">
              <a:xfrm rot="-3317777">
                <a:off x="5584826" y="3986212"/>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29" name="Freeform 269"/>
              <p:cNvSpPr>
                <a:spLocks noChangeAspect="1"/>
              </p:cNvSpPr>
              <p:nvPr/>
            </p:nvSpPr>
            <p:spPr bwMode="auto">
              <a:xfrm rot="-3317777">
                <a:off x="5564188" y="4032250"/>
                <a:ext cx="22225" cy="222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0" name="Freeform 272"/>
              <p:cNvSpPr>
                <a:spLocks noChangeAspect="1"/>
              </p:cNvSpPr>
              <p:nvPr/>
            </p:nvSpPr>
            <p:spPr bwMode="auto">
              <a:xfrm rot="-3317777">
                <a:off x="5721350" y="4073526"/>
                <a:ext cx="33337"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1" name="Freeform 273"/>
              <p:cNvSpPr>
                <a:spLocks noChangeAspect="1"/>
              </p:cNvSpPr>
              <p:nvPr/>
            </p:nvSpPr>
            <p:spPr bwMode="auto">
              <a:xfrm rot="-3317777">
                <a:off x="5811837" y="42195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2" name="Freeform 274"/>
              <p:cNvSpPr>
                <a:spLocks noChangeAspect="1"/>
              </p:cNvSpPr>
              <p:nvPr/>
            </p:nvSpPr>
            <p:spPr bwMode="auto">
              <a:xfrm rot="-3317777">
                <a:off x="5954712" y="398462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3" name="Freeform 275"/>
              <p:cNvSpPr>
                <a:spLocks noChangeAspect="1"/>
              </p:cNvSpPr>
              <p:nvPr/>
            </p:nvSpPr>
            <p:spPr bwMode="auto">
              <a:xfrm rot="-3317777">
                <a:off x="5911850" y="4113213"/>
                <a:ext cx="33337" cy="33338"/>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4" name="Freeform 276"/>
              <p:cNvSpPr>
                <a:spLocks noChangeAspect="1"/>
              </p:cNvSpPr>
              <p:nvPr/>
            </p:nvSpPr>
            <p:spPr bwMode="auto">
              <a:xfrm rot="-3317777">
                <a:off x="6006306" y="4064794"/>
                <a:ext cx="36513"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5" name="Freeform 277"/>
              <p:cNvSpPr>
                <a:spLocks noChangeAspect="1"/>
              </p:cNvSpPr>
              <p:nvPr/>
            </p:nvSpPr>
            <p:spPr bwMode="auto">
              <a:xfrm rot="-3317777">
                <a:off x="5894388" y="403383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6" name="Freeform 278"/>
              <p:cNvSpPr>
                <a:spLocks noChangeAspect="1"/>
              </p:cNvSpPr>
              <p:nvPr/>
            </p:nvSpPr>
            <p:spPr bwMode="auto">
              <a:xfrm rot="-3317777">
                <a:off x="5646737" y="3927476"/>
                <a:ext cx="36513"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7" name="Freeform 279"/>
              <p:cNvSpPr>
                <a:spLocks noChangeAspect="1"/>
              </p:cNvSpPr>
              <p:nvPr/>
            </p:nvSpPr>
            <p:spPr bwMode="auto">
              <a:xfrm rot="-3317777">
                <a:off x="5976938" y="4167188"/>
                <a:ext cx="36512" cy="36512"/>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8" name="Freeform 281"/>
              <p:cNvSpPr>
                <a:spLocks noChangeAspect="1"/>
              </p:cNvSpPr>
              <p:nvPr/>
            </p:nvSpPr>
            <p:spPr bwMode="auto">
              <a:xfrm rot="-3317777">
                <a:off x="5873751" y="4141787"/>
                <a:ext cx="36512" cy="36513"/>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39" name="Freeform 283"/>
              <p:cNvSpPr>
                <a:spLocks noChangeAspect="1"/>
              </p:cNvSpPr>
              <p:nvPr/>
            </p:nvSpPr>
            <p:spPr bwMode="auto">
              <a:xfrm rot="-3317777">
                <a:off x="5885657" y="3967956"/>
                <a:ext cx="36512" cy="34925"/>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40" name="Freeform 286"/>
              <p:cNvSpPr>
                <a:spLocks noChangeAspect="1"/>
              </p:cNvSpPr>
              <p:nvPr/>
            </p:nvSpPr>
            <p:spPr bwMode="auto">
              <a:xfrm rot="-3317777">
                <a:off x="5999163" y="4229100"/>
                <a:ext cx="61912"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441" name="Freeform 287"/>
              <p:cNvSpPr>
                <a:spLocks noChangeAspect="1"/>
              </p:cNvSpPr>
              <p:nvPr/>
            </p:nvSpPr>
            <p:spPr bwMode="auto">
              <a:xfrm rot="-3317777">
                <a:off x="6003925" y="412115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442" name="Freeform 288"/>
              <p:cNvSpPr>
                <a:spLocks noChangeAspect="1"/>
              </p:cNvSpPr>
              <p:nvPr/>
            </p:nvSpPr>
            <p:spPr bwMode="auto">
              <a:xfrm rot="-3317777">
                <a:off x="5780087" y="4333876"/>
                <a:ext cx="61913" cy="17462"/>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FFCC00"/>
              </a:solidFill>
              <a:ln w="9525">
                <a:solidFill>
                  <a:srgbClr val="FFCC00"/>
                </a:solidFill>
                <a:round/>
                <a:headEnd/>
                <a:tailEnd/>
              </a:ln>
            </p:spPr>
            <p:txBody>
              <a:bodyPr/>
              <a:lstStyle/>
              <a:p>
                <a:endParaRPr lang="en-GB"/>
              </a:p>
            </p:txBody>
          </p:sp>
          <p:sp>
            <p:nvSpPr>
              <p:cNvPr id="15443" name="Freeform 289"/>
              <p:cNvSpPr>
                <a:spLocks noChangeAspect="1"/>
              </p:cNvSpPr>
              <p:nvPr/>
            </p:nvSpPr>
            <p:spPr bwMode="auto">
              <a:xfrm rot="-3317777">
                <a:off x="5962651" y="4227512"/>
                <a:ext cx="61912"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44" name="Freeform 290"/>
              <p:cNvSpPr>
                <a:spLocks noChangeAspect="1"/>
              </p:cNvSpPr>
              <p:nvPr/>
            </p:nvSpPr>
            <p:spPr bwMode="auto">
              <a:xfrm rot="-3317777">
                <a:off x="5943600" y="4100513"/>
                <a:ext cx="58737"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45" name="Freeform 291"/>
              <p:cNvSpPr>
                <a:spLocks noChangeAspect="1"/>
              </p:cNvSpPr>
              <p:nvPr/>
            </p:nvSpPr>
            <p:spPr bwMode="auto">
              <a:xfrm rot="-3317777">
                <a:off x="5708650" y="4381500"/>
                <a:ext cx="58738" cy="14288"/>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46" name="Freeform 292"/>
              <p:cNvSpPr>
                <a:spLocks noChangeAspect="1"/>
              </p:cNvSpPr>
              <p:nvPr/>
            </p:nvSpPr>
            <p:spPr bwMode="auto">
              <a:xfrm rot="-3317777">
                <a:off x="5849938" y="4329112"/>
                <a:ext cx="58738"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47" name="Freeform 293"/>
              <p:cNvSpPr>
                <a:spLocks noChangeAspect="1"/>
              </p:cNvSpPr>
              <p:nvPr/>
            </p:nvSpPr>
            <p:spPr bwMode="auto">
              <a:xfrm rot="-3317777">
                <a:off x="5903913" y="4221163"/>
                <a:ext cx="58737" cy="14287"/>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48" name="Freeform 295"/>
              <p:cNvSpPr>
                <a:spLocks noChangeAspect="1"/>
              </p:cNvSpPr>
              <p:nvPr/>
            </p:nvSpPr>
            <p:spPr bwMode="auto">
              <a:xfrm rot="-3317777">
                <a:off x="5747544" y="4391819"/>
                <a:ext cx="60325" cy="17463"/>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49" name="Freeform 296"/>
              <p:cNvSpPr>
                <a:spLocks noChangeAspect="1"/>
              </p:cNvSpPr>
              <p:nvPr/>
            </p:nvSpPr>
            <p:spPr bwMode="auto">
              <a:xfrm rot="-3317777">
                <a:off x="5817394" y="4183857"/>
                <a:ext cx="58737" cy="12700"/>
              </a:xfrm>
              <a:custGeom>
                <a:avLst/>
                <a:gdLst>
                  <a:gd name="T0" fmla="*/ 2147483647 w 189"/>
                  <a:gd name="T1" fmla="*/ 2147483647 h 47"/>
                  <a:gd name="T2" fmla="*/ 2147483647 w 189"/>
                  <a:gd name="T3" fmla="*/ 2147483647 h 47"/>
                  <a:gd name="T4" fmla="*/ 2147483647 w 189"/>
                  <a:gd name="T5" fmla="*/ 2147483647 h 47"/>
                  <a:gd name="T6" fmla="*/ 2147483647 w 189"/>
                  <a:gd name="T7" fmla="*/ 0 h 47"/>
                  <a:gd name="T8" fmla="*/ 2147483647 w 189"/>
                  <a:gd name="T9" fmla="*/ 2147483647 h 47"/>
                  <a:gd name="T10" fmla="*/ 0 60000 65536"/>
                  <a:gd name="T11" fmla="*/ 0 60000 65536"/>
                  <a:gd name="T12" fmla="*/ 0 60000 65536"/>
                  <a:gd name="T13" fmla="*/ 0 60000 65536"/>
                  <a:gd name="T14" fmla="*/ 0 60000 65536"/>
                  <a:gd name="T15" fmla="*/ 0 w 189"/>
                  <a:gd name="T16" fmla="*/ 0 h 47"/>
                  <a:gd name="T17" fmla="*/ 189 w 189"/>
                  <a:gd name="T18" fmla="*/ 47 h 47"/>
                </a:gdLst>
                <a:ahLst/>
                <a:cxnLst>
                  <a:cxn ang="T10">
                    <a:pos x="T0" y="T1"/>
                  </a:cxn>
                  <a:cxn ang="T11">
                    <a:pos x="T2" y="T3"/>
                  </a:cxn>
                  <a:cxn ang="T12">
                    <a:pos x="T4" y="T5"/>
                  </a:cxn>
                  <a:cxn ang="T13">
                    <a:pos x="T6" y="T7"/>
                  </a:cxn>
                  <a:cxn ang="T14">
                    <a:pos x="T8" y="T9"/>
                  </a:cxn>
                </a:cxnLst>
                <a:rect l="T15" t="T16" r="T17" b="T18"/>
                <a:pathLst>
                  <a:path w="189" h="47">
                    <a:moveTo>
                      <a:pt x="8" y="17"/>
                    </a:moveTo>
                    <a:cubicBezTo>
                      <a:pt x="16" y="25"/>
                      <a:pt x="83" y="45"/>
                      <a:pt x="112" y="46"/>
                    </a:cubicBezTo>
                    <a:cubicBezTo>
                      <a:pt x="141" y="47"/>
                      <a:pt x="189" y="31"/>
                      <a:pt x="181" y="23"/>
                    </a:cubicBezTo>
                    <a:cubicBezTo>
                      <a:pt x="173" y="15"/>
                      <a:pt x="95" y="0"/>
                      <a:pt x="66" y="0"/>
                    </a:cubicBezTo>
                    <a:cubicBezTo>
                      <a:pt x="37" y="0"/>
                      <a:pt x="0" y="9"/>
                      <a:pt x="8" y="17"/>
                    </a:cubicBezTo>
                    <a:close/>
                  </a:path>
                </a:pathLst>
              </a:custGeom>
              <a:solidFill>
                <a:srgbClr val="996633"/>
              </a:solidFill>
              <a:ln w="9525">
                <a:solidFill>
                  <a:srgbClr val="FFCC00"/>
                </a:solidFill>
                <a:round/>
                <a:headEnd/>
                <a:tailEnd/>
              </a:ln>
            </p:spPr>
            <p:txBody>
              <a:bodyPr/>
              <a:lstStyle/>
              <a:p>
                <a:endParaRPr lang="en-GB"/>
              </a:p>
            </p:txBody>
          </p:sp>
          <p:sp>
            <p:nvSpPr>
              <p:cNvPr id="15450" name="Freeform 297"/>
              <p:cNvSpPr>
                <a:spLocks noChangeAspect="1"/>
              </p:cNvSpPr>
              <p:nvPr/>
            </p:nvSpPr>
            <p:spPr bwMode="auto">
              <a:xfrm rot="-3317777">
                <a:off x="5697538" y="4125912"/>
                <a:ext cx="33338" cy="30163"/>
              </a:xfrm>
              <a:custGeom>
                <a:avLst/>
                <a:gdLst>
                  <a:gd name="T0" fmla="*/ 2147483647 w 111"/>
                  <a:gd name="T1" fmla="*/ 2147483647 h 93"/>
                  <a:gd name="T2" fmla="*/ 2147483647 w 111"/>
                  <a:gd name="T3" fmla="*/ 2147483647 h 93"/>
                  <a:gd name="T4" fmla="*/ 2147483647 w 111"/>
                  <a:gd name="T5" fmla="*/ 2147483647 h 93"/>
                  <a:gd name="T6" fmla="*/ 2147483647 w 111"/>
                  <a:gd name="T7" fmla="*/ 2147483647 h 93"/>
                  <a:gd name="T8" fmla="*/ 2147483647 w 111"/>
                  <a:gd name="T9" fmla="*/ 2147483647 h 93"/>
                  <a:gd name="T10" fmla="*/ 2147483647 w 111"/>
                  <a:gd name="T11" fmla="*/ 2147483647 h 93"/>
                  <a:gd name="T12" fmla="*/ 0 60000 65536"/>
                  <a:gd name="T13" fmla="*/ 0 60000 65536"/>
                  <a:gd name="T14" fmla="*/ 0 60000 65536"/>
                  <a:gd name="T15" fmla="*/ 0 60000 65536"/>
                  <a:gd name="T16" fmla="*/ 0 60000 65536"/>
                  <a:gd name="T17" fmla="*/ 0 60000 65536"/>
                  <a:gd name="T18" fmla="*/ 0 w 111"/>
                  <a:gd name="T19" fmla="*/ 0 h 93"/>
                  <a:gd name="T20" fmla="*/ 111 w 111"/>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11" h="93">
                    <a:moveTo>
                      <a:pt x="22" y="8"/>
                    </a:moveTo>
                    <a:cubicBezTo>
                      <a:pt x="14" y="16"/>
                      <a:pt x="0" y="45"/>
                      <a:pt x="10" y="58"/>
                    </a:cubicBezTo>
                    <a:cubicBezTo>
                      <a:pt x="20" y="71"/>
                      <a:pt x="68" y="93"/>
                      <a:pt x="84" y="87"/>
                    </a:cubicBezTo>
                    <a:cubicBezTo>
                      <a:pt x="100" y="81"/>
                      <a:pt x="111" y="32"/>
                      <a:pt x="106" y="19"/>
                    </a:cubicBezTo>
                    <a:cubicBezTo>
                      <a:pt x="101" y="6"/>
                      <a:pt x="71" y="8"/>
                      <a:pt x="56" y="8"/>
                    </a:cubicBezTo>
                    <a:cubicBezTo>
                      <a:pt x="41" y="8"/>
                      <a:pt x="30" y="0"/>
                      <a:pt x="22" y="8"/>
                    </a:cubicBezTo>
                    <a:close/>
                  </a:path>
                </a:pathLst>
              </a:custGeom>
              <a:gradFill rotWithShape="1">
                <a:gsLst>
                  <a:gs pos="0">
                    <a:srgbClr val="996633"/>
                  </a:gs>
                  <a:gs pos="100000">
                    <a:srgbClr val="8D5E2F"/>
                  </a:gs>
                </a:gsLst>
                <a:lin ang="5400000" scaled="1"/>
              </a:gradFill>
              <a:ln w="9525">
                <a:solidFill>
                  <a:schemeClr val="tx1"/>
                </a:solidFill>
                <a:round/>
                <a:headEnd/>
                <a:tailEnd/>
              </a:ln>
            </p:spPr>
            <p:txBody>
              <a:bodyPr/>
              <a:lstStyle/>
              <a:p>
                <a:endParaRPr lang="en-GB"/>
              </a:p>
            </p:txBody>
          </p:sp>
          <p:sp>
            <p:nvSpPr>
              <p:cNvPr id="15451" name="Oval 298"/>
              <p:cNvSpPr>
                <a:spLocks noChangeAspect="1" noChangeArrowheads="1"/>
              </p:cNvSpPr>
              <p:nvPr/>
            </p:nvSpPr>
            <p:spPr bwMode="auto">
              <a:xfrm rot="391867">
                <a:off x="5508625" y="3841750"/>
                <a:ext cx="609600" cy="663575"/>
              </a:xfrm>
              <a:prstGeom prst="ellipse">
                <a:avLst/>
              </a:prstGeom>
              <a:gradFill rotWithShape="1">
                <a:gsLst>
                  <a:gs pos="0">
                    <a:srgbClr val="FFFFFF">
                      <a:alpha val="70000"/>
                    </a:srgbClr>
                  </a:gs>
                  <a:gs pos="100000">
                    <a:schemeClr val="folHlink"/>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endParaRPr lang="en-US" altLang="en-US">
                  <a:solidFill>
                    <a:srgbClr val="000000"/>
                  </a:solidFill>
                  <a:latin typeface="Calibri" pitchFamily="34" charset="0"/>
                </a:endParaRPr>
              </a:p>
            </p:txBody>
          </p:sp>
        </p:grpSp>
        <p:sp>
          <p:nvSpPr>
            <p:cNvPr id="15400" name="Freeform 235"/>
            <p:cNvSpPr>
              <a:spLocks noChangeAspect="1"/>
            </p:cNvSpPr>
            <p:nvPr/>
          </p:nvSpPr>
          <p:spPr bwMode="auto">
            <a:xfrm rot="-3317777">
              <a:off x="5303296" y="5867351"/>
              <a:ext cx="13892" cy="15899"/>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sp>
          <p:nvSpPr>
            <p:cNvPr id="15401" name="Freeform 235"/>
            <p:cNvSpPr>
              <a:spLocks noChangeAspect="1"/>
            </p:cNvSpPr>
            <p:nvPr/>
          </p:nvSpPr>
          <p:spPr bwMode="auto">
            <a:xfrm rot="-3317777">
              <a:off x="4913104" y="6019751"/>
              <a:ext cx="13892" cy="15899"/>
            </a:xfrm>
            <a:custGeom>
              <a:avLst/>
              <a:gdLst>
                <a:gd name="T0" fmla="*/ 2147483647 w 112"/>
                <a:gd name="T1" fmla="*/ 2147483647 h 113"/>
                <a:gd name="T2" fmla="*/ 2147483647 w 112"/>
                <a:gd name="T3" fmla="*/ 2147483647 h 113"/>
                <a:gd name="T4" fmla="*/ 2147483647 w 112"/>
                <a:gd name="T5" fmla="*/ 2147483647 h 113"/>
                <a:gd name="T6" fmla="*/ 2147483647 w 112"/>
                <a:gd name="T7" fmla="*/ 2147483647 h 113"/>
                <a:gd name="T8" fmla="*/ 2147483647 w 112"/>
                <a:gd name="T9" fmla="*/ 2147483647 h 113"/>
                <a:gd name="T10" fmla="*/ 2147483647 w 112"/>
                <a:gd name="T11" fmla="*/ 2147483647 h 113"/>
                <a:gd name="T12" fmla="*/ 0 60000 65536"/>
                <a:gd name="T13" fmla="*/ 0 60000 65536"/>
                <a:gd name="T14" fmla="*/ 0 60000 65536"/>
                <a:gd name="T15" fmla="*/ 0 60000 65536"/>
                <a:gd name="T16" fmla="*/ 0 60000 65536"/>
                <a:gd name="T17" fmla="*/ 0 60000 65536"/>
                <a:gd name="T18" fmla="*/ 0 w 112"/>
                <a:gd name="T19" fmla="*/ 0 h 113"/>
                <a:gd name="T20" fmla="*/ 112 w 112"/>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12" h="113">
                  <a:moveTo>
                    <a:pt x="20" y="11"/>
                  </a:moveTo>
                  <a:cubicBezTo>
                    <a:pt x="10" y="22"/>
                    <a:pt x="0" y="59"/>
                    <a:pt x="8" y="75"/>
                  </a:cubicBezTo>
                  <a:cubicBezTo>
                    <a:pt x="16" y="91"/>
                    <a:pt x="54" y="113"/>
                    <a:pt x="71" y="109"/>
                  </a:cubicBezTo>
                  <a:cubicBezTo>
                    <a:pt x="88" y="105"/>
                    <a:pt x="112" y="69"/>
                    <a:pt x="112" y="52"/>
                  </a:cubicBezTo>
                  <a:cubicBezTo>
                    <a:pt x="112" y="35"/>
                    <a:pt x="89" y="10"/>
                    <a:pt x="71" y="6"/>
                  </a:cubicBezTo>
                  <a:cubicBezTo>
                    <a:pt x="53" y="2"/>
                    <a:pt x="30" y="0"/>
                    <a:pt x="20" y="11"/>
                  </a:cubicBezTo>
                  <a:close/>
                </a:path>
              </a:pathLst>
            </a:custGeom>
            <a:solidFill>
              <a:srgbClr val="996633"/>
            </a:solidFill>
            <a:ln w="9525">
              <a:solidFill>
                <a:srgbClr val="FF0000"/>
              </a:solidFill>
              <a:round/>
              <a:headEnd/>
              <a:tailEnd/>
            </a:ln>
          </p:spPr>
          <p:txBody>
            <a:bodyPr/>
            <a:lstStyle/>
            <a:p>
              <a:endParaRPr lang="en-GB"/>
            </a:p>
          </p:txBody>
        </p:sp>
      </p:grpSp>
      <p:cxnSp>
        <p:nvCxnSpPr>
          <p:cNvPr id="384" name="Straight Connector 383"/>
          <p:cNvCxnSpPr/>
          <p:nvPr/>
        </p:nvCxnSpPr>
        <p:spPr>
          <a:xfrm flipH="1">
            <a:off x="3017838" y="3817938"/>
            <a:ext cx="546100" cy="350837"/>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p:cNvCxnSpPr/>
          <p:nvPr/>
        </p:nvCxnSpPr>
        <p:spPr>
          <a:xfrm>
            <a:off x="4772025" y="4100513"/>
            <a:ext cx="79375" cy="673100"/>
          </a:xfrm>
          <a:prstGeom prst="line">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1" name="Text Box 5"/>
          <p:cNvSpPr txBox="1">
            <a:spLocks noChangeArrowheads="1"/>
          </p:cNvSpPr>
          <p:nvPr/>
        </p:nvSpPr>
        <p:spPr bwMode="auto">
          <a:xfrm rot="9632132">
            <a:off x="5775258" y="1482971"/>
            <a:ext cx="373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accent5"/>
                </a:solidFill>
                <a:latin typeface="Arial" charset="0"/>
              </a:rPr>
              <a:t>Y</a:t>
            </a:r>
          </a:p>
        </p:txBody>
      </p:sp>
      <p:sp>
        <p:nvSpPr>
          <p:cNvPr id="389" name="Text Box 5"/>
          <p:cNvSpPr txBox="1">
            <a:spLocks noChangeArrowheads="1"/>
          </p:cNvSpPr>
          <p:nvPr/>
        </p:nvSpPr>
        <p:spPr bwMode="auto">
          <a:xfrm rot="2127959">
            <a:off x="4753254" y="5050508"/>
            <a:ext cx="373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3200" b="1" dirty="0">
                <a:solidFill>
                  <a:srgbClr val="FF0000"/>
                </a:solidFill>
                <a:latin typeface="Arial" charset="0"/>
              </a:rPr>
              <a:t>Y</a:t>
            </a:r>
          </a:p>
        </p:txBody>
      </p:sp>
      <p:sp>
        <p:nvSpPr>
          <p:cNvPr id="391" name="Text Box 5"/>
          <p:cNvSpPr txBox="1">
            <a:spLocks noChangeArrowheads="1"/>
          </p:cNvSpPr>
          <p:nvPr/>
        </p:nvSpPr>
        <p:spPr bwMode="auto">
          <a:xfrm rot="-9884797">
            <a:off x="2174857" y="1479895"/>
            <a:ext cx="373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Font typeface="Arial" charset="0"/>
              <a:buChar char="•"/>
              <a:defRPr>
                <a:solidFill>
                  <a:schemeClr val="bg1"/>
                </a:solidFill>
                <a:latin typeface="Verdana" pitchFamily="34" charset="0"/>
              </a:defRPr>
            </a:lvl1pPr>
            <a:lvl2pPr marL="742950" indent="-285750" eaLnBrk="0" hangingPunct="0">
              <a:spcBef>
                <a:spcPct val="20000"/>
              </a:spcBef>
              <a:buFont typeface="Arial" charset="0"/>
              <a:buChar char="–"/>
              <a:defRPr sz="1600">
                <a:solidFill>
                  <a:schemeClr val="bg1"/>
                </a:solidFill>
                <a:latin typeface="Verdana" pitchFamily="34" charset="0"/>
              </a:defRPr>
            </a:lvl2pPr>
            <a:lvl3pPr marL="1143000" indent="-228600" eaLnBrk="0" hangingPunct="0">
              <a:spcBef>
                <a:spcPct val="20000"/>
              </a:spcBef>
              <a:buClr>
                <a:schemeClr val="bg2"/>
              </a:buClr>
              <a:buFont typeface="Arial" charset="0"/>
              <a:buChar char="•"/>
              <a:defRPr sz="1400">
                <a:solidFill>
                  <a:schemeClr val="bg1"/>
                </a:solidFill>
                <a:latin typeface="Verdana" pitchFamily="34" charset="0"/>
              </a:defRPr>
            </a:lvl3pPr>
            <a:lvl4pPr marL="1600200" indent="-228600" eaLnBrk="0" hangingPunct="0">
              <a:spcBef>
                <a:spcPct val="20000"/>
              </a:spcBef>
              <a:buFont typeface="Arial" charset="0"/>
              <a:buChar char="–"/>
              <a:defRPr sz="1200">
                <a:solidFill>
                  <a:schemeClr val="bg1"/>
                </a:solidFill>
                <a:latin typeface="Verdana" pitchFamily="34" charset="0"/>
              </a:defRPr>
            </a:lvl4pPr>
            <a:lvl5pPr marL="2057400" indent="-228600" eaLnBrk="0" hangingPunct="0">
              <a:spcBef>
                <a:spcPct val="20000"/>
              </a:spcBef>
              <a:buClr>
                <a:schemeClr val="bg2"/>
              </a:buClr>
              <a:buFont typeface="Arial" charset="0"/>
              <a:buChar char="»"/>
              <a:defRPr sz="1200">
                <a:solidFill>
                  <a:schemeClr val="bg1"/>
                </a:solidFill>
                <a:latin typeface="Verdana" pitchFamily="34" charset="0"/>
              </a:defRPr>
            </a:lvl5pPr>
            <a:lvl6pPr marL="25146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6pPr>
            <a:lvl7pPr marL="29718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7pPr>
            <a:lvl8pPr marL="34290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8pPr>
            <a:lvl9pPr marL="3886200" indent="-228600" eaLnBrk="0" fontAlgn="base" hangingPunct="0">
              <a:spcBef>
                <a:spcPct val="20000"/>
              </a:spcBef>
              <a:spcAft>
                <a:spcPct val="0"/>
              </a:spcAft>
              <a:buClr>
                <a:schemeClr val="bg2"/>
              </a:buClr>
              <a:buFont typeface="Arial" charset="0"/>
              <a:buChar char="»"/>
              <a:defRPr sz="1200">
                <a:solidFill>
                  <a:schemeClr val="bg1"/>
                </a:solidFill>
                <a:latin typeface="Verdana" pitchFamily="34" charset="0"/>
              </a:defRPr>
            </a:lvl9pPr>
          </a:lstStyle>
          <a:p>
            <a:pPr eaLnBrk="1" hangingPunct="1">
              <a:spcBef>
                <a:spcPct val="0"/>
              </a:spcBef>
              <a:buClrTx/>
              <a:buFontTx/>
              <a:buNone/>
            </a:pPr>
            <a:r>
              <a:rPr lang="en-US" altLang="en-US" sz="3200" b="1" dirty="0">
                <a:solidFill>
                  <a:schemeClr val="accent1"/>
                </a:solidFill>
                <a:latin typeface="Arial" charset="0"/>
              </a:rPr>
              <a:t>Y</a:t>
            </a:r>
          </a:p>
        </p:txBody>
      </p:sp>
      <p:sp>
        <p:nvSpPr>
          <p:cNvPr id="392" name="Text Box 6"/>
          <p:cNvSpPr txBox="1">
            <a:spLocks noChangeArrowheads="1"/>
          </p:cNvSpPr>
          <p:nvPr/>
        </p:nvSpPr>
        <p:spPr bwMode="auto">
          <a:xfrm rot="4882379">
            <a:off x="1949701" y="4186194"/>
            <a:ext cx="4587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accent4">
                    <a:lumMod val="60000"/>
                    <a:lumOff val="40000"/>
                  </a:schemeClr>
                </a:solidFill>
                <a:latin typeface="Arial" charset="0"/>
              </a:rPr>
              <a:t>Y</a:t>
            </a:r>
          </a:p>
        </p:txBody>
      </p:sp>
      <p:sp>
        <p:nvSpPr>
          <p:cNvPr id="18467" name="TextBox 1"/>
          <p:cNvSpPr txBox="1">
            <a:spLocks noChangeArrowheads="1"/>
          </p:cNvSpPr>
          <p:nvPr/>
        </p:nvSpPr>
        <p:spPr bwMode="auto">
          <a:xfrm>
            <a:off x="-117475" y="3692525"/>
            <a:ext cx="2476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defRPr/>
            </a:pPr>
            <a:r>
              <a:rPr lang="en-US" altLang="en-US" sz="1600" dirty="0" smtClean="0">
                <a:solidFill>
                  <a:schemeClr val="bg1"/>
                </a:solidFill>
                <a:latin typeface="+mj-lt"/>
              </a:rPr>
              <a:t>Polyclonal antibody</a:t>
            </a:r>
          </a:p>
        </p:txBody>
      </p:sp>
      <p:sp>
        <p:nvSpPr>
          <p:cNvPr id="394" name="TextBox 393"/>
          <p:cNvSpPr txBox="1">
            <a:spLocks noChangeArrowheads="1"/>
          </p:cNvSpPr>
          <p:nvPr/>
        </p:nvSpPr>
        <p:spPr bwMode="auto">
          <a:xfrm>
            <a:off x="6634163" y="5900738"/>
            <a:ext cx="2578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defRPr/>
            </a:pPr>
            <a:r>
              <a:rPr lang="en-US" altLang="en-US" sz="1600" dirty="0" smtClean="0">
                <a:solidFill>
                  <a:schemeClr val="bg1"/>
                </a:solidFill>
                <a:latin typeface="+mj-lt"/>
              </a:rPr>
              <a:t>Monoclonal antibody</a:t>
            </a:r>
          </a:p>
        </p:txBody>
      </p:sp>
      <p:sp>
        <p:nvSpPr>
          <p:cNvPr id="396" name="Text Box 7"/>
          <p:cNvSpPr txBox="1">
            <a:spLocks noChangeArrowheads="1"/>
          </p:cNvSpPr>
          <p:nvPr/>
        </p:nvSpPr>
        <p:spPr bwMode="auto">
          <a:xfrm rot="-8207348" flipV="1">
            <a:off x="7192836" y="3197731"/>
            <a:ext cx="4260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smtClean="0">
                <a:solidFill>
                  <a:schemeClr val="bg2">
                    <a:lumMod val="60000"/>
                    <a:lumOff val="40000"/>
                  </a:schemeClr>
                </a:solidFill>
                <a:latin typeface="Arial" charset="0"/>
              </a:rPr>
              <a:t>Y</a:t>
            </a:r>
          </a:p>
        </p:txBody>
      </p:sp>
      <p:sp>
        <p:nvSpPr>
          <p:cNvPr id="397" name="Text Box 7"/>
          <p:cNvSpPr txBox="1">
            <a:spLocks noChangeArrowheads="1"/>
          </p:cNvSpPr>
          <p:nvPr/>
        </p:nvSpPr>
        <p:spPr bwMode="auto">
          <a:xfrm rot="-4226753">
            <a:off x="7214232" y="3210822"/>
            <a:ext cx="458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bg2">
                    <a:lumMod val="60000"/>
                    <a:lumOff val="40000"/>
                  </a:schemeClr>
                </a:solidFill>
                <a:latin typeface="Arial" charset="0"/>
              </a:rPr>
              <a:t>Y</a:t>
            </a:r>
          </a:p>
        </p:txBody>
      </p:sp>
      <p:sp>
        <p:nvSpPr>
          <p:cNvPr id="398" name="Text Box 7"/>
          <p:cNvSpPr txBox="1">
            <a:spLocks noChangeArrowheads="1"/>
          </p:cNvSpPr>
          <p:nvPr/>
        </p:nvSpPr>
        <p:spPr bwMode="auto">
          <a:xfrm rot="-1387122">
            <a:off x="7176481" y="3223863"/>
            <a:ext cx="458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bg2">
                    <a:lumMod val="60000"/>
                    <a:lumOff val="40000"/>
                  </a:schemeClr>
                </a:solidFill>
                <a:latin typeface="Arial" charset="0"/>
              </a:rPr>
              <a:t>Y</a:t>
            </a:r>
          </a:p>
        </p:txBody>
      </p:sp>
      <p:sp>
        <p:nvSpPr>
          <p:cNvPr id="399" name="Text Box 7"/>
          <p:cNvSpPr txBox="1">
            <a:spLocks noChangeArrowheads="1"/>
          </p:cNvSpPr>
          <p:nvPr/>
        </p:nvSpPr>
        <p:spPr bwMode="auto">
          <a:xfrm rot="2567863">
            <a:off x="7227054" y="3243273"/>
            <a:ext cx="458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bg2">
                    <a:lumMod val="60000"/>
                    <a:lumOff val="40000"/>
                  </a:schemeClr>
                </a:solidFill>
                <a:latin typeface="Arial" charset="0"/>
              </a:rPr>
              <a:t>Y</a:t>
            </a:r>
          </a:p>
        </p:txBody>
      </p:sp>
      <p:sp>
        <p:nvSpPr>
          <p:cNvPr id="317" name="Rectangle 302"/>
          <p:cNvSpPr>
            <a:spLocks noChangeArrowheads="1"/>
          </p:cNvSpPr>
          <p:nvPr/>
        </p:nvSpPr>
        <p:spPr bwMode="auto">
          <a:xfrm>
            <a:off x="-26548" y="6082591"/>
            <a:ext cx="4572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800" b="1" dirty="0" smtClean="0">
                <a:solidFill>
                  <a:schemeClr val="bg1"/>
                </a:solidFill>
                <a:latin typeface="+mj-lt"/>
              </a:rPr>
              <a:t>1. </a:t>
            </a:r>
            <a:r>
              <a:rPr lang="en-US" altLang="en-US" sz="800" dirty="0" smtClean="0">
                <a:solidFill>
                  <a:schemeClr val="bg1"/>
                </a:solidFill>
                <a:latin typeface="+mj-lt"/>
              </a:rPr>
              <a:t>Khanna R (2011) </a:t>
            </a:r>
            <a:r>
              <a:rPr lang="en-US" altLang="en-US" sz="800" i="1" dirty="0" smtClean="0">
                <a:solidFill>
                  <a:schemeClr val="bg1"/>
                </a:solidFill>
                <a:latin typeface="+mj-lt"/>
              </a:rPr>
              <a:t>Immunology.</a:t>
            </a:r>
            <a:r>
              <a:rPr lang="en-US" altLang="en-US" sz="800" dirty="0" smtClean="0">
                <a:solidFill>
                  <a:schemeClr val="bg1"/>
                </a:solidFill>
                <a:latin typeface="+mj-lt"/>
              </a:rPr>
              <a:t> Oxford: Oxford University Press;</a:t>
            </a:r>
          </a:p>
          <a:p>
            <a:pPr>
              <a:defRPr/>
            </a:pPr>
            <a:r>
              <a:rPr lang="en-US" sz="800" b="1" dirty="0" smtClean="0">
                <a:solidFill>
                  <a:schemeClr val="bg1"/>
                </a:solidFill>
              </a:rPr>
              <a:t>2. </a:t>
            </a:r>
            <a:r>
              <a:rPr lang="en-US" sz="800" dirty="0" err="1" smtClean="0">
                <a:solidFill>
                  <a:schemeClr val="bg1"/>
                </a:solidFill>
              </a:rPr>
              <a:t>Köhler</a:t>
            </a:r>
            <a:r>
              <a:rPr lang="en-US" sz="800" dirty="0" smtClean="0">
                <a:solidFill>
                  <a:schemeClr val="bg1"/>
                </a:solidFill>
              </a:rPr>
              <a:t> G, C Milstein</a:t>
            </a:r>
            <a:r>
              <a:rPr lang="en-US" sz="800" dirty="0">
                <a:solidFill>
                  <a:schemeClr val="bg1"/>
                </a:solidFill>
              </a:rPr>
              <a:t> (1975</a:t>
            </a:r>
            <a:r>
              <a:rPr lang="en-US" sz="800" dirty="0" smtClean="0">
                <a:solidFill>
                  <a:schemeClr val="bg1"/>
                </a:solidFill>
              </a:rPr>
              <a:t>)</a:t>
            </a:r>
            <a:r>
              <a:rPr lang="en-US" sz="800" dirty="0">
                <a:solidFill>
                  <a:schemeClr val="bg1"/>
                </a:solidFill>
              </a:rPr>
              <a:t> </a:t>
            </a:r>
            <a:r>
              <a:rPr lang="en-US" sz="800" i="1" dirty="0">
                <a:solidFill>
                  <a:schemeClr val="bg1"/>
                </a:solidFill>
              </a:rPr>
              <a:t>Nature</a:t>
            </a:r>
            <a:r>
              <a:rPr lang="en-US" sz="800" dirty="0">
                <a:solidFill>
                  <a:schemeClr val="bg1"/>
                </a:solidFill>
              </a:rPr>
              <a:t> </a:t>
            </a:r>
            <a:r>
              <a:rPr lang="en-US" sz="800" b="1" dirty="0">
                <a:solidFill>
                  <a:schemeClr val="bg1"/>
                </a:solidFill>
              </a:rPr>
              <a:t>256</a:t>
            </a:r>
            <a:r>
              <a:rPr lang="en-US" sz="800" dirty="0">
                <a:solidFill>
                  <a:schemeClr val="bg1"/>
                </a:solidFill>
              </a:rPr>
              <a:t>:495-497</a:t>
            </a:r>
            <a:r>
              <a:rPr lang="en-US" sz="800" dirty="0" smtClean="0">
                <a:solidFill>
                  <a:schemeClr val="bg1"/>
                </a:solidFill>
              </a:rPr>
              <a:t>.</a:t>
            </a:r>
            <a:endParaRPr lang="en-US" sz="800" dirty="0">
              <a:solidFill>
                <a:schemeClr val="bg1"/>
              </a:solidFill>
            </a:endParaRPr>
          </a:p>
        </p:txBody>
      </p:sp>
      <p:sp>
        <p:nvSpPr>
          <p:cNvPr id="297" name="Text Box 7"/>
          <p:cNvSpPr txBox="1">
            <a:spLocks noChangeArrowheads="1"/>
          </p:cNvSpPr>
          <p:nvPr/>
        </p:nvSpPr>
        <p:spPr bwMode="auto">
          <a:xfrm rot="9723841">
            <a:off x="7165211" y="3229421"/>
            <a:ext cx="458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bg2">
                    <a:lumMod val="60000"/>
                    <a:lumOff val="40000"/>
                  </a:schemeClr>
                </a:solidFill>
                <a:latin typeface="Arial" charset="0"/>
              </a:rPr>
              <a:t>Y</a:t>
            </a:r>
          </a:p>
        </p:txBody>
      </p:sp>
      <p:sp>
        <p:nvSpPr>
          <p:cNvPr id="298" name="Text Box 7"/>
          <p:cNvSpPr txBox="1">
            <a:spLocks noChangeArrowheads="1"/>
          </p:cNvSpPr>
          <p:nvPr/>
        </p:nvSpPr>
        <p:spPr bwMode="auto">
          <a:xfrm rot="9723841">
            <a:off x="7202528" y="3179396"/>
            <a:ext cx="458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defRPr/>
            </a:pPr>
            <a:r>
              <a:rPr lang="en-US" altLang="en-US" sz="3200" b="1" dirty="0" smtClean="0">
                <a:solidFill>
                  <a:schemeClr val="bg2">
                    <a:lumMod val="60000"/>
                    <a:lumOff val="40000"/>
                  </a:schemeClr>
                </a:solidFill>
                <a:latin typeface="Arial" charset="0"/>
              </a:rPr>
              <a: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grpId="0" nodeType="withEffect">
                                  <p:stCondLst>
                                    <p:cond delay="0"/>
                                  </p:stCondLst>
                                  <p:childTnLst>
                                    <p:animMotion origin="layout" path="M 2.22222E-6 -3.7037E-6 L -0.16979 0.49445 " pathEditMode="relative" rAng="0" ptsTypes="AA">
                                      <p:cBhvr>
                                        <p:cTn id="6" dur="5000" fill="hold"/>
                                        <p:tgtEl>
                                          <p:spTgt spid="391"/>
                                        </p:tgtEl>
                                        <p:attrNameLst>
                                          <p:attrName>ppt_x</p:attrName>
                                          <p:attrName>ppt_y</p:attrName>
                                        </p:attrNameLst>
                                      </p:cBhvr>
                                      <p:rCtr x="-849000" y="2472200"/>
                                    </p:animMotion>
                                  </p:childTnLst>
                                </p:cTn>
                              </p:par>
                              <p:par>
                                <p:cTn id="7" presetID="0" presetClass="path" presetSubtype="0" accel="50000" decel="50000" fill="hold" grpId="0" nodeType="withEffect">
                                  <p:stCondLst>
                                    <p:cond delay="0"/>
                                  </p:stCondLst>
                                  <p:childTnLst>
                                    <p:animMotion origin="layout" path="M -1.66667E-6 1.11111E-6 L -0.15694 0.16921 " pathEditMode="relative" rAng="0" ptsTypes="AA">
                                      <p:cBhvr>
                                        <p:cTn id="8" dur="5000" fill="hold"/>
                                        <p:tgtEl>
                                          <p:spTgt spid="392"/>
                                        </p:tgtEl>
                                        <p:attrNameLst>
                                          <p:attrName>ppt_x</p:attrName>
                                          <p:attrName>ppt_y</p:attrName>
                                        </p:attrNameLst>
                                      </p:cBhvr>
                                      <p:rCtr x="-784700" y="844900"/>
                                    </p:animMotion>
                                  </p:childTnLst>
                                </p:cTn>
                              </p:par>
                              <p:par>
                                <p:cTn id="9" presetID="0" presetClass="path" presetSubtype="0" accel="50000" decel="50000" fill="hold" grpId="0" nodeType="withEffect">
                                  <p:stCondLst>
                                    <p:cond delay="0"/>
                                  </p:stCondLst>
                                  <p:childTnLst>
                                    <p:animMotion origin="layout" path="M 4.16667E-6 3.7037E-6 L -0.50695 0.47754 " pathEditMode="relative" rAng="0" ptsTypes="AA">
                                      <p:cBhvr>
                                        <p:cTn id="10" dur="5000" fill="hold"/>
                                        <p:tgtEl>
                                          <p:spTgt spid="281"/>
                                        </p:tgtEl>
                                        <p:attrNameLst>
                                          <p:attrName>ppt_x</p:attrName>
                                          <p:attrName>ppt_y</p:attrName>
                                        </p:attrNameLst>
                                      </p:cBhvr>
                                      <p:rCtr x="-2534700" y="2386600"/>
                                    </p:animMotion>
                                  </p:childTnLst>
                                </p:cTn>
                              </p:par>
                              <p:par>
                                <p:cTn id="11" presetID="0" presetClass="path" presetSubtype="0" accel="50000" decel="50000" fill="hold" grpId="0" nodeType="withEffect">
                                  <p:stCondLst>
                                    <p:cond delay="0"/>
                                  </p:stCondLst>
                                  <p:childTnLst>
                                    <p:animMotion origin="layout" path="M 2.5E-6 -4.07407E-6 L -0.41302 0.05093 " pathEditMode="relative" rAng="0" ptsTypes="AA">
                                      <p:cBhvr>
                                        <p:cTn id="12" dur="5000" fill="hold"/>
                                        <p:tgtEl>
                                          <p:spTgt spid="389"/>
                                        </p:tgtEl>
                                        <p:attrNameLst>
                                          <p:attrName>ppt_x</p:attrName>
                                          <p:attrName>ppt_y</p:attrName>
                                        </p:attrNameLst>
                                      </p:cBhvr>
                                      <p:rCtr x="-2066000" y="254600"/>
                                    </p:animMotion>
                                  </p:childTnLst>
                                </p:cTn>
                              </p:par>
                              <p:par>
                                <p:cTn id="13" presetID="0" presetClass="path" presetSubtype="0" accel="50000" decel="50000" fill="hold" grpId="0" nodeType="withEffect">
                                  <p:stCondLst>
                                    <p:cond delay="0"/>
                                  </p:stCondLst>
                                  <p:childTnLst>
                                    <p:animMotion origin="layout" path="M -2.22222E-6 -2.89017E-6 L -0.69201 0.27769 " pathEditMode="relative" rAng="0" ptsTypes="AA">
                                      <p:cBhvr>
                                        <p:cTn id="14" dur="5000" fill="hold"/>
                                        <p:tgtEl>
                                          <p:spTgt spid="298"/>
                                        </p:tgtEl>
                                        <p:attrNameLst>
                                          <p:attrName>ppt_x</p:attrName>
                                          <p:attrName>ppt_y</p:attrName>
                                        </p:attrNameLst>
                                      </p:cBhvr>
                                      <p:rCtr x="-34601" y="13873"/>
                                    </p:animMotion>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nodeType="clickEffect">
                                  <p:stCondLst>
                                    <p:cond delay="0"/>
                                  </p:stCondLst>
                                  <p:childTnLst>
                                    <p:set>
                                      <p:cBhvr>
                                        <p:cTn id="18" dur="1" fill="hold">
                                          <p:stCondLst>
                                            <p:cond delay="0"/>
                                          </p:stCondLst>
                                        </p:cTn>
                                        <p:tgtEl>
                                          <p:spTgt spid="315"/>
                                        </p:tgtEl>
                                        <p:attrNameLst>
                                          <p:attrName>style.visibility</p:attrName>
                                        </p:attrNameLst>
                                      </p:cBhvr>
                                      <p:to>
                                        <p:strVal val="visible"/>
                                      </p:to>
                                    </p:set>
                                    <p:animEffect transition="in" filter="fade">
                                      <p:cBhvr>
                                        <p:cTn id="19" dur="500"/>
                                        <p:tgtEl>
                                          <p:spTgt spid="3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94"/>
                                        </p:tgtEl>
                                        <p:attrNameLst>
                                          <p:attrName>style.visibility</p:attrName>
                                        </p:attrNameLst>
                                      </p:cBhvr>
                                      <p:to>
                                        <p:strVal val="visible"/>
                                      </p:to>
                                    </p:set>
                                    <p:animEffect transition="in" filter="fade">
                                      <p:cBhvr>
                                        <p:cTn id="22" dur="500"/>
                                        <p:tgtEl>
                                          <p:spTgt spid="394"/>
                                        </p:tgtEl>
                                      </p:cBhvr>
                                    </p:animEffect>
                                  </p:childTnLst>
                                </p:cTn>
                              </p:par>
                            </p:childTnLst>
                          </p:cTn>
                        </p:par>
                        <p:par>
                          <p:cTn id="23" fill="hold" nodeType="afterGroup">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396"/>
                                        </p:tgtEl>
                                        <p:attrNameLst>
                                          <p:attrName>style.visibility</p:attrName>
                                        </p:attrNameLst>
                                      </p:cBhvr>
                                      <p:to>
                                        <p:strVal val="visible"/>
                                      </p:to>
                                    </p:set>
                                    <p:animEffect transition="in" filter="fade">
                                      <p:cBhvr>
                                        <p:cTn id="26" dur="500"/>
                                        <p:tgtEl>
                                          <p:spTgt spid="396"/>
                                        </p:tgtEl>
                                      </p:cBhvr>
                                    </p:animEffect>
                                  </p:childTnLst>
                                </p:cTn>
                              </p:par>
                            </p:childTnLst>
                          </p:cTn>
                        </p:par>
                        <p:par>
                          <p:cTn id="27" fill="hold" nodeType="afterGroup">
                            <p:stCondLst>
                              <p:cond delay="1000"/>
                            </p:stCondLst>
                            <p:childTnLst>
                              <p:par>
                                <p:cTn id="28" presetID="0" presetClass="path" presetSubtype="0" accel="50000" decel="50000" fill="hold" grpId="1" nodeType="afterEffect">
                                  <p:stCondLst>
                                    <p:cond delay="0"/>
                                  </p:stCondLst>
                                  <p:childTnLst>
                                    <p:animMotion origin="layout" path="M 4.16667E-6 4.37558E-6 L 0.02673 0.23774 " pathEditMode="relative" rAng="0" ptsTypes="AA">
                                      <p:cBhvr>
                                        <p:cTn id="29" dur="2000" fill="hold"/>
                                        <p:tgtEl>
                                          <p:spTgt spid="396"/>
                                        </p:tgtEl>
                                        <p:attrNameLst>
                                          <p:attrName>ppt_x</p:attrName>
                                          <p:attrName>ppt_y</p:attrName>
                                        </p:attrNameLst>
                                      </p:cBhvr>
                                      <p:rCtr x="1337" y="11887"/>
                                    </p:animMotion>
                                  </p:childTnLst>
                                </p:cTn>
                              </p:par>
                              <p:par>
                                <p:cTn id="30" presetID="10" presetClass="entr" presetSubtype="0" fill="hold" grpId="0" nodeType="withEffect">
                                  <p:stCondLst>
                                    <p:cond delay="500"/>
                                  </p:stCondLst>
                                  <p:childTnLst>
                                    <p:set>
                                      <p:cBhvr>
                                        <p:cTn id="31" dur="1" fill="hold">
                                          <p:stCondLst>
                                            <p:cond delay="0"/>
                                          </p:stCondLst>
                                        </p:cTn>
                                        <p:tgtEl>
                                          <p:spTgt spid="397"/>
                                        </p:tgtEl>
                                        <p:attrNameLst>
                                          <p:attrName>style.visibility</p:attrName>
                                        </p:attrNameLst>
                                      </p:cBhvr>
                                      <p:to>
                                        <p:strVal val="visible"/>
                                      </p:to>
                                    </p:set>
                                    <p:animEffect transition="in" filter="fade">
                                      <p:cBhvr>
                                        <p:cTn id="32" dur="500"/>
                                        <p:tgtEl>
                                          <p:spTgt spid="397"/>
                                        </p:tgtEl>
                                      </p:cBhvr>
                                    </p:animEffect>
                                  </p:childTnLst>
                                </p:cTn>
                              </p:par>
                              <p:par>
                                <p:cTn id="33" presetID="0" presetClass="path" presetSubtype="0" accel="50000" decel="50000" fill="hold" grpId="1" nodeType="withEffect">
                                  <p:stCondLst>
                                    <p:cond delay="1000"/>
                                  </p:stCondLst>
                                  <p:childTnLst>
                                    <p:animMotion origin="layout" path="M 1.11111E-6 2.96947E-6 L 0.06805 0.23959 " pathEditMode="relative" rAng="0" ptsTypes="AA">
                                      <p:cBhvr>
                                        <p:cTn id="34" dur="2000" fill="hold"/>
                                        <p:tgtEl>
                                          <p:spTgt spid="397"/>
                                        </p:tgtEl>
                                        <p:attrNameLst>
                                          <p:attrName>ppt_x</p:attrName>
                                          <p:attrName>ppt_y</p:attrName>
                                        </p:attrNameLst>
                                      </p:cBhvr>
                                      <p:rCtr x="3403" y="11980"/>
                                    </p:animMotion>
                                  </p:childTnLst>
                                </p:cTn>
                              </p:par>
                              <p:par>
                                <p:cTn id="35" presetID="10" presetClass="entr" presetSubtype="0" fill="hold" grpId="0" nodeType="withEffect">
                                  <p:stCondLst>
                                    <p:cond delay="1000"/>
                                  </p:stCondLst>
                                  <p:childTnLst>
                                    <p:set>
                                      <p:cBhvr>
                                        <p:cTn id="36" dur="1" fill="hold">
                                          <p:stCondLst>
                                            <p:cond delay="0"/>
                                          </p:stCondLst>
                                        </p:cTn>
                                        <p:tgtEl>
                                          <p:spTgt spid="398"/>
                                        </p:tgtEl>
                                        <p:attrNameLst>
                                          <p:attrName>style.visibility</p:attrName>
                                        </p:attrNameLst>
                                      </p:cBhvr>
                                      <p:to>
                                        <p:strVal val="visible"/>
                                      </p:to>
                                    </p:set>
                                    <p:animEffect transition="in" filter="fade">
                                      <p:cBhvr>
                                        <p:cTn id="37" dur="500"/>
                                        <p:tgtEl>
                                          <p:spTgt spid="398"/>
                                        </p:tgtEl>
                                      </p:cBhvr>
                                    </p:animEffect>
                                  </p:childTnLst>
                                </p:cTn>
                              </p:par>
                              <p:par>
                                <p:cTn id="38" presetID="0" presetClass="path" presetSubtype="0" accel="50000" decel="50000" fill="hold" grpId="1" nodeType="withEffect">
                                  <p:stCondLst>
                                    <p:cond delay="1500"/>
                                  </p:stCondLst>
                                  <p:childTnLst>
                                    <p:animMotion origin="layout" path="M 4.16667E-6 2.83071E-6 L 0.03385 0.31822 " pathEditMode="relative" rAng="0" ptsTypes="AA">
                                      <p:cBhvr>
                                        <p:cTn id="39" dur="2000" fill="hold"/>
                                        <p:tgtEl>
                                          <p:spTgt spid="398"/>
                                        </p:tgtEl>
                                        <p:attrNameLst>
                                          <p:attrName>ppt_x</p:attrName>
                                          <p:attrName>ppt_y</p:attrName>
                                        </p:attrNameLst>
                                      </p:cBhvr>
                                      <p:rCtr x="1684" y="15911"/>
                                    </p:animMotion>
                                  </p:childTnLst>
                                </p:cTn>
                              </p:par>
                              <p:par>
                                <p:cTn id="40" presetID="10" presetClass="entr" presetSubtype="0" fill="hold" grpId="0" nodeType="withEffect">
                                  <p:stCondLst>
                                    <p:cond delay="1500"/>
                                  </p:stCondLst>
                                  <p:childTnLst>
                                    <p:set>
                                      <p:cBhvr>
                                        <p:cTn id="41" dur="1" fill="hold">
                                          <p:stCondLst>
                                            <p:cond delay="0"/>
                                          </p:stCondLst>
                                        </p:cTn>
                                        <p:tgtEl>
                                          <p:spTgt spid="399"/>
                                        </p:tgtEl>
                                        <p:attrNameLst>
                                          <p:attrName>style.visibility</p:attrName>
                                        </p:attrNameLst>
                                      </p:cBhvr>
                                      <p:to>
                                        <p:strVal val="visible"/>
                                      </p:to>
                                    </p:set>
                                    <p:animEffect transition="in" filter="fade">
                                      <p:cBhvr>
                                        <p:cTn id="42" dur="500"/>
                                        <p:tgtEl>
                                          <p:spTgt spid="399"/>
                                        </p:tgtEl>
                                      </p:cBhvr>
                                    </p:animEffect>
                                  </p:childTnLst>
                                </p:cTn>
                              </p:par>
                              <p:par>
                                <p:cTn id="43" presetID="0" presetClass="path" presetSubtype="0" accel="50000" decel="50000" fill="hold" grpId="1" nodeType="withEffect">
                                  <p:stCondLst>
                                    <p:cond delay="2000"/>
                                  </p:stCondLst>
                                  <p:childTnLst>
                                    <p:animMotion origin="layout" path="M 2.22222E-6 -2.37743E-6 L 0.04236 0.26897 " pathEditMode="relative" rAng="0" ptsTypes="AA">
                                      <p:cBhvr>
                                        <p:cTn id="44" dur="2000" fill="hold"/>
                                        <p:tgtEl>
                                          <p:spTgt spid="399"/>
                                        </p:tgtEl>
                                        <p:attrNameLst>
                                          <p:attrName>ppt_x</p:attrName>
                                          <p:attrName>ppt_y</p:attrName>
                                        </p:attrNameLst>
                                      </p:cBhvr>
                                      <p:rCtr x="2118" y="13437"/>
                                    </p:animMotion>
                                  </p:childTnLst>
                                </p:cTn>
                              </p:par>
                              <p:par>
                                <p:cTn id="45" presetID="10" presetClass="entr" presetSubtype="0" fill="hold" grpId="0" nodeType="withEffect">
                                  <p:stCondLst>
                                    <p:cond delay="2500"/>
                                  </p:stCondLst>
                                  <p:childTnLst>
                                    <p:set>
                                      <p:cBhvr>
                                        <p:cTn id="46" dur="1" fill="hold">
                                          <p:stCondLst>
                                            <p:cond delay="0"/>
                                          </p:stCondLst>
                                        </p:cTn>
                                        <p:tgtEl>
                                          <p:spTgt spid="297"/>
                                        </p:tgtEl>
                                        <p:attrNameLst>
                                          <p:attrName>style.visibility</p:attrName>
                                        </p:attrNameLst>
                                      </p:cBhvr>
                                      <p:to>
                                        <p:strVal val="visible"/>
                                      </p:to>
                                    </p:set>
                                    <p:animEffect transition="in" filter="fade">
                                      <p:cBhvr>
                                        <p:cTn id="47" dur="500"/>
                                        <p:tgtEl>
                                          <p:spTgt spid="297"/>
                                        </p:tgtEl>
                                      </p:cBhvr>
                                    </p:animEffect>
                                  </p:childTnLst>
                                </p:cTn>
                              </p:par>
                              <p:par>
                                <p:cTn id="48" presetID="0" presetClass="path" presetSubtype="0" accel="50000" decel="50000" fill="hold" grpId="1" nodeType="withEffect">
                                  <p:stCondLst>
                                    <p:cond delay="3000"/>
                                  </p:stCondLst>
                                  <p:childTnLst>
                                    <p:animMotion origin="layout" path="M -5.55556E-7 -9.71323E-7 L 0.07847 0.31568 " pathEditMode="relative" rAng="0" ptsTypes="AA">
                                      <p:cBhvr>
                                        <p:cTn id="49" dur="2000" fill="hold"/>
                                        <p:tgtEl>
                                          <p:spTgt spid="297"/>
                                        </p:tgtEl>
                                        <p:attrNameLst>
                                          <p:attrName>ppt_x</p:attrName>
                                          <p:attrName>ppt_y</p:attrName>
                                        </p:attrNameLst>
                                      </p:cBhvr>
                                      <p:rCtr x="3924" y="157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 grpId="0"/>
      <p:bldP spid="389" grpId="0"/>
      <p:bldP spid="391" grpId="0"/>
      <p:bldP spid="392" grpId="0"/>
      <p:bldP spid="394" grpId="0"/>
      <p:bldP spid="396" grpId="0"/>
      <p:bldP spid="396" grpId="1"/>
      <p:bldP spid="397" grpId="0"/>
      <p:bldP spid="397" grpId="1"/>
      <p:bldP spid="398" grpId="0"/>
      <p:bldP spid="398" grpId="1"/>
      <p:bldP spid="399" grpId="0"/>
      <p:bldP spid="399" grpId="1"/>
      <p:bldP spid="297" grpId="0"/>
      <p:bldP spid="297" grpId="1"/>
      <p:bldP spid="298" grpId="0"/>
    </p:bldLst>
  </p:timing>
</p:sld>
</file>

<file path=ppt/theme/theme1.xml><?xml version="1.0" encoding="utf-8"?>
<a:theme xmlns:a="http://schemas.openxmlformats.org/drawingml/2006/main" name="Aliroc_unbranded theme">
  <a:themeElements>
    <a:clrScheme name="Sanofi Regeneron Alirocumab Disease Awareness">
      <a:dk1>
        <a:sysClr val="windowText" lastClr="000000"/>
      </a:dk1>
      <a:lt1>
        <a:sysClr val="window" lastClr="FFFFFF"/>
      </a:lt1>
      <a:dk2>
        <a:srgbClr val="010D87"/>
      </a:dk2>
      <a:lt2>
        <a:srgbClr val="CF8A00"/>
      </a:lt2>
      <a:accent1>
        <a:srgbClr val="10C8D8"/>
      </a:accent1>
      <a:accent2>
        <a:srgbClr val="D8103F"/>
      </a:accent2>
      <a:accent3>
        <a:srgbClr val="D89D10"/>
      </a:accent3>
      <a:accent4>
        <a:srgbClr val="087708"/>
      </a:accent4>
      <a:accent5>
        <a:srgbClr val="BE07F3"/>
      </a:accent5>
      <a:accent6>
        <a:srgbClr val="B3B0B4"/>
      </a:accent6>
      <a:hlink>
        <a:srgbClr val="4862AE"/>
      </a:hlink>
      <a:folHlink>
        <a:srgbClr val="1460A9"/>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rgbClr val="FF0000"/>
          </a:solidFill>
        </a:ln>
      </a:spPr>
      <a:bodyPr rtlCol="0" anchor="ctr"/>
      <a:lstStyle>
        <a:defPPr algn="ctr">
          <a:defRPr>
            <a:solidFill>
              <a:srgbClr val="FF0000"/>
            </a:solidFill>
          </a:defRPr>
        </a:defPPr>
      </a:lstStyle>
      <a:style>
        <a:lnRef idx="1">
          <a:schemeClr val="accent1"/>
        </a:lnRef>
        <a:fillRef idx="0">
          <a:schemeClr val="accent1"/>
        </a:fillRef>
        <a:effectRef idx="0">
          <a:schemeClr val="accent1"/>
        </a:effectRef>
        <a:fontRef idx="minor">
          <a:schemeClr val="tx1"/>
        </a:fontRef>
      </a:style>
    </a:spDef>
    <a:lnDef>
      <a:spPr>
        <a:ln>
          <a:solidFill>
            <a:srgbClr val="FF000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800" dirty="0" smtClean="0">
            <a:solidFill>
              <a:srgbClr val="FF0000"/>
            </a:soli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2EB6916E2FA23742BB0CC296FD5401EC" ma:contentTypeVersion="7" ma:contentTypeDescription="Crear nuevo documento." ma:contentTypeScope="" ma:versionID="01606be6a33336ebb836a0a6917c718f">
  <xsd:schema xmlns:xsd="http://www.w3.org/2001/XMLSchema" xmlns:xs="http://www.w3.org/2001/XMLSchema" xmlns:p="http://schemas.microsoft.com/office/2006/metadata/properties" xmlns:ns2="0a48318d-56ff-4603-8304-03c521e24ef5" targetNamespace="http://schemas.microsoft.com/office/2006/metadata/properties" ma:root="true" ma:fieldsID="ca36339ee7bf3ca378c0f5924813b635" ns2:_="">
    <xsd:import namespace="0a48318d-56ff-4603-8304-03c521e24ef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48318d-56ff-4603-8304-03c521e24e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22475C1-3F81-4B0C-B3CB-2C2DA4E66446}">
  <ds:schemaRefs>
    <ds:schemaRef ds:uri="http://schemas.microsoft.com/sharepoint/v4"/>
    <ds:schemaRef ds:uri="http://schemas.microsoft.com/office/2006/documentManagement/types"/>
    <ds:schemaRef ds:uri="http://www.w3.org/XML/1998/namespace"/>
    <ds:schemaRef ds:uri="http://purl.org/dc/elements/1.1/"/>
    <ds:schemaRef ds:uri="http://schemas.microsoft.com/office/2006/metadata/properties"/>
    <ds:schemaRef ds:uri="http://purl.org/dc/terms/"/>
    <ds:schemaRef ds:uri="http://purl.org/dc/dcmityp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40CED9F5-409E-4BD5-A31E-11D025A0244B}">
  <ds:schemaRefs>
    <ds:schemaRef ds:uri="http://schemas.microsoft.com/sharepoint/v3/contenttype/forms"/>
  </ds:schemaRefs>
</ds:datastoreItem>
</file>

<file path=customXml/itemProps3.xml><?xml version="1.0" encoding="utf-8"?>
<ds:datastoreItem xmlns:ds="http://schemas.openxmlformats.org/officeDocument/2006/customXml" ds:itemID="{0B307D73-8C2A-41F9-89DA-DD8BF5DDBA69}"/>
</file>

<file path=docProps/app.xml><?xml version="1.0" encoding="utf-8"?>
<Properties xmlns="http://schemas.openxmlformats.org/officeDocument/2006/extended-properties" xmlns:vt="http://schemas.openxmlformats.org/officeDocument/2006/docPropsVTypes">
  <Template>Aliroc_unbranded theme</Template>
  <TotalTime>33</TotalTime>
  <Words>4882</Words>
  <Application>Microsoft Office PowerPoint</Application>
  <PresentationFormat>Presentación en pantalla (4:3)</PresentationFormat>
  <Paragraphs>496</Paragraphs>
  <Slides>21</Slides>
  <Notes>20</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Aliroc_unbranded theme</vt:lpstr>
      <vt:lpstr>Monoclonal Antibodies (mAbs):  Three Decades Of Innovation And Progress</vt:lpstr>
      <vt:lpstr>History Of Discovery  </vt:lpstr>
      <vt:lpstr>Antibodies</vt:lpstr>
      <vt:lpstr>B-Cells Produce Antibodies</vt:lpstr>
      <vt:lpstr>Monoclonal Antibody Evolution</vt:lpstr>
      <vt:lpstr>Biologic And Small Molecule Drugs</vt:lpstr>
      <vt:lpstr>Multiple B-Cells Generate Antibodies That Bind Different Regions Of The Antigen</vt:lpstr>
      <vt:lpstr>Multiple B-Cells Generate Antibodies That Bind Different Regions Of The Antigen</vt:lpstr>
      <vt:lpstr>Polyclonal Vs. Monoclonal Antibodies</vt:lpstr>
      <vt:lpstr>Monoclonal Antibodies In The Clinic</vt:lpstr>
      <vt:lpstr>Cardiovascular Monoclonal Antibodies EMA Approved1</vt:lpstr>
      <vt:lpstr>Target Discovery</vt:lpstr>
      <vt:lpstr>Monoclonal Antibodies</vt:lpstr>
      <vt:lpstr>Humanising Mouse Antibodies:  Genetically Engineered Mice</vt:lpstr>
      <vt:lpstr>Presentación de PowerPoint</vt:lpstr>
      <vt:lpstr>Presentación de PowerPoint</vt:lpstr>
      <vt:lpstr>Presentación de PowerPoint</vt:lpstr>
      <vt:lpstr>Therapeutic Monoclonal Antibody Manufacturing  Upstream Process</vt:lpstr>
      <vt:lpstr>Presentación de PowerPoint</vt:lpstr>
      <vt:lpstr>Conclusion</vt:lpstr>
      <vt:lpstr>Presentación de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Karin</dc:creator>
  <cp:lastModifiedBy>Carreter Mauri, Lara PH/ES</cp:lastModifiedBy>
  <cp:revision>917</cp:revision>
  <cp:lastPrinted>2014-08-06T10:10:35Z</cp:lastPrinted>
  <dcterms:created xsi:type="dcterms:W3CDTF">2013-10-15T15:08:39Z</dcterms:created>
  <dcterms:modified xsi:type="dcterms:W3CDTF">2015-12-16T16:09:47Z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0x0101002EB6916E2FA23742BB0CC296FD5401EC</vt:lpwstr>
  </property>
</Properties>
</file>