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4"/>
    <p:sldMasterId id="2147483886" r:id="rId5"/>
  </p:sldMasterIdLst>
  <p:notesMasterIdLst>
    <p:notesMasterId r:id="rId30"/>
  </p:notesMasterIdLst>
  <p:sldIdLst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348" r:id="rId29"/>
  </p:sldIdLst>
  <p:sldSz cx="9144000" cy="5143500" type="screen16x9"/>
  <p:notesSz cx="6858000" cy="9144000"/>
  <p:defaultTextStyle>
    <a:defPPr>
      <a:defRPr lang="es-ES"/>
    </a:defPPr>
    <a:lvl1pPr marL="0" algn="l" defTabSz="4569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62" algn="l" defTabSz="4569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923" algn="l" defTabSz="4569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885" algn="l" defTabSz="4569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851" algn="l" defTabSz="4569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814" algn="l" defTabSz="4569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770" algn="l" defTabSz="4569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736" algn="l" defTabSz="4569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699" algn="l" defTabSz="45696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4F"/>
    <a:srgbClr val="BFD239"/>
    <a:srgbClr val="BFD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81"/>
  </p:normalViewPr>
  <p:slideViewPr>
    <p:cSldViewPr snapToGrid="0" snapToObjects="1">
      <p:cViewPr varScale="1">
        <p:scale>
          <a:sx n="90" d="100"/>
          <a:sy n="90" d="100"/>
        </p:scale>
        <p:origin x="810" y="7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443F2-8419-461A-84B4-1B704D3CF605}" type="datetimeFigureOut">
              <a:rPr lang="es-ES" smtClean="0"/>
              <a:t>25/06/2019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66580-9298-4782-91CB-D9D7DB816E9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873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62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23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885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851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814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770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736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699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35843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45059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46083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48131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49155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47107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50179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51203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52227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53251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54275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36867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55299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56323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57347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58371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37891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s-ES">
                <a:ea typeface="ヒラギノ角ゴ Pro W3" charset="-128"/>
              </a:rPr>
              <a:t>Aquí se muestra como se exponen en las guías (en este ejemplo de la ESC) la recomendaciones. Vemos el tamaño de la recomendación, el nivel de esta y de forma importante, los estudios que sa han consultado para emitir esta recomendación.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7704E14-AC8F-405A-A9EA-5EA8A2BEDF5A}" type="slidenum">
              <a:rPr lang="es-ES_tradnl" altLang="es-ES">
                <a:solidFill>
                  <a:prstClr val="black"/>
                </a:solidFill>
              </a:rPr>
              <a:pPr eaLnBrk="1" hangingPunct="1"/>
              <a:t>5</a:t>
            </a:fld>
            <a:endParaRPr lang="es-ES_tradnl" altLang="es-E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39939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40963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41987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401763" y="915988"/>
            <a:ext cx="4054475" cy="3133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5771" tIns="42885" rIns="85771" bIns="42885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43011" name="Text Box 3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9375" indent="-79375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77863" algn="l"/>
                <a:tab pos="1357313" algn="l"/>
                <a:tab pos="2036763" algn="l"/>
                <a:tab pos="2714625" algn="l"/>
                <a:tab pos="3394075" algn="l"/>
                <a:tab pos="4073525" algn="l"/>
                <a:tab pos="4752975" algn="l"/>
              </a:tabLst>
            </a:pPr>
            <a:r>
              <a:rPr lang="en-GB" altLang="es-ES"/>
              <a:t>Diagnostic flowchart for patients with suspected heart failure—showing alternative ‘echocardiography first’ (blue) or ‘natriuretic peptide first’ (red) approaches.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s-ES">
                <a:ea typeface="ヒラギノ角ゴ Pro W3" charset="-128"/>
              </a:rPr>
              <a:t>Aquí se muestra como se exponen en las guías (en este ejemplo de la ESC) la recomendaciones. Vemos el tamaño de la recomendación, el nivel de esta y de forma importante, los estudios que sa han consultado para emitir esta recomendación.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211B11-04E3-4910-B6B0-09268640FC8D}" type="slidenum">
              <a:rPr lang="es-ES_tradnl" altLang="es-ES">
                <a:solidFill>
                  <a:prstClr val="black"/>
                </a:solidFill>
              </a:rPr>
              <a:pPr eaLnBrk="1" hangingPunct="1"/>
              <a:t>10</a:t>
            </a:fld>
            <a:endParaRPr lang="es-ES_tradnl" altLang="es-E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514350" y="401242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91" tIns="45698" rIns="91391" bIns="45698"/>
          <a:lstStyle/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3640184"/>
            <a:ext cx="8458200" cy="916781"/>
          </a:xfrm>
        </p:spPr>
        <p:txBody>
          <a:bodyPr anchor="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6962" indent="0" algn="ctr">
              <a:buNone/>
            </a:lvl2pPr>
            <a:lvl3pPr marL="913923" indent="0" algn="ctr">
              <a:buNone/>
            </a:lvl3pPr>
            <a:lvl4pPr marL="1370885" indent="0" algn="ctr">
              <a:buNone/>
            </a:lvl4pPr>
            <a:lvl5pPr marL="1827851" indent="0" algn="ctr">
              <a:buNone/>
            </a:lvl5pPr>
            <a:lvl6pPr marL="2284814" indent="0" algn="ctr">
              <a:buNone/>
            </a:lvl6pPr>
            <a:lvl7pPr marL="2741770" indent="0" algn="ctr">
              <a:buNone/>
            </a:lvl7pPr>
            <a:lvl8pPr marL="3198736" indent="0" algn="ctr">
              <a:buNone/>
            </a:lvl8pPr>
            <a:lvl9pPr marL="3655699" indent="0" algn="ctr">
              <a:buNone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6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7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17" y="4855369"/>
            <a:ext cx="758825" cy="1857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11F25-0C14-4E7F-A66D-559E1DFE7C99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28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5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4CDB0-58E4-47F5-9828-EE6E5AB79313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9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411957"/>
            <a:ext cx="18288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11957"/>
            <a:ext cx="62484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0FEF1-F29D-477B-A964-019658BF1007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472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0000"/>
                </a:solidFill>
              </a:defRPr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</a:p>
        </p:txBody>
      </p:sp>
      <p:sp>
        <p:nvSpPr>
          <p:cNvPr id="4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5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C0EEE-6E1F-4B1E-B7E1-5A9F8E32AB2B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581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085850"/>
            <a:ext cx="77724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728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3188" y="2800351"/>
            <a:ext cx="6400800" cy="1315641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DE22DF-DF39-A241-BD16-5DDCAD468A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4744643"/>
            <a:ext cx="2895600" cy="34170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76675" tIns="38335" rIns="76675" bIns="38335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FFFFCC"/>
                </a:solidFill>
                <a:latin typeface="Arial"/>
                <a:ea typeface="ＭＳ Ｐゴシック" pitchFamily="34" charset="-128"/>
                <a:cs typeface="+mn-cs"/>
              </a:defRPr>
            </a:lvl1pPr>
          </a:lstStyle>
          <a:p>
            <a:pPr defTabSz="913960" fontAlgn="base">
              <a:spcBef>
                <a:spcPct val="0"/>
              </a:spcBef>
              <a:spcAft>
                <a:spcPct val="0"/>
              </a:spcAft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1D19CAD-8EC5-2B4C-9480-8C938BA39ED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4744643"/>
            <a:ext cx="1905000" cy="341709"/>
          </a:xfrm>
        </p:spPr>
        <p:txBody>
          <a:bodyPr/>
          <a:lstStyle>
            <a:lvl1pPr>
              <a:defRPr sz="1200"/>
            </a:lvl1pPr>
          </a:lstStyle>
          <a:p>
            <a:fld id="{5E42A5E3-59C9-458A-B3ED-DBF80A9BD5D8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93976657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149328"/>
            <a:ext cx="8229600" cy="685800"/>
          </a:xfrm>
        </p:spPr>
        <p:txBody>
          <a:bodyPr/>
          <a:lstStyle>
            <a:lvl1pPr algn="l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788" y="1073946"/>
            <a:ext cx="8229600" cy="35552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64B8550-4110-044F-834E-CBAF9ED103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EE6FA5-CE31-4690-BAAF-0DE97034A5FA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417534896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85"/>
            <a:ext cx="7772400" cy="1021556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730" indent="0">
              <a:buNone/>
              <a:defRPr sz="1500"/>
            </a:lvl2pPr>
            <a:lvl3pPr marL="761460" indent="0">
              <a:buNone/>
              <a:defRPr sz="1300"/>
            </a:lvl3pPr>
            <a:lvl4pPr marL="1142188" indent="0">
              <a:buNone/>
              <a:defRPr sz="1200"/>
            </a:lvl4pPr>
            <a:lvl5pPr marL="1522902" indent="0">
              <a:buNone/>
              <a:defRPr sz="1200"/>
            </a:lvl5pPr>
            <a:lvl6pPr marL="1903630" indent="0">
              <a:buNone/>
              <a:defRPr sz="1200"/>
            </a:lvl6pPr>
            <a:lvl7pPr marL="2284358" indent="0">
              <a:buNone/>
              <a:defRPr sz="1200"/>
            </a:lvl7pPr>
            <a:lvl8pPr marL="2665080" indent="0">
              <a:buNone/>
              <a:defRPr sz="1200"/>
            </a:lvl8pPr>
            <a:lvl9pPr marL="304580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E155B30-D533-1347-9E50-5056B6E8631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A55DF4-8BBD-4A1B-A6DB-65069EB62952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10418329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8788" y="1315642"/>
            <a:ext cx="4038600" cy="3313509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92" y="1315642"/>
            <a:ext cx="4038600" cy="3313509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8DF953-EACD-4842-A7E6-8DCF10E67EE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9031B6-F2CE-425B-BC2D-C40B84148FD9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94543465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730" indent="0">
              <a:buNone/>
              <a:defRPr sz="1700" b="1"/>
            </a:lvl2pPr>
            <a:lvl3pPr marL="761460" indent="0">
              <a:buNone/>
              <a:defRPr sz="1500" b="1"/>
            </a:lvl3pPr>
            <a:lvl4pPr marL="1142188" indent="0">
              <a:buNone/>
              <a:defRPr sz="1300" b="1"/>
            </a:lvl4pPr>
            <a:lvl5pPr marL="1522902" indent="0">
              <a:buNone/>
              <a:defRPr sz="1300" b="1"/>
            </a:lvl5pPr>
            <a:lvl6pPr marL="1903630" indent="0">
              <a:buNone/>
              <a:defRPr sz="1300" b="1"/>
            </a:lvl6pPr>
            <a:lvl7pPr marL="2284358" indent="0">
              <a:buNone/>
              <a:defRPr sz="1300" b="1"/>
            </a:lvl7pPr>
            <a:lvl8pPr marL="2665080" indent="0">
              <a:buNone/>
              <a:defRPr sz="1300" b="1"/>
            </a:lvl8pPr>
            <a:lvl9pPr marL="3045804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66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730" indent="0">
              <a:buNone/>
              <a:defRPr sz="1700" b="1"/>
            </a:lvl2pPr>
            <a:lvl3pPr marL="761460" indent="0">
              <a:buNone/>
              <a:defRPr sz="1500" b="1"/>
            </a:lvl3pPr>
            <a:lvl4pPr marL="1142188" indent="0">
              <a:buNone/>
              <a:defRPr sz="1300" b="1"/>
            </a:lvl4pPr>
            <a:lvl5pPr marL="1522902" indent="0">
              <a:buNone/>
              <a:defRPr sz="1300" b="1"/>
            </a:lvl5pPr>
            <a:lvl6pPr marL="1903630" indent="0">
              <a:buNone/>
              <a:defRPr sz="1300" b="1"/>
            </a:lvl6pPr>
            <a:lvl7pPr marL="2284358" indent="0">
              <a:buNone/>
              <a:defRPr sz="1300" b="1"/>
            </a:lvl7pPr>
            <a:lvl8pPr marL="2665080" indent="0">
              <a:buNone/>
              <a:defRPr sz="1300" b="1"/>
            </a:lvl8pPr>
            <a:lvl9pPr marL="3045804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66" y="1631156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BE286A9-97D2-E241-9B21-33C1B8805CE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3055DC1-5D3D-492E-AF57-272D954E02D6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70370105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149328"/>
            <a:ext cx="8229600" cy="685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D8154FA-37BB-A045-ACEF-CAE7658E8EC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AD4472-3CF8-429D-924C-EA4B8FEF7DE8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03076373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A56E908-AD60-E940-ADCE-0765B15C080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0FB45FF-84DB-4BB1-BD09-5EB74056C635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18644204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17" y="4855369"/>
            <a:ext cx="758825" cy="1857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D87AE-BBE2-4794-9C5A-4ECBFBB59EB6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2148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80730" indent="0">
              <a:buNone/>
              <a:defRPr sz="1000"/>
            </a:lvl2pPr>
            <a:lvl3pPr marL="761460" indent="0">
              <a:buNone/>
              <a:defRPr sz="800"/>
            </a:lvl3pPr>
            <a:lvl4pPr marL="1142188" indent="0">
              <a:buNone/>
              <a:defRPr sz="700"/>
            </a:lvl4pPr>
            <a:lvl5pPr marL="1522902" indent="0">
              <a:buNone/>
              <a:defRPr sz="700"/>
            </a:lvl5pPr>
            <a:lvl6pPr marL="1903630" indent="0">
              <a:buNone/>
              <a:defRPr sz="700"/>
            </a:lvl6pPr>
            <a:lvl7pPr marL="2284358" indent="0">
              <a:buNone/>
              <a:defRPr sz="700"/>
            </a:lvl7pPr>
            <a:lvl8pPr marL="2665080" indent="0">
              <a:buNone/>
              <a:defRPr sz="700"/>
            </a:lvl8pPr>
            <a:lvl9pPr marL="3045804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1A4D38-D8E0-4743-8AFF-6DB3D026651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B53688-5B4C-42D2-8D40-CA0FF2AE29A6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36392177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/>
          <a:lstStyle>
            <a:lvl1pPr algn="l">
              <a:defRPr sz="1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730" indent="0">
              <a:buNone/>
              <a:defRPr sz="2300"/>
            </a:lvl2pPr>
            <a:lvl3pPr marL="761460" indent="0">
              <a:buNone/>
              <a:defRPr sz="2000"/>
            </a:lvl3pPr>
            <a:lvl4pPr marL="1142188" indent="0">
              <a:buNone/>
              <a:defRPr sz="1700"/>
            </a:lvl4pPr>
            <a:lvl5pPr marL="1522902" indent="0">
              <a:buNone/>
              <a:defRPr sz="1700"/>
            </a:lvl5pPr>
            <a:lvl6pPr marL="1903630" indent="0">
              <a:buNone/>
              <a:defRPr sz="1700"/>
            </a:lvl6pPr>
            <a:lvl7pPr marL="2284358" indent="0">
              <a:buNone/>
              <a:defRPr sz="1700"/>
            </a:lvl7pPr>
            <a:lvl8pPr marL="2665080" indent="0">
              <a:buNone/>
              <a:defRPr sz="1700"/>
            </a:lvl8pPr>
            <a:lvl9pPr marL="3045804" indent="0">
              <a:buNone/>
              <a:defRPr sz="17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632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0730" indent="0">
              <a:buNone/>
              <a:defRPr sz="1000"/>
            </a:lvl2pPr>
            <a:lvl3pPr marL="761460" indent="0">
              <a:buNone/>
              <a:defRPr sz="800"/>
            </a:lvl3pPr>
            <a:lvl4pPr marL="1142188" indent="0">
              <a:buNone/>
              <a:defRPr sz="700"/>
            </a:lvl4pPr>
            <a:lvl5pPr marL="1522902" indent="0">
              <a:buNone/>
              <a:defRPr sz="700"/>
            </a:lvl5pPr>
            <a:lvl6pPr marL="1903630" indent="0">
              <a:buNone/>
              <a:defRPr sz="700"/>
            </a:lvl6pPr>
            <a:lvl7pPr marL="2284358" indent="0">
              <a:buNone/>
              <a:defRPr sz="700"/>
            </a:lvl7pPr>
            <a:lvl8pPr marL="2665080" indent="0">
              <a:buNone/>
              <a:defRPr sz="700"/>
            </a:lvl8pPr>
            <a:lvl9pPr marL="3045804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B25DCE-19E2-6F4D-850E-5C35AB0CB7E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DC1AED-A773-40AB-83B7-8BB870322E8B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98012353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9A1CFE6-1C45-9945-AAF5-1CEEF7A1B7A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2648E7-5E1E-4C3C-BB07-6CC3B28288A6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955728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0992" y="171450"/>
            <a:ext cx="2057400" cy="4457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8792" y="171450"/>
            <a:ext cx="6019800" cy="4457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E5B302B-D5C7-0140-9AD0-093068C4930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3379B0-5E30-4CE0-BA11-6A960BC8837C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58536334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171450"/>
            <a:ext cx="82296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8788" y="1315642"/>
            <a:ext cx="8229600" cy="3313509"/>
          </a:xfrm>
        </p:spPr>
        <p:txBody>
          <a:bodyPr/>
          <a:lstStyle/>
          <a:p>
            <a:pPr lvl="0"/>
            <a:r>
              <a:rPr lang="en-US" noProof="0" dirty="0"/>
              <a:t>Click icon to add chart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DACC2CC-318F-E346-8BEA-7C9AEAA34C8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45C54F-3C11-4366-8852-DC21140887DC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50662144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8788" y="171450"/>
            <a:ext cx="82296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8788" y="1315643"/>
            <a:ext cx="4038600" cy="15990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92" y="1315643"/>
            <a:ext cx="4038600" cy="15990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8788" y="3028950"/>
            <a:ext cx="4038600" cy="160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9792" y="3028950"/>
            <a:ext cx="4038600" cy="160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7D87A3-A434-ED44-B8E6-480C02F493D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B35495-099F-4E1E-980A-FCF421BB8F64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68250178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171450"/>
            <a:ext cx="82296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8788" y="1315642"/>
            <a:ext cx="8229600" cy="3313509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C9B00B-B6B6-DF4D-8BB1-50ED20C9D9B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CDF755C-5B6E-4BA1-89D2-0581F2124C48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81945536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171450"/>
            <a:ext cx="82296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8788" y="1315642"/>
            <a:ext cx="4038600" cy="33135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92" y="1315642"/>
            <a:ext cx="4038600" cy="33135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FD8B36-220C-F14D-B31A-1A2E281A777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D2C4D8-8AD3-411F-AC6F-15F39C4F0F38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765803341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512064" y="1337084"/>
            <a:ext cx="8119872" cy="2893219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2763" y="960130"/>
            <a:ext cx="8120062" cy="369332"/>
          </a:xfrm>
        </p:spPr>
        <p:txBody>
          <a:bodyPr>
            <a:noAutofit/>
          </a:bodyPr>
          <a:lstStyle>
            <a:lvl1pPr>
              <a:buFontTx/>
              <a:buNone/>
              <a:defRPr sz="2000" b="1">
                <a:solidFill>
                  <a:schemeClr val="accent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EEB98E-A9FA-F342-ADDC-86A57A2915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5557D6-14F7-41A6-8950-62D8AE101AEF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38592746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DDDA4908-0347-B24B-9A50-2DDB85DBAE8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0" y="0"/>
            <a:ext cx="9144000" cy="2158604"/>
          </a:xfrm>
          <a:prstGeom prst="rect">
            <a:avLst/>
          </a:prstGeom>
          <a:gradFill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/>
          </a:gradFill>
          <a:ln>
            <a:noFill/>
          </a:ln>
          <a:effectLst>
            <a:outerShdw dist="38100" algn="ctr" rotWithShape="0">
              <a:srgbClr val="000000">
                <a:alpha val="50000"/>
              </a:srgbClr>
            </a:outerShdw>
          </a:effectLst>
        </p:spPr>
        <p:txBody>
          <a:bodyPr rot="10800000" wrap="none" lIns="76146" tIns="38070" rIns="76146" bIns="38070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9pPr>
          </a:lstStyle>
          <a:p>
            <a:pPr defTabSz="91396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s-ES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8" descr="b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" t="20961" r="3174" b="8331"/>
          <a:stretch>
            <a:fillRect/>
          </a:stretch>
        </p:blipFill>
        <p:spPr bwMode="auto">
          <a:xfrm>
            <a:off x="0" y="2141936"/>
            <a:ext cx="91440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189" y="4556651"/>
            <a:ext cx="2679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1377"/>
            <a:ext cx="6400800" cy="520124"/>
          </a:xfrm>
        </p:spPr>
        <p:txBody>
          <a:bodyPr/>
          <a:lstStyle>
            <a:lvl1pPr marL="0" indent="0" algn="ctr">
              <a:buNone/>
              <a:defRPr/>
            </a:lvl1pPr>
            <a:lvl2pPr marL="380730" indent="0" algn="ctr">
              <a:buNone/>
              <a:defRPr/>
            </a:lvl2pPr>
            <a:lvl3pPr marL="761460" indent="0" algn="ctr">
              <a:buNone/>
              <a:defRPr/>
            </a:lvl3pPr>
            <a:lvl4pPr marL="1142188" indent="0" algn="ctr">
              <a:buNone/>
              <a:defRPr/>
            </a:lvl4pPr>
            <a:lvl5pPr marL="1522902" indent="0" algn="ctr">
              <a:buNone/>
              <a:defRPr/>
            </a:lvl5pPr>
            <a:lvl6pPr marL="1903630" indent="0" algn="ctr">
              <a:buNone/>
              <a:defRPr/>
            </a:lvl6pPr>
            <a:lvl7pPr marL="2284358" indent="0" algn="ctr">
              <a:buNone/>
              <a:defRPr/>
            </a:lvl7pPr>
            <a:lvl8pPr marL="2665080" indent="0" algn="ctr">
              <a:buNone/>
              <a:defRPr/>
            </a:lvl8pPr>
            <a:lvl9pPr marL="3045804" indent="0" algn="ctr">
              <a:buNone/>
              <a:defRPr/>
            </a:lvl9pPr>
          </a:lstStyle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="b"/>
          <a:lstStyle/>
          <a:p>
            <a:endParaRPr lang="en-US" dirty="0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4D32B220-08D5-E946-94E5-00A292B92A8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4981577"/>
            <a:ext cx="304800" cy="161925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fld id="{B62596B8-CCD3-4C08-B982-9B1C988C07C3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8786324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514350" y="258367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91" tIns="45698" rIns="91391" bIns="45698"/>
          <a:lstStyle/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210360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7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9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D092B-A884-4079-BB0F-C041757388F7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212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4911458"/>
            <a:ext cx="1071034" cy="20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FFF00"/>
              </a:buClr>
              <a:defRPr b="1"/>
            </a:lvl1pPr>
            <a:lvl2pPr>
              <a:buClr>
                <a:srgbClr val="FFFF00"/>
              </a:buClr>
              <a:defRPr b="1"/>
            </a:lvl2pPr>
            <a:lvl3pPr>
              <a:buClr>
                <a:srgbClr val="FFFF00"/>
              </a:buClr>
              <a:defRPr sz="1500" b="1"/>
            </a:lvl3pPr>
            <a:lvl4pPr>
              <a:buClr>
                <a:srgbClr val="FFFF00"/>
              </a:buClr>
              <a:defRPr sz="1300" b="1"/>
            </a:lvl4pPr>
            <a:lvl5pPr>
              <a:buClr>
                <a:srgbClr val="FFFF00"/>
              </a:buClr>
              <a:defRPr sz="1200"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66456"/>
            <a:ext cx="8229600" cy="602204"/>
          </a:xfrm>
          <a:prstGeom prst="rect">
            <a:avLst/>
          </a:prstGeom>
        </p:spPr>
        <p:txBody>
          <a:bodyPr anchor="b"/>
          <a:lstStyle>
            <a:lvl1pPr algn="l">
              <a:defRPr sz="270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7534FB6B-87C1-3A48-BD09-A5162497B17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4975623"/>
            <a:ext cx="352778" cy="167878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fld id="{5E9CFDED-9FB8-4429-BB63-1CB73A06DC6B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40526276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9CB6404-8A7E-A647-93A5-3A5A0EBE36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927F5C24-96DE-4886-871C-F3A7ACD8C69E}" type="slidenum">
              <a:rPr lang="en-GB" altLang="en-US"/>
              <a:pPr/>
              <a:t>‹Nº›</a:t>
            </a:fld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E9475E-6775-B247-971F-64B5A2ED4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76146" tIns="38070" rIns="76146" bIns="38070"/>
          <a:lstStyle>
            <a:lvl1pPr eaLnBrk="1" hangingPunct="1">
              <a:defRPr>
                <a:solidFill>
                  <a:prstClr val="white">
                    <a:tint val="75000"/>
                  </a:prstClr>
                </a:solidFill>
                <a:latin typeface="Arial"/>
                <a:ea typeface="+mn-ea"/>
                <a:cs typeface="+mn-cs"/>
              </a:defRPr>
            </a:lvl1pPr>
          </a:lstStyle>
          <a:p>
            <a:pPr defTabSz="913960" fontAlgn="base">
              <a:spcBef>
                <a:spcPct val="0"/>
              </a:spcBef>
              <a:spcAft>
                <a:spcPct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65580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EE7B46-927B-5C4B-9883-F6E7450759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DDE86104-1B63-4BAF-BF66-35ED40C64495}" type="slidenum">
              <a:rPr lang="en-GB" altLang="en-US"/>
              <a:pPr/>
              <a:t>‹Nº›</a:t>
            </a:fld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E1B6FE-D104-1942-BAB4-559FE5ECC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76146" tIns="38070" rIns="76146" bIns="38070"/>
          <a:lstStyle>
            <a:lvl1pPr eaLnBrk="1" hangingPunct="1">
              <a:defRPr>
                <a:solidFill>
                  <a:prstClr val="white">
                    <a:tint val="75000"/>
                  </a:prstClr>
                </a:solidFill>
                <a:latin typeface="Arial"/>
                <a:ea typeface="+mn-ea"/>
                <a:cs typeface="+mn-cs"/>
              </a:defRPr>
            </a:lvl1pPr>
          </a:lstStyle>
          <a:p>
            <a:pPr defTabSz="913960" fontAlgn="base">
              <a:spcBef>
                <a:spcPct val="0"/>
              </a:spcBef>
              <a:spcAft>
                <a:spcPct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4725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6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A0702-7615-4714-968B-61B16BCAAE0D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75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451485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91" tIns="45698" rIns="91391" bIns="45698"/>
          <a:lstStyle/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4057651"/>
            <a:ext cx="8610600" cy="661988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43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987028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987028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8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4857751"/>
            <a:ext cx="762000" cy="1857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4412F-1696-4B78-A1A7-BE4AC8D87CF9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66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4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5C199-41CF-4A6E-97AA-FE4BF3DDDCFA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85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3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8C7F7-E8C8-4CD5-BD5A-9047C45939F1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48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514350" y="438684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91" tIns="45698" rIns="91391" bIns="45698"/>
          <a:lstStyle/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4114802"/>
            <a:ext cx="8458200" cy="390525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5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7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8D9B3-5151-44AB-AC68-336435C67589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43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4150038"/>
            <a:ext cx="5867400" cy="576263"/>
          </a:xfrm>
        </p:spPr>
        <p:txBody>
          <a:bodyPr lIns="109666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  <p:sp>
        <p:nvSpPr>
          <p:cNvPr id="7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2B96C-EE24-4638-B3E9-257CDC28B861}" type="slidenum">
              <a:rPr lang="es-ES">
                <a:solidFill>
                  <a:srgbClr val="DDDDDD">
                    <a:shade val="75000"/>
                  </a:srgbClr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40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788175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91" tIns="45698" rIns="91391" bIns="45698"/>
          <a:lstStyle/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29" name="7 Marcador de texto"/>
          <p:cNvSpPr>
            <a:spLocks noGrp="1"/>
          </p:cNvSpPr>
          <p:nvPr>
            <p:ph type="body" idx="1"/>
          </p:nvPr>
        </p:nvSpPr>
        <p:spPr bwMode="auto">
          <a:xfrm>
            <a:off x="304800" y="1165624"/>
            <a:ext cx="86868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1" tIns="45698" rIns="91391" bIns="456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  <a:endParaRPr lang="en-US" altLang="es-E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 vert="horz" lIns="91391" tIns="45698" rIns="91391" bIns="45698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DDDDDD">
                  <a:shade val="75000"/>
                </a:srgbClr>
              </a:solidFill>
              <a:latin typeface="Arial" pitchFamily="34" charset="0"/>
            </a:endParaRPr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 vert="horz" lIns="91391" tIns="45698" rIns="91391" bIns="45698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DDDDDD">
                  <a:shade val="75000"/>
                </a:srgbClr>
              </a:solidFill>
              <a:latin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 lIns="91391" tIns="45698" rIns="91391" bIns="45698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fld id="{D6214A3D-D0BB-4419-871C-77A94164AAD4}" type="slidenum">
              <a:rPr lang="es-ES" smtClean="0">
                <a:solidFill>
                  <a:srgbClr val="DDDDDD">
                    <a:shade val="75000"/>
                  </a:srgbClr>
                </a:solidFill>
                <a:latin typeface="Arial" pitchFamily="34" charset="0"/>
              </a:rPr>
              <a:pPr defTabSz="913923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DDDDDD">
                  <a:shade val="75000"/>
                </a:srgbClr>
              </a:solidFill>
              <a:latin typeface="Arial" pitchFamily="34" charset="0"/>
            </a:endParaRPr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lIns="91391" tIns="45698" rIns="91391" bIns="45698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788175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91" tIns="45698" rIns="91391" bIns="45698"/>
          <a:lstStyle/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793491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91" tIns="45698" rIns="91391" bIns="45698"/>
          <a:lstStyle/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16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696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3923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0885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7851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721" indent="-342721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560" indent="-28560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2413" indent="-22848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599368" indent="-22848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6329" indent="-22848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3299" indent="-22848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0253" indent="-22848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7219" indent="-22848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4185" indent="-22848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9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9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0848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8612" y="148828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675" tIns="38335" rIns="76675" bIns="383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612" y="1069181"/>
            <a:ext cx="8229600" cy="355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675" tIns="38335" rIns="76675" bIns="383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text styles</a:t>
            </a:r>
          </a:p>
          <a:p>
            <a:pPr lvl="1"/>
            <a:r>
              <a:rPr lang="en-US" altLang="es-ES"/>
              <a:t>Second level</a:t>
            </a:r>
          </a:p>
          <a:p>
            <a:pPr lvl="2"/>
            <a:r>
              <a:rPr lang="en-US" altLang="es-ES"/>
              <a:t>Third level</a:t>
            </a:r>
          </a:p>
          <a:p>
            <a:pPr lvl="3"/>
            <a:r>
              <a:rPr lang="en-US" altLang="es-ES"/>
              <a:t>Fourth level</a:t>
            </a:r>
          </a:p>
          <a:p>
            <a:pPr lvl="4"/>
            <a:r>
              <a:rPr lang="en-US" altLang="es-ES"/>
              <a:t>Fifth level</a:t>
            </a:r>
          </a:p>
        </p:txBody>
      </p:sp>
      <p:sp>
        <p:nvSpPr>
          <p:cNvPr id="1571844" name="Rectangle 4">
            <a:extLst>
              <a:ext uri="{FF2B5EF4-FFF2-40B4-BE49-F238E27FC236}">
                <a16:creationId xmlns:a16="http://schemas.microsoft.com/office/drawing/2014/main" id="{93EEB98E-A9FA-F342-ADDC-86A57A29159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3111" y="23813"/>
            <a:ext cx="609600" cy="34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6675" tIns="38335" rIns="76675" bIns="3833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700">
                <a:solidFill>
                  <a:srgbClr val="FFFFCC"/>
                </a:solidFill>
                <a:latin typeface="Calibri" pitchFamily="34" charset="0"/>
              </a:defRPr>
            </a:lvl1pPr>
          </a:lstStyle>
          <a:p>
            <a:pPr defTabSz="913960" fontAlgn="base">
              <a:spcBef>
                <a:spcPct val="0"/>
              </a:spcBef>
              <a:spcAft>
                <a:spcPct val="0"/>
              </a:spcAft>
            </a:pPr>
            <a:fld id="{7E183091-D437-448B-87A8-9BF5C3E87317}" type="slidenum">
              <a:rPr lang="en-US" altLang="es-ES" smtClean="0">
                <a:ea typeface="MS PGothic" pitchFamily="34" charset="-128"/>
              </a:rPr>
              <a:pPr defTabSz="913960"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 altLang="es-ES">
              <a:ea typeface="MS PGothic" pitchFamily="34" charset="-128"/>
            </a:endParaRP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3F8E10C6-93A4-0B4E-A8B7-4361B253C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801793"/>
            <a:ext cx="4114800" cy="341709"/>
          </a:xfrm>
          <a:prstGeom prst="rect">
            <a:avLst/>
          </a:prstGeom>
          <a:noFill/>
          <a:ln>
            <a:noFill/>
          </a:ln>
        </p:spPr>
        <p:txBody>
          <a:bodyPr wrap="none" lIns="76675" tIns="38335" rIns="76675" bIns="38335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ea typeface="ＭＳ Ｐゴシック" panose="020B0600070205080204" pitchFamily="34" charset="-128"/>
              </a:defRPr>
            </a:lvl9pPr>
          </a:lstStyle>
          <a:p>
            <a:pPr defTabSz="91396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altLang="es-ES" sz="800">
              <a:solidFill>
                <a:srgbClr val="FFFF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0973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02" r:id="rId16"/>
    <p:sldLayoutId id="2147483903" r:id="rId17"/>
    <p:sldLayoutId id="2147483904" r:id="rId18"/>
    <p:sldLayoutId id="2147483905" r:id="rId19"/>
    <p:sldLayoutId id="2147483906" r:id="rId20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Calibri" panose="020F0502020204030204" pitchFamily="34" charset="0"/>
          <a:ea typeface="MS PGothic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5pPr>
      <a:lvl6pPr marL="380730" algn="ctr" rtl="0" eaLnBrk="1" fontAlgn="base" hangingPunct="1">
        <a:spcBef>
          <a:spcPct val="0"/>
        </a:spcBef>
        <a:spcAft>
          <a:spcPct val="0"/>
        </a:spcAft>
        <a:defRPr sz="2300" b="1" i="1">
          <a:solidFill>
            <a:schemeClr val="tx2"/>
          </a:solidFill>
          <a:latin typeface="Arial" charset="0"/>
        </a:defRPr>
      </a:lvl6pPr>
      <a:lvl7pPr marL="761460" algn="ctr" rtl="0" eaLnBrk="1" fontAlgn="base" hangingPunct="1">
        <a:spcBef>
          <a:spcPct val="0"/>
        </a:spcBef>
        <a:spcAft>
          <a:spcPct val="0"/>
        </a:spcAft>
        <a:defRPr sz="2300" b="1" i="1">
          <a:solidFill>
            <a:schemeClr val="tx2"/>
          </a:solidFill>
          <a:latin typeface="Arial" charset="0"/>
        </a:defRPr>
      </a:lvl7pPr>
      <a:lvl8pPr marL="1142188" algn="ctr" rtl="0" eaLnBrk="1" fontAlgn="base" hangingPunct="1">
        <a:spcBef>
          <a:spcPct val="0"/>
        </a:spcBef>
        <a:spcAft>
          <a:spcPct val="0"/>
        </a:spcAft>
        <a:defRPr sz="2300" b="1" i="1">
          <a:solidFill>
            <a:schemeClr val="tx2"/>
          </a:solidFill>
          <a:latin typeface="Arial" charset="0"/>
        </a:defRPr>
      </a:lvl8pPr>
      <a:lvl9pPr marL="1522902" algn="ctr" rtl="0" eaLnBrk="1" fontAlgn="base" hangingPunct="1">
        <a:spcBef>
          <a:spcPct val="0"/>
        </a:spcBef>
        <a:spcAft>
          <a:spcPct val="0"/>
        </a:spcAft>
        <a:defRPr sz="2300" b="1" i="1">
          <a:solidFill>
            <a:schemeClr val="tx2"/>
          </a:solidFill>
          <a:latin typeface="Arial" charset="0"/>
        </a:defRPr>
      </a:lvl9pPr>
    </p:titleStyle>
    <p:bodyStyle>
      <a:lvl1pPr marL="285548" indent="-285548" algn="l" rtl="0" eaLnBrk="0" fontAlgn="base" hangingPunct="0">
        <a:lnSpc>
          <a:spcPct val="95000"/>
        </a:lnSpc>
        <a:spcBef>
          <a:spcPct val="75000"/>
        </a:spcBef>
        <a:spcAft>
          <a:spcPct val="0"/>
        </a:spcAft>
        <a:buClr>
          <a:srgbClr val="FFFFFF"/>
        </a:buClr>
        <a:buFont typeface="Wingdings" pitchFamily="2" charset="2"/>
        <a:buChar char="Ø"/>
        <a:defRPr sz="18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Calibri" panose="020F0502020204030204" pitchFamily="34" charset="0"/>
        </a:defRPr>
      </a:lvl1pPr>
      <a:lvl2pPr marL="666270" indent="-285548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Font typeface="Wingdings" pitchFamily="2" charset="2"/>
        <a:buChar char="§"/>
        <a:defRPr sz="18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panose="020B0600070205080204" pitchFamily="34" charset="-128"/>
        </a:defRPr>
      </a:lvl2pPr>
      <a:lvl3pPr marL="1046994" indent="-285548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 sz="18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panose="020B0600070205080204" pitchFamily="34" charset="-128"/>
        </a:defRPr>
      </a:lvl3pPr>
      <a:lvl4pPr marL="1427724" indent="-285548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–"/>
        <a:defRPr sz="18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panose="020B0600070205080204" pitchFamily="34" charset="-128"/>
        </a:defRPr>
      </a:lvl4pPr>
      <a:lvl5pPr marL="1808446" indent="-285548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 sz="18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  <a:cs typeface="MS PGothic" panose="020B0600070205080204" pitchFamily="34" charset="-128"/>
        </a:defRPr>
      </a:lvl5pPr>
      <a:lvl6pPr marL="2189174" indent="-285548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1800">
          <a:solidFill>
            <a:schemeClr val="tx1"/>
          </a:solidFill>
          <a:latin typeface="+mn-lt"/>
        </a:defRPr>
      </a:lvl6pPr>
      <a:lvl7pPr marL="2569901" indent="-285548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1800">
          <a:solidFill>
            <a:schemeClr val="tx1"/>
          </a:solidFill>
          <a:latin typeface="+mn-lt"/>
        </a:defRPr>
      </a:lvl7pPr>
      <a:lvl8pPr marL="2950626" indent="-285548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1800">
          <a:solidFill>
            <a:schemeClr val="tx1"/>
          </a:solidFill>
          <a:latin typeface="+mn-lt"/>
        </a:defRPr>
      </a:lvl8pPr>
      <a:lvl9pPr marL="3331350" indent="-285548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1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730" algn="l" defTabSz="761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460" algn="l" defTabSz="761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188" algn="l" defTabSz="761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2902" algn="l" defTabSz="761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3630" algn="l" defTabSz="761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4358" algn="l" defTabSz="761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080" algn="l" defTabSz="761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5804" algn="l" defTabSz="76146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1519238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Nuevas evidencias en el tratamiento de la </a:t>
            </a:r>
            <a:r>
              <a:rPr lang="es-ES" sz="2800" b="1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dislipemias</a:t>
            </a:r>
            <a:endParaRPr lang="es-ES" sz="28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28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40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 (SEC)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400" b="1" dirty="0">
              <a:solidFill>
                <a:srgbClr val="B2B2B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_tradnl" sz="2800" b="1" dirty="0">
                <a:solidFill>
                  <a:srgbClr val="7F7F7F"/>
                </a:solidFill>
                <a:latin typeface="Calibri" pitchFamily="34" charset="0"/>
                <a:cs typeface="Arial" pitchFamily="34" charset="0"/>
              </a:rPr>
              <a:t>Dr. Manuel Anguita Sánchez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_tradnl" sz="1400" b="1" dirty="0">
                <a:solidFill>
                  <a:srgbClr val="7F7F7F"/>
                </a:solidFill>
                <a:latin typeface="Calibri" pitchFamily="34" charset="0"/>
                <a:cs typeface="Arial" pitchFamily="34" charset="0"/>
              </a:rPr>
              <a:t>Hospital Universitario Reina Sofía, Córdoba</a:t>
            </a:r>
            <a:endParaRPr lang="es-ES" sz="14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0243" name="Picture 7" descr="https://encrypted-tbn1.gstatic.com/images?q=tbn:ANd9GcTR0IX28WUiXCkdvssIaP1SHptJb8d9fG1NLoyMqelmYAsCUkRSM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94" y="3661018"/>
            <a:ext cx="3405187" cy="126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AutoShape 9" descr="data:image/jpeg;base64,/9j/4AAQSkZJRgABAQAAAQABAAD/2wCEAAkGBxQSEhUUExQVFRUXGB4aFxgYGBsZHRwdGh0dGBkYGBwaHCgkGhslHBwaIjEiJSkrLi4uGB8zODMsNygtLiwBCgoKDg0OGxAQGywkICYsLCwvLCwsLCwsLCwsLCwsLCwsLCwsLCwsNCwsLCwsLCwsLCwsLCwsLCwsLCwsLCwsLP/AABEIAJEBWgMBIgACEQEDEQH/xAAcAAACAgMBAQAAAAAAAAAAAAAFBgMEAAECBwj/xABIEAABAwIEAgcFBAcGBAcBAAABAgMRACEEBRIxQVEGEyJhcYGRMqGxwfAUI1LRB0JicoLh8TNzkqKywhUkNNJDRFNjg5PiFv/EABkBAAMBAQEAAAAAAAAAAAAAAAECAwQABf/EAC0RAAICAgIBAgYBAwUAAAAAAAABAhEDIRIxQSJRBBMyM2FxgUKRsSOh0eHw/9oADAMBAAIRAxEAPwDzasrKw1xxdXiErSAQNXE/zqopG9cV0lUfXxoJJdF3Pn9RtqVHia5eRFEMFitSgCEgcgkD5VDmLe50nek57plvlReO1stZZjC2mLEbwa3m2KDykFQEpBA77z+frUeBY1mBItJPL5VJm7QBCYiAP5zWf08/ya1FcQeXu1HDnXYRNRMtDUOVMWCwaSmUyZG/GOW1HLkUDoSdeohw2GSlDahuVQo8wRPyoxiW9jzSCfS/vqo2wQymQRCk79yooq832UeBHvNedNt7YJMohFXUsaU33+FWMvwskqOw28a1ixQWkTbLfQ5kJU8QPaKZ8QDc996c0N2rzbB5o6yrShbSEEEkrSTcQIt3fCiLfSJ8f+YwhH8VPYrQb6ZMBTGneZ/KkHonlJfC0LB0JUAs/vGNIPOxpsw2YLxCFhxSFFMFJR7MGQfHhfvNG8ky5KGRpEalBau8lQmithulQ49G2EtYZCEJCUpkADxJq4VE1Vww0tgd5qdC6l8Tlk6h4SMrjtskArqtAVuKjGOhTpC6XOnuUN4lkJWm6ZUhQ3SQBfw5jjTARVDPky3/AAmt2PNJ45QkdBetHz8vLnE43QtMKQRbu3BHMGa9nyFBS0kd1U88yZCn21x2vYJ5gXT6GfWhOZ5+60+WWQ1CQJKyRfiBB7x6UjejXdjko0o9LhLiP3LeRM1yc+xYElthW+yz6UHdzhzEKBcbSgpkQFT4/Cls4iU3eoloot9nkT6/nVZWHvXUcmCsYm6R4D5mquMwaHeyobbEWI8KKYtr73w1H/bVZtMk+NTtp2iqYnZnky2Rq9pH4hw/eHzodevQ3FACDSl0hwqUFJQI1TI4COXKvR+G+Kc3xl2Z8uJJckC0mreCxSUpUhaApJIUDsoKEixHCDtVJNYTW2StUZoycakgkxj4GkFSQLpANgeJPfVf7SdxYneLfCq5qwpA0aoM+P1ypOMUy8cs5fwcLxBO9/G9aSq35VYPUqSYS4FR+IRPmNqrJTsAZPERRX6Bcru7L2GdJEEniY9JHzqN5kGtNDT86mXUXp6NsYpwqRXcKUWFz9b1D9oP0KstNJU4kKkAkAxbemlORtARoHpQnmjj7IyjJvTpCc2muV1IViLVwETetRiaVcYkdSoYnim/fXLlWcvwilmQLfGlk6VjYoXKmX8kwILgQVJCyLSY9DtP5UWzbKlJBBjVdUAg2nex2vQLNsGUrBgx+VHujLHZWtQJOwJuffWLI/67N0Vx/QOweqdJFjvVDHsw4oG4iwm82g99E28Q43ikhQUtsnYATBmI7wfhUGMxAaxXWI1EIUCJESIuI77jzro2pX+Ci9RAcodQ11yklKZCQDvebxwHjR3oE3K3f3U/E0V6TYxlWHWC4kE6VJG5MQRbe4+NAeh+esMFzrCrtARCSdpn40jlLJB6O5JQovdO/aaRfZSvMwB52PrVroblxLSlrlQUYSCZAA3Iva5j+GgHSDOG38TqSrSmAkFQItaSeQkmnZzFtsYYFtSVgAJRBB1GO7zJ86nJOMUmgSdQUV2DMzzpDDnVaSQBcjgTw77b0LxfSRkG4cVyhMDykiocuy84lwiTEytXj38zypgzrCYdGH0rSA2mw4mb3TxKt/fSKMX2CUYx15K3RbMm8QtfVpUkoAnVH6x7ieRpsCJPdFLXQ/M0PBQQjQUQFWF94MjwplTRca1VEpdgZz7vFjV7KyB3drYf4hP8VOjeltjUtQSkRc22VSw/iEJfaJUgKCrgiZTBEHlJ2nlU+c4Xr0i/aTOnl4d00sXQGroZGukTbuoMyrQbkyAZ4jiRY7xQ/Os/eaKQgpSDN9MmRwuaTsnxnUugmw9lQ7jY27iJ8qZekGFKmir8Jny2pGk3Y3BJ0W8jzjEOpUVObKj2Ujh3Jqvm/Sh9hxICkqEX1AcSRwjuqh0ZxIT1gKgPZNyO+qOePanjBBsNr8J4eNHig8I8qodMn6RrcRqcbSL20k8O4988aJuZg072ErGu3ZJg3PLj5UttANMgKsEpknv4+c0qq1OuW9tSrRw/kK5UmJ8pPa0ejZ0oNy4r2UJUo+UUi5JhA4tTrgCiudwCJNybjy9aZVuOfZ1NmHV9WpILtxqNwVWNgQN6pZeylLTekgiN95PE275oydsEU0tlZ3I2Duy3P7ooIWsM2tSeuabIVGjUEx3XptUvwpK6Q5fhnsUEhelyCp0Am+2lImwOm8ChVjR/IeRiG206lLTp5zM+Eb1gQlUKSZTuO8Uu5v0eDaNbNgPaT3fi8ef9atdEcxuWTxuj4lPzHnXX4G4qrQPdxqw4SsJF4UAO+4kk8t6P4vLUIbWpI2SSN99xQzpNgoXqA7KviN58oo2h0LwvtCS2dzxAIPvpRnWmhMwqFPOJQTGowSLnvMGuOkvRR1DRcC0rCItBSq9rCSD4UX6L4Yl4RHZST8vnU/THEEJS0OPaV5WSPWfSnxzcJWh5Lk+K6PLtBG4rIvXoHR/o826ha3x93wEkXFyqQeG3maW82dw32lxbKJZ7OhKZSkGAFb30zJHjXpQ+JU20kZMvw6i6iwIKYsHlC1tJIBINrjahmBIW9MJSnkBYcgK6fW4wo6FrAJkEH5c6ORuXpWmdiXBcuyV/JnG1GxI3PCB3zaq6sOQ5pQkqMAiJO4nhwqxhkOPoWCoqUSNzvFWcpzBzClCCZbUq6d44Eg8OcUrlJJ7tooq1S0DX0qSSFAgjcH676ss4Vakgi4O16L9LsDGl0D9lUf5T8vMVWyZwKb0zsr3G/wCdS+byxqS/kutSAbqpkca9CwmatFCCopCikT4xfhzrz3FD7xQ/aIHrRZSTO9NngpJEoLm3YErsPECK4rRraebGTj0ZPOi2X5mlvg5HIKSB43mhM3vUrVJOCktlsMmuhnazdpYGsLN4v1Z85kH+tHMFmbWkAKA2EKBRtyO3vpPwDnE3Av8AOjuBw6DEgalblMD4fVqwzxpdGyTC+JwwJCha1uM+BG9ef4wlclPHv+u6nb7OtpClpVKQCVJ8t7Wnvrz/AAyyLU+GDts6M0tPyaZfix2rEN61QgEnlUiR8auIQpKz1dlG3d+Q8atKaj12coyapu0XsD0fDspddS0oFIGygSuYAki/ZPuqPGdHnWRKF64O6RpPpJn6tVn/APm1LGpxyVGwtq9STtWdQ/hIJOtkKggXHhf2T4Vk+a31K/wUit3ey70d6VttslDiNLido2cJ5/hPu+FC8xddxjh/WI2SNkj63J/pxmGB1rDjYBSu5G3ie786O4LM22MMAoQqIGkXWABc994PrxoOruPfsd9O/Ja/R/gVNIemJKwDF9kg/OmsLpa6HYjUytcQlTqo52CRf0o+2bc6nNtydkX2Lec4BbbinCJSpROocJ4K5USyLOxZt0x+FZ+Cvz9atYPNmlnSTB2KVcfkaS+kbBefDGEQpQMiBxUN45JH1wpIRtlO9MvdNM9bC/8Al7kyFL/VkcU8/HbxoS9mmIxDYQp1ayUQE6oFu6w9atZrkxEMhKlvhSZA5q2Qkee590U85H0HQhXW4ltbiyICEqSEjxOoFR93jRbSS9wNpI8ry/CqhZIFt/fUZbcCusEgatwY28L176zlWHTZOAQAf2GjPjKr1WzTolhXkaThVN8QWyhBB8ArSfMUPm+puhfmfg8od6YYlKQhausSbkL38lb+s04dDswYcQVhUORdKtwOJHMd491LvSjoo5h3UFSCpjZKiB/hUAbHzvFUsxyJz7OMXhkqDO6oMluLGDupII34De0mmXFpIa00NmdZ4V9lBhHE/i7u5Pxqbo+V2JkIVtwk2vB7uNCOhSm8QnU7dxO6DtHBYHHw4HxpkXjkFxKQoEzsL0tUCVVSCIVbh5ivOek7C0Y9xd4VpOocDoA8tq9BKxS3mGLbGN0rIGptMatj7QvPhxrk2CLpm8lzsKGl4hJGyjYHx5H3UrZjmCTiNODmEmSoCYI36scp51N0rwxDobw6SUnkezq7vAfPlRTBLRgmkobb1vKFyN73ExeN4HdRVJWyiS8C5meDxuIOt1LpQBqlRgRzAnfuiaEY4FPYA5bQe+BFjT4+/mDjSk6EBKgoEEAE6uV+HfzvQvG6nkFt5rqymO0BEjiEzt5VSOVavoKboW8A+pjtIWpCuaSR5Wq2jpA86uXTrFgTYEActgfPerH/AAhqfZPs8z9c6gxGVFCSUAkC5HH+YqnPHPXkKe/YecZmWHVhFBC5SpBQEg6VCRBBnY95515m+wRMAgcO/jXDKlKXbfaeEcj3d1OubOsNYVsoRKlK49o6tMkna3upop4Z0t2K+LjYK6M5adJWpJg7EiB6m1FMe40D2iz5rv6JQq9KL7zi4Kio8QDf3G3u4mrLWCUUypS9uZje1qeWK3ykyKk1pBvCZoyFaQpoeAcg+JKIIqPPGULHWtKSQkdoavKQDB5WIpaLfbiTvF58KMJy6WlEKPsm09xPypvlKLTTOjkZw70gUprqtIUYgrJO3A+I+QodhsepqdJue4Ee+q8HYCKwoA43q0cUI2kicsk2SLfUpetUSTJtFXv+Kj8P+b+VC4JrrR40zxpk45Jr6f8AcytGt1o05mNVINq4BqRO3jXFsRcZsm07i/jTNl/tJ5wI84M+730AQyYTY390U05U2ZtIH5W+FY8mza9I76Ru9XgXTsVQkfxEA+6vNxaDT90/XpwzaPxOX8gT8YpKdahIPE/lVcVKP7M8ouTteCdlMiRxI+VEnfu1J2lakpnkLaj74oU1KUgnbfae6pXn1KUFTqSAATFh4j5calODk78GuMtbPQsNEC6T50XOBQrDwoSlQJVPeaUGcAo6f7KTH/gp+uNMOa48MMOJjR2CgIHMiEqb7uf9a8+CV6BJb0ea4LE6MTAJ6skpE3gHae/afOmLHYILaRMwATbewTQPKsoW/KEaQQe0om/dA3NMOU4xS3eoWgDQlSdXenf1itGbtNdoNS2FeiLejCpA2KlET+8R8qMgwPOqHR9A+ytD9mfUk/OrwHs+I/pUW7bJvsVOlmVdQ2XErnUQIIvfciN48KduhmTfZ2ApYHXLAK+4cEfn30v9JiStoEEwoWETJUBaZHryomvHOpSonr7CT2muFyfYoeKGcm0GMmynTiX8Uq5VISP3IkjvNh5GruCxbz7pbH3MfiTc+A3493hUWX50pDCYbCjp9suJBkzJIIjdJ4wYqLH5oXWkYlgAOJBJJ2ITMiAbmxETxN9qbIkqJwbdhLBNOqQ4VPK1I5CBt3qJ3767SvEIa6wrSu8BMFJPCxKlAne1vEUrZLisRievV9oU3qIlIbQReeY8as5TnTrriGHAlTbYOogaSdNpMEi9rW3NJaKOP/v4/wCRkQkYthxt1BSFpggiDfYjvHAiR30M6K4A4ZgsK7WhahtuOfgb+tEWc8UVrSG0kJgQXEpixVeJOwngAKA5prfxCikaYSJAcXA4yCgiZk7/AIaeSXBNEYt8mn0IfT3KDgX0Osghl0mAOB/Wb8IuP/zRnJ8tLelRUm5skGTfv2rnplg1hgdYdQ1jT944qFQf1VmNp9a3l6iGmuBA+FC/SVvQyKO/CkzpNlZexjcHdsA+AUomPImmI4kmxJuOdDM2xPUYhpwpKgG1CBbu4+JoJnK09ATpJmKsOG0NwFqJMkWCUmL+J+Bp06G5UOqDqjqW4N+U2IE8ZpOzbLVPoXiFJPVlJKII1IgnccZvcc6aOgGZF3CdVJStCiFmLhKidOmRdRvfhTNLic9IuAmKV87f++0HijUPUg+e1Fs0ysIcUEoAEyBrWN78DSVmGKKcSEgGZhQkqsYtKj50kY8nR0UEVoufAD40s5rmS1qUlFkJPqRuTTKrUQopEyJtfnt76W8vwCnVEtRYdoKMb8qt8Ooq5SC02iHAugJMiTPZi1+/nRfK8KtwLcUCUoTckWE2AE/AUESyoyhIvJNrxG+29evYJSHsCFoSEgtHsgbFNlCO5ST6VfK6dryNz4wpnna20JMjkZnc8NuFRvr7JveLfKpXgZkjTcyIg8Reqy1SkxyIjY+v1tTxIg3EQlX1sRI3pjypwKSBwPZ2+NLeJgkReRvF/dR3IHSQUCxEXPiBz76rNaEj5AympCk7FCo8p0ke6anwGCBk71JnaA3inALAmfUBXzNZhMSEzYefyAuaE3LjotjqW32VsQ3pURzv8qiKasYsGQqDyvb0HAVX1fV6eO0CSSeyGtGt1qqnmmVOwLgHz+NQxVzAe3t40snSNOBbCzbN0jgd/X+VM2VJkmI8uFyaDpIBFpOkepvTFkrYCZ4mfl86ws0MXf0juXZR3KV8B+dKKllQFjbhR/8ASBiArE6YulCRMnjKojbiKXNUVrgvSiXJcmXyvriltAgd/wBbD511iIZdS2gzcBU8ZImRUGHQQtKQTqBEFPCb2+uFTfYtOJQmSqVggkQYmb99qk0k68V0WbdX5HrBCHUybAj/AC3PuBqA5+zjFlBRYT1ev9YEX8DyFTYNYSStQshClH+FJ99Lmb4Zhwdbh1AGZ0i19xb9Q8a87FTW/wC5ZRtneA/5LFQsw2oRqP4TcE94Iv51t3NEJxi1olQWFaTEXUmCTPAKmr/R3JRj21O4hwqI1BKU2KSIuqNtwYG9UXiENFPsyLDTHjBBM1RtXT76C2QYTPsQltKUqASkQOyNhtRXI84ecxDaVqBSTeEgbAnh3ig+CzTDpbSlTbhUBBI03PdfajOQ5iwXUhCFhcWKgIEAnnXSi/YEq9gv0jIDmGJmC+kW5wSJ7pj0o5inkpQpSgdIBmOVwaFZmjrA3sVIdQ5vwnST7xRHEPo0/eadBsqRIjvHjFTl0RK2DxDWLwxZT2AjZJMlNyoKn9YX+VVMhzNOGLjGJUEC5Enj+sBzkXtVPMcJ1a21YNQU44rsImR3mfwjkb10nKgsrdUFYhwtwtRT2kLMQ20gmJAPtGwHKu29lEl0iPo90pw+HU6JWpNoKU76Sq51EcKs9EM/w4Dri3QDwSqxMSTHAkmBE8KpYVp5xLpbwrekABYU4ZOkSNov3iKI4bApxLalOsbqSFgwSEgXLDg7QO0pJ4caD/QWi10cwxefOKUYg2ItKvmkfKi2X5o0488ESVlWpSoGlUDT2Y8h76Vce2/hmmmkuFWEdOlC1jSpIsYVE/dmd/htTDlOBaYslWpw+0Sbx3DgmYrndCOnsofpAc+4buQOuTMRMEKBieN6jzBzq2ykC4TIPKxIq90kwyXW0IVcF1A35k37qqY7GBRWdIKOcj2R/KuXVCisM4xX/qH/AAp/Kq+PzJxZHWmYBiAO4nYeFFl57gv2v8BofjMey840WJ7OqQRG8bc9qKi/JRfoJ53maDhmmWVBZUACE7gCLEbiVfOr+XBGXthxV3SCDfcmCUpHIRv4865V0CWtsY3DKSlzSV6IKbiQNB2kgcQN6B5Y2vFulWJVpKN07W/Z4JHM700oOKApRkh0fxQeCHQI1tpMe40kZy6hWLUzEatKir9ZUi0coim8Fsob6qNATAjbsqIMc6ROleDK8WnQe0UpjxBIF+BrsSTdMVHeULVhXy04eyvZXA/hUPHY1xg3EsYtwSAgzBmwmFAHlxFazV1ZSW3dCltg3ANyRczHHmPGgmHOuAJJJ0gQNzYRV4w522VlNIMZBpLjqpECb9xMkjyFP/6P3y9glzwW4keBGoD0VVlH6KmU4VPWvuJe0iSI0BUXGkDUrlvXHQbAKwiH23RoCXbFWyuyO0DxBEfkK7LCnb7IPIpq0eevhStUTfebd3yqm4gpiQT6wYtB4cuPKiGeo++cAPZvpI5b+W1UHJTeeFhM8qtEFAp0weIubUZydRJTAEzAIAvzB8Im9DcOrUtUgE3IG0cbW5c7UZy6EqSU2vMTaNr8t/SrTeqEivJvpcxGIQo/rN+9JIPuIoAy6dcim3pyyC00v8Kyk/xJn/bSe2qLJEmjHoFvRdVidYKSLgVWiswqCFCfCsUIJFdqOinJuNtHaME4WlOhJ6tCglSuGpWye8xe3C9VjXfWGCJMGJE2MXEjYxXFVMDrwdI3ojlov7qHIoll0gW57VPJ0a8Ibwvtd8nwttTblo+7+u40pZRuoneabstMoFuN6ySKSFvGZZhMRiMQXHVpUm6lJUmAEpAIgoNwQRE8KQiaI5uw7h8SvUYXrUoKSZBlRNjHqCKoKUTJO5N+G/htWnEq3dozTd6qmXMCSLjcJJHjFqsZHLmJQVEykEz4CB8ahwjKlagneAB4qUABUz63GXNAKQpEpKgJmYJ9od3KkybbS7NijpWPOCwghwKOoFtQIPfA+dAs66OdS0HmlR2CpSSTtaIPnsa1kmPd0PlapBbEWE+2naByq/8ApDxektNx2VtJIVyhRMe5NYccJQnxRS2mKWDzBeHUksqIUqArkb+yocabsThC4y4hIClaRpngdSbg8CL39bUrMZW4CkqToIcbkKsopUqytPK25pxawankqQhZQqUwoeJtY7WqmdrkuIN3sRVoUiAUXkiZ4gkG3C9XcrxTiFkobCihJJkxwio3QouLAhd7wTBUd795uYq7icvUVoDZALiABB5cBczTyarY1FzKXlqebWVXWSkieGlRgjgLWHnTm7hQ4koVsbG9+dqT8biwyrDK0EqQnQtGrtApSU9reDefCKM5Z0g61wJ6spsTOqdge4VlkrViSTLWTNN4QLe0lZWvSiYOlI7IvwntHzFT4zHt4Z1OJ1godMK5k8YHkDHCPCpMTiFtN9hAcAHaTtI5DvJ8d6E/8AaMPufeBKvvGpOhIk7CxKQLDuE865P3OXuQjpqy2cQEpJDns3A3mfjRTB9IWn22mG1aVqPa1R4xIPPhY2rl3HYBn7QhP2cAgaQEpO/AQLb1w90fwjykLZ0NpbSC4437KiYOkgGDPde/hR9P5GD2JxLRH2YjWAmJN4gQQT4T4GhHR/LQzrkqUsKKJJ4WUnz0lPnWstdUgdSlEojUXTYqQZAkfiBEehi9Wc6xfUI6wJ1SU2mJ/V+VK3om9OkcdJ+1hyASk6kwRwkx86S8Di3cPOHdQslSZbCe0YWkwRHtJIvI5GieJ6TF4hCmgAVCTqnYg3Gnuqrn+Kdd0vpKEJZKkNQNKlJJFxHKOW0+bY/ZjJeBXQjsqNxpkGRyoz0UwWtzUQQkJm4ieED1qQMrU0lRC/vPwwAL8tMkRPGjeQ4ZxKStxOkEAI5RcGBM8BeqTnpnNujvN+lBeP2HUWmkICRBjWreVfs3snahWS4H7UpttaiNKlIC0kQdIkASZPcYIqnmqSl15SgNIA0kjiQLTzot0KxqetaQqEKU6lSUjjYhXlEGCa5q1fkX6VoP/ZQ02hKZATq3MmZk++lbpC8GsQ0/YlCDpBvJmL8tzTD0szfqIARqlbk3jYju76VzmAxTiUhklzSer7VgdyTI5D3VLHF3Y0Yt7Z1mGK61SXVJ0hQQop3gQAfHY0DQ8kPh1IIQVSnu4g22vBo2+wtKUh0QuCCOULNvQilzDwgpJMo1DUOMJIJHmK0YFadHSDmOz/ELKw5iHFADsErJ74Bnfb0qjicxxD6G21PuL1KjSpZIvYaiTttvRXpj01+2J6ltpLbMgg/rqjaYskd1/GlZlcQeexM+vhWiGOtvsjzi/SMOOwWhKA4kpcShIUIG9kxx9ao4kiITYDh8vHvppz9wBaFKgqW2hU8JKbkHxn1pWxLYAJkDu5cYpYbD4KuFUCpVhtwJHpxNXsuc7Yj+vOY3qpl0X5z7rip1uaFcDv8AH6tVpbdCx6GDpC+lzCuibpKSJ5jTqHjCvOlLCOKBGmJJi+17Uz5F99h8QFbqSr3jh4SIpRQZFGK00JyqVhrHZI8hJdWpJIIJAnad9orPsBNxEG9M63Q5h06oOpvtel/ePdS9hcedCbj2R8Kz48spJ34NCSXQDdUCZAiwtM1HW61W0829naavYTgI41STtV7Arjv3qeTo24g9lItwEyeO1NuAH3ckRI/lSzldyYiQAOFMOPxAawylbQmfS499ZJdDtbEvPXxieuP4ApwHziPPUKWv1fP4f1q4XFBtemIUkJPOApJt5pHlNQ4NrXqTE2JF4g2MyTHspVWjFHhGiWWnPXsFOjTw61IVF3Ef7vnFQ5rhCVPOHg8pMceJn4VrJsnW8lahbQnUDI4Am43i3qfGiGUEqw761lJELJ1GSSEQm0gzYQeBAN6nJqM3KL9ky0LcUn+QfkayFEIQVSBOkiYkHsg7nejONfV1RfcIcQg9WyhwTCl3JEb6Up1AE1AChvAqcTAWpSWyoa531gSbbBcx+zyqDH4rXl7YTHYfAI8WQARz2M8ppHHnK61dB5qMX7orYPF6da7qlTcSbq0lRKj6CnPofmXWlzslJtF5klDgEd8getKGSZOH2MQoJJUgoIIiw7Wq3EReP2aiy5S2GlPJWUSpATw1ESZSeJTMxHHyo5McJN12gKTatrsr5Yvqlp7OqEjTNtwIJjjFOXRZpDjraerHZ1KCpmCRqB2HKkjDk65NyPPa9PP6PUlWIO6jCrAch60nxUdWxsbvYK6UoebxDhSDZa1a4CgQoyZkRIM+QqpkuarDhK1dkJMwgd1rC1Humz6EOPITIUXdR3N5g+4kRtc0EzDCdWhJMoCiEKJsDbUNp/qKjCSlFJorJIccizdL6SIIUkAqnbfsweO1L3S3Mllam1IggQ4WnAgLm/aBG3d31TybGrZUJXp1KRKVEmRfa3iKj6XvJViXIIgBI23JAUSfARRUfUJFJMErSkj2F/40n/b86nyfMSw4FAKKZGtBWNKo/EBymquIEklskpFz3Anje9zHpUjZSV6BCtjex5EE8Yq+uIbPWcViClsuORIQfYv2d4HOwFKGa9IOvStCZSBBSdMnSmJkRwv7qudJc6KCpmEFHVxuQQdO8xHCI7xSkypS1oSmUqWrSO0TAjtSIn+hrNCFqxEXcLqJiVKiDGj02Fpr0HpX0aBwzT6W9RDQCgDAEpErjbVvSS4vRiGUhRSlx1KTIgwvsgkmYIk+lendI3FDC4dIJF0pVcwU9UtSgrmOyKDj5OnKqo81MKkpbVChA7QsRF03te/lTAziWmsC0s9jUJUYmTrUnUfShLS+ySbAbDw+hQfEY7EONKQmNDa0tpiJvKgADvvM06hy0hU7H7IVYfFYdepIWlt2VmOaBCjI2HypOy11lrFDEsBzENtrUnVASNZSdAT+yQZ24bV1l7K28sxjxcJW5pRpCohMgFR0nchZFDOiOJS2ziio2CsOQPBa5MegJp/l1ByXgHJKXH3L2f5t1iUqStEqKpB7W8WHvqXoNg3XsQl7SFNtSFKSIupJSAOZG/hWmEHGYXrVEJLSykpFkkaU3OpQ7Q1EyN44mj+BxiMLlXWIhS0lKlDUJMLCDYKsNPD1oJUuPkeTqOgf0zfQhY/eWIj9lpXxPvpGWgQSNtceon5US6RY1xwpcM6HCpaD2RIOgHsySAIG9UX2y22ErjUrSsAHYEK3tvVsOPivyxXJHoHRbo0w1g2cQ611i1qDhJE6ElKtMDkBBPf4ULznpsyZbSyH0hKmypRCUKB9lSU6Ttzt3UQxWaoXkqUJcSl0MpAQFQqEK0LgTJEBXlNeaA08Ic23IzynxWh0x2aB5lDob6tKUhABOqdFpHKD8KXcYm0g/XKrmW44dSEQB1Z53VrJJt3G1uFUsQZCr393h3WpoQ4uiqlcLIsAqJ2+ddPGZ8dqrsGOFTOm9/rxqzW7JxkuAf6HPxqRG49Db3W+FAMa1odWnkqiHRrF9W5qmCTY77zM91Vs/TGIcgggmQRxkC9Bdit1E7Xm6urS2lMBIiZN5mT3TNDBPfW0LIMi1E2lApHaIsNgmioqPSCp8+2DSa5IrqtUxlOgLVfwZHHgL/X1vQ6pUL43pZKzVimkMuTqTO8nVHlfb0ov0vcCcHpBmYv4qn86VMFiDAgXJ3n6570V6XvgNIbsDIgAz+rJ8pPvrK160jQ+rFpSbCfw8uZUfgalylzSVG40tOm3MtqQn01e+q7y5NjICUgeSQD75rTS4C9u0iP86Vetj61pa9Jm57Gno3iw1gMSVydZDSB3rSqT7yfKl91oBuQqDBtG8FKY9ZNW1NKRhGndMpLqkzJiQJ0kTudwR+E1QxIIgcYFpmJUo/lUMUFzk/d/4NE5pYq/H+Sy7ipwoR/7qSPAIXPvIqvj3ZKWwZQ2AE2iZhSie8q9wArb7o6pKBvqn3RWZgsF1cQRJAMcrT7qvGJnlJf4K6XlJBCVKAO4BIB33jfeiWauk4fDJMR94YA5lFze59r1NCjV/M3gpvDgbJbPvWZ94rnFWhVN8WQ4Qwq/P37U05QFgjqHVNrWpKNYseM7wLxFJ6FUw5Q+Ahv++BP8IJ+FR+Ijas04JqgRm+KK3V6layFEazMqgntGSbm5qwtUMJPEL37oNCSqTPMz60TfdQcNEkLC7CLEaTM+71oyh9KoVZG7bC6GkPFlJhJItE89hA5ya4zXMltrWnU+dKwn+1IAsTGxgju5GqvRpcvNAniQPS3vohmOXanHU/ql4EAe17KxtWZxUZ0+v+y0Z1HQF/4ws8Xf/tn/AGVPhuudnQl9RSkqOlUwIMzCQQLU59Hv0eLcCXHdaEaQbBOozcReBa9OOBy5jDYpxLXZlkp0dmSEhcFJKrqN9428aMnFdIl89nmjeVqiXSrWE3QpZNpAlXfBoJ0hEPIi3ZPzn3/GmfO3wMSs3iHAAbGQsxIHfFJuY4ouLSSZgGmwxuQZydf2OGsQWnUOb6VBUeF6b8f0jIZDeky6+hSVGQNCFXUkxyOmLWXSViVT60UzJR6jBkmYLvoFNn86rLEm4tic6tfoZ8Y+jqiRMqkxYn6i/pS9k2K0OYom/wByTw3CkAG4O0z5VAzm2wIG+/GOQNd5UtIeekwlTKxJt+E8eNqSOJxTsLa1XuHmWScE+71ae2wUgzyjkIkaZA4xSlkr2l5AMaVnq1SJ7KyATHMWI70imXo0tTjOJRJIDZIE2AIKbd96UcOqFIPJQPoQabFGlKImZ1NNDJlzM4XEITB0LF4gmeP+Wq6nVtYMLBBS9qaAKRKROpRnebW3q1kmISlGNSbTpi8XBXt6iqTxCsAmDdL4keKFXoqPqHlL0M3lqwMC6IBh9B8NSdxY3On30KspIB9oEAeBn0g1ZwOM0MvN8Vlsj+HXPxFUSbH1FVS22QU/Sk2Oxwjhw4Abb1hlbMAbaAdRI12BTMGPaI50jivUsE1GMgkfetEgbyFpm/8AhNeWtpgAHcCPSp/Dyu7G+IVVRPh3CJjiL1NiDYE3GwPC2/vNVU1JqHjGwq9bJxn6aN6YE71yVVk2muSaIOSrRYwDgChP1wn5+VE+k7aUlOmIFu82BkxbnQVJireKVKRsBuB5wfjQrYYyuNFKtzWVlEnZutVusrgGq2lVq1Wq4KdFzL1kKBG81P0hfK3B5n1JHwAqtgh2vf6XrMcdS+Gw+HGp0udmtv8A0Sqo3MbTWhXS0xWFJqhldjH9t6vL8MmArrHHlEEqjsFKJEEXvS9iF6lSAB3CeAjiSauBtwtoBAKQJRtbUSVepHGqTrZTvUscVG/fZozObilWjism812G50/tGB6gUQayB9RhKEm/40f91O5xXbIRhOXSBZrKNZ10bcwzYcWtshSgkBJMyQTtG1qt5N0RXiWUOpebTq1DSoSoaVqBsDyvtQeWFXYflSuvItTU4UdI5AzPDY7mq6TIoz0bIlwFaU2SQFEwpSVEpBCRKoPDvM103UbGw3yoGOtEJ1EEA7GDBggGDxqKbH194Hzp36ZMO/ZUqxD6FrSoBDSISlCVbwgCTIAuo8KDZBgELweOdUsJU2hASmSCrUraBvMDekWW48iko1KvwR9C2C5jcMkf+qkHwKgD7q9pynI20OvulEkrOgkTGkuJlPeRXk/6NB/z+H49v+Rr3LpXhHnG09Q6psgmdJiZ79QiKzZlcnL2Ot6j7gTL8OMM2txbi0oWkdlxajogfvQCTcxzivOukHTEJxDxwwQlKxoK4uZCta/3iVKue40QzvIMyWNKn3FjgFLt/rP0aWU5ficIslxWnUlQ4kagDANvaAk8bG3GpRaeysIbBuZYg60GSqW9RvvKlyfd7qE02Y1aXXFrCx2MK4BBkXC7Jjb2zbgaWm02XYexN4/Enbvvw762YJWuhMyZEBIO1r3MenfRPHXw7P7K1D1Q0ojxsaGN0XyB0lxtuTpWsSJkE2ElJsf51aS8kotNV7gcVISZJHKom9h4CpU3t9fVqbwIn4DvQ0greQqYWyoWncKSRtS+EG0g7VKw6UEEEgjaCR8K0oiLE+f9aRRqTYXJOKT8HbTpAX+1E+tRpUdOkTEzHeP6mumxZVuFv8Q+XxqMUyBKTpGqyK6rVEQdMHmiDisvWFJCUspQ5eAlWhaYVyuaUse3pddHAOLA8AogVBW6nDGojyyclRgFZFbTvW1iCRyNUEORWVusrgGqmSu3kRUVZXBToysrKyuAZWVlZXHGqwVlZXHFvLvaH8XwqDE+0frhW6ykX1Gqf2l+yIVqsrKcg/JYV7Kf3R86rr4VlZSR7NfxH2zpvdPiPjTWn+0V5/GsrKjn6H+GKfSX+yR+/wDI1H0e28j/ALqyspV9tBX3ZfoX07DwHwpt/R3/AGj37g+Kqysq2f7bMvw33Qbn3/if33/fVPB/9Piv/i/1msrKmvtL9l5/d/gM/o7/AOra/ePwNe34z+x/jX/qNZWVkzfcYV0hbx2w+uNIfSb/AKo/3Y/1isrKmiqBD/t4n+6PxTQLgfD/AHCsrK3/AA3X8oln6ORV3Jf+pZ/vEf6hW6yrswx6KDWwq1gvaHgr/Sayso+BofUQqrmsrKJKXZ2nj4fOtVlZXBf0naNleXzrg1qsrjv6TVbrKyuFNprYrKyuGXRlZWVlccZWVlZXHGVlZWVxx//Z"/>
          <p:cNvSpPr>
            <a:spLocks noChangeAspect="1" noChangeArrowheads="1"/>
          </p:cNvSpPr>
          <p:nvPr/>
        </p:nvSpPr>
        <p:spPr bwMode="auto">
          <a:xfrm>
            <a:off x="152400" y="-857250"/>
            <a:ext cx="6116638" cy="193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02" tIns="41452" rIns="82902" bIns="41452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10245" name="AutoShape 11" descr="data:image/jpeg;base64,/9j/4AAQSkZJRgABAQAAAQABAAD/2wCEAAkGBxQSEhUUExQVFRUXGB4aFxgYGBsZHRwdGh0dGBkYGBwaHCgkGhslHBwaIjEiJSkrLi4uGB8zODMsNygtLiwBCgoKDg0OGxAQGywkICYsLCwvLCwsLCwsLCwsLCwsLCwsLCwsLCwsNCwsLCwsLCwsLCwsLCwsLCwsLCwsLCwsLP/AABEIAJEBWgMBIgACEQEDEQH/xAAcAAACAgMBAQAAAAAAAAAAAAAFBgMEAAECBwj/xABIEAABAwIEAgcFBAcGBAcBAAABAgMRACEEBRIxQVEGEyJhcYGRMqGxwfAUI1LRB0JicoLh8TNzkqKywhUkNNJDRFNjg5PiFv/EABkBAAMBAQEAAAAAAAAAAAAAAAECAwQABf/EAC0RAAICAgIBAgYBAwUAAAAAAAABAhEDIRIxQSJRBBMyM2FxgUKRsSOh0eHw/9oADAMBAAIRAxEAPwDzasrKw1xxdXiErSAQNXE/zqopG9cV0lUfXxoJJdF3Pn9RtqVHia5eRFEMFitSgCEgcgkD5VDmLe50nek57plvlReO1stZZjC2mLEbwa3m2KDykFQEpBA77z+frUeBY1mBItJPL5VJm7QBCYiAP5zWf08/ya1FcQeXu1HDnXYRNRMtDUOVMWCwaSmUyZG/GOW1HLkUDoSdeohw2GSlDahuVQo8wRPyoxiW9jzSCfS/vqo2wQymQRCk79yooq832UeBHvNedNt7YJMohFXUsaU33+FWMvwskqOw28a1ixQWkTbLfQ5kJU8QPaKZ8QDc996c0N2rzbB5o6yrShbSEEEkrSTcQIt3fCiLfSJ8f+YwhH8VPYrQb6ZMBTGneZ/KkHonlJfC0LB0JUAs/vGNIPOxpsw2YLxCFhxSFFMFJR7MGQfHhfvNG8ky5KGRpEalBau8lQmithulQ49G2EtYZCEJCUpkADxJq4VE1Vww0tgd5qdC6l8Tlk6h4SMrjtskArqtAVuKjGOhTpC6XOnuUN4lkJWm6ZUhQ3SQBfw5jjTARVDPky3/AAmt2PNJ45QkdBetHz8vLnE43QtMKQRbu3BHMGa9nyFBS0kd1U88yZCn21x2vYJ5gXT6GfWhOZ5+60+WWQ1CQJKyRfiBB7x6UjejXdjko0o9LhLiP3LeRM1yc+xYElthW+yz6UHdzhzEKBcbSgpkQFT4/Cls4iU3eoloot9nkT6/nVZWHvXUcmCsYm6R4D5mquMwaHeyobbEWI8KKYtr73w1H/bVZtMk+NTtp2iqYnZnky2Rq9pH4hw/eHzodevQ3FACDSl0hwqUFJQI1TI4COXKvR+G+Kc3xl2Z8uJJckC0mreCxSUpUhaApJIUDsoKEixHCDtVJNYTW2StUZoycakgkxj4GkFSQLpANgeJPfVf7SdxYneLfCq5qwpA0aoM+P1ypOMUy8cs5fwcLxBO9/G9aSq35VYPUqSYS4FR+IRPmNqrJTsAZPERRX6Bcru7L2GdJEEniY9JHzqN5kGtNDT86mXUXp6NsYpwqRXcKUWFz9b1D9oP0KstNJU4kKkAkAxbemlORtARoHpQnmjj7IyjJvTpCc2muV1IViLVwETetRiaVcYkdSoYnim/fXLlWcvwilmQLfGlk6VjYoXKmX8kwILgQVJCyLSY9DtP5UWzbKlJBBjVdUAg2nex2vQLNsGUrBgx+VHujLHZWtQJOwJuffWLI/67N0Vx/QOweqdJFjvVDHsw4oG4iwm82g99E28Q43ikhQUtsnYATBmI7wfhUGMxAaxXWI1EIUCJESIuI77jzro2pX+Ci9RAcodQ11yklKZCQDvebxwHjR3oE3K3f3U/E0V6TYxlWHWC4kE6VJG5MQRbe4+NAeh+esMFzrCrtARCSdpn40jlLJB6O5JQovdO/aaRfZSvMwB52PrVroblxLSlrlQUYSCZAA3Iva5j+GgHSDOG38TqSrSmAkFQItaSeQkmnZzFtsYYFtSVgAJRBB1GO7zJ86nJOMUmgSdQUV2DMzzpDDnVaSQBcjgTw77b0LxfSRkG4cVyhMDykiocuy84lwiTEytXj38zypgzrCYdGH0rSA2mw4mb3TxKt/fSKMX2CUYx15K3RbMm8QtfVpUkoAnVH6x7ieRpsCJPdFLXQ/M0PBQQjQUQFWF94MjwplTRca1VEpdgZz7vFjV7KyB3drYf4hP8VOjeltjUtQSkRc22VSw/iEJfaJUgKCrgiZTBEHlJ2nlU+c4Xr0i/aTOnl4d00sXQGroZGukTbuoMyrQbkyAZ4jiRY7xQ/Os/eaKQgpSDN9MmRwuaTsnxnUugmw9lQ7jY27iJ8qZekGFKmir8Jny2pGk3Y3BJ0W8jzjEOpUVObKj2Ujh3Jqvm/Sh9hxICkqEX1AcSRwjuqh0ZxIT1gKgPZNyO+qOePanjBBsNr8J4eNHig8I8qodMn6RrcRqcbSL20k8O4988aJuZg072ErGu3ZJg3PLj5UttANMgKsEpknv4+c0qq1OuW9tSrRw/kK5UmJ8pPa0ejZ0oNy4r2UJUo+UUi5JhA4tTrgCiudwCJNybjy9aZVuOfZ1NmHV9WpILtxqNwVWNgQN6pZeylLTekgiN95PE275oydsEU0tlZ3I2Duy3P7ooIWsM2tSeuabIVGjUEx3XptUvwpK6Q5fhnsUEhelyCp0Am+2lImwOm8ChVjR/IeRiG206lLTp5zM+Eb1gQlUKSZTuO8Uu5v0eDaNbNgPaT3fi8ef9atdEcxuWTxuj4lPzHnXX4G4qrQPdxqw4SsJF4UAO+4kk8t6P4vLUIbWpI2SSN99xQzpNgoXqA7KviN58oo2h0LwvtCS2dzxAIPvpRnWmhMwqFPOJQTGowSLnvMGuOkvRR1DRcC0rCItBSq9rCSD4UX6L4Yl4RHZST8vnU/THEEJS0OPaV5WSPWfSnxzcJWh5Lk+K6PLtBG4rIvXoHR/o826ha3x93wEkXFyqQeG3maW82dw32lxbKJZ7OhKZSkGAFb30zJHjXpQ+JU20kZMvw6i6iwIKYsHlC1tJIBINrjahmBIW9MJSnkBYcgK6fW4wo6FrAJkEH5c6ORuXpWmdiXBcuyV/JnG1GxI3PCB3zaq6sOQ5pQkqMAiJO4nhwqxhkOPoWCoqUSNzvFWcpzBzClCCZbUq6d44Eg8OcUrlJJ7tooq1S0DX0qSSFAgjcH676ss4Vakgi4O16L9LsDGl0D9lUf5T8vMVWyZwKb0zsr3G/wCdS+byxqS/kutSAbqpkca9CwmatFCCopCikT4xfhzrz3FD7xQ/aIHrRZSTO9NngpJEoLm3YErsPECK4rRraebGTj0ZPOi2X5mlvg5HIKSB43mhM3vUrVJOCktlsMmuhnazdpYGsLN4v1Z85kH+tHMFmbWkAKA2EKBRtyO3vpPwDnE3Av8AOjuBw6DEgalblMD4fVqwzxpdGyTC+JwwJCha1uM+BG9ef4wlclPHv+u6nb7OtpClpVKQCVJ8t7Wnvrz/AAyyLU+GDts6M0tPyaZfix2rEN61QgEnlUiR8auIQpKz1dlG3d+Q8atKaj12coyapu0XsD0fDspddS0oFIGygSuYAki/ZPuqPGdHnWRKF64O6RpPpJn6tVn/APm1LGpxyVGwtq9STtWdQ/hIJOtkKggXHhf2T4Vk+a31K/wUit3ey70d6VttslDiNLido2cJ5/hPu+FC8xddxjh/WI2SNkj63J/pxmGB1rDjYBSu5G3ie786O4LM22MMAoQqIGkXWABc994PrxoOruPfsd9O/Ja/R/gVNIemJKwDF9kg/OmsLpa6HYjUytcQlTqo52CRf0o+2bc6nNtydkX2Lec4BbbinCJSpROocJ4K5USyLOxZt0x+FZ+Cvz9atYPNmlnSTB2KVcfkaS+kbBefDGEQpQMiBxUN45JH1wpIRtlO9MvdNM9bC/8Al7kyFL/VkcU8/HbxoS9mmIxDYQp1ayUQE6oFu6w9atZrkxEMhKlvhSZA5q2Qkee590U85H0HQhXW4ltbiyICEqSEjxOoFR93jRbSS9wNpI8ry/CqhZIFt/fUZbcCusEgatwY28L176zlWHTZOAQAf2GjPjKr1WzTolhXkaThVN8QWyhBB8ArSfMUPm+puhfmfg8od6YYlKQhausSbkL38lb+s04dDswYcQVhUORdKtwOJHMd491LvSjoo5h3UFSCpjZKiB/hUAbHzvFUsxyJz7OMXhkqDO6oMluLGDupII34De0mmXFpIa00NmdZ4V9lBhHE/i7u5Pxqbo+V2JkIVtwk2vB7uNCOhSm8QnU7dxO6DtHBYHHw4HxpkXjkFxKQoEzsL0tUCVVSCIVbh5ivOek7C0Y9xd4VpOocDoA8tq9BKxS3mGLbGN0rIGptMatj7QvPhxrk2CLpm8lzsKGl4hJGyjYHx5H3UrZjmCTiNODmEmSoCYI36scp51N0rwxDobw6SUnkezq7vAfPlRTBLRgmkobb1vKFyN73ExeN4HdRVJWyiS8C5meDxuIOt1LpQBqlRgRzAnfuiaEY4FPYA5bQe+BFjT4+/mDjSk6EBKgoEEAE6uV+HfzvQvG6nkFt5rqymO0BEjiEzt5VSOVavoKboW8A+pjtIWpCuaSR5Wq2jpA86uXTrFgTYEActgfPerH/AAhqfZPs8z9c6gxGVFCSUAkC5HH+YqnPHPXkKe/YecZmWHVhFBC5SpBQEg6VCRBBnY95515m+wRMAgcO/jXDKlKXbfaeEcj3d1OubOsNYVsoRKlK49o6tMkna3upop4Z0t2K+LjYK6M5adJWpJg7EiB6m1FMe40D2iz5rv6JQq9KL7zi4Kio8QDf3G3u4mrLWCUUypS9uZje1qeWK3ykyKk1pBvCZoyFaQpoeAcg+JKIIqPPGULHWtKSQkdoavKQDB5WIpaLfbiTvF58KMJy6WlEKPsm09xPypvlKLTTOjkZw70gUprqtIUYgrJO3A+I+QodhsepqdJue4Ee+q8HYCKwoA43q0cUI2kicsk2SLfUpetUSTJtFXv+Kj8P+b+VC4JrrR40zxpk45Jr6f8AcytGt1o05mNVINq4BqRO3jXFsRcZsm07i/jTNl/tJ5wI84M+730AQyYTY390U05U2ZtIH5W+FY8mza9I76Ru9XgXTsVQkfxEA+6vNxaDT90/XpwzaPxOX8gT8YpKdahIPE/lVcVKP7M8ouTteCdlMiRxI+VEnfu1J2lakpnkLaj74oU1KUgnbfae6pXn1KUFTqSAATFh4j5calODk78GuMtbPQsNEC6T50XOBQrDwoSlQJVPeaUGcAo6f7KTH/gp+uNMOa48MMOJjR2CgIHMiEqb7uf9a8+CV6BJb0ea4LE6MTAJ6skpE3gHae/afOmLHYILaRMwATbewTQPKsoW/KEaQQe0om/dA3NMOU4xS3eoWgDQlSdXenf1itGbtNdoNS2FeiLejCpA2KlET+8R8qMgwPOqHR9A+ytD9mfUk/OrwHs+I/pUW7bJvsVOlmVdQ2XErnUQIIvfciN48KduhmTfZ2ApYHXLAK+4cEfn30v9JiStoEEwoWETJUBaZHryomvHOpSonr7CT2muFyfYoeKGcm0GMmynTiX8Uq5VISP3IkjvNh5GruCxbz7pbH3MfiTc+A3493hUWX50pDCYbCjp9suJBkzJIIjdJ4wYqLH5oXWkYlgAOJBJJ2ITMiAbmxETxN9qbIkqJwbdhLBNOqQ4VPK1I5CBt3qJ3767SvEIa6wrSu8BMFJPCxKlAne1vEUrZLisRievV9oU3qIlIbQReeY8as5TnTrriGHAlTbYOogaSdNpMEi9rW3NJaKOP/v4/wCRkQkYthxt1BSFpggiDfYjvHAiR30M6K4A4ZgsK7WhahtuOfgb+tEWc8UVrSG0kJgQXEpixVeJOwngAKA5prfxCikaYSJAcXA4yCgiZk7/AIaeSXBNEYt8mn0IfT3KDgX0Osghl0mAOB/Wb8IuP/zRnJ8tLelRUm5skGTfv2rnplg1hgdYdQ1jT944qFQf1VmNp9a3l6iGmuBA+FC/SVvQyKO/CkzpNlZexjcHdsA+AUomPImmI4kmxJuOdDM2xPUYhpwpKgG1CBbu4+JoJnK09ATpJmKsOG0NwFqJMkWCUmL+J+Bp06G5UOqDqjqW4N+U2IE8ZpOzbLVPoXiFJPVlJKII1IgnccZvcc6aOgGZF3CdVJStCiFmLhKidOmRdRvfhTNLic9IuAmKV87f++0HijUPUg+e1Fs0ysIcUEoAEyBrWN78DSVmGKKcSEgGZhQkqsYtKj50kY8nR0UEVoufAD40s5rmS1qUlFkJPqRuTTKrUQopEyJtfnt76W8vwCnVEtRYdoKMb8qt8Ooq5SC02iHAugJMiTPZi1+/nRfK8KtwLcUCUoTckWE2AE/AUESyoyhIvJNrxG+29evYJSHsCFoSEgtHsgbFNlCO5ST6VfK6dryNz4wpnna20JMjkZnc8NuFRvr7JveLfKpXgZkjTcyIg8Reqy1SkxyIjY+v1tTxIg3EQlX1sRI3pjypwKSBwPZ2+NLeJgkReRvF/dR3IHSQUCxEXPiBz76rNaEj5AympCk7FCo8p0ke6anwGCBk71JnaA3inALAmfUBXzNZhMSEzYefyAuaE3LjotjqW32VsQ3pURzv8qiKasYsGQqDyvb0HAVX1fV6eO0CSSeyGtGt1qqnmmVOwLgHz+NQxVzAe3t40snSNOBbCzbN0jgd/X+VM2VJkmI8uFyaDpIBFpOkepvTFkrYCZ4mfl86ws0MXf0juXZR3KV8B+dKKllQFjbhR/8ASBiArE6YulCRMnjKojbiKXNUVrgvSiXJcmXyvriltAgd/wBbD511iIZdS2gzcBU8ZImRUGHQQtKQTqBEFPCb2+uFTfYtOJQmSqVggkQYmb99qk0k68V0WbdX5HrBCHUybAj/AC3PuBqA5+zjFlBRYT1ev9YEX8DyFTYNYSStQshClH+FJ99Lmb4Zhwdbh1AGZ0i19xb9Q8a87FTW/wC5ZRtneA/5LFQsw2oRqP4TcE94Iv51t3NEJxi1olQWFaTEXUmCTPAKmr/R3JRj21O4hwqI1BKU2KSIuqNtwYG9UXiENFPsyLDTHjBBM1RtXT76C2QYTPsQltKUqASkQOyNhtRXI84ecxDaVqBSTeEgbAnh3ig+CzTDpbSlTbhUBBI03PdfajOQ5iwXUhCFhcWKgIEAnnXSi/YEq9gv0jIDmGJmC+kW5wSJ7pj0o5inkpQpSgdIBmOVwaFZmjrA3sVIdQ5vwnST7xRHEPo0/eadBsqRIjvHjFTl0RK2DxDWLwxZT2AjZJMlNyoKn9YX+VVMhzNOGLjGJUEC5Enj+sBzkXtVPMcJ1a21YNQU44rsImR3mfwjkb10nKgsrdUFYhwtwtRT2kLMQ20gmJAPtGwHKu29lEl0iPo90pw+HU6JWpNoKU76Sq51EcKs9EM/w4Dri3QDwSqxMSTHAkmBE8KpYVp5xLpbwrekABYU4ZOkSNov3iKI4bApxLalOsbqSFgwSEgXLDg7QO0pJ4caD/QWi10cwxefOKUYg2ItKvmkfKi2X5o0488ESVlWpSoGlUDT2Y8h76Vce2/hmmmkuFWEdOlC1jSpIsYVE/dmd/htTDlOBaYslWpw+0Sbx3DgmYrndCOnsofpAc+4buQOuTMRMEKBieN6jzBzq2ykC4TIPKxIq90kwyXW0IVcF1A35k37qqY7GBRWdIKOcj2R/KuXVCisM4xX/qH/AAp/Kq+PzJxZHWmYBiAO4nYeFFl57gv2v8BofjMey840WJ7OqQRG8bc9qKi/JRfoJ53maDhmmWVBZUACE7gCLEbiVfOr+XBGXthxV3SCDfcmCUpHIRv4865V0CWtsY3DKSlzSV6IKbiQNB2kgcQN6B5Y2vFulWJVpKN07W/Z4JHM700oOKApRkh0fxQeCHQI1tpMe40kZy6hWLUzEatKir9ZUi0coim8Fsob6qNATAjbsqIMc6ROleDK8WnQe0UpjxBIF+BrsSTdMVHeULVhXy04eyvZXA/hUPHY1xg3EsYtwSAgzBmwmFAHlxFazV1ZSW3dCltg3ANyRczHHmPGgmHOuAJJJ0gQNzYRV4w522VlNIMZBpLjqpECb9xMkjyFP/6P3y9glzwW4keBGoD0VVlH6KmU4VPWvuJe0iSI0BUXGkDUrlvXHQbAKwiH23RoCXbFWyuyO0DxBEfkK7LCnb7IPIpq0eevhStUTfebd3yqm4gpiQT6wYtB4cuPKiGeo++cAPZvpI5b+W1UHJTeeFhM8qtEFAp0weIubUZydRJTAEzAIAvzB8Im9DcOrUtUgE3IG0cbW5c7UZy6EqSU2vMTaNr8t/SrTeqEivJvpcxGIQo/rN+9JIPuIoAy6dcim3pyyC00v8Kyk/xJn/bSe2qLJEmjHoFvRdVidYKSLgVWiswqCFCfCsUIJFdqOinJuNtHaME4WlOhJ6tCglSuGpWye8xe3C9VjXfWGCJMGJE2MXEjYxXFVMDrwdI3ojlov7qHIoll0gW57VPJ0a8Ibwvtd8nwttTblo+7+u40pZRuoneabstMoFuN6ySKSFvGZZhMRiMQXHVpUm6lJUmAEpAIgoNwQRE8KQiaI5uw7h8SvUYXrUoKSZBlRNjHqCKoKUTJO5N+G/htWnEq3dozTd6qmXMCSLjcJJHjFqsZHLmJQVEykEz4CB8ahwjKlagneAB4qUABUz63GXNAKQpEpKgJmYJ9od3KkybbS7NijpWPOCwghwKOoFtQIPfA+dAs66OdS0HmlR2CpSSTtaIPnsa1kmPd0PlapBbEWE+2naByq/8ApDxektNx2VtJIVyhRMe5NYccJQnxRS2mKWDzBeHUksqIUqArkb+yocabsThC4y4hIClaRpngdSbg8CL39bUrMZW4CkqToIcbkKsopUqytPK25pxawankqQhZQqUwoeJtY7WqmdrkuIN3sRVoUiAUXkiZ4gkG3C9XcrxTiFkobCihJJkxwio3QouLAhd7wTBUd795uYq7icvUVoDZALiABB5cBczTyarY1FzKXlqebWVXWSkieGlRgjgLWHnTm7hQ4koVsbG9+dqT8biwyrDK0EqQnQtGrtApSU9reDefCKM5Z0g61wJ6spsTOqdge4VlkrViSTLWTNN4QLe0lZWvSiYOlI7IvwntHzFT4zHt4Z1OJ1godMK5k8YHkDHCPCpMTiFtN9hAcAHaTtI5DvJ8d6E/8AaMPufeBKvvGpOhIk7CxKQLDuE865P3OXuQjpqy2cQEpJDns3A3mfjRTB9IWn22mG1aVqPa1R4xIPPhY2rl3HYBn7QhP2cAgaQEpO/AQLb1w90fwjykLZ0NpbSC4437KiYOkgGDPde/hR9P5GD2JxLRH2YjWAmJN4gQQT4T4GhHR/LQzrkqUsKKJJ4WUnz0lPnWstdUgdSlEojUXTYqQZAkfiBEehi9Wc6xfUI6wJ1SU2mJ/V+VK3om9OkcdJ+1hyASk6kwRwkx86S8Di3cPOHdQslSZbCe0YWkwRHtJIvI5GieJ6TF4hCmgAVCTqnYg3Gnuqrn+Kdd0vpKEJZKkNQNKlJJFxHKOW0+bY/ZjJeBXQjsqNxpkGRyoz0UwWtzUQQkJm4ieED1qQMrU0lRC/vPwwAL8tMkRPGjeQ4ZxKStxOkEAI5RcGBM8BeqTnpnNujvN+lBeP2HUWmkICRBjWreVfs3snahWS4H7UpttaiNKlIC0kQdIkASZPcYIqnmqSl15SgNIA0kjiQLTzot0KxqetaQqEKU6lSUjjYhXlEGCa5q1fkX6VoP/ZQ02hKZATq3MmZk++lbpC8GsQ0/YlCDpBvJmL8tzTD0szfqIARqlbk3jYju76VzmAxTiUhklzSer7VgdyTI5D3VLHF3Y0Yt7Z1mGK61SXVJ0hQQop3gQAfHY0DQ8kPh1IIQVSnu4g22vBo2+wtKUh0QuCCOULNvQilzDwgpJMo1DUOMJIJHmK0YFadHSDmOz/ELKw5iHFADsErJ74Bnfb0qjicxxD6G21PuL1KjSpZIvYaiTttvRXpj01+2J6ltpLbMgg/rqjaYskd1/GlZlcQeexM+vhWiGOtvsjzi/SMOOwWhKA4kpcShIUIG9kxx9ao4kiITYDh8vHvppz9wBaFKgqW2hU8JKbkHxn1pWxLYAJkDu5cYpYbD4KuFUCpVhtwJHpxNXsuc7Yj+vOY3qpl0X5z7rip1uaFcDv8AH6tVpbdCx6GDpC+lzCuibpKSJ5jTqHjCvOlLCOKBGmJJi+17Uz5F99h8QFbqSr3jh4SIpRQZFGK00JyqVhrHZI8hJdWpJIIJAnad9orPsBNxEG9M63Q5h06oOpvtel/ePdS9hcedCbj2R8Kz48spJ34NCSXQDdUCZAiwtM1HW61W0829naavYTgI41STtV7Arjv3qeTo24g9lItwEyeO1NuAH3ckRI/lSzldyYiQAOFMOPxAawylbQmfS499ZJdDtbEvPXxieuP4ApwHziPPUKWv1fP4f1q4XFBtemIUkJPOApJt5pHlNQ4NrXqTE2JF4g2MyTHspVWjFHhGiWWnPXsFOjTw61IVF3Ef7vnFQ5rhCVPOHg8pMceJn4VrJsnW8lahbQnUDI4Am43i3qfGiGUEqw761lJELJ1GSSEQm0gzYQeBAN6nJqM3KL9ky0LcUn+QfkayFEIQVSBOkiYkHsg7nejONfV1RfcIcQg9WyhwTCl3JEb6Up1AE1AChvAqcTAWpSWyoa531gSbbBcx+zyqDH4rXl7YTHYfAI8WQARz2M8ppHHnK61dB5qMX7orYPF6da7qlTcSbq0lRKj6CnPofmXWlzslJtF5klDgEd8getKGSZOH2MQoJJUgoIIiw7Wq3EReP2aiy5S2GlPJWUSpATw1ESZSeJTMxHHyo5McJN12gKTatrsr5Yvqlp7OqEjTNtwIJjjFOXRZpDjraerHZ1KCpmCRqB2HKkjDk65NyPPa9PP6PUlWIO6jCrAch60nxUdWxsbvYK6UoebxDhSDZa1a4CgQoyZkRIM+QqpkuarDhK1dkJMwgd1rC1Humz6EOPITIUXdR3N5g+4kRtc0EzDCdWhJMoCiEKJsDbUNp/qKjCSlFJorJIccizdL6SIIUkAqnbfsweO1L3S3Mllam1IggQ4WnAgLm/aBG3d31TybGrZUJXp1KRKVEmRfa3iKj6XvJViXIIgBI23JAUSfARRUfUJFJMErSkj2F/40n/b86nyfMSw4FAKKZGtBWNKo/EBymquIEklskpFz3Anje9zHpUjZSV6BCtjex5EE8Yq+uIbPWcViClsuORIQfYv2d4HOwFKGa9IOvStCZSBBSdMnSmJkRwv7qudJc6KCpmEFHVxuQQdO8xHCI7xSkypS1oSmUqWrSO0TAjtSIn+hrNCFqxEXcLqJiVKiDGj02Fpr0HpX0aBwzT6W9RDQCgDAEpErjbVvSS4vRiGUhRSlx1KTIgwvsgkmYIk+lendI3FDC4dIJF0pVcwU9UtSgrmOyKDj5OnKqo81MKkpbVChA7QsRF03te/lTAziWmsC0s9jUJUYmTrUnUfShLS+ySbAbDw+hQfEY7EONKQmNDa0tpiJvKgADvvM06hy0hU7H7IVYfFYdepIWlt2VmOaBCjI2HypOy11lrFDEsBzENtrUnVASNZSdAT+yQZ24bV1l7K28sxjxcJW5pRpCohMgFR0nchZFDOiOJS2ziio2CsOQPBa5MegJp/l1ByXgHJKXH3L2f5t1iUqStEqKpB7W8WHvqXoNg3XsQl7SFNtSFKSIupJSAOZG/hWmEHGYXrVEJLSykpFkkaU3OpQ7Q1EyN44mj+BxiMLlXWIhS0lKlDUJMLCDYKsNPD1oJUuPkeTqOgf0zfQhY/eWIj9lpXxPvpGWgQSNtceon5US6RY1xwpcM6HCpaD2RIOgHsySAIG9UX2y22ErjUrSsAHYEK3tvVsOPivyxXJHoHRbo0w1g2cQ611i1qDhJE6ElKtMDkBBPf4ULznpsyZbSyH0hKmypRCUKB9lSU6Ttzt3UQxWaoXkqUJcSl0MpAQFQqEK0LgTJEBXlNeaA08Ic23IzynxWh0x2aB5lDob6tKUhABOqdFpHKD8KXcYm0g/XKrmW44dSEQB1Z53VrJJt3G1uFUsQZCr393h3WpoQ4uiqlcLIsAqJ2+ddPGZ8dqrsGOFTOm9/rxqzW7JxkuAf6HPxqRG49Db3W+FAMa1odWnkqiHRrF9W5qmCTY77zM91Vs/TGIcgggmQRxkC9Bdit1E7Xm6urS2lMBIiZN5mT3TNDBPfW0LIMi1E2lApHaIsNgmioqPSCp8+2DSa5IrqtUxlOgLVfwZHHgL/X1vQ6pUL43pZKzVimkMuTqTO8nVHlfb0ov0vcCcHpBmYv4qn86VMFiDAgXJ3n6570V6XvgNIbsDIgAz+rJ8pPvrK160jQ+rFpSbCfw8uZUfgalylzSVG40tOm3MtqQn01e+q7y5NjICUgeSQD75rTS4C9u0iP86Vetj61pa9Jm57Gno3iw1gMSVydZDSB3rSqT7yfKl91oBuQqDBtG8FKY9ZNW1NKRhGndMpLqkzJiQJ0kTudwR+E1QxIIgcYFpmJUo/lUMUFzk/d/4NE5pYq/H+Sy7ipwoR/7qSPAIXPvIqvj3ZKWwZQ2AE2iZhSie8q9wArb7o6pKBvqn3RWZgsF1cQRJAMcrT7qvGJnlJf4K6XlJBCVKAO4BIB33jfeiWauk4fDJMR94YA5lFze59r1NCjV/M3gpvDgbJbPvWZ94rnFWhVN8WQ4Qwq/P37U05QFgjqHVNrWpKNYseM7wLxFJ6FUw5Q+Ahv++BP8IJ+FR+Ijas04JqgRm+KK3V6layFEazMqgntGSbm5qwtUMJPEL37oNCSqTPMz60TfdQcNEkLC7CLEaTM+71oyh9KoVZG7bC6GkPFlJhJItE89hA5ya4zXMltrWnU+dKwn+1IAsTGxgju5GqvRpcvNAniQPS3vohmOXanHU/ql4EAe17KxtWZxUZ0+v+y0Z1HQF/4ws8Xf/tn/AGVPhuudnQl9RSkqOlUwIMzCQQLU59Hv0eLcCXHdaEaQbBOozcReBa9OOBy5jDYpxLXZlkp0dmSEhcFJKrqN9428aMnFdIl89nmjeVqiXSrWE3QpZNpAlXfBoJ0hEPIi3ZPzn3/GmfO3wMSs3iHAAbGQsxIHfFJuY4ouLSSZgGmwxuQZydf2OGsQWnUOb6VBUeF6b8f0jIZDeky6+hSVGQNCFXUkxyOmLWXSViVT60UzJR6jBkmYLvoFNn86rLEm4tic6tfoZ8Y+jqiRMqkxYn6i/pS9k2K0OYom/wByTw3CkAG4O0z5VAzm2wIG+/GOQNd5UtIeekwlTKxJt+E8eNqSOJxTsLa1XuHmWScE+71ae2wUgzyjkIkaZA4xSlkr2l5AMaVnq1SJ7KyATHMWI70imXo0tTjOJRJIDZIE2AIKbd96UcOqFIPJQPoQabFGlKImZ1NNDJlzM4XEITB0LF4gmeP+Wq6nVtYMLBBS9qaAKRKROpRnebW3q1kmISlGNSbTpi8XBXt6iqTxCsAmDdL4keKFXoqPqHlL0M3lqwMC6IBh9B8NSdxY3On30KspIB9oEAeBn0g1ZwOM0MvN8Vlsj+HXPxFUSbH1FVS22QU/Sk2Oxwjhw4Abb1hlbMAbaAdRI12BTMGPaI50jivUsE1GMgkfetEgbyFpm/8AhNeWtpgAHcCPSp/Dyu7G+IVVRPh3CJjiL1NiDYE3GwPC2/vNVU1JqHjGwq9bJxn6aN6YE71yVVk2muSaIOSrRYwDgChP1wn5+VE+k7aUlOmIFu82BkxbnQVJireKVKRsBuB5wfjQrYYyuNFKtzWVlEnZutVusrgGq2lVq1Wq4KdFzL1kKBG81P0hfK3B5n1JHwAqtgh2vf6XrMcdS+Gw+HGp0udmtv8A0Sqo3MbTWhXS0xWFJqhldjH9t6vL8MmArrHHlEEqjsFKJEEXvS9iF6lSAB3CeAjiSauBtwtoBAKQJRtbUSVepHGqTrZTvUscVG/fZozObilWjism812G50/tGB6gUQayB9RhKEm/40f91O5xXbIRhOXSBZrKNZ10bcwzYcWtshSgkBJMyQTtG1qt5N0RXiWUOpebTq1DSoSoaVqBsDyvtQeWFXYflSuvItTU4UdI5AzPDY7mq6TIoz0bIlwFaU2SQFEwpSVEpBCRKoPDvM103UbGw3yoGOtEJ1EEA7GDBggGDxqKbH194Hzp36ZMO/ZUqxD6FrSoBDSISlCVbwgCTIAuo8KDZBgELweOdUsJU2hASmSCrUraBvMDekWW48iko1KvwR9C2C5jcMkf+qkHwKgD7q9pynI20OvulEkrOgkTGkuJlPeRXk/6NB/z+H49v+Rr3LpXhHnG09Q6psgmdJiZ79QiKzZlcnL2Ot6j7gTL8OMM2txbi0oWkdlxajogfvQCTcxzivOukHTEJxDxwwQlKxoK4uZCta/3iVKue40QzvIMyWNKn3FjgFLt/rP0aWU5ficIslxWnUlQ4kagDANvaAk8bG3GpRaeysIbBuZYg60GSqW9RvvKlyfd7qE02Y1aXXFrCx2MK4BBkXC7Jjb2zbgaWm02XYexN4/Enbvvw762YJWuhMyZEBIO1r3MenfRPHXw7P7K1D1Q0ojxsaGN0XyB0lxtuTpWsSJkE2ElJsf51aS8kotNV7gcVISZJHKom9h4CpU3t9fVqbwIn4DvQ0greQqYWyoWncKSRtS+EG0g7VKw6UEEEgjaCR8K0oiLE+f9aRRqTYXJOKT8HbTpAX+1E+tRpUdOkTEzHeP6mumxZVuFv8Q+XxqMUyBKTpGqyK6rVEQdMHmiDisvWFJCUspQ5eAlWhaYVyuaUse3pddHAOLA8AogVBW6nDGojyyclRgFZFbTvW1iCRyNUEORWVusrgGqmSu3kRUVZXBToysrKyuAZWVlZXHGqwVlZXHFvLvaH8XwqDE+0frhW6ykX1Gqf2l+yIVqsrKcg/JYV7Kf3R86rr4VlZSR7NfxH2zpvdPiPjTWn+0V5/GsrKjn6H+GKfSX+yR+/wDI1H0e28j/ALqyspV9tBX3ZfoX07DwHwpt/R3/AGj37g+Kqysq2f7bMvw33Qbn3/if33/fVPB/9Piv/i/1msrKmvtL9l5/d/gM/o7/AOra/ePwNe34z+x/jX/qNZWVkzfcYV0hbx2w+uNIfSb/AKo/3Y/1isrKmiqBD/t4n+6PxTQLgfD/AHCsrK3/AA3X8oln6ORV3Jf+pZ/vEf6hW6yrswx6KDWwq1gvaHgr/Sayso+BofUQqrmsrKJKXZ2nj4fOtVlZXBf0naNleXzrg1qsrjv6TVbrKyuFNprYrKyuGXRlZWVlccZWVlZXHGVlZWVxx//Z"/>
          <p:cNvSpPr>
            <a:spLocks noChangeAspect="1" noChangeArrowheads="1"/>
          </p:cNvSpPr>
          <p:nvPr/>
        </p:nvSpPr>
        <p:spPr bwMode="auto">
          <a:xfrm>
            <a:off x="152400" y="-857250"/>
            <a:ext cx="6116638" cy="193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02" tIns="41452" rIns="82902" bIns="41452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>
              <a:solidFill>
                <a:prstClr val="black"/>
              </a:solidFill>
            </a:endParaRPr>
          </a:p>
        </p:txBody>
      </p:sp>
      <p:pic>
        <p:nvPicPr>
          <p:cNvPr id="10246" name="Picture 13" descr="http://www.cuadernodearte.es/arquitectura/mezquita-cordoba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661143"/>
            <a:ext cx="3498850" cy="125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652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964408"/>
            <a:ext cx="8728075" cy="40719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11 Rectángulo"/>
          <p:cNvSpPr/>
          <p:nvPr/>
        </p:nvSpPr>
        <p:spPr>
          <a:xfrm>
            <a:off x="214316" y="910836"/>
            <a:ext cx="8929687" cy="1071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1" tIns="45698" rIns="91391" bIns="45698" anchor="ctr"/>
          <a:lstStyle/>
          <a:p>
            <a:pPr algn="ctr"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14316" y="2625328"/>
            <a:ext cx="8929687" cy="25181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1" tIns="45698" rIns="91391" bIns="45698" anchor="ctr"/>
          <a:lstStyle/>
          <a:p>
            <a:pPr algn="ctr"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57203" y="107158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482203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Medicina basada en la evidencia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9463" name="Marcador de contenido 4"/>
          <p:cNvSpPr>
            <a:spLocks noGrp="1"/>
          </p:cNvSpPr>
          <p:nvPr>
            <p:ph idx="1"/>
          </p:nvPr>
        </p:nvSpPr>
        <p:spPr>
          <a:xfrm>
            <a:off x="357203" y="2650613"/>
            <a:ext cx="8656621" cy="1970485"/>
          </a:xfrm>
        </p:spPr>
        <p:txBody>
          <a:bodyPr/>
          <a:lstStyle/>
          <a:p>
            <a:pPr marL="456962" indent="-456962">
              <a:buFont typeface="Wingdings" pitchFamily="2" charset="2"/>
              <a:buChar char="v"/>
            </a:pPr>
            <a:r>
              <a:rPr lang="es-ES_tradnl" altLang="es-ES" sz="2000" b="1" dirty="0">
                <a:solidFill>
                  <a:srgbClr val="002060"/>
                </a:solidFill>
                <a:latin typeface="Calibri" pitchFamily="34" charset="0"/>
              </a:rPr>
              <a:t>IC crónica clase funcional II-III con FE&lt;35%</a:t>
            </a:r>
          </a:p>
          <a:p>
            <a:pPr marL="456962" indent="-456962">
              <a:buFont typeface="Wingdings" pitchFamily="2" charset="2"/>
              <a:buChar char="v"/>
            </a:pPr>
            <a:r>
              <a:rPr lang="es-ES_tradnl" altLang="es-ES" sz="2000" b="1" dirty="0">
                <a:solidFill>
                  <a:srgbClr val="002060"/>
                </a:solidFill>
                <a:latin typeface="Calibri" pitchFamily="34" charset="0"/>
              </a:rPr>
              <a:t>Ausencia de contraindicaciones ( y TA, K, TFG)</a:t>
            </a:r>
          </a:p>
          <a:p>
            <a:pPr marL="456962" indent="-456962">
              <a:buFont typeface="Wingdings" pitchFamily="2" charset="2"/>
              <a:buChar char="v"/>
            </a:pPr>
            <a:r>
              <a:rPr lang="es-ES_tradnl" altLang="es-ES" sz="2000" b="1" dirty="0">
                <a:solidFill>
                  <a:srgbClr val="002060"/>
                </a:solidFill>
                <a:latin typeface="Calibri" pitchFamily="34" charset="0"/>
              </a:rPr>
              <a:t>Tratamiento previo con IECA/ARA, betabloqueantes y ARM, estable durante al menos 1 mes</a:t>
            </a:r>
          </a:p>
          <a:p>
            <a:pPr marL="456962" indent="-456962">
              <a:buFont typeface="Wingdings" pitchFamily="2" charset="2"/>
              <a:buChar char="v"/>
            </a:pPr>
            <a:r>
              <a:rPr lang="es-ES_tradnl" altLang="es-ES" sz="2000" b="1" dirty="0">
                <a:solidFill>
                  <a:srgbClr val="002060"/>
                </a:solidFill>
                <a:latin typeface="Calibri" pitchFamily="34" charset="0"/>
              </a:rPr>
              <a:t>Tolera dosis de IECA/ARA equivalentes a 10-20 mg/día de </a:t>
            </a:r>
            <a:r>
              <a:rPr lang="es-ES_tradnl" altLang="es-ES" sz="2000" b="1" dirty="0" err="1">
                <a:solidFill>
                  <a:srgbClr val="002060"/>
                </a:solidFill>
                <a:latin typeface="Calibri" pitchFamily="34" charset="0"/>
              </a:rPr>
              <a:t>enalapril</a:t>
            </a:r>
            <a:r>
              <a:rPr lang="es-ES_tradnl" altLang="es-ES" sz="20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marL="456962" indent="-456962">
              <a:buFont typeface="Wingdings" pitchFamily="2" charset="2"/>
              <a:buChar char="v"/>
            </a:pPr>
            <a:r>
              <a:rPr lang="es-ES_tradnl" altLang="es-ES" sz="2000" b="1" dirty="0">
                <a:solidFill>
                  <a:srgbClr val="002060"/>
                </a:solidFill>
                <a:latin typeface="Calibri" pitchFamily="34" charset="0"/>
              </a:rPr>
              <a:t>Empeoramiento clínico o no mejoría con el tratamiento anterior optimizado</a:t>
            </a:r>
          </a:p>
        </p:txBody>
      </p:sp>
    </p:spTree>
    <p:extLst>
      <p:ext uri="{BB962C8B-B14F-4D97-AF65-F5344CB8AC3E}">
        <p14:creationId xmlns:p14="http://schemas.microsoft.com/office/powerpoint/2010/main" val="946904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0484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0486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0487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0488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214315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750094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Medicina basada en la evidencia 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prioritarios: estudios de subgrupos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43050"/>
            <a:ext cx="7315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502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1508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21509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1510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1511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1512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214315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750094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¿Por qué pacientes prioritarios?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 (¿Medicina basada en la evidencia?) 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2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1" name="Marcador de contenido 4"/>
          <p:cNvSpPr txBox="1">
            <a:spLocks/>
          </p:cNvSpPr>
          <p:nvPr/>
        </p:nvSpPr>
        <p:spPr>
          <a:xfrm>
            <a:off x="642938" y="1768079"/>
            <a:ext cx="8096250" cy="2571750"/>
          </a:xfrm>
          <a:prstGeom prst="rect">
            <a:avLst/>
          </a:prstGeom>
        </p:spPr>
        <p:txBody>
          <a:bodyPr lIns="91391" tIns="45698" rIns="91391" bIns="45698">
            <a:normAutofit fontScale="77500" lnSpcReduction="20000"/>
          </a:bodyPr>
          <a:lstStyle/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3500" dirty="0">
                <a:solidFill>
                  <a:srgbClr val="7030A0"/>
                </a:solidFill>
                <a:latin typeface="Calibri" pitchFamily="34" charset="0"/>
              </a:rPr>
              <a:t>Coste “bruto”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3500" dirty="0">
                <a:solidFill>
                  <a:srgbClr val="7030A0"/>
                </a:solidFill>
                <a:latin typeface="Calibri" pitchFamily="34" charset="0"/>
              </a:rPr>
              <a:t>C</a:t>
            </a:r>
            <a:r>
              <a:rPr lang="es-ES_tradnl" sz="3500" dirty="0" err="1">
                <a:solidFill>
                  <a:srgbClr val="7030A0"/>
                </a:solidFill>
                <a:latin typeface="Calibri" pitchFamily="34" charset="0"/>
              </a:rPr>
              <a:t>oste</a:t>
            </a:r>
            <a:r>
              <a:rPr lang="es-ES_tradnl" sz="3500" dirty="0">
                <a:solidFill>
                  <a:srgbClr val="7030A0"/>
                </a:solidFill>
                <a:latin typeface="Calibri" pitchFamily="34" charset="0"/>
              </a:rPr>
              <a:t>-efectividad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3500" dirty="0">
                <a:solidFill>
                  <a:srgbClr val="7030A0"/>
                </a:solidFill>
                <a:latin typeface="Calibri" pitchFamily="34" charset="0"/>
              </a:rPr>
              <a:t>Exigencias administrativas (IPT, visados…)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3500" dirty="0">
                <a:solidFill>
                  <a:srgbClr val="7030A0"/>
                </a:solidFill>
                <a:latin typeface="Calibri" pitchFamily="34" charset="0"/>
              </a:rPr>
              <a:t>Resultados especialmente robustos en algún subgrupo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3500" dirty="0">
                <a:solidFill>
                  <a:srgbClr val="7030A0"/>
                </a:solidFill>
                <a:latin typeface="Calibri" pitchFamily="34" charset="0"/>
              </a:rPr>
              <a:t>Significación estadística frente a significación clínica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endParaRPr lang="es-ES_tradnl" sz="2000" b="1" dirty="0">
              <a:solidFill>
                <a:srgbClr val="7030A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2236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3556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23557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3558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3559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3560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3562" name="Picture 14" descr="http://images.slideplayer.es/3/1128085/slides/slide_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803673"/>
            <a:ext cx="8072438" cy="417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1571625" y="857251"/>
            <a:ext cx="6929438" cy="9644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8" rIns="91391" bIns="45698" anchor="ctr"/>
          <a:lstStyle/>
          <a:p>
            <a:pPr algn="ctr"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28640" y="857251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¿Pacientes prioritarios?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Coste-efectividad y significación clínica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2308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4580" name="Rectangle 10"/>
          <p:cNvSpPr>
            <a:spLocks noChangeArrowheads="1"/>
          </p:cNvSpPr>
          <p:nvPr/>
        </p:nvSpPr>
        <p:spPr bwMode="auto">
          <a:xfrm>
            <a:off x="4610402" y="1543169"/>
            <a:ext cx="1318123" cy="45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s-ES" sz="2400" u="sng">
                <a:solidFill>
                  <a:srgbClr val="C00000"/>
                </a:solidFill>
                <a:latin typeface="Calibri" pitchFamily="34" charset="0"/>
              </a:rPr>
              <a:t>Estudio 1</a:t>
            </a:r>
            <a:endParaRPr lang="es-ES" altLang="es-ES" sz="1400" b="1" u="sng">
              <a:solidFill>
                <a:srgbClr val="C00000"/>
              </a:solidFill>
            </a:endParaRPr>
          </a:p>
        </p:txBody>
      </p:sp>
      <p:sp>
        <p:nvSpPr>
          <p:cNvPr id="24581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4582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4583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4584" name="Rectangle 14"/>
          <p:cNvSpPr>
            <a:spLocks noChangeArrowheads="1"/>
          </p:cNvSpPr>
          <p:nvPr/>
        </p:nvSpPr>
        <p:spPr bwMode="auto">
          <a:xfrm>
            <a:off x="3392771" y="1749140"/>
            <a:ext cx="927247" cy="2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sz="1400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160735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28640" y="589360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¿Pacientes prioritarios?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Coste-efectividad y significación clínica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Marcador de contenido 4"/>
          <p:cNvSpPr txBox="1">
            <a:spLocks/>
          </p:cNvSpPr>
          <p:nvPr/>
        </p:nvSpPr>
        <p:spPr>
          <a:xfrm>
            <a:off x="285751" y="1875236"/>
            <a:ext cx="8858250" cy="3053953"/>
          </a:xfrm>
          <a:prstGeom prst="rect">
            <a:avLst/>
          </a:prstGeom>
        </p:spPr>
        <p:txBody>
          <a:bodyPr lIns="91391" tIns="45698" rIns="91391" bIns="45698">
            <a:noAutofit/>
          </a:bodyPr>
          <a:lstStyle/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2000" dirty="0">
                <a:solidFill>
                  <a:srgbClr val="7030A0"/>
                </a:solidFill>
                <a:latin typeface="Calibri" pitchFamily="34" charset="0"/>
              </a:rPr>
              <a:t>Incidencia del ob. primario </a:t>
            </a:r>
          </a:p>
          <a:p>
            <a:pPr marL="913923" lvl="1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dirty="0">
                <a:solidFill>
                  <a:srgbClr val="7030A0"/>
                </a:solidFill>
                <a:latin typeface="Calibri" pitchFamily="34" charset="0"/>
              </a:rPr>
              <a:t>Grupo control:			</a:t>
            </a:r>
            <a:r>
              <a:rPr lang="es-ES_tradnl" dirty="0">
                <a:solidFill>
                  <a:srgbClr val="C00000"/>
                </a:solidFill>
                <a:latin typeface="Calibri" pitchFamily="34" charset="0"/>
              </a:rPr>
              <a:t>1,36%	</a:t>
            </a:r>
            <a:r>
              <a:rPr lang="es-ES_tradnl" dirty="0">
                <a:solidFill>
                  <a:srgbClr val="7030A0"/>
                </a:solidFill>
                <a:latin typeface="Calibri" pitchFamily="34" charset="0"/>
              </a:rPr>
              <a:t>	</a:t>
            </a:r>
            <a:r>
              <a:rPr lang="es-ES_tradnl" dirty="0">
                <a:solidFill>
                  <a:prstClr val="white">
                    <a:lumMod val="50000"/>
                  </a:prstClr>
                </a:solidFill>
                <a:latin typeface="Calibri" pitchFamily="34" charset="0"/>
              </a:rPr>
              <a:t>13,6%	</a:t>
            </a:r>
          </a:p>
          <a:p>
            <a:pPr marL="913923" lvl="1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dirty="0">
                <a:solidFill>
                  <a:srgbClr val="7030A0"/>
                </a:solidFill>
                <a:latin typeface="Calibri" pitchFamily="34" charset="0"/>
              </a:rPr>
              <a:t>Grupo tratamiento:			</a:t>
            </a:r>
            <a:r>
              <a:rPr lang="es-ES_tradnl" dirty="0">
                <a:solidFill>
                  <a:srgbClr val="C00000"/>
                </a:solidFill>
                <a:latin typeface="Calibri" pitchFamily="34" charset="0"/>
              </a:rPr>
              <a:t>1,20%	</a:t>
            </a:r>
            <a:r>
              <a:rPr lang="es-ES_tradnl" dirty="0">
                <a:solidFill>
                  <a:srgbClr val="7030A0"/>
                </a:solidFill>
                <a:latin typeface="Calibri" pitchFamily="34" charset="0"/>
              </a:rPr>
              <a:t>	</a:t>
            </a:r>
            <a:r>
              <a:rPr lang="es-ES_tradnl" dirty="0">
                <a:solidFill>
                  <a:prstClr val="white">
                    <a:lumMod val="50000"/>
                  </a:prstClr>
                </a:solidFill>
                <a:latin typeface="Calibri" pitchFamily="34" charset="0"/>
              </a:rPr>
              <a:t>12,0%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2000" dirty="0">
                <a:solidFill>
                  <a:srgbClr val="7030A0"/>
                </a:solidFill>
                <a:latin typeface="Calibri" pitchFamily="34" charset="0"/>
              </a:rPr>
              <a:t>RRR:				</a:t>
            </a:r>
            <a:r>
              <a:rPr lang="es-ES_tradnl" sz="2000" dirty="0">
                <a:solidFill>
                  <a:srgbClr val="C00000"/>
                </a:solidFill>
                <a:latin typeface="Calibri" pitchFamily="34" charset="0"/>
              </a:rPr>
              <a:t>15%</a:t>
            </a:r>
            <a:r>
              <a:rPr lang="es-ES_tradnl" sz="2000" dirty="0">
                <a:solidFill>
                  <a:srgbClr val="7030A0"/>
                </a:solidFill>
                <a:latin typeface="Calibri" pitchFamily="34" charset="0"/>
              </a:rPr>
              <a:t>		</a:t>
            </a:r>
            <a:r>
              <a:rPr lang="es-ES_tradnl" sz="2000" dirty="0">
                <a:solidFill>
                  <a:prstClr val="white">
                    <a:lumMod val="50000"/>
                  </a:prstClr>
                </a:solidFill>
                <a:latin typeface="Calibri" pitchFamily="34" charset="0"/>
              </a:rPr>
              <a:t>15%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2000" dirty="0">
                <a:solidFill>
                  <a:srgbClr val="7030A0"/>
                </a:solidFill>
                <a:latin typeface="Calibri" pitchFamily="34" charset="0"/>
              </a:rPr>
              <a:t>Significación estadística:		</a:t>
            </a:r>
            <a:r>
              <a:rPr lang="es-ES_tradnl" dirty="0">
                <a:solidFill>
                  <a:srgbClr val="C00000"/>
                </a:solidFill>
                <a:latin typeface="Calibri" pitchFamily="34" charset="0"/>
              </a:rPr>
              <a:t>&lt;0,001	</a:t>
            </a:r>
            <a:r>
              <a:rPr lang="es-ES_tradnl" dirty="0">
                <a:solidFill>
                  <a:srgbClr val="7030A0"/>
                </a:solidFill>
                <a:latin typeface="Calibri" pitchFamily="34" charset="0"/>
              </a:rPr>
              <a:t>	</a:t>
            </a:r>
            <a:r>
              <a:rPr lang="es-ES_tradnl" dirty="0">
                <a:solidFill>
                  <a:prstClr val="white">
                    <a:lumMod val="50000"/>
                  </a:prstClr>
                </a:solidFill>
                <a:latin typeface="Calibri" pitchFamily="34" charset="0"/>
              </a:rPr>
              <a:t>&lt;0,001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endParaRPr lang="es-ES_tradnl" sz="2000" dirty="0">
              <a:solidFill>
                <a:srgbClr val="7030A0"/>
              </a:solidFill>
              <a:latin typeface="Calibri" pitchFamily="34" charset="0"/>
            </a:endParaRP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2000" dirty="0">
                <a:solidFill>
                  <a:srgbClr val="7030A0"/>
                </a:solidFill>
                <a:latin typeface="Calibri" pitchFamily="34" charset="0"/>
              </a:rPr>
              <a:t>RRA:				</a:t>
            </a:r>
            <a:r>
              <a:rPr lang="es-ES_tradnl" sz="2000" dirty="0">
                <a:solidFill>
                  <a:srgbClr val="C00000"/>
                </a:solidFill>
                <a:latin typeface="Calibri" pitchFamily="34" charset="0"/>
              </a:rPr>
              <a:t>0,16%</a:t>
            </a:r>
            <a:r>
              <a:rPr lang="es-ES_tradnl" sz="2000" dirty="0">
                <a:solidFill>
                  <a:srgbClr val="7030A0"/>
                </a:solidFill>
                <a:latin typeface="Calibri" pitchFamily="34" charset="0"/>
              </a:rPr>
              <a:t>		</a:t>
            </a:r>
            <a:r>
              <a:rPr lang="es-ES_tradnl" sz="2000" dirty="0">
                <a:solidFill>
                  <a:prstClr val="white">
                    <a:lumMod val="50000"/>
                  </a:prstClr>
                </a:solidFill>
                <a:latin typeface="Calibri" pitchFamily="34" charset="0"/>
              </a:rPr>
              <a:t>1,6%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r>
              <a:rPr lang="es-ES_tradnl" sz="2000" dirty="0">
                <a:solidFill>
                  <a:srgbClr val="7030A0"/>
                </a:solidFill>
                <a:latin typeface="Calibri" pitchFamily="34" charset="0"/>
              </a:rPr>
              <a:t>NNT: 				</a:t>
            </a:r>
            <a:r>
              <a:rPr lang="es-ES_tradnl" sz="2000" dirty="0">
                <a:solidFill>
                  <a:srgbClr val="C00000"/>
                </a:solidFill>
                <a:latin typeface="Calibri" pitchFamily="34" charset="0"/>
              </a:rPr>
              <a:t>625</a:t>
            </a:r>
            <a:r>
              <a:rPr lang="es-ES_tradnl" sz="2000" dirty="0">
                <a:solidFill>
                  <a:srgbClr val="7030A0"/>
                </a:solidFill>
                <a:latin typeface="Calibri" pitchFamily="34" charset="0"/>
              </a:rPr>
              <a:t>		</a:t>
            </a:r>
            <a:r>
              <a:rPr lang="es-ES_tradnl" sz="2000" dirty="0">
                <a:solidFill>
                  <a:prstClr val="white">
                    <a:lumMod val="50000"/>
                  </a:prstClr>
                </a:solidFill>
                <a:latin typeface="Calibri" pitchFamily="34" charset="0"/>
              </a:rPr>
              <a:t>62,5</a:t>
            </a:r>
          </a:p>
          <a:p>
            <a:pPr marL="456962" indent="-456962" defTabSz="91392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q"/>
              <a:defRPr/>
            </a:pPr>
            <a:endParaRPr lang="es-ES_tradnl" sz="14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6324902" y="1543169"/>
            <a:ext cx="1318123" cy="45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02" tIns="41452" rIns="82902" bIns="41452">
            <a:spAutoFit/>
          </a:bodyPr>
          <a:lstStyle/>
          <a:p>
            <a:pPr defTabSz="8282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400" u="sng" dirty="0">
                <a:solidFill>
                  <a:prstClr val="white">
                    <a:lumMod val="50000"/>
                  </a:prstClr>
                </a:solidFill>
                <a:latin typeface="Calibri" pitchFamily="34" charset="0"/>
              </a:rPr>
              <a:t>Estudio 2</a:t>
            </a:r>
            <a:endParaRPr lang="es-ES" sz="1400" b="1" u="sng" dirty="0">
              <a:solidFill>
                <a:prstClr val="white">
                  <a:lumMod val="50000"/>
                </a:prst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490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2532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22533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2534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2535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2536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00150"/>
            <a:ext cx="79248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4543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5604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25605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5606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5607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5608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1" name="Imagen 2" descr="Anguita Sánchez M. REC 2016-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579" y="817644"/>
            <a:ext cx="6440843" cy="4174643"/>
          </a:xfrm>
          <a:prstGeom prst="roundRect">
            <a:avLst>
              <a:gd name="adj" fmla="val 7456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294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6628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26629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6630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6631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6632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28640" y="803799"/>
            <a:ext cx="8359775" cy="482203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Prevención secundaria: 1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28750"/>
            <a:ext cx="76962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08853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7652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27653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7654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7655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7656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803799"/>
            <a:ext cx="8359775" cy="482203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Prevención secundaria: 2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76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28750"/>
            <a:ext cx="70104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7019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8676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28677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8678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8679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8680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803799"/>
            <a:ext cx="8359775" cy="482203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Prevención secundaria: 3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14450"/>
            <a:ext cx="7010400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298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11268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1269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11270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11271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11272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5" y="1371600"/>
            <a:ext cx="7756477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6326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29700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29701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29702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29703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29704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28640" y="803799"/>
            <a:ext cx="8359775" cy="482203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Prevención secundaria: 4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85900"/>
            <a:ext cx="68580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7419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30724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30725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30726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30727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30728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803799"/>
            <a:ext cx="8359775" cy="482203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Prevención secundaria: 5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28750"/>
            <a:ext cx="662940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26664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31748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31749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31750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31751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31752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803799"/>
            <a:ext cx="8359775" cy="482203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Prevención primaria: 1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175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7239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  <p:pic>
        <p:nvPicPr>
          <p:cNvPr id="3175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43200"/>
            <a:ext cx="72390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0519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4464050" y="4948363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32772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32773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32774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32775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32776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803799"/>
            <a:ext cx="8359775" cy="482203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Prevención primaria: 2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278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6294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7006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33796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33797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33798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33799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33800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214315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696517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Conclusiones</a:t>
            </a: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4" name="Imagen 2" descr="Anguita Sánchez M. REC 2016-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078" y="1219461"/>
            <a:ext cx="5769844" cy="3739734"/>
          </a:xfrm>
          <a:prstGeom prst="roundRect">
            <a:avLst>
              <a:gd name="adj" fmla="val 7456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659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293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12294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12295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12296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160735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28640" y="589360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¿Pacientes prioritarios?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Medicina basada en la evidencia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28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4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229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587" y="1339464"/>
            <a:ext cx="6741426" cy="372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181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13316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3317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13318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13319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13320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321469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28640" y="750094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¿Pacientes prioritarios?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Medicina basada en la evidencia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28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4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3323" name="Picture 14" descr="http://www.sefyp.es/wp-content/uploads/2013/04/Captura-de-pantalla-2013-07-14-a-las-21.17.0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1553768"/>
            <a:ext cx="3357562" cy="133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16" descr="http://elrincondesisifo.files.wordpress.com/2010/04/izi00.jpg?w=350&amp;h=200&amp;crop=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1553766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8" descr="https://docenciacselgreco.files.wordpress.com/2014/02/medicina-basada-en-la-evidenci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553766"/>
            <a:ext cx="2357438" cy="176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20" descr="http://www.sinestetoscopio.com/wp-content/uploads/2011/01/dilem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3268266"/>
            <a:ext cx="6811963" cy="187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5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964408"/>
            <a:ext cx="8728075" cy="40719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11 Rectángulo"/>
          <p:cNvSpPr/>
          <p:nvPr/>
        </p:nvSpPr>
        <p:spPr>
          <a:xfrm>
            <a:off x="214316" y="910836"/>
            <a:ext cx="8929687" cy="1071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1" tIns="45698" rIns="91391" bIns="45698" anchor="ctr"/>
          <a:lstStyle/>
          <a:p>
            <a:pPr algn="ctr"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14316" y="2625328"/>
            <a:ext cx="8929687" cy="25181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91" tIns="45698" rIns="91391" bIns="45698" anchor="ctr"/>
          <a:lstStyle/>
          <a:p>
            <a:pPr algn="ctr" defTabSz="913923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cxnSp>
        <p:nvCxnSpPr>
          <p:cNvPr id="15" name="Straight Arrow Connector 7"/>
          <p:cNvCxnSpPr>
            <a:cxnSpLocks noChangeShapeType="1"/>
            <a:stCxn id="21" idx="2"/>
          </p:cNvCxnSpPr>
          <p:nvPr/>
        </p:nvCxnSpPr>
        <p:spPr bwMode="auto">
          <a:xfrm>
            <a:off x="4822032" y="1725833"/>
            <a:ext cx="3178968" cy="417309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" name="Straight Arrow Connector 10"/>
          <p:cNvCxnSpPr>
            <a:cxnSpLocks noChangeShapeType="1"/>
          </p:cNvCxnSpPr>
          <p:nvPr/>
        </p:nvCxnSpPr>
        <p:spPr bwMode="auto">
          <a:xfrm rot="10800000" flipV="1">
            <a:off x="4929210" y="2680099"/>
            <a:ext cx="3716337" cy="107037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9" name="TextBox 8"/>
          <p:cNvSpPr txBox="1"/>
          <p:nvPr/>
        </p:nvSpPr>
        <p:spPr>
          <a:xfrm>
            <a:off x="1643066" y="3857632"/>
            <a:ext cx="6286500" cy="707842"/>
          </a:xfrm>
          <a:prstGeom prst="rect">
            <a:avLst/>
          </a:prstGeom>
          <a:solidFill>
            <a:schemeClr val="bg1">
              <a:lumMod val="75000"/>
              <a:alpha val="77000"/>
            </a:schemeClr>
          </a:solidFill>
        </p:spPr>
        <p:txBody>
          <a:bodyPr lIns="91391" tIns="45698" rIns="91391" bIns="45698">
            <a:spAutoFit/>
          </a:bodyPr>
          <a:lstStyle/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i="1" dirty="0" err="1">
                <a:solidFill>
                  <a:prstClr val="black"/>
                </a:solidFill>
                <a:latin typeface="Arial" pitchFamily="34" charset="0"/>
              </a:rPr>
              <a:t>Nivel</a:t>
            </a:r>
            <a:r>
              <a:rPr lang="en-US" sz="4000" b="1" i="1" dirty="0">
                <a:solidFill>
                  <a:prstClr val="black"/>
                </a:solidFill>
                <a:latin typeface="Arial" pitchFamily="34" charset="0"/>
              </a:rPr>
              <a:t> de </a:t>
            </a:r>
            <a:r>
              <a:rPr lang="en-US" sz="4000" b="1" i="1" dirty="0" err="1">
                <a:solidFill>
                  <a:prstClr val="black"/>
                </a:solidFill>
                <a:latin typeface="Arial" pitchFamily="34" charset="0"/>
              </a:rPr>
              <a:t>recomendación</a:t>
            </a:r>
            <a:endParaRPr lang="en-US" sz="4000" b="1" i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1643063" y="1017991"/>
            <a:ext cx="6357937" cy="707842"/>
          </a:xfrm>
          <a:prstGeom prst="rect">
            <a:avLst/>
          </a:prstGeom>
          <a:solidFill>
            <a:schemeClr val="bg1">
              <a:lumMod val="75000"/>
              <a:alpha val="77000"/>
            </a:schemeClr>
          </a:solidFill>
        </p:spPr>
        <p:txBody>
          <a:bodyPr lIns="91391" tIns="45698" rIns="91391" bIns="45698">
            <a:spAutoFit/>
          </a:bodyPr>
          <a:lstStyle/>
          <a:p>
            <a:pPr defTabSz="91392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i="1" dirty="0" err="1">
                <a:solidFill>
                  <a:prstClr val="black"/>
                </a:solidFill>
                <a:latin typeface="Arial" pitchFamily="34" charset="0"/>
              </a:rPr>
              <a:t>Clase</a:t>
            </a:r>
            <a:r>
              <a:rPr lang="en-US" sz="4000" b="1" i="1" dirty="0">
                <a:solidFill>
                  <a:prstClr val="black"/>
                </a:solidFill>
                <a:latin typeface="Arial" pitchFamily="34" charset="0"/>
              </a:rPr>
              <a:t> de </a:t>
            </a:r>
            <a:r>
              <a:rPr lang="en-US" sz="4000" b="1" i="1" dirty="0" err="1">
                <a:solidFill>
                  <a:prstClr val="black"/>
                </a:solidFill>
                <a:latin typeface="Arial" pitchFamily="34" charset="0"/>
              </a:rPr>
              <a:t>recomendación</a:t>
            </a:r>
            <a:endParaRPr lang="en-US" sz="4000" b="1" i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57203" y="107158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482203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Medicina basada en la evidencia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484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15364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5365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15366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15367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15368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214315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90" y="642938"/>
            <a:ext cx="878681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28640" y="750094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Medicina basada en la evidencia: 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fuentes de la evidencia (ECA)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835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16388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6389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16390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16391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16392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214315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750094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Medicina basada en la evidencia 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fuentes de la evidencia (ECA): resultados (objetivo primario)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28800"/>
            <a:ext cx="6096000" cy="253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  <p:pic>
        <p:nvPicPr>
          <p:cNvPr id="1639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5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486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17414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17415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17416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214315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750094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Medicina basada en la evidencia 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fuentes de la evidencia (ECA): objetivo primario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57350"/>
            <a:ext cx="76962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87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4440238" y="4924551"/>
            <a:ext cx="46799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3923"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s-ES" altLang="es-ES" sz="1000">
              <a:solidFill>
                <a:srgbClr val="0000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3852866" y="4887518"/>
            <a:ext cx="167488" cy="3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2902" tIns="41452" rIns="82902" bIns="41452">
            <a:spAutoFit/>
          </a:bodyPr>
          <a:lstStyle/>
          <a:p>
            <a:pPr defTabSz="4145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es-ES" b="1" i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1266858" y="1453761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1935175" y="1918106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P=0,0109</a:t>
            </a:r>
          </a:p>
        </p:txBody>
      </p:sp>
      <p:sp>
        <p:nvSpPr>
          <p:cNvPr id="18438" name="Rectangle 12"/>
          <p:cNvSpPr>
            <a:spLocks noChangeArrowheads="1"/>
          </p:cNvSpPr>
          <p:nvPr/>
        </p:nvSpPr>
        <p:spPr bwMode="auto">
          <a:xfrm>
            <a:off x="2498749" y="2134904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p=0,0166</a:t>
            </a:r>
          </a:p>
        </p:txBody>
      </p:sp>
      <p:sp>
        <p:nvSpPr>
          <p:cNvPr id="18439" name="Rectangle 13"/>
          <p:cNvSpPr>
            <a:spLocks noChangeArrowheads="1"/>
          </p:cNvSpPr>
          <p:nvPr/>
        </p:nvSpPr>
        <p:spPr bwMode="auto">
          <a:xfrm>
            <a:off x="3276631" y="1259697"/>
            <a:ext cx="1161285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P&lt;0,0006</a:t>
            </a:r>
          </a:p>
        </p:txBody>
      </p:sp>
      <p:sp>
        <p:nvSpPr>
          <p:cNvPr id="18440" name="Rectangle 14"/>
          <p:cNvSpPr>
            <a:spLocks noChangeArrowheads="1"/>
          </p:cNvSpPr>
          <p:nvPr/>
        </p:nvSpPr>
        <p:spPr bwMode="auto">
          <a:xfrm>
            <a:off x="4211645" y="1599017"/>
            <a:ext cx="1148461" cy="3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02" tIns="41452" rIns="82902" bIns="41452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es-ES" altLang="es-ES" b="1">
                <a:solidFill>
                  <a:prstClr val="white"/>
                </a:solidFill>
              </a:rPr>
              <a:t>p&lt;0,0001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57203" y="214315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Pacientes prioritarios para el uso de anti-PCSK9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28640" y="750094"/>
            <a:ext cx="8359775" cy="80367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/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Medicina basada en la evidencia 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r>
              <a:rPr lang="es-E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itchFamily="34" charset="0"/>
              </a:rPr>
              <a:t>fuentes de la evidencia (ECA): pacientes incluidos</a:t>
            </a: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32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 algn="ctr" defTabSz="91392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656309" algn="l"/>
                <a:tab pos="1312617" algn="l"/>
                <a:tab pos="1968925" algn="l"/>
                <a:tab pos="2625234" algn="l"/>
                <a:tab pos="3281542" algn="l"/>
                <a:tab pos="3937851" algn="l"/>
                <a:tab pos="4594158" algn="l"/>
                <a:tab pos="5250468" algn="l"/>
                <a:tab pos="5906775" algn="l"/>
                <a:tab pos="6563084" algn="l"/>
                <a:tab pos="7219391" algn="l"/>
                <a:tab pos="7875701" algn="l"/>
              </a:tabLst>
              <a:defRPr/>
            </a:pPr>
            <a:endParaRPr lang="es-ES" sz="1600" b="1" dirty="0">
              <a:solidFill>
                <a:srgbClr val="7F7F7F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43050"/>
            <a:ext cx="79248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91958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Fireball">
  <a:themeElements>
    <a:clrScheme name="2_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_Fireba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ala de grises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B6916E2FA23742BB0CC296FD5401EC" ma:contentTypeVersion="7" ma:contentTypeDescription="Crear nuevo documento." ma:contentTypeScope="" ma:versionID="01606be6a33336ebb836a0a6917c718f">
  <xsd:schema xmlns:xsd="http://www.w3.org/2001/XMLSchema" xmlns:xs="http://www.w3.org/2001/XMLSchema" xmlns:p="http://schemas.microsoft.com/office/2006/metadata/properties" xmlns:ns2="0a48318d-56ff-4603-8304-03c521e24ef5" targetNamespace="http://schemas.microsoft.com/office/2006/metadata/properties" ma:root="true" ma:fieldsID="ca36339ee7bf3ca378c0f5924813b635" ns2:_="">
    <xsd:import namespace="0a48318d-56ff-4603-8304-03c521e24e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48318d-56ff-4603-8304-03c521e24e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11A4C8-633A-4287-800F-A22B6C135F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48318d-56ff-4603-8304-03c521e24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899451-F50F-4575-920B-5646DB235D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3626C6-5439-4A99-A06C-695AC1930ED7}">
  <ds:schemaRefs>
    <ds:schemaRef ds:uri="0a48318d-56ff-4603-8304-03c521e24ef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1997</TotalTime>
  <Words>1467</Words>
  <Application>Microsoft Office PowerPoint</Application>
  <PresentationFormat>Presentación en pantalla (16:9)</PresentationFormat>
  <Paragraphs>211</Paragraphs>
  <Slides>24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33" baseType="lpstr">
      <vt:lpstr>Arial</vt:lpstr>
      <vt:lpstr>Calibri</vt:lpstr>
      <vt:lpstr>Constantia</vt:lpstr>
      <vt:lpstr>Franklin Gothic Book</vt:lpstr>
      <vt:lpstr>Franklin Gothic Medium</vt:lpstr>
      <vt:lpstr>Wingdings</vt:lpstr>
      <vt:lpstr>Wingdings 2</vt:lpstr>
      <vt:lpstr>Viajes</vt:lpstr>
      <vt:lpstr>5_Fireball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</dc:creator>
  <cp:lastModifiedBy>Andrés Montserrat Sierra</cp:lastModifiedBy>
  <cp:revision>61</cp:revision>
  <dcterms:created xsi:type="dcterms:W3CDTF">2018-03-23T10:47:05Z</dcterms:created>
  <dcterms:modified xsi:type="dcterms:W3CDTF">2019-06-25T11:41:07Z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0x0101002EB6916E2FA23742BB0CC296FD5401EC</vt:lpwstr>
  </property>
</Properties>
</file>